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a9fa743bb_2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aa9fa743bb_2_45: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Phiên </a:t>
            </a:r>
            <a:r>
              <a:rPr lang="en-US" b="1"/>
              <a:t>16</a:t>
            </a:r>
            <a:r>
              <a:rPr lang="vi" b="1"/>
              <a:t>: Kiến thức cơ bản về JQuery</a:t>
            </a:r>
            <a:endParaRPr b="1"/>
          </a:p>
        </p:txBody>
      </p:sp>
      <p:sp>
        <p:nvSpPr>
          <p:cNvPr id="98" name="Google Shape;98;gaa9fa743bb_2_45: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a9fa743bb_2_230: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aa9fa743bb_2_230: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Các bộ chọn jQuery</a:t>
            </a:r>
            <a:endParaRPr b="1"/>
          </a:p>
          <a:p>
            <a:pPr marL="171450" lvl="0" indent="-171450" algn="l" rtl="0">
              <a:spcBef>
                <a:spcPts val="0"/>
              </a:spcBef>
              <a:spcAft>
                <a:spcPts val="0"/>
              </a:spcAft>
              <a:buClr>
                <a:schemeClr val="dk1"/>
              </a:buClr>
              <a:buSzPts val="1200"/>
              <a:buFont typeface="Arial"/>
              <a:buChar char="•"/>
            </a:pPr>
            <a:r>
              <a:rPr lang="vi"/>
              <a:t>Một hàm ở dạng biểu thức để tìm kiếm phần tử phù hợp trong DOM</a:t>
            </a:r>
            <a:endParaRPr/>
          </a:p>
          <a:p>
            <a:pPr marL="171450" lvl="0" indent="-171450" algn="l" rtl="0">
              <a:spcBef>
                <a:spcPts val="0"/>
              </a:spcBef>
              <a:spcAft>
                <a:spcPts val="0"/>
              </a:spcAft>
              <a:buClr>
                <a:schemeClr val="dk1"/>
              </a:buClr>
              <a:buSzPts val="1200"/>
              <a:buFont typeface="Arial"/>
              <a:buChar char="•"/>
            </a:pPr>
            <a:r>
              <a:rPr lang="vi"/>
              <a:t>Cung cấp lựa chọn một hoặc nhiều phần tử HTML</a:t>
            </a:r>
            <a:endParaRPr/>
          </a:p>
          <a:p>
            <a:pPr marL="171450" lvl="0" indent="-171450" algn="l" rtl="0">
              <a:spcBef>
                <a:spcPts val="0"/>
              </a:spcBef>
              <a:spcAft>
                <a:spcPts val="0"/>
              </a:spcAft>
              <a:buClr>
                <a:schemeClr val="dk1"/>
              </a:buClr>
              <a:buSzPts val="1200"/>
              <a:buFont typeface="Arial"/>
              <a:buChar char="•"/>
            </a:pPr>
            <a:r>
              <a:rPr lang="vi"/>
              <a:t>Bộ chọn bắt đầu bằng mã định danh jQuery ($) theo sau là dấu ngoặc đơn </a:t>
            </a:r>
            <a:endParaRPr/>
          </a:p>
          <a:p>
            <a:pPr marL="171450" lvl="0" indent="-171450" algn="l" rtl="0">
              <a:spcBef>
                <a:spcPts val="0"/>
              </a:spcBef>
              <a:spcAft>
                <a:spcPts val="0"/>
              </a:spcAft>
              <a:buClr>
                <a:schemeClr val="dk1"/>
              </a:buClr>
              <a:buSzPts val="1200"/>
              <a:buFont typeface="Arial"/>
              <a:buChar char="•"/>
            </a:pPr>
            <a:r>
              <a:rPr lang="vi"/>
              <a:t>Thư viện cho phép truy cập các phần tử bằng cách:</a:t>
            </a:r>
            <a:endParaRPr/>
          </a:p>
          <a:p>
            <a:pPr marL="628650" lvl="1" indent="-171450" algn="l" rtl="0">
              <a:spcBef>
                <a:spcPts val="0"/>
              </a:spcBef>
              <a:spcAft>
                <a:spcPts val="0"/>
              </a:spcAft>
              <a:buClr>
                <a:schemeClr val="dk1"/>
              </a:buClr>
              <a:buSzPts val="1200"/>
              <a:buFont typeface="Arial"/>
              <a:buChar char="•"/>
            </a:pPr>
            <a:r>
              <a:rPr lang="vi" b="0"/>
              <a:t>id</a:t>
            </a:r>
            <a:endParaRPr/>
          </a:p>
          <a:p>
            <a:pPr marL="628650" lvl="1" indent="-171450" algn="l" rtl="0">
              <a:spcBef>
                <a:spcPts val="0"/>
              </a:spcBef>
              <a:spcAft>
                <a:spcPts val="0"/>
              </a:spcAft>
              <a:buClr>
                <a:schemeClr val="dk1"/>
              </a:buClr>
              <a:buSzPts val="1200"/>
              <a:buFont typeface="Arial"/>
              <a:buChar char="•"/>
            </a:pPr>
            <a:r>
              <a:rPr lang="vi" b="0"/>
              <a:t>Tên lớp</a:t>
            </a:r>
            <a:endParaRPr/>
          </a:p>
          <a:p>
            <a:pPr marL="628650" lvl="1" indent="-171450" algn="l" rtl="0">
              <a:spcBef>
                <a:spcPts val="0"/>
              </a:spcBef>
              <a:spcAft>
                <a:spcPts val="0"/>
              </a:spcAft>
              <a:buClr>
                <a:schemeClr val="dk1"/>
              </a:buClr>
              <a:buSzPts val="1200"/>
              <a:buFont typeface="Arial"/>
              <a:buChar char="•"/>
            </a:pPr>
            <a:r>
              <a:rPr lang="vi" b="0"/>
              <a:t>Tên thẻ</a:t>
            </a:r>
            <a:endParaRPr/>
          </a:p>
          <a:p>
            <a:pPr marL="628650" lvl="1" indent="-171450" algn="l" rtl="0">
              <a:spcBef>
                <a:spcPts val="0"/>
              </a:spcBef>
              <a:spcAft>
                <a:spcPts val="0"/>
              </a:spcAft>
              <a:buClr>
                <a:schemeClr val="dk1"/>
              </a:buClr>
              <a:buSzPts val="1200"/>
              <a:buFont typeface="Arial"/>
              <a:buChar char="•"/>
            </a:pPr>
            <a:r>
              <a:rPr lang="vi" b="0"/>
              <a:t>Thuộc tính</a:t>
            </a:r>
            <a:endParaRPr/>
          </a:p>
          <a:p>
            <a:pPr marL="628650" lvl="1" indent="-171450" algn="l" rtl="0">
              <a:spcBef>
                <a:spcPts val="0"/>
              </a:spcBef>
              <a:spcAft>
                <a:spcPts val="0"/>
              </a:spcAft>
              <a:buClr>
                <a:schemeClr val="dk1"/>
              </a:buClr>
              <a:buSzPts val="1200"/>
              <a:buFont typeface="Arial"/>
              <a:buChar char="•"/>
            </a:pPr>
            <a:r>
              <a:rPr lang="vi" b="0"/>
              <a:t>Giá trị thuộc tính</a:t>
            </a:r>
            <a:endParaRPr/>
          </a:p>
          <a:p>
            <a:pPr marL="628650" lvl="1" indent="-171450" algn="l" rtl="0">
              <a:spcBef>
                <a:spcPts val="0"/>
              </a:spcBef>
              <a:spcAft>
                <a:spcPts val="0"/>
              </a:spcAft>
              <a:buClr>
                <a:schemeClr val="dk1"/>
              </a:buClr>
              <a:buSzPts val="1200"/>
              <a:buFont typeface="Arial"/>
              <a:buChar char="•"/>
            </a:pPr>
            <a:r>
              <a:rPr lang="vi" b="0"/>
              <a:t>Các bộ chọn lựa khác</a:t>
            </a:r>
            <a:endParaRPr/>
          </a:p>
        </p:txBody>
      </p:sp>
      <p:sp>
        <p:nvSpPr>
          <p:cNvPr id="291" name="Google Shape;291;gaa9fa743bb_2_230: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aa9fa743bb_2_266: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gaa9fa743bb_2_266: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Các bộ chọn jQuery</a:t>
            </a:r>
            <a:endParaRPr b="1"/>
          </a:p>
          <a:p>
            <a:pPr marL="171450" lvl="0" indent="-171450" algn="l" rtl="0">
              <a:spcBef>
                <a:spcPts val="0"/>
              </a:spcBef>
              <a:spcAft>
                <a:spcPts val="0"/>
              </a:spcAft>
              <a:buClr>
                <a:schemeClr val="dk1"/>
              </a:buClr>
              <a:buSzPts val="1200"/>
              <a:buFont typeface="Arial"/>
              <a:buChar char="•"/>
            </a:pPr>
            <a:r>
              <a:rPr lang="vi" b="1"/>
              <a:t>Bộ chọn id</a:t>
            </a:r>
            <a:endParaRPr b="1"/>
          </a:p>
          <a:p>
            <a:pPr marL="628650" lvl="1" indent="-171450" algn="l" rtl="0">
              <a:spcBef>
                <a:spcPts val="0"/>
              </a:spcBef>
              <a:spcAft>
                <a:spcPts val="0"/>
              </a:spcAft>
              <a:buClr>
                <a:schemeClr val="dk1"/>
              </a:buClr>
              <a:buSzPts val="1200"/>
              <a:buFont typeface="Arial"/>
              <a:buChar char="•"/>
            </a:pPr>
            <a:r>
              <a:rPr lang="vi"/>
              <a:t>Đề cập đến thuộc tính </a:t>
            </a:r>
            <a:r>
              <a:rPr lang="vi" b="1"/>
              <a:t>id</a:t>
            </a:r>
            <a:r>
              <a:rPr lang="vi"/>
              <a:t> của thẻ để tìm kiếm phần tử có liên quan</a:t>
            </a:r>
            <a:endParaRPr/>
          </a:p>
          <a:p>
            <a:pPr marL="628650" lvl="1" indent="-171450" algn="l" rtl="0">
              <a:spcBef>
                <a:spcPts val="0"/>
              </a:spcBef>
              <a:spcAft>
                <a:spcPts val="0"/>
              </a:spcAft>
              <a:buClr>
                <a:schemeClr val="dk1"/>
              </a:buClr>
              <a:buSzPts val="1200"/>
              <a:buFont typeface="Arial"/>
              <a:buChar char="•"/>
            </a:pPr>
            <a:r>
              <a:rPr lang="vi" b="1"/>
              <a:t>id</a:t>
            </a:r>
            <a:r>
              <a:rPr lang="vi"/>
              <a:t> là duy nhất và được sử dụng để tìm một thẻ tại một thời điểm</a:t>
            </a:r>
            <a:endParaRPr/>
          </a:p>
          <a:p>
            <a:pPr marL="628650" lvl="1" indent="-171450" algn="l" rtl="0">
              <a:spcBef>
                <a:spcPts val="0"/>
              </a:spcBef>
              <a:spcAft>
                <a:spcPts val="0"/>
              </a:spcAft>
              <a:buClr>
                <a:schemeClr val="dk1"/>
              </a:buClr>
              <a:buSzPts val="1200"/>
              <a:buFont typeface="Arial"/>
              <a:buChar char="•"/>
            </a:pPr>
            <a:r>
              <a:rPr lang="vi"/>
              <a:t>Hàm </a:t>
            </a:r>
            <a:r>
              <a:rPr lang="vi" b="1"/>
              <a:t>document.getElementById()</a:t>
            </a:r>
            <a:endParaRPr b="1"/>
          </a:p>
          <a:p>
            <a:pPr marL="914400" lvl="2" indent="0" algn="l" rtl="0">
              <a:spcBef>
                <a:spcPts val="0"/>
              </a:spcBef>
              <a:spcAft>
                <a:spcPts val="0"/>
              </a:spcAft>
              <a:buClr>
                <a:schemeClr val="dk1"/>
              </a:buClr>
              <a:buSzPts val="1200"/>
              <a:buFont typeface="Arial"/>
              <a:buNone/>
            </a:pPr>
            <a:r>
              <a:rPr lang="vi"/>
              <a:t>Cú pháp: </a:t>
            </a:r>
            <a:r>
              <a:rPr lang="vi" b="1"/>
              <a:t>$(‘#&lt;id&gt;’)</a:t>
            </a:r>
            <a:endParaRPr b="1"/>
          </a:p>
          <a:p>
            <a:pPr marL="171450" marR="0" lvl="0" indent="-171450" algn="l" rtl="0">
              <a:lnSpc>
                <a:spcPct val="100000"/>
              </a:lnSpc>
              <a:spcBef>
                <a:spcPts val="0"/>
              </a:spcBef>
              <a:spcAft>
                <a:spcPts val="0"/>
              </a:spcAft>
              <a:buClr>
                <a:schemeClr val="dk1"/>
              </a:buClr>
              <a:buSzPts val="1200"/>
              <a:buFont typeface="Arial"/>
              <a:buChar char="•"/>
            </a:pPr>
            <a:r>
              <a:rPr lang="vi" b="1"/>
              <a:t>Bộ chọn </a:t>
            </a:r>
            <a:r>
              <a:rPr lang="vi" sz="1200" b="1">
                <a:solidFill>
                  <a:srgbClr val="FFFFFF"/>
                </a:solidFill>
                <a:latin typeface="Calibri"/>
                <a:ea typeface="Calibri"/>
                <a:cs typeface="Calibri"/>
                <a:sym typeface="Calibri"/>
              </a:rPr>
              <a:t>Class</a:t>
            </a:r>
            <a:endParaRPr/>
          </a:p>
          <a:p>
            <a:pPr marL="628650" marR="0" lvl="1" indent="-171450" algn="l" rtl="0">
              <a:lnSpc>
                <a:spcPct val="100000"/>
              </a:lnSpc>
              <a:spcBef>
                <a:spcPts val="0"/>
              </a:spcBef>
              <a:spcAft>
                <a:spcPts val="0"/>
              </a:spcAft>
              <a:buClr>
                <a:schemeClr val="dk1"/>
              </a:buClr>
              <a:buSzPts val="1200"/>
              <a:buFont typeface="Arial"/>
              <a:buChar char="•"/>
            </a:pPr>
            <a:r>
              <a:rPr lang="vi"/>
              <a:t>Tìm kiếm các phần tử HTML có lớp được chỉ định</a:t>
            </a:r>
            <a:endParaRPr/>
          </a:p>
          <a:p>
            <a:pPr marL="628650" marR="0" lvl="1" indent="-171450" algn="l" rtl="0">
              <a:lnSpc>
                <a:spcPct val="100000"/>
              </a:lnSpc>
              <a:spcBef>
                <a:spcPts val="0"/>
              </a:spcBef>
              <a:spcAft>
                <a:spcPts val="0"/>
              </a:spcAft>
              <a:buClr>
                <a:schemeClr val="dk1"/>
              </a:buClr>
              <a:buSzPts val="1200"/>
              <a:buFont typeface="Arial"/>
              <a:buChar char="•"/>
            </a:pPr>
            <a:r>
              <a:rPr lang="vi"/>
              <a:t>Hàm </a:t>
            </a:r>
            <a:r>
              <a:rPr lang="vi" b="1"/>
              <a:t>getElementsByClassName()</a:t>
            </a:r>
            <a:endParaRPr b="1"/>
          </a:p>
          <a:p>
            <a:pPr marL="628650" marR="0" lvl="1" indent="-171450" algn="l" rtl="0">
              <a:lnSpc>
                <a:spcPct val="100000"/>
              </a:lnSpc>
              <a:spcBef>
                <a:spcPts val="0"/>
              </a:spcBef>
              <a:spcAft>
                <a:spcPts val="0"/>
              </a:spcAft>
              <a:buClr>
                <a:schemeClr val="dk1"/>
              </a:buClr>
              <a:buSzPts val="1200"/>
              <a:buFont typeface="Arial"/>
              <a:buChar char="•"/>
            </a:pPr>
            <a:r>
              <a:rPr lang="vi"/>
              <a:t>Cú pháp: </a:t>
            </a:r>
            <a:r>
              <a:rPr lang="vi" b="1"/>
              <a:t>$(‘.&lt;class&gt;’)</a:t>
            </a:r>
            <a:endParaRPr sz="1200" b="1">
              <a:latin typeface="Calibri"/>
              <a:ea typeface="Calibri"/>
              <a:cs typeface="Calibri"/>
              <a:sym typeface="Calibri"/>
            </a:endParaRPr>
          </a:p>
          <a:p>
            <a:pPr marL="171450" lvl="0" indent="-95250" algn="l" rtl="0">
              <a:spcBef>
                <a:spcPts val="0"/>
              </a:spcBef>
              <a:spcAft>
                <a:spcPts val="0"/>
              </a:spcAft>
              <a:buClr>
                <a:schemeClr val="dk1"/>
              </a:buClr>
              <a:buSzPts val="1200"/>
              <a:buFont typeface="Arial"/>
              <a:buNone/>
            </a:pPr>
            <a:endParaRPr b="1"/>
          </a:p>
        </p:txBody>
      </p:sp>
      <p:sp>
        <p:nvSpPr>
          <p:cNvPr id="328" name="Google Shape;328;gaa9fa743bb_2_266: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aa9fa743bb_2_287: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gaa9fa743bb_2_287: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Các bộ chọn jQuery</a:t>
            </a:r>
            <a:endParaRPr b="1"/>
          </a:p>
          <a:p>
            <a:pPr marL="171450" lvl="0" indent="-171450" algn="l" rtl="0">
              <a:spcBef>
                <a:spcPts val="0"/>
              </a:spcBef>
              <a:spcAft>
                <a:spcPts val="0"/>
              </a:spcAft>
              <a:buClr>
                <a:schemeClr val="dk1"/>
              </a:buClr>
              <a:buSzPts val="1200"/>
              <a:buFont typeface="Arial"/>
              <a:buChar char="•"/>
            </a:pPr>
            <a:r>
              <a:rPr lang="vi" b="1"/>
              <a:t>Bộ chọn phần tử</a:t>
            </a:r>
            <a:endParaRPr b="1"/>
          </a:p>
          <a:p>
            <a:pPr marL="628650" lvl="1" indent="-171450" algn="l" rtl="0">
              <a:spcBef>
                <a:spcPts val="0"/>
              </a:spcBef>
              <a:spcAft>
                <a:spcPts val="0"/>
              </a:spcAft>
              <a:buClr>
                <a:schemeClr val="dk1"/>
              </a:buClr>
              <a:buSzPts val="1200"/>
              <a:buFont typeface="Arial"/>
              <a:buChar char="•"/>
            </a:pPr>
            <a:r>
              <a:rPr lang="vi"/>
              <a:t>Truy cập các phần tử theo tên</a:t>
            </a:r>
            <a:endParaRPr/>
          </a:p>
          <a:p>
            <a:pPr marL="628650" lvl="1" indent="-171450" algn="l" rtl="0">
              <a:spcBef>
                <a:spcPts val="0"/>
              </a:spcBef>
              <a:spcAft>
                <a:spcPts val="0"/>
              </a:spcAft>
              <a:buClr>
                <a:schemeClr val="dk1"/>
              </a:buClr>
              <a:buSzPts val="1200"/>
              <a:buFont typeface="Arial"/>
              <a:buChar char="•"/>
            </a:pPr>
            <a:r>
              <a:rPr lang="vi"/>
              <a:t>Chỉ định bộ chọn phần tử trong dấu ngoặc đơn theo sau là ký tự </a:t>
            </a:r>
            <a:r>
              <a:rPr lang="vi" b="1"/>
              <a:t>$</a:t>
            </a:r>
            <a:r>
              <a:rPr lang="vi"/>
              <a:t> </a:t>
            </a:r>
            <a:endParaRPr/>
          </a:p>
          <a:p>
            <a:pPr marL="628650" lvl="1" indent="-171450" algn="l" rtl="0">
              <a:spcBef>
                <a:spcPts val="0"/>
              </a:spcBef>
              <a:spcAft>
                <a:spcPts val="0"/>
              </a:spcAft>
              <a:buClr>
                <a:schemeClr val="dk1"/>
              </a:buClr>
              <a:buSzPts val="1200"/>
              <a:buFont typeface="Arial"/>
              <a:buChar char="•"/>
            </a:pPr>
            <a:r>
              <a:rPr lang="vi"/>
              <a:t>Cú pháp là: </a:t>
            </a:r>
            <a:r>
              <a:rPr lang="vi" b="1"/>
              <a:t>$(&lt;element&gt;)</a:t>
            </a:r>
            <a:endParaRPr b="1"/>
          </a:p>
          <a:p>
            <a:pPr marL="171450" lvl="0" indent="-171450" algn="l" rtl="0">
              <a:spcBef>
                <a:spcPts val="0"/>
              </a:spcBef>
              <a:spcAft>
                <a:spcPts val="0"/>
              </a:spcAft>
              <a:buClr>
                <a:schemeClr val="dk1"/>
              </a:buClr>
              <a:buSzPts val="1200"/>
              <a:buFont typeface="Arial"/>
              <a:buChar char="•"/>
            </a:pPr>
            <a:r>
              <a:rPr lang="vi" b="1"/>
              <a:t>Bộ chọn đã kiểm tra</a:t>
            </a:r>
            <a:endParaRPr b="1"/>
          </a:p>
          <a:p>
            <a:pPr marL="628650" lvl="1" indent="-171450" algn="l" rtl="0">
              <a:spcBef>
                <a:spcPts val="0"/>
              </a:spcBef>
              <a:spcAft>
                <a:spcPts val="0"/>
              </a:spcAft>
              <a:buClr>
                <a:schemeClr val="dk1"/>
              </a:buClr>
              <a:buSzPts val="1200"/>
              <a:buFont typeface="Arial"/>
              <a:buChar char="•"/>
            </a:pPr>
            <a:r>
              <a:rPr lang="vi"/>
              <a:t>Truy cập và chọn tất cả các nút radio và hộp kiểm đã chọn</a:t>
            </a:r>
            <a:endParaRPr/>
          </a:p>
          <a:p>
            <a:pPr marL="628650" lvl="1" indent="-171450" algn="l" rtl="0">
              <a:spcBef>
                <a:spcPts val="0"/>
              </a:spcBef>
              <a:spcAft>
                <a:spcPts val="0"/>
              </a:spcAft>
              <a:buClr>
                <a:schemeClr val="dk1"/>
              </a:buClr>
              <a:buSzPts val="1200"/>
              <a:buFont typeface="Arial"/>
              <a:buChar char="•"/>
            </a:pPr>
            <a:r>
              <a:rPr lang="vi"/>
              <a:t>Chỉ định </a:t>
            </a:r>
            <a:r>
              <a:rPr lang="vi" b="1"/>
              <a:t>:</a:t>
            </a:r>
            <a:r>
              <a:rPr lang="vi" sz="1200" b="1">
                <a:latin typeface="Calibri"/>
                <a:ea typeface="Calibri"/>
                <a:cs typeface="Calibri"/>
                <a:sym typeface="Calibri"/>
              </a:rPr>
              <a:t>checked </a:t>
            </a:r>
            <a:r>
              <a:rPr lang="vi"/>
              <a:t>trong dấu ngoặc kép trong dấu ngoặc đơn theo sau là ký tự </a:t>
            </a:r>
            <a:r>
              <a:rPr lang="vi" b="1"/>
              <a:t>$</a:t>
            </a:r>
            <a:r>
              <a:rPr lang="vi"/>
              <a:t> </a:t>
            </a:r>
            <a:endParaRPr/>
          </a:p>
          <a:p>
            <a:pPr marL="628650" lvl="1" indent="-171450" algn="l" rtl="0">
              <a:spcBef>
                <a:spcPts val="0"/>
              </a:spcBef>
              <a:spcAft>
                <a:spcPts val="0"/>
              </a:spcAft>
              <a:buClr>
                <a:schemeClr val="dk1"/>
              </a:buClr>
              <a:buSzPts val="1200"/>
              <a:buFont typeface="Arial"/>
              <a:buChar char="•"/>
            </a:pPr>
            <a:r>
              <a:rPr lang="vi"/>
              <a:t>Cú pháp là: </a:t>
            </a:r>
            <a:r>
              <a:rPr lang="vi" b="1"/>
              <a:t>$(“:</a:t>
            </a:r>
            <a:r>
              <a:rPr lang="vi" sz="1200" b="1">
                <a:latin typeface="Calibri"/>
                <a:ea typeface="Calibri"/>
                <a:cs typeface="Calibri"/>
                <a:sym typeface="Calibri"/>
              </a:rPr>
              <a:t>checked</a:t>
            </a:r>
            <a:r>
              <a:rPr lang="vi" b="1"/>
              <a:t>”)</a:t>
            </a:r>
            <a:endParaRPr b="1"/>
          </a:p>
        </p:txBody>
      </p:sp>
      <p:sp>
        <p:nvSpPr>
          <p:cNvPr id="350" name="Google Shape;350;gaa9fa743bb_2_287: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aa9fa743bb_2_308: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gaa9fa743bb_2_308: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JSON (JavaScript Object Notation) và chuyển đổi sang JSON</a:t>
            </a:r>
            <a:endParaRPr b="1"/>
          </a:p>
          <a:p>
            <a:pPr marL="171450" lvl="0" indent="-171450" algn="l" rtl="0">
              <a:spcBef>
                <a:spcPts val="0"/>
              </a:spcBef>
              <a:spcAft>
                <a:spcPts val="0"/>
              </a:spcAft>
              <a:buClr>
                <a:schemeClr val="dk1"/>
              </a:buClr>
              <a:buSzPts val="1200"/>
              <a:buFont typeface="Arial"/>
              <a:buChar char="•"/>
            </a:pPr>
            <a:r>
              <a:rPr lang="vi"/>
              <a:t>Nó là một định dạng nhẹ được sử dụng để trao đổi và lưu trữ dữ liệu</a:t>
            </a:r>
            <a:endParaRPr/>
          </a:p>
          <a:p>
            <a:pPr marL="171450" lvl="0" indent="-171450" algn="l" rtl="0">
              <a:spcBef>
                <a:spcPts val="0"/>
              </a:spcBef>
              <a:spcAft>
                <a:spcPts val="0"/>
              </a:spcAft>
              <a:buClr>
                <a:schemeClr val="dk1"/>
              </a:buClr>
              <a:buSzPts val="1200"/>
              <a:buFont typeface="Arial"/>
              <a:buChar char="•"/>
            </a:pPr>
            <a:r>
              <a:rPr lang="vi"/>
              <a:t>Thay thế cho ngôn ngữ đánh dấu có thể mở rộng (</a:t>
            </a:r>
            <a:r>
              <a:rPr lang="vi" b="1"/>
              <a:t>XML</a:t>
            </a:r>
            <a:r>
              <a:rPr lang="vi"/>
              <a:t>)</a:t>
            </a:r>
            <a:endParaRPr/>
          </a:p>
          <a:p>
            <a:pPr marL="171450" lvl="0" indent="-171450" algn="l" rtl="0">
              <a:spcBef>
                <a:spcPts val="0"/>
              </a:spcBef>
              <a:spcAft>
                <a:spcPts val="0"/>
              </a:spcAft>
              <a:buClr>
                <a:schemeClr val="dk1"/>
              </a:buClr>
              <a:buSzPts val="1200"/>
              <a:buFont typeface="Arial"/>
              <a:buChar char="•"/>
            </a:pPr>
            <a:r>
              <a:rPr lang="vi"/>
              <a:t>Dữ liệu được trao đổi giữa máy chủ và máy khách</a:t>
            </a:r>
            <a:endParaRPr/>
          </a:p>
          <a:p>
            <a:pPr marL="171450" lvl="0" indent="-171450" algn="l" rtl="0">
              <a:spcBef>
                <a:spcPts val="0"/>
              </a:spcBef>
              <a:spcAft>
                <a:spcPts val="0"/>
              </a:spcAft>
              <a:buClr>
                <a:schemeClr val="dk1"/>
              </a:buClr>
              <a:buSzPts val="1200"/>
              <a:buFont typeface="Arial"/>
              <a:buChar char="•"/>
            </a:pPr>
            <a:r>
              <a:rPr lang="vi"/>
              <a:t>Trao đổi ở định dạng văn bản đơn giản</a:t>
            </a:r>
            <a:endParaRPr/>
          </a:p>
          <a:p>
            <a:pPr marL="171450" lvl="0" indent="-171450" algn="l" rtl="0">
              <a:spcBef>
                <a:spcPts val="0"/>
              </a:spcBef>
              <a:spcAft>
                <a:spcPts val="0"/>
              </a:spcAft>
              <a:buClr>
                <a:schemeClr val="dk1"/>
              </a:buClr>
              <a:buSzPts val="1200"/>
              <a:buFont typeface="Arial"/>
              <a:buChar char="•"/>
            </a:pPr>
            <a:r>
              <a:rPr lang="vi"/>
              <a:t>Độc lập với ngôn ngữ lập trình</a:t>
            </a:r>
            <a:endParaRPr/>
          </a:p>
          <a:p>
            <a:pPr marL="171450" lvl="0" indent="-171450" algn="l" rtl="0">
              <a:spcBef>
                <a:spcPts val="0"/>
              </a:spcBef>
              <a:spcAft>
                <a:spcPts val="0"/>
              </a:spcAft>
              <a:buClr>
                <a:schemeClr val="dk1"/>
              </a:buClr>
              <a:buSzPts val="1200"/>
              <a:buFont typeface="Arial"/>
              <a:buChar char="•"/>
            </a:pPr>
            <a:r>
              <a:rPr lang="vi"/>
              <a:t>Chuyển đổi một đối tượng thành JSON và gửi nó đến máy chủ hoặc ngược lại</a:t>
            </a:r>
            <a:endParaRPr/>
          </a:p>
          <a:p>
            <a:pPr marL="171450" lvl="0" indent="-171450" algn="l" rtl="0">
              <a:spcBef>
                <a:spcPts val="0"/>
              </a:spcBef>
              <a:spcAft>
                <a:spcPts val="0"/>
              </a:spcAft>
              <a:buClr>
                <a:schemeClr val="dk1"/>
              </a:buClr>
              <a:buSzPts val="1200"/>
              <a:buFont typeface="Arial"/>
              <a:buChar char="•"/>
            </a:pPr>
            <a:r>
              <a:rPr lang="vi"/>
              <a:t>Miễn phí phân tích cú pháp phức tạp</a:t>
            </a:r>
            <a:endParaRPr b="1"/>
          </a:p>
        </p:txBody>
      </p:sp>
      <p:sp>
        <p:nvSpPr>
          <p:cNvPr id="372" name="Google Shape;372;gaa9fa743bb_2_308: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aa9fa743bb_2_321: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gaa9fa743bb_2_321: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Tạo các đối tượng JSON</a:t>
            </a:r>
            <a:endParaRPr b="1"/>
          </a:p>
          <a:p>
            <a:pPr marL="171450" lvl="0" indent="-171450" algn="l" rtl="0">
              <a:spcBef>
                <a:spcPts val="0"/>
              </a:spcBef>
              <a:spcAft>
                <a:spcPts val="0"/>
              </a:spcAft>
              <a:buClr>
                <a:schemeClr val="dk1"/>
              </a:buClr>
              <a:buSzPts val="1200"/>
              <a:buFont typeface="Arial"/>
              <a:buChar char="•"/>
            </a:pPr>
            <a:r>
              <a:rPr lang="vi"/>
              <a:t>Tương tự với các đối tượng JS</a:t>
            </a:r>
            <a:endParaRPr/>
          </a:p>
          <a:p>
            <a:pPr marL="171450" lvl="0" indent="-171450" algn="l" rtl="0">
              <a:spcBef>
                <a:spcPts val="0"/>
              </a:spcBef>
              <a:spcAft>
                <a:spcPts val="0"/>
              </a:spcAft>
              <a:buClr>
                <a:schemeClr val="dk1"/>
              </a:buClr>
              <a:buSzPts val="1200"/>
              <a:buFont typeface="Arial"/>
              <a:buChar char="•"/>
            </a:pPr>
            <a:r>
              <a:rPr lang="vi"/>
              <a:t>Được viết dưới dạng các cặp </a:t>
            </a:r>
            <a:r>
              <a:rPr lang="vi" b="1"/>
              <a:t>khóa/giá trị</a:t>
            </a:r>
            <a:r>
              <a:rPr lang="vi"/>
              <a:t> hoặc </a:t>
            </a:r>
            <a:r>
              <a:rPr lang="vi" b="1"/>
              <a:t>tên/giá trị </a:t>
            </a:r>
            <a:endParaRPr b="1"/>
          </a:p>
          <a:p>
            <a:pPr marL="171450" lvl="0" indent="-171450" algn="l" rtl="0">
              <a:spcBef>
                <a:spcPts val="0"/>
              </a:spcBef>
              <a:spcAft>
                <a:spcPts val="0"/>
              </a:spcAft>
              <a:buClr>
                <a:schemeClr val="dk1"/>
              </a:buClr>
              <a:buSzPts val="1200"/>
              <a:buFont typeface="Arial"/>
              <a:buChar char="•"/>
            </a:pPr>
            <a:r>
              <a:rPr lang="vi"/>
              <a:t>Tên nằm trong dấu ngoặc kép và được phân tách bằng giá trị bằng dấu hai chấm </a:t>
            </a:r>
            <a:endParaRPr/>
          </a:p>
          <a:p>
            <a:pPr marL="171450" lvl="0" indent="-171450" algn="l" rtl="0">
              <a:spcBef>
                <a:spcPts val="0"/>
              </a:spcBef>
              <a:spcAft>
                <a:spcPts val="0"/>
              </a:spcAft>
              <a:buClr>
                <a:schemeClr val="dk1"/>
              </a:buClr>
              <a:buSzPts val="1200"/>
              <a:buFont typeface="Arial"/>
              <a:buChar char="•"/>
            </a:pPr>
            <a:r>
              <a:rPr lang="vi"/>
              <a:t>Cú pháp: </a:t>
            </a:r>
            <a:r>
              <a:rPr lang="vi" b="1"/>
              <a:t>{“name”: value}</a:t>
            </a:r>
            <a:endParaRPr b="1"/>
          </a:p>
        </p:txBody>
      </p:sp>
      <p:sp>
        <p:nvSpPr>
          <p:cNvPr id="386" name="Google Shape;386;gaa9fa743bb_2_321: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a9fa743bb_2_331: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gaa9fa743bb_2_331: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Truy cập dữ liệu từ đối tượng JSON</a:t>
            </a:r>
            <a:endParaRPr b="1"/>
          </a:p>
          <a:p>
            <a:pPr marL="171450" lvl="0" indent="-171450" algn="l" rtl="0">
              <a:spcBef>
                <a:spcPts val="0"/>
              </a:spcBef>
              <a:spcAft>
                <a:spcPts val="0"/>
              </a:spcAft>
              <a:buClr>
                <a:schemeClr val="dk1"/>
              </a:buClr>
              <a:buSzPts val="1200"/>
              <a:buFont typeface="Arial"/>
              <a:buChar char="•"/>
            </a:pPr>
            <a:r>
              <a:rPr lang="vi" b="0"/>
              <a:t>Sử dụng ký hiệu dấu chấm (.) và tên thuộc tính tương ứng</a:t>
            </a:r>
            <a:endParaRPr/>
          </a:p>
          <a:p>
            <a:pPr marL="171450" lvl="0" indent="-171450" algn="l" rtl="0">
              <a:spcBef>
                <a:spcPts val="0"/>
              </a:spcBef>
              <a:spcAft>
                <a:spcPts val="0"/>
              </a:spcAft>
              <a:buClr>
                <a:schemeClr val="dk1"/>
              </a:buClr>
              <a:buSzPts val="1200"/>
              <a:buFont typeface="Arial"/>
              <a:buChar char="•"/>
            </a:pPr>
            <a:r>
              <a:rPr lang="vi" b="0"/>
              <a:t>Cú pháp: </a:t>
            </a:r>
            <a:r>
              <a:rPr lang="vi" b="1"/>
              <a:t>&lt;Đối tượng&gt;.&lt;Tên thuộc tính&gt;;</a:t>
            </a:r>
            <a:endParaRPr/>
          </a:p>
          <a:p>
            <a:pPr marL="171450" lvl="0" indent="-171450" algn="l" rtl="0">
              <a:spcBef>
                <a:spcPts val="0"/>
              </a:spcBef>
              <a:spcAft>
                <a:spcPts val="0"/>
              </a:spcAft>
              <a:buClr>
                <a:schemeClr val="dk1"/>
              </a:buClr>
              <a:buSzPts val="1200"/>
              <a:buFont typeface="Arial"/>
              <a:buChar char="•"/>
            </a:pPr>
            <a:r>
              <a:rPr lang="vi" b="0"/>
              <a:t>Ví dụ: </a:t>
            </a:r>
            <a:r>
              <a:rPr lang="vi" b="1"/>
              <a:t>var firstName = workerJSON.firstName;</a:t>
            </a:r>
            <a:endParaRPr/>
          </a:p>
          <a:p>
            <a:pPr marL="171450" lvl="0" indent="-171450" algn="l" rtl="0">
              <a:spcBef>
                <a:spcPts val="0"/>
              </a:spcBef>
              <a:spcAft>
                <a:spcPts val="0"/>
              </a:spcAft>
              <a:buClr>
                <a:schemeClr val="dk1"/>
              </a:buClr>
              <a:buSzPts val="1200"/>
              <a:buFont typeface="Arial"/>
              <a:buChar char="•"/>
            </a:pPr>
            <a:r>
              <a:rPr lang="vi" b="0"/>
              <a:t>Đối tượng JSON được tạo khi tài liệu được tải</a:t>
            </a:r>
            <a:endParaRPr b="0"/>
          </a:p>
        </p:txBody>
      </p:sp>
      <p:sp>
        <p:nvSpPr>
          <p:cNvPr id="397" name="Google Shape;397;gaa9fa743bb_2_331: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aa9fa743bb_2_341: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gaa9fa743bb_2_341: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Sử dụng Mảng JSON</a:t>
            </a:r>
            <a:endParaRPr/>
          </a:p>
          <a:p>
            <a:pPr marL="171450" lvl="0" indent="-171450" algn="l" rtl="0">
              <a:spcBef>
                <a:spcPts val="0"/>
              </a:spcBef>
              <a:spcAft>
                <a:spcPts val="0"/>
              </a:spcAft>
              <a:buClr>
                <a:schemeClr val="dk1"/>
              </a:buClr>
              <a:buSzPts val="1200"/>
              <a:buFont typeface="Arial"/>
              <a:buChar char="•"/>
            </a:pPr>
            <a:r>
              <a:rPr lang="vi" b="0"/>
              <a:t>Mảng JSON chứa một số đối tượng</a:t>
            </a:r>
            <a:endParaRPr/>
          </a:p>
          <a:p>
            <a:pPr marL="171450" lvl="0" indent="-171450" algn="l" rtl="0">
              <a:spcBef>
                <a:spcPts val="0"/>
              </a:spcBef>
              <a:spcAft>
                <a:spcPts val="0"/>
              </a:spcAft>
              <a:buClr>
                <a:schemeClr val="dk1"/>
              </a:buClr>
              <a:buSzPts val="1200"/>
              <a:buFont typeface="Arial"/>
              <a:buChar char="•"/>
            </a:pPr>
            <a:r>
              <a:rPr lang="vi" b="0"/>
              <a:t>Để lưu trữ dữ liệu của nhiều nhân viên trong đối tượng JSON</a:t>
            </a:r>
            <a:endParaRPr/>
          </a:p>
          <a:p>
            <a:pPr marL="171450" lvl="0" indent="-171450" algn="l" rtl="0">
              <a:spcBef>
                <a:spcPts val="0"/>
              </a:spcBef>
              <a:spcAft>
                <a:spcPts val="0"/>
              </a:spcAft>
              <a:buClr>
                <a:schemeClr val="dk1"/>
              </a:buClr>
              <a:buSzPts val="1200"/>
              <a:buFont typeface="Arial"/>
              <a:buChar char="•"/>
            </a:pPr>
            <a:r>
              <a:rPr lang="vi" b="0"/>
              <a:t>Bao gồm các đối tượng trong dấu ngoặc vuông được phân tách bằng ký hiệu dấu phẩy (,)</a:t>
            </a:r>
            <a:endParaRPr/>
          </a:p>
          <a:p>
            <a:pPr marL="171450" lvl="0" indent="-171450" algn="l" rtl="0">
              <a:spcBef>
                <a:spcPts val="0"/>
              </a:spcBef>
              <a:spcAft>
                <a:spcPts val="0"/>
              </a:spcAft>
              <a:buClr>
                <a:schemeClr val="dk1"/>
              </a:buClr>
              <a:buSzPts val="1200"/>
              <a:buFont typeface="Arial"/>
              <a:buChar char="•"/>
            </a:pPr>
            <a:r>
              <a:rPr lang="vi" b="0"/>
              <a:t>Ví dụ về mảng JSON giữ màu sắc của cầu vồng:</a:t>
            </a:r>
            <a:endParaRPr/>
          </a:p>
          <a:p>
            <a:pPr marL="171450" lvl="0" indent="-171450" algn="l" rtl="0">
              <a:spcBef>
                <a:spcPts val="0"/>
              </a:spcBef>
              <a:spcAft>
                <a:spcPts val="0"/>
              </a:spcAft>
              <a:buClr>
                <a:schemeClr val="dk1"/>
              </a:buClr>
              <a:buSzPts val="1200"/>
              <a:buFont typeface="Arial"/>
              <a:buChar char="•"/>
            </a:pPr>
            <a:r>
              <a:rPr lang="vi" b="1"/>
              <a:t>["Đỏ", "Xanh lam", "Xanh lục", "Vàng", "Tím", "Chàm", "Cam"]</a:t>
            </a:r>
            <a:endParaRPr b="1"/>
          </a:p>
        </p:txBody>
      </p:sp>
      <p:sp>
        <p:nvSpPr>
          <p:cNvPr id="408" name="Google Shape;408;gaa9fa743bb_2_341: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aa9fa743bb_2_351: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gaa9fa743bb_2_351: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Chuyển đổi chuỗi thành đối tượng JSON</a:t>
            </a:r>
            <a:endParaRPr b="1"/>
          </a:p>
          <a:p>
            <a:pPr marL="171450" lvl="0" indent="-171450" algn="l" rtl="0">
              <a:spcBef>
                <a:spcPts val="0"/>
              </a:spcBef>
              <a:spcAft>
                <a:spcPts val="0"/>
              </a:spcAft>
              <a:buClr>
                <a:schemeClr val="dk1"/>
              </a:buClr>
              <a:buSzPts val="1200"/>
              <a:buFont typeface="Arial"/>
              <a:buChar char="•"/>
            </a:pPr>
            <a:r>
              <a:rPr lang="vi" b="0"/>
              <a:t>Phân tích cú pháp một chuỗi bằng </a:t>
            </a:r>
            <a:r>
              <a:rPr lang="vi" b="1"/>
              <a:t>JSON.parse()</a:t>
            </a:r>
            <a:endParaRPr/>
          </a:p>
          <a:p>
            <a:pPr marL="171450" lvl="0" indent="-171450" algn="l" rtl="0">
              <a:spcBef>
                <a:spcPts val="0"/>
              </a:spcBef>
              <a:spcAft>
                <a:spcPts val="0"/>
              </a:spcAft>
              <a:buClr>
                <a:schemeClr val="dk1"/>
              </a:buClr>
              <a:buSzPts val="1200"/>
              <a:buFont typeface="Arial"/>
              <a:buChar char="•"/>
            </a:pPr>
            <a:r>
              <a:rPr lang="vi" b="0"/>
              <a:t>Chuyển đổi chuỗi thành đối tượng JSON hoặc một mảng</a:t>
            </a:r>
            <a:endParaRPr/>
          </a:p>
          <a:p>
            <a:pPr marL="171450" lvl="0" indent="-171450" algn="l" rtl="0">
              <a:spcBef>
                <a:spcPts val="0"/>
              </a:spcBef>
              <a:spcAft>
                <a:spcPts val="0"/>
              </a:spcAft>
              <a:buClr>
                <a:schemeClr val="dk1"/>
              </a:buClr>
              <a:buSzPts val="1200"/>
              <a:buFont typeface="Arial"/>
              <a:buChar char="•"/>
            </a:pPr>
            <a:r>
              <a:rPr lang="vi" b="0"/>
              <a:t>Chuỗi nên được sử dụng ở định dạng JSON để tránh lỗi</a:t>
            </a:r>
            <a:endParaRPr b="0"/>
          </a:p>
        </p:txBody>
      </p:sp>
      <p:sp>
        <p:nvSpPr>
          <p:cNvPr id="419" name="Google Shape;419;gaa9fa743bb_2_351: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aa9fa743bb_2_361: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gaa9fa743bb_2_361: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Ủy quyền sự kiện trong jQuery</a:t>
            </a:r>
            <a:endParaRPr/>
          </a:p>
          <a:p>
            <a:pPr marL="171450" lvl="0" indent="-171450" algn="l" rtl="0">
              <a:spcBef>
                <a:spcPts val="0"/>
              </a:spcBef>
              <a:spcAft>
                <a:spcPts val="0"/>
              </a:spcAft>
              <a:buClr>
                <a:schemeClr val="dk1"/>
              </a:buClr>
              <a:buSzPts val="1200"/>
              <a:buFont typeface="Arial"/>
              <a:buChar char="•"/>
            </a:pPr>
            <a:r>
              <a:rPr lang="vi" b="0"/>
              <a:t>Sự kiện là thời điểm chính xác khi một hành động được thực hiện bởi người dùng</a:t>
            </a:r>
            <a:endParaRPr/>
          </a:p>
          <a:p>
            <a:pPr marL="171450" lvl="0" indent="-171450" algn="l" rtl="0">
              <a:spcBef>
                <a:spcPts val="0"/>
              </a:spcBef>
              <a:spcAft>
                <a:spcPts val="0"/>
              </a:spcAft>
              <a:buClr>
                <a:schemeClr val="dk1"/>
              </a:buClr>
              <a:buSzPts val="1200"/>
              <a:buFont typeface="Arial"/>
              <a:buChar char="•"/>
            </a:pPr>
            <a:r>
              <a:rPr lang="vi" b="0"/>
              <a:t>Thiết kế các trang web động</a:t>
            </a:r>
            <a:endParaRPr/>
          </a:p>
          <a:p>
            <a:pPr marL="171450" lvl="0" indent="-171450" algn="l" rtl="0">
              <a:spcBef>
                <a:spcPts val="0"/>
              </a:spcBef>
              <a:spcAft>
                <a:spcPts val="0"/>
              </a:spcAft>
              <a:buClr>
                <a:schemeClr val="dk1"/>
              </a:buClr>
              <a:buSzPts val="1200"/>
              <a:buFont typeface="Arial"/>
              <a:buChar char="•"/>
            </a:pPr>
            <a:r>
              <a:rPr lang="vi" b="0"/>
              <a:t>Trình nghe sự kiện lắng nghe sự kiện đã nêu được liên kết với nguồn sự kiện</a:t>
            </a:r>
            <a:endParaRPr/>
          </a:p>
          <a:p>
            <a:pPr marL="171450" lvl="0" indent="-171450" algn="l" rtl="0">
              <a:spcBef>
                <a:spcPts val="0"/>
              </a:spcBef>
              <a:spcAft>
                <a:spcPts val="0"/>
              </a:spcAft>
              <a:buClr>
                <a:schemeClr val="dk1"/>
              </a:buClr>
              <a:buSzPts val="1200"/>
              <a:buFont typeface="Arial"/>
              <a:buChar char="•"/>
            </a:pPr>
            <a:r>
              <a:rPr lang="vi" b="0"/>
              <a:t>Trình xử lý sự kiện là một chức năng tùy chỉnh truyền tải để xử lý một sự kiện</a:t>
            </a:r>
            <a:endParaRPr b="0"/>
          </a:p>
          <a:p>
            <a:pPr marL="171450" marR="0" lvl="0" indent="-171450" algn="l" rtl="0">
              <a:lnSpc>
                <a:spcPct val="100000"/>
              </a:lnSpc>
              <a:spcBef>
                <a:spcPts val="0"/>
              </a:spcBef>
              <a:spcAft>
                <a:spcPts val="0"/>
              </a:spcAft>
              <a:buClr>
                <a:srgbClr val="17375E"/>
              </a:buClr>
              <a:buSzPts val="1200"/>
              <a:buFont typeface="Arial"/>
              <a:buChar char="•"/>
            </a:pPr>
            <a:r>
              <a:rPr lang="vi" sz="1200">
                <a:solidFill>
                  <a:srgbClr val="17375E"/>
                </a:solidFill>
                <a:latin typeface="Calibri"/>
                <a:ea typeface="Calibri"/>
                <a:cs typeface="Calibri"/>
                <a:sym typeface="Calibri"/>
              </a:rPr>
              <a:t>Ủy quyền sự kiện chỉ định một người nghe cho một phần tử chính</a:t>
            </a:r>
            <a:endParaRPr sz="1200">
              <a:solidFill>
                <a:srgbClr val="17375E"/>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200"/>
              <a:buFont typeface="Arial"/>
              <a:buChar char="•"/>
            </a:pPr>
            <a:r>
              <a:rPr lang="vi" b="0"/>
              <a:t>Các phương thức </a:t>
            </a:r>
            <a:r>
              <a:rPr lang="vi" b="1"/>
              <a:t>on() </a:t>
            </a:r>
            <a:r>
              <a:rPr lang="vi" b="0"/>
              <a:t>và </a:t>
            </a:r>
            <a:r>
              <a:rPr lang="vi" b="1"/>
              <a:t>delegate() </a:t>
            </a:r>
            <a:r>
              <a:rPr lang="vi" b="0"/>
              <a:t>cho phép ủy quyền sự kiện</a:t>
            </a:r>
            <a:endParaRPr b="0"/>
          </a:p>
        </p:txBody>
      </p:sp>
      <p:sp>
        <p:nvSpPr>
          <p:cNvPr id="430" name="Google Shape;430;gaa9fa743bb_2_361: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aa9fa743bb_2_373: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gaa9fa743bb_2_373: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Ủy quyền sự kiện trong jQuery</a:t>
            </a:r>
            <a:endParaRPr/>
          </a:p>
          <a:p>
            <a:pPr marL="171450" marR="0" lvl="0" indent="-171450" algn="l" rtl="0">
              <a:lnSpc>
                <a:spcPct val="100000"/>
              </a:lnSpc>
              <a:spcBef>
                <a:spcPts val="0"/>
              </a:spcBef>
              <a:spcAft>
                <a:spcPts val="0"/>
              </a:spcAft>
              <a:buClr>
                <a:schemeClr val="dk1"/>
              </a:buClr>
              <a:buSzPts val="1200"/>
              <a:buFont typeface="Arial"/>
              <a:buChar char="•"/>
            </a:pPr>
            <a:r>
              <a:rPr lang="vi" b="0"/>
              <a:t>Các tính năng chính là - sủi bọt sự kiện và thuộc tính mục tiêu</a:t>
            </a:r>
            <a:endParaRPr/>
          </a:p>
          <a:p>
            <a:pPr marL="171450" marR="0" lvl="0" indent="-171450" algn="l" rtl="0">
              <a:lnSpc>
                <a:spcPct val="100000"/>
              </a:lnSpc>
              <a:spcBef>
                <a:spcPts val="0"/>
              </a:spcBef>
              <a:spcAft>
                <a:spcPts val="0"/>
              </a:spcAft>
              <a:buClr>
                <a:schemeClr val="dk1"/>
              </a:buClr>
              <a:buSzPts val="1200"/>
              <a:buFont typeface="Arial"/>
              <a:buChar char="•"/>
            </a:pPr>
            <a:r>
              <a:rPr lang="vi" b="0"/>
              <a:t>Tăng hiệu suất</a:t>
            </a:r>
            <a:endParaRPr/>
          </a:p>
          <a:p>
            <a:pPr marL="171450" marR="0" lvl="0" indent="-171450" algn="l" rtl="0">
              <a:lnSpc>
                <a:spcPct val="100000"/>
              </a:lnSpc>
              <a:spcBef>
                <a:spcPts val="0"/>
              </a:spcBef>
              <a:spcAft>
                <a:spcPts val="0"/>
              </a:spcAft>
              <a:buClr>
                <a:schemeClr val="dk1"/>
              </a:buClr>
              <a:buSzPts val="1200"/>
              <a:buFont typeface="Arial"/>
              <a:buChar char="•"/>
            </a:pPr>
            <a:r>
              <a:rPr lang="vi" b="0"/>
              <a:t>Thuộc tính mục tiêu là yếu tố bắt nguồn sự kiện</a:t>
            </a:r>
            <a:endParaRPr/>
          </a:p>
          <a:p>
            <a:pPr marL="171450" marR="0" lvl="0" indent="-171450" algn="l" rtl="0">
              <a:lnSpc>
                <a:spcPct val="100000"/>
              </a:lnSpc>
              <a:spcBef>
                <a:spcPts val="0"/>
              </a:spcBef>
              <a:spcAft>
                <a:spcPts val="0"/>
              </a:spcAft>
              <a:buClr>
                <a:schemeClr val="dk1"/>
              </a:buClr>
              <a:buSzPts val="1200"/>
              <a:buFont typeface="Arial"/>
              <a:buChar char="•"/>
            </a:pPr>
            <a:r>
              <a:rPr lang="vi" b="0"/>
              <a:t>Lợi ích của ủy quyền sự kiện:</a:t>
            </a:r>
            <a:endParaRPr/>
          </a:p>
          <a:p>
            <a:pPr marL="628650" lvl="1" indent="-171450" algn="l" rtl="0">
              <a:spcBef>
                <a:spcPts val="0"/>
              </a:spcBef>
              <a:spcAft>
                <a:spcPts val="0"/>
              </a:spcAft>
              <a:buClr>
                <a:schemeClr val="dk1"/>
              </a:buClr>
              <a:buSzPts val="1200"/>
              <a:buFont typeface="Arial"/>
              <a:buChar char="•"/>
            </a:pPr>
            <a:r>
              <a:rPr lang="vi"/>
              <a:t>Xử lý ít hơn để chiếm bộ nhớ</a:t>
            </a:r>
            <a:endParaRPr/>
          </a:p>
          <a:p>
            <a:pPr marL="628650" lvl="1" indent="-171450" algn="l" rtl="0">
              <a:spcBef>
                <a:spcPts val="0"/>
              </a:spcBef>
              <a:spcAft>
                <a:spcPts val="0"/>
              </a:spcAft>
              <a:buClr>
                <a:schemeClr val="dk1"/>
              </a:buClr>
              <a:buSzPts val="1200"/>
              <a:buFont typeface="Arial"/>
              <a:buChar char="•"/>
            </a:pPr>
            <a:r>
              <a:rPr lang="vi"/>
              <a:t>Hiệu suất tốt hơn</a:t>
            </a:r>
            <a:endParaRPr/>
          </a:p>
          <a:p>
            <a:pPr marL="628650" lvl="1" indent="-171450" algn="l" rtl="0">
              <a:spcBef>
                <a:spcPts val="0"/>
              </a:spcBef>
              <a:spcAft>
                <a:spcPts val="0"/>
              </a:spcAft>
              <a:buClr>
                <a:schemeClr val="dk1"/>
              </a:buClr>
              <a:buSzPts val="1200"/>
              <a:buFont typeface="Arial"/>
              <a:buChar char="•"/>
            </a:pPr>
            <a:r>
              <a:rPr lang="vi"/>
              <a:t>Giảm nguy cơ va chạm</a:t>
            </a:r>
            <a:endParaRPr/>
          </a:p>
          <a:p>
            <a:pPr marL="628650" lvl="1" indent="-171450" algn="l" rtl="0">
              <a:spcBef>
                <a:spcPts val="0"/>
              </a:spcBef>
              <a:spcAft>
                <a:spcPts val="0"/>
              </a:spcAft>
              <a:buClr>
                <a:schemeClr val="dk1"/>
              </a:buClr>
              <a:buSzPts val="1200"/>
              <a:buFont typeface="Arial"/>
              <a:buChar char="•"/>
            </a:pPr>
            <a:r>
              <a:rPr lang="vi"/>
              <a:t>Không có trình xử lý chỉ định lại</a:t>
            </a:r>
            <a:endParaRPr/>
          </a:p>
        </p:txBody>
      </p:sp>
      <p:sp>
        <p:nvSpPr>
          <p:cNvPr id="443" name="Google Shape;443;gaa9fa743bb_2_373: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a9fa743bb_2_52: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aa9fa743bb_2_52: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Mục tiêu bài học:</a:t>
            </a:r>
            <a:endParaRPr/>
          </a:p>
          <a:p>
            <a:pPr marL="0" lvl="0" indent="0" algn="l" rtl="0">
              <a:spcBef>
                <a:spcPts val="0"/>
              </a:spcBef>
              <a:spcAft>
                <a:spcPts val="0"/>
              </a:spcAft>
              <a:buNone/>
            </a:pPr>
            <a:r>
              <a:rPr lang="vi"/>
              <a:t>Vào cuối phiên này, bạn sẽ có thể: </a:t>
            </a:r>
            <a:endParaRPr/>
          </a:p>
          <a:p>
            <a:pPr marL="171450" lvl="0" indent="-171450" algn="l" rtl="0">
              <a:spcBef>
                <a:spcPts val="0"/>
              </a:spcBef>
              <a:spcAft>
                <a:spcPts val="0"/>
              </a:spcAft>
              <a:buClr>
                <a:schemeClr val="dk1"/>
              </a:buClr>
              <a:buSzPts val="1200"/>
              <a:buFont typeface="Arial"/>
              <a:buChar char="•"/>
            </a:pPr>
            <a:r>
              <a:rPr lang="vi"/>
              <a:t>Giải thích những điều cơ bản về jQuery và cách sử dụng nó với Bootstrap</a:t>
            </a:r>
            <a:endParaRPr/>
          </a:p>
          <a:p>
            <a:pPr marL="171450" lvl="0" indent="-171450" algn="l" rtl="0">
              <a:spcBef>
                <a:spcPts val="0"/>
              </a:spcBef>
              <a:spcAft>
                <a:spcPts val="0"/>
              </a:spcAft>
              <a:buClr>
                <a:schemeClr val="dk1"/>
              </a:buClr>
              <a:buSzPts val="1200"/>
              <a:buFont typeface="Arial"/>
              <a:buChar char="•"/>
            </a:pPr>
            <a:r>
              <a:rPr lang="vi"/>
              <a:t>Phác thảo các bộ chọn và chức năng trong jQuery</a:t>
            </a:r>
            <a:endParaRPr/>
          </a:p>
          <a:p>
            <a:pPr marL="171450" lvl="0" indent="-171450" algn="l" rtl="0">
              <a:spcBef>
                <a:spcPts val="0"/>
              </a:spcBef>
              <a:spcAft>
                <a:spcPts val="0"/>
              </a:spcAft>
              <a:buClr>
                <a:schemeClr val="dk1"/>
              </a:buClr>
              <a:buSzPts val="1200"/>
              <a:buFont typeface="Arial"/>
              <a:buChar char="•"/>
            </a:pPr>
            <a:r>
              <a:rPr lang="vi"/>
              <a:t>Mô tả JSON và cách sử dụng nó trong jQuery</a:t>
            </a:r>
            <a:endParaRPr/>
          </a:p>
          <a:p>
            <a:pPr marL="171450" lvl="0" indent="-171450" algn="l" rtl="0">
              <a:spcBef>
                <a:spcPts val="0"/>
              </a:spcBef>
              <a:spcAft>
                <a:spcPts val="0"/>
              </a:spcAft>
              <a:buClr>
                <a:schemeClr val="dk1"/>
              </a:buClr>
              <a:buSzPts val="1200"/>
              <a:buFont typeface="Arial"/>
              <a:buChar char="•"/>
            </a:pPr>
            <a:r>
              <a:rPr lang="vi"/>
              <a:t>Giải thích chuyển đổi sang JSON</a:t>
            </a:r>
            <a:endParaRPr/>
          </a:p>
          <a:p>
            <a:pPr marL="171450" lvl="0" indent="-171450" algn="l" rtl="0">
              <a:spcBef>
                <a:spcPts val="0"/>
              </a:spcBef>
              <a:spcAft>
                <a:spcPts val="0"/>
              </a:spcAft>
              <a:buClr>
                <a:schemeClr val="dk1"/>
              </a:buClr>
              <a:buSzPts val="1200"/>
              <a:buFont typeface="Arial"/>
              <a:buChar char="•"/>
            </a:pPr>
            <a:r>
              <a:rPr lang="vi"/>
              <a:t>Mô tả khái niệm ủy quyền sự kiện và cách sử dụng nó trong jQuery</a:t>
            </a:r>
            <a:endParaRPr/>
          </a:p>
        </p:txBody>
      </p:sp>
      <p:sp>
        <p:nvSpPr>
          <p:cNvPr id="105" name="Google Shape;105;gaa9fa743bb_2_52: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aa9fa743bb_2_400: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aa9fa743bb_2_400: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Tóm lược</a:t>
            </a:r>
            <a:endParaRPr/>
          </a:p>
          <a:p>
            <a:pPr marL="171450" lvl="0" indent="-171450" algn="l" rtl="0">
              <a:spcBef>
                <a:spcPts val="0"/>
              </a:spcBef>
              <a:spcAft>
                <a:spcPts val="0"/>
              </a:spcAft>
              <a:buClr>
                <a:schemeClr val="dk1"/>
              </a:buClr>
              <a:buSzPts val="1200"/>
              <a:buFont typeface="Arial"/>
              <a:buChar char="•"/>
            </a:pPr>
            <a:r>
              <a:rPr lang="vi" b="0"/>
              <a:t>jQuery là một thư viện JS mã nguồn mở, nhẹ giúp lập trình JS dễ dàng và hiệu quả hơn.</a:t>
            </a:r>
            <a:endParaRPr/>
          </a:p>
          <a:p>
            <a:pPr marL="171450" lvl="0" indent="-171450" algn="l" rtl="0">
              <a:spcBef>
                <a:spcPts val="0"/>
              </a:spcBef>
              <a:spcAft>
                <a:spcPts val="0"/>
              </a:spcAft>
              <a:buClr>
                <a:schemeClr val="dk1"/>
              </a:buClr>
              <a:buSzPts val="1200"/>
              <a:buFont typeface="Arial"/>
              <a:buChar char="•"/>
            </a:pPr>
            <a:r>
              <a:rPr lang="vi" b="0"/>
              <a:t>jQuery sử dụng JS không phô trương, cung cấp nhiều chức năng có thể tái sử dụng, có thể mở rộng và tương thích với các trình duyệt hiện đại.</a:t>
            </a:r>
            <a:endParaRPr/>
          </a:p>
          <a:p>
            <a:pPr marL="171450" lvl="0" indent="-171450" algn="l" rtl="0">
              <a:spcBef>
                <a:spcPts val="0"/>
              </a:spcBef>
              <a:spcAft>
                <a:spcPts val="0"/>
              </a:spcAft>
              <a:buClr>
                <a:schemeClr val="dk1"/>
              </a:buClr>
              <a:buSzPts val="1200"/>
              <a:buFont typeface="Arial"/>
              <a:buChar char="•"/>
            </a:pPr>
            <a:r>
              <a:rPr lang="vi" b="0"/>
              <a:t>Các nhà phát triển web có thể tải xuống tệp jQuery hoặc bao gồm tập tin đó bằng cách tham chiếu đến CDN để sử dụng jQuery trong các ứng dụng Web của họ.</a:t>
            </a:r>
            <a:endParaRPr/>
          </a:p>
          <a:p>
            <a:pPr marL="171450" lvl="0" indent="-171450" algn="l" rtl="0">
              <a:spcBef>
                <a:spcPts val="0"/>
              </a:spcBef>
              <a:spcAft>
                <a:spcPts val="0"/>
              </a:spcAft>
              <a:buClr>
                <a:schemeClr val="dk1"/>
              </a:buClr>
              <a:buSzPts val="1200"/>
              <a:buFont typeface="Arial"/>
              <a:buChar char="•"/>
            </a:pPr>
            <a:r>
              <a:rPr lang="vi" b="0"/>
              <a:t>Cú pháp tùy chỉnh của jQuery là </a:t>
            </a:r>
            <a:r>
              <a:rPr lang="vi" b="1"/>
              <a:t>$(selector) .action()</a:t>
            </a:r>
            <a:endParaRPr/>
          </a:p>
          <a:p>
            <a:pPr marL="171450" lvl="0" indent="-171450" algn="l" rtl="0">
              <a:spcBef>
                <a:spcPts val="0"/>
              </a:spcBef>
              <a:spcAft>
                <a:spcPts val="0"/>
              </a:spcAft>
              <a:buClr>
                <a:schemeClr val="dk1"/>
              </a:buClr>
              <a:buSzPts val="1200"/>
              <a:buFont typeface="Arial"/>
              <a:buChar char="•"/>
            </a:pPr>
            <a:r>
              <a:rPr lang="vi" b="0"/>
              <a:t>Có bốn cách khai báo một hàm trong jQuery, </a:t>
            </a:r>
            <a:r>
              <a:rPr lang="vi" b="0" i="1"/>
              <a:t>cơ bản </a:t>
            </a:r>
            <a:r>
              <a:rPr lang="vi" b="0"/>
              <a:t>là </a:t>
            </a:r>
            <a:r>
              <a:rPr lang="vi" b="0" i="1"/>
              <a:t>một biến</a:t>
            </a:r>
            <a:r>
              <a:rPr lang="vi" b="0"/>
              <a:t>, </a:t>
            </a:r>
            <a:r>
              <a:rPr lang="vi" b="0" i="1"/>
              <a:t>tự gọi </a:t>
            </a:r>
            <a:r>
              <a:rPr lang="vi" b="0"/>
              <a:t>và do </a:t>
            </a:r>
            <a:r>
              <a:rPr lang="vi" b="0" i="1"/>
              <a:t>người dùng định nghĩa.</a:t>
            </a:r>
            <a:endParaRPr b="0" i="1"/>
          </a:p>
        </p:txBody>
      </p:sp>
      <p:sp>
        <p:nvSpPr>
          <p:cNvPr id="471" name="Google Shape;471;gaa9fa743bb_2_400: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aa9fa743bb_2_410: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gaa9fa743bb_2_410: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Tóm lược</a:t>
            </a:r>
            <a:endParaRPr/>
          </a:p>
          <a:p>
            <a:pPr marL="171450" marR="0" lvl="0" indent="-171450" algn="l" rtl="0">
              <a:lnSpc>
                <a:spcPct val="100000"/>
              </a:lnSpc>
              <a:spcBef>
                <a:spcPts val="0"/>
              </a:spcBef>
              <a:spcAft>
                <a:spcPts val="0"/>
              </a:spcAft>
              <a:buClr>
                <a:schemeClr val="dk1"/>
              </a:buClr>
              <a:buSzPts val="1200"/>
              <a:buFont typeface="Arial"/>
              <a:buChar char="•"/>
            </a:pPr>
            <a:r>
              <a:rPr lang="vi" b="0"/>
              <a:t>Bộ chọn jQuery đề cập đến một hàm ở dạng biểu thức để tìm kiếm phần tử phù hợp trong DOM.</a:t>
            </a:r>
            <a:endParaRPr/>
          </a:p>
          <a:p>
            <a:pPr marL="171450" marR="0" lvl="0" indent="-171450" algn="l" rtl="0">
              <a:lnSpc>
                <a:spcPct val="100000"/>
              </a:lnSpc>
              <a:spcBef>
                <a:spcPts val="0"/>
              </a:spcBef>
              <a:spcAft>
                <a:spcPts val="0"/>
              </a:spcAft>
              <a:buClr>
                <a:schemeClr val="dk1"/>
              </a:buClr>
              <a:buSzPts val="1200"/>
              <a:buFont typeface="Arial"/>
              <a:buChar char="•"/>
            </a:pPr>
            <a:r>
              <a:rPr lang="vi" b="0"/>
              <a:t>Thư viện jQuery cho phép chọn các phần tử HTML theo </a:t>
            </a:r>
            <a:r>
              <a:rPr lang="vi" b="1"/>
              <a:t>ID</a:t>
            </a:r>
            <a:r>
              <a:rPr lang="vi" b="0"/>
              <a:t>, </a:t>
            </a:r>
            <a:r>
              <a:rPr lang="vi" b="1"/>
              <a:t>tên lớp, tên thẻ, thuộc tính </a:t>
            </a:r>
            <a:r>
              <a:rPr lang="vi" b="0"/>
              <a:t>và </a:t>
            </a:r>
            <a:r>
              <a:rPr lang="vi" b="1"/>
              <a:t>các giá trị được quy</a:t>
            </a:r>
            <a:r>
              <a:rPr lang="vi" b="0"/>
              <a:t>.</a:t>
            </a:r>
            <a:endParaRPr/>
          </a:p>
          <a:p>
            <a:pPr marL="171450" marR="0" lvl="0" indent="-171450" algn="l" rtl="0">
              <a:lnSpc>
                <a:spcPct val="100000"/>
              </a:lnSpc>
              <a:spcBef>
                <a:spcPts val="0"/>
              </a:spcBef>
              <a:spcAft>
                <a:spcPts val="0"/>
              </a:spcAft>
              <a:buClr>
                <a:schemeClr val="dk1"/>
              </a:buClr>
              <a:buSzPts val="1200"/>
              <a:buFont typeface="Arial"/>
              <a:buChar char="•"/>
            </a:pPr>
            <a:r>
              <a:rPr lang="vi" b="0"/>
              <a:t>JSON là một định dạng nhẹ để trao đổi và lưu trữ dữ liệu cũng như một sự thay thế dễ dàng hơn cho XML.</a:t>
            </a:r>
            <a:endParaRPr/>
          </a:p>
          <a:p>
            <a:pPr marL="171450" marR="0" lvl="0" indent="-171450" algn="l" rtl="0">
              <a:lnSpc>
                <a:spcPct val="100000"/>
              </a:lnSpc>
              <a:spcBef>
                <a:spcPts val="0"/>
              </a:spcBef>
              <a:spcAft>
                <a:spcPts val="0"/>
              </a:spcAft>
              <a:buClr>
                <a:schemeClr val="dk1"/>
              </a:buClr>
              <a:buSzPts val="1200"/>
              <a:buFont typeface="Arial"/>
              <a:buChar char="•"/>
            </a:pPr>
            <a:r>
              <a:rPr lang="vi" b="0"/>
              <a:t>Không giống như trong JS, khóa hoặc tên trong JSON luôn là một chuỗi.</a:t>
            </a:r>
            <a:endParaRPr/>
          </a:p>
          <a:p>
            <a:pPr marL="171450" marR="0" lvl="0" indent="-171450" algn="l" rtl="0">
              <a:lnSpc>
                <a:spcPct val="100000"/>
              </a:lnSpc>
              <a:spcBef>
                <a:spcPts val="0"/>
              </a:spcBef>
              <a:spcAft>
                <a:spcPts val="0"/>
              </a:spcAft>
              <a:buClr>
                <a:schemeClr val="dk1"/>
              </a:buClr>
              <a:buSzPts val="1200"/>
              <a:buFont typeface="Arial"/>
              <a:buChar char="•"/>
            </a:pPr>
            <a:r>
              <a:rPr lang="vi" b="0"/>
              <a:t>Mỗi cặp </a:t>
            </a:r>
            <a:r>
              <a:rPr lang="vi" b="1"/>
              <a:t>tên/giá trị </a:t>
            </a:r>
            <a:r>
              <a:rPr lang="vi" b="0"/>
              <a:t>ở định dạng </a:t>
            </a:r>
            <a:r>
              <a:rPr lang="vi" b="1"/>
              <a:t>JSON</a:t>
            </a:r>
            <a:r>
              <a:rPr lang="vi" b="0"/>
              <a:t> được gọi là </a:t>
            </a:r>
            <a:r>
              <a:rPr lang="vi" b="1"/>
              <a:t>một thuộc tính</a:t>
            </a:r>
            <a:r>
              <a:rPr lang="vi" b="0"/>
              <a:t>.</a:t>
            </a:r>
            <a:endParaRPr/>
          </a:p>
          <a:p>
            <a:pPr marL="171450" marR="0" lvl="0" indent="-171450" algn="l" rtl="0">
              <a:lnSpc>
                <a:spcPct val="100000"/>
              </a:lnSpc>
              <a:spcBef>
                <a:spcPts val="0"/>
              </a:spcBef>
              <a:spcAft>
                <a:spcPts val="0"/>
              </a:spcAft>
              <a:buClr>
                <a:schemeClr val="dk1"/>
              </a:buClr>
              <a:buSzPts val="1200"/>
              <a:buFont typeface="Arial"/>
              <a:buChar char="•"/>
            </a:pPr>
            <a:r>
              <a:rPr lang="vi" b="0"/>
              <a:t>Đối tượng JSON là một tập hợp các thuộc tính, mỗi thuộc tính được phân tách bằng dấu hai chấm.</a:t>
            </a:r>
            <a:endParaRPr b="0"/>
          </a:p>
        </p:txBody>
      </p:sp>
      <p:sp>
        <p:nvSpPr>
          <p:cNvPr id="482" name="Google Shape;482;gaa9fa743bb_2_410: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a9fa743bb_2_420: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2" name="Google Shape;492;gaa9fa743bb_2_420: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Tóm lược</a:t>
            </a:r>
            <a:endParaRPr/>
          </a:p>
          <a:p>
            <a:pPr marL="171450" marR="0" lvl="0" indent="-171450" algn="l" rtl="0">
              <a:lnSpc>
                <a:spcPct val="100000"/>
              </a:lnSpc>
              <a:spcBef>
                <a:spcPts val="0"/>
              </a:spcBef>
              <a:spcAft>
                <a:spcPts val="0"/>
              </a:spcAft>
              <a:buClr>
                <a:schemeClr val="dk1"/>
              </a:buClr>
              <a:buSzPts val="1200"/>
              <a:buFont typeface="Arial"/>
              <a:buChar char="•"/>
            </a:pPr>
            <a:r>
              <a:rPr lang="vi" b="0"/>
              <a:t>Phương thức </a:t>
            </a:r>
            <a:r>
              <a:rPr lang="vi" b="1"/>
              <a:t>JSON.stringify() </a:t>
            </a:r>
            <a:r>
              <a:rPr lang="vi" b="0"/>
              <a:t>chuyển đổi một đối tượng JSON thành một chuỗi JSON.</a:t>
            </a:r>
            <a:endParaRPr/>
          </a:p>
          <a:p>
            <a:pPr marL="171450" marR="0" lvl="0" indent="-171450" algn="l" rtl="0">
              <a:lnSpc>
                <a:spcPct val="100000"/>
              </a:lnSpc>
              <a:spcBef>
                <a:spcPts val="0"/>
              </a:spcBef>
              <a:spcAft>
                <a:spcPts val="0"/>
              </a:spcAft>
              <a:buClr>
                <a:schemeClr val="dk1"/>
              </a:buClr>
              <a:buSzPts val="1200"/>
              <a:buFont typeface="Arial"/>
              <a:buChar char="•"/>
            </a:pPr>
            <a:r>
              <a:rPr lang="vi" b="0"/>
              <a:t>Phương thức </a:t>
            </a:r>
            <a:r>
              <a:rPr lang="vi" b="1"/>
              <a:t>JSON.parse() </a:t>
            </a:r>
            <a:r>
              <a:rPr lang="vi" b="0"/>
              <a:t>chuyển đổi một chuỗi JSON thành một đối tượng hoặc mảng JSON.</a:t>
            </a:r>
            <a:endParaRPr/>
          </a:p>
          <a:p>
            <a:pPr marL="171450" marR="0" lvl="0" indent="-171450" algn="l" rtl="0">
              <a:lnSpc>
                <a:spcPct val="100000"/>
              </a:lnSpc>
              <a:spcBef>
                <a:spcPts val="0"/>
              </a:spcBef>
              <a:spcAft>
                <a:spcPts val="0"/>
              </a:spcAft>
              <a:buClr>
                <a:schemeClr val="dk1"/>
              </a:buClr>
              <a:buSzPts val="1200"/>
              <a:buFont typeface="Arial"/>
              <a:buChar char="•"/>
            </a:pPr>
            <a:r>
              <a:rPr lang="vi" b="0"/>
              <a:t>Ủy quyền sự kiện cho phép gán một phần tử nghe duy nhất cho phần tử mẹ, phần tử này sẽ lắng nghe tất cả các phần tử con tương ứng với một bộ chọn.</a:t>
            </a:r>
            <a:endParaRPr/>
          </a:p>
          <a:p>
            <a:pPr marL="171450" marR="0" lvl="0" indent="-171450" algn="l" rtl="0">
              <a:lnSpc>
                <a:spcPct val="100000"/>
              </a:lnSpc>
              <a:spcBef>
                <a:spcPts val="0"/>
              </a:spcBef>
              <a:spcAft>
                <a:spcPts val="0"/>
              </a:spcAft>
              <a:buClr>
                <a:schemeClr val="dk1"/>
              </a:buClr>
              <a:buSzPts val="1200"/>
              <a:buFont typeface="Arial"/>
              <a:buChar char="•"/>
            </a:pPr>
            <a:r>
              <a:rPr lang="vi" b="0"/>
              <a:t>Các phương thức </a:t>
            </a:r>
            <a:r>
              <a:rPr lang="vi" b="1"/>
              <a:t>on() </a:t>
            </a:r>
            <a:r>
              <a:rPr lang="vi" b="0"/>
              <a:t>và </a:t>
            </a:r>
            <a:r>
              <a:rPr lang="vi" b="1"/>
              <a:t>delegate() </a:t>
            </a:r>
            <a:r>
              <a:rPr lang="vi" b="0"/>
              <a:t>tạo điều kiện cho việc ủy ​​quyền một sự kiện trong jQuery.</a:t>
            </a:r>
            <a:endParaRPr/>
          </a:p>
          <a:p>
            <a:pPr marL="171450" marR="0" lvl="0" indent="-171450" algn="l" rtl="0">
              <a:lnSpc>
                <a:spcPct val="100000"/>
              </a:lnSpc>
              <a:spcBef>
                <a:spcPts val="0"/>
              </a:spcBef>
              <a:spcAft>
                <a:spcPts val="0"/>
              </a:spcAft>
              <a:buClr>
                <a:schemeClr val="dk1"/>
              </a:buClr>
              <a:buSzPts val="1200"/>
              <a:buFont typeface="Arial"/>
              <a:buChar char="•"/>
            </a:pPr>
            <a:r>
              <a:rPr lang="vi" b="0"/>
              <a:t>Sự kiện sủi bọt trong đó một sự kiện bong bóng lên từ phần tử nguồn trong cây DOM.</a:t>
            </a:r>
            <a:endParaRPr/>
          </a:p>
          <a:p>
            <a:pPr marL="171450" marR="0" lvl="0" indent="-171450" algn="l" rtl="0">
              <a:lnSpc>
                <a:spcPct val="100000"/>
              </a:lnSpc>
              <a:spcBef>
                <a:spcPts val="0"/>
              </a:spcBef>
              <a:spcAft>
                <a:spcPts val="0"/>
              </a:spcAft>
              <a:buClr>
                <a:schemeClr val="dk1"/>
              </a:buClr>
              <a:buSzPts val="1200"/>
              <a:buFont typeface="Arial"/>
              <a:buChar char="•"/>
            </a:pPr>
            <a:r>
              <a:rPr lang="vi" b="0"/>
              <a:t>Sủi bọt sự kiện và thuộc tính mục tiêu là các tính năng chính của ủy quyền sự kiện.</a:t>
            </a:r>
            <a:endParaRPr b="0"/>
          </a:p>
        </p:txBody>
      </p:sp>
      <p:sp>
        <p:nvSpPr>
          <p:cNvPr id="493" name="Google Shape;493;gaa9fa743bb_2_420: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a9fa743bb_2_62: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aa9fa743bb_2_62: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Giới thiệu:</a:t>
            </a:r>
            <a:endParaRPr/>
          </a:p>
          <a:p>
            <a:pPr marL="171450" lvl="0" indent="-171450" algn="l" rtl="0">
              <a:spcBef>
                <a:spcPts val="0"/>
              </a:spcBef>
              <a:spcAft>
                <a:spcPts val="0"/>
              </a:spcAft>
              <a:buClr>
                <a:schemeClr val="dk1"/>
              </a:buClr>
              <a:buSzPts val="1200"/>
              <a:buFont typeface="Arial"/>
              <a:buChar char="•"/>
            </a:pPr>
            <a:r>
              <a:rPr lang="vi"/>
              <a:t>Thư viện JS nhẹ và ngắn gọn</a:t>
            </a:r>
            <a:endParaRPr/>
          </a:p>
          <a:p>
            <a:pPr marL="171450" lvl="0" indent="-171450" algn="l" rtl="0">
              <a:spcBef>
                <a:spcPts val="0"/>
              </a:spcBef>
              <a:spcAft>
                <a:spcPts val="0"/>
              </a:spcAft>
              <a:buClr>
                <a:schemeClr val="dk1"/>
              </a:buClr>
              <a:buSzPts val="1200"/>
              <a:buFont typeface="Arial"/>
              <a:buChar char="•"/>
            </a:pPr>
            <a:r>
              <a:rPr lang="vi"/>
              <a:t>Giúp lập trình JS dễ dàng và nhanh hơn</a:t>
            </a:r>
            <a:endParaRPr/>
          </a:p>
          <a:p>
            <a:pPr marL="171450" lvl="0" indent="-171450" algn="l" rtl="0">
              <a:spcBef>
                <a:spcPts val="0"/>
              </a:spcBef>
              <a:spcAft>
                <a:spcPts val="0"/>
              </a:spcAft>
              <a:buClr>
                <a:schemeClr val="dk1"/>
              </a:buClr>
              <a:buSzPts val="1200"/>
              <a:buFont typeface="Arial"/>
              <a:buChar char="•"/>
            </a:pPr>
            <a:r>
              <a:rPr lang="vi"/>
              <a:t>Có thư viện mã nguồn mở và phong phú giúp đơn giản hóa các tác vụ phức tạp</a:t>
            </a:r>
            <a:endParaRPr/>
          </a:p>
          <a:p>
            <a:pPr marL="171450" lvl="0" indent="-171450" algn="l" rtl="0">
              <a:spcBef>
                <a:spcPts val="0"/>
              </a:spcBef>
              <a:spcAft>
                <a:spcPts val="0"/>
              </a:spcAft>
              <a:buClr>
                <a:schemeClr val="dk1"/>
              </a:buClr>
              <a:buSzPts val="1200"/>
              <a:buFont typeface="Arial"/>
              <a:buChar char="•"/>
            </a:pPr>
            <a:r>
              <a:rPr lang="vi"/>
              <a:t>API dễ sử dụng tương thích với các trình duyệt</a:t>
            </a:r>
            <a:endParaRPr/>
          </a:p>
          <a:p>
            <a:pPr marL="171450" lvl="0" indent="-171450" algn="l" rtl="0">
              <a:spcBef>
                <a:spcPts val="0"/>
              </a:spcBef>
              <a:spcAft>
                <a:spcPts val="0"/>
              </a:spcAft>
              <a:buClr>
                <a:schemeClr val="dk1"/>
              </a:buClr>
              <a:buSzPts val="1200"/>
              <a:buFont typeface="Arial"/>
              <a:buChar char="•"/>
            </a:pPr>
            <a:r>
              <a:rPr lang="vi"/>
              <a:t>Các tác vụ phổ biến trong các phương thức cài sẵn</a:t>
            </a:r>
            <a:endParaRPr/>
          </a:p>
          <a:p>
            <a:pPr marL="171450" lvl="0" indent="-171450" algn="l" rtl="0">
              <a:spcBef>
                <a:spcPts val="0"/>
              </a:spcBef>
              <a:spcAft>
                <a:spcPts val="0"/>
              </a:spcAft>
              <a:buClr>
                <a:schemeClr val="dk1"/>
              </a:buClr>
              <a:buSzPts val="1200"/>
              <a:buFont typeface="Arial"/>
              <a:buChar char="•"/>
            </a:pPr>
            <a:r>
              <a:rPr lang="vi"/>
              <a:t>Giảm thời gian viết các dòng mã</a:t>
            </a:r>
            <a:endParaRPr b="1"/>
          </a:p>
        </p:txBody>
      </p:sp>
      <p:sp>
        <p:nvSpPr>
          <p:cNvPr id="116" name="Google Shape;116;gaa9fa743bb_2_62: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a9fa743bb_2_72: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gaa9fa743bb_2_72: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Lợi ích của jQuery so với JS</a:t>
            </a:r>
            <a:endParaRPr b="1"/>
          </a:p>
          <a:p>
            <a:pPr marL="171450" lvl="0" indent="-171450" algn="l" rtl="0">
              <a:spcBef>
                <a:spcPts val="0"/>
              </a:spcBef>
              <a:spcAft>
                <a:spcPts val="0"/>
              </a:spcAft>
              <a:buClr>
                <a:schemeClr val="dk1"/>
              </a:buClr>
              <a:buSzPts val="1200"/>
              <a:buFont typeface="Arial"/>
              <a:buChar char="•"/>
            </a:pPr>
            <a:r>
              <a:rPr lang="vi" b="1"/>
              <a:t>JS giản dị</a:t>
            </a:r>
            <a:endParaRPr/>
          </a:p>
          <a:p>
            <a:pPr marL="628650" lvl="1" indent="-171450" algn="l" rtl="0">
              <a:spcBef>
                <a:spcPts val="0"/>
              </a:spcBef>
              <a:spcAft>
                <a:spcPts val="0"/>
              </a:spcAft>
              <a:buClr>
                <a:schemeClr val="dk1"/>
              </a:buClr>
              <a:buSzPts val="1200"/>
              <a:buFont typeface="Arial"/>
              <a:buChar char="•"/>
            </a:pPr>
            <a:r>
              <a:rPr lang="vi"/>
              <a:t>Thiết kế trang web thông qua JS giản dị</a:t>
            </a:r>
            <a:endParaRPr/>
          </a:p>
          <a:p>
            <a:pPr marL="628650" lvl="1" indent="-171450" algn="l" rtl="0">
              <a:spcBef>
                <a:spcPts val="0"/>
              </a:spcBef>
              <a:spcAft>
                <a:spcPts val="0"/>
              </a:spcAft>
              <a:buClr>
                <a:schemeClr val="dk1"/>
              </a:buClr>
              <a:buSzPts val="1200"/>
              <a:buFont typeface="Arial"/>
              <a:buChar char="•"/>
            </a:pPr>
            <a:r>
              <a:rPr lang="vi"/>
              <a:t>Phân tách chức năng giữa trình bày và cấu trúc của trang Web</a:t>
            </a:r>
            <a:endParaRPr/>
          </a:p>
          <a:p>
            <a:pPr marL="171450" lvl="0" indent="-171450" algn="l" rtl="0">
              <a:spcBef>
                <a:spcPts val="0"/>
              </a:spcBef>
              <a:spcAft>
                <a:spcPts val="0"/>
              </a:spcAft>
              <a:buClr>
                <a:schemeClr val="dk1"/>
              </a:buClr>
              <a:buSzPts val="1200"/>
              <a:buFont typeface="Arial"/>
              <a:buChar char="•"/>
            </a:pPr>
            <a:r>
              <a:rPr lang="vi" b="1"/>
              <a:t>Nhẹ</a:t>
            </a:r>
            <a:endParaRPr b="1"/>
          </a:p>
          <a:p>
            <a:pPr marL="628650" lvl="1" indent="-171450" algn="l" rtl="0">
              <a:spcBef>
                <a:spcPts val="0"/>
              </a:spcBef>
              <a:spcAft>
                <a:spcPts val="0"/>
              </a:spcAft>
              <a:buClr>
                <a:schemeClr val="dk1"/>
              </a:buClr>
              <a:buSzPts val="1200"/>
              <a:buFont typeface="Arial"/>
              <a:buChar char="•"/>
            </a:pPr>
            <a:r>
              <a:rPr lang="vi"/>
              <a:t>Kích thước thư viện đã giảm tính bằng kilobyte (KB)</a:t>
            </a:r>
            <a:endParaRPr/>
          </a:p>
          <a:p>
            <a:pPr marL="628650" lvl="1" indent="-171450" algn="l" rtl="0">
              <a:spcBef>
                <a:spcPts val="0"/>
              </a:spcBef>
              <a:spcAft>
                <a:spcPts val="0"/>
              </a:spcAft>
              <a:buClr>
                <a:schemeClr val="dk1"/>
              </a:buClr>
              <a:buSzPts val="1200"/>
              <a:buFont typeface="Arial"/>
              <a:buChar char="•"/>
            </a:pPr>
            <a:r>
              <a:rPr lang="vi"/>
              <a:t>Trình duyệt lưu vào bộ nhớ cache của thư viện trên khắp các trang web thay vì tải xuống</a:t>
            </a:r>
            <a:endParaRPr/>
          </a:p>
          <a:p>
            <a:pPr marL="171450" lvl="0" indent="-171450" algn="l" rtl="0">
              <a:spcBef>
                <a:spcPts val="0"/>
              </a:spcBef>
              <a:spcAft>
                <a:spcPts val="0"/>
              </a:spcAft>
              <a:buClr>
                <a:schemeClr val="dk1"/>
              </a:buClr>
              <a:buSzPts val="1200"/>
              <a:buFont typeface="Arial"/>
              <a:buChar char="•"/>
            </a:pPr>
            <a:r>
              <a:rPr lang="vi" b="1"/>
              <a:t>Dễ sử dụng</a:t>
            </a:r>
            <a:endParaRPr b="1"/>
          </a:p>
          <a:p>
            <a:pPr marL="628650" lvl="1" indent="-171450" algn="l" rtl="0">
              <a:spcBef>
                <a:spcPts val="0"/>
              </a:spcBef>
              <a:spcAft>
                <a:spcPts val="0"/>
              </a:spcAft>
              <a:buClr>
                <a:schemeClr val="dk1"/>
              </a:buClr>
              <a:buSzPts val="1200"/>
              <a:buFont typeface="Arial"/>
              <a:buChar char="•"/>
            </a:pPr>
            <a:r>
              <a:rPr lang="vi"/>
              <a:t>Cú pháp đơn giản và mạnh mẽ</a:t>
            </a:r>
            <a:endParaRPr/>
          </a:p>
          <a:p>
            <a:pPr marL="628650" lvl="1" indent="-171450" algn="l" rtl="0">
              <a:spcBef>
                <a:spcPts val="0"/>
              </a:spcBef>
              <a:spcAft>
                <a:spcPts val="0"/>
              </a:spcAft>
              <a:buClr>
                <a:schemeClr val="dk1"/>
              </a:buClr>
              <a:buSzPts val="1200"/>
              <a:buFont typeface="Arial"/>
              <a:buChar char="•"/>
            </a:pPr>
            <a:r>
              <a:rPr lang="vi"/>
              <a:t>Giảm số dòng mã</a:t>
            </a:r>
            <a:endParaRPr/>
          </a:p>
          <a:p>
            <a:pPr marL="628650" lvl="1" indent="-171450" algn="l" rtl="0">
              <a:spcBef>
                <a:spcPts val="0"/>
              </a:spcBef>
              <a:spcAft>
                <a:spcPts val="0"/>
              </a:spcAft>
              <a:buClr>
                <a:schemeClr val="dk1"/>
              </a:buClr>
              <a:buSzPts val="1200"/>
              <a:buFont typeface="Arial"/>
              <a:buChar char="•"/>
            </a:pPr>
            <a:r>
              <a:rPr lang="vi"/>
              <a:t>Thư viện sử dụng đặc tả bộ chọn CSS3</a:t>
            </a:r>
            <a:endParaRPr/>
          </a:p>
          <a:p>
            <a:pPr marL="171450" lvl="0" indent="-171450" algn="l" rtl="0">
              <a:spcBef>
                <a:spcPts val="0"/>
              </a:spcBef>
              <a:spcAft>
                <a:spcPts val="0"/>
              </a:spcAft>
              <a:buClr>
                <a:schemeClr val="dk1"/>
              </a:buClr>
              <a:buSzPts val="1200"/>
              <a:buFont typeface="Arial"/>
              <a:buChar char="•"/>
            </a:pPr>
            <a:r>
              <a:rPr lang="vi" b="1"/>
              <a:t>Thư viện lớn và tập trung</a:t>
            </a:r>
            <a:endParaRPr b="1"/>
          </a:p>
          <a:p>
            <a:pPr marL="628650" lvl="1" indent="-171450" algn="l" rtl="0">
              <a:spcBef>
                <a:spcPts val="0"/>
              </a:spcBef>
              <a:spcAft>
                <a:spcPts val="0"/>
              </a:spcAft>
              <a:buClr>
                <a:schemeClr val="dk1"/>
              </a:buClr>
              <a:buSzPts val="1200"/>
              <a:buFont typeface="Arial"/>
              <a:buChar char="•"/>
            </a:pPr>
            <a:r>
              <a:rPr lang="vi"/>
              <a:t>Thực hiện nhiều chức năng thông qua một thư viện</a:t>
            </a:r>
            <a:endParaRPr/>
          </a:p>
          <a:p>
            <a:pPr marL="628650" lvl="1" indent="-171450" algn="l" rtl="0">
              <a:spcBef>
                <a:spcPts val="0"/>
              </a:spcBef>
              <a:spcAft>
                <a:spcPts val="0"/>
              </a:spcAft>
              <a:buClr>
                <a:schemeClr val="dk1"/>
              </a:buClr>
              <a:buSzPts val="1200"/>
              <a:buFont typeface="Arial"/>
              <a:buChar char="•"/>
            </a:pPr>
            <a:r>
              <a:rPr lang="vi"/>
              <a:t>jQuery cung cấp một số chức năng tiện ích</a:t>
            </a:r>
            <a:endParaRPr b="1"/>
          </a:p>
        </p:txBody>
      </p:sp>
      <p:sp>
        <p:nvSpPr>
          <p:cNvPr id="127" name="Google Shape;127;gaa9fa743bb_2_72: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a9fa743bb_2_106: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aa9fa743bb_2_106: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Lợi ích của jQuery so với JS</a:t>
            </a:r>
            <a:endParaRPr b="1"/>
          </a:p>
          <a:p>
            <a:pPr marL="171450" lvl="0" indent="-171450" algn="l" rtl="0">
              <a:spcBef>
                <a:spcPts val="0"/>
              </a:spcBef>
              <a:spcAft>
                <a:spcPts val="0"/>
              </a:spcAft>
              <a:buClr>
                <a:schemeClr val="dk1"/>
              </a:buClr>
              <a:buSzPts val="1200"/>
              <a:buFont typeface="Arial"/>
              <a:buChar char="•"/>
            </a:pPr>
            <a:r>
              <a:rPr lang="vi" b="1"/>
              <a:t>Khả năng mở rộng</a:t>
            </a:r>
            <a:endParaRPr b="1"/>
          </a:p>
          <a:p>
            <a:pPr marL="628650" lvl="1" indent="-171450" algn="l" rtl="0">
              <a:spcBef>
                <a:spcPts val="0"/>
              </a:spcBef>
              <a:spcAft>
                <a:spcPts val="0"/>
              </a:spcAft>
              <a:buClr>
                <a:schemeClr val="dk1"/>
              </a:buClr>
              <a:buSzPts val="1200"/>
              <a:buFont typeface="Arial"/>
              <a:buChar char="•"/>
            </a:pPr>
            <a:r>
              <a:rPr lang="vi"/>
              <a:t>Khung plugin - bên thứ ba và các plugin chính thức</a:t>
            </a:r>
            <a:endParaRPr/>
          </a:p>
          <a:p>
            <a:pPr marL="628650" lvl="1" indent="-171450" algn="l" rtl="0">
              <a:spcBef>
                <a:spcPts val="0"/>
              </a:spcBef>
              <a:spcAft>
                <a:spcPts val="0"/>
              </a:spcAft>
              <a:buClr>
                <a:schemeClr val="dk1"/>
              </a:buClr>
              <a:buSzPts val="1200"/>
              <a:buFont typeface="Arial"/>
              <a:buChar char="•"/>
            </a:pPr>
            <a:r>
              <a:rPr lang="vi"/>
              <a:t>Bất kỳ tính năng nào cũng có thể được đưa vào thông qua plugin</a:t>
            </a:r>
            <a:endParaRPr/>
          </a:p>
          <a:p>
            <a:pPr marL="171450" lvl="0" indent="-171450" algn="l" rtl="0">
              <a:spcBef>
                <a:spcPts val="0"/>
              </a:spcBef>
              <a:spcAft>
                <a:spcPts val="0"/>
              </a:spcAft>
              <a:buClr>
                <a:schemeClr val="dk1"/>
              </a:buClr>
              <a:buSzPts val="1200"/>
              <a:buFont typeface="Arial"/>
              <a:buChar char="•"/>
            </a:pPr>
            <a:r>
              <a:rPr lang="vi" b="1"/>
              <a:t>Tính tương thích của trình duyệt web</a:t>
            </a:r>
            <a:endParaRPr b="1"/>
          </a:p>
          <a:p>
            <a:pPr marL="628650" lvl="1" indent="-171450" algn="l" rtl="0">
              <a:spcBef>
                <a:spcPts val="0"/>
              </a:spcBef>
              <a:spcAft>
                <a:spcPts val="0"/>
              </a:spcAft>
              <a:buClr>
                <a:schemeClr val="dk1"/>
              </a:buClr>
              <a:buSzPts val="1200"/>
              <a:buFont typeface="Arial"/>
              <a:buChar char="•"/>
            </a:pPr>
            <a:r>
              <a:rPr lang="vi"/>
              <a:t>Giải quyết các sự cố trình duyệt chéo</a:t>
            </a:r>
            <a:endParaRPr/>
          </a:p>
          <a:p>
            <a:pPr marL="628650" lvl="1" indent="-171450" algn="l" rtl="0">
              <a:spcBef>
                <a:spcPts val="0"/>
              </a:spcBef>
              <a:spcAft>
                <a:spcPts val="0"/>
              </a:spcAft>
              <a:buClr>
                <a:schemeClr val="dk1"/>
              </a:buClr>
              <a:buSzPts val="1200"/>
              <a:buFont typeface="Arial"/>
              <a:buChar char="•"/>
            </a:pPr>
            <a:r>
              <a:rPr lang="vi"/>
              <a:t>jQuery đã triển khai mã tương thích</a:t>
            </a:r>
            <a:endParaRPr/>
          </a:p>
          <a:p>
            <a:pPr marL="171450" lvl="0" indent="-171450" algn="l" rtl="0">
              <a:spcBef>
                <a:spcPts val="0"/>
              </a:spcBef>
              <a:spcAft>
                <a:spcPts val="0"/>
              </a:spcAft>
              <a:buClr>
                <a:schemeClr val="dk1"/>
              </a:buClr>
              <a:buSzPts val="1200"/>
              <a:buFont typeface="Arial"/>
              <a:buChar char="•"/>
            </a:pPr>
            <a:r>
              <a:rPr lang="vi" b="1"/>
              <a:t>Cộng đồng mạnh</a:t>
            </a:r>
            <a:endParaRPr b="1"/>
          </a:p>
          <a:p>
            <a:pPr marL="628650" lvl="1" indent="-171450" algn="l" rtl="0">
              <a:spcBef>
                <a:spcPts val="0"/>
              </a:spcBef>
              <a:spcAft>
                <a:spcPts val="0"/>
              </a:spcAft>
              <a:buClr>
                <a:schemeClr val="dk1"/>
              </a:buClr>
              <a:buSzPts val="1200"/>
              <a:buFont typeface="Arial"/>
              <a:buChar char="•"/>
            </a:pPr>
            <a:r>
              <a:rPr lang="vi"/>
              <a:t>Cộng đồng độc quyền nơi các nhà phát triển cải thiện chức năng</a:t>
            </a:r>
            <a:endParaRPr/>
          </a:p>
          <a:p>
            <a:pPr marL="628650" lvl="1" indent="-171450" algn="l" rtl="0">
              <a:spcBef>
                <a:spcPts val="0"/>
              </a:spcBef>
              <a:spcAft>
                <a:spcPts val="0"/>
              </a:spcAft>
              <a:buClr>
                <a:schemeClr val="dk1"/>
              </a:buClr>
              <a:buSzPts val="1200"/>
              <a:buFont typeface="Arial"/>
              <a:buChar char="•"/>
            </a:pPr>
            <a:r>
              <a:rPr lang="vi"/>
              <a:t>Cung cấp một số plugin giúp tăng tốc quá trình phát triển Web</a:t>
            </a:r>
            <a:endParaRPr/>
          </a:p>
          <a:p>
            <a:pPr marL="171450" lvl="0" indent="-171450" algn="l" rtl="0">
              <a:spcBef>
                <a:spcPts val="0"/>
              </a:spcBef>
              <a:spcAft>
                <a:spcPts val="0"/>
              </a:spcAft>
              <a:buClr>
                <a:schemeClr val="dk1"/>
              </a:buClr>
              <a:buSzPts val="1200"/>
              <a:buFont typeface="Arial"/>
              <a:buChar char="•"/>
            </a:pPr>
            <a:r>
              <a:rPr lang="vi" b="1"/>
              <a:t>Hỗ trợ AJAX</a:t>
            </a:r>
            <a:endParaRPr b="1"/>
          </a:p>
          <a:p>
            <a:pPr marL="628650" lvl="1" indent="-171450" algn="l" rtl="0">
              <a:spcBef>
                <a:spcPts val="0"/>
              </a:spcBef>
              <a:spcAft>
                <a:spcPts val="0"/>
              </a:spcAft>
              <a:buClr>
                <a:schemeClr val="dk1"/>
              </a:buClr>
              <a:buSzPts val="1200"/>
              <a:buFont typeface="Arial"/>
              <a:buChar char="•"/>
            </a:pPr>
            <a:r>
              <a:rPr lang="vi"/>
              <a:t>Tạo mẫu AJAX</a:t>
            </a:r>
            <a:endParaRPr/>
          </a:p>
          <a:p>
            <a:pPr marL="628650" lvl="1" indent="-171450" algn="l" rtl="0">
              <a:spcBef>
                <a:spcPts val="0"/>
              </a:spcBef>
              <a:spcAft>
                <a:spcPts val="0"/>
              </a:spcAft>
              <a:buClr>
                <a:schemeClr val="dk1"/>
              </a:buClr>
              <a:buSzPts val="1200"/>
              <a:buFont typeface="Arial"/>
              <a:buChar char="•"/>
            </a:pPr>
            <a:r>
              <a:rPr lang="vi"/>
              <a:t>Cung cấp giao diện mượt mà và tải hiệu quả</a:t>
            </a:r>
            <a:endParaRPr/>
          </a:p>
          <a:p>
            <a:pPr marL="171450" lvl="0" indent="-171450" algn="l" rtl="0">
              <a:spcBef>
                <a:spcPts val="0"/>
              </a:spcBef>
              <a:spcAft>
                <a:spcPts val="0"/>
              </a:spcAft>
              <a:buClr>
                <a:schemeClr val="dk1"/>
              </a:buClr>
              <a:buSzPts val="1200"/>
              <a:buFont typeface="Arial"/>
              <a:buChar char="•"/>
            </a:pPr>
            <a:r>
              <a:rPr lang="vi" b="1"/>
              <a:t>Tài liệu toàn diện</a:t>
            </a:r>
            <a:endParaRPr b="1"/>
          </a:p>
          <a:p>
            <a:pPr marL="628650" lvl="1" indent="-171450" algn="l" rtl="0">
              <a:spcBef>
                <a:spcPts val="0"/>
              </a:spcBef>
              <a:spcAft>
                <a:spcPts val="0"/>
              </a:spcAft>
              <a:buClr>
                <a:schemeClr val="dk1"/>
              </a:buClr>
              <a:buSzPts val="1200"/>
              <a:buFont typeface="Arial"/>
              <a:buChar char="•"/>
            </a:pPr>
            <a:r>
              <a:rPr lang="vi"/>
              <a:t>Trang web chính thức có tài liệu và hướng dẫn chuyên sâu</a:t>
            </a:r>
            <a:endParaRPr/>
          </a:p>
          <a:p>
            <a:pPr marL="628650" lvl="1" indent="-171450" algn="l" rtl="0">
              <a:spcBef>
                <a:spcPts val="0"/>
              </a:spcBef>
              <a:spcAft>
                <a:spcPts val="0"/>
              </a:spcAft>
              <a:buClr>
                <a:schemeClr val="dk1"/>
              </a:buClr>
              <a:buSzPts val="1200"/>
              <a:buFont typeface="Arial"/>
              <a:buChar char="•"/>
            </a:pPr>
            <a:r>
              <a:rPr lang="vi"/>
              <a:t>Giúp người mới bắt đầu sử dụng dễ dàng</a:t>
            </a:r>
            <a:endParaRPr b="1"/>
          </a:p>
        </p:txBody>
      </p:sp>
      <p:sp>
        <p:nvSpPr>
          <p:cNvPr id="162" name="Google Shape;162;gaa9fa743bb_2_106: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aa9fa743bb_2_142: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aa9fa743bb_2_142: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Sử dụng Bootstrap và jQuery</a:t>
            </a:r>
            <a:endParaRPr b="1"/>
          </a:p>
          <a:p>
            <a:pPr marL="171450" lvl="0" indent="-171450" algn="l" rtl="0">
              <a:spcBef>
                <a:spcPts val="0"/>
              </a:spcBef>
              <a:spcAft>
                <a:spcPts val="0"/>
              </a:spcAft>
              <a:buClr>
                <a:schemeClr val="dk1"/>
              </a:buClr>
              <a:buSzPts val="1200"/>
              <a:buFont typeface="Arial"/>
              <a:buChar char="•"/>
            </a:pPr>
            <a:r>
              <a:rPr lang="vi"/>
              <a:t>jQuery UI Bootstrap theme cho phép sử dụng các widget theo chủ đề bootstrap</a:t>
            </a:r>
            <a:endParaRPr/>
          </a:p>
          <a:p>
            <a:pPr marL="171450" lvl="0" indent="-171450" algn="l" rtl="0">
              <a:spcBef>
                <a:spcPts val="0"/>
              </a:spcBef>
              <a:spcAft>
                <a:spcPts val="0"/>
              </a:spcAft>
              <a:buClr>
                <a:schemeClr val="dk1"/>
              </a:buClr>
              <a:buSzPts val="1200"/>
              <a:buFont typeface="Arial"/>
              <a:buChar char="•"/>
            </a:pPr>
            <a:r>
              <a:rPr lang="vi"/>
              <a:t>Bootstrap và jQuery ban đầu không thể tồn tại cùng nhau</a:t>
            </a:r>
            <a:endParaRPr/>
          </a:p>
          <a:p>
            <a:pPr marL="171450" lvl="0" indent="-171450" algn="l" rtl="0">
              <a:spcBef>
                <a:spcPts val="0"/>
              </a:spcBef>
              <a:spcAft>
                <a:spcPts val="0"/>
              </a:spcAft>
              <a:buClr>
                <a:schemeClr val="dk1"/>
              </a:buClr>
              <a:buSzPts val="1200"/>
              <a:buFont typeface="Arial"/>
              <a:buChar char="•"/>
            </a:pPr>
            <a:r>
              <a:rPr lang="vi"/>
              <a:t>Chủ đề mới đã được giới thiệu với JS và CSS có liên quan bằng cách sử dụng jQuery và Bootstrap</a:t>
            </a:r>
            <a:endParaRPr/>
          </a:p>
          <a:p>
            <a:pPr marL="171450" lvl="0" indent="-171450" algn="l" rtl="0">
              <a:spcBef>
                <a:spcPts val="0"/>
              </a:spcBef>
              <a:spcAft>
                <a:spcPts val="0"/>
              </a:spcAft>
              <a:buClr>
                <a:schemeClr val="dk1"/>
              </a:buClr>
              <a:buSzPts val="1200"/>
              <a:buFont typeface="Arial"/>
              <a:buChar char="•"/>
            </a:pPr>
            <a:r>
              <a:rPr lang="vi"/>
              <a:t>Chủ đề Bootstrap cho các widget của bên thứ ba</a:t>
            </a:r>
            <a:endParaRPr/>
          </a:p>
          <a:p>
            <a:pPr marL="171450" lvl="0" indent="-171450" algn="l" rtl="0">
              <a:spcBef>
                <a:spcPts val="0"/>
              </a:spcBef>
              <a:spcAft>
                <a:spcPts val="0"/>
              </a:spcAft>
              <a:buClr>
                <a:schemeClr val="dk1"/>
              </a:buClr>
              <a:buSzPts val="1200"/>
              <a:buFont typeface="Arial"/>
              <a:buChar char="•"/>
            </a:pPr>
            <a:r>
              <a:rPr lang="vi"/>
              <a:t>Các bước sử dụng mẫu:</a:t>
            </a:r>
            <a:endParaRPr/>
          </a:p>
          <a:p>
            <a:pPr marL="628650" lvl="1" indent="-171450" algn="l" rtl="0">
              <a:spcBef>
                <a:spcPts val="0"/>
              </a:spcBef>
              <a:spcAft>
                <a:spcPts val="0"/>
              </a:spcAft>
              <a:buClr>
                <a:schemeClr val="dk1"/>
              </a:buClr>
              <a:buSzPts val="1200"/>
              <a:buFont typeface="Arial"/>
              <a:buChar char="•"/>
            </a:pPr>
            <a:r>
              <a:rPr lang="vi"/>
              <a:t>Tải xuống kho lưu trữ từ Internet</a:t>
            </a:r>
            <a:endParaRPr/>
          </a:p>
          <a:p>
            <a:pPr marL="628650" lvl="1" indent="-171450" algn="l" rtl="0">
              <a:spcBef>
                <a:spcPts val="0"/>
              </a:spcBef>
              <a:spcAft>
                <a:spcPts val="0"/>
              </a:spcAft>
              <a:buClr>
                <a:schemeClr val="dk1"/>
              </a:buClr>
              <a:buSzPts val="1200"/>
              <a:buFont typeface="Arial"/>
              <a:buChar char="•"/>
            </a:pPr>
            <a:r>
              <a:rPr lang="vi"/>
              <a:t>Giải nén kho lưu trữ</a:t>
            </a:r>
            <a:endParaRPr/>
          </a:p>
          <a:p>
            <a:pPr marL="628650" lvl="1" indent="-171450" algn="l" rtl="0">
              <a:spcBef>
                <a:spcPts val="0"/>
              </a:spcBef>
              <a:spcAft>
                <a:spcPts val="0"/>
              </a:spcAft>
              <a:buClr>
                <a:schemeClr val="dk1"/>
              </a:buClr>
              <a:buSzPts val="1200"/>
              <a:buFont typeface="Arial"/>
              <a:buChar char="•"/>
            </a:pPr>
            <a:r>
              <a:rPr lang="vi"/>
              <a:t>Lấy thư mục "</a:t>
            </a:r>
            <a:r>
              <a:rPr lang="vi" b="1"/>
              <a:t>custom-theme</a:t>
            </a:r>
            <a:r>
              <a:rPr lang="vi"/>
              <a:t>" từ thư mục "</a:t>
            </a:r>
            <a:r>
              <a:rPr lang="vi" b="1"/>
              <a:t>css</a:t>
            </a:r>
            <a:r>
              <a:rPr lang="vi"/>
              <a:t>“</a:t>
            </a:r>
            <a:endParaRPr/>
          </a:p>
          <a:p>
            <a:pPr marL="628650" lvl="1" indent="-171450" algn="l" rtl="0">
              <a:spcBef>
                <a:spcPts val="0"/>
              </a:spcBef>
              <a:spcAft>
                <a:spcPts val="0"/>
              </a:spcAft>
              <a:buClr>
                <a:schemeClr val="dk1"/>
              </a:buClr>
              <a:buSzPts val="1200"/>
              <a:buFont typeface="Arial"/>
              <a:buChar char="•"/>
            </a:pPr>
            <a:r>
              <a:rPr lang="vi"/>
              <a:t>Thêm tập tin .css vào bố cục</a:t>
            </a:r>
            <a:endParaRPr/>
          </a:p>
          <a:p>
            <a:pPr marL="628650" lvl="1" indent="-171450" algn="l" rtl="0">
              <a:spcBef>
                <a:spcPts val="0"/>
              </a:spcBef>
              <a:spcAft>
                <a:spcPts val="0"/>
              </a:spcAft>
              <a:buClr>
                <a:schemeClr val="dk1"/>
              </a:buClr>
              <a:buSzPts val="1200"/>
              <a:buFont typeface="Arial"/>
              <a:buChar char="•"/>
            </a:pPr>
            <a:r>
              <a:rPr lang="vi"/>
              <a:t>Di chuyển thư mục ‘</a:t>
            </a:r>
            <a:r>
              <a:rPr lang="vi" b="1"/>
              <a:t>custom- theme</a:t>
            </a:r>
            <a:r>
              <a:rPr lang="vi"/>
              <a:t>’ vào thư mục ‘</a:t>
            </a:r>
            <a:r>
              <a:rPr lang="vi" b="1"/>
              <a:t>css</a:t>
            </a:r>
            <a:r>
              <a:rPr lang="vi"/>
              <a:t>’ của ứng dụng Web</a:t>
            </a:r>
            <a:endParaRPr b="1"/>
          </a:p>
        </p:txBody>
      </p:sp>
      <p:sp>
        <p:nvSpPr>
          <p:cNvPr id="199" name="Google Shape;199;gaa9fa743bb_2_142: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a9fa743bb_2_171: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gaa9fa743bb_2_171: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Sử dụng jQuery trong ứng dụng web</a:t>
            </a:r>
            <a:endParaRPr b="1"/>
          </a:p>
          <a:p>
            <a:pPr marL="171450" lvl="0" indent="-171450" algn="l" rtl="0">
              <a:spcBef>
                <a:spcPts val="0"/>
              </a:spcBef>
              <a:spcAft>
                <a:spcPts val="0"/>
              </a:spcAft>
              <a:buClr>
                <a:schemeClr val="dk1"/>
              </a:buClr>
              <a:buSzPts val="1200"/>
              <a:buFont typeface="Arial"/>
              <a:buChar char="•"/>
            </a:pPr>
            <a:r>
              <a:rPr lang="vi"/>
              <a:t>Thư viện jQuery là một tập tin JS</a:t>
            </a:r>
            <a:endParaRPr/>
          </a:p>
          <a:p>
            <a:pPr marL="171450" lvl="0" indent="-171450" algn="l" rtl="0">
              <a:spcBef>
                <a:spcPts val="0"/>
              </a:spcBef>
              <a:spcAft>
                <a:spcPts val="0"/>
              </a:spcAft>
              <a:buClr>
                <a:schemeClr val="dk1"/>
              </a:buClr>
              <a:buSzPts val="1200"/>
              <a:buFont typeface="Arial"/>
              <a:buChar char="•"/>
            </a:pPr>
            <a:r>
              <a:rPr lang="vi"/>
              <a:t>Được sử dụng để lập trình trong jQuery để phát triển ứng dụng Web</a:t>
            </a:r>
            <a:endParaRPr/>
          </a:p>
          <a:p>
            <a:pPr marL="171450" lvl="0" indent="-171450" algn="l" rtl="0">
              <a:spcBef>
                <a:spcPts val="0"/>
              </a:spcBef>
              <a:spcAft>
                <a:spcPts val="0"/>
              </a:spcAft>
              <a:buClr>
                <a:schemeClr val="dk1"/>
              </a:buClr>
              <a:buSzPts val="1200"/>
              <a:buFont typeface="Arial"/>
              <a:buChar char="•"/>
            </a:pPr>
            <a:r>
              <a:rPr lang="vi"/>
              <a:t>2 cách để sử dụng tệp:</a:t>
            </a:r>
            <a:endParaRPr/>
          </a:p>
          <a:p>
            <a:pPr marL="628650" lvl="1" indent="-171450" algn="l" rtl="0">
              <a:spcBef>
                <a:spcPts val="0"/>
              </a:spcBef>
              <a:spcAft>
                <a:spcPts val="0"/>
              </a:spcAft>
              <a:buClr>
                <a:schemeClr val="dk1"/>
              </a:buClr>
              <a:buSzPts val="1200"/>
              <a:buFont typeface="Arial"/>
              <a:buChar char="•"/>
            </a:pPr>
            <a:r>
              <a:rPr lang="vi"/>
              <a:t>Tải xuống tập tin thư viện từ </a:t>
            </a:r>
            <a:r>
              <a:rPr lang="vi" b="1"/>
              <a:t>jQuery.com </a:t>
            </a:r>
            <a:r>
              <a:rPr lang="vi"/>
              <a:t>và tham chiếu nó bằng mã HTML và cuối cùng, lưu tệp đã tải xuống trong thư mục</a:t>
            </a:r>
            <a:endParaRPr/>
          </a:p>
          <a:p>
            <a:pPr marL="628650" lvl="1" indent="-171450" algn="l" rtl="0">
              <a:spcBef>
                <a:spcPts val="0"/>
              </a:spcBef>
              <a:spcAft>
                <a:spcPts val="0"/>
              </a:spcAft>
              <a:buClr>
                <a:schemeClr val="dk1"/>
              </a:buClr>
              <a:buSzPts val="1200"/>
              <a:buFont typeface="Arial"/>
              <a:buChar char="•"/>
            </a:pPr>
            <a:r>
              <a:rPr lang="vi"/>
              <a:t>Gắn thư viện vào mã HTML trong khi giới thiệu nó tới CDN</a:t>
            </a:r>
            <a:endParaRPr b="1"/>
          </a:p>
        </p:txBody>
      </p:sp>
      <p:sp>
        <p:nvSpPr>
          <p:cNvPr id="229" name="Google Shape;229;gaa9fa743bb_2_171: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a9fa743bb_2_192: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aa9fa743bb_2_192: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Cú pháp jQuery</a:t>
            </a:r>
            <a:endParaRPr b="1"/>
          </a:p>
          <a:p>
            <a:pPr marL="171450" lvl="0" indent="-171450" algn="l" rtl="0">
              <a:spcBef>
                <a:spcPts val="0"/>
              </a:spcBef>
              <a:spcAft>
                <a:spcPts val="0"/>
              </a:spcAft>
              <a:buClr>
                <a:schemeClr val="dk1"/>
              </a:buClr>
              <a:buSzPts val="1200"/>
              <a:buFont typeface="Arial"/>
              <a:buChar char="•"/>
            </a:pPr>
            <a:r>
              <a:rPr lang="vi"/>
              <a:t>Cú pháp tùy chỉnh: </a:t>
            </a:r>
            <a:endParaRPr/>
          </a:p>
          <a:p>
            <a:pPr marL="457200" lvl="1" indent="0" algn="l" rtl="0">
              <a:spcBef>
                <a:spcPts val="0"/>
              </a:spcBef>
              <a:spcAft>
                <a:spcPts val="0"/>
              </a:spcAft>
              <a:buClr>
                <a:schemeClr val="dk1"/>
              </a:buClr>
              <a:buSzPts val="1200"/>
              <a:buFont typeface="Arial"/>
              <a:buNone/>
            </a:pPr>
            <a:r>
              <a:rPr lang="vi" b="1"/>
              <a:t>$(selector).action() </a:t>
            </a:r>
            <a:endParaRPr b="1"/>
          </a:p>
          <a:p>
            <a:pPr marL="171450" lvl="0" indent="-171450" algn="l" rtl="0">
              <a:spcBef>
                <a:spcPts val="0"/>
              </a:spcBef>
              <a:spcAft>
                <a:spcPts val="0"/>
              </a:spcAft>
              <a:buClr>
                <a:schemeClr val="dk1"/>
              </a:buClr>
              <a:buSzPts val="1200"/>
              <a:buFont typeface="Arial"/>
              <a:buChar char="•"/>
            </a:pPr>
            <a:r>
              <a:rPr lang="vi"/>
              <a:t>Nhà phát triển web tìm và chọn phần tử HTML và kích hoạt các hành động mong muốn</a:t>
            </a:r>
            <a:endParaRPr/>
          </a:p>
          <a:p>
            <a:pPr marL="171450" lvl="0" indent="-171450" algn="l" rtl="0">
              <a:spcBef>
                <a:spcPts val="0"/>
              </a:spcBef>
              <a:spcAft>
                <a:spcPts val="0"/>
              </a:spcAft>
              <a:buClr>
                <a:schemeClr val="dk1"/>
              </a:buClr>
              <a:buSzPts val="1200"/>
              <a:buFont typeface="Arial"/>
              <a:buChar char="•"/>
            </a:pPr>
            <a:r>
              <a:rPr lang="vi"/>
              <a:t>Mã jQuery tồn tại trong sự kiện </a:t>
            </a:r>
            <a:r>
              <a:rPr lang="vi" sz="1200" b="1">
                <a:solidFill>
                  <a:srgbClr val="17375E"/>
                </a:solidFill>
                <a:latin typeface="Calibri"/>
                <a:ea typeface="Calibri"/>
                <a:cs typeface="Calibri"/>
                <a:sym typeface="Calibri"/>
              </a:rPr>
              <a:t>document ready </a:t>
            </a:r>
            <a:r>
              <a:rPr lang="vi"/>
              <a:t>. Cú pháp là:</a:t>
            </a:r>
            <a:endParaRPr/>
          </a:p>
          <a:p>
            <a:pPr marL="457200" lvl="1" indent="0" algn="l" rtl="0">
              <a:spcBef>
                <a:spcPts val="0"/>
              </a:spcBef>
              <a:spcAft>
                <a:spcPts val="0"/>
              </a:spcAft>
              <a:buClr>
                <a:schemeClr val="dk1"/>
              </a:buClr>
              <a:buSzPts val="1200"/>
              <a:buFont typeface="Arial"/>
              <a:buNone/>
            </a:pPr>
            <a:r>
              <a:rPr lang="vi" b="1"/>
              <a:t>$(document).ready(function()</a:t>
            </a:r>
            <a:endParaRPr/>
          </a:p>
          <a:p>
            <a:pPr marL="457200" lvl="1" indent="0" algn="l" rtl="0">
              <a:spcBef>
                <a:spcPts val="0"/>
              </a:spcBef>
              <a:spcAft>
                <a:spcPts val="0"/>
              </a:spcAft>
              <a:buClr>
                <a:schemeClr val="dk1"/>
              </a:buClr>
              <a:buSzPts val="1200"/>
              <a:buFont typeface="Arial"/>
              <a:buNone/>
            </a:pPr>
            <a:r>
              <a:rPr lang="vi" b="1"/>
              <a:t>{</a:t>
            </a:r>
            <a:endParaRPr/>
          </a:p>
          <a:p>
            <a:pPr marL="457200" lvl="1" indent="0" algn="l" rtl="0">
              <a:spcBef>
                <a:spcPts val="0"/>
              </a:spcBef>
              <a:spcAft>
                <a:spcPts val="0"/>
              </a:spcAft>
              <a:buClr>
                <a:schemeClr val="dk1"/>
              </a:buClr>
              <a:buSzPts val="1200"/>
              <a:buFont typeface="Arial"/>
              <a:buNone/>
            </a:pPr>
            <a:r>
              <a:rPr lang="vi" b="1"/>
              <a:t>	//Code Jquery function here</a:t>
            </a:r>
            <a:endParaRPr/>
          </a:p>
          <a:p>
            <a:pPr marL="457200" lvl="1" indent="0" algn="l" rtl="0">
              <a:spcBef>
                <a:spcPts val="0"/>
              </a:spcBef>
              <a:spcAft>
                <a:spcPts val="0"/>
              </a:spcAft>
              <a:buClr>
                <a:schemeClr val="dk1"/>
              </a:buClr>
              <a:buSzPts val="1200"/>
              <a:buFont typeface="Arial"/>
              <a:buNone/>
            </a:pPr>
            <a:r>
              <a:rPr lang="vi" b="1"/>
              <a:t>});</a:t>
            </a:r>
            <a:endParaRPr/>
          </a:p>
          <a:p>
            <a:pPr marL="171450" lvl="0" indent="-171450" algn="l" rtl="0">
              <a:spcBef>
                <a:spcPts val="0"/>
              </a:spcBef>
              <a:spcAft>
                <a:spcPts val="0"/>
              </a:spcAft>
              <a:buClr>
                <a:schemeClr val="dk1"/>
              </a:buClr>
              <a:buSzPts val="1200"/>
              <a:buFont typeface="Arial"/>
              <a:buChar char="•"/>
            </a:pPr>
            <a:r>
              <a:rPr lang="vi"/>
              <a:t>Chờ DOM tải đầy đủ trước khi các yêu cầu hoặc phản hồi được xử lý bởi các trang HTML</a:t>
            </a:r>
            <a:endParaRPr b="1"/>
          </a:p>
        </p:txBody>
      </p:sp>
      <p:sp>
        <p:nvSpPr>
          <p:cNvPr id="251" name="Google Shape;251;gaa9fa743bb_2_192: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aa9fa743bb_2_204: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gaa9fa743bb_2_204: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Hàm jQuery</a:t>
            </a:r>
            <a:endParaRPr b="1"/>
          </a:p>
          <a:p>
            <a:pPr marL="171450" lvl="0" indent="-171450" algn="l" rtl="0">
              <a:spcBef>
                <a:spcPts val="0"/>
              </a:spcBef>
              <a:spcAft>
                <a:spcPts val="0"/>
              </a:spcAft>
              <a:buClr>
                <a:schemeClr val="dk1"/>
              </a:buClr>
              <a:buSzPts val="1200"/>
              <a:buFont typeface="Arial"/>
              <a:buChar char="•"/>
            </a:pPr>
            <a:r>
              <a:rPr lang="vi"/>
              <a:t>Định nghĩa hàm có thể được thực hiện theo 4 cách:</a:t>
            </a:r>
            <a:endParaRPr/>
          </a:p>
          <a:p>
            <a:pPr marL="628650" lvl="1" indent="-171450" algn="l" rtl="0">
              <a:spcBef>
                <a:spcPts val="0"/>
              </a:spcBef>
              <a:spcAft>
                <a:spcPts val="0"/>
              </a:spcAft>
              <a:buClr>
                <a:schemeClr val="dk1"/>
              </a:buClr>
              <a:buSzPts val="1200"/>
              <a:buFont typeface="Arial"/>
              <a:buChar char="•"/>
            </a:pPr>
            <a:r>
              <a:rPr lang="vi" b="1"/>
              <a:t>Khai báo cơ bản</a:t>
            </a:r>
            <a:endParaRPr b="1"/>
          </a:p>
          <a:p>
            <a:pPr marL="1085850" lvl="2" indent="-171450" algn="l" rtl="0">
              <a:spcBef>
                <a:spcPts val="0"/>
              </a:spcBef>
              <a:spcAft>
                <a:spcPts val="0"/>
              </a:spcAft>
              <a:buClr>
                <a:schemeClr val="dk1"/>
              </a:buClr>
              <a:buSzPts val="1200"/>
              <a:buFont typeface="Arial"/>
              <a:buChar char="•"/>
            </a:pPr>
            <a:r>
              <a:rPr lang="vi"/>
              <a:t>Cách khai báo dễ dàng</a:t>
            </a:r>
            <a:endParaRPr/>
          </a:p>
          <a:p>
            <a:pPr marL="1085850" lvl="2" indent="-171450" algn="l" rtl="0">
              <a:spcBef>
                <a:spcPts val="0"/>
              </a:spcBef>
              <a:spcAft>
                <a:spcPts val="0"/>
              </a:spcAft>
              <a:buClr>
                <a:schemeClr val="dk1"/>
              </a:buClr>
              <a:buSzPts val="1200"/>
              <a:buFont typeface="Arial"/>
              <a:buChar char="•"/>
            </a:pPr>
            <a:r>
              <a:rPr lang="vi"/>
              <a:t>Được sử dụng để kiểm tra nhanh</a:t>
            </a:r>
            <a:endParaRPr/>
          </a:p>
          <a:p>
            <a:pPr marL="1085850" lvl="2" indent="-171450" algn="l" rtl="0">
              <a:spcBef>
                <a:spcPts val="0"/>
              </a:spcBef>
              <a:spcAft>
                <a:spcPts val="0"/>
              </a:spcAft>
              <a:buClr>
                <a:schemeClr val="dk1"/>
              </a:buClr>
              <a:buSzPts val="1200"/>
              <a:buFont typeface="Arial"/>
              <a:buChar char="•"/>
            </a:pPr>
            <a:r>
              <a:rPr lang="vi"/>
              <a:t>Không khuyến khích sử dụng</a:t>
            </a:r>
            <a:endParaRPr/>
          </a:p>
          <a:p>
            <a:pPr marL="628650" lvl="1" indent="-171450" algn="l" rtl="0">
              <a:spcBef>
                <a:spcPts val="0"/>
              </a:spcBef>
              <a:spcAft>
                <a:spcPts val="0"/>
              </a:spcAft>
              <a:buClr>
                <a:schemeClr val="dk1"/>
              </a:buClr>
              <a:buSzPts val="1200"/>
              <a:buFont typeface="Arial"/>
              <a:buChar char="•"/>
            </a:pPr>
            <a:r>
              <a:rPr lang="vi" b="1"/>
              <a:t>Khai báo dưới dạng tên biến</a:t>
            </a:r>
            <a:endParaRPr b="1"/>
          </a:p>
          <a:p>
            <a:pPr marL="1085850" lvl="2" indent="-171450" algn="l" rtl="0">
              <a:spcBef>
                <a:spcPts val="0"/>
              </a:spcBef>
              <a:spcAft>
                <a:spcPts val="0"/>
              </a:spcAft>
              <a:buClr>
                <a:schemeClr val="dk1"/>
              </a:buClr>
              <a:buSzPts val="1200"/>
              <a:buFont typeface="Arial"/>
              <a:buChar char="•"/>
            </a:pPr>
            <a:r>
              <a:rPr lang="vi"/>
              <a:t>Định nghĩa một hàm thông qua một biểu thức được gán cho một biến</a:t>
            </a:r>
            <a:endParaRPr/>
          </a:p>
          <a:p>
            <a:pPr marL="1085850" lvl="2" indent="-171450" algn="l" rtl="0">
              <a:spcBef>
                <a:spcPts val="0"/>
              </a:spcBef>
              <a:spcAft>
                <a:spcPts val="0"/>
              </a:spcAft>
              <a:buClr>
                <a:schemeClr val="dk1"/>
              </a:buClr>
              <a:buSzPts val="1200"/>
              <a:buFont typeface="Arial"/>
              <a:buChar char="•"/>
            </a:pPr>
            <a:r>
              <a:rPr lang="vi"/>
              <a:t>Biến được sử dụng như một hàm</a:t>
            </a:r>
            <a:endParaRPr/>
          </a:p>
          <a:p>
            <a:pPr marL="628650" lvl="1" indent="-171450" algn="l" rtl="0">
              <a:spcBef>
                <a:spcPts val="0"/>
              </a:spcBef>
              <a:spcAft>
                <a:spcPts val="0"/>
              </a:spcAft>
              <a:buClr>
                <a:schemeClr val="dk1"/>
              </a:buClr>
              <a:buSzPts val="1200"/>
              <a:buFont typeface="Arial"/>
              <a:buChar char="•"/>
            </a:pPr>
            <a:r>
              <a:rPr lang="vi" b="1"/>
              <a:t>Khai báo hàm tự gọi</a:t>
            </a:r>
            <a:endParaRPr b="1"/>
          </a:p>
          <a:p>
            <a:pPr marL="1085850" lvl="2" indent="-171450" algn="l" rtl="0">
              <a:spcBef>
                <a:spcPts val="0"/>
              </a:spcBef>
              <a:spcAft>
                <a:spcPts val="0"/>
              </a:spcAft>
              <a:buClr>
                <a:schemeClr val="dk1"/>
              </a:buClr>
              <a:buSzPts val="1200"/>
              <a:buFont typeface="Arial"/>
              <a:buChar char="•"/>
            </a:pPr>
            <a:r>
              <a:rPr lang="vi"/>
              <a:t>Biểu thức trong đó script tự động gọi mà không được gọi</a:t>
            </a:r>
            <a:endParaRPr/>
          </a:p>
          <a:p>
            <a:pPr marL="1085850" lvl="2" indent="-171450" algn="l" rtl="0">
              <a:spcBef>
                <a:spcPts val="0"/>
              </a:spcBef>
              <a:spcAft>
                <a:spcPts val="0"/>
              </a:spcAft>
              <a:buClr>
                <a:schemeClr val="dk1"/>
              </a:buClr>
              <a:buSzPts val="1200"/>
              <a:buFont typeface="Arial"/>
              <a:buChar char="•"/>
            </a:pPr>
            <a:r>
              <a:rPr lang="vi"/>
              <a:t>Không có tên và không có cuộc gọi rõ ràng</a:t>
            </a:r>
            <a:endParaRPr/>
          </a:p>
          <a:p>
            <a:pPr marL="628650" lvl="1" indent="-171450" algn="l" rtl="0">
              <a:spcBef>
                <a:spcPts val="0"/>
              </a:spcBef>
              <a:spcAft>
                <a:spcPts val="0"/>
              </a:spcAft>
              <a:buClr>
                <a:schemeClr val="dk1"/>
              </a:buClr>
              <a:buSzPts val="1200"/>
              <a:buFont typeface="Arial"/>
              <a:buChar char="•"/>
            </a:pPr>
            <a:r>
              <a:rPr lang="vi" b="1"/>
              <a:t>Khai báo chức năng do người dùng xác định</a:t>
            </a:r>
            <a:endParaRPr b="1"/>
          </a:p>
          <a:p>
            <a:pPr marL="1085850" lvl="2" indent="-171450" algn="l" rtl="0">
              <a:spcBef>
                <a:spcPts val="0"/>
              </a:spcBef>
              <a:spcAft>
                <a:spcPts val="0"/>
              </a:spcAft>
              <a:buClr>
                <a:schemeClr val="dk1"/>
              </a:buClr>
              <a:buSzPts val="1200"/>
              <a:buFont typeface="Arial"/>
              <a:buChar char="•"/>
            </a:pPr>
            <a:r>
              <a:rPr lang="vi"/>
              <a:t>Các nhà phát triển tạo các chức năng riêng</a:t>
            </a:r>
            <a:endParaRPr/>
          </a:p>
          <a:p>
            <a:pPr marL="1085850" lvl="2" indent="-171450" algn="l" rtl="0">
              <a:spcBef>
                <a:spcPts val="0"/>
              </a:spcBef>
              <a:spcAft>
                <a:spcPts val="0"/>
              </a:spcAft>
              <a:buClr>
                <a:schemeClr val="dk1"/>
              </a:buClr>
              <a:buSzPts val="1200"/>
              <a:buFont typeface="Arial"/>
              <a:buChar char="•"/>
            </a:pPr>
            <a:r>
              <a:rPr lang="vi" b="1"/>
              <a:t>jQuery.fn </a:t>
            </a:r>
            <a:r>
              <a:rPr lang="vi"/>
              <a:t>hoặc </a:t>
            </a:r>
            <a:r>
              <a:rPr lang="vi" b="1"/>
              <a:t>$.fn </a:t>
            </a:r>
            <a:r>
              <a:rPr lang="vi"/>
              <a:t>tạo một hàm do người dùng định nghĩa</a:t>
            </a:r>
            <a:endParaRPr b="1"/>
          </a:p>
        </p:txBody>
      </p:sp>
      <p:sp>
        <p:nvSpPr>
          <p:cNvPr id="264" name="Google Shape;264;gaa9fa743bb_2_204: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60"/>
        <p:cNvGrpSpPr/>
        <p:nvPr/>
      </p:nvGrpSpPr>
      <p:grpSpPr>
        <a:xfrm>
          <a:off x="0" y="0"/>
          <a:ext cx="0" cy="0"/>
          <a:chOff x="0" y="0"/>
          <a:chExt cx="0" cy="0"/>
        </a:xfrm>
      </p:grpSpPr>
      <p:sp>
        <p:nvSpPr>
          <p:cNvPr id="61" name="Google Shape;61;p14"/>
          <p:cNvSpPr/>
          <p:nvPr/>
        </p:nvSpPr>
        <p:spPr>
          <a:xfrm>
            <a:off x="0" y="0"/>
            <a:ext cx="9144000" cy="5143500"/>
          </a:xfrm>
          <a:custGeom>
            <a:avLst/>
            <a:gdLst/>
            <a:ahLst/>
            <a:cxnLst/>
            <a:rect l="l" t="t" r="r" b="b"/>
            <a:pathLst>
              <a:path w="9144000" h="6858000" extrusionOk="0">
                <a:moveTo>
                  <a:pt x="0" y="6858000"/>
                </a:moveTo>
                <a:lnTo>
                  <a:pt x="9144000" y="6858000"/>
                </a:lnTo>
                <a:lnTo>
                  <a:pt x="9144000" y="0"/>
                </a:lnTo>
                <a:lnTo>
                  <a:pt x="0" y="0"/>
                </a:lnTo>
                <a:lnTo>
                  <a:pt x="0" y="6858000"/>
                </a:lnTo>
                <a:close/>
              </a:path>
            </a:pathLst>
          </a:custGeom>
          <a:solidFill>
            <a:srgbClr val="00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4"/>
          <p:cNvSpPr/>
          <p:nvPr/>
        </p:nvSpPr>
        <p:spPr>
          <a:xfrm>
            <a:off x="7620" y="4577715"/>
            <a:ext cx="9136380" cy="1143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4"/>
          <p:cNvSpPr/>
          <p:nvPr/>
        </p:nvSpPr>
        <p:spPr>
          <a:xfrm>
            <a:off x="471982" y="4116362"/>
            <a:ext cx="444494" cy="33080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14"/>
          <p:cNvSpPr/>
          <p:nvPr/>
        </p:nvSpPr>
        <p:spPr>
          <a:xfrm>
            <a:off x="7167181" y="3895620"/>
            <a:ext cx="1752600" cy="67920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14"/>
          <p:cNvSpPr/>
          <p:nvPr/>
        </p:nvSpPr>
        <p:spPr>
          <a:xfrm>
            <a:off x="4000" y="344461"/>
            <a:ext cx="9139999" cy="16585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14"/>
          <p:cNvSpPr/>
          <p:nvPr/>
        </p:nvSpPr>
        <p:spPr>
          <a:xfrm>
            <a:off x="7620" y="4577715"/>
            <a:ext cx="9136380" cy="1143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14"/>
          <p:cNvSpPr/>
          <p:nvPr/>
        </p:nvSpPr>
        <p:spPr>
          <a:xfrm>
            <a:off x="1523" y="1763649"/>
            <a:ext cx="9142476" cy="74179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14"/>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4"/>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lvl1pPr marL="102870" marR="0" lvl="0" indent="0" algn="l">
              <a:lnSpc>
                <a:spcPct val="103333"/>
              </a:lnSpc>
              <a:spcBef>
                <a:spcPts val="0"/>
              </a:spcBef>
              <a:buNone/>
              <a:defRPr sz="1200" b="0" i="0">
                <a:solidFill>
                  <a:srgbClr val="376092"/>
                </a:solidFill>
                <a:latin typeface="Calibri"/>
                <a:ea typeface="Calibri"/>
                <a:cs typeface="Calibri"/>
                <a:sym typeface="Calibri"/>
              </a:defRPr>
            </a:lvl1pPr>
            <a:lvl2pPr marL="102870" marR="0" lvl="1" indent="0" algn="l">
              <a:lnSpc>
                <a:spcPct val="103333"/>
              </a:lnSpc>
              <a:spcBef>
                <a:spcPts val="0"/>
              </a:spcBef>
              <a:buNone/>
              <a:defRPr sz="1200" b="0" i="0">
                <a:solidFill>
                  <a:srgbClr val="376092"/>
                </a:solidFill>
                <a:latin typeface="Calibri"/>
                <a:ea typeface="Calibri"/>
                <a:cs typeface="Calibri"/>
                <a:sym typeface="Calibri"/>
              </a:defRPr>
            </a:lvl2pPr>
            <a:lvl3pPr marL="102870" marR="0" lvl="2" indent="0" algn="l">
              <a:lnSpc>
                <a:spcPct val="103333"/>
              </a:lnSpc>
              <a:spcBef>
                <a:spcPts val="0"/>
              </a:spcBef>
              <a:buNone/>
              <a:defRPr sz="1200" b="0" i="0">
                <a:solidFill>
                  <a:srgbClr val="376092"/>
                </a:solidFill>
                <a:latin typeface="Calibri"/>
                <a:ea typeface="Calibri"/>
                <a:cs typeface="Calibri"/>
                <a:sym typeface="Calibri"/>
              </a:defRPr>
            </a:lvl3pPr>
            <a:lvl4pPr marL="102870" marR="0" lvl="3" indent="0" algn="l">
              <a:lnSpc>
                <a:spcPct val="103333"/>
              </a:lnSpc>
              <a:spcBef>
                <a:spcPts val="0"/>
              </a:spcBef>
              <a:buNone/>
              <a:defRPr sz="1200" b="0" i="0">
                <a:solidFill>
                  <a:srgbClr val="376092"/>
                </a:solidFill>
                <a:latin typeface="Calibri"/>
                <a:ea typeface="Calibri"/>
                <a:cs typeface="Calibri"/>
                <a:sym typeface="Calibri"/>
              </a:defRPr>
            </a:lvl4pPr>
            <a:lvl5pPr marL="102870" marR="0" lvl="4" indent="0" algn="l">
              <a:lnSpc>
                <a:spcPct val="103333"/>
              </a:lnSpc>
              <a:spcBef>
                <a:spcPts val="0"/>
              </a:spcBef>
              <a:buNone/>
              <a:defRPr sz="1200" b="0" i="0">
                <a:solidFill>
                  <a:srgbClr val="376092"/>
                </a:solidFill>
                <a:latin typeface="Calibri"/>
                <a:ea typeface="Calibri"/>
                <a:cs typeface="Calibri"/>
                <a:sym typeface="Calibri"/>
              </a:defRPr>
            </a:lvl5pPr>
            <a:lvl6pPr marL="102870" marR="0" lvl="5" indent="0" algn="l">
              <a:lnSpc>
                <a:spcPct val="103333"/>
              </a:lnSpc>
              <a:spcBef>
                <a:spcPts val="0"/>
              </a:spcBef>
              <a:buNone/>
              <a:defRPr sz="1200" b="0" i="0">
                <a:solidFill>
                  <a:srgbClr val="376092"/>
                </a:solidFill>
                <a:latin typeface="Calibri"/>
                <a:ea typeface="Calibri"/>
                <a:cs typeface="Calibri"/>
                <a:sym typeface="Calibri"/>
              </a:defRPr>
            </a:lvl6pPr>
            <a:lvl7pPr marL="102870" marR="0" lvl="6" indent="0" algn="l">
              <a:lnSpc>
                <a:spcPct val="103333"/>
              </a:lnSpc>
              <a:spcBef>
                <a:spcPts val="0"/>
              </a:spcBef>
              <a:buNone/>
              <a:defRPr sz="1200" b="0" i="0">
                <a:solidFill>
                  <a:srgbClr val="376092"/>
                </a:solidFill>
                <a:latin typeface="Calibri"/>
                <a:ea typeface="Calibri"/>
                <a:cs typeface="Calibri"/>
                <a:sym typeface="Calibri"/>
              </a:defRPr>
            </a:lvl7pPr>
            <a:lvl8pPr marL="102870" marR="0" lvl="7" indent="0" algn="l">
              <a:lnSpc>
                <a:spcPct val="103333"/>
              </a:lnSpc>
              <a:spcBef>
                <a:spcPts val="0"/>
              </a:spcBef>
              <a:buNone/>
              <a:defRPr sz="1200" b="0" i="0">
                <a:solidFill>
                  <a:srgbClr val="376092"/>
                </a:solidFill>
                <a:latin typeface="Calibri"/>
                <a:ea typeface="Calibri"/>
                <a:cs typeface="Calibri"/>
                <a:sym typeface="Calibri"/>
              </a:defRPr>
            </a:lvl8pPr>
            <a:lvl9pPr marL="102870" marR="0" lvl="8" indent="0" algn="l">
              <a:lnSpc>
                <a:spcPct val="103333"/>
              </a:lnSpc>
              <a:spcBef>
                <a:spcPts val="0"/>
              </a:spcBef>
              <a:buNone/>
              <a:defRPr sz="1200" b="0" i="0">
                <a:solidFill>
                  <a:srgbClr val="376092"/>
                </a:solidFill>
                <a:latin typeface="Calibri"/>
                <a:ea typeface="Calibri"/>
                <a:cs typeface="Calibri"/>
                <a:sym typeface="Calibri"/>
              </a:defRPr>
            </a:lvl9pPr>
          </a:lstStyle>
          <a:p>
            <a:pPr marL="102870" lvl="0" indent="0" algn="l"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400" b="0" i="0">
                <a:solidFill>
                  <a:srgbClr val="17375E"/>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5"/>
          <p:cNvSpPr txBox="1">
            <a:spLocks noGrp="1"/>
          </p:cNvSpPr>
          <p:nvPr>
            <p:ph type="body" idx="1"/>
          </p:nvPr>
        </p:nvSpPr>
        <p:spPr>
          <a:xfrm>
            <a:off x="383540" y="994028"/>
            <a:ext cx="8171815" cy="248269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1900" b="0" i="0">
                <a:solidFill>
                  <a:srgbClr val="17375E"/>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 name="Google Shape;74;p15"/>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5"/>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lvl1pPr marL="102870" marR="0" lvl="0" indent="0" algn="l">
              <a:lnSpc>
                <a:spcPct val="103333"/>
              </a:lnSpc>
              <a:spcBef>
                <a:spcPts val="0"/>
              </a:spcBef>
              <a:buNone/>
              <a:defRPr sz="1200" b="0" i="0">
                <a:solidFill>
                  <a:srgbClr val="376092"/>
                </a:solidFill>
                <a:latin typeface="Calibri"/>
                <a:ea typeface="Calibri"/>
                <a:cs typeface="Calibri"/>
                <a:sym typeface="Calibri"/>
              </a:defRPr>
            </a:lvl1pPr>
            <a:lvl2pPr marL="102870" marR="0" lvl="1" indent="0" algn="l">
              <a:lnSpc>
                <a:spcPct val="103333"/>
              </a:lnSpc>
              <a:spcBef>
                <a:spcPts val="0"/>
              </a:spcBef>
              <a:buNone/>
              <a:defRPr sz="1200" b="0" i="0">
                <a:solidFill>
                  <a:srgbClr val="376092"/>
                </a:solidFill>
                <a:latin typeface="Calibri"/>
                <a:ea typeface="Calibri"/>
                <a:cs typeface="Calibri"/>
                <a:sym typeface="Calibri"/>
              </a:defRPr>
            </a:lvl2pPr>
            <a:lvl3pPr marL="102870" marR="0" lvl="2" indent="0" algn="l">
              <a:lnSpc>
                <a:spcPct val="103333"/>
              </a:lnSpc>
              <a:spcBef>
                <a:spcPts val="0"/>
              </a:spcBef>
              <a:buNone/>
              <a:defRPr sz="1200" b="0" i="0">
                <a:solidFill>
                  <a:srgbClr val="376092"/>
                </a:solidFill>
                <a:latin typeface="Calibri"/>
                <a:ea typeface="Calibri"/>
                <a:cs typeface="Calibri"/>
                <a:sym typeface="Calibri"/>
              </a:defRPr>
            </a:lvl3pPr>
            <a:lvl4pPr marL="102870" marR="0" lvl="3" indent="0" algn="l">
              <a:lnSpc>
                <a:spcPct val="103333"/>
              </a:lnSpc>
              <a:spcBef>
                <a:spcPts val="0"/>
              </a:spcBef>
              <a:buNone/>
              <a:defRPr sz="1200" b="0" i="0">
                <a:solidFill>
                  <a:srgbClr val="376092"/>
                </a:solidFill>
                <a:latin typeface="Calibri"/>
                <a:ea typeface="Calibri"/>
                <a:cs typeface="Calibri"/>
                <a:sym typeface="Calibri"/>
              </a:defRPr>
            </a:lvl4pPr>
            <a:lvl5pPr marL="102870" marR="0" lvl="4" indent="0" algn="l">
              <a:lnSpc>
                <a:spcPct val="103333"/>
              </a:lnSpc>
              <a:spcBef>
                <a:spcPts val="0"/>
              </a:spcBef>
              <a:buNone/>
              <a:defRPr sz="1200" b="0" i="0">
                <a:solidFill>
                  <a:srgbClr val="376092"/>
                </a:solidFill>
                <a:latin typeface="Calibri"/>
                <a:ea typeface="Calibri"/>
                <a:cs typeface="Calibri"/>
                <a:sym typeface="Calibri"/>
              </a:defRPr>
            </a:lvl5pPr>
            <a:lvl6pPr marL="102870" marR="0" lvl="5" indent="0" algn="l">
              <a:lnSpc>
                <a:spcPct val="103333"/>
              </a:lnSpc>
              <a:spcBef>
                <a:spcPts val="0"/>
              </a:spcBef>
              <a:buNone/>
              <a:defRPr sz="1200" b="0" i="0">
                <a:solidFill>
                  <a:srgbClr val="376092"/>
                </a:solidFill>
                <a:latin typeface="Calibri"/>
                <a:ea typeface="Calibri"/>
                <a:cs typeface="Calibri"/>
                <a:sym typeface="Calibri"/>
              </a:defRPr>
            </a:lvl6pPr>
            <a:lvl7pPr marL="102870" marR="0" lvl="6" indent="0" algn="l">
              <a:lnSpc>
                <a:spcPct val="103333"/>
              </a:lnSpc>
              <a:spcBef>
                <a:spcPts val="0"/>
              </a:spcBef>
              <a:buNone/>
              <a:defRPr sz="1200" b="0" i="0">
                <a:solidFill>
                  <a:srgbClr val="376092"/>
                </a:solidFill>
                <a:latin typeface="Calibri"/>
                <a:ea typeface="Calibri"/>
                <a:cs typeface="Calibri"/>
                <a:sym typeface="Calibri"/>
              </a:defRPr>
            </a:lvl7pPr>
            <a:lvl8pPr marL="102870" marR="0" lvl="7" indent="0" algn="l">
              <a:lnSpc>
                <a:spcPct val="103333"/>
              </a:lnSpc>
              <a:spcBef>
                <a:spcPts val="0"/>
              </a:spcBef>
              <a:buNone/>
              <a:defRPr sz="1200" b="0" i="0">
                <a:solidFill>
                  <a:srgbClr val="376092"/>
                </a:solidFill>
                <a:latin typeface="Calibri"/>
                <a:ea typeface="Calibri"/>
                <a:cs typeface="Calibri"/>
                <a:sym typeface="Calibri"/>
              </a:defRPr>
            </a:lvl8pPr>
            <a:lvl9pPr marL="102870" marR="0" lvl="8" indent="0" algn="l">
              <a:lnSpc>
                <a:spcPct val="103333"/>
              </a:lnSpc>
              <a:spcBef>
                <a:spcPts val="0"/>
              </a:spcBef>
              <a:buNone/>
              <a:defRPr sz="1200" b="0" i="0">
                <a:solidFill>
                  <a:srgbClr val="376092"/>
                </a:solidFill>
                <a:latin typeface="Calibri"/>
                <a:ea typeface="Calibri"/>
                <a:cs typeface="Calibri"/>
                <a:sym typeface="Calibri"/>
              </a:defRPr>
            </a:lvl9pPr>
          </a:lstStyle>
          <a:p>
            <a:pPr marL="102870" lvl="0" indent="0" algn="l"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6"/>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6"/>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lvl1pPr marL="102870" marR="0" lvl="0" indent="0" algn="l">
              <a:lnSpc>
                <a:spcPct val="103333"/>
              </a:lnSpc>
              <a:spcBef>
                <a:spcPts val="0"/>
              </a:spcBef>
              <a:buNone/>
              <a:defRPr sz="1200" b="0" i="0">
                <a:solidFill>
                  <a:srgbClr val="376092"/>
                </a:solidFill>
                <a:latin typeface="Calibri"/>
                <a:ea typeface="Calibri"/>
                <a:cs typeface="Calibri"/>
                <a:sym typeface="Calibri"/>
              </a:defRPr>
            </a:lvl1pPr>
            <a:lvl2pPr marL="102870" marR="0" lvl="1" indent="0" algn="l">
              <a:lnSpc>
                <a:spcPct val="103333"/>
              </a:lnSpc>
              <a:spcBef>
                <a:spcPts val="0"/>
              </a:spcBef>
              <a:buNone/>
              <a:defRPr sz="1200" b="0" i="0">
                <a:solidFill>
                  <a:srgbClr val="376092"/>
                </a:solidFill>
                <a:latin typeface="Calibri"/>
                <a:ea typeface="Calibri"/>
                <a:cs typeface="Calibri"/>
                <a:sym typeface="Calibri"/>
              </a:defRPr>
            </a:lvl2pPr>
            <a:lvl3pPr marL="102870" marR="0" lvl="2" indent="0" algn="l">
              <a:lnSpc>
                <a:spcPct val="103333"/>
              </a:lnSpc>
              <a:spcBef>
                <a:spcPts val="0"/>
              </a:spcBef>
              <a:buNone/>
              <a:defRPr sz="1200" b="0" i="0">
                <a:solidFill>
                  <a:srgbClr val="376092"/>
                </a:solidFill>
                <a:latin typeface="Calibri"/>
                <a:ea typeface="Calibri"/>
                <a:cs typeface="Calibri"/>
                <a:sym typeface="Calibri"/>
              </a:defRPr>
            </a:lvl3pPr>
            <a:lvl4pPr marL="102870" marR="0" lvl="3" indent="0" algn="l">
              <a:lnSpc>
                <a:spcPct val="103333"/>
              </a:lnSpc>
              <a:spcBef>
                <a:spcPts val="0"/>
              </a:spcBef>
              <a:buNone/>
              <a:defRPr sz="1200" b="0" i="0">
                <a:solidFill>
                  <a:srgbClr val="376092"/>
                </a:solidFill>
                <a:latin typeface="Calibri"/>
                <a:ea typeface="Calibri"/>
                <a:cs typeface="Calibri"/>
                <a:sym typeface="Calibri"/>
              </a:defRPr>
            </a:lvl4pPr>
            <a:lvl5pPr marL="102870" marR="0" lvl="4" indent="0" algn="l">
              <a:lnSpc>
                <a:spcPct val="103333"/>
              </a:lnSpc>
              <a:spcBef>
                <a:spcPts val="0"/>
              </a:spcBef>
              <a:buNone/>
              <a:defRPr sz="1200" b="0" i="0">
                <a:solidFill>
                  <a:srgbClr val="376092"/>
                </a:solidFill>
                <a:latin typeface="Calibri"/>
                <a:ea typeface="Calibri"/>
                <a:cs typeface="Calibri"/>
                <a:sym typeface="Calibri"/>
              </a:defRPr>
            </a:lvl5pPr>
            <a:lvl6pPr marL="102870" marR="0" lvl="5" indent="0" algn="l">
              <a:lnSpc>
                <a:spcPct val="103333"/>
              </a:lnSpc>
              <a:spcBef>
                <a:spcPts val="0"/>
              </a:spcBef>
              <a:buNone/>
              <a:defRPr sz="1200" b="0" i="0">
                <a:solidFill>
                  <a:srgbClr val="376092"/>
                </a:solidFill>
                <a:latin typeface="Calibri"/>
                <a:ea typeface="Calibri"/>
                <a:cs typeface="Calibri"/>
                <a:sym typeface="Calibri"/>
              </a:defRPr>
            </a:lvl6pPr>
            <a:lvl7pPr marL="102870" marR="0" lvl="6" indent="0" algn="l">
              <a:lnSpc>
                <a:spcPct val="103333"/>
              </a:lnSpc>
              <a:spcBef>
                <a:spcPts val="0"/>
              </a:spcBef>
              <a:buNone/>
              <a:defRPr sz="1200" b="0" i="0">
                <a:solidFill>
                  <a:srgbClr val="376092"/>
                </a:solidFill>
                <a:latin typeface="Calibri"/>
                <a:ea typeface="Calibri"/>
                <a:cs typeface="Calibri"/>
                <a:sym typeface="Calibri"/>
              </a:defRPr>
            </a:lvl7pPr>
            <a:lvl8pPr marL="102870" marR="0" lvl="7" indent="0" algn="l">
              <a:lnSpc>
                <a:spcPct val="103333"/>
              </a:lnSpc>
              <a:spcBef>
                <a:spcPts val="0"/>
              </a:spcBef>
              <a:buNone/>
              <a:defRPr sz="1200" b="0" i="0">
                <a:solidFill>
                  <a:srgbClr val="376092"/>
                </a:solidFill>
                <a:latin typeface="Calibri"/>
                <a:ea typeface="Calibri"/>
                <a:cs typeface="Calibri"/>
                <a:sym typeface="Calibri"/>
              </a:defRPr>
            </a:lvl8pPr>
            <a:lvl9pPr marL="102870" marR="0" lvl="8" indent="0" algn="l">
              <a:lnSpc>
                <a:spcPct val="103333"/>
              </a:lnSpc>
              <a:spcBef>
                <a:spcPts val="0"/>
              </a:spcBef>
              <a:buNone/>
              <a:defRPr sz="1200" b="0" i="0">
                <a:solidFill>
                  <a:srgbClr val="376092"/>
                </a:solidFill>
                <a:latin typeface="Calibri"/>
                <a:ea typeface="Calibri"/>
                <a:cs typeface="Calibri"/>
                <a:sym typeface="Calibri"/>
              </a:defRPr>
            </a:lvl9pPr>
          </a:lstStyle>
          <a:p>
            <a:pPr marL="102870" lvl="0" indent="0" algn="l"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400" b="0" i="0">
                <a:solidFill>
                  <a:srgbClr val="17375E"/>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7"/>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17"/>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17"/>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7"/>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lvl1pPr marL="102870" marR="0" lvl="0" indent="0" algn="l">
              <a:lnSpc>
                <a:spcPct val="103333"/>
              </a:lnSpc>
              <a:spcBef>
                <a:spcPts val="0"/>
              </a:spcBef>
              <a:buNone/>
              <a:defRPr sz="1200" b="0" i="0">
                <a:solidFill>
                  <a:srgbClr val="376092"/>
                </a:solidFill>
                <a:latin typeface="Calibri"/>
                <a:ea typeface="Calibri"/>
                <a:cs typeface="Calibri"/>
                <a:sym typeface="Calibri"/>
              </a:defRPr>
            </a:lvl1pPr>
            <a:lvl2pPr marL="102870" marR="0" lvl="1" indent="0" algn="l">
              <a:lnSpc>
                <a:spcPct val="103333"/>
              </a:lnSpc>
              <a:spcBef>
                <a:spcPts val="0"/>
              </a:spcBef>
              <a:buNone/>
              <a:defRPr sz="1200" b="0" i="0">
                <a:solidFill>
                  <a:srgbClr val="376092"/>
                </a:solidFill>
                <a:latin typeface="Calibri"/>
                <a:ea typeface="Calibri"/>
                <a:cs typeface="Calibri"/>
                <a:sym typeface="Calibri"/>
              </a:defRPr>
            </a:lvl2pPr>
            <a:lvl3pPr marL="102870" marR="0" lvl="2" indent="0" algn="l">
              <a:lnSpc>
                <a:spcPct val="103333"/>
              </a:lnSpc>
              <a:spcBef>
                <a:spcPts val="0"/>
              </a:spcBef>
              <a:buNone/>
              <a:defRPr sz="1200" b="0" i="0">
                <a:solidFill>
                  <a:srgbClr val="376092"/>
                </a:solidFill>
                <a:latin typeface="Calibri"/>
                <a:ea typeface="Calibri"/>
                <a:cs typeface="Calibri"/>
                <a:sym typeface="Calibri"/>
              </a:defRPr>
            </a:lvl3pPr>
            <a:lvl4pPr marL="102870" marR="0" lvl="3" indent="0" algn="l">
              <a:lnSpc>
                <a:spcPct val="103333"/>
              </a:lnSpc>
              <a:spcBef>
                <a:spcPts val="0"/>
              </a:spcBef>
              <a:buNone/>
              <a:defRPr sz="1200" b="0" i="0">
                <a:solidFill>
                  <a:srgbClr val="376092"/>
                </a:solidFill>
                <a:latin typeface="Calibri"/>
                <a:ea typeface="Calibri"/>
                <a:cs typeface="Calibri"/>
                <a:sym typeface="Calibri"/>
              </a:defRPr>
            </a:lvl4pPr>
            <a:lvl5pPr marL="102870" marR="0" lvl="4" indent="0" algn="l">
              <a:lnSpc>
                <a:spcPct val="103333"/>
              </a:lnSpc>
              <a:spcBef>
                <a:spcPts val="0"/>
              </a:spcBef>
              <a:buNone/>
              <a:defRPr sz="1200" b="0" i="0">
                <a:solidFill>
                  <a:srgbClr val="376092"/>
                </a:solidFill>
                <a:latin typeface="Calibri"/>
                <a:ea typeface="Calibri"/>
                <a:cs typeface="Calibri"/>
                <a:sym typeface="Calibri"/>
              </a:defRPr>
            </a:lvl5pPr>
            <a:lvl6pPr marL="102870" marR="0" lvl="5" indent="0" algn="l">
              <a:lnSpc>
                <a:spcPct val="103333"/>
              </a:lnSpc>
              <a:spcBef>
                <a:spcPts val="0"/>
              </a:spcBef>
              <a:buNone/>
              <a:defRPr sz="1200" b="0" i="0">
                <a:solidFill>
                  <a:srgbClr val="376092"/>
                </a:solidFill>
                <a:latin typeface="Calibri"/>
                <a:ea typeface="Calibri"/>
                <a:cs typeface="Calibri"/>
                <a:sym typeface="Calibri"/>
              </a:defRPr>
            </a:lvl6pPr>
            <a:lvl7pPr marL="102870" marR="0" lvl="6" indent="0" algn="l">
              <a:lnSpc>
                <a:spcPct val="103333"/>
              </a:lnSpc>
              <a:spcBef>
                <a:spcPts val="0"/>
              </a:spcBef>
              <a:buNone/>
              <a:defRPr sz="1200" b="0" i="0">
                <a:solidFill>
                  <a:srgbClr val="376092"/>
                </a:solidFill>
                <a:latin typeface="Calibri"/>
                <a:ea typeface="Calibri"/>
                <a:cs typeface="Calibri"/>
                <a:sym typeface="Calibri"/>
              </a:defRPr>
            </a:lvl7pPr>
            <a:lvl8pPr marL="102870" marR="0" lvl="7" indent="0" algn="l">
              <a:lnSpc>
                <a:spcPct val="103333"/>
              </a:lnSpc>
              <a:spcBef>
                <a:spcPts val="0"/>
              </a:spcBef>
              <a:buNone/>
              <a:defRPr sz="1200" b="0" i="0">
                <a:solidFill>
                  <a:srgbClr val="376092"/>
                </a:solidFill>
                <a:latin typeface="Calibri"/>
                <a:ea typeface="Calibri"/>
                <a:cs typeface="Calibri"/>
                <a:sym typeface="Calibri"/>
              </a:defRPr>
            </a:lvl8pPr>
            <a:lvl9pPr marL="102870" marR="0" lvl="8" indent="0" algn="l">
              <a:lnSpc>
                <a:spcPct val="103333"/>
              </a:lnSpc>
              <a:spcBef>
                <a:spcPts val="0"/>
              </a:spcBef>
              <a:buNone/>
              <a:defRPr sz="1200" b="0" i="0">
                <a:solidFill>
                  <a:srgbClr val="376092"/>
                </a:solidFill>
                <a:latin typeface="Calibri"/>
                <a:ea typeface="Calibri"/>
                <a:cs typeface="Calibri"/>
                <a:sym typeface="Calibri"/>
              </a:defRPr>
            </a:lvl9pPr>
          </a:lstStyle>
          <a:p>
            <a:pPr marL="102870" lvl="0" indent="0" algn="l"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400" b="0" i="0">
                <a:solidFill>
                  <a:srgbClr val="17375E"/>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8"/>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8"/>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8"/>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lvl1pPr marL="102870" marR="0" lvl="0" indent="0" algn="l">
              <a:lnSpc>
                <a:spcPct val="103333"/>
              </a:lnSpc>
              <a:spcBef>
                <a:spcPts val="0"/>
              </a:spcBef>
              <a:buNone/>
              <a:defRPr sz="1200" b="0" i="0">
                <a:solidFill>
                  <a:srgbClr val="376092"/>
                </a:solidFill>
                <a:latin typeface="Calibri"/>
                <a:ea typeface="Calibri"/>
                <a:cs typeface="Calibri"/>
                <a:sym typeface="Calibri"/>
              </a:defRPr>
            </a:lvl1pPr>
            <a:lvl2pPr marL="102870" marR="0" lvl="1" indent="0" algn="l">
              <a:lnSpc>
                <a:spcPct val="103333"/>
              </a:lnSpc>
              <a:spcBef>
                <a:spcPts val="0"/>
              </a:spcBef>
              <a:buNone/>
              <a:defRPr sz="1200" b="0" i="0">
                <a:solidFill>
                  <a:srgbClr val="376092"/>
                </a:solidFill>
                <a:latin typeface="Calibri"/>
                <a:ea typeface="Calibri"/>
                <a:cs typeface="Calibri"/>
                <a:sym typeface="Calibri"/>
              </a:defRPr>
            </a:lvl2pPr>
            <a:lvl3pPr marL="102870" marR="0" lvl="2" indent="0" algn="l">
              <a:lnSpc>
                <a:spcPct val="103333"/>
              </a:lnSpc>
              <a:spcBef>
                <a:spcPts val="0"/>
              </a:spcBef>
              <a:buNone/>
              <a:defRPr sz="1200" b="0" i="0">
                <a:solidFill>
                  <a:srgbClr val="376092"/>
                </a:solidFill>
                <a:latin typeface="Calibri"/>
                <a:ea typeface="Calibri"/>
                <a:cs typeface="Calibri"/>
                <a:sym typeface="Calibri"/>
              </a:defRPr>
            </a:lvl3pPr>
            <a:lvl4pPr marL="102870" marR="0" lvl="3" indent="0" algn="l">
              <a:lnSpc>
                <a:spcPct val="103333"/>
              </a:lnSpc>
              <a:spcBef>
                <a:spcPts val="0"/>
              </a:spcBef>
              <a:buNone/>
              <a:defRPr sz="1200" b="0" i="0">
                <a:solidFill>
                  <a:srgbClr val="376092"/>
                </a:solidFill>
                <a:latin typeface="Calibri"/>
                <a:ea typeface="Calibri"/>
                <a:cs typeface="Calibri"/>
                <a:sym typeface="Calibri"/>
              </a:defRPr>
            </a:lvl4pPr>
            <a:lvl5pPr marL="102870" marR="0" lvl="4" indent="0" algn="l">
              <a:lnSpc>
                <a:spcPct val="103333"/>
              </a:lnSpc>
              <a:spcBef>
                <a:spcPts val="0"/>
              </a:spcBef>
              <a:buNone/>
              <a:defRPr sz="1200" b="0" i="0">
                <a:solidFill>
                  <a:srgbClr val="376092"/>
                </a:solidFill>
                <a:latin typeface="Calibri"/>
                <a:ea typeface="Calibri"/>
                <a:cs typeface="Calibri"/>
                <a:sym typeface="Calibri"/>
              </a:defRPr>
            </a:lvl5pPr>
            <a:lvl6pPr marL="102870" marR="0" lvl="5" indent="0" algn="l">
              <a:lnSpc>
                <a:spcPct val="103333"/>
              </a:lnSpc>
              <a:spcBef>
                <a:spcPts val="0"/>
              </a:spcBef>
              <a:buNone/>
              <a:defRPr sz="1200" b="0" i="0">
                <a:solidFill>
                  <a:srgbClr val="376092"/>
                </a:solidFill>
                <a:latin typeface="Calibri"/>
                <a:ea typeface="Calibri"/>
                <a:cs typeface="Calibri"/>
                <a:sym typeface="Calibri"/>
              </a:defRPr>
            </a:lvl6pPr>
            <a:lvl7pPr marL="102870" marR="0" lvl="6" indent="0" algn="l">
              <a:lnSpc>
                <a:spcPct val="103333"/>
              </a:lnSpc>
              <a:spcBef>
                <a:spcPts val="0"/>
              </a:spcBef>
              <a:buNone/>
              <a:defRPr sz="1200" b="0" i="0">
                <a:solidFill>
                  <a:srgbClr val="376092"/>
                </a:solidFill>
                <a:latin typeface="Calibri"/>
                <a:ea typeface="Calibri"/>
                <a:cs typeface="Calibri"/>
                <a:sym typeface="Calibri"/>
              </a:defRPr>
            </a:lvl7pPr>
            <a:lvl8pPr marL="102870" marR="0" lvl="7" indent="0" algn="l">
              <a:lnSpc>
                <a:spcPct val="103333"/>
              </a:lnSpc>
              <a:spcBef>
                <a:spcPts val="0"/>
              </a:spcBef>
              <a:buNone/>
              <a:defRPr sz="1200" b="0" i="0">
                <a:solidFill>
                  <a:srgbClr val="376092"/>
                </a:solidFill>
                <a:latin typeface="Calibri"/>
                <a:ea typeface="Calibri"/>
                <a:cs typeface="Calibri"/>
                <a:sym typeface="Calibri"/>
              </a:defRPr>
            </a:lvl8pPr>
            <a:lvl9pPr marL="102870" marR="0" lvl="8" indent="0" algn="l">
              <a:lnSpc>
                <a:spcPct val="103333"/>
              </a:lnSpc>
              <a:spcBef>
                <a:spcPts val="0"/>
              </a:spcBef>
              <a:buNone/>
              <a:defRPr sz="1200" b="0" i="0">
                <a:solidFill>
                  <a:srgbClr val="376092"/>
                </a:solidFill>
                <a:latin typeface="Calibri"/>
                <a:ea typeface="Calibri"/>
                <a:cs typeface="Calibri"/>
                <a:sym typeface="Calibri"/>
              </a:defRPr>
            </a:lvl9pPr>
          </a:lstStyle>
          <a:p>
            <a:pPr marL="102870" lvl="0" indent="0" algn="l"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custGeom>
            <a:avLst/>
            <a:gdLst/>
            <a:ahLst/>
            <a:cxnLst/>
            <a:rect l="l" t="t" r="r" b="b"/>
            <a:pathLst>
              <a:path w="9144000" h="6858000" extrusionOk="0">
                <a:moveTo>
                  <a:pt x="0" y="6858000"/>
                </a:moveTo>
                <a:lnTo>
                  <a:pt x="9144000" y="6858000"/>
                </a:lnTo>
                <a:lnTo>
                  <a:pt x="9144000" y="0"/>
                </a:lnTo>
                <a:lnTo>
                  <a:pt x="0" y="0"/>
                </a:lnTo>
                <a:lnTo>
                  <a:pt x="0" y="6858000"/>
                </a:lnTo>
                <a:close/>
              </a:path>
            </a:pathLst>
          </a:custGeom>
          <a:solidFill>
            <a:srgbClr val="00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3"/>
          <p:cNvSpPr/>
          <p:nvPr/>
        </p:nvSpPr>
        <p:spPr>
          <a:xfrm>
            <a:off x="7620" y="4577715"/>
            <a:ext cx="9136380" cy="1143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13"/>
          <p:cNvSpPr/>
          <p:nvPr/>
        </p:nvSpPr>
        <p:spPr>
          <a:xfrm>
            <a:off x="471982" y="4116362"/>
            <a:ext cx="444494" cy="33080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13"/>
          <p:cNvSpPr/>
          <p:nvPr/>
        </p:nvSpPr>
        <p:spPr>
          <a:xfrm>
            <a:off x="7167181" y="3895620"/>
            <a:ext cx="1752600" cy="679208"/>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3"/>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4400" b="0" i="0" u="none" strike="noStrike" cap="none">
                <a:solidFill>
                  <a:srgbClr val="17375E"/>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13"/>
          <p:cNvSpPr txBox="1">
            <a:spLocks noGrp="1"/>
          </p:cNvSpPr>
          <p:nvPr>
            <p:ph type="body" idx="1"/>
          </p:nvPr>
        </p:nvSpPr>
        <p:spPr>
          <a:xfrm>
            <a:off x="383540" y="994028"/>
            <a:ext cx="8171815" cy="248269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900" b="0" i="0" u="none" strike="noStrike" cap="none">
                <a:solidFill>
                  <a:srgbClr val="17375E"/>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7" name="Google Shape;57;p13"/>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000" b="0" i="0">
                <a:solidFill>
                  <a:srgbClr val="37609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13"/>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000" b="0" i="0">
                <a:solidFill>
                  <a:srgbClr val="37609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13"/>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lvl1pPr marL="102870" marR="0" lvl="0" indent="0" algn="l" rtl="0">
              <a:lnSpc>
                <a:spcPct val="103333"/>
              </a:lnSpc>
              <a:spcBef>
                <a:spcPts val="0"/>
              </a:spcBef>
              <a:buNone/>
              <a:defRPr sz="1200" b="0" i="0" u="none">
                <a:solidFill>
                  <a:srgbClr val="376092"/>
                </a:solidFill>
                <a:latin typeface="Calibri"/>
                <a:ea typeface="Calibri"/>
                <a:cs typeface="Calibri"/>
                <a:sym typeface="Calibri"/>
              </a:defRPr>
            </a:lvl1pPr>
            <a:lvl2pPr marL="102870" marR="0" lvl="1" indent="0" algn="l" rtl="0">
              <a:lnSpc>
                <a:spcPct val="103333"/>
              </a:lnSpc>
              <a:spcBef>
                <a:spcPts val="0"/>
              </a:spcBef>
              <a:buNone/>
              <a:defRPr sz="1200" b="0" i="0" u="none">
                <a:solidFill>
                  <a:srgbClr val="376092"/>
                </a:solidFill>
                <a:latin typeface="Calibri"/>
                <a:ea typeface="Calibri"/>
                <a:cs typeface="Calibri"/>
                <a:sym typeface="Calibri"/>
              </a:defRPr>
            </a:lvl2pPr>
            <a:lvl3pPr marL="102870" marR="0" lvl="2" indent="0" algn="l" rtl="0">
              <a:lnSpc>
                <a:spcPct val="103333"/>
              </a:lnSpc>
              <a:spcBef>
                <a:spcPts val="0"/>
              </a:spcBef>
              <a:buNone/>
              <a:defRPr sz="1200" b="0" i="0" u="none">
                <a:solidFill>
                  <a:srgbClr val="376092"/>
                </a:solidFill>
                <a:latin typeface="Calibri"/>
                <a:ea typeface="Calibri"/>
                <a:cs typeface="Calibri"/>
                <a:sym typeface="Calibri"/>
              </a:defRPr>
            </a:lvl3pPr>
            <a:lvl4pPr marL="102870" marR="0" lvl="3" indent="0" algn="l" rtl="0">
              <a:lnSpc>
                <a:spcPct val="103333"/>
              </a:lnSpc>
              <a:spcBef>
                <a:spcPts val="0"/>
              </a:spcBef>
              <a:buNone/>
              <a:defRPr sz="1200" b="0" i="0" u="none">
                <a:solidFill>
                  <a:srgbClr val="376092"/>
                </a:solidFill>
                <a:latin typeface="Calibri"/>
                <a:ea typeface="Calibri"/>
                <a:cs typeface="Calibri"/>
                <a:sym typeface="Calibri"/>
              </a:defRPr>
            </a:lvl4pPr>
            <a:lvl5pPr marL="102870" marR="0" lvl="4" indent="0" algn="l" rtl="0">
              <a:lnSpc>
                <a:spcPct val="103333"/>
              </a:lnSpc>
              <a:spcBef>
                <a:spcPts val="0"/>
              </a:spcBef>
              <a:buNone/>
              <a:defRPr sz="1200" b="0" i="0" u="none">
                <a:solidFill>
                  <a:srgbClr val="376092"/>
                </a:solidFill>
                <a:latin typeface="Calibri"/>
                <a:ea typeface="Calibri"/>
                <a:cs typeface="Calibri"/>
                <a:sym typeface="Calibri"/>
              </a:defRPr>
            </a:lvl5pPr>
            <a:lvl6pPr marL="102870" marR="0" lvl="5" indent="0" algn="l" rtl="0">
              <a:lnSpc>
                <a:spcPct val="103333"/>
              </a:lnSpc>
              <a:spcBef>
                <a:spcPts val="0"/>
              </a:spcBef>
              <a:buNone/>
              <a:defRPr sz="1200" b="0" i="0" u="none">
                <a:solidFill>
                  <a:srgbClr val="376092"/>
                </a:solidFill>
                <a:latin typeface="Calibri"/>
                <a:ea typeface="Calibri"/>
                <a:cs typeface="Calibri"/>
                <a:sym typeface="Calibri"/>
              </a:defRPr>
            </a:lvl6pPr>
            <a:lvl7pPr marL="102870" marR="0" lvl="6" indent="0" algn="l" rtl="0">
              <a:lnSpc>
                <a:spcPct val="103333"/>
              </a:lnSpc>
              <a:spcBef>
                <a:spcPts val="0"/>
              </a:spcBef>
              <a:buNone/>
              <a:defRPr sz="1200" b="0" i="0" u="none">
                <a:solidFill>
                  <a:srgbClr val="376092"/>
                </a:solidFill>
                <a:latin typeface="Calibri"/>
                <a:ea typeface="Calibri"/>
                <a:cs typeface="Calibri"/>
                <a:sym typeface="Calibri"/>
              </a:defRPr>
            </a:lvl7pPr>
            <a:lvl8pPr marL="102870" marR="0" lvl="7" indent="0" algn="l" rtl="0">
              <a:lnSpc>
                <a:spcPct val="103333"/>
              </a:lnSpc>
              <a:spcBef>
                <a:spcPts val="0"/>
              </a:spcBef>
              <a:buNone/>
              <a:defRPr sz="1200" b="0" i="0" u="none">
                <a:solidFill>
                  <a:srgbClr val="376092"/>
                </a:solidFill>
                <a:latin typeface="Calibri"/>
                <a:ea typeface="Calibri"/>
                <a:cs typeface="Calibri"/>
                <a:sym typeface="Calibri"/>
              </a:defRPr>
            </a:lvl8pPr>
            <a:lvl9pPr marL="102870" marR="0" lvl="8" indent="0" algn="l" rtl="0">
              <a:lnSpc>
                <a:spcPct val="103333"/>
              </a:lnSpc>
              <a:spcBef>
                <a:spcPts val="0"/>
              </a:spcBef>
              <a:buNone/>
              <a:defRPr sz="1200" b="0" i="0" u="none">
                <a:solidFill>
                  <a:srgbClr val="376092"/>
                </a:solidFill>
                <a:latin typeface="Calibri"/>
                <a:ea typeface="Calibri"/>
                <a:cs typeface="Calibri"/>
                <a:sym typeface="Calibri"/>
              </a:defRPr>
            </a:lvl9pPr>
          </a:lstStyle>
          <a:p>
            <a:pPr marL="102870" lvl="0" indent="0" algn="l"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p:nvPr/>
        </p:nvSpPr>
        <p:spPr>
          <a:xfrm>
            <a:off x="2703055" y="2787348"/>
            <a:ext cx="3698240" cy="533876"/>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4400">
                <a:solidFill>
                  <a:srgbClr val="10253F"/>
                </a:solidFill>
                <a:latin typeface="Calibri"/>
                <a:ea typeface="Calibri"/>
                <a:cs typeface="Calibri"/>
                <a:sym typeface="Calibri"/>
              </a:rPr>
              <a:t>Basics of JQuery</a:t>
            </a:r>
            <a:endParaRPr sz="4400">
              <a:solidFill>
                <a:schemeClr val="dk1"/>
              </a:solidFill>
              <a:latin typeface="Calibri"/>
              <a:ea typeface="Calibri"/>
              <a:cs typeface="Calibri"/>
              <a:sym typeface="Calibri"/>
            </a:endParaRPr>
          </a:p>
        </p:txBody>
      </p:sp>
      <p:sp>
        <p:nvSpPr>
          <p:cNvPr id="101" name="Google Shape;101;p19"/>
          <p:cNvSpPr txBox="1"/>
          <p:nvPr/>
        </p:nvSpPr>
        <p:spPr>
          <a:xfrm>
            <a:off x="2403475" y="3736850"/>
            <a:ext cx="1188000" cy="248100"/>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000">
                <a:solidFill>
                  <a:srgbClr val="17375E"/>
                </a:solidFill>
                <a:latin typeface="Calibri"/>
                <a:ea typeface="Calibri"/>
                <a:cs typeface="Calibri"/>
                <a:sym typeface="Calibri"/>
              </a:rPr>
              <a:t>Session 16</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8"/>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 name="Google Shape;294;p28"/>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1351915" lvl="0" indent="0" algn="l" rtl="0">
              <a:lnSpc>
                <a:spcPct val="100000"/>
              </a:lnSpc>
              <a:spcBef>
                <a:spcPts val="0"/>
              </a:spcBef>
              <a:spcAft>
                <a:spcPts val="0"/>
              </a:spcAft>
              <a:buNone/>
            </a:pPr>
            <a:r>
              <a:rPr lang="vi"/>
              <a:t>jQuery Selectors (1-3)</a:t>
            </a:r>
            <a:endParaRPr/>
          </a:p>
        </p:txBody>
      </p:sp>
      <p:sp>
        <p:nvSpPr>
          <p:cNvPr id="295" name="Google Shape;295;p28"/>
          <p:cNvSpPr txBox="1"/>
          <p:nvPr/>
        </p:nvSpPr>
        <p:spPr>
          <a:xfrm>
            <a:off x="535940" y="898398"/>
            <a:ext cx="7863900" cy="1051500"/>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A function in the form of expression to search matching element in DOM</a:t>
            </a:r>
            <a:endParaRPr sz="2000">
              <a:solidFill>
                <a:schemeClr val="dk1"/>
              </a:solidFill>
              <a:latin typeface="Calibri"/>
              <a:ea typeface="Calibri"/>
              <a:cs typeface="Calibri"/>
              <a:sym typeface="Calibri"/>
            </a:endParaRPr>
          </a:p>
          <a:p>
            <a:pPr marL="354965" marR="0" lvl="0" indent="-342265" algn="l" rtl="0">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Offers selecting single or multiple HTML elements</a:t>
            </a:r>
            <a:endParaRPr sz="2000">
              <a:solidFill>
                <a:schemeClr val="dk1"/>
              </a:solidFill>
              <a:latin typeface="Calibri"/>
              <a:ea typeface="Calibri"/>
              <a:cs typeface="Calibri"/>
              <a:sym typeface="Calibri"/>
            </a:endParaRPr>
          </a:p>
          <a:p>
            <a:pPr marL="354965" marR="0" lvl="0" indent="-342265" algn="l" rtl="0">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Selectors begin with jQuery identifier ($) followed by parentheses</a:t>
            </a:r>
            <a:endParaRPr sz="2000">
              <a:solidFill>
                <a:schemeClr val="dk1"/>
              </a:solidFill>
              <a:latin typeface="Calibri"/>
              <a:ea typeface="Calibri"/>
              <a:cs typeface="Calibri"/>
              <a:sym typeface="Calibri"/>
            </a:endParaRPr>
          </a:p>
          <a:p>
            <a:pPr marL="354965" marR="0" lvl="0" indent="-342265" algn="l" rtl="0">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Library allows to access elements by:</a:t>
            </a:r>
            <a:endParaRPr sz="2000">
              <a:solidFill>
                <a:schemeClr val="dk1"/>
              </a:solidFill>
              <a:latin typeface="Calibri"/>
              <a:ea typeface="Calibri"/>
              <a:cs typeface="Calibri"/>
              <a:sym typeface="Calibri"/>
            </a:endParaRPr>
          </a:p>
        </p:txBody>
      </p:sp>
      <p:sp>
        <p:nvSpPr>
          <p:cNvPr id="296" name="Google Shape;296;p28"/>
          <p:cNvSpPr/>
          <p:nvPr/>
        </p:nvSpPr>
        <p:spPr>
          <a:xfrm>
            <a:off x="1414881" y="2279894"/>
            <a:ext cx="586740" cy="2069782"/>
          </a:xfrm>
          <a:custGeom>
            <a:avLst/>
            <a:gdLst/>
            <a:ahLst/>
            <a:cxnLst/>
            <a:rect l="l" t="t" r="r" b="b"/>
            <a:pathLst>
              <a:path w="586739" h="2759710" extrusionOk="0">
                <a:moveTo>
                  <a:pt x="15265" y="0"/>
                </a:moveTo>
                <a:lnTo>
                  <a:pt x="48876" y="34433"/>
                </a:lnTo>
                <a:lnTo>
                  <a:pt x="81468" y="69480"/>
                </a:lnTo>
                <a:lnTo>
                  <a:pt x="113042" y="105122"/>
                </a:lnTo>
                <a:lnTo>
                  <a:pt x="143597" y="141340"/>
                </a:lnTo>
                <a:lnTo>
                  <a:pt x="173133" y="178116"/>
                </a:lnTo>
                <a:lnTo>
                  <a:pt x="201652" y="215430"/>
                </a:lnTo>
                <a:lnTo>
                  <a:pt x="229151" y="253263"/>
                </a:lnTo>
                <a:lnTo>
                  <a:pt x="255632" y="291597"/>
                </a:lnTo>
                <a:lnTo>
                  <a:pt x="281095" y="330413"/>
                </a:lnTo>
                <a:lnTo>
                  <a:pt x="305539" y="369691"/>
                </a:lnTo>
                <a:lnTo>
                  <a:pt x="328965" y="409413"/>
                </a:lnTo>
                <a:lnTo>
                  <a:pt x="351372" y="449561"/>
                </a:lnTo>
                <a:lnTo>
                  <a:pt x="372761" y="490114"/>
                </a:lnTo>
                <a:lnTo>
                  <a:pt x="393131" y="531055"/>
                </a:lnTo>
                <a:lnTo>
                  <a:pt x="412482" y="572364"/>
                </a:lnTo>
                <a:lnTo>
                  <a:pt x="430816" y="614022"/>
                </a:lnTo>
                <a:lnTo>
                  <a:pt x="448130" y="656012"/>
                </a:lnTo>
                <a:lnTo>
                  <a:pt x="464426" y="698312"/>
                </a:lnTo>
                <a:lnTo>
                  <a:pt x="479704" y="740906"/>
                </a:lnTo>
                <a:lnTo>
                  <a:pt x="493963" y="783773"/>
                </a:lnTo>
                <a:lnTo>
                  <a:pt x="507204" y="826896"/>
                </a:lnTo>
                <a:lnTo>
                  <a:pt x="519426" y="870254"/>
                </a:lnTo>
                <a:lnTo>
                  <a:pt x="530629" y="913830"/>
                </a:lnTo>
                <a:lnTo>
                  <a:pt x="540814" y="957604"/>
                </a:lnTo>
                <a:lnTo>
                  <a:pt x="549981" y="1001558"/>
                </a:lnTo>
                <a:lnTo>
                  <a:pt x="558129" y="1045672"/>
                </a:lnTo>
                <a:lnTo>
                  <a:pt x="565258" y="1089928"/>
                </a:lnTo>
                <a:lnTo>
                  <a:pt x="571370" y="1134306"/>
                </a:lnTo>
                <a:lnTo>
                  <a:pt x="576462" y="1178789"/>
                </a:lnTo>
                <a:lnTo>
                  <a:pt x="580536" y="1223356"/>
                </a:lnTo>
                <a:lnTo>
                  <a:pt x="583592" y="1267990"/>
                </a:lnTo>
                <a:lnTo>
                  <a:pt x="585629" y="1312670"/>
                </a:lnTo>
                <a:lnTo>
                  <a:pt x="586647" y="1357379"/>
                </a:lnTo>
                <a:lnTo>
                  <a:pt x="586647" y="1402098"/>
                </a:lnTo>
                <a:lnTo>
                  <a:pt x="585629" y="1446807"/>
                </a:lnTo>
                <a:lnTo>
                  <a:pt x="583592" y="1491488"/>
                </a:lnTo>
                <a:lnTo>
                  <a:pt x="580536" y="1536121"/>
                </a:lnTo>
                <a:lnTo>
                  <a:pt x="576462" y="1580689"/>
                </a:lnTo>
                <a:lnTo>
                  <a:pt x="571370" y="1625171"/>
                </a:lnTo>
                <a:lnTo>
                  <a:pt x="565258" y="1669549"/>
                </a:lnTo>
                <a:lnTo>
                  <a:pt x="558129" y="1713805"/>
                </a:lnTo>
                <a:lnTo>
                  <a:pt x="549981" y="1757919"/>
                </a:lnTo>
                <a:lnTo>
                  <a:pt x="540814" y="1801872"/>
                </a:lnTo>
                <a:lnTo>
                  <a:pt x="530629" y="1845646"/>
                </a:lnTo>
                <a:lnTo>
                  <a:pt x="519426" y="1889222"/>
                </a:lnTo>
                <a:lnTo>
                  <a:pt x="507204" y="1932580"/>
                </a:lnTo>
                <a:lnTo>
                  <a:pt x="493963" y="1975702"/>
                </a:lnTo>
                <a:lnTo>
                  <a:pt x="479704" y="2018570"/>
                </a:lnTo>
                <a:lnTo>
                  <a:pt x="464426" y="2061163"/>
                </a:lnTo>
                <a:lnTo>
                  <a:pt x="448130" y="2103463"/>
                </a:lnTo>
                <a:lnTo>
                  <a:pt x="430816" y="2145452"/>
                </a:lnTo>
                <a:lnTo>
                  <a:pt x="412482" y="2187110"/>
                </a:lnTo>
                <a:lnTo>
                  <a:pt x="393131" y="2228419"/>
                </a:lnTo>
                <a:lnTo>
                  <a:pt x="372761" y="2269359"/>
                </a:lnTo>
                <a:lnTo>
                  <a:pt x="351372" y="2309913"/>
                </a:lnTo>
                <a:lnTo>
                  <a:pt x="328965" y="2350059"/>
                </a:lnTo>
                <a:lnTo>
                  <a:pt x="305539" y="2389781"/>
                </a:lnTo>
                <a:lnTo>
                  <a:pt x="281095" y="2429059"/>
                </a:lnTo>
                <a:lnTo>
                  <a:pt x="255632" y="2467875"/>
                </a:lnTo>
                <a:lnTo>
                  <a:pt x="229151" y="2506208"/>
                </a:lnTo>
                <a:lnTo>
                  <a:pt x="201652" y="2544041"/>
                </a:lnTo>
                <a:lnTo>
                  <a:pt x="173133" y="2581354"/>
                </a:lnTo>
                <a:lnTo>
                  <a:pt x="143597" y="2618130"/>
                </a:lnTo>
                <a:lnTo>
                  <a:pt x="113042" y="2654347"/>
                </a:lnTo>
                <a:lnTo>
                  <a:pt x="81468" y="2689989"/>
                </a:lnTo>
                <a:lnTo>
                  <a:pt x="48876" y="2725036"/>
                </a:lnTo>
                <a:lnTo>
                  <a:pt x="15265" y="2759468"/>
                </a:lnTo>
                <a:lnTo>
                  <a:pt x="0" y="2744216"/>
                </a:lnTo>
                <a:lnTo>
                  <a:pt x="33734" y="2709643"/>
                </a:lnTo>
                <a:lnTo>
                  <a:pt x="66431" y="2674444"/>
                </a:lnTo>
                <a:lnTo>
                  <a:pt x="98089" y="2638640"/>
                </a:lnTo>
                <a:lnTo>
                  <a:pt x="128710" y="2602250"/>
                </a:lnTo>
                <a:lnTo>
                  <a:pt x="158293" y="2565293"/>
                </a:lnTo>
                <a:lnTo>
                  <a:pt x="186837" y="2527789"/>
                </a:lnTo>
                <a:lnTo>
                  <a:pt x="214344" y="2489757"/>
                </a:lnTo>
                <a:lnTo>
                  <a:pt x="240813" y="2451217"/>
                </a:lnTo>
                <a:lnTo>
                  <a:pt x="266244" y="2412188"/>
                </a:lnTo>
                <a:lnTo>
                  <a:pt x="290636" y="2372690"/>
                </a:lnTo>
                <a:lnTo>
                  <a:pt x="313991" y="2332743"/>
                </a:lnTo>
                <a:lnTo>
                  <a:pt x="336308" y="2292366"/>
                </a:lnTo>
                <a:lnTo>
                  <a:pt x="357587" y="2251579"/>
                </a:lnTo>
                <a:lnTo>
                  <a:pt x="377827" y="2210400"/>
                </a:lnTo>
                <a:lnTo>
                  <a:pt x="397030" y="2168851"/>
                </a:lnTo>
                <a:lnTo>
                  <a:pt x="415195" y="2126949"/>
                </a:lnTo>
                <a:lnTo>
                  <a:pt x="432322" y="2084715"/>
                </a:lnTo>
                <a:lnTo>
                  <a:pt x="448411" y="2042169"/>
                </a:lnTo>
                <a:lnTo>
                  <a:pt x="463462" y="1999330"/>
                </a:lnTo>
                <a:lnTo>
                  <a:pt x="477474" y="1956216"/>
                </a:lnTo>
                <a:lnTo>
                  <a:pt x="490449" y="1912849"/>
                </a:lnTo>
                <a:lnTo>
                  <a:pt x="502386" y="1869248"/>
                </a:lnTo>
                <a:lnTo>
                  <a:pt x="513285" y="1825431"/>
                </a:lnTo>
                <a:lnTo>
                  <a:pt x="523146" y="1781419"/>
                </a:lnTo>
                <a:lnTo>
                  <a:pt x="531969" y="1737231"/>
                </a:lnTo>
                <a:lnTo>
                  <a:pt x="539754" y="1692887"/>
                </a:lnTo>
                <a:lnTo>
                  <a:pt x="546501" y="1648405"/>
                </a:lnTo>
                <a:lnTo>
                  <a:pt x="552210" y="1603807"/>
                </a:lnTo>
                <a:lnTo>
                  <a:pt x="556881" y="1559111"/>
                </a:lnTo>
                <a:lnTo>
                  <a:pt x="560513" y="1514337"/>
                </a:lnTo>
                <a:lnTo>
                  <a:pt x="563108" y="1469504"/>
                </a:lnTo>
                <a:lnTo>
                  <a:pt x="564665" y="1424632"/>
                </a:lnTo>
                <a:lnTo>
                  <a:pt x="565184" y="1379740"/>
                </a:lnTo>
                <a:lnTo>
                  <a:pt x="564665" y="1334849"/>
                </a:lnTo>
                <a:lnTo>
                  <a:pt x="563108" y="1289977"/>
                </a:lnTo>
                <a:lnTo>
                  <a:pt x="560513" y="1245144"/>
                </a:lnTo>
                <a:lnTo>
                  <a:pt x="556881" y="1200370"/>
                </a:lnTo>
                <a:lnTo>
                  <a:pt x="552210" y="1155673"/>
                </a:lnTo>
                <a:lnTo>
                  <a:pt x="546501" y="1111075"/>
                </a:lnTo>
                <a:lnTo>
                  <a:pt x="539754" y="1066594"/>
                </a:lnTo>
                <a:lnTo>
                  <a:pt x="531969" y="1022250"/>
                </a:lnTo>
                <a:lnTo>
                  <a:pt x="523146" y="978062"/>
                </a:lnTo>
                <a:lnTo>
                  <a:pt x="513285" y="934049"/>
                </a:lnTo>
                <a:lnTo>
                  <a:pt x="502386" y="890233"/>
                </a:lnTo>
                <a:lnTo>
                  <a:pt x="490449" y="846631"/>
                </a:lnTo>
                <a:lnTo>
                  <a:pt x="477474" y="803264"/>
                </a:lnTo>
                <a:lnTo>
                  <a:pt x="463462" y="760151"/>
                </a:lnTo>
                <a:lnTo>
                  <a:pt x="448411" y="717311"/>
                </a:lnTo>
                <a:lnTo>
                  <a:pt x="432322" y="674765"/>
                </a:lnTo>
                <a:lnTo>
                  <a:pt x="415195" y="632531"/>
                </a:lnTo>
                <a:lnTo>
                  <a:pt x="397030" y="590630"/>
                </a:lnTo>
                <a:lnTo>
                  <a:pt x="377827" y="549080"/>
                </a:lnTo>
                <a:lnTo>
                  <a:pt x="357587" y="507902"/>
                </a:lnTo>
                <a:lnTo>
                  <a:pt x="336308" y="467114"/>
                </a:lnTo>
                <a:lnTo>
                  <a:pt x="313991" y="426737"/>
                </a:lnTo>
                <a:lnTo>
                  <a:pt x="290636" y="386790"/>
                </a:lnTo>
                <a:lnTo>
                  <a:pt x="266244" y="347292"/>
                </a:lnTo>
                <a:lnTo>
                  <a:pt x="240813" y="308264"/>
                </a:lnTo>
                <a:lnTo>
                  <a:pt x="214344" y="269724"/>
                </a:lnTo>
                <a:lnTo>
                  <a:pt x="186837" y="231692"/>
                </a:lnTo>
                <a:lnTo>
                  <a:pt x="158293" y="194187"/>
                </a:lnTo>
                <a:lnTo>
                  <a:pt x="128710" y="157230"/>
                </a:lnTo>
                <a:lnTo>
                  <a:pt x="98089" y="120840"/>
                </a:lnTo>
                <a:lnTo>
                  <a:pt x="66431" y="85036"/>
                </a:lnTo>
                <a:lnTo>
                  <a:pt x="33734" y="49838"/>
                </a:lnTo>
                <a:lnTo>
                  <a:pt x="0" y="15265"/>
                </a:lnTo>
                <a:lnTo>
                  <a:pt x="15265" y="0"/>
                </a:lnTo>
                <a:close/>
              </a:path>
            </a:pathLst>
          </a:custGeom>
          <a:noFill/>
          <a:ln w="25400" cap="flat" cmpd="sng">
            <a:solidFill>
              <a:srgbClr val="3D669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28"/>
          <p:cNvSpPr/>
          <p:nvPr/>
        </p:nvSpPr>
        <p:spPr>
          <a:xfrm>
            <a:off x="1607921" y="2343207"/>
            <a:ext cx="3994150" cy="229076"/>
          </a:xfrm>
          <a:custGeom>
            <a:avLst/>
            <a:gdLst/>
            <a:ahLst/>
            <a:cxnLst/>
            <a:rect l="l" t="t" r="r" b="b"/>
            <a:pathLst>
              <a:path w="3994150" h="305435" extrusionOk="0">
                <a:moveTo>
                  <a:pt x="0" y="0"/>
                </a:moveTo>
                <a:lnTo>
                  <a:pt x="3994150" y="0"/>
                </a:lnTo>
                <a:lnTo>
                  <a:pt x="3994150" y="304850"/>
                </a:lnTo>
                <a:lnTo>
                  <a:pt x="0" y="304850"/>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28"/>
          <p:cNvSpPr/>
          <p:nvPr/>
        </p:nvSpPr>
        <p:spPr>
          <a:xfrm>
            <a:off x="1607921" y="2343207"/>
            <a:ext cx="3994150" cy="229076"/>
          </a:xfrm>
          <a:custGeom>
            <a:avLst/>
            <a:gdLst/>
            <a:ahLst/>
            <a:cxnLst/>
            <a:rect l="l" t="t" r="r" b="b"/>
            <a:pathLst>
              <a:path w="3994150" h="305435" extrusionOk="0">
                <a:moveTo>
                  <a:pt x="0" y="0"/>
                </a:moveTo>
                <a:lnTo>
                  <a:pt x="3994150" y="0"/>
                </a:lnTo>
                <a:lnTo>
                  <a:pt x="3994150" y="304850"/>
                </a:lnTo>
                <a:lnTo>
                  <a:pt x="0" y="304850"/>
                </a:lnTo>
                <a:lnTo>
                  <a:pt x="0" y="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28"/>
          <p:cNvSpPr/>
          <p:nvPr/>
        </p:nvSpPr>
        <p:spPr>
          <a:xfrm>
            <a:off x="1417396" y="2314632"/>
            <a:ext cx="381635" cy="286226"/>
          </a:xfrm>
          <a:custGeom>
            <a:avLst/>
            <a:gdLst/>
            <a:ahLst/>
            <a:cxnLst/>
            <a:rect l="l" t="t" r="r" b="b"/>
            <a:pathLst>
              <a:path w="381635" h="381635" extrusionOk="0">
                <a:moveTo>
                  <a:pt x="190525" y="0"/>
                </a:moveTo>
                <a:lnTo>
                  <a:pt x="146841" y="5031"/>
                </a:lnTo>
                <a:lnTo>
                  <a:pt x="106739" y="19363"/>
                </a:lnTo>
                <a:lnTo>
                  <a:pt x="71363" y="41853"/>
                </a:lnTo>
                <a:lnTo>
                  <a:pt x="41857" y="71358"/>
                </a:lnTo>
                <a:lnTo>
                  <a:pt x="19366" y="106733"/>
                </a:lnTo>
                <a:lnTo>
                  <a:pt x="5032" y="146837"/>
                </a:lnTo>
                <a:lnTo>
                  <a:pt x="0" y="190525"/>
                </a:lnTo>
                <a:lnTo>
                  <a:pt x="5032" y="234213"/>
                </a:lnTo>
                <a:lnTo>
                  <a:pt x="19366" y="274317"/>
                </a:lnTo>
                <a:lnTo>
                  <a:pt x="41857" y="309692"/>
                </a:lnTo>
                <a:lnTo>
                  <a:pt x="71363" y="339197"/>
                </a:lnTo>
                <a:lnTo>
                  <a:pt x="106739" y="361686"/>
                </a:lnTo>
                <a:lnTo>
                  <a:pt x="146841" y="376019"/>
                </a:lnTo>
                <a:lnTo>
                  <a:pt x="190525" y="381050"/>
                </a:lnTo>
                <a:lnTo>
                  <a:pt x="234214" y="376019"/>
                </a:lnTo>
                <a:lnTo>
                  <a:pt x="274319" y="361686"/>
                </a:lnTo>
                <a:lnTo>
                  <a:pt x="309697" y="339197"/>
                </a:lnTo>
                <a:lnTo>
                  <a:pt x="339204" y="309692"/>
                </a:lnTo>
                <a:lnTo>
                  <a:pt x="361697" y="274317"/>
                </a:lnTo>
                <a:lnTo>
                  <a:pt x="376031" y="234213"/>
                </a:lnTo>
                <a:lnTo>
                  <a:pt x="381063" y="190525"/>
                </a:lnTo>
                <a:lnTo>
                  <a:pt x="376031" y="146837"/>
                </a:lnTo>
                <a:lnTo>
                  <a:pt x="361697" y="106733"/>
                </a:lnTo>
                <a:lnTo>
                  <a:pt x="339204" y="71358"/>
                </a:lnTo>
                <a:lnTo>
                  <a:pt x="309697" y="41853"/>
                </a:lnTo>
                <a:lnTo>
                  <a:pt x="274319" y="19363"/>
                </a:lnTo>
                <a:lnTo>
                  <a:pt x="234214" y="5031"/>
                </a:lnTo>
                <a:lnTo>
                  <a:pt x="19052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 name="Google Shape;300;p28"/>
          <p:cNvSpPr/>
          <p:nvPr/>
        </p:nvSpPr>
        <p:spPr>
          <a:xfrm>
            <a:off x="1417396" y="2314632"/>
            <a:ext cx="381635" cy="286226"/>
          </a:xfrm>
          <a:custGeom>
            <a:avLst/>
            <a:gdLst/>
            <a:ahLst/>
            <a:cxnLst/>
            <a:rect l="l" t="t" r="r" b="b"/>
            <a:pathLst>
              <a:path w="381635" h="381635" extrusionOk="0">
                <a:moveTo>
                  <a:pt x="0" y="190525"/>
                </a:moveTo>
                <a:lnTo>
                  <a:pt x="5032" y="146837"/>
                </a:lnTo>
                <a:lnTo>
                  <a:pt x="19366" y="106733"/>
                </a:lnTo>
                <a:lnTo>
                  <a:pt x="41857" y="71358"/>
                </a:lnTo>
                <a:lnTo>
                  <a:pt x="71363" y="41853"/>
                </a:lnTo>
                <a:lnTo>
                  <a:pt x="106739" y="19363"/>
                </a:lnTo>
                <a:lnTo>
                  <a:pt x="146841" y="5031"/>
                </a:lnTo>
                <a:lnTo>
                  <a:pt x="190525" y="0"/>
                </a:lnTo>
                <a:lnTo>
                  <a:pt x="234214" y="5031"/>
                </a:lnTo>
                <a:lnTo>
                  <a:pt x="274319" y="19363"/>
                </a:lnTo>
                <a:lnTo>
                  <a:pt x="309697" y="41853"/>
                </a:lnTo>
                <a:lnTo>
                  <a:pt x="339204" y="71358"/>
                </a:lnTo>
                <a:lnTo>
                  <a:pt x="361697" y="106733"/>
                </a:lnTo>
                <a:lnTo>
                  <a:pt x="376031" y="146837"/>
                </a:lnTo>
                <a:lnTo>
                  <a:pt x="381063" y="190525"/>
                </a:lnTo>
                <a:lnTo>
                  <a:pt x="376031" y="234213"/>
                </a:lnTo>
                <a:lnTo>
                  <a:pt x="361697" y="274317"/>
                </a:lnTo>
                <a:lnTo>
                  <a:pt x="339204" y="309692"/>
                </a:lnTo>
                <a:lnTo>
                  <a:pt x="309697" y="339197"/>
                </a:lnTo>
                <a:lnTo>
                  <a:pt x="274319" y="361686"/>
                </a:lnTo>
                <a:lnTo>
                  <a:pt x="234214" y="376019"/>
                </a:lnTo>
                <a:lnTo>
                  <a:pt x="190525" y="381050"/>
                </a:lnTo>
                <a:lnTo>
                  <a:pt x="146841" y="376019"/>
                </a:lnTo>
                <a:lnTo>
                  <a:pt x="106739" y="361686"/>
                </a:lnTo>
                <a:lnTo>
                  <a:pt x="71363" y="339197"/>
                </a:lnTo>
                <a:lnTo>
                  <a:pt x="41857" y="309692"/>
                </a:lnTo>
                <a:lnTo>
                  <a:pt x="19366" y="274317"/>
                </a:lnTo>
                <a:lnTo>
                  <a:pt x="5032" y="234213"/>
                </a:lnTo>
                <a:lnTo>
                  <a:pt x="0" y="190525"/>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p28"/>
          <p:cNvSpPr/>
          <p:nvPr/>
        </p:nvSpPr>
        <p:spPr>
          <a:xfrm>
            <a:off x="1858683" y="2686126"/>
            <a:ext cx="3743960" cy="229076"/>
          </a:xfrm>
          <a:custGeom>
            <a:avLst/>
            <a:gdLst/>
            <a:ahLst/>
            <a:cxnLst/>
            <a:rect l="l" t="t" r="r" b="b"/>
            <a:pathLst>
              <a:path w="3743960" h="305435" extrusionOk="0">
                <a:moveTo>
                  <a:pt x="0" y="0"/>
                </a:moveTo>
                <a:lnTo>
                  <a:pt x="3743388" y="0"/>
                </a:lnTo>
                <a:lnTo>
                  <a:pt x="3743388" y="304850"/>
                </a:lnTo>
                <a:lnTo>
                  <a:pt x="0" y="304850"/>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28"/>
          <p:cNvSpPr/>
          <p:nvPr/>
        </p:nvSpPr>
        <p:spPr>
          <a:xfrm>
            <a:off x="1858683" y="2686126"/>
            <a:ext cx="3743960" cy="229076"/>
          </a:xfrm>
          <a:custGeom>
            <a:avLst/>
            <a:gdLst/>
            <a:ahLst/>
            <a:cxnLst/>
            <a:rect l="l" t="t" r="r" b="b"/>
            <a:pathLst>
              <a:path w="3743960" h="305435" extrusionOk="0">
                <a:moveTo>
                  <a:pt x="0" y="0"/>
                </a:moveTo>
                <a:lnTo>
                  <a:pt x="3743388" y="0"/>
                </a:lnTo>
                <a:lnTo>
                  <a:pt x="3743388" y="304850"/>
                </a:lnTo>
                <a:lnTo>
                  <a:pt x="0" y="304850"/>
                </a:lnTo>
                <a:lnTo>
                  <a:pt x="0" y="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Google Shape;303;p28"/>
          <p:cNvSpPr/>
          <p:nvPr/>
        </p:nvSpPr>
        <p:spPr>
          <a:xfrm>
            <a:off x="1668145" y="2657551"/>
            <a:ext cx="381635" cy="286226"/>
          </a:xfrm>
          <a:custGeom>
            <a:avLst/>
            <a:gdLst/>
            <a:ahLst/>
            <a:cxnLst/>
            <a:rect l="l" t="t" r="r" b="b"/>
            <a:pathLst>
              <a:path w="381635" h="381635" extrusionOk="0">
                <a:moveTo>
                  <a:pt x="190525" y="0"/>
                </a:moveTo>
                <a:lnTo>
                  <a:pt x="146841" y="5031"/>
                </a:lnTo>
                <a:lnTo>
                  <a:pt x="106739" y="19363"/>
                </a:lnTo>
                <a:lnTo>
                  <a:pt x="71363" y="41853"/>
                </a:lnTo>
                <a:lnTo>
                  <a:pt x="41857" y="71358"/>
                </a:lnTo>
                <a:lnTo>
                  <a:pt x="19366" y="106733"/>
                </a:lnTo>
                <a:lnTo>
                  <a:pt x="5032" y="146837"/>
                </a:lnTo>
                <a:lnTo>
                  <a:pt x="0" y="190525"/>
                </a:lnTo>
                <a:lnTo>
                  <a:pt x="5032" y="234213"/>
                </a:lnTo>
                <a:lnTo>
                  <a:pt x="19366" y="274317"/>
                </a:lnTo>
                <a:lnTo>
                  <a:pt x="41857" y="309692"/>
                </a:lnTo>
                <a:lnTo>
                  <a:pt x="71363" y="339197"/>
                </a:lnTo>
                <a:lnTo>
                  <a:pt x="106739" y="361686"/>
                </a:lnTo>
                <a:lnTo>
                  <a:pt x="146841" y="376019"/>
                </a:lnTo>
                <a:lnTo>
                  <a:pt x="190525" y="381050"/>
                </a:lnTo>
                <a:lnTo>
                  <a:pt x="234214" y="376019"/>
                </a:lnTo>
                <a:lnTo>
                  <a:pt x="274319" y="361686"/>
                </a:lnTo>
                <a:lnTo>
                  <a:pt x="309697" y="339197"/>
                </a:lnTo>
                <a:lnTo>
                  <a:pt x="339204" y="309692"/>
                </a:lnTo>
                <a:lnTo>
                  <a:pt x="361697" y="274317"/>
                </a:lnTo>
                <a:lnTo>
                  <a:pt x="376031" y="234213"/>
                </a:lnTo>
                <a:lnTo>
                  <a:pt x="381063" y="190525"/>
                </a:lnTo>
                <a:lnTo>
                  <a:pt x="376031" y="146837"/>
                </a:lnTo>
                <a:lnTo>
                  <a:pt x="361697" y="106733"/>
                </a:lnTo>
                <a:lnTo>
                  <a:pt x="339204" y="71358"/>
                </a:lnTo>
                <a:lnTo>
                  <a:pt x="309697" y="41853"/>
                </a:lnTo>
                <a:lnTo>
                  <a:pt x="274319" y="19363"/>
                </a:lnTo>
                <a:lnTo>
                  <a:pt x="234214" y="5031"/>
                </a:lnTo>
                <a:lnTo>
                  <a:pt x="19052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28"/>
          <p:cNvSpPr/>
          <p:nvPr/>
        </p:nvSpPr>
        <p:spPr>
          <a:xfrm>
            <a:off x="1668145" y="2657551"/>
            <a:ext cx="381635" cy="286226"/>
          </a:xfrm>
          <a:custGeom>
            <a:avLst/>
            <a:gdLst/>
            <a:ahLst/>
            <a:cxnLst/>
            <a:rect l="l" t="t" r="r" b="b"/>
            <a:pathLst>
              <a:path w="381635" h="381635" extrusionOk="0">
                <a:moveTo>
                  <a:pt x="0" y="190525"/>
                </a:moveTo>
                <a:lnTo>
                  <a:pt x="5032" y="146837"/>
                </a:lnTo>
                <a:lnTo>
                  <a:pt x="19366" y="106733"/>
                </a:lnTo>
                <a:lnTo>
                  <a:pt x="41857" y="71358"/>
                </a:lnTo>
                <a:lnTo>
                  <a:pt x="71363" y="41853"/>
                </a:lnTo>
                <a:lnTo>
                  <a:pt x="106739" y="19363"/>
                </a:lnTo>
                <a:lnTo>
                  <a:pt x="146841" y="5031"/>
                </a:lnTo>
                <a:lnTo>
                  <a:pt x="190525" y="0"/>
                </a:lnTo>
                <a:lnTo>
                  <a:pt x="234214" y="5031"/>
                </a:lnTo>
                <a:lnTo>
                  <a:pt x="274319" y="19363"/>
                </a:lnTo>
                <a:lnTo>
                  <a:pt x="309697" y="41853"/>
                </a:lnTo>
                <a:lnTo>
                  <a:pt x="339204" y="71358"/>
                </a:lnTo>
                <a:lnTo>
                  <a:pt x="361697" y="106733"/>
                </a:lnTo>
                <a:lnTo>
                  <a:pt x="376031" y="146837"/>
                </a:lnTo>
                <a:lnTo>
                  <a:pt x="381063" y="190525"/>
                </a:lnTo>
                <a:lnTo>
                  <a:pt x="376031" y="234213"/>
                </a:lnTo>
                <a:lnTo>
                  <a:pt x="361697" y="274317"/>
                </a:lnTo>
                <a:lnTo>
                  <a:pt x="339204" y="309692"/>
                </a:lnTo>
                <a:lnTo>
                  <a:pt x="309697" y="339197"/>
                </a:lnTo>
                <a:lnTo>
                  <a:pt x="274319" y="361686"/>
                </a:lnTo>
                <a:lnTo>
                  <a:pt x="234214" y="376019"/>
                </a:lnTo>
                <a:lnTo>
                  <a:pt x="190525" y="381050"/>
                </a:lnTo>
                <a:lnTo>
                  <a:pt x="146841" y="376019"/>
                </a:lnTo>
                <a:lnTo>
                  <a:pt x="106739" y="361686"/>
                </a:lnTo>
                <a:lnTo>
                  <a:pt x="71363" y="339197"/>
                </a:lnTo>
                <a:lnTo>
                  <a:pt x="41857" y="309692"/>
                </a:lnTo>
                <a:lnTo>
                  <a:pt x="19366" y="274317"/>
                </a:lnTo>
                <a:lnTo>
                  <a:pt x="5032" y="234213"/>
                </a:lnTo>
                <a:lnTo>
                  <a:pt x="0" y="190525"/>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28"/>
          <p:cNvSpPr/>
          <p:nvPr/>
        </p:nvSpPr>
        <p:spPr>
          <a:xfrm>
            <a:off x="1973351" y="3029036"/>
            <a:ext cx="3629025" cy="229076"/>
          </a:xfrm>
          <a:custGeom>
            <a:avLst/>
            <a:gdLst/>
            <a:ahLst/>
            <a:cxnLst/>
            <a:rect l="l" t="t" r="r" b="b"/>
            <a:pathLst>
              <a:path w="3629025" h="305435" extrusionOk="0">
                <a:moveTo>
                  <a:pt x="0" y="0"/>
                </a:moveTo>
                <a:lnTo>
                  <a:pt x="3628720" y="0"/>
                </a:lnTo>
                <a:lnTo>
                  <a:pt x="3628720" y="304850"/>
                </a:lnTo>
                <a:lnTo>
                  <a:pt x="0" y="304850"/>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p28"/>
          <p:cNvSpPr/>
          <p:nvPr/>
        </p:nvSpPr>
        <p:spPr>
          <a:xfrm>
            <a:off x="1973351" y="3029036"/>
            <a:ext cx="3629025" cy="229076"/>
          </a:xfrm>
          <a:custGeom>
            <a:avLst/>
            <a:gdLst/>
            <a:ahLst/>
            <a:cxnLst/>
            <a:rect l="l" t="t" r="r" b="b"/>
            <a:pathLst>
              <a:path w="3629025" h="305435" extrusionOk="0">
                <a:moveTo>
                  <a:pt x="0" y="0"/>
                </a:moveTo>
                <a:lnTo>
                  <a:pt x="3628720" y="0"/>
                </a:lnTo>
                <a:lnTo>
                  <a:pt x="3628720" y="304850"/>
                </a:lnTo>
                <a:lnTo>
                  <a:pt x="0" y="304850"/>
                </a:lnTo>
                <a:lnTo>
                  <a:pt x="0" y="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307;p28"/>
          <p:cNvSpPr/>
          <p:nvPr/>
        </p:nvSpPr>
        <p:spPr>
          <a:xfrm>
            <a:off x="1782813" y="3000461"/>
            <a:ext cx="381635" cy="286226"/>
          </a:xfrm>
          <a:custGeom>
            <a:avLst/>
            <a:gdLst/>
            <a:ahLst/>
            <a:cxnLst/>
            <a:rect l="l" t="t" r="r" b="b"/>
            <a:pathLst>
              <a:path w="381635" h="381635" extrusionOk="0">
                <a:moveTo>
                  <a:pt x="190525" y="0"/>
                </a:moveTo>
                <a:lnTo>
                  <a:pt x="146841" y="5031"/>
                </a:lnTo>
                <a:lnTo>
                  <a:pt x="106739" y="19363"/>
                </a:lnTo>
                <a:lnTo>
                  <a:pt x="71363" y="41853"/>
                </a:lnTo>
                <a:lnTo>
                  <a:pt x="41857" y="71358"/>
                </a:lnTo>
                <a:lnTo>
                  <a:pt x="19366" y="106733"/>
                </a:lnTo>
                <a:lnTo>
                  <a:pt x="5032" y="146837"/>
                </a:lnTo>
                <a:lnTo>
                  <a:pt x="0" y="190525"/>
                </a:lnTo>
                <a:lnTo>
                  <a:pt x="5032" y="234213"/>
                </a:lnTo>
                <a:lnTo>
                  <a:pt x="19366" y="274317"/>
                </a:lnTo>
                <a:lnTo>
                  <a:pt x="41857" y="309692"/>
                </a:lnTo>
                <a:lnTo>
                  <a:pt x="71363" y="339197"/>
                </a:lnTo>
                <a:lnTo>
                  <a:pt x="106739" y="361686"/>
                </a:lnTo>
                <a:lnTo>
                  <a:pt x="146841" y="376019"/>
                </a:lnTo>
                <a:lnTo>
                  <a:pt x="190525" y="381050"/>
                </a:lnTo>
                <a:lnTo>
                  <a:pt x="234214" y="376019"/>
                </a:lnTo>
                <a:lnTo>
                  <a:pt x="274319" y="361686"/>
                </a:lnTo>
                <a:lnTo>
                  <a:pt x="309697" y="339197"/>
                </a:lnTo>
                <a:lnTo>
                  <a:pt x="339204" y="309692"/>
                </a:lnTo>
                <a:lnTo>
                  <a:pt x="361697" y="274317"/>
                </a:lnTo>
                <a:lnTo>
                  <a:pt x="376031" y="234213"/>
                </a:lnTo>
                <a:lnTo>
                  <a:pt x="381063" y="190525"/>
                </a:lnTo>
                <a:lnTo>
                  <a:pt x="376031" y="146837"/>
                </a:lnTo>
                <a:lnTo>
                  <a:pt x="361697" y="106733"/>
                </a:lnTo>
                <a:lnTo>
                  <a:pt x="339204" y="71358"/>
                </a:lnTo>
                <a:lnTo>
                  <a:pt x="309697" y="41853"/>
                </a:lnTo>
                <a:lnTo>
                  <a:pt x="274319" y="19363"/>
                </a:lnTo>
                <a:lnTo>
                  <a:pt x="234214" y="5031"/>
                </a:lnTo>
                <a:lnTo>
                  <a:pt x="19052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28"/>
          <p:cNvSpPr/>
          <p:nvPr/>
        </p:nvSpPr>
        <p:spPr>
          <a:xfrm>
            <a:off x="1782813" y="3000461"/>
            <a:ext cx="381635" cy="286226"/>
          </a:xfrm>
          <a:custGeom>
            <a:avLst/>
            <a:gdLst/>
            <a:ahLst/>
            <a:cxnLst/>
            <a:rect l="l" t="t" r="r" b="b"/>
            <a:pathLst>
              <a:path w="381635" h="381635" extrusionOk="0">
                <a:moveTo>
                  <a:pt x="0" y="190525"/>
                </a:moveTo>
                <a:lnTo>
                  <a:pt x="5032" y="146837"/>
                </a:lnTo>
                <a:lnTo>
                  <a:pt x="19366" y="106733"/>
                </a:lnTo>
                <a:lnTo>
                  <a:pt x="41857" y="71358"/>
                </a:lnTo>
                <a:lnTo>
                  <a:pt x="71363" y="41853"/>
                </a:lnTo>
                <a:lnTo>
                  <a:pt x="106739" y="19363"/>
                </a:lnTo>
                <a:lnTo>
                  <a:pt x="146841" y="5031"/>
                </a:lnTo>
                <a:lnTo>
                  <a:pt x="190525" y="0"/>
                </a:lnTo>
                <a:lnTo>
                  <a:pt x="234214" y="5031"/>
                </a:lnTo>
                <a:lnTo>
                  <a:pt x="274319" y="19363"/>
                </a:lnTo>
                <a:lnTo>
                  <a:pt x="309697" y="41853"/>
                </a:lnTo>
                <a:lnTo>
                  <a:pt x="339204" y="71358"/>
                </a:lnTo>
                <a:lnTo>
                  <a:pt x="361697" y="106733"/>
                </a:lnTo>
                <a:lnTo>
                  <a:pt x="376031" y="146837"/>
                </a:lnTo>
                <a:lnTo>
                  <a:pt x="381063" y="190525"/>
                </a:lnTo>
                <a:lnTo>
                  <a:pt x="376031" y="234213"/>
                </a:lnTo>
                <a:lnTo>
                  <a:pt x="361697" y="274317"/>
                </a:lnTo>
                <a:lnTo>
                  <a:pt x="339204" y="309692"/>
                </a:lnTo>
                <a:lnTo>
                  <a:pt x="309697" y="339197"/>
                </a:lnTo>
                <a:lnTo>
                  <a:pt x="274319" y="361686"/>
                </a:lnTo>
                <a:lnTo>
                  <a:pt x="234214" y="376019"/>
                </a:lnTo>
                <a:lnTo>
                  <a:pt x="190525" y="381050"/>
                </a:lnTo>
                <a:lnTo>
                  <a:pt x="146841" y="376019"/>
                </a:lnTo>
                <a:lnTo>
                  <a:pt x="106739" y="361686"/>
                </a:lnTo>
                <a:lnTo>
                  <a:pt x="71363" y="339197"/>
                </a:lnTo>
                <a:lnTo>
                  <a:pt x="41857" y="309692"/>
                </a:lnTo>
                <a:lnTo>
                  <a:pt x="19366" y="274317"/>
                </a:lnTo>
                <a:lnTo>
                  <a:pt x="5032" y="234213"/>
                </a:lnTo>
                <a:lnTo>
                  <a:pt x="0" y="190525"/>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28"/>
          <p:cNvSpPr/>
          <p:nvPr/>
        </p:nvSpPr>
        <p:spPr>
          <a:xfrm>
            <a:off x="1973351" y="3371725"/>
            <a:ext cx="3629025" cy="229076"/>
          </a:xfrm>
          <a:custGeom>
            <a:avLst/>
            <a:gdLst/>
            <a:ahLst/>
            <a:cxnLst/>
            <a:rect l="l" t="t" r="r" b="b"/>
            <a:pathLst>
              <a:path w="3629025" h="305435" extrusionOk="0">
                <a:moveTo>
                  <a:pt x="0" y="0"/>
                </a:moveTo>
                <a:lnTo>
                  <a:pt x="3628720" y="0"/>
                </a:lnTo>
                <a:lnTo>
                  <a:pt x="3628720" y="304850"/>
                </a:lnTo>
                <a:lnTo>
                  <a:pt x="0" y="304850"/>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28"/>
          <p:cNvSpPr/>
          <p:nvPr/>
        </p:nvSpPr>
        <p:spPr>
          <a:xfrm>
            <a:off x="1973351" y="3371725"/>
            <a:ext cx="3629025" cy="229076"/>
          </a:xfrm>
          <a:custGeom>
            <a:avLst/>
            <a:gdLst/>
            <a:ahLst/>
            <a:cxnLst/>
            <a:rect l="l" t="t" r="r" b="b"/>
            <a:pathLst>
              <a:path w="3629025" h="305435" extrusionOk="0">
                <a:moveTo>
                  <a:pt x="0" y="0"/>
                </a:moveTo>
                <a:lnTo>
                  <a:pt x="3628720" y="0"/>
                </a:lnTo>
                <a:lnTo>
                  <a:pt x="3628720" y="304850"/>
                </a:lnTo>
                <a:lnTo>
                  <a:pt x="0" y="304850"/>
                </a:lnTo>
                <a:lnTo>
                  <a:pt x="0" y="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28"/>
          <p:cNvSpPr/>
          <p:nvPr/>
        </p:nvSpPr>
        <p:spPr>
          <a:xfrm>
            <a:off x="1782813" y="3343150"/>
            <a:ext cx="381635" cy="286226"/>
          </a:xfrm>
          <a:custGeom>
            <a:avLst/>
            <a:gdLst/>
            <a:ahLst/>
            <a:cxnLst/>
            <a:rect l="l" t="t" r="r" b="b"/>
            <a:pathLst>
              <a:path w="381635" h="381635" extrusionOk="0">
                <a:moveTo>
                  <a:pt x="190525" y="0"/>
                </a:moveTo>
                <a:lnTo>
                  <a:pt x="146841" y="5031"/>
                </a:lnTo>
                <a:lnTo>
                  <a:pt x="106739" y="19363"/>
                </a:lnTo>
                <a:lnTo>
                  <a:pt x="71363" y="41853"/>
                </a:lnTo>
                <a:lnTo>
                  <a:pt x="41857" y="71358"/>
                </a:lnTo>
                <a:lnTo>
                  <a:pt x="19366" y="106733"/>
                </a:lnTo>
                <a:lnTo>
                  <a:pt x="5032" y="146837"/>
                </a:lnTo>
                <a:lnTo>
                  <a:pt x="0" y="190525"/>
                </a:lnTo>
                <a:lnTo>
                  <a:pt x="5032" y="234213"/>
                </a:lnTo>
                <a:lnTo>
                  <a:pt x="19366" y="274317"/>
                </a:lnTo>
                <a:lnTo>
                  <a:pt x="41857" y="309692"/>
                </a:lnTo>
                <a:lnTo>
                  <a:pt x="71363" y="339197"/>
                </a:lnTo>
                <a:lnTo>
                  <a:pt x="106739" y="361686"/>
                </a:lnTo>
                <a:lnTo>
                  <a:pt x="146841" y="376019"/>
                </a:lnTo>
                <a:lnTo>
                  <a:pt x="190525" y="381050"/>
                </a:lnTo>
                <a:lnTo>
                  <a:pt x="234214" y="376019"/>
                </a:lnTo>
                <a:lnTo>
                  <a:pt x="274319" y="361686"/>
                </a:lnTo>
                <a:lnTo>
                  <a:pt x="309697" y="339197"/>
                </a:lnTo>
                <a:lnTo>
                  <a:pt x="339204" y="309692"/>
                </a:lnTo>
                <a:lnTo>
                  <a:pt x="361697" y="274317"/>
                </a:lnTo>
                <a:lnTo>
                  <a:pt x="376031" y="234213"/>
                </a:lnTo>
                <a:lnTo>
                  <a:pt x="381063" y="190525"/>
                </a:lnTo>
                <a:lnTo>
                  <a:pt x="376031" y="146837"/>
                </a:lnTo>
                <a:lnTo>
                  <a:pt x="361697" y="106733"/>
                </a:lnTo>
                <a:lnTo>
                  <a:pt x="339204" y="71358"/>
                </a:lnTo>
                <a:lnTo>
                  <a:pt x="309697" y="41853"/>
                </a:lnTo>
                <a:lnTo>
                  <a:pt x="274319" y="19363"/>
                </a:lnTo>
                <a:lnTo>
                  <a:pt x="234214" y="5031"/>
                </a:lnTo>
                <a:lnTo>
                  <a:pt x="19052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p28"/>
          <p:cNvSpPr/>
          <p:nvPr/>
        </p:nvSpPr>
        <p:spPr>
          <a:xfrm>
            <a:off x="1782813" y="3343150"/>
            <a:ext cx="381635" cy="286226"/>
          </a:xfrm>
          <a:custGeom>
            <a:avLst/>
            <a:gdLst/>
            <a:ahLst/>
            <a:cxnLst/>
            <a:rect l="l" t="t" r="r" b="b"/>
            <a:pathLst>
              <a:path w="381635" h="381635" extrusionOk="0">
                <a:moveTo>
                  <a:pt x="0" y="190525"/>
                </a:moveTo>
                <a:lnTo>
                  <a:pt x="5032" y="146837"/>
                </a:lnTo>
                <a:lnTo>
                  <a:pt x="19366" y="106733"/>
                </a:lnTo>
                <a:lnTo>
                  <a:pt x="41857" y="71358"/>
                </a:lnTo>
                <a:lnTo>
                  <a:pt x="71363" y="41853"/>
                </a:lnTo>
                <a:lnTo>
                  <a:pt x="106739" y="19363"/>
                </a:lnTo>
                <a:lnTo>
                  <a:pt x="146841" y="5031"/>
                </a:lnTo>
                <a:lnTo>
                  <a:pt x="190525" y="0"/>
                </a:lnTo>
                <a:lnTo>
                  <a:pt x="234214" y="5031"/>
                </a:lnTo>
                <a:lnTo>
                  <a:pt x="274319" y="19363"/>
                </a:lnTo>
                <a:lnTo>
                  <a:pt x="309697" y="41853"/>
                </a:lnTo>
                <a:lnTo>
                  <a:pt x="339204" y="71358"/>
                </a:lnTo>
                <a:lnTo>
                  <a:pt x="361697" y="106733"/>
                </a:lnTo>
                <a:lnTo>
                  <a:pt x="376031" y="146837"/>
                </a:lnTo>
                <a:lnTo>
                  <a:pt x="381063" y="190525"/>
                </a:lnTo>
                <a:lnTo>
                  <a:pt x="376031" y="234213"/>
                </a:lnTo>
                <a:lnTo>
                  <a:pt x="361697" y="274317"/>
                </a:lnTo>
                <a:lnTo>
                  <a:pt x="339204" y="309692"/>
                </a:lnTo>
                <a:lnTo>
                  <a:pt x="309697" y="339197"/>
                </a:lnTo>
                <a:lnTo>
                  <a:pt x="274319" y="361686"/>
                </a:lnTo>
                <a:lnTo>
                  <a:pt x="234214" y="376019"/>
                </a:lnTo>
                <a:lnTo>
                  <a:pt x="190525" y="381050"/>
                </a:lnTo>
                <a:lnTo>
                  <a:pt x="146841" y="376019"/>
                </a:lnTo>
                <a:lnTo>
                  <a:pt x="106739" y="361686"/>
                </a:lnTo>
                <a:lnTo>
                  <a:pt x="71363" y="339197"/>
                </a:lnTo>
                <a:lnTo>
                  <a:pt x="41857" y="309692"/>
                </a:lnTo>
                <a:lnTo>
                  <a:pt x="19366" y="274317"/>
                </a:lnTo>
                <a:lnTo>
                  <a:pt x="5032" y="234213"/>
                </a:lnTo>
                <a:lnTo>
                  <a:pt x="0" y="190525"/>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p28"/>
          <p:cNvSpPr/>
          <p:nvPr/>
        </p:nvSpPr>
        <p:spPr>
          <a:xfrm>
            <a:off x="1858683" y="3714635"/>
            <a:ext cx="3743960" cy="229076"/>
          </a:xfrm>
          <a:custGeom>
            <a:avLst/>
            <a:gdLst/>
            <a:ahLst/>
            <a:cxnLst/>
            <a:rect l="l" t="t" r="r" b="b"/>
            <a:pathLst>
              <a:path w="3743960" h="305435" extrusionOk="0">
                <a:moveTo>
                  <a:pt x="0" y="0"/>
                </a:moveTo>
                <a:lnTo>
                  <a:pt x="3743388" y="0"/>
                </a:lnTo>
                <a:lnTo>
                  <a:pt x="3743388" y="304850"/>
                </a:lnTo>
                <a:lnTo>
                  <a:pt x="0" y="304850"/>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28"/>
          <p:cNvSpPr/>
          <p:nvPr/>
        </p:nvSpPr>
        <p:spPr>
          <a:xfrm>
            <a:off x="1858683" y="3714635"/>
            <a:ext cx="3743960" cy="229076"/>
          </a:xfrm>
          <a:custGeom>
            <a:avLst/>
            <a:gdLst/>
            <a:ahLst/>
            <a:cxnLst/>
            <a:rect l="l" t="t" r="r" b="b"/>
            <a:pathLst>
              <a:path w="3743960" h="305435" extrusionOk="0">
                <a:moveTo>
                  <a:pt x="0" y="0"/>
                </a:moveTo>
                <a:lnTo>
                  <a:pt x="3743388" y="0"/>
                </a:lnTo>
                <a:lnTo>
                  <a:pt x="3743388" y="304850"/>
                </a:lnTo>
                <a:lnTo>
                  <a:pt x="0" y="304850"/>
                </a:lnTo>
                <a:lnTo>
                  <a:pt x="0" y="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Google Shape;315;p28"/>
          <p:cNvSpPr/>
          <p:nvPr/>
        </p:nvSpPr>
        <p:spPr>
          <a:xfrm>
            <a:off x="1668145" y="3686060"/>
            <a:ext cx="381635" cy="286226"/>
          </a:xfrm>
          <a:custGeom>
            <a:avLst/>
            <a:gdLst/>
            <a:ahLst/>
            <a:cxnLst/>
            <a:rect l="l" t="t" r="r" b="b"/>
            <a:pathLst>
              <a:path w="381635" h="381635" extrusionOk="0">
                <a:moveTo>
                  <a:pt x="190525" y="0"/>
                </a:moveTo>
                <a:lnTo>
                  <a:pt x="146841" y="5031"/>
                </a:lnTo>
                <a:lnTo>
                  <a:pt x="106739" y="19363"/>
                </a:lnTo>
                <a:lnTo>
                  <a:pt x="71363" y="41853"/>
                </a:lnTo>
                <a:lnTo>
                  <a:pt x="41857" y="71358"/>
                </a:lnTo>
                <a:lnTo>
                  <a:pt x="19366" y="106733"/>
                </a:lnTo>
                <a:lnTo>
                  <a:pt x="5032" y="146837"/>
                </a:lnTo>
                <a:lnTo>
                  <a:pt x="0" y="190525"/>
                </a:lnTo>
                <a:lnTo>
                  <a:pt x="5032" y="234213"/>
                </a:lnTo>
                <a:lnTo>
                  <a:pt x="19366" y="274317"/>
                </a:lnTo>
                <a:lnTo>
                  <a:pt x="41857" y="309692"/>
                </a:lnTo>
                <a:lnTo>
                  <a:pt x="71363" y="339197"/>
                </a:lnTo>
                <a:lnTo>
                  <a:pt x="106739" y="361686"/>
                </a:lnTo>
                <a:lnTo>
                  <a:pt x="146841" y="376019"/>
                </a:lnTo>
                <a:lnTo>
                  <a:pt x="190525" y="381050"/>
                </a:lnTo>
                <a:lnTo>
                  <a:pt x="234214" y="376019"/>
                </a:lnTo>
                <a:lnTo>
                  <a:pt x="274319" y="361686"/>
                </a:lnTo>
                <a:lnTo>
                  <a:pt x="309697" y="339197"/>
                </a:lnTo>
                <a:lnTo>
                  <a:pt x="339204" y="309692"/>
                </a:lnTo>
                <a:lnTo>
                  <a:pt x="361697" y="274317"/>
                </a:lnTo>
                <a:lnTo>
                  <a:pt x="376031" y="234213"/>
                </a:lnTo>
                <a:lnTo>
                  <a:pt x="381063" y="190525"/>
                </a:lnTo>
                <a:lnTo>
                  <a:pt x="376031" y="146837"/>
                </a:lnTo>
                <a:lnTo>
                  <a:pt x="361697" y="106733"/>
                </a:lnTo>
                <a:lnTo>
                  <a:pt x="339204" y="71358"/>
                </a:lnTo>
                <a:lnTo>
                  <a:pt x="309697" y="41853"/>
                </a:lnTo>
                <a:lnTo>
                  <a:pt x="274319" y="19363"/>
                </a:lnTo>
                <a:lnTo>
                  <a:pt x="234214" y="5031"/>
                </a:lnTo>
                <a:lnTo>
                  <a:pt x="19052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28"/>
          <p:cNvSpPr/>
          <p:nvPr/>
        </p:nvSpPr>
        <p:spPr>
          <a:xfrm>
            <a:off x="1668145" y="3686060"/>
            <a:ext cx="381635" cy="286226"/>
          </a:xfrm>
          <a:custGeom>
            <a:avLst/>
            <a:gdLst/>
            <a:ahLst/>
            <a:cxnLst/>
            <a:rect l="l" t="t" r="r" b="b"/>
            <a:pathLst>
              <a:path w="381635" h="381635" extrusionOk="0">
                <a:moveTo>
                  <a:pt x="0" y="190525"/>
                </a:moveTo>
                <a:lnTo>
                  <a:pt x="5032" y="146837"/>
                </a:lnTo>
                <a:lnTo>
                  <a:pt x="19366" y="106733"/>
                </a:lnTo>
                <a:lnTo>
                  <a:pt x="41857" y="71358"/>
                </a:lnTo>
                <a:lnTo>
                  <a:pt x="71363" y="41853"/>
                </a:lnTo>
                <a:lnTo>
                  <a:pt x="106739" y="19363"/>
                </a:lnTo>
                <a:lnTo>
                  <a:pt x="146841" y="5031"/>
                </a:lnTo>
                <a:lnTo>
                  <a:pt x="190525" y="0"/>
                </a:lnTo>
                <a:lnTo>
                  <a:pt x="234214" y="5031"/>
                </a:lnTo>
                <a:lnTo>
                  <a:pt x="274319" y="19363"/>
                </a:lnTo>
                <a:lnTo>
                  <a:pt x="309697" y="41853"/>
                </a:lnTo>
                <a:lnTo>
                  <a:pt x="339204" y="71358"/>
                </a:lnTo>
                <a:lnTo>
                  <a:pt x="361697" y="106733"/>
                </a:lnTo>
                <a:lnTo>
                  <a:pt x="376031" y="146837"/>
                </a:lnTo>
                <a:lnTo>
                  <a:pt x="381063" y="190525"/>
                </a:lnTo>
                <a:lnTo>
                  <a:pt x="376031" y="234213"/>
                </a:lnTo>
                <a:lnTo>
                  <a:pt x="361697" y="274317"/>
                </a:lnTo>
                <a:lnTo>
                  <a:pt x="339204" y="309692"/>
                </a:lnTo>
                <a:lnTo>
                  <a:pt x="309697" y="339197"/>
                </a:lnTo>
                <a:lnTo>
                  <a:pt x="274319" y="361686"/>
                </a:lnTo>
                <a:lnTo>
                  <a:pt x="234214" y="376019"/>
                </a:lnTo>
                <a:lnTo>
                  <a:pt x="190525" y="381050"/>
                </a:lnTo>
                <a:lnTo>
                  <a:pt x="146841" y="376019"/>
                </a:lnTo>
                <a:lnTo>
                  <a:pt x="106739" y="361686"/>
                </a:lnTo>
                <a:lnTo>
                  <a:pt x="71363" y="339197"/>
                </a:lnTo>
                <a:lnTo>
                  <a:pt x="41857" y="309692"/>
                </a:lnTo>
                <a:lnTo>
                  <a:pt x="19366" y="274317"/>
                </a:lnTo>
                <a:lnTo>
                  <a:pt x="5032" y="234213"/>
                </a:lnTo>
                <a:lnTo>
                  <a:pt x="0" y="190525"/>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p28"/>
          <p:cNvSpPr/>
          <p:nvPr/>
        </p:nvSpPr>
        <p:spPr>
          <a:xfrm>
            <a:off x="1607921" y="4057554"/>
            <a:ext cx="3994150" cy="229076"/>
          </a:xfrm>
          <a:custGeom>
            <a:avLst/>
            <a:gdLst/>
            <a:ahLst/>
            <a:cxnLst/>
            <a:rect l="l" t="t" r="r" b="b"/>
            <a:pathLst>
              <a:path w="3994150" h="305435" extrusionOk="0">
                <a:moveTo>
                  <a:pt x="0" y="0"/>
                </a:moveTo>
                <a:lnTo>
                  <a:pt x="3994150" y="0"/>
                </a:lnTo>
                <a:lnTo>
                  <a:pt x="3994150" y="304850"/>
                </a:lnTo>
                <a:lnTo>
                  <a:pt x="0" y="304850"/>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Google Shape;318;p28"/>
          <p:cNvSpPr/>
          <p:nvPr/>
        </p:nvSpPr>
        <p:spPr>
          <a:xfrm>
            <a:off x="1607921" y="4057554"/>
            <a:ext cx="3994150" cy="229076"/>
          </a:xfrm>
          <a:custGeom>
            <a:avLst/>
            <a:gdLst/>
            <a:ahLst/>
            <a:cxnLst/>
            <a:rect l="l" t="t" r="r" b="b"/>
            <a:pathLst>
              <a:path w="3994150" h="305435" extrusionOk="0">
                <a:moveTo>
                  <a:pt x="0" y="0"/>
                </a:moveTo>
                <a:lnTo>
                  <a:pt x="3994150" y="0"/>
                </a:lnTo>
                <a:lnTo>
                  <a:pt x="3994150" y="304850"/>
                </a:lnTo>
                <a:lnTo>
                  <a:pt x="0" y="304850"/>
                </a:lnTo>
                <a:lnTo>
                  <a:pt x="0" y="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Google Shape;319;p28"/>
          <p:cNvSpPr txBox="1"/>
          <p:nvPr/>
        </p:nvSpPr>
        <p:spPr>
          <a:xfrm>
            <a:off x="1928700" y="2321825"/>
            <a:ext cx="1585500" cy="2069700"/>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1300">
                <a:solidFill>
                  <a:srgbClr val="FFFFFF"/>
                </a:solidFill>
                <a:latin typeface="Calibri"/>
                <a:ea typeface="Calibri"/>
                <a:cs typeface="Calibri"/>
                <a:sym typeface="Calibri"/>
              </a:rPr>
              <a:t>Id</a:t>
            </a:r>
            <a:endParaRPr sz="1300">
              <a:solidFill>
                <a:schemeClr val="dk1"/>
              </a:solidFill>
              <a:latin typeface="Calibri"/>
              <a:ea typeface="Calibri"/>
              <a:cs typeface="Calibri"/>
              <a:sym typeface="Calibri"/>
            </a:endParaRPr>
          </a:p>
          <a:p>
            <a:pPr marL="262890" marR="389890" lvl="0" indent="0" algn="just" rtl="0">
              <a:lnSpc>
                <a:spcPct val="200000"/>
              </a:lnSpc>
              <a:spcBef>
                <a:spcPts val="0"/>
              </a:spcBef>
              <a:spcAft>
                <a:spcPts val="0"/>
              </a:spcAft>
              <a:buNone/>
            </a:pPr>
            <a:r>
              <a:rPr lang="vi" sz="1300">
                <a:solidFill>
                  <a:srgbClr val="FFFFFF"/>
                </a:solidFill>
                <a:latin typeface="Calibri"/>
                <a:ea typeface="Calibri"/>
                <a:cs typeface="Calibri"/>
                <a:sym typeface="Calibri"/>
              </a:rPr>
              <a:t>Class name Tag name  Attribute</a:t>
            </a:r>
            <a:endParaRPr sz="1300">
              <a:solidFill>
                <a:schemeClr val="dk1"/>
              </a:solidFill>
              <a:latin typeface="Calibri"/>
              <a:ea typeface="Calibri"/>
              <a:cs typeface="Calibri"/>
              <a:sym typeface="Calibri"/>
            </a:endParaRPr>
          </a:p>
          <a:p>
            <a:pPr marL="12700" marR="5080" lvl="0" indent="250190" algn="l" rtl="0">
              <a:lnSpc>
                <a:spcPct val="187500"/>
              </a:lnSpc>
              <a:spcBef>
                <a:spcPts val="0"/>
              </a:spcBef>
              <a:spcAft>
                <a:spcPts val="0"/>
              </a:spcAft>
              <a:buNone/>
            </a:pPr>
            <a:r>
              <a:rPr lang="vi" sz="1300">
                <a:solidFill>
                  <a:srgbClr val="FFFFFF"/>
                </a:solidFill>
                <a:latin typeface="Calibri"/>
                <a:ea typeface="Calibri"/>
                <a:cs typeface="Calibri"/>
                <a:sym typeface="Calibri"/>
              </a:rPr>
              <a:t>Attribute values  Other selectors</a:t>
            </a:r>
            <a:endParaRPr sz="1300">
              <a:solidFill>
                <a:schemeClr val="dk1"/>
              </a:solidFill>
              <a:latin typeface="Calibri"/>
              <a:ea typeface="Calibri"/>
              <a:cs typeface="Calibri"/>
              <a:sym typeface="Calibri"/>
            </a:endParaRPr>
          </a:p>
        </p:txBody>
      </p:sp>
      <p:sp>
        <p:nvSpPr>
          <p:cNvPr id="320" name="Google Shape;320;p28"/>
          <p:cNvSpPr/>
          <p:nvPr/>
        </p:nvSpPr>
        <p:spPr>
          <a:xfrm>
            <a:off x="1417396" y="4028979"/>
            <a:ext cx="381635" cy="286226"/>
          </a:xfrm>
          <a:custGeom>
            <a:avLst/>
            <a:gdLst/>
            <a:ahLst/>
            <a:cxnLst/>
            <a:rect l="l" t="t" r="r" b="b"/>
            <a:pathLst>
              <a:path w="381635" h="381635" extrusionOk="0">
                <a:moveTo>
                  <a:pt x="190525" y="0"/>
                </a:moveTo>
                <a:lnTo>
                  <a:pt x="146841" y="5031"/>
                </a:lnTo>
                <a:lnTo>
                  <a:pt x="106739" y="19363"/>
                </a:lnTo>
                <a:lnTo>
                  <a:pt x="71363" y="41853"/>
                </a:lnTo>
                <a:lnTo>
                  <a:pt x="41857" y="71358"/>
                </a:lnTo>
                <a:lnTo>
                  <a:pt x="19366" y="106733"/>
                </a:lnTo>
                <a:lnTo>
                  <a:pt x="5032" y="146837"/>
                </a:lnTo>
                <a:lnTo>
                  <a:pt x="0" y="190525"/>
                </a:lnTo>
                <a:lnTo>
                  <a:pt x="5032" y="234213"/>
                </a:lnTo>
                <a:lnTo>
                  <a:pt x="19366" y="274317"/>
                </a:lnTo>
                <a:lnTo>
                  <a:pt x="41857" y="309692"/>
                </a:lnTo>
                <a:lnTo>
                  <a:pt x="71363" y="339197"/>
                </a:lnTo>
                <a:lnTo>
                  <a:pt x="106739" y="361686"/>
                </a:lnTo>
                <a:lnTo>
                  <a:pt x="146841" y="376019"/>
                </a:lnTo>
                <a:lnTo>
                  <a:pt x="190525" y="381050"/>
                </a:lnTo>
                <a:lnTo>
                  <a:pt x="234214" y="376019"/>
                </a:lnTo>
                <a:lnTo>
                  <a:pt x="274319" y="361686"/>
                </a:lnTo>
                <a:lnTo>
                  <a:pt x="309697" y="339197"/>
                </a:lnTo>
                <a:lnTo>
                  <a:pt x="339204" y="309692"/>
                </a:lnTo>
                <a:lnTo>
                  <a:pt x="361697" y="274317"/>
                </a:lnTo>
                <a:lnTo>
                  <a:pt x="376031" y="234213"/>
                </a:lnTo>
                <a:lnTo>
                  <a:pt x="381063" y="190525"/>
                </a:lnTo>
                <a:lnTo>
                  <a:pt x="376031" y="146837"/>
                </a:lnTo>
                <a:lnTo>
                  <a:pt x="361697" y="106733"/>
                </a:lnTo>
                <a:lnTo>
                  <a:pt x="339204" y="71358"/>
                </a:lnTo>
                <a:lnTo>
                  <a:pt x="309697" y="41853"/>
                </a:lnTo>
                <a:lnTo>
                  <a:pt x="274319" y="19363"/>
                </a:lnTo>
                <a:lnTo>
                  <a:pt x="234214" y="5031"/>
                </a:lnTo>
                <a:lnTo>
                  <a:pt x="19052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Google Shape;321;p28"/>
          <p:cNvSpPr/>
          <p:nvPr/>
        </p:nvSpPr>
        <p:spPr>
          <a:xfrm>
            <a:off x="1417396" y="4028979"/>
            <a:ext cx="381635" cy="286226"/>
          </a:xfrm>
          <a:custGeom>
            <a:avLst/>
            <a:gdLst/>
            <a:ahLst/>
            <a:cxnLst/>
            <a:rect l="l" t="t" r="r" b="b"/>
            <a:pathLst>
              <a:path w="381635" h="381635" extrusionOk="0">
                <a:moveTo>
                  <a:pt x="0" y="190525"/>
                </a:moveTo>
                <a:lnTo>
                  <a:pt x="5032" y="146837"/>
                </a:lnTo>
                <a:lnTo>
                  <a:pt x="19366" y="106733"/>
                </a:lnTo>
                <a:lnTo>
                  <a:pt x="41857" y="71358"/>
                </a:lnTo>
                <a:lnTo>
                  <a:pt x="71363" y="41853"/>
                </a:lnTo>
                <a:lnTo>
                  <a:pt x="106739" y="19363"/>
                </a:lnTo>
                <a:lnTo>
                  <a:pt x="146841" y="5031"/>
                </a:lnTo>
                <a:lnTo>
                  <a:pt x="190525" y="0"/>
                </a:lnTo>
                <a:lnTo>
                  <a:pt x="234214" y="5031"/>
                </a:lnTo>
                <a:lnTo>
                  <a:pt x="274319" y="19363"/>
                </a:lnTo>
                <a:lnTo>
                  <a:pt x="309697" y="41853"/>
                </a:lnTo>
                <a:lnTo>
                  <a:pt x="339204" y="71358"/>
                </a:lnTo>
                <a:lnTo>
                  <a:pt x="361697" y="106733"/>
                </a:lnTo>
                <a:lnTo>
                  <a:pt x="376031" y="146837"/>
                </a:lnTo>
                <a:lnTo>
                  <a:pt x="381063" y="190525"/>
                </a:lnTo>
                <a:lnTo>
                  <a:pt x="376031" y="234213"/>
                </a:lnTo>
                <a:lnTo>
                  <a:pt x="361697" y="274317"/>
                </a:lnTo>
                <a:lnTo>
                  <a:pt x="339204" y="309692"/>
                </a:lnTo>
                <a:lnTo>
                  <a:pt x="309697" y="339197"/>
                </a:lnTo>
                <a:lnTo>
                  <a:pt x="274319" y="361686"/>
                </a:lnTo>
                <a:lnTo>
                  <a:pt x="234214" y="376019"/>
                </a:lnTo>
                <a:lnTo>
                  <a:pt x="190525" y="381050"/>
                </a:lnTo>
                <a:lnTo>
                  <a:pt x="146841" y="376019"/>
                </a:lnTo>
                <a:lnTo>
                  <a:pt x="106739" y="361686"/>
                </a:lnTo>
                <a:lnTo>
                  <a:pt x="71363" y="339197"/>
                </a:lnTo>
                <a:lnTo>
                  <a:pt x="41857" y="309692"/>
                </a:lnTo>
                <a:lnTo>
                  <a:pt x="19366" y="274317"/>
                </a:lnTo>
                <a:lnTo>
                  <a:pt x="5032" y="234213"/>
                </a:lnTo>
                <a:lnTo>
                  <a:pt x="0" y="190525"/>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p28"/>
          <p:cNvSpPr txBox="1"/>
          <p:nvPr/>
        </p:nvSpPr>
        <p:spPr>
          <a:xfrm>
            <a:off x="8425688" y="4847796"/>
            <a:ext cx="180975" cy="133350"/>
          </a:xfrm>
          <a:prstGeom prst="rect">
            <a:avLst/>
          </a:prstGeom>
          <a:noFill/>
          <a:ln>
            <a:noFill/>
          </a:ln>
        </p:spPr>
        <p:txBody>
          <a:bodyPr spcFirstLastPara="1" wrap="square" lIns="0" tIns="0" rIns="0" bIns="0" anchor="t" anchorCtr="0">
            <a:noAutofit/>
          </a:bodyPr>
          <a:lstStyle/>
          <a:p>
            <a:pPr marL="12700" marR="0" lvl="0" indent="0" algn="l" rtl="0">
              <a:lnSpc>
                <a:spcPct val="103333"/>
              </a:lnSpc>
              <a:spcBef>
                <a:spcPts val="0"/>
              </a:spcBef>
              <a:spcAft>
                <a:spcPts val="0"/>
              </a:spcAft>
              <a:buNone/>
            </a:pPr>
            <a:r>
              <a:rPr lang="vi" sz="1200">
                <a:solidFill>
                  <a:srgbClr val="376092"/>
                </a:solidFill>
                <a:latin typeface="Calibri"/>
                <a:ea typeface="Calibri"/>
                <a:cs typeface="Calibri"/>
                <a:sym typeface="Calibri"/>
              </a:rPr>
              <a:t>10</a:t>
            </a:r>
            <a:endParaRPr sz="1200">
              <a:solidFill>
                <a:schemeClr val="dk1"/>
              </a:solidFill>
              <a:latin typeface="Calibri"/>
              <a:ea typeface="Calibri"/>
              <a:cs typeface="Calibri"/>
              <a:sym typeface="Calibri"/>
            </a:endParaRPr>
          </a:p>
        </p:txBody>
      </p:sp>
      <p:sp>
        <p:nvSpPr>
          <p:cNvPr id="323" name="Google Shape;323;p28"/>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324" name="Google Shape;324;p28"/>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29"/>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1351915" lvl="0" indent="0" algn="l" rtl="0">
              <a:lnSpc>
                <a:spcPct val="100000"/>
              </a:lnSpc>
              <a:spcBef>
                <a:spcPts val="0"/>
              </a:spcBef>
              <a:spcAft>
                <a:spcPts val="0"/>
              </a:spcAft>
              <a:buNone/>
            </a:pPr>
            <a:r>
              <a:rPr lang="vi"/>
              <a:t>jQuery Selectors (2-3)</a:t>
            </a:r>
            <a:endParaRPr/>
          </a:p>
        </p:txBody>
      </p:sp>
      <p:sp>
        <p:nvSpPr>
          <p:cNvPr id="332" name="Google Shape;332;p29"/>
          <p:cNvSpPr/>
          <p:nvPr/>
        </p:nvSpPr>
        <p:spPr>
          <a:xfrm>
            <a:off x="3447288" y="1200969"/>
            <a:ext cx="5316220" cy="1102043"/>
          </a:xfrm>
          <a:custGeom>
            <a:avLst/>
            <a:gdLst/>
            <a:ahLst/>
            <a:cxnLst/>
            <a:rect l="l" t="t" r="r" b="b"/>
            <a:pathLst>
              <a:path w="5316220" h="1469389" extrusionOk="0">
                <a:moveTo>
                  <a:pt x="5070906" y="0"/>
                </a:moveTo>
                <a:lnTo>
                  <a:pt x="0" y="0"/>
                </a:lnTo>
                <a:lnTo>
                  <a:pt x="0" y="1468818"/>
                </a:lnTo>
                <a:lnTo>
                  <a:pt x="5070906" y="1468818"/>
                </a:lnTo>
                <a:lnTo>
                  <a:pt x="5120244" y="1463845"/>
                </a:lnTo>
                <a:lnTo>
                  <a:pt x="5166196" y="1449580"/>
                </a:lnTo>
                <a:lnTo>
                  <a:pt x="5207780" y="1427010"/>
                </a:lnTo>
                <a:lnTo>
                  <a:pt x="5244010" y="1397117"/>
                </a:lnTo>
                <a:lnTo>
                  <a:pt x="5273903" y="1360887"/>
                </a:lnTo>
                <a:lnTo>
                  <a:pt x="5296474" y="1319303"/>
                </a:lnTo>
                <a:lnTo>
                  <a:pt x="5310738" y="1273350"/>
                </a:lnTo>
                <a:lnTo>
                  <a:pt x="5315712" y="1224013"/>
                </a:lnTo>
                <a:lnTo>
                  <a:pt x="5315712" y="244805"/>
                </a:lnTo>
                <a:lnTo>
                  <a:pt x="5310738" y="195467"/>
                </a:lnTo>
                <a:lnTo>
                  <a:pt x="5296474" y="149515"/>
                </a:lnTo>
                <a:lnTo>
                  <a:pt x="5273903" y="107931"/>
                </a:lnTo>
                <a:lnTo>
                  <a:pt x="5244010" y="71701"/>
                </a:lnTo>
                <a:lnTo>
                  <a:pt x="5207780" y="41808"/>
                </a:lnTo>
                <a:lnTo>
                  <a:pt x="5166196" y="19237"/>
                </a:lnTo>
                <a:lnTo>
                  <a:pt x="5120244" y="4973"/>
                </a:lnTo>
                <a:lnTo>
                  <a:pt x="5070906"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29"/>
          <p:cNvSpPr/>
          <p:nvPr/>
        </p:nvSpPr>
        <p:spPr>
          <a:xfrm>
            <a:off x="3447288" y="1200969"/>
            <a:ext cx="5316220" cy="1102043"/>
          </a:xfrm>
          <a:custGeom>
            <a:avLst/>
            <a:gdLst/>
            <a:ahLst/>
            <a:cxnLst/>
            <a:rect l="l" t="t" r="r" b="b"/>
            <a:pathLst>
              <a:path w="5316220" h="1469389" extrusionOk="0">
                <a:moveTo>
                  <a:pt x="5315712" y="244805"/>
                </a:moveTo>
                <a:lnTo>
                  <a:pt x="5315712" y="1224013"/>
                </a:lnTo>
                <a:lnTo>
                  <a:pt x="5310738" y="1273350"/>
                </a:lnTo>
                <a:lnTo>
                  <a:pt x="5296474" y="1319303"/>
                </a:lnTo>
                <a:lnTo>
                  <a:pt x="5273903" y="1360887"/>
                </a:lnTo>
                <a:lnTo>
                  <a:pt x="5244010" y="1397117"/>
                </a:lnTo>
                <a:lnTo>
                  <a:pt x="5207780" y="1427010"/>
                </a:lnTo>
                <a:lnTo>
                  <a:pt x="5166196" y="1449580"/>
                </a:lnTo>
                <a:lnTo>
                  <a:pt x="5120244" y="1463845"/>
                </a:lnTo>
                <a:lnTo>
                  <a:pt x="5070906" y="1468818"/>
                </a:lnTo>
                <a:lnTo>
                  <a:pt x="0" y="1468818"/>
                </a:lnTo>
                <a:lnTo>
                  <a:pt x="0" y="0"/>
                </a:lnTo>
                <a:lnTo>
                  <a:pt x="5070906" y="0"/>
                </a:lnTo>
                <a:lnTo>
                  <a:pt x="5120244" y="4973"/>
                </a:lnTo>
                <a:lnTo>
                  <a:pt x="5166196" y="19237"/>
                </a:lnTo>
                <a:lnTo>
                  <a:pt x="5207780" y="41808"/>
                </a:lnTo>
                <a:lnTo>
                  <a:pt x="5244010" y="71701"/>
                </a:lnTo>
                <a:lnTo>
                  <a:pt x="5273903" y="107931"/>
                </a:lnTo>
                <a:lnTo>
                  <a:pt x="5296474" y="149515"/>
                </a:lnTo>
                <a:lnTo>
                  <a:pt x="5310738" y="195467"/>
                </a:lnTo>
                <a:lnTo>
                  <a:pt x="5315712" y="244805"/>
                </a:lnTo>
                <a:close/>
              </a:path>
            </a:pathLst>
          </a:custGeom>
          <a:noFill/>
          <a:ln w="25375" cap="flat" cmpd="sng">
            <a:solidFill>
              <a:srgbClr val="D0D8E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29"/>
          <p:cNvSpPr txBox="1"/>
          <p:nvPr/>
        </p:nvSpPr>
        <p:spPr>
          <a:xfrm>
            <a:off x="3682238" y="1323461"/>
            <a:ext cx="4464000" cy="688800"/>
          </a:xfrm>
          <a:prstGeom prst="rect">
            <a:avLst/>
          </a:prstGeom>
          <a:noFill/>
          <a:ln>
            <a:noFill/>
          </a:ln>
        </p:spPr>
        <p:txBody>
          <a:bodyPr spcFirstLastPara="1" wrap="square" lIns="0" tIns="0" rIns="0" bIns="0" anchor="t" anchorCtr="0">
            <a:noAutofit/>
          </a:bodyPr>
          <a:lstStyle/>
          <a:p>
            <a:pPr marL="127000" marR="0" lvl="0" indent="-114300" algn="l" rtl="0">
              <a:lnSpc>
                <a:spcPct val="100000"/>
              </a:lnSpc>
              <a:spcBef>
                <a:spcPts val="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Refers to the id attribute of a tag to search relevant element</a:t>
            </a:r>
            <a:endParaRPr sz="1400">
              <a:solidFill>
                <a:schemeClr val="dk1"/>
              </a:solidFill>
              <a:latin typeface="Calibri"/>
              <a:ea typeface="Calibri"/>
              <a:cs typeface="Calibri"/>
              <a:sym typeface="Calibri"/>
            </a:endParaRPr>
          </a:p>
          <a:p>
            <a:pPr marL="127000" marR="0" lvl="0" indent="-114300" algn="l" rtl="0">
              <a:lnSpc>
                <a:spcPct val="100000"/>
              </a:lnSpc>
              <a:spcBef>
                <a:spcPts val="105"/>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Id is unique and used to find single tag at a time</a:t>
            </a:r>
            <a:endParaRPr sz="1400">
              <a:solidFill>
                <a:schemeClr val="dk1"/>
              </a:solidFill>
              <a:latin typeface="Calibri"/>
              <a:ea typeface="Calibri"/>
              <a:cs typeface="Calibri"/>
              <a:sym typeface="Calibri"/>
            </a:endParaRPr>
          </a:p>
          <a:p>
            <a:pPr marL="127000" marR="0" lvl="0" indent="-114300" algn="l" rtl="0">
              <a:lnSpc>
                <a:spcPct val="100000"/>
              </a:lnSpc>
              <a:spcBef>
                <a:spcPts val="12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Document.getElementById() function</a:t>
            </a:r>
            <a:endParaRPr sz="1400">
              <a:solidFill>
                <a:schemeClr val="dk1"/>
              </a:solidFill>
              <a:latin typeface="Calibri"/>
              <a:ea typeface="Calibri"/>
              <a:cs typeface="Calibri"/>
              <a:sym typeface="Calibri"/>
            </a:endParaRPr>
          </a:p>
          <a:p>
            <a:pPr marL="12700" marR="0" lvl="0" indent="0" algn="l" rtl="0">
              <a:lnSpc>
                <a:spcPct val="100000"/>
              </a:lnSpc>
              <a:spcBef>
                <a:spcPts val="105"/>
              </a:spcBef>
              <a:spcAft>
                <a:spcPts val="0"/>
              </a:spcAft>
              <a:buNone/>
            </a:pPr>
            <a:r>
              <a:rPr lang="vi" sz="1400">
                <a:solidFill>
                  <a:schemeClr val="dk1"/>
                </a:solidFill>
                <a:latin typeface="Calibri"/>
                <a:ea typeface="Calibri"/>
                <a:cs typeface="Calibri"/>
                <a:sym typeface="Calibri"/>
              </a:rPr>
              <a:t>• Syntax: $(‘#&lt;id&gt;’)</a:t>
            </a:r>
            <a:endParaRPr sz="1400">
              <a:solidFill>
                <a:schemeClr val="dk1"/>
              </a:solidFill>
              <a:latin typeface="Calibri"/>
              <a:ea typeface="Calibri"/>
              <a:cs typeface="Calibri"/>
              <a:sym typeface="Calibri"/>
            </a:endParaRPr>
          </a:p>
        </p:txBody>
      </p:sp>
      <p:sp>
        <p:nvSpPr>
          <p:cNvPr id="335" name="Google Shape;335;p29"/>
          <p:cNvSpPr/>
          <p:nvPr/>
        </p:nvSpPr>
        <p:spPr>
          <a:xfrm>
            <a:off x="457200" y="1063266"/>
            <a:ext cx="2990215" cy="1377315"/>
          </a:xfrm>
          <a:custGeom>
            <a:avLst/>
            <a:gdLst/>
            <a:ahLst/>
            <a:cxnLst/>
            <a:rect l="l" t="t" r="r" b="b"/>
            <a:pathLst>
              <a:path w="2990215" h="1836420" extrusionOk="0">
                <a:moveTo>
                  <a:pt x="2684081" y="0"/>
                </a:moveTo>
                <a:lnTo>
                  <a:pt x="306006" y="0"/>
                </a:lnTo>
                <a:lnTo>
                  <a:pt x="256371" y="4004"/>
                </a:lnTo>
                <a:lnTo>
                  <a:pt x="209286" y="15599"/>
                </a:lnTo>
                <a:lnTo>
                  <a:pt x="165380" y="34154"/>
                </a:lnTo>
                <a:lnTo>
                  <a:pt x="125284" y="59038"/>
                </a:lnTo>
                <a:lnTo>
                  <a:pt x="89628" y="89623"/>
                </a:lnTo>
                <a:lnTo>
                  <a:pt x="59042" y="125279"/>
                </a:lnTo>
                <a:lnTo>
                  <a:pt x="34156" y="165374"/>
                </a:lnTo>
                <a:lnTo>
                  <a:pt x="15600" y="209281"/>
                </a:lnTo>
                <a:lnTo>
                  <a:pt x="4005" y="256368"/>
                </a:lnTo>
                <a:lnTo>
                  <a:pt x="0" y="306006"/>
                </a:lnTo>
                <a:lnTo>
                  <a:pt x="0" y="1530019"/>
                </a:lnTo>
                <a:lnTo>
                  <a:pt x="4005" y="1579654"/>
                </a:lnTo>
                <a:lnTo>
                  <a:pt x="15600" y="1626740"/>
                </a:lnTo>
                <a:lnTo>
                  <a:pt x="34156" y="1670645"/>
                </a:lnTo>
                <a:lnTo>
                  <a:pt x="59042" y="1710741"/>
                </a:lnTo>
                <a:lnTo>
                  <a:pt x="89628" y="1746397"/>
                </a:lnTo>
                <a:lnTo>
                  <a:pt x="125284" y="1776983"/>
                </a:lnTo>
                <a:lnTo>
                  <a:pt x="165380" y="1801869"/>
                </a:lnTo>
                <a:lnTo>
                  <a:pt x="209286" y="1820425"/>
                </a:lnTo>
                <a:lnTo>
                  <a:pt x="256371" y="1832021"/>
                </a:lnTo>
                <a:lnTo>
                  <a:pt x="306006" y="1836026"/>
                </a:lnTo>
                <a:lnTo>
                  <a:pt x="2684081" y="1836026"/>
                </a:lnTo>
                <a:lnTo>
                  <a:pt x="2733716" y="1832021"/>
                </a:lnTo>
                <a:lnTo>
                  <a:pt x="2780801" y="1820425"/>
                </a:lnTo>
                <a:lnTo>
                  <a:pt x="2824707" y="1801869"/>
                </a:lnTo>
                <a:lnTo>
                  <a:pt x="2864803" y="1776983"/>
                </a:lnTo>
                <a:lnTo>
                  <a:pt x="2900459" y="1746397"/>
                </a:lnTo>
                <a:lnTo>
                  <a:pt x="2931045" y="1710741"/>
                </a:lnTo>
                <a:lnTo>
                  <a:pt x="2955931" y="1670645"/>
                </a:lnTo>
                <a:lnTo>
                  <a:pt x="2974487" y="1626740"/>
                </a:lnTo>
                <a:lnTo>
                  <a:pt x="2986082" y="1579654"/>
                </a:lnTo>
                <a:lnTo>
                  <a:pt x="2990088" y="1530019"/>
                </a:lnTo>
                <a:lnTo>
                  <a:pt x="2990088" y="306006"/>
                </a:lnTo>
                <a:lnTo>
                  <a:pt x="2986082" y="256368"/>
                </a:lnTo>
                <a:lnTo>
                  <a:pt x="2974487" y="209281"/>
                </a:lnTo>
                <a:lnTo>
                  <a:pt x="2955931" y="165374"/>
                </a:lnTo>
                <a:lnTo>
                  <a:pt x="2931045" y="125279"/>
                </a:lnTo>
                <a:lnTo>
                  <a:pt x="2900459" y="89623"/>
                </a:lnTo>
                <a:lnTo>
                  <a:pt x="2864803" y="59038"/>
                </a:lnTo>
                <a:lnTo>
                  <a:pt x="2824707" y="34154"/>
                </a:lnTo>
                <a:lnTo>
                  <a:pt x="2780801" y="15599"/>
                </a:lnTo>
                <a:lnTo>
                  <a:pt x="2733716" y="4004"/>
                </a:lnTo>
                <a:lnTo>
                  <a:pt x="2684081"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p29"/>
          <p:cNvSpPr/>
          <p:nvPr/>
        </p:nvSpPr>
        <p:spPr>
          <a:xfrm>
            <a:off x="457200" y="1063266"/>
            <a:ext cx="2990215" cy="1377315"/>
          </a:xfrm>
          <a:custGeom>
            <a:avLst/>
            <a:gdLst/>
            <a:ahLst/>
            <a:cxnLst/>
            <a:rect l="l" t="t" r="r" b="b"/>
            <a:pathLst>
              <a:path w="2990215" h="1836420" extrusionOk="0">
                <a:moveTo>
                  <a:pt x="0" y="306006"/>
                </a:moveTo>
                <a:lnTo>
                  <a:pt x="4005" y="256368"/>
                </a:lnTo>
                <a:lnTo>
                  <a:pt x="15600" y="209281"/>
                </a:lnTo>
                <a:lnTo>
                  <a:pt x="34156" y="165374"/>
                </a:lnTo>
                <a:lnTo>
                  <a:pt x="59042" y="125279"/>
                </a:lnTo>
                <a:lnTo>
                  <a:pt x="89628" y="89623"/>
                </a:lnTo>
                <a:lnTo>
                  <a:pt x="125284" y="59038"/>
                </a:lnTo>
                <a:lnTo>
                  <a:pt x="165380" y="34154"/>
                </a:lnTo>
                <a:lnTo>
                  <a:pt x="209286" y="15599"/>
                </a:lnTo>
                <a:lnTo>
                  <a:pt x="256371" y="4004"/>
                </a:lnTo>
                <a:lnTo>
                  <a:pt x="306006" y="0"/>
                </a:lnTo>
                <a:lnTo>
                  <a:pt x="2684081" y="0"/>
                </a:lnTo>
                <a:lnTo>
                  <a:pt x="2733716" y="4004"/>
                </a:lnTo>
                <a:lnTo>
                  <a:pt x="2780801" y="15599"/>
                </a:lnTo>
                <a:lnTo>
                  <a:pt x="2824707" y="34154"/>
                </a:lnTo>
                <a:lnTo>
                  <a:pt x="2864803" y="59038"/>
                </a:lnTo>
                <a:lnTo>
                  <a:pt x="2900459" y="89623"/>
                </a:lnTo>
                <a:lnTo>
                  <a:pt x="2931045" y="125279"/>
                </a:lnTo>
                <a:lnTo>
                  <a:pt x="2955931" y="165374"/>
                </a:lnTo>
                <a:lnTo>
                  <a:pt x="2974487" y="209281"/>
                </a:lnTo>
                <a:lnTo>
                  <a:pt x="2986082" y="256368"/>
                </a:lnTo>
                <a:lnTo>
                  <a:pt x="2990088" y="306006"/>
                </a:lnTo>
                <a:lnTo>
                  <a:pt x="2990088" y="1530019"/>
                </a:lnTo>
                <a:lnTo>
                  <a:pt x="2986082" y="1579654"/>
                </a:lnTo>
                <a:lnTo>
                  <a:pt x="2974487" y="1626740"/>
                </a:lnTo>
                <a:lnTo>
                  <a:pt x="2955931" y="1670645"/>
                </a:lnTo>
                <a:lnTo>
                  <a:pt x="2931045" y="1710741"/>
                </a:lnTo>
                <a:lnTo>
                  <a:pt x="2900459" y="1746397"/>
                </a:lnTo>
                <a:lnTo>
                  <a:pt x="2864803" y="1776983"/>
                </a:lnTo>
                <a:lnTo>
                  <a:pt x="2824707" y="1801869"/>
                </a:lnTo>
                <a:lnTo>
                  <a:pt x="2780801" y="1820425"/>
                </a:lnTo>
                <a:lnTo>
                  <a:pt x="2733716" y="1832021"/>
                </a:lnTo>
                <a:lnTo>
                  <a:pt x="2684081" y="1836026"/>
                </a:lnTo>
                <a:lnTo>
                  <a:pt x="306006" y="1836026"/>
                </a:lnTo>
                <a:lnTo>
                  <a:pt x="256371" y="1832021"/>
                </a:lnTo>
                <a:lnTo>
                  <a:pt x="209286" y="1820425"/>
                </a:lnTo>
                <a:lnTo>
                  <a:pt x="165380" y="1801869"/>
                </a:lnTo>
                <a:lnTo>
                  <a:pt x="125284" y="1776983"/>
                </a:lnTo>
                <a:lnTo>
                  <a:pt x="89628" y="1746397"/>
                </a:lnTo>
                <a:lnTo>
                  <a:pt x="59042" y="1710741"/>
                </a:lnTo>
                <a:lnTo>
                  <a:pt x="34156" y="1670645"/>
                </a:lnTo>
                <a:lnTo>
                  <a:pt x="15600" y="1626740"/>
                </a:lnTo>
                <a:lnTo>
                  <a:pt x="4005" y="1579654"/>
                </a:lnTo>
                <a:lnTo>
                  <a:pt x="0" y="1530019"/>
                </a:lnTo>
                <a:lnTo>
                  <a:pt x="0" y="306006"/>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p29"/>
          <p:cNvSpPr txBox="1"/>
          <p:nvPr/>
        </p:nvSpPr>
        <p:spPr>
          <a:xfrm>
            <a:off x="1174083" y="1560318"/>
            <a:ext cx="1557655" cy="342900"/>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800">
                <a:solidFill>
                  <a:srgbClr val="FFFFFF"/>
                </a:solidFill>
                <a:latin typeface="Calibri"/>
                <a:ea typeface="Calibri"/>
                <a:cs typeface="Calibri"/>
                <a:sym typeface="Calibri"/>
              </a:rPr>
              <a:t>Id Selector</a:t>
            </a:r>
            <a:endParaRPr sz="2800">
              <a:solidFill>
                <a:schemeClr val="dk1"/>
              </a:solidFill>
              <a:latin typeface="Calibri"/>
              <a:ea typeface="Calibri"/>
              <a:cs typeface="Calibri"/>
              <a:sym typeface="Calibri"/>
            </a:endParaRPr>
          </a:p>
        </p:txBody>
      </p:sp>
      <p:sp>
        <p:nvSpPr>
          <p:cNvPr id="338" name="Google Shape;338;p29"/>
          <p:cNvSpPr/>
          <p:nvPr/>
        </p:nvSpPr>
        <p:spPr>
          <a:xfrm>
            <a:off x="3447288" y="2646845"/>
            <a:ext cx="5316220" cy="1102043"/>
          </a:xfrm>
          <a:custGeom>
            <a:avLst/>
            <a:gdLst/>
            <a:ahLst/>
            <a:cxnLst/>
            <a:rect l="l" t="t" r="r" b="b"/>
            <a:pathLst>
              <a:path w="5316220" h="1469389" extrusionOk="0">
                <a:moveTo>
                  <a:pt x="5070906" y="0"/>
                </a:moveTo>
                <a:lnTo>
                  <a:pt x="0" y="0"/>
                </a:lnTo>
                <a:lnTo>
                  <a:pt x="0" y="1468818"/>
                </a:lnTo>
                <a:lnTo>
                  <a:pt x="5070906" y="1468818"/>
                </a:lnTo>
                <a:lnTo>
                  <a:pt x="5120244" y="1463845"/>
                </a:lnTo>
                <a:lnTo>
                  <a:pt x="5166196" y="1449580"/>
                </a:lnTo>
                <a:lnTo>
                  <a:pt x="5207780" y="1427010"/>
                </a:lnTo>
                <a:lnTo>
                  <a:pt x="5244010" y="1397117"/>
                </a:lnTo>
                <a:lnTo>
                  <a:pt x="5273903" y="1360887"/>
                </a:lnTo>
                <a:lnTo>
                  <a:pt x="5296474" y="1319303"/>
                </a:lnTo>
                <a:lnTo>
                  <a:pt x="5310738" y="1273350"/>
                </a:lnTo>
                <a:lnTo>
                  <a:pt x="5315712" y="1224013"/>
                </a:lnTo>
                <a:lnTo>
                  <a:pt x="5315712" y="244805"/>
                </a:lnTo>
                <a:lnTo>
                  <a:pt x="5310738" y="195467"/>
                </a:lnTo>
                <a:lnTo>
                  <a:pt x="5296474" y="149515"/>
                </a:lnTo>
                <a:lnTo>
                  <a:pt x="5273903" y="107931"/>
                </a:lnTo>
                <a:lnTo>
                  <a:pt x="5244010" y="71701"/>
                </a:lnTo>
                <a:lnTo>
                  <a:pt x="5207780" y="41808"/>
                </a:lnTo>
                <a:lnTo>
                  <a:pt x="5166196" y="19237"/>
                </a:lnTo>
                <a:lnTo>
                  <a:pt x="5120244" y="4973"/>
                </a:lnTo>
                <a:lnTo>
                  <a:pt x="5070906"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29"/>
          <p:cNvSpPr/>
          <p:nvPr/>
        </p:nvSpPr>
        <p:spPr>
          <a:xfrm>
            <a:off x="3447288" y="2646845"/>
            <a:ext cx="5316220" cy="1102043"/>
          </a:xfrm>
          <a:custGeom>
            <a:avLst/>
            <a:gdLst/>
            <a:ahLst/>
            <a:cxnLst/>
            <a:rect l="l" t="t" r="r" b="b"/>
            <a:pathLst>
              <a:path w="5316220" h="1469389" extrusionOk="0">
                <a:moveTo>
                  <a:pt x="5315712" y="244805"/>
                </a:moveTo>
                <a:lnTo>
                  <a:pt x="5315712" y="1224013"/>
                </a:lnTo>
                <a:lnTo>
                  <a:pt x="5310738" y="1273350"/>
                </a:lnTo>
                <a:lnTo>
                  <a:pt x="5296474" y="1319303"/>
                </a:lnTo>
                <a:lnTo>
                  <a:pt x="5273903" y="1360887"/>
                </a:lnTo>
                <a:lnTo>
                  <a:pt x="5244010" y="1397117"/>
                </a:lnTo>
                <a:lnTo>
                  <a:pt x="5207780" y="1427010"/>
                </a:lnTo>
                <a:lnTo>
                  <a:pt x="5166196" y="1449580"/>
                </a:lnTo>
                <a:lnTo>
                  <a:pt x="5120244" y="1463845"/>
                </a:lnTo>
                <a:lnTo>
                  <a:pt x="5070906" y="1468818"/>
                </a:lnTo>
                <a:lnTo>
                  <a:pt x="0" y="1468818"/>
                </a:lnTo>
                <a:lnTo>
                  <a:pt x="0" y="0"/>
                </a:lnTo>
                <a:lnTo>
                  <a:pt x="5070906" y="0"/>
                </a:lnTo>
                <a:lnTo>
                  <a:pt x="5120244" y="4973"/>
                </a:lnTo>
                <a:lnTo>
                  <a:pt x="5166196" y="19237"/>
                </a:lnTo>
                <a:lnTo>
                  <a:pt x="5207780" y="41808"/>
                </a:lnTo>
                <a:lnTo>
                  <a:pt x="5244010" y="71701"/>
                </a:lnTo>
                <a:lnTo>
                  <a:pt x="5273903" y="107931"/>
                </a:lnTo>
                <a:lnTo>
                  <a:pt x="5296474" y="149515"/>
                </a:lnTo>
                <a:lnTo>
                  <a:pt x="5310738" y="195467"/>
                </a:lnTo>
                <a:lnTo>
                  <a:pt x="5315712" y="244805"/>
                </a:lnTo>
                <a:close/>
              </a:path>
            </a:pathLst>
          </a:custGeom>
          <a:noFill/>
          <a:ln w="25375" cap="flat" cmpd="sng">
            <a:solidFill>
              <a:srgbClr val="D0D8E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0" name="Google Shape;340;p29"/>
          <p:cNvSpPr txBox="1"/>
          <p:nvPr/>
        </p:nvSpPr>
        <p:spPr>
          <a:xfrm>
            <a:off x="3682238" y="2854795"/>
            <a:ext cx="3376200" cy="518100"/>
          </a:xfrm>
          <a:prstGeom prst="rect">
            <a:avLst/>
          </a:prstGeom>
          <a:noFill/>
          <a:ln>
            <a:noFill/>
          </a:ln>
        </p:spPr>
        <p:txBody>
          <a:bodyPr spcFirstLastPara="1" wrap="square" lIns="0" tIns="0" rIns="0" bIns="0" anchor="t" anchorCtr="0">
            <a:noAutofit/>
          </a:bodyPr>
          <a:lstStyle/>
          <a:p>
            <a:pPr marL="127000" marR="0" lvl="0" indent="-114300" algn="l" rtl="0">
              <a:lnSpc>
                <a:spcPct val="100000"/>
              </a:lnSpc>
              <a:spcBef>
                <a:spcPts val="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Search HTML elements having specified class</a:t>
            </a:r>
            <a:endParaRPr sz="1400">
              <a:solidFill>
                <a:schemeClr val="dk1"/>
              </a:solidFill>
              <a:latin typeface="Calibri"/>
              <a:ea typeface="Calibri"/>
              <a:cs typeface="Calibri"/>
              <a:sym typeface="Calibri"/>
            </a:endParaRPr>
          </a:p>
          <a:p>
            <a:pPr marL="127000" marR="0" lvl="0" indent="-114300" algn="l" rtl="0">
              <a:lnSpc>
                <a:spcPct val="100000"/>
              </a:lnSpc>
              <a:spcBef>
                <a:spcPts val="105"/>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getElementsByClassName() function</a:t>
            </a:r>
            <a:endParaRPr sz="1400">
              <a:solidFill>
                <a:schemeClr val="dk1"/>
              </a:solidFill>
              <a:latin typeface="Calibri"/>
              <a:ea typeface="Calibri"/>
              <a:cs typeface="Calibri"/>
              <a:sym typeface="Calibri"/>
            </a:endParaRPr>
          </a:p>
          <a:p>
            <a:pPr marL="127000" marR="0" lvl="0" indent="-114300" algn="l" rtl="0">
              <a:lnSpc>
                <a:spcPct val="100000"/>
              </a:lnSpc>
              <a:spcBef>
                <a:spcPts val="12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Syntax: $(‘.&lt;class&gt;’)</a:t>
            </a:r>
            <a:endParaRPr sz="1400">
              <a:solidFill>
                <a:schemeClr val="dk1"/>
              </a:solidFill>
              <a:latin typeface="Calibri"/>
              <a:ea typeface="Calibri"/>
              <a:cs typeface="Calibri"/>
              <a:sym typeface="Calibri"/>
            </a:endParaRPr>
          </a:p>
        </p:txBody>
      </p:sp>
      <p:sp>
        <p:nvSpPr>
          <p:cNvPr id="341" name="Google Shape;341;p29"/>
          <p:cNvSpPr/>
          <p:nvPr/>
        </p:nvSpPr>
        <p:spPr>
          <a:xfrm>
            <a:off x="457200" y="2509141"/>
            <a:ext cx="2990215" cy="1377315"/>
          </a:xfrm>
          <a:custGeom>
            <a:avLst/>
            <a:gdLst/>
            <a:ahLst/>
            <a:cxnLst/>
            <a:rect l="l" t="t" r="r" b="b"/>
            <a:pathLst>
              <a:path w="2990215" h="1836420" extrusionOk="0">
                <a:moveTo>
                  <a:pt x="2684081" y="0"/>
                </a:moveTo>
                <a:lnTo>
                  <a:pt x="306006" y="0"/>
                </a:lnTo>
                <a:lnTo>
                  <a:pt x="256371" y="4004"/>
                </a:lnTo>
                <a:lnTo>
                  <a:pt x="209286" y="15599"/>
                </a:lnTo>
                <a:lnTo>
                  <a:pt x="165380" y="34154"/>
                </a:lnTo>
                <a:lnTo>
                  <a:pt x="125284" y="59038"/>
                </a:lnTo>
                <a:lnTo>
                  <a:pt x="89628" y="89623"/>
                </a:lnTo>
                <a:lnTo>
                  <a:pt x="59042" y="125279"/>
                </a:lnTo>
                <a:lnTo>
                  <a:pt x="34156" y="165374"/>
                </a:lnTo>
                <a:lnTo>
                  <a:pt x="15600" y="209281"/>
                </a:lnTo>
                <a:lnTo>
                  <a:pt x="4005" y="256368"/>
                </a:lnTo>
                <a:lnTo>
                  <a:pt x="0" y="306006"/>
                </a:lnTo>
                <a:lnTo>
                  <a:pt x="0" y="1530019"/>
                </a:lnTo>
                <a:lnTo>
                  <a:pt x="4005" y="1579654"/>
                </a:lnTo>
                <a:lnTo>
                  <a:pt x="15600" y="1626740"/>
                </a:lnTo>
                <a:lnTo>
                  <a:pt x="34156" y="1670645"/>
                </a:lnTo>
                <a:lnTo>
                  <a:pt x="59042" y="1710741"/>
                </a:lnTo>
                <a:lnTo>
                  <a:pt x="89628" y="1746397"/>
                </a:lnTo>
                <a:lnTo>
                  <a:pt x="125284" y="1776983"/>
                </a:lnTo>
                <a:lnTo>
                  <a:pt x="165380" y="1801869"/>
                </a:lnTo>
                <a:lnTo>
                  <a:pt x="209286" y="1820425"/>
                </a:lnTo>
                <a:lnTo>
                  <a:pt x="256371" y="1832021"/>
                </a:lnTo>
                <a:lnTo>
                  <a:pt x="306006" y="1836026"/>
                </a:lnTo>
                <a:lnTo>
                  <a:pt x="2684081" y="1836026"/>
                </a:lnTo>
                <a:lnTo>
                  <a:pt x="2733716" y="1832021"/>
                </a:lnTo>
                <a:lnTo>
                  <a:pt x="2780801" y="1820425"/>
                </a:lnTo>
                <a:lnTo>
                  <a:pt x="2824707" y="1801869"/>
                </a:lnTo>
                <a:lnTo>
                  <a:pt x="2864803" y="1776983"/>
                </a:lnTo>
                <a:lnTo>
                  <a:pt x="2900459" y="1746397"/>
                </a:lnTo>
                <a:lnTo>
                  <a:pt x="2931045" y="1710741"/>
                </a:lnTo>
                <a:lnTo>
                  <a:pt x="2955931" y="1670645"/>
                </a:lnTo>
                <a:lnTo>
                  <a:pt x="2974487" y="1626740"/>
                </a:lnTo>
                <a:lnTo>
                  <a:pt x="2986082" y="1579654"/>
                </a:lnTo>
                <a:lnTo>
                  <a:pt x="2990088" y="1530019"/>
                </a:lnTo>
                <a:lnTo>
                  <a:pt x="2990088" y="306006"/>
                </a:lnTo>
                <a:lnTo>
                  <a:pt x="2986082" y="256368"/>
                </a:lnTo>
                <a:lnTo>
                  <a:pt x="2974487" y="209281"/>
                </a:lnTo>
                <a:lnTo>
                  <a:pt x="2955931" y="165374"/>
                </a:lnTo>
                <a:lnTo>
                  <a:pt x="2931045" y="125279"/>
                </a:lnTo>
                <a:lnTo>
                  <a:pt x="2900459" y="89623"/>
                </a:lnTo>
                <a:lnTo>
                  <a:pt x="2864803" y="59038"/>
                </a:lnTo>
                <a:lnTo>
                  <a:pt x="2824707" y="34154"/>
                </a:lnTo>
                <a:lnTo>
                  <a:pt x="2780801" y="15599"/>
                </a:lnTo>
                <a:lnTo>
                  <a:pt x="2733716" y="4004"/>
                </a:lnTo>
                <a:lnTo>
                  <a:pt x="2684081"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p29"/>
          <p:cNvSpPr/>
          <p:nvPr/>
        </p:nvSpPr>
        <p:spPr>
          <a:xfrm>
            <a:off x="457200" y="2509141"/>
            <a:ext cx="2990215" cy="1377315"/>
          </a:xfrm>
          <a:custGeom>
            <a:avLst/>
            <a:gdLst/>
            <a:ahLst/>
            <a:cxnLst/>
            <a:rect l="l" t="t" r="r" b="b"/>
            <a:pathLst>
              <a:path w="2990215" h="1836420" extrusionOk="0">
                <a:moveTo>
                  <a:pt x="0" y="306006"/>
                </a:moveTo>
                <a:lnTo>
                  <a:pt x="4005" y="256368"/>
                </a:lnTo>
                <a:lnTo>
                  <a:pt x="15600" y="209281"/>
                </a:lnTo>
                <a:lnTo>
                  <a:pt x="34156" y="165374"/>
                </a:lnTo>
                <a:lnTo>
                  <a:pt x="59042" y="125279"/>
                </a:lnTo>
                <a:lnTo>
                  <a:pt x="89628" y="89623"/>
                </a:lnTo>
                <a:lnTo>
                  <a:pt x="125284" y="59038"/>
                </a:lnTo>
                <a:lnTo>
                  <a:pt x="165380" y="34154"/>
                </a:lnTo>
                <a:lnTo>
                  <a:pt x="209286" y="15599"/>
                </a:lnTo>
                <a:lnTo>
                  <a:pt x="256371" y="4004"/>
                </a:lnTo>
                <a:lnTo>
                  <a:pt x="306006" y="0"/>
                </a:lnTo>
                <a:lnTo>
                  <a:pt x="2684081" y="0"/>
                </a:lnTo>
                <a:lnTo>
                  <a:pt x="2733716" y="4004"/>
                </a:lnTo>
                <a:lnTo>
                  <a:pt x="2780801" y="15599"/>
                </a:lnTo>
                <a:lnTo>
                  <a:pt x="2824707" y="34154"/>
                </a:lnTo>
                <a:lnTo>
                  <a:pt x="2864803" y="59038"/>
                </a:lnTo>
                <a:lnTo>
                  <a:pt x="2900459" y="89623"/>
                </a:lnTo>
                <a:lnTo>
                  <a:pt x="2931045" y="125279"/>
                </a:lnTo>
                <a:lnTo>
                  <a:pt x="2955931" y="165374"/>
                </a:lnTo>
                <a:lnTo>
                  <a:pt x="2974487" y="209281"/>
                </a:lnTo>
                <a:lnTo>
                  <a:pt x="2986082" y="256368"/>
                </a:lnTo>
                <a:lnTo>
                  <a:pt x="2990088" y="306006"/>
                </a:lnTo>
                <a:lnTo>
                  <a:pt x="2990088" y="1530019"/>
                </a:lnTo>
                <a:lnTo>
                  <a:pt x="2986082" y="1579654"/>
                </a:lnTo>
                <a:lnTo>
                  <a:pt x="2974487" y="1626740"/>
                </a:lnTo>
                <a:lnTo>
                  <a:pt x="2955931" y="1670645"/>
                </a:lnTo>
                <a:lnTo>
                  <a:pt x="2931045" y="1710741"/>
                </a:lnTo>
                <a:lnTo>
                  <a:pt x="2900459" y="1746397"/>
                </a:lnTo>
                <a:lnTo>
                  <a:pt x="2864803" y="1776983"/>
                </a:lnTo>
                <a:lnTo>
                  <a:pt x="2824707" y="1801869"/>
                </a:lnTo>
                <a:lnTo>
                  <a:pt x="2780801" y="1820425"/>
                </a:lnTo>
                <a:lnTo>
                  <a:pt x="2733716" y="1832021"/>
                </a:lnTo>
                <a:lnTo>
                  <a:pt x="2684081" y="1836026"/>
                </a:lnTo>
                <a:lnTo>
                  <a:pt x="306006" y="1836026"/>
                </a:lnTo>
                <a:lnTo>
                  <a:pt x="256371" y="1832021"/>
                </a:lnTo>
                <a:lnTo>
                  <a:pt x="209286" y="1820425"/>
                </a:lnTo>
                <a:lnTo>
                  <a:pt x="165380" y="1801869"/>
                </a:lnTo>
                <a:lnTo>
                  <a:pt x="125284" y="1776983"/>
                </a:lnTo>
                <a:lnTo>
                  <a:pt x="89628" y="1746397"/>
                </a:lnTo>
                <a:lnTo>
                  <a:pt x="59042" y="1710741"/>
                </a:lnTo>
                <a:lnTo>
                  <a:pt x="34156" y="1670645"/>
                </a:lnTo>
                <a:lnTo>
                  <a:pt x="15600" y="1626740"/>
                </a:lnTo>
                <a:lnTo>
                  <a:pt x="4005" y="1579654"/>
                </a:lnTo>
                <a:lnTo>
                  <a:pt x="0" y="1530019"/>
                </a:lnTo>
                <a:lnTo>
                  <a:pt x="0" y="306006"/>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3" name="Google Shape;343;p29"/>
          <p:cNvSpPr txBox="1"/>
          <p:nvPr/>
        </p:nvSpPr>
        <p:spPr>
          <a:xfrm>
            <a:off x="951579" y="3006194"/>
            <a:ext cx="2000885" cy="342900"/>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800">
                <a:solidFill>
                  <a:srgbClr val="FFFFFF"/>
                </a:solidFill>
                <a:latin typeface="Calibri"/>
                <a:ea typeface="Calibri"/>
                <a:cs typeface="Calibri"/>
                <a:sym typeface="Calibri"/>
              </a:rPr>
              <a:t>Class Selector</a:t>
            </a:r>
            <a:endParaRPr sz="2800">
              <a:solidFill>
                <a:schemeClr val="dk1"/>
              </a:solidFill>
              <a:latin typeface="Calibri"/>
              <a:ea typeface="Calibri"/>
              <a:cs typeface="Calibri"/>
              <a:sym typeface="Calibri"/>
            </a:endParaRPr>
          </a:p>
        </p:txBody>
      </p:sp>
      <p:sp>
        <p:nvSpPr>
          <p:cNvPr id="344" name="Google Shape;344;p29"/>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11</a:t>
            </a:fld>
            <a:endParaRPr/>
          </a:p>
        </p:txBody>
      </p:sp>
      <p:sp>
        <p:nvSpPr>
          <p:cNvPr id="345" name="Google Shape;345;p29"/>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346" name="Google Shape;346;p29"/>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0"/>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3" name="Google Shape;353;p30"/>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1351915" lvl="0" indent="0" algn="l" rtl="0">
              <a:lnSpc>
                <a:spcPct val="100000"/>
              </a:lnSpc>
              <a:spcBef>
                <a:spcPts val="0"/>
              </a:spcBef>
              <a:spcAft>
                <a:spcPts val="0"/>
              </a:spcAft>
              <a:buNone/>
            </a:pPr>
            <a:r>
              <a:rPr lang="vi"/>
              <a:t>jQuery Selectors (3-3)</a:t>
            </a:r>
            <a:endParaRPr/>
          </a:p>
        </p:txBody>
      </p:sp>
      <p:sp>
        <p:nvSpPr>
          <p:cNvPr id="354" name="Google Shape;354;p30"/>
          <p:cNvSpPr/>
          <p:nvPr/>
        </p:nvSpPr>
        <p:spPr>
          <a:xfrm>
            <a:off x="3425952" y="1269587"/>
            <a:ext cx="5413375" cy="1012507"/>
          </a:xfrm>
          <a:custGeom>
            <a:avLst/>
            <a:gdLst/>
            <a:ahLst/>
            <a:cxnLst/>
            <a:rect l="l" t="t" r="r" b="b"/>
            <a:pathLst>
              <a:path w="5413375" h="1350010" extrusionOk="0">
                <a:moveTo>
                  <a:pt x="5188267" y="0"/>
                </a:moveTo>
                <a:lnTo>
                  <a:pt x="0" y="0"/>
                </a:lnTo>
                <a:lnTo>
                  <a:pt x="0" y="1349882"/>
                </a:lnTo>
                <a:lnTo>
                  <a:pt x="5188267" y="1349882"/>
                </a:lnTo>
                <a:lnTo>
                  <a:pt x="5233609" y="1345311"/>
                </a:lnTo>
                <a:lnTo>
                  <a:pt x="5275841" y="1332201"/>
                </a:lnTo>
                <a:lnTo>
                  <a:pt x="5314057" y="1311456"/>
                </a:lnTo>
                <a:lnTo>
                  <a:pt x="5347354" y="1283982"/>
                </a:lnTo>
                <a:lnTo>
                  <a:pt x="5374825" y="1250684"/>
                </a:lnTo>
                <a:lnTo>
                  <a:pt x="5395568" y="1212465"/>
                </a:lnTo>
                <a:lnTo>
                  <a:pt x="5408677" y="1170232"/>
                </a:lnTo>
                <a:lnTo>
                  <a:pt x="5413248" y="1124889"/>
                </a:lnTo>
                <a:lnTo>
                  <a:pt x="5413248" y="224980"/>
                </a:lnTo>
                <a:lnTo>
                  <a:pt x="5408677" y="179638"/>
                </a:lnTo>
                <a:lnTo>
                  <a:pt x="5395568" y="137406"/>
                </a:lnTo>
                <a:lnTo>
                  <a:pt x="5374825" y="99190"/>
                </a:lnTo>
                <a:lnTo>
                  <a:pt x="5347354" y="65893"/>
                </a:lnTo>
                <a:lnTo>
                  <a:pt x="5314057" y="38422"/>
                </a:lnTo>
                <a:lnTo>
                  <a:pt x="5275841" y="17679"/>
                </a:lnTo>
                <a:lnTo>
                  <a:pt x="5233609" y="4570"/>
                </a:lnTo>
                <a:lnTo>
                  <a:pt x="5188267"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5" name="Google Shape;355;p30"/>
          <p:cNvSpPr/>
          <p:nvPr/>
        </p:nvSpPr>
        <p:spPr>
          <a:xfrm>
            <a:off x="3425952" y="1269587"/>
            <a:ext cx="5413375" cy="1012507"/>
          </a:xfrm>
          <a:custGeom>
            <a:avLst/>
            <a:gdLst/>
            <a:ahLst/>
            <a:cxnLst/>
            <a:rect l="l" t="t" r="r" b="b"/>
            <a:pathLst>
              <a:path w="5413375" h="1350010" extrusionOk="0">
                <a:moveTo>
                  <a:pt x="5413248" y="224980"/>
                </a:moveTo>
                <a:lnTo>
                  <a:pt x="5413248" y="1124889"/>
                </a:lnTo>
                <a:lnTo>
                  <a:pt x="5408677" y="1170232"/>
                </a:lnTo>
                <a:lnTo>
                  <a:pt x="5395568" y="1212465"/>
                </a:lnTo>
                <a:lnTo>
                  <a:pt x="5374825" y="1250684"/>
                </a:lnTo>
                <a:lnTo>
                  <a:pt x="5347354" y="1283982"/>
                </a:lnTo>
                <a:lnTo>
                  <a:pt x="5314057" y="1311456"/>
                </a:lnTo>
                <a:lnTo>
                  <a:pt x="5275841" y="1332201"/>
                </a:lnTo>
                <a:lnTo>
                  <a:pt x="5233609" y="1345311"/>
                </a:lnTo>
                <a:lnTo>
                  <a:pt x="5188267" y="1349882"/>
                </a:lnTo>
                <a:lnTo>
                  <a:pt x="0" y="1349882"/>
                </a:lnTo>
                <a:lnTo>
                  <a:pt x="0" y="0"/>
                </a:lnTo>
                <a:lnTo>
                  <a:pt x="5188267" y="0"/>
                </a:lnTo>
                <a:lnTo>
                  <a:pt x="5233609" y="4570"/>
                </a:lnTo>
                <a:lnTo>
                  <a:pt x="5275841" y="17679"/>
                </a:lnTo>
                <a:lnTo>
                  <a:pt x="5314057" y="38422"/>
                </a:lnTo>
                <a:lnTo>
                  <a:pt x="5347354" y="65893"/>
                </a:lnTo>
                <a:lnTo>
                  <a:pt x="5374825" y="99190"/>
                </a:lnTo>
                <a:lnTo>
                  <a:pt x="5395568" y="137406"/>
                </a:lnTo>
                <a:lnTo>
                  <a:pt x="5408677" y="179638"/>
                </a:lnTo>
                <a:lnTo>
                  <a:pt x="5413248" y="224980"/>
                </a:lnTo>
                <a:close/>
              </a:path>
            </a:pathLst>
          </a:custGeom>
          <a:noFill/>
          <a:ln w="25400" cap="flat" cmpd="sng">
            <a:solidFill>
              <a:srgbClr val="D0D8E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6" name="Google Shape;356;p30"/>
          <p:cNvSpPr txBox="1"/>
          <p:nvPr/>
        </p:nvSpPr>
        <p:spPr>
          <a:xfrm>
            <a:off x="3660902" y="1283494"/>
            <a:ext cx="4493400" cy="664800"/>
          </a:xfrm>
          <a:prstGeom prst="rect">
            <a:avLst/>
          </a:prstGeom>
          <a:noFill/>
          <a:ln>
            <a:noFill/>
          </a:ln>
        </p:spPr>
        <p:txBody>
          <a:bodyPr spcFirstLastPara="1" wrap="square" lIns="0" tIns="0" rIns="0" bIns="0" anchor="t" anchorCtr="0">
            <a:noAutofit/>
          </a:bodyPr>
          <a:lstStyle/>
          <a:p>
            <a:pPr marL="127000" marR="0" lvl="0" indent="-114300" algn="l" rtl="0">
              <a:lnSpc>
                <a:spcPct val="100000"/>
              </a:lnSpc>
              <a:spcBef>
                <a:spcPts val="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Access elements as per name</a:t>
            </a:r>
            <a:endParaRPr sz="1400">
              <a:solidFill>
                <a:schemeClr val="dk1"/>
              </a:solidFill>
              <a:latin typeface="Calibri"/>
              <a:ea typeface="Calibri"/>
              <a:cs typeface="Calibri"/>
              <a:sym typeface="Calibri"/>
            </a:endParaRPr>
          </a:p>
          <a:p>
            <a:pPr marL="127000" marR="5080" lvl="0" indent="-114300" algn="l" rtl="0">
              <a:lnSpc>
                <a:spcPct val="110714"/>
              </a:lnSpc>
              <a:spcBef>
                <a:spcPts val="265"/>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Specify element selector within parentheses followed with $  character</a:t>
            </a:r>
            <a:endParaRPr sz="1400">
              <a:solidFill>
                <a:schemeClr val="dk1"/>
              </a:solidFill>
              <a:latin typeface="Calibri"/>
              <a:ea typeface="Calibri"/>
              <a:cs typeface="Calibri"/>
              <a:sym typeface="Calibri"/>
            </a:endParaRPr>
          </a:p>
          <a:p>
            <a:pPr marL="127000" marR="0" lvl="0" indent="-114300" algn="l" rtl="0">
              <a:lnSpc>
                <a:spcPct val="100000"/>
              </a:lnSpc>
              <a:spcBef>
                <a:spcPts val="75"/>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Syntax is: $(&lt;element&gt;)</a:t>
            </a:r>
            <a:endParaRPr sz="1400">
              <a:solidFill>
                <a:schemeClr val="dk1"/>
              </a:solidFill>
              <a:latin typeface="Calibri"/>
              <a:ea typeface="Calibri"/>
              <a:cs typeface="Calibri"/>
              <a:sym typeface="Calibri"/>
            </a:endParaRPr>
          </a:p>
        </p:txBody>
      </p:sp>
      <p:sp>
        <p:nvSpPr>
          <p:cNvPr id="357" name="Google Shape;357;p30"/>
          <p:cNvSpPr/>
          <p:nvPr/>
        </p:nvSpPr>
        <p:spPr>
          <a:xfrm>
            <a:off x="381000" y="1143028"/>
            <a:ext cx="3045460" cy="1265872"/>
          </a:xfrm>
          <a:custGeom>
            <a:avLst/>
            <a:gdLst/>
            <a:ahLst/>
            <a:cxnLst/>
            <a:rect l="l" t="t" r="r" b="b"/>
            <a:pathLst>
              <a:path w="3045460" h="1687830" extrusionOk="0">
                <a:moveTo>
                  <a:pt x="2763723" y="0"/>
                </a:moveTo>
                <a:lnTo>
                  <a:pt x="281228" y="0"/>
                </a:lnTo>
                <a:lnTo>
                  <a:pt x="235611" y="3680"/>
                </a:lnTo>
                <a:lnTo>
                  <a:pt x="192337" y="14336"/>
                </a:lnTo>
                <a:lnTo>
                  <a:pt x="151986" y="31389"/>
                </a:lnTo>
                <a:lnTo>
                  <a:pt x="115137" y="54260"/>
                </a:lnTo>
                <a:lnTo>
                  <a:pt x="82369" y="82369"/>
                </a:lnTo>
                <a:lnTo>
                  <a:pt x="54260" y="115137"/>
                </a:lnTo>
                <a:lnTo>
                  <a:pt x="31389" y="151986"/>
                </a:lnTo>
                <a:lnTo>
                  <a:pt x="14336" y="192337"/>
                </a:lnTo>
                <a:lnTo>
                  <a:pt x="3680" y="235611"/>
                </a:lnTo>
                <a:lnTo>
                  <a:pt x="0" y="281228"/>
                </a:lnTo>
                <a:lnTo>
                  <a:pt x="0" y="1406118"/>
                </a:lnTo>
                <a:lnTo>
                  <a:pt x="3680" y="1451736"/>
                </a:lnTo>
                <a:lnTo>
                  <a:pt x="14336" y="1495009"/>
                </a:lnTo>
                <a:lnTo>
                  <a:pt x="31389" y="1535360"/>
                </a:lnTo>
                <a:lnTo>
                  <a:pt x="54260" y="1572209"/>
                </a:lnTo>
                <a:lnTo>
                  <a:pt x="82369" y="1604978"/>
                </a:lnTo>
                <a:lnTo>
                  <a:pt x="115137" y="1633087"/>
                </a:lnTo>
                <a:lnTo>
                  <a:pt x="151986" y="1655957"/>
                </a:lnTo>
                <a:lnTo>
                  <a:pt x="192337" y="1673010"/>
                </a:lnTo>
                <a:lnTo>
                  <a:pt x="235611" y="1683666"/>
                </a:lnTo>
                <a:lnTo>
                  <a:pt x="281228" y="1687347"/>
                </a:lnTo>
                <a:lnTo>
                  <a:pt x="2763723" y="1687347"/>
                </a:lnTo>
                <a:lnTo>
                  <a:pt x="2809340" y="1683666"/>
                </a:lnTo>
                <a:lnTo>
                  <a:pt x="2852614" y="1673010"/>
                </a:lnTo>
                <a:lnTo>
                  <a:pt x="2892965" y="1655957"/>
                </a:lnTo>
                <a:lnTo>
                  <a:pt x="2929814" y="1633087"/>
                </a:lnTo>
                <a:lnTo>
                  <a:pt x="2962582" y="1604978"/>
                </a:lnTo>
                <a:lnTo>
                  <a:pt x="2990691" y="1572209"/>
                </a:lnTo>
                <a:lnTo>
                  <a:pt x="3013562" y="1535360"/>
                </a:lnTo>
                <a:lnTo>
                  <a:pt x="3030615" y="1495009"/>
                </a:lnTo>
                <a:lnTo>
                  <a:pt x="3041271" y="1451736"/>
                </a:lnTo>
                <a:lnTo>
                  <a:pt x="3044952" y="1406118"/>
                </a:lnTo>
                <a:lnTo>
                  <a:pt x="3044952" y="281228"/>
                </a:lnTo>
                <a:lnTo>
                  <a:pt x="3041271" y="235611"/>
                </a:lnTo>
                <a:lnTo>
                  <a:pt x="3030615" y="192337"/>
                </a:lnTo>
                <a:lnTo>
                  <a:pt x="3013562" y="151986"/>
                </a:lnTo>
                <a:lnTo>
                  <a:pt x="2990691" y="115137"/>
                </a:lnTo>
                <a:lnTo>
                  <a:pt x="2962582" y="82369"/>
                </a:lnTo>
                <a:lnTo>
                  <a:pt x="2929814" y="54260"/>
                </a:lnTo>
                <a:lnTo>
                  <a:pt x="2892965" y="31389"/>
                </a:lnTo>
                <a:lnTo>
                  <a:pt x="2852614" y="14336"/>
                </a:lnTo>
                <a:lnTo>
                  <a:pt x="2809340" y="3680"/>
                </a:lnTo>
                <a:lnTo>
                  <a:pt x="2763723"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8" name="Google Shape;358;p30"/>
          <p:cNvSpPr/>
          <p:nvPr/>
        </p:nvSpPr>
        <p:spPr>
          <a:xfrm>
            <a:off x="381000" y="1143028"/>
            <a:ext cx="3045460" cy="1265872"/>
          </a:xfrm>
          <a:custGeom>
            <a:avLst/>
            <a:gdLst/>
            <a:ahLst/>
            <a:cxnLst/>
            <a:rect l="l" t="t" r="r" b="b"/>
            <a:pathLst>
              <a:path w="3045460" h="1687830" extrusionOk="0">
                <a:moveTo>
                  <a:pt x="0" y="281228"/>
                </a:moveTo>
                <a:lnTo>
                  <a:pt x="3680" y="235611"/>
                </a:lnTo>
                <a:lnTo>
                  <a:pt x="14336" y="192337"/>
                </a:lnTo>
                <a:lnTo>
                  <a:pt x="31389" y="151986"/>
                </a:lnTo>
                <a:lnTo>
                  <a:pt x="54260" y="115137"/>
                </a:lnTo>
                <a:lnTo>
                  <a:pt x="82369" y="82369"/>
                </a:lnTo>
                <a:lnTo>
                  <a:pt x="115137" y="54260"/>
                </a:lnTo>
                <a:lnTo>
                  <a:pt x="151986" y="31389"/>
                </a:lnTo>
                <a:lnTo>
                  <a:pt x="192337" y="14336"/>
                </a:lnTo>
                <a:lnTo>
                  <a:pt x="235611" y="3680"/>
                </a:lnTo>
                <a:lnTo>
                  <a:pt x="281228" y="0"/>
                </a:lnTo>
                <a:lnTo>
                  <a:pt x="2763723" y="0"/>
                </a:lnTo>
                <a:lnTo>
                  <a:pt x="2809340" y="3680"/>
                </a:lnTo>
                <a:lnTo>
                  <a:pt x="2852614" y="14336"/>
                </a:lnTo>
                <a:lnTo>
                  <a:pt x="2892965" y="31389"/>
                </a:lnTo>
                <a:lnTo>
                  <a:pt x="2929814" y="54260"/>
                </a:lnTo>
                <a:lnTo>
                  <a:pt x="2962582" y="82369"/>
                </a:lnTo>
                <a:lnTo>
                  <a:pt x="2990691" y="115137"/>
                </a:lnTo>
                <a:lnTo>
                  <a:pt x="3013562" y="151986"/>
                </a:lnTo>
                <a:lnTo>
                  <a:pt x="3030615" y="192337"/>
                </a:lnTo>
                <a:lnTo>
                  <a:pt x="3041271" y="235611"/>
                </a:lnTo>
                <a:lnTo>
                  <a:pt x="3044952" y="281228"/>
                </a:lnTo>
                <a:lnTo>
                  <a:pt x="3044952" y="1406118"/>
                </a:lnTo>
                <a:lnTo>
                  <a:pt x="3041271" y="1451736"/>
                </a:lnTo>
                <a:lnTo>
                  <a:pt x="3030615" y="1495009"/>
                </a:lnTo>
                <a:lnTo>
                  <a:pt x="3013562" y="1535360"/>
                </a:lnTo>
                <a:lnTo>
                  <a:pt x="2990691" y="1572209"/>
                </a:lnTo>
                <a:lnTo>
                  <a:pt x="2962582" y="1604978"/>
                </a:lnTo>
                <a:lnTo>
                  <a:pt x="2929814" y="1633087"/>
                </a:lnTo>
                <a:lnTo>
                  <a:pt x="2892965" y="1655957"/>
                </a:lnTo>
                <a:lnTo>
                  <a:pt x="2852614" y="1673010"/>
                </a:lnTo>
                <a:lnTo>
                  <a:pt x="2809340" y="1683666"/>
                </a:lnTo>
                <a:lnTo>
                  <a:pt x="2763723" y="1687347"/>
                </a:lnTo>
                <a:lnTo>
                  <a:pt x="281228" y="1687347"/>
                </a:lnTo>
                <a:lnTo>
                  <a:pt x="235611" y="1683666"/>
                </a:lnTo>
                <a:lnTo>
                  <a:pt x="192337" y="1673010"/>
                </a:lnTo>
                <a:lnTo>
                  <a:pt x="151986" y="1655957"/>
                </a:lnTo>
                <a:lnTo>
                  <a:pt x="115137" y="1633087"/>
                </a:lnTo>
                <a:lnTo>
                  <a:pt x="82369" y="1604978"/>
                </a:lnTo>
                <a:lnTo>
                  <a:pt x="54260" y="1572209"/>
                </a:lnTo>
                <a:lnTo>
                  <a:pt x="31389" y="1535360"/>
                </a:lnTo>
                <a:lnTo>
                  <a:pt x="14336" y="1495009"/>
                </a:lnTo>
                <a:lnTo>
                  <a:pt x="3680" y="1451736"/>
                </a:lnTo>
                <a:lnTo>
                  <a:pt x="0" y="1406118"/>
                </a:lnTo>
                <a:lnTo>
                  <a:pt x="0" y="281228"/>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p30"/>
          <p:cNvSpPr txBox="1"/>
          <p:nvPr/>
        </p:nvSpPr>
        <p:spPr>
          <a:xfrm>
            <a:off x="665480" y="1584340"/>
            <a:ext cx="2477135" cy="342900"/>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800">
                <a:solidFill>
                  <a:srgbClr val="FFFFFF"/>
                </a:solidFill>
                <a:latin typeface="Calibri"/>
                <a:ea typeface="Calibri"/>
                <a:cs typeface="Calibri"/>
                <a:sym typeface="Calibri"/>
              </a:rPr>
              <a:t>Element Selector</a:t>
            </a:r>
            <a:endParaRPr sz="2800">
              <a:solidFill>
                <a:schemeClr val="dk1"/>
              </a:solidFill>
              <a:latin typeface="Calibri"/>
              <a:ea typeface="Calibri"/>
              <a:cs typeface="Calibri"/>
              <a:sym typeface="Calibri"/>
            </a:endParaRPr>
          </a:p>
        </p:txBody>
      </p:sp>
      <p:sp>
        <p:nvSpPr>
          <p:cNvPr id="360" name="Google Shape;360;p30"/>
          <p:cNvSpPr/>
          <p:nvPr/>
        </p:nvSpPr>
        <p:spPr>
          <a:xfrm>
            <a:off x="3425952" y="2598382"/>
            <a:ext cx="5413375" cy="1012507"/>
          </a:xfrm>
          <a:custGeom>
            <a:avLst/>
            <a:gdLst/>
            <a:ahLst/>
            <a:cxnLst/>
            <a:rect l="l" t="t" r="r" b="b"/>
            <a:pathLst>
              <a:path w="5413375" h="1350010" extrusionOk="0">
                <a:moveTo>
                  <a:pt x="5188267" y="0"/>
                </a:moveTo>
                <a:lnTo>
                  <a:pt x="0" y="0"/>
                </a:lnTo>
                <a:lnTo>
                  <a:pt x="0" y="1349883"/>
                </a:lnTo>
                <a:lnTo>
                  <a:pt x="5188267" y="1349883"/>
                </a:lnTo>
                <a:lnTo>
                  <a:pt x="5233609" y="1345311"/>
                </a:lnTo>
                <a:lnTo>
                  <a:pt x="5275841" y="1332201"/>
                </a:lnTo>
                <a:lnTo>
                  <a:pt x="5314057" y="1311456"/>
                </a:lnTo>
                <a:lnTo>
                  <a:pt x="5347354" y="1283982"/>
                </a:lnTo>
                <a:lnTo>
                  <a:pt x="5374825" y="1250684"/>
                </a:lnTo>
                <a:lnTo>
                  <a:pt x="5395568" y="1212465"/>
                </a:lnTo>
                <a:lnTo>
                  <a:pt x="5408677" y="1170232"/>
                </a:lnTo>
                <a:lnTo>
                  <a:pt x="5413248" y="1124889"/>
                </a:lnTo>
                <a:lnTo>
                  <a:pt x="5413248" y="224980"/>
                </a:lnTo>
                <a:lnTo>
                  <a:pt x="5408677" y="179638"/>
                </a:lnTo>
                <a:lnTo>
                  <a:pt x="5395568" y="137406"/>
                </a:lnTo>
                <a:lnTo>
                  <a:pt x="5374825" y="99190"/>
                </a:lnTo>
                <a:lnTo>
                  <a:pt x="5347354" y="65893"/>
                </a:lnTo>
                <a:lnTo>
                  <a:pt x="5314057" y="38422"/>
                </a:lnTo>
                <a:lnTo>
                  <a:pt x="5275841" y="17679"/>
                </a:lnTo>
                <a:lnTo>
                  <a:pt x="5233609" y="4570"/>
                </a:lnTo>
                <a:lnTo>
                  <a:pt x="5188267"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p30"/>
          <p:cNvSpPr/>
          <p:nvPr/>
        </p:nvSpPr>
        <p:spPr>
          <a:xfrm>
            <a:off x="3425952" y="2598382"/>
            <a:ext cx="5413375" cy="1012507"/>
          </a:xfrm>
          <a:custGeom>
            <a:avLst/>
            <a:gdLst/>
            <a:ahLst/>
            <a:cxnLst/>
            <a:rect l="l" t="t" r="r" b="b"/>
            <a:pathLst>
              <a:path w="5413375" h="1350010" extrusionOk="0">
                <a:moveTo>
                  <a:pt x="5413248" y="224980"/>
                </a:moveTo>
                <a:lnTo>
                  <a:pt x="5413248" y="1124889"/>
                </a:lnTo>
                <a:lnTo>
                  <a:pt x="5408677" y="1170232"/>
                </a:lnTo>
                <a:lnTo>
                  <a:pt x="5395568" y="1212465"/>
                </a:lnTo>
                <a:lnTo>
                  <a:pt x="5374825" y="1250684"/>
                </a:lnTo>
                <a:lnTo>
                  <a:pt x="5347354" y="1283982"/>
                </a:lnTo>
                <a:lnTo>
                  <a:pt x="5314057" y="1311456"/>
                </a:lnTo>
                <a:lnTo>
                  <a:pt x="5275841" y="1332201"/>
                </a:lnTo>
                <a:lnTo>
                  <a:pt x="5233609" y="1345311"/>
                </a:lnTo>
                <a:lnTo>
                  <a:pt x="5188267" y="1349883"/>
                </a:lnTo>
                <a:lnTo>
                  <a:pt x="0" y="1349883"/>
                </a:lnTo>
                <a:lnTo>
                  <a:pt x="0" y="0"/>
                </a:lnTo>
                <a:lnTo>
                  <a:pt x="5188267" y="0"/>
                </a:lnTo>
                <a:lnTo>
                  <a:pt x="5233609" y="4570"/>
                </a:lnTo>
                <a:lnTo>
                  <a:pt x="5275841" y="17679"/>
                </a:lnTo>
                <a:lnTo>
                  <a:pt x="5314057" y="38422"/>
                </a:lnTo>
                <a:lnTo>
                  <a:pt x="5347354" y="65893"/>
                </a:lnTo>
                <a:lnTo>
                  <a:pt x="5374825" y="99190"/>
                </a:lnTo>
                <a:lnTo>
                  <a:pt x="5395568" y="137406"/>
                </a:lnTo>
                <a:lnTo>
                  <a:pt x="5408677" y="179638"/>
                </a:lnTo>
                <a:lnTo>
                  <a:pt x="5413248" y="224980"/>
                </a:lnTo>
                <a:close/>
              </a:path>
            </a:pathLst>
          </a:custGeom>
          <a:noFill/>
          <a:ln w="25400" cap="flat" cmpd="sng">
            <a:solidFill>
              <a:srgbClr val="D0D8E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2" name="Google Shape;362;p30"/>
          <p:cNvSpPr txBox="1"/>
          <p:nvPr/>
        </p:nvSpPr>
        <p:spPr>
          <a:xfrm>
            <a:off x="3660724" y="2612278"/>
            <a:ext cx="4680000" cy="664800"/>
          </a:xfrm>
          <a:prstGeom prst="rect">
            <a:avLst/>
          </a:prstGeom>
          <a:noFill/>
          <a:ln>
            <a:noFill/>
          </a:ln>
        </p:spPr>
        <p:txBody>
          <a:bodyPr spcFirstLastPara="1" wrap="square" lIns="0" tIns="0" rIns="0" bIns="0" anchor="t" anchorCtr="0">
            <a:noAutofit/>
          </a:bodyPr>
          <a:lstStyle/>
          <a:p>
            <a:pPr marL="127000" marR="0" lvl="0" indent="-114300" algn="l" rtl="0">
              <a:lnSpc>
                <a:spcPct val="100000"/>
              </a:lnSpc>
              <a:spcBef>
                <a:spcPts val="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Access and select all selected radio buttons and checkboxes</a:t>
            </a:r>
            <a:endParaRPr sz="1400">
              <a:solidFill>
                <a:schemeClr val="dk1"/>
              </a:solidFill>
              <a:latin typeface="Calibri"/>
              <a:ea typeface="Calibri"/>
              <a:cs typeface="Calibri"/>
              <a:sym typeface="Calibri"/>
            </a:endParaRPr>
          </a:p>
          <a:p>
            <a:pPr marL="127000" marR="5080" lvl="0" indent="-114300" algn="l" rtl="0">
              <a:lnSpc>
                <a:spcPct val="110714"/>
              </a:lnSpc>
              <a:spcBef>
                <a:spcPts val="265"/>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Specify :checked in double quotes within parentheses followed  by $ character</a:t>
            </a:r>
            <a:endParaRPr sz="1400">
              <a:solidFill>
                <a:schemeClr val="dk1"/>
              </a:solidFill>
              <a:latin typeface="Calibri"/>
              <a:ea typeface="Calibri"/>
              <a:cs typeface="Calibri"/>
              <a:sym typeface="Calibri"/>
            </a:endParaRPr>
          </a:p>
          <a:p>
            <a:pPr marL="127000" marR="0" lvl="0" indent="-114300" algn="l" rtl="0">
              <a:lnSpc>
                <a:spcPct val="100000"/>
              </a:lnSpc>
              <a:spcBef>
                <a:spcPts val="75"/>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Syntax is: $(“:checked”)</a:t>
            </a:r>
            <a:endParaRPr sz="1400">
              <a:solidFill>
                <a:schemeClr val="dk1"/>
              </a:solidFill>
              <a:latin typeface="Calibri"/>
              <a:ea typeface="Calibri"/>
              <a:cs typeface="Calibri"/>
              <a:sym typeface="Calibri"/>
            </a:endParaRPr>
          </a:p>
        </p:txBody>
      </p:sp>
      <p:sp>
        <p:nvSpPr>
          <p:cNvPr id="363" name="Google Shape;363;p30"/>
          <p:cNvSpPr/>
          <p:nvPr/>
        </p:nvSpPr>
        <p:spPr>
          <a:xfrm>
            <a:off x="381000" y="2471823"/>
            <a:ext cx="3045460" cy="1265873"/>
          </a:xfrm>
          <a:custGeom>
            <a:avLst/>
            <a:gdLst/>
            <a:ahLst/>
            <a:cxnLst/>
            <a:rect l="l" t="t" r="r" b="b"/>
            <a:pathLst>
              <a:path w="3045460" h="1687829" extrusionOk="0">
                <a:moveTo>
                  <a:pt x="2763723" y="0"/>
                </a:moveTo>
                <a:lnTo>
                  <a:pt x="281228" y="0"/>
                </a:lnTo>
                <a:lnTo>
                  <a:pt x="235611" y="3680"/>
                </a:lnTo>
                <a:lnTo>
                  <a:pt x="192337" y="14336"/>
                </a:lnTo>
                <a:lnTo>
                  <a:pt x="151986" y="31389"/>
                </a:lnTo>
                <a:lnTo>
                  <a:pt x="115137" y="54260"/>
                </a:lnTo>
                <a:lnTo>
                  <a:pt x="82369" y="82369"/>
                </a:lnTo>
                <a:lnTo>
                  <a:pt x="54260" y="115137"/>
                </a:lnTo>
                <a:lnTo>
                  <a:pt x="31389" y="151986"/>
                </a:lnTo>
                <a:lnTo>
                  <a:pt x="14336" y="192337"/>
                </a:lnTo>
                <a:lnTo>
                  <a:pt x="3680" y="235611"/>
                </a:lnTo>
                <a:lnTo>
                  <a:pt x="0" y="281228"/>
                </a:lnTo>
                <a:lnTo>
                  <a:pt x="0" y="1406118"/>
                </a:lnTo>
                <a:lnTo>
                  <a:pt x="3680" y="1451736"/>
                </a:lnTo>
                <a:lnTo>
                  <a:pt x="14336" y="1495009"/>
                </a:lnTo>
                <a:lnTo>
                  <a:pt x="31389" y="1535360"/>
                </a:lnTo>
                <a:lnTo>
                  <a:pt x="54260" y="1572209"/>
                </a:lnTo>
                <a:lnTo>
                  <a:pt x="82369" y="1604978"/>
                </a:lnTo>
                <a:lnTo>
                  <a:pt x="115137" y="1633087"/>
                </a:lnTo>
                <a:lnTo>
                  <a:pt x="151986" y="1655957"/>
                </a:lnTo>
                <a:lnTo>
                  <a:pt x="192337" y="1673010"/>
                </a:lnTo>
                <a:lnTo>
                  <a:pt x="235611" y="1683666"/>
                </a:lnTo>
                <a:lnTo>
                  <a:pt x="281228" y="1687347"/>
                </a:lnTo>
                <a:lnTo>
                  <a:pt x="2763723" y="1687347"/>
                </a:lnTo>
                <a:lnTo>
                  <a:pt x="2809340" y="1683666"/>
                </a:lnTo>
                <a:lnTo>
                  <a:pt x="2852614" y="1673010"/>
                </a:lnTo>
                <a:lnTo>
                  <a:pt x="2892965" y="1655957"/>
                </a:lnTo>
                <a:lnTo>
                  <a:pt x="2929814" y="1633087"/>
                </a:lnTo>
                <a:lnTo>
                  <a:pt x="2962582" y="1604978"/>
                </a:lnTo>
                <a:lnTo>
                  <a:pt x="2990691" y="1572209"/>
                </a:lnTo>
                <a:lnTo>
                  <a:pt x="3013562" y="1535360"/>
                </a:lnTo>
                <a:lnTo>
                  <a:pt x="3030615" y="1495009"/>
                </a:lnTo>
                <a:lnTo>
                  <a:pt x="3041271" y="1451736"/>
                </a:lnTo>
                <a:lnTo>
                  <a:pt x="3044952" y="1406118"/>
                </a:lnTo>
                <a:lnTo>
                  <a:pt x="3044952" y="281228"/>
                </a:lnTo>
                <a:lnTo>
                  <a:pt x="3041271" y="235611"/>
                </a:lnTo>
                <a:lnTo>
                  <a:pt x="3030615" y="192337"/>
                </a:lnTo>
                <a:lnTo>
                  <a:pt x="3013562" y="151986"/>
                </a:lnTo>
                <a:lnTo>
                  <a:pt x="2990691" y="115137"/>
                </a:lnTo>
                <a:lnTo>
                  <a:pt x="2962582" y="82369"/>
                </a:lnTo>
                <a:lnTo>
                  <a:pt x="2929814" y="54260"/>
                </a:lnTo>
                <a:lnTo>
                  <a:pt x="2892965" y="31389"/>
                </a:lnTo>
                <a:lnTo>
                  <a:pt x="2852614" y="14336"/>
                </a:lnTo>
                <a:lnTo>
                  <a:pt x="2809340" y="3680"/>
                </a:lnTo>
                <a:lnTo>
                  <a:pt x="2763723"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4" name="Google Shape;364;p30"/>
          <p:cNvSpPr/>
          <p:nvPr/>
        </p:nvSpPr>
        <p:spPr>
          <a:xfrm>
            <a:off x="381000" y="2471823"/>
            <a:ext cx="3045460" cy="1265873"/>
          </a:xfrm>
          <a:custGeom>
            <a:avLst/>
            <a:gdLst/>
            <a:ahLst/>
            <a:cxnLst/>
            <a:rect l="l" t="t" r="r" b="b"/>
            <a:pathLst>
              <a:path w="3045460" h="1687829" extrusionOk="0">
                <a:moveTo>
                  <a:pt x="0" y="281228"/>
                </a:moveTo>
                <a:lnTo>
                  <a:pt x="3680" y="235611"/>
                </a:lnTo>
                <a:lnTo>
                  <a:pt x="14336" y="192337"/>
                </a:lnTo>
                <a:lnTo>
                  <a:pt x="31389" y="151986"/>
                </a:lnTo>
                <a:lnTo>
                  <a:pt x="54260" y="115137"/>
                </a:lnTo>
                <a:lnTo>
                  <a:pt x="82369" y="82369"/>
                </a:lnTo>
                <a:lnTo>
                  <a:pt x="115137" y="54260"/>
                </a:lnTo>
                <a:lnTo>
                  <a:pt x="151986" y="31389"/>
                </a:lnTo>
                <a:lnTo>
                  <a:pt x="192337" y="14336"/>
                </a:lnTo>
                <a:lnTo>
                  <a:pt x="235611" y="3680"/>
                </a:lnTo>
                <a:lnTo>
                  <a:pt x="281228" y="0"/>
                </a:lnTo>
                <a:lnTo>
                  <a:pt x="2763723" y="0"/>
                </a:lnTo>
                <a:lnTo>
                  <a:pt x="2809340" y="3680"/>
                </a:lnTo>
                <a:lnTo>
                  <a:pt x="2852614" y="14336"/>
                </a:lnTo>
                <a:lnTo>
                  <a:pt x="2892965" y="31389"/>
                </a:lnTo>
                <a:lnTo>
                  <a:pt x="2929814" y="54260"/>
                </a:lnTo>
                <a:lnTo>
                  <a:pt x="2962582" y="82369"/>
                </a:lnTo>
                <a:lnTo>
                  <a:pt x="2990691" y="115137"/>
                </a:lnTo>
                <a:lnTo>
                  <a:pt x="3013562" y="151986"/>
                </a:lnTo>
                <a:lnTo>
                  <a:pt x="3030615" y="192337"/>
                </a:lnTo>
                <a:lnTo>
                  <a:pt x="3041271" y="235611"/>
                </a:lnTo>
                <a:lnTo>
                  <a:pt x="3044952" y="281228"/>
                </a:lnTo>
                <a:lnTo>
                  <a:pt x="3044952" y="1406118"/>
                </a:lnTo>
                <a:lnTo>
                  <a:pt x="3041271" y="1451736"/>
                </a:lnTo>
                <a:lnTo>
                  <a:pt x="3030615" y="1495009"/>
                </a:lnTo>
                <a:lnTo>
                  <a:pt x="3013562" y="1535360"/>
                </a:lnTo>
                <a:lnTo>
                  <a:pt x="2990691" y="1572209"/>
                </a:lnTo>
                <a:lnTo>
                  <a:pt x="2962582" y="1604978"/>
                </a:lnTo>
                <a:lnTo>
                  <a:pt x="2929814" y="1633087"/>
                </a:lnTo>
                <a:lnTo>
                  <a:pt x="2892965" y="1655957"/>
                </a:lnTo>
                <a:lnTo>
                  <a:pt x="2852614" y="1673010"/>
                </a:lnTo>
                <a:lnTo>
                  <a:pt x="2809340" y="1683666"/>
                </a:lnTo>
                <a:lnTo>
                  <a:pt x="2763723" y="1687347"/>
                </a:lnTo>
                <a:lnTo>
                  <a:pt x="281228" y="1687347"/>
                </a:lnTo>
                <a:lnTo>
                  <a:pt x="235611" y="1683666"/>
                </a:lnTo>
                <a:lnTo>
                  <a:pt x="192337" y="1673010"/>
                </a:lnTo>
                <a:lnTo>
                  <a:pt x="151986" y="1655957"/>
                </a:lnTo>
                <a:lnTo>
                  <a:pt x="115137" y="1633087"/>
                </a:lnTo>
                <a:lnTo>
                  <a:pt x="82369" y="1604978"/>
                </a:lnTo>
                <a:lnTo>
                  <a:pt x="54260" y="1572209"/>
                </a:lnTo>
                <a:lnTo>
                  <a:pt x="31389" y="1535360"/>
                </a:lnTo>
                <a:lnTo>
                  <a:pt x="14336" y="1495009"/>
                </a:lnTo>
                <a:lnTo>
                  <a:pt x="3680" y="1451736"/>
                </a:lnTo>
                <a:lnTo>
                  <a:pt x="0" y="1406118"/>
                </a:lnTo>
                <a:lnTo>
                  <a:pt x="0" y="281228"/>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5" name="Google Shape;365;p30"/>
          <p:cNvSpPr txBox="1"/>
          <p:nvPr/>
        </p:nvSpPr>
        <p:spPr>
          <a:xfrm>
            <a:off x="653287" y="2913125"/>
            <a:ext cx="2499995" cy="342900"/>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800">
                <a:solidFill>
                  <a:srgbClr val="FFFFFF"/>
                </a:solidFill>
                <a:latin typeface="Calibri"/>
                <a:ea typeface="Calibri"/>
                <a:cs typeface="Calibri"/>
                <a:sym typeface="Calibri"/>
              </a:rPr>
              <a:t>Checked Selector</a:t>
            </a:r>
            <a:endParaRPr sz="2800">
              <a:solidFill>
                <a:schemeClr val="dk1"/>
              </a:solidFill>
              <a:latin typeface="Calibri"/>
              <a:ea typeface="Calibri"/>
              <a:cs typeface="Calibri"/>
              <a:sym typeface="Calibri"/>
            </a:endParaRPr>
          </a:p>
        </p:txBody>
      </p:sp>
      <p:sp>
        <p:nvSpPr>
          <p:cNvPr id="366" name="Google Shape;366;p30"/>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12</a:t>
            </a:fld>
            <a:endParaRPr/>
          </a:p>
        </p:txBody>
      </p:sp>
      <p:sp>
        <p:nvSpPr>
          <p:cNvPr id="367" name="Google Shape;367;p30"/>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368" name="Google Shape;368;p30"/>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1"/>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5" name="Google Shape;375;p31"/>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353695" lvl="0" indent="0" algn="l" rtl="0">
              <a:lnSpc>
                <a:spcPct val="100000"/>
              </a:lnSpc>
              <a:spcBef>
                <a:spcPts val="0"/>
              </a:spcBef>
              <a:spcAft>
                <a:spcPts val="0"/>
              </a:spcAft>
              <a:buNone/>
            </a:pPr>
            <a:r>
              <a:rPr lang="vi"/>
              <a:t>JSON and Conversions to JSON</a:t>
            </a:r>
            <a:endParaRPr/>
          </a:p>
        </p:txBody>
      </p:sp>
      <p:sp>
        <p:nvSpPr>
          <p:cNvPr id="376" name="Google Shape;376;p31"/>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13</a:t>
            </a:fld>
            <a:endParaRPr/>
          </a:p>
        </p:txBody>
      </p:sp>
      <p:sp>
        <p:nvSpPr>
          <p:cNvPr id="377" name="Google Shape;377;p31"/>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378" name="Google Shape;378;p31"/>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
        <p:nvSpPr>
          <p:cNvPr id="379" name="Google Shape;379;p31"/>
          <p:cNvSpPr txBox="1"/>
          <p:nvPr/>
        </p:nvSpPr>
        <p:spPr>
          <a:xfrm>
            <a:off x="535940" y="1278493"/>
            <a:ext cx="6730365" cy="636745"/>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It is a lightweight format used for exchanging and storing data</a:t>
            </a:r>
            <a:endParaRPr sz="2000">
              <a:solidFill>
                <a:schemeClr val="dk1"/>
              </a:solidFill>
              <a:latin typeface="Calibri"/>
              <a:ea typeface="Calibri"/>
              <a:cs typeface="Calibri"/>
              <a:sym typeface="Calibri"/>
            </a:endParaRPr>
          </a:p>
          <a:p>
            <a:pPr marL="354965" marR="0" lvl="0" indent="-342265" algn="l" rtl="0">
              <a:lnSpc>
                <a:spcPct val="100000"/>
              </a:lnSpc>
              <a:spcBef>
                <a:spcPts val="16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Alternate to eExtensible Markup Language (XML)</a:t>
            </a:r>
            <a:endParaRPr sz="2000">
              <a:solidFill>
                <a:schemeClr val="dk1"/>
              </a:solidFill>
              <a:latin typeface="Calibri"/>
              <a:ea typeface="Calibri"/>
              <a:cs typeface="Calibri"/>
              <a:sym typeface="Calibri"/>
            </a:endParaRPr>
          </a:p>
        </p:txBody>
      </p:sp>
      <p:sp>
        <p:nvSpPr>
          <p:cNvPr id="380" name="Google Shape;380;p31"/>
          <p:cNvSpPr txBox="1"/>
          <p:nvPr/>
        </p:nvSpPr>
        <p:spPr>
          <a:xfrm>
            <a:off x="535940" y="2055761"/>
            <a:ext cx="5106670" cy="625316"/>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Data exchanged between a server and a client</a:t>
            </a:r>
            <a:endParaRPr sz="2000">
              <a:solidFill>
                <a:schemeClr val="dk1"/>
              </a:solidFill>
              <a:latin typeface="Calibri"/>
              <a:ea typeface="Calibri"/>
              <a:cs typeface="Calibri"/>
              <a:sym typeface="Calibri"/>
            </a:endParaRPr>
          </a:p>
          <a:p>
            <a:pPr marL="12700" marR="0" lvl="0" indent="0" algn="l" rtl="0">
              <a:lnSpc>
                <a:spcPct val="100000"/>
              </a:lnSpc>
              <a:spcBef>
                <a:spcPts val="1680"/>
              </a:spcBef>
              <a:spcAft>
                <a:spcPts val="0"/>
              </a:spcAft>
              <a:buNone/>
            </a:pPr>
            <a:r>
              <a:rPr lang="vi" sz="2000">
                <a:solidFill>
                  <a:srgbClr val="17375E"/>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381" name="Google Shape;381;p31"/>
          <p:cNvSpPr txBox="1"/>
          <p:nvPr/>
        </p:nvSpPr>
        <p:spPr>
          <a:xfrm>
            <a:off x="535940" y="2444391"/>
            <a:ext cx="4408805" cy="636745"/>
          </a:xfrm>
          <a:prstGeom prst="rect">
            <a:avLst/>
          </a:prstGeom>
          <a:noFill/>
          <a:ln>
            <a:noFill/>
          </a:ln>
        </p:spPr>
        <p:txBody>
          <a:bodyPr spcFirstLastPara="1" wrap="square" lIns="0" tIns="0" rIns="0" bIns="0" anchor="t" anchorCtr="0">
            <a:noAutofit/>
          </a:bodyPr>
          <a:lstStyle/>
          <a:p>
            <a:pPr marL="354965" marR="0" lvl="0" indent="0" algn="l" rtl="0">
              <a:lnSpc>
                <a:spcPct val="100000"/>
              </a:lnSpc>
              <a:spcBef>
                <a:spcPts val="0"/>
              </a:spcBef>
              <a:spcAft>
                <a:spcPts val="0"/>
              </a:spcAft>
              <a:buNone/>
            </a:pPr>
            <a:r>
              <a:rPr lang="vi" sz="2000">
                <a:solidFill>
                  <a:srgbClr val="17375E"/>
                </a:solidFill>
                <a:latin typeface="Calibri"/>
                <a:ea typeface="Calibri"/>
                <a:cs typeface="Calibri"/>
                <a:sym typeface="Calibri"/>
              </a:rPr>
              <a:t>Exchange in simple text format</a:t>
            </a:r>
            <a:endParaRPr sz="2000">
              <a:solidFill>
                <a:schemeClr val="dk1"/>
              </a:solidFill>
              <a:latin typeface="Calibri"/>
              <a:ea typeface="Calibri"/>
              <a:cs typeface="Calibri"/>
              <a:sym typeface="Calibri"/>
            </a:endParaRPr>
          </a:p>
          <a:p>
            <a:pPr marL="354965" marR="0" lvl="0" indent="-342265" algn="l" rtl="0">
              <a:lnSpc>
                <a:spcPct val="100000"/>
              </a:lnSpc>
              <a:spcBef>
                <a:spcPts val="16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Independent of programming language</a:t>
            </a:r>
            <a:endParaRPr sz="2000">
              <a:solidFill>
                <a:schemeClr val="dk1"/>
              </a:solidFill>
              <a:latin typeface="Calibri"/>
              <a:ea typeface="Calibri"/>
              <a:cs typeface="Calibri"/>
              <a:sym typeface="Calibri"/>
            </a:endParaRPr>
          </a:p>
        </p:txBody>
      </p:sp>
      <p:sp>
        <p:nvSpPr>
          <p:cNvPr id="382" name="Google Shape;382;p31"/>
          <p:cNvSpPr txBox="1"/>
          <p:nvPr/>
        </p:nvSpPr>
        <p:spPr>
          <a:xfrm>
            <a:off x="535940" y="3221660"/>
            <a:ext cx="7170420" cy="636745"/>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Convert an object into JSON and send it to the server or vice versa</a:t>
            </a:r>
            <a:endParaRPr sz="2000">
              <a:solidFill>
                <a:schemeClr val="dk1"/>
              </a:solidFill>
              <a:latin typeface="Calibri"/>
              <a:ea typeface="Calibri"/>
              <a:cs typeface="Calibri"/>
              <a:sym typeface="Calibri"/>
            </a:endParaRPr>
          </a:p>
          <a:p>
            <a:pPr marL="354965" marR="0" lvl="0" indent="-342265" algn="l" rtl="0">
              <a:lnSpc>
                <a:spcPct val="100000"/>
              </a:lnSpc>
              <a:spcBef>
                <a:spcPts val="16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Free from complex parsing</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2"/>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9" name="Google Shape;389;p32"/>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1292225" lvl="0" indent="0" algn="l" rtl="0">
              <a:lnSpc>
                <a:spcPct val="100000"/>
              </a:lnSpc>
              <a:spcBef>
                <a:spcPts val="0"/>
              </a:spcBef>
              <a:spcAft>
                <a:spcPts val="0"/>
              </a:spcAft>
              <a:buNone/>
            </a:pPr>
            <a:r>
              <a:rPr lang="vi"/>
              <a:t>Creating JSON Objects</a:t>
            </a:r>
            <a:endParaRPr/>
          </a:p>
        </p:txBody>
      </p:sp>
      <p:sp>
        <p:nvSpPr>
          <p:cNvPr id="390" name="Google Shape;390;p32"/>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14</a:t>
            </a:fld>
            <a:endParaRPr/>
          </a:p>
        </p:txBody>
      </p:sp>
      <p:sp>
        <p:nvSpPr>
          <p:cNvPr id="391" name="Google Shape;391;p32"/>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392" name="Google Shape;392;p32"/>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
        <p:nvSpPr>
          <p:cNvPr id="393" name="Google Shape;393;p32"/>
          <p:cNvSpPr txBox="1"/>
          <p:nvPr/>
        </p:nvSpPr>
        <p:spPr>
          <a:xfrm>
            <a:off x="535940" y="1272540"/>
            <a:ext cx="6972934" cy="1788951"/>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Similar to JS objects</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Written in the form of key/value or name/value pairs</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Name is in double quotes and is separated by value with a colon</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Syntax: </a:t>
            </a:r>
            <a:r>
              <a:rPr lang="vi" sz="2000">
                <a:solidFill>
                  <a:srgbClr val="FF0000"/>
                </a:solidFill>
                <a:latin typeface="Calibri"/>
                <a:ea typeface="Calibri"/>
                <a:cs typeface="Calibri"/>
                <a:sym typeface="Calibri"/>
              </a:rPr>
              <a:t>{“name”:value}</a:t>
            </a:r>
            <a:endParaRPr sz="2000">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3"/>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0" name="Google Shape;400;p33"/>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391795" lvl="0" indent="0" algn="l" rtl="0">
              <a:lnSpc>
                <a:spcPct val="100000"/>
              </a:lnSpc>
              <a:spcBef>
                <a:spcPts val="0"/>
              </a:spcBef>
              <a:spcAft>
                <a:spcPts val="0"/>
              </a:spcAft>
              <a:buNone/>
            </a:pPr>
            <a:r>
              <a:rPr lang="vi"/>
              <a:t>Data Access from JSON Object</a:t>
            </a:r>
            <a:endParaRPr/>
          </a:p>
        </p:txBody>
      </p:sp>
      <p:sp>
        <p:nvSpPr>
          <p:cNvPr id="401" name="Google Shape;401;p33"/>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15</a:t>
            </a:fld>
            <a:endParaRPr/>
          </a:p>
        </p:txBody>
      </p:sp>
      <p:sp>
        <p:nvSpPr>
          <p:cNvPr id="402" name="Google Shape;402;p33"/>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403" name="Google Shape;403;p33"/>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
        <p:nvSpPr>
          <p:cNvPr id="404" name="Google Shape;404;p33"/>
          <p:cNvSpPr txBox="1"/>
          <p:nvPr/>
        </p:nvSpPr>
        <p:spPr>
          <a:xfrm>
            <a:off x="535940" y="1272540"/>
            <a:ext cx="5970905" cy="1788951"/>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Use dot (.) notation and corresponding property name</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Syntax: </a:t>
            </a:r>
            <a:r>
              <a:rPr lang="vi" sz="2000">
                <a:solidFill>
                  <a:srgbClr val="FF0000"/>
                </a:solidFill>
                <a:latin typeface="Calibri"/>
                <a:ea typeface="Calibri"/>
                <a:cs typeface="Calibri"/>
                <a:sym typeface="Calibri"/>
              </a:rPr>
              <a:t>&lt;Object&gt;.&lt;propertyName&gt;;</a:t>
            </a:r>
            <a:endParaRPr sz="2000">
              <a:solidFill>
                <a:srgbClr val="FF0000"/>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Example: </a:t>
            </a:r>
            <a:r>
              <a:rPr lang="vi" sz="2000">
                <a:solidFill>
                  <a:srgbClr val="FF0000"/>
                </a:solidFill>
                <a:latin typeface="Calibri"/>
                <a:ea typeface="Calibri"/>
                <a:cs typeface="Calibri"/>
                <a:sym typeface="Calibri"/>
              </a:rPr>
              <a:t>var firstName = employeeJSON.firstName;</a:t>
            </a:r>
            <a:endParaRPr sz="2000">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355600" marR="0" lvl="0" indent="-342900" algn="l" rtl="0">
              <a:lnSpc>
                <a:spcPct val="100000"/>
              </a:lnSpc>
              <a:spcBef>
                <a:spcPts val="5"/>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JSON object is created when document is loaded</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4"/>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1" name="Google Shape;411;p34"/>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1757045" lvl="0" indent="0" algn="l" rtl="0">
              <a:lnSpc>
                <a:spcPct val="100000"/>
              </a:lnSpc>
              <a:spcBef>
                <a:spcPts val="0"/>
              </a:spcBef>
              <a:spcAft>
                <a:spcPts val="0"/>
              </a:spcAft>
              <a:buNone/>
            </a:pPr>
            <a:r>
              <a:rPr lang="vi"/>
              <a:t>Using JSON Arrays</a:t>
            </a:r>
            <a:endParaRPr/>
          </a:p>
        </p:txBody>
      </p:sp>
      <p:sp>
        <p:nvSpPr>
          <p:cNvPr id="412" name="Google Shape;412;p34"/>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16</a:t>
            </a:fld>
            <a:endParaRPr/>
          </a:p>
        </p:txBody>
      </p:sp>
      <p:sp>
        <p:nvSpPr>
          <p:cNvPr id="413" name="Google Shape;413;p34"/>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414" name="Google Shape;414;p34"/>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
        <p:nvSpPr>
          <p:cNvPr id="415" name="Google Shape;415;p34"/>
          <p:cNvSpPr txBox="1"/>
          <p:nvPr/>
        </p:nvSpPr>
        <p:spPr>
          <a:xfrm>
            <a:off x="535686" y="967740"/>
            <a:ext cx="7292400" cy="2259900"/>
          </a:xfrm>
          <a:prstGeom prst="rect">
            <a:avLst/>
          </a:prstGeom>
          <a:noFill/>
          <a:ln>
            <a:noFill/>
          </a:ln>
        </p:spPr>
        <p:txBody>
          <a:bodyPr spcFirstLastPara="1" wrap="square" lIns="0" tIns="0" rIns="0" bIns="0" anchor="t" anchorCtr="0">
            <a:noAutofit/>
          </a:bodyPr>
          <a:lstStyle/>
          <a:p>
            <a:pPr marL="355600" marR="0" lvl="0" indent="-342900"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JSON arrays hold several objects</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355600" marR="0" lvl="0" indent="-342900"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To store the data of more than one employee in JSON object</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355600" marR="0" lvl="0" indent="-342900"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Include objects in square brackets separated by comma (,) notation</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355600" marR="0" lvl="0" indent="-342900"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Example of JSON array holding colors of rainbow:</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None/>
            </a:pPr>
            <a:endParaRPr sz="25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vi" sz="2000" b="1">
                <a:solidFill>
                  <a:srgbClr val="17375E"/>
                </a:solidFill>
                <a:latin typeface="Calibri"/>
                <a:ea typeface="Calibri"/>
                <a:cs typeface="Calibri"/>
                <a:sym typeface="Calibri"/>
              </a:rPr>
              <a:t>[ "Red", "Blue", "Green", "Yellow", "Violet", "Indigo", "Orange" ]</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5"/>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2" name="Google Shape;422;p35"/>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88265" lvl="0" indent="0" algn="l" rtl="0">
              <a:lnSpc>
                <a:spcPct val="100000"/>
              </a:lnSpc>
              <a:spcBef>
                <a:spcPts val="0"/>
              </a:spcBef>
              <a:spcAft>
                <a:spcPts val="0"/>
              </a:spcAft>
              <a:buNone/>
            </a:pPr>
            <a:r>
              <a:rPr lang="vi"/>
              <a:t>Converting String to JSON Object</a:t>
            </a:r>
            <a:endParaRPr/>
          </a:p>
        </p:txBody>
      </p:sp>
      <p:sp>
        <p:nvSpPr>
          <p:cNvPr id="423" name="Google Shape;423;p35"/>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17</a:t>
            </a:fld>
            <a:endParaRPr/>
          </a:p>
        </p:txBody>
      </p:sp>
      <p:sp>
        <p:nvSpPr>
          <p:cNvPr id="424" name="Google Shape;424;p35"/>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425" name="Google Shape;425;p35"/>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
        <p:nvSpPr>
          <p:cNvPr id="426" name="Google Shape;426;p35"/>
          <p:cNvSpPr txBox="1"/>
          <p:nvPr/>
        </p:nvSpPr>
        <p:spPr>
          <a:xfrm>
            <a:off x="535940" y="1272540"/>
            <a:ext cx="5746115" cy="1269578"/>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Parse a string using </a:t>
            </a:r>
            <a:r>
              <a:rPr lang="vi" sz="2000">
                <a:solidFill>
                  <a:srgbClr val="FF0000"/>
                </a:solidFill>
                <a:latin typeface="Calibri"/>
                <a:ea typeface="Calibri"/>
                <a:cs typeface="Calibri"/>
                <a:sym typeface="Calibri"/>
              </a:rPr>
              <a:t>JSON.parse()</a:t>
            </a:r>
            <a:endParaRPr sz="2000">
              <a:solidFill>
                <a:srgbClr val="FF0000"/>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Convert string into JSON object or an array</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String should be used in JSON format to avoid errors</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6"/>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3" name="Google Shape;433;p36"/>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187325" lvl="0" indent="0" algn="l" rtl="0">
              <a:lnSpc>
                <a:spcPct val="100000"/>
              </a:lnSpc>
              <a:spcBef>
                <a:spcPts val="0"/>
              </a:spcBef>
              <a:spcAft>
                <a:spcPts val="0"/>
              </a:spcAft>
              <a:buNone/>
            </a:pPr>
            <a:r>
              <a:rPr lang="vi"/>
              <a:t>Event Delegation in jQuery (1-2)</a:t>
            </a:r>
            <a:endParaRPr/>
          </a:p>
        </p:txBody>
      </p:sp>
      <p:sp>
        <p:nvSpPr>
          <p:cNvPr id="434" name="Google Shape;434;p36"/>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18</a:t>
            </a:fld>
            <a:endParaRPr/>
          </a:p>
        </p:txBody>
      </p:sp>
      <p:sp>
        <p:nvSpPr>
          <p:cNvPr id="435" name="Google Shape;435;p36"/>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436" name="Google Shape;436;p36"/>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
        <p:nvSpPr>
          <p:cNvPr id="437" name="Google Shape;437;p36"/>
          <p:cNvSpPr txBox="1">
            <a:spLocks noGrp="1"/>
          </p:cNvSpPr>
          <p:nvPr>
            <p:ph type="body" idx="1"/>
          </p:nvPr>
        </p:nvSpPr>
        <p:spPr>
          <a:xfrm>
            <a:off x="383540" y="765428"/>
            <a:ext cx="8171700" cy="2482800"/>
          </a:xfrm>
          <a:prstGeom prst="rect">
            <a:avLst/>
          </a:prstGeom>
          <a:noFill/>
          <a:ln>
            <a:noFill/>
          </a:ln>
        </p:spPr>
        <p:txBody>
          <a:bodyPr spcFirstLastPara="1" wrap="square" lIns="0" tIns="257025" rIns="0" bIns="0" anchor="t" anchorCtr="0">
            <a:noAutofit/>
          </a:bodyPr>
          <a:lstStyle/>
          <a:p>
            <a:pPr marL="507365" lvl="0" indent="-342265" algn="l" rtl="0">
              <a:lnSpc>
                <a:spcPct val="100000"/>
              </a:lnSpc>
              <a:spcBef>
                <a:spcPts val="0"/>
              </a:spcBef>
              <a:spcAft>
                <a:spcPts val="0"/>
              </a:spcAft>
              <a:buClr>
                <a:srgbClr val="17375E"/>
              </a:buClr>
              <a:buSzPts val="2000"/>
              <a:buFont typeface="Arial"/>
              <a:buChar char="•"/>
            </a:pPr>
            <a:r>
              <a:rPr lang="vi" sz="2000"/>
              <a:t>Event is an exact moment when an action is performed by a user</a:t>
            </a:r>
            <a:endParaRPr sz="2000"/>
          </a:p>
          <a:p>
            <a:pPr marL="507365" lvl="0" indent="-342265" algn="l" rtl="0">
              <a:lnSpc>
                <a:spcPct val="100000"/>
              </a:lnSpc>
              <a:spcBef>
                <a:spcPts val="1680"/>
              </a:spcBef>
              <a:spcAft>
                <a:spcPts val="0"/>
              </a:spcAft>
              <a:buClr>
                <a:srgbClr val="17375E"/>
              </a:buClr>
              <a:buSzPts val="2000"/>
              <a:buFont typeface="Arial"/>
              <a:buChar char="•"/>
            </a:pPr>
            <a:r>
              <a:rPr lang="vi" sz="2000"/>
              <a:t>Designing of dynamic Web pages</a:t>
            </a:r>
            <a:endParaRPr sz="2000"/>
          </a:p>
          <a:p>
            <a:pPr marL="507365" marR="5080" lvl="0" indent="-342265" algn="l" rtl="0">
              <a:lnSpc>
                <a:spcPct val="100000"/>
              </a:lnSpc>
              <a:spcBef>
                <a:spcPts val="850"/>
              </a:spcBef>
              <a:spcAft>
                <a:spcPts val="0"/>
              </a:spcAft>
              <a:buClr>
                <a:srgbClr val="17375E"/>
              </a:buClr>
              <a:buSzPts val="2000"/>
              <a:buFont typeface="Arial"/>
              <a:buChar char="•"/>
            </a:pPr>
            <a:r>
              <a:rPr lang="vi" sz="2000"/>
              <a:t>Event listener listens to the raised event which is associated with source of  event</a:t>
            </a:r>
            <a:endParaRPr sz="2000"/>
          </a:p>
          <a:p>
            <a:pPr marL="508000" lvl="0" indent="-342900" algn="l" rtl="0">
              <a:lnSpc>
                <a:spcPct val="100000"/>
              </a:lnSpc>
              <a:spcBef>
                <a:spcPts val="1305"/>
              </a:spcBef>
              <a:spcAft>
                <a:spcPts val="0"/>
              </a:spcAft>
              <a:buClr>
                <a:srgbClr val="17375E"/>
              </a:buClr>
              <a:buSzPts val="2000"/>
              <a:buFont typeface="Arial"/>
              <a:buChar char="•"/>
            </a:pPr>
            <a:r>
              <a:rPr lang="vi" sz="2000"/>
              <a:t>Event handler is a custom function that conveys for handling an event</a:t>
            </a:r>
            <a:endParaRPr sz="2000"/>
          </a:p>
        </p:txBody>
      </p:sp>
      <p:sp>
        <p:nvSpPr>
          <p:cNvPr id="438" name="Google Shape;438;p36"/>
          <p:cNvSpPr txBox="1"/>
          <p:nvPr/>
        </p:nvSpPr>
        <p:spPr>
          <a:xfrm>
            <a:off x="536017" y="3084223"/>
            <a:ext cx="6474600" cy="625200"/>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Event delegation assigns single listener to a parent element</a:t>
            </a:r>
            <a:endParaRPr sz="2000">
              <a:solidFill>
                <a:schemeClr val="dk1"/>
              </a:solidFill>
              <a:latin typeface="Calibri"/>
              <a:ea typeface="Calibri"/>
              <a:cs typeface="Calibri"/>
              <a:sym typeface="Calibri"/>
            </a:endParaRPr>
          </a:p>
          <a:p>
            <a:pPr marL="12700" marR="0" lvl="0" indent="0" algn="l" rtl="0">
              <a:lnSpc>
                <a:spcPct val="100000"/>
              </a:lnSpc>
              <a:spcBef>
                <a:spcPts val="1680"/>
              </a:spcBef>
              <a:spcAft>
                <a:spcPts val="0"/>
              </a:spcAft>
              <a:buNone/>
            </a:pPr>
            <a:r>
              <a:rPr lang="vi" sz="2000">
                <a:solidFill>
                  <a:srgbClr val="17375E"/>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439" name="Google Shape;439;p36"/>
          <p:cNvSpPr txBox="1"/>
          <p:nvPr/>
        </p:nvSpPr>
        <p:spPr>
          <a:xfrm>
            <a:off x="878839" y="3549062"/>
            <a:ext cx="5649000" cy="230700"/>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000">
                <a:solidFill>
                  <a:srgbClr val="FF0000"/>
                </a:solidFill>
                <a:latin typeface="Calibri"/>
                <a:ea typeface="Calibri"/>
                <a:cs typeface="Calibri"/>
                <a:sym typeface="Calibri"/>
              </a:rPr>
              <a:t>on() </a:t>
            </a:r>
            <a:r>
              <a:rPr lang="vi" sz="2000">
                <a:solidFill>
                  <a:srgbClr val="17375E"/>
                </a:solidFill>
                <a:latin typeface="Calibri"/>
                <a:ea typeface="Calibri"/>
                <a:cs typeface="Calibri"/>
                <a:sym typeface="Calibri"/>
              </a:rPr>
              <a:t>and </a:t>
            </a:r>
            <a:r>
              <a:rPr lang="vi" sz="2000">
                <a:solidFill>
                  <a:srgbClr val="FF0000"/>
                </a:solidFill>
                <a:latin typeface="Calibri"/>
                <a:ea typeface="Calibri"/>
                <a:cs typeface="Calibri"/>
                <a:sym typeface="Calibri"/>
              </a:rPr>
              <a:t>delegate() </a:t>
            </a:r>
            <a:r>
              <a:rPr lang="vi" sz="2000">
                <a:solidFill>
                  <a:srgbClr val="17375E"/>
                </a:solidFill>
                <a:latin typeface="Calibri"/>
                <a:ea typeface="Calibri"/>
                <a:cs typeface="Calibri"/>
                <a:sym typeface="Calibri"/>
              </a:rPr>
              <a:t>methods enables event delegation</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7"/>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6" name="Google Shape;446;p37"/>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187325" lvl="0" indent="0" algn="l" rtl="0">
              <a:lnSpc>
                <a:spcPct val="100000"/>
              </a:lnSpc>
              <a:spcBef>
                <a:spcPts val="0"/>
              </a:spcBef>
              <a:spcAft>
                <a:spcPts val="0"/>
              </a:spcAft>
              <a:buNone/>
            </a:pPr>
            <a:r>
              <a:rPr lang="vi"/>
              <a:t>Event Delegation in jQuery (2-2)</a:t>
            </a:r>
            <a:endParaRPr/>
          </a:p>
        </p:txBody>
      </p:sp>
      <p:sp>
        <p:nvSpPr>
          <p:cNvPr id="447" name="Google Shape;447;p37"/>
          <p:cNvSpPr/>
          <p:nvPr/>
        </p:nvSpPr>
        <p:spPr>
          <a:xfrm>
            <a:off x="1710855" y="2326643"/>
            <a:ext cx="476884" cy="1671637"/>
          </a:xfrm>
          <a:custGeom>
            <a:avLst/>
            <a:gdLst/>
            <a:ahLst/>
            <a:cxnLst/>
            <a:rect l="l" t="t" r="r" b="b"/>
            <a:pathLst>
              <a:path w="476885" h="2228850" extrusionOk="0">
                <a:moveTo>
                  <a:pt x="15265" y="0"/>
                </a:moveTo>
                <a:lnTo>
                  <a:pt x="48819" y="34575"/>
                </a:lnTo>
                <a:lnTo>
                  <a:pt x="81107" y="69908"/>
                </a:lnTo>
                <a:lnTo>
                  <a:pt x="112128" y="105969"/>
                </a:lnTo>
                <a:lnTo>
                  <a:pt x="141883" y="142730"/>
                </a:lnTo>
                <a:lnTo>
                  <a:pt x="170373" y="180161"/>
                </a:lnTo>
                <a:lnTo>
                  <a:pt x="197596" y="218233"/>
                </a:lnTo>
                <a:lnTo>
                  <a:pt x="223552" y="256916"/>
                </a:lnTo>
                <a:lnTo>
                  <a:pt x="248243" y="296183"/>
                </a:lnTo>
                <a:lnTo>
                  <a:pt x="271667" y="336002"/>
                </a:lnTo>
                <a:lnTo>
                  <a:pt x="293826" y="376347"/>
                </a:lnTo>
                <a:lnTo>
                  <a:pt x="314718" y="417187"/>
                </a:lnTo>
                <a:lnTo>
                  <a:pt x="334343" y="458492"/>
                </a:lnTo>
                <a:lnTo>
                  <a:pt x="352703" y="500235"/>
                </a:lnTo>
                <a:lnTo>
                  <a:pt x="369797" y="542386"/>
                </a:lnTo>
                <a:lnTo>
                  <a:pt x="385624" y="584916"/>
                </a:lnTo>
                <a:lnTo>
                  <a:pt x="400185" y="627795"/>
                </a:lnTo>
                <a:lnTo>
                  <a:pt x="413480" y="670994"/>
                </a:lnTo>
                <a:lnTo>
                  <a:pt x="425509" y="714486"/>
                </a:lnTo>
                <a:lnTo>
                  <a:pt x="436271" y="758239"/>
                </a:lnTo>
                <a:lnTo>
                  <a:pt x="445768" y="802225"/>
                </a:lnTo>
                <a:lnTo>
                  <a:pt x="453998" y="846415"/>
                </a:lnTo>
                <a:lnTo>
                  <a:pt x="460962" y="890781"/>
                </a:lnTo>
                <a:lnTo>
                  <a:pt x="466660" y="935291"/>
                </a:lnTo>
                <a:lnTo>
                  <a:pt x="471091" y="979919"/>
                </a:lnTo>
                <a:lnTo>
                  <a:pt x="474257" y="1024633"/>
                </a:lnTo>
                <a:lnTo>
                  <a:pt x="476156" y="1069406"/>
                </a:lnTo>
                <a:lnTo>
                  <a:pt x="476789" y="1114209"/>
                </a:lnTo>
                <a:lnTo>
                  <a:pt x="476156" y="1159011"/>
                </a:lnTo>
                <a:lnTo>
                  <a:pt x="474257" y="1203784"/>
                </a:lnTo>
                <a:lnTo>
                  <a:pt x="471091" y="1248499"/>
                </a:lnTo>
                <a:lnTo>
                  <a:pt x="466660" y="1293126"/>
                </a:lnTo>
                <a:lnTo>
                  <a:pt x="460962" y="1337637"/>
                </a:lnTo>
                <a:lnTo>
                  <a:pt x="453998" y="1382002"/>
                </a:lnTo>
                <a:lnTo>
                  <a:pt x="445768" y="1426192"/>
                </a:lnTo>
                <a:lnTo>
                  <a:pt x="436271" y="1470178"/>
                </a:lnTo>
                <a:lnTo>
                  <a:pt x="425509" y="1513932"/>
                </a:lnTo>
                <a:lnTo>
                  <a:pt x="413480" y="1557423"/>
                </a:lnTo>
                <a:lnTo>
                  <a:pt x="400185" y="1600622"/>
                </a:lnTo>
                <a:lnTo>
                  <a:pt x="385624" y="1643502"/>
                </a:lnTo>
                <a:lnTo>
                  <a:pt x="369797" y="1686031"/>
                </a:lnTo>
                <a:lnTo>
                  <a:pt x="352703" y="1728182"/>
                </a:lnTo>
                <a:lnTo>
                  <a:pt x="334343" y="1769925"/>
                </a:lnTo>
                <a:lnTo>
                  <a:pt x="314718" y="1811231"/>
                </a:lnTo>
                <a:lnTo>
                  <a:pt x="293826" y="1852070"/>
                </a:lnTo>
                <a:lnTo>
                  <a:pt x="271667" y="1892415"/>
                </a:lnTo>
                <a:lnTo>
                  <a:pt x="248243" y="1932235"/>
                </a:lnTo>
                <a:lnTo>
                  <a:pt x="223552" y="1971501"/>
                </a:lnTo>
                <a:lnTo>
                  <a:pt x="197596" y="2010185"/>
                </a:lnTo>
                <a:lnTo>
                  <a:pt x="170373" y="2048256"/>
                </a:lnTo>
                <a:lnTo>
                  <a:pt x="141883" y="2085687"/>
                </a:lnTo>
                <a:lnTo>
                  <a:pt x="112128" y="2122448"/>
                </a:lnTo>
                <a:lnTo>
                  <a:pt x="81107" y="2158509"/>
                </a:lnTo>
                <a:lnTo>
                  <a:pt x="48819" y="2193842"/>
                </a:lnTo>
                <a:lnTo>
                  <a:pt x="15265" y="2228418"/>
                </a:lnTo>
                <a:lnTo>
                  <a:pt x="0" y="2213152"/>
                </a:lnTo>
                <a:lnTo>
                  <a:pt x="33706" y="2178400"/>
                </a:lnTo>
                <a:lnTo>
                  <a:pt x="66116" y="2142873"/>
                </a:lnTo>
                <a:lnTo>
                  <a:pt x="97230" y="2106600"/>
                </a:lnTo>
                <a:lnTo>
                  <a:pt x="127047" y="2069614"/>
                </a:lnTo>
                <a:lnTo>
                  <a:pt x="155568" y="2031944"/>
                </a:lnTo>
                <a:lnTo>
                  <a:pt x="182792" y="1993620"/>
                </a:lnTo>
                <a:lnTo>
                  <a:pt x="208720" y="1954673"/>
                </a:lnTo>
                <a:lnTo>
                  <a:pt x="233352" y="1915134"/>
                </a:lnTo>
                <a:lnTo>
                  <a:pt x="256687" y="1875032"/>
                </a:lnTo>
                <a:lnTo>
                  <a:pt x="278726" y="1834398"/>
                </a:lnTo>
                <a:lnTo>
                  <a:pt x="299469" y="1793263"/>
                </a:lnTo>
                <a:lnTo>
                  <a:pt x="318915" y="1751657"/>
                </a:lnTo>
                <a:lnTo>
                  <a:pt x="337064" y="1709610"/>
                </a:lnTo>
                <a:lnTo>
                  <a:pt x="353918" y="1667152"/>
                </a:lnTo>
                <a:lnTo>
                  <a:pt x="369475" y="1624315"/>
                </a:lnTo>
                <a:lnTo>
                  <a:pt x="383735" y="1581128"/>
                </a:lnTo>
                <a:lnTo>
                  <a:pt x="396699" y="1537622"/>
                </a:lnTo>
                <a:lnTo>
                  <a:pt x="408367" y="1493827"/>
                </a:lnTo>
                <a:lnTo>
                  <a:pt x="418738" y="1449774"/>
                </a:lnTo>
                <a:lnTo>
                  <a:pt x="427813" y="1405493"/>
                </a:lnTo>
                <a:lnTo>
                  <a:pt x="435591" y="1361014"/>
                </a:lnTo>
                <a:lnTo>
                  <a:pt x="442073" y="1316369"/>
                </a:lnTo>
                <a:lnTo>
                  <a:pt x="447259" y="1271586"/>
                </a:lnTo>
                <a:lnTo>
                  <a:pt x="451148" y="1226697"/>
                </a:lnTo>
                <a:lnTo>
                  <a:pt x="453741" y="1181732"/>
                </a:lnTo>
                <a:lnTo>
                  <a:pt x="455037" y="1136721"/>
                </a:lnTo>
                <a:lnTo>
                  <a:pt x="455037" y="1091696"/>
                </a:lnTo>
                <a:lnTo>
                  <a:pt x="453741" y="1046685"/>
                </a:lnTo>
                <a:lnTo>
                  <a:pt x="451148" y="1001720"/>
                </a:lnTo>
                <a:lnTo>
                  <a:pt x="447259" y="956831"/>
                </a:lnTo>
                <a:lnTo>
                  <a:pt x="442073" y="912049"/>
                </a:lnTo>
                <a:lnTo>
                  <a:pt x="435591" y="867403"/>
                </a:lnTo>
                <a:lnTo>
                  <a:pt x="427813" y="822924"/>
                </a:lnTo>
                <a:lnTo>
                  <a:pt x="418738" y="778643"/>
                </a:lnTo>
                <a:lnTo>
                  <a:pt x="408367" y="734590"/>
                </a:lnTo>
                <a:lnTo>
                  <a:pt x="396699" y="690795"/>
                </a:lnTo>
                <a:lnTo>
                  <a:pt x="383735" y="647289"/>
                </a:lnTo>
                <a:lnTo>
                  <a:pt x="369475" y="604102"/>
                </a:lnTo>
                <a:lnTo>
                  <a:pt x="353918" y="561265"/>
                </a:lnTo>
                <a:lnTo>
                  <a:pt x="337064" y="518808"/>
                </a:lnTo>
                <a:lnTo>
                  <a:pt x="318915" y="476761"/>
                </a:lnTo>
                <a:lnTo>
                  <a:pt x="299469" y="435154"/>
                </a:lnTo>
                <a:lnTo>
                  <a:pt x="278726" y="394019"/>
                </a:lnTo>
                <a:lnTo>
                  <a:pt x="256687" y="353385"/>
                </a:lnTo>
                <a:lnTo>
                  <a:pt x="233352" y="313283"/>
                </a:lnTo>
                <a:lnTo>
                  <a:pt x="208720" y="273744"/>
                </a:lnTo>
                <a:lnTo>
                  <a:pt x="182792" y="234797"/>
                </a:lnTo>
                <a:lnTo>
                  <a:pt x="155568" y="196473"/>
                </a:lnTo>
                <a:lnTo>
                  <a:pt x="127047" y="158803"/>
                </a:lnTo>
                <a:lnTo>
                  <a:pt x="97230" y="121817"/>
                </a:lnTo>
                <a:lnTo>
                  <a:pt x="66116" y="85545"/>
                </a:lnTo>
                <a:lnTo>
                  <a:pt x="33706" y="50017"/>
                </a:lnTo>
                <a:lnTo>
                  <a:pt x="0" y="15265"/>
                </a:lnTo>
                <a:lnTo>
                  <a:pt x="15265" y="0"/>
                </a:lnTo>
                <a:close/>
              </a:path>
            </a:pathLst>
          </a:custGeom>
          <a:noFill/>
          <a:ln w="25400" cap="flat" cmpd="sng">
            <a:solidFill>
              <a:srgbClr val="3D669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8" name="Google Shape;448;p37"/>
          <p:cNvSpPr/>
          <p:nvPr/>
        </p:nvSpPr>
        <p:spPr>
          <a:xfrm>
            <a:off x="1944801" y="2420740"/>
            <a:ext cx="5114290" cy="270034"/>
          </a:xfrm>
          <a:custGeom>
            <a:avLst/>
            <a:gdLst/>
            <a:ahLst/>
            <a:cxnLst/>
            <a:rect l="l" t="t" r="r" b="b"/>
            <a:pathLst>
              <a:path w="5114290" h="360045" extrusionOk="0">
                <a:moveTo>
                  <a:pt x="0" y="0"/>
                </a:moveTo>
                <a:lnTo>
                  <a:pt x="5113896" y="0"/>
                </a:lnTo>
                <a:lnTo>
                  <a:pt x="5113896" y="359498"/>
                </a:lnTo>
                <a:lnTo>
                  <a:pt x="0" y="359498"/>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9" name="Google Shape;449;p37"/>
          <p:cNvSpPr/>
          <p:nvPr/>
        </p:nvSpPr>
        <p:spPr>
          <a:xfrm>
            <a:off x="1944801" y="2420740"/>
            <a:ext cx="5114290" cy="270034"/>
          </a:xfrm>
          <a:custGeom>
            <a:avLst/>
            <a:gdLst/>
            <a:ahLst/>
            <a:cxnLst/>
            <a:rect l="l" t="t" r="r" b="b"/>
            <a:pathLst>
              <a:path w="5114290" h="360045" extrusionOk="0">
                <a:moveTo>
                  <a:pt x="0" y="0"/>
                </a:moveTo>
                <a:lnTo>
                  <a:pt x="5113896" y="0"/>
                </a:lnTo>
                <a:lnTo>
                  <a:pt x="5113896" y="359498"/>
                </a:lnTo>
                <a:lnTo>
                  <a:pt x="0" y="359498"/>
                </a:lnTo>
                <a:lnTo>
                  <a:pt x="0" y="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0" name="Google Shape;450;p37"/>
          <p:cNvSpPr/>
          <p:nvPr/>
        </p:nvSpPr>
        <p:spPr>
          <a:xfrm>
            <a:off x="1720113" y="2387031"/>
            <a:ext cx="449580" cy="337185"/>
          </a:xfrm>
          <a:custGeom>
            <a:avLst/>
            <a:gdLst/>
            <a:ahLst/>
            <a:cxnLst/>
            <a:rect l="l" t="t" r="r" b="b"/>
            <a:pathLst>
              <a:path w="449580" h="449579" extrusionOk="0">
                <a:moveTo>
                  <a:pt x="224688" y="0"/>
                </a:moveTo>
                <a:lnTo>
                  <a:pt x="179405" y="4564"/>
                </a:lnTo>
                <a:lnTo>
                  <a:pt x="137229" y="17657"/>
                </a:lnTo>
                <a:lnTo>
                  <a:pt x="99063" y="38373"/>
                </a:lnTo>
                <a:lnTo>
                  <a:pt x="65809" y="65809"/>
                </a:lnTo>
                <a:lnTo>
                  <a:pt x="38373" y="99063"/>
                </a:lnTo>
                <a:lnTo>
                  <a:pt x="17657" y="137229"/>
                </a:lnTo>
                <a:lnTo>
                  <a:pt x="4564" y="179405"/>
                </a:lnTo>
                <a:lnTo>
                  <a:pt x="0" y="224688"/>
                </a:lnTo>
                <a:lnTo>
                  <a:pt x="4564" y="269970"/>
                </a:lnTo>
                <a:lnTo>
                  <a:pt x="17657" y="312147"/>
                </a:lnTo>
                <a:lnTo>
                  <a:pt x="38373" y="350313"/>
                </a:lnTo>
                <a:lnTo>
                  <a:pt x="65809" y="383566"/>
                </a:lnTo>
                <a:lnTo>
                  <a:pt x="99063" y="411003"/>
                </a:lnTo>
                <a:lnTo>
                  <a:pt x="137229" y="431719"/>
                </a:lnTo>
                <a:lnTo>
                  <a:pt x="179405" y="444811"/>
                </a:lnTo>
                <a:lnTo>
                  <a:pt x="224688" y="449376"/>
                </a:lnTo>
                <a:lnTo>
                  <a:pt x="269966" y="444811"/>
                </a:lnTo>
                <a:lnTo>
                  <a:pt x="312139" y="431719"/>
                </a:lnTo>
                <a:lnTo>
                  <a:pt x="350304" y="411003"/>
                </a:lnTo>
                <a:lnTo>
                  <a:pt x="383555" y="383566"/>
                </a:lnTo>
                <a:lnTo>
                  <a:pt x="410991" y="350313"/>
                </a:lnTo>
                <a:lnTo>
                  <a:pt x="431707" y="312147"/>
                </a:lnTo>
                <a:lnTo>
                  <a:pt x="444799" y="269970"/>
                </a:lnTo>
                <a:lnTo>
                  <a:pt x="449364" y="224688"/>
                </a:lnTo>
                <a:lnTo>
                  <a:pt x="444799" y="179405"/>
                </a:lnTo>
                <a:lnTo>
                  <a:pt x="431707" y="137229"/>
                </a:lnTo>
                <a:lnTo>
                  <a:pt x="410991" y="99063"/>
                </a:lnTo>
                <a:lnTo>
                  <a:pt x="383555" y="65809"/>
                </a:lnTo>
                <a:lnTo>
                  <a:pt x="350304" y="38373"/>
                </a:lnTo>
                <a:lnTo>
                  <a:pt x="312139" y="17657"/>
                </a:lnTo>
                <a:lnTo>
                  <a:pt x="269966" y="4564"/>
                </a:lnTo>
                <a:lnTo>
                  <a:pt x="22468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1" name="Google Shape;451;p37"/>
          <p:cNvSpPr/>
          <p:nvPr/>
        </p:nvSpPr>
        <p:spPr>
          <a:xfrm>
            <a:off x="1720113" y="2387031"/>
            <a:ext cx="449580" cy="337185"/>
          </a:xfrm>
          <a:custGeom>
            <a:avLst/>
            <a:gdLst/>
            <a:ahLst/>
            <a:cxnLst/>
            <a:rect l="l" t="t" r="r" b="b"/>
            <a:pathLst>
              <a:path w="449580" h="449579" extrusionOk="0">
                <a:moveTo>
                  <a:pt x="0" y="224688"/>
                </a:moveTo>
                <a:lnTo>
                  <a:pt x="4564" y="179405"/>
                </a:lnTo>
                <a:lnTo>
                  <a:pt x="17657" y="137229"/>
                </a:lnTo>
                <a:lnTo>
                  <a:pt x="38373" y="99063"/>
                </a:lnTo>
                <a:lnTo>
                  <a:pt x="65809" y="65809"/>
                </a:lnTo>
                <a:lnTo>
                  <a:pt x="99063" y="38373"/>
                </a:lnTo>
                <a:lnTo>
                  <a:pt x="137229" y="17657"/>
                </a:lnTo>
                <a:lnTo>
                  <a:pt x="179405" y="4564"/>
                </a:lnTo>
                <a:lnTo>
                  <a:pt x="224688" y="0"/>
                </a:lnTo>
                <a:lnTo>
                  <a:pt x="269966" y="4564"/>
                </a:lnTo>
                <a:lnTo>
                  <a:pt x="312139" y="17657"/>
                </a:lnTo>
                <a:lnTo>
                  <a:pt x="350304" y="38373"/>
                </a:lnTo>
                <a:lnTo>
                  <a:pt x="383555" y="65809"/>
                </a:lnTo>
                <a:lnTo>
                  <a:pt x="410991" y="99063"/>
                </a:lnTo>
                <a:lnTo>
                  <a:pt x="431707" y="137229"/>
                </a:lnTo>
                <a:lnTo>
                  <a:pt x="444799" y="179405"/>
                </a:lnTo>
                <a:lnTo>
                  <a:pt x="449364" y="224688"/>
                </a:lnTo>
                <a:lnTo>
                  <a:pt x="444799" y="269970"/>
                </a:lnTo>
                <a:lnTo>
                  <a:pt x="431707" y="312147"/>
                </a:lnTo>
                <a:lnTo>
                  <a:pt x="410991" y="350313"/>
                </a:lnTo>
                <a:lnTo>
                  <a:pt x="383555" y="383566"/>
                </a:lnTo>
                <a:lnTo>
                  <a:pt x="350304" y="411003"/>
                </a:lnTo>
                <a:lnTo>
                  <a:pt x="312139" y="431719"/>
                </a:lnTo>
                <a:lnTo>
                  <a:pt x="269966" y="444811"/>
                </a:lnTo>
                <a:lnTo>
                  <a:pt x="224688" y="449376"/>
                </a:lnTo>
                <a:lnTo>
                  <a:pt x="179405" y="444811"/>
                </a:lnTo>
                <a:lnTo>
                  <a:pt x="137229" y="431719"/>
                </a:lnTo>
                <a:lnTo>
                  <a:pt x="99063" y="411003"/>
                </a:lnTo>
                <a:lnTo>
                  <a:pt x="65809" y="383566"/>
                </a:lnTo>
                <a:lnTo>
                  <a:pt x="38373" y="350313"/>
                </a:lnTo>
                <a:lnTo>
                  <a:pt x="17657" y="312147"/>
                </a:lnTo>
                <a:lnTo>
                  <a:pt x="4564" y="269970"/>
                </a:lnTo>
                <a:lnTo>
                  <a:pt x="0" y="224688"/>
                </a:lnTo>
                <a:close/>
              </a:path>
            </a:pathLst>
          </a:custGeom>
          <a:noFill/>
          <a:ln w="25375"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2" name="Google Shape;452;p37"/>
          <p:cNvSpPr/>
          <p:nvPr/>
        </p:nvSpPr>
        <p:spPr>
          <a:xfrm>
            <a:off x="2150910" y="2825239"/>
            <a:ext cx="4907915" cy="270034"/>
          </a:xfrm>
          <a:custGeom>
            <a:avLst/>
            <a:gdLst/>
            <a:ahLst/>
            <a:cxnLst/>
            <a:rect l="l" t="t" r="r" b="b"/>
            <a:pathLst>
              <a:path w="4907915" h="360045" extrusionOk="0">
                <a:moveTo>
                  <a:pt x="0" y="0"/>
                </a:moveTo>
                <a:lnTo>
                  <a:pt x="4907788" y="0"/>
                </a:lnTo>
                <a:lnTo>
                  <a:pt x="4907788" y="359498"/>
                </a:lnTo>
                <a:lnTo>
                  <a:pt x="0" y="359498"/>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3" name="Google Shape;453;p37"/>
          <p:cNvSpPr/>
          <p:nvPr/>
        </p:nvSpPr>
        <p:spPr>
          <a:xfrm>
            <a:off x="2150910" y="2825239"/>
            <a:ext cx="4907915" cy="270034"/>
          </a:xfrm>
          <a:custGeom>
            <a:avLst/>
            <a:gdLst/>
            <a:ahLst/>
            <a:cxnLst/>
            <a:rect l="l" t="t" r="r" b="b"/>
            <a:pathLst>
              <a:path w="4907915" h="360045" extrusionOk="0">
                <a:moveTo>
                  <a:pt x="0" y="0"/>
                </a:moveTo>
                <a:lnTo>
                  <a:pt x="4907788" y="0"/>
                </a:lnTo>
                <a:lnTo>
                  <a:pt x="4907788" y="359498"/>
                </a:lnTo>
                <a:lnTo>
                  <a:pt x="0" y="359498"/>
                </a:lnTo>
                <a:lnTo>
                  <a:pt x="0" y="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4" name="Google Shape;454;p37"/>
          <p:cNvSpPr/>
          <p:nvPr/>
        </p:nvSpPr>
        <p:spPr>
          <a:xfrm>
            <a:off x="1926221" y="2791529"/>
            <a:ext cx="449580" cy="337185"/>
          </a:xfrm>
          <a:custGeom>
            <a:avLst/>
            <a:gdLst/>
            <a:ahLst/>
            <a:cxnLst/>
            <a:rect l="l" t="t" r="r" b="b"/>
            <a:pathLst>
              <a:path w="449580" h="449579" extrusionOk="0">
                <a:moveTo>
                  <a:pt x="224688" y="0"/>
                </a:moveTo>
                <a:lnTo>
                  <a:pt x="179405" y="4564"/>
                </a:lnTo>
                <a:lnTo>
                  <a:pt x="137229" y="17657"/>
                </a:lnTo>
                <a:lnTo>
                  <a:pt x="99063" y="38373"/>
                </a:lnTo>
                <a:lnTo>
                  <a:pt x="65809" y="65809"/>
                </a:lnTo>
                <a:lnTo>
                  <a:pt x="38373" y="99063"/>
                </a:lnTo>
                <a:lnTo>
                  <a:pt x="17657" y="137229"/>
                </a:lnTo>
                <a:lnTo>
                  <a:pt x="4564" y="179405"/>
                </a:lnTo>
                <a:lnTo>
                  <a:pt x="0" y="224688"/>
                </a:lnTo>
                <a:lnTo>
                  <a:pt x="4564" y="269970"/>
                </a:lnTo>
                <a:lnTo>
                  <a:pt x="17657" y="312147"/>
                </a:lnTo>
                <a:lnTo>
                  <a:pt x="38373" y="350313"/>
                </a:lnTo>
                <a:lnTo>
                  <a:pt x="65809" y="383566"/>
                </a:lnTo>
                <a:lnTo>
                  <a:pt x="99063" y="411003"/>
                </a:lnTo>
                <a:lnTo>
                  <a:pt x="137229" y="431719"/>
                </a:lnTo>
                <a:lnTo>
                  <a:pt x="179405" y="444811"/>
                </a:lnTo>
                <a:lnTo>
                  <a:pt x="224688" y="449376"/>
                </a:lnTo>
                <a:lnTo>
                  <a:pt x="269966" y="444811"/>
                </a:lnTo>
                <a:lnTo>
                  <a:pt x="312139" y="431719"/>
                </a:lnTo>
                <a:lnTo>
                  <a:pt x="350304" y="411003"/>
                </a:lnTo>
                <a:lnTo>
                  <a:pt x="383555" y="383566"/>
                </a:lnTo>
                <a:lnTo>
                  <a:pt x="410991" y="350313"/>
                </a:lnTo>
                <a:lnTo>
                  <a:pt x="431707" y="312147"/>
                </a:lnTo>
                <a:lnTo>
                  <a:pt x="444799" y="269970"/>
                </a:lnTo>
                <a:lnTo>
                  <a:pt x="449364" y="224688"/>
                </a:lnTo>
                <a:lnTo>
                  <a:pt x="444799" y="179405"/>
                </a:lnTo>
                <a:lnTo>
                  <a:pt x="431707" y="137229"/>
                </a:lnTo>
                <a:lnTo>
                  <a:pt x="410991" y="99063"/>
                </a:lnTo>
                <a:lnTo>
                  <a:pt x="383555" y="65809"/>
                </a:lnTo>
                <a:lnTo>
                  <a:pt x="350304" y="38373"/>
                </a:lnTo>
                <a:lnTo>
                  <a:pt x="312139" y="17657"/>
                </a:lnTo>
                <a:lnTo>
                  <a:pt x="269966" y="4564"/>
                </a:lnTo>
                <a:lnTo>
                  <a:pt x="22468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5" name="Google Shape;455;p37"/>
          <p:cNvSpPr/>
          <p:nvPr/>
        </p:nvSpPr>
        <p:spPr>
          <a:xfrm>
            <a:off x="1926221" y="2791529"/>
            <a:ext cx="449580" cy="337185"/>
          </a:xfrm>
          <a:custGeom>
            <a:avLst/>
            <a:gdLst/>
            <a:ahLst/>
            <a:cxnLst/>
            <a:rect l="l" t="t" r="r" b="b"/>
            <a:pathLst>
              <a:path w="449580" h="449579" extrusionOk="0">
                <a:moveTo>
                  <a:pt x="0" y="224688"/>
                </a:moveTo>
                <a:lnTo>
                  <a:pt x="4564" y="179405"/>
                </a:lnTo>
                <a:lnTo>
                  <a:pt x="17657" y="137229"/>
                </a:lnTo>
                <a:lnTo>
                  <a:pt x="38373" y="99063"/>
                </a:lnTo>
                <a:lnTo>
                  <a:pt x="65809" y="65809"/>
                </a:lnTo>
                <a:lnTo>
                  <a:pt x="99063" y="38373"/>
                </a:lnTo>
                <a:lnTo>
                  <a:pt x="137229" y="17657"/>
                </a:lnTo>
                <a:lnTo>
                  <a:pt x="179405" y="4564"/>
                </a:lnTo>
                <a:lnTo>
                  <a:pt x="224688" y="0"/>
                </a:lnTo>
                <a:lnTo>
                  <a:pt x="269966" y="4564"/>
                </a:lnTo>
                <a:lnTo>
                  <a:pt x="312139" y="17657"/>
                </a:lnTo>
                <a:lnTo>
                  <a:pt x="350304" y="38373"/>
                </a:lnTo>
                <a:lnTo>
                  <a:pt x="383555" y="65809"/>
                </a:lnTo>
                <a:lnTo>
                  <a:pt x="410991" y="99063"/>
                </a:lnTo>
                <a:lnTo>
                  <a:pt x="431707" y="137229"/>
                </a:lnTo>
                <a:lnTo>
                  <a:pt x="444799" y="179405"/>
                </a:lnTo>
                <a:lnTo>
                  <a:pt x="449364" y="224688"/>
                </a:lnTo>
                <a:lnTo>
                  <a:pt x="444799" y="269970"/>
                </a:lnTo>
                <a:lnTo>
                  <a:pt x="431707" y="312147"/>
                </a:lnTo>
                <a:lnTo>
                  <a:pt x="410991" y="350313"/>
                </a:lnTo>
                <a:lnTo>
                  <a:pt x="383555" y="383566"/>
                </a:lnTo>
                <a:lnTo>
                  <a:pt x="350304" y="411003"/>
                </a:lnTo>
                <a:lnTo>
                  <a:pt x="312139" y="431719"/>
                </a:lnTo>
                <a:lnTo>
                  <a:pt x="269966" y="444811"/>
                </a:lnTo>
                <a:lnTo>
                  <a:pt x="224688" y="449376"/>
                </a:lnTo>
                <a:lnTo>
                  <a:pt x="179405" y="444811"/>
                </a:lnTo>
                <a:lnTo>
                  <a:pt x="137229" y="431719"/>
                </a:lnTo>
                <a:lnTo>
                  <a:pt x="99063" y="411003"/>
                </a:lnTo>
                <a:lnTo>
                  <a:pt x="65809" y="383566"/>
                </a:lnTo>
                <a:lnTo>
                  <a:pt x="38373" y="350313"/>
                </a:lnTo>
                <a:lnTo>
                  <a:pt x="17657" y="312147"/>
                </a:lnTo>
                <a:lnTo>
                  <a:pt x="4564" y="269970"/>
                </a:lnTo>
                <a:lnTo>
                  <a:pt x="0" y="224688"/>
                </a:lnTo>
                <a:close/>
              </a:path>
            </a:pathLst>
          </a:custGeom>
          <a:noFill/>
          <a:ln w="25375"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6" name="Google Shape;456;p37"/>
          <p:cNvSpPr/>
          <p:nvPr/>
        </p:nvSpPr>
        <p:spPr>
          <a:xfrm>
            <a:off x="2150910" y="3229736"/>
            <a:ext cx="4907915" cy="270034"/>
          </a:xfrm>
          <a:custGeom>
            <a:avLst/>
            <a:gdLst/>
            <a:ahLst/>
            <a:cxnLst/>
            <a:rect l="l" t="t" r="r" b="b"/>
            <a:pathLst>
              <a:path w="4907915" h="360045" extrusionOk="0">
                <a:moveTo>
                  <a:pt x="0" y="0"/>
                </a:moveTo>
                <a:lnTo>
                  <a:pt x="4907788" y="0"/>
                </a:lnTo>
                <a:lnTo>
                  <a:pt x="4907788" y="359498"/>
                </a:lnTo>
                <a:lnTo>
                  <a:pt x="0" y="359498"/>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7" name="Google Shape;457;p37"/>
          <p:cNvSpPr/>
          <p:nvPr/>
        </p:nvSpPr>
        <p:spPr>
          <a:xfrm>
            <a:off x="2150910" y="3229736"/>
            <a:ext cx="4907915" cy="270034"/>
          </a:xfrm>
          <a:custGeom>
            <a:avLst/>
            <a:gdLst/>
            <a:ahLst/>
            <a:cxnLst/>
            <a:rect l="l" t="t" r="r" b="b"/>
            <a:pathLst>
              <a:path w="4907915" h="360045" extrusionOk="0">
                <a:moveTo>
                  <a:pt x="0" y="0"/>
                </a:moveTo>
                <a:lnTo>
                  <a:pt x="4907788" y="0"/>
                </a:lnTo>
                <a:lnTo>
                  <a:pt x="4907788" y="359498"/>
                </a:lnTo>
                <a:lnTo>
                  <a:pt x="0" y="359498"/>
                </a:lnTo>
                <a:lnTo>
                  <a:pt x="0" y="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Google Shape;458;p37"/>
          <p:cNvSpPr/>
          <p:nvPr/>
        </p:nvSpPr>
        <p:spPr>
          <a:xfrm>
            <a:off x="1926221" y="3196037"/>
            <a:ext cx="449580" cy="337185"/>
          </a:xfrm>
          <a:custGeom>
            <a:avLst/>
            <a:gdLst/>
            <a:ahLst/>
            <a:cxnLst/>
            <a:rect l="l" t="t" r="r" b="b"/>
            <a:pathLst>
              <a:path w="449580" h="449579" extrusionOk="0">
                <a:moveTo>
                  <a:pt x="224688" y="0"/>
                </a:moveTo>
                <a:lnTo>
                  <a:pt x="179405" y="4564"/>
                </a:lnTo>
                <a:lnTo>
                  <a:pt x="137229" y="17657"/>
                </a:lnTo>
                <a:lnTo>
                  <a:pt x="99063" y="38373"/>
                </a:lnTo>
                <a:lnTo>
                  <a:pt x="65809" y="65809"/>
                </a:lnTo>
                <a:lnTo>
                  <a:pt x="38373" y="99063"/>
                </a:lnTo>
                <a:lnTo>
                  <a:pt x="17657" y="137229"/>
                </a:lnTo>
                <a:lnTo>
                  <a:pt x="4564" y="179405"/>
                </a:lnTo>
                <a:lnTo>
                  <a:pt x="0" y="224688"/>
                </a:lnTo>
                <a:lnTo>
                  <a:pt x="4564" y="269970"/>
                </a:lnTo>
                <a:lnTo>
                  <a:pt x="17657" y="312147"/>
                </a:lnTo>
                <a:lnTo>
                  <a:pt x="38373" y="350313"/>
                </a:lnTo>
                <a:lnTo>
                  <a:pt x="65809" y="383566"/>
                </a:lnTo>
                <a:lnTo>
                  <a:pt x="99063" y="411003"/>
                </a:lnTo>
                <a:lnTo>
                  <a:pt x="137229" y="431719"/>
                </a:lnTo>
                <a:lnTo>
                  <a:pt x="179405" y="444811"/>
                </a:lnTo>
                <a:lnTo>
                  <a:pt x="224688" y="449376"/>
                </a:lnTo>
                <a:lnTo>
                  <a:pt x="269966" y="444811"/>
                </a:lnTo>
                <a:lnTo>
                  <a:pt x="312139" y="431719"/>
                </a:lnTo>
                <a:lnTo>
                  <a:pt x="350304" y="411003"/>
                </a:lnTo>
                <a:lnTo>
                  <a:pt x="383555" y="383566"/>
                </a:lnTo>
                <a:lnTo>
                  <a:pt x="410991" y="350313"/>
                </a:lnTo>
                <a:lnTo>
                  <a:pt x="431707" y="312147"/>
                </a:lnTo>
                <a:lnTo>
                  <a:pt x="444799" y="269970"/>
                </a:lnTo>
                <a:lnTo>
                  <a:pt x="449364" y="224688"/>
                </a:lnTo>
                <a:lnTo>
                  <a:pt x="444799" y="179405"/>
                </a:lnTo>
                <a:lnTo>
                  <a:pt x="431707" y="137229"/>
                </a:lnTo>
                <a:lnTo>
                  <a:pt x="410991" y="99063"/>
                </a:lnTo>
                <a:lnTo>
                  <a:pt x="383555" y="65809"/>
                </a:lnTo>
                <a:lnTo>
                  <a:pt x="350304" y="38373"/>
                </a:lnTo>
                <a:lnTo>
                  <a:pt x="312139" y="17657"/>
                </a:lnTo>
                <a:lnTo>
                  <a:pt x="269966" y="4564"/>
                </a:lnTo>
                <a:lnTo>
                  <a:pt x="22468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9" name="Google Shape;459;p37"/>
          <p:cNvSpPr/>
          <p:nvPr/>
        </p:nvSpPr>
        <p:spPr>
          <a:xfrm>
            <a:off x="1926221" y="3196037"/>
            <a:ext cx="449580" cy="337185"/>
          </a:xfrm>
          <a:custGeom>
            <a:avLst/>
            <a:gdLst/>
            <a:ahLst/>
            <a:cxnLst/>
            <a:rect l="l" t="t" r="r" b="b"/>
            <a:pathLst>
              <a:path w="449580" h="449579" extrusionOk="0">
                <a:moveTo>
                  <a:pt x="0" y="224688"/>
                </a:moveTo>
                <a:lnTo>
                  <a:pt x="4564" y="179405"/>
                </a:lnTo>
                <a:lnTo>
                  <a:pt x="17657" y="137229"/>
                </a:lnTo>
                <a:lnTo>
                  <a:pt x="38373" y="99063"/>
                </a:lnTo>
                <a:lnTo>
                  <a:pt x="65809" y="65809"/>
                </a:lnTo>
                <a:lnTo>
                  <a:pt x="99063" y="38373"/>
                </a:lnTo>
                <a:lnTo>
                  <a:pt x="137229" y="17657"/>
                </a:lnTo>
                <a:lnTo>
                  <a:pt x="179405" y="4564"/>
                </a:lnTo>
                <a:lnTo>
                  <a:pt x="224688" y="0"/>
                </a:lnTo>
                <a:lnTo>
                  <a:pt x="269966" y="4564"/>
                </a:lnTo>
                <a:lnTo>
                  <a:pt x="312139" y="17657"/>
                </a:lnTo>
                <a:lnTo>
                  <a:pt x="350304" y="38373"/>
                </a:lnTo>
                <a:lnTo>
                  <a:pt x="383555" y="65809"/>
                </a:lnTo>
                <a:lnTo>
                  <a:pt x="410991" y="99063"/>
                </a:lnTo>
                <a:lnTo>
                  <a:pt x="431707" y="137229"/>
                </a:lnTo>
                <a:lnTo>
                  <a:pt x="444799" y="179405"/>
                </a:lnTo>
                <a:lnTo>
                  <a:pt x="449364" y="224688"/>
                </a:lnTo>
                <a:lnTo>
                  <a:pt x="444799" y="269970"/>
                </a:lnTo>
                <a:lnTo>
                  <a:pt x="431707" y="312147"/>
                </a:lnTo>
                <a:lnTo>
                  <a:pt x="410991" y="350313"/>
                </a:lnTo>
                <a:lnTo>
                  <a:pt x="383555" y="383566"/>
                </a:lnTo>
                <a:lnTo>
                  <a:pt x="350304" y="411003"/>
                </a:lnTo>
                <a:lnTo>
                  <a:pt x="312139" y="431719"/>
                </a:lnTo>
                <a:lnTo>
                  <a:pt x="269966" y="444811"/>
                </a:lnTo>
                <a:lnTo>
                  <a:pt x="224688" y="449376"/>
                </a:lnTo>
                <a:lnTo>
                  <a:pt x="179405" y="444811"/>
                </a:lnTo>
                <a:lnTo>
                  <a:pt x="137229" y="431719"/>
                </a:lnTo>
                <a:lnTo>
                  <a:pt x="99063" y="411003"/>
                </a:lnTo>
                <a:lnTo>
                  <a:pt x="65809" y="383566"/>
                </a:lnTo>
                <a:lnTo>
                  <a:pt x="38373" y="350313"/>
                </a:lnTo>
                <a:lnTo>
                  <a:pt x="17657" y="312147"/>
                </a:lnTo>
                <a:lnTo>
                  <a:pt x="4564" y="269970"/>
                </a:lnTo>
                <a:lnTo>
                  <a:pt x="0" y="224688"/>
                </a:lnTo>
                <a:close/>
              </a:path>
            </a:pathLst>
          </a:custGeom>
          <a:noFill/>
          <a:ln w="25375"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0" name="Google Shape;460;p37"/>
          <p:cNvSpPr/>
          <p:nvPr/>
        </p:nvSpPr>
        <p:spPr>
          <a:xfrm>
            <a:off x="1944801" y="3634235"/>
            <a:ext cx="5114290" cy="270034"/>
          </a:xfrm>
          <a:custGeom>
            <a:avLst/>
            <a:gdLst/>
            <a:ahLst/>
            <a:cxnLst/>
            <a:rect l="l" t="t" r="r" b="b"/>
            <a:pathLst>
              <a:path w="5114290" h="360045" extrusionOk="0">
                <a:moveTo>
                  <a:pt x="0" y="0"/>
                </a:moveTo>
                <a:lnTo>
                  <a:pt x="5113896" y="0"/>
                </a:lnTo>
                <a:lnTo>
                  <a:pt x="5113896" y="359498"/>
                </a:lnTo>
                <a:lnTo>
                  <a:pt x="0" y="359498"/>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1" name="Google Shape;461;p37"/>
          <p:cNvSpPr/>
          <p:nvPr/>
        </p:nvSpPr>
        <p:spPr>
          <a:xfrm>
            <a:off x="1944801" y="3634235"/>
            <a:ext cx="5114290" cy="270034"/>
          </a:xfrm>
          <a:custGeom>
            <a:avLst/>
            <a:gdLst/>
            <a:ahLst/>
            <a:cxnLst/>
            <a:rect l="l" t="t" r="r" b="b"/>
            <a:pathLst>
              <a:path w="5114290" h="360045" extrusionOk="0">
                <a:moveTo>
                  <a:pt x="0" y="0"/>
                </a:moveTo>
                <a:lnTo>
                  <a:pt x="5113896" y="0"/>
                </a:lnTo>
                <a:lnTo>
                  <a:pt x="5113896" y="359498"/>
                </a:lnTo>
                <a:lnTo>
                  <a:pt x="0" y="359498"/>
                </a:lnTo>
                <a:lnTo>
                  <a:pt x="0" y="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2" name="Google Shape;462;p37"/>
          <p:cNvSpPr txBox="1"/>
          <p:nvPr/>
        </p:nvSpPr>
        <p:spPr>
          <a:xfrm>
            <a:off x="535940" y="879348"/>
            <a:ext cx="6137400" cy="2762100"/>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Main features are – event bubbling and target property</a:t>
            </a:r>
            <a:endParaRPr sz="2000">
              <a:solidFill>
                <a:schemeClr val="dk1"/>
              </a:solidFill>
              <a:latin typeface="Calibri"/>
              <a:ea typeface="Calibri"/>
              <a:cs typeface="Calibri"/>
              <a:sym typeface="Calibri"/>
            </a:endParaRPr>
          </a:p>
          <a:p>
            <a:pPr marL="355600" marR="0" lvl="0" indent="-342900" algn="l" rtl="0">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Boost performance</a:t>
            </a:r>
            <a:endParaRPr sz="2000">
              <a:solidFill>
                <a:schemeClr val="dk1"/>
              </a:solidFill>
              <a:latin typeface="Calibri"/>
              <a:ea typeface="Calibri"/>
              <a:cs typeface="Calibri"/>
              <a:sym typeface="Calibri"/>
            </a:endParaRPr>
          </a:p>
          <a:p>
            <a:pPr marL="355600" marR="0" lvl="0" indent="-342900" algn="l" rtl="0">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Target property is the element that originated the event</a:t>
            </a:r>
            <a:endParaRPr sz="2000">
              <a:solidFill>
                <a:schemeClr val="dk1"/>
              </a:solidFill>
              <a:latin typeface="Calibri"/>
              <a:ea typeface="Calibri"/>
              <a:cs typeface="Calibri"/>
              <a:sym typeface="Calibri"/>
            </a:endParaRPr>
          </a:p>
          <a:p>
            <a:pPr marL="355600" marR="0" lvl="0" indent="-342900" algn="l" rtl="0">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Benefits of event delegation:</a:t>
            </a:r>
            <a:endParaRPr sz="2000">
              <a:solidFill>
                <a:schemeClr val="dk1"/>
              </a:solidFill>
              <a:latin typeface="Calibri"/>
              <a:ea typeface="Calibri"/>
              <a:cs typeface="Calibri"/>
              <a:sym typeface="Calibri"/>
            </a:endParaRPr>
          </a:p>
          <a:p>
            <a:pPr marL="1899920" marR="1458595" lvl="0" indent="-206375" algn="l" rtl="0">
              <a:lnSpc>
                <a:spcPct val="150000"/>
              </a:lnSpc>
              <a:spcBef>
                <a:spcPts val="780"/>
              </a:spcBef>
              <a:spcAft>
                <a:spcPts val="0"/>
              </a:spcAft>
              <a:buNone/>
            </a:pPr>
            <a:r>
              <a:rPr lang="vi" sz="1800">
                <a:solidFill>
                  <a:srgbClr val="FFFFFF"/>
                </a:solidFill>
                <a:latin typeface="Calibri"/>
                <a:ea typeface="Calibri"/>
                <a:cs typeface="Calibri"/>
                <a:sym typeface="Calibri"/>
              </a:rPr>
              <a:t>Less handler to take up memory  Better performance</a:t>
            </a:r>
            <a:endParaRPr sz="1800">
              <a:solidFill>
                <a:schemeClr val="dk1"/>
              </a:solidFill>
              <a:latin typeface="Calibri"/>
              <a:ea typeface="Calibri"/>
              <a:cs typeface="Calibri"/>
              <a:sym typeface="Calibri"/>
            </a:endParaRPr>
          </a:p>
          <a:p>
            <a:pPr marL="1694179" marR="1983104" lvl="0" indent="205740" algn="l" rtl="0">
              <a:lnSpc>
                <a:spcPct val="150000"/>
              </a:lnSpc>
              <a:spcBef>
                <a:spcPts val="0"/>
              </a:spcBef>
              <a:spcAft>
                <a:spcPts val="0"/>
              </a:spcAft>
              <a:buNone/>
            </a:pPr>
            <a:r>
              <a:rPr lang="vi" sz="1800">
                <a:solidFill>
                  <a:srgbClr val="FFFFFF"/>
                </a:solidFill>
                <a:latin typeface="Calibri"/>
                <a:ea typeface="Calibri"/>
                <a:cs typeface="Calibri"/>
                <a:sym typeface="Calibri"/>
              </a:rPr>
              <a:t>Reduced risk of crashing  No re-assigning handlers</a:t>
            </a:r>
            <a:endParaRPr sz="1800">
              <a:solidFill>
                <a:schemeClr val="dk1"/>
              </a:solidFill>
              <a:latin typeface="Calibri"/>
              <a:ea typeface="Calibri"/>
              <a:cs typeface="Calibri"/>
              <a:sym typeface="Calibri"/>
            </a:endParaRPr>
          </a:p>
        </p:txBody>
      </p:sp>
      <p:sp>
        <p:nvSpPr>
          <p:cNvPr id="463" name="Google Shape;463;p37"/>
          <p:cNvSpPr/>
          <p:nvPr/>
        </p:nvSpPr>
        <p:spPr>
          <a:xfrm>
            <a:off x="1720113" y="3600536"/>
            <a:ext cx="449580" cy="337185"/>
          </a:xfrm>
          <a:custGeom>
            <a:avLst/>
            <a:gdLst/>
            <a:ahLst/>
            <a:cxnLst/>
            <a:rect l="l" t="t" r="r" b="b"/>
            <a:pathLst>
              <a:path w="449580" h="449579" extrusionOk="0">
                <a:moveTo>
                  <a:pt x="224688" y="0"/>
                </a:moveTo>
                <a:lnTo>
                  <a:pt x="179405" y="4564"/>
                </a:lnTo>
                <a:lnTo>
                  <a:pt x="137229" y="17657"/>
                </a:lnTo>
                <a:lnTo>
                  <a:pt x="99063" y="38373"/>
                </a:lnTo>
                <a:lnTo>
                  <a:pt x="65809" y="65809"/>
                </a:lnTo>
                <a:lnTo>
                  <a:pt x="38373" y="99063"/>
                </a:lnTo>
                <a:lnTo>
                  <a:pt x="17657" y="137229"/>
                </a:lnTo>
                <a:lnTo>
                  <a:pt x="4564" y="179405"/>
                </a:lnTo>
                <a:lnTo>
                  <a:pt x="0" y="224688"/>
                </a:lnTo>
                <a:lnTo>
                  <a:pt x="4564" y="269970"/>
                </a:lnTo>
                <a:lnTo>
                  <a:pt x="17657" y="312147"/>
                </a:lnTo>
                <a:lnTo>
                  <a:pt x="38373" y="350313"/>
                </a:lnTo>
                <a:lnTo>
                  <a:pt x="65809" y="383566"/>
                </a:lnTo>
                <a:lnTo>
                  <a:pt x="99063" y="411003"/>
                </a:lnTo>
                <a:lnTo>
                  <a:pt x="137229" y="431719"/>
                </a:lnTo>
                <a:lnTo>
                  <a:pt x="179405" y="444811"/>
                </a:lnTo>
                <a:lnTo>
                  <a:pt x="224688" y="449376"/>
                </a:lnTo>
                <a:lnTo>
                  <a:pt x="269966" y="444811"/>
                </a:lnTo>
                <a:lnTo>
                  <a:pt x="312139" y="431719"/>
                </a:lnTo>
                <a:lnTo>
                  <a:pt x="350304" y="411003"/>
                </a:lnTo>
                <a:lnTo>
                  <a:pt x="383555" y="383566"/>
                </a:lnTo>
                <a:lnTo>
                  <a:pt x="410991" y="350313"/>
                </a:lnTo>
                <a:lnTo>
                  <a:pt x="431707" y="312147"/>
                </a:lnTo>
                <a:lnTo>
                  <a:pt x="444799" y="269970"/>
                </a:lnTo>
                <a:lnTo>
                  <a:pt x="449364" y="224688"/>
                </a:lnTo>
                <a:lnTo>
                  <a:pt x="444799" y="179405"/>
                </a:lnTo>
                <a:lnTo>
                  <a:pt x="431707" y="137229"/>
                </a:lnTo>
                <a:lnTo>
                  <a:pt x="410991" y="99063"/>
                </a:lnTo>
                <a:lnTo>
                  <a:pt x="383555" y="65809"/>
                </a:lnTo>
                <a:lnTo>
                  <a:pt x="350304" y="38373"/>
                </a:lnTo>
                <a:lnTo>
                  <a:pt x="312139" y="17657"/>
                </a:lnTo>
                <a:lnTo>
                  <a:pt x="269966" y="4564"/>
                </a:lnTo>
                <a:lnTo>
                  <a:pt x="22468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4" name="Google Shape;464;p37"/>
          <p:cNvSpPr/>
          <p:nvPr/>
        </p:nvSpPr>
        <p:spPr>
          <a:xfrm>
            <a:off x="1720113" y="3600536"/>
            <a:ext cx="449580" cy="337185"/>
          </a:xfrm>
          <a:custGeom>
            <a:avLst/>
            <a:gdLst/>
            <a:ahLst/>
            <a:cxnLst/>
            <a:rect l="l" t="t" r="r" b="b"/>
            <a:pathLst>
              <a:path w="449580" h="449579" extrusionOk="0">
                <a:moveTo>
                  <a:pt x="0" y="224688"/>
                </a:moveTo>
                <a:lnTo>
                  <a:pt x="4564" y="179405"/>
                </a:lnTo>
                <a:lnTo>
                  <a:pt x="17657" y="137229"/>
                </a:lnTo>
                <a:lnTo>
                  <a:pt x="38373" y="99063"/>
                </a:lnTo>
                <a:lnTo>
                  <a:pt x="65809" y="65809"/>
                </a:lnTo>
                <a:lnTo>
                  <a:pt x="99063" y="38373"/>
                </a:lnTo>
                <a:lnTo>
                  <a:pt x="137229" y="17657"/>
                </a:lnTo>
                <a:lnTo>
                  <a:pt x="179405" y="4564"/>
                </a:lnTo>
                <a:lnTo>
                  <a:pt x="224688" y="0"/>
                </a:lnTo>
                <a:lnTo>
                  <a:pt x="269966" y="4564"/>
                </a:lnTo>
                <a:lnTo>
                  <a:pt x="312139" y="17657"/>
                </a:lnTo>
                <a:lnTo>
                  <a:pt x="350304" y="38373"/>
                </a:lnTo>
                <a:lnTo>
                  <a:pt x="383555" y="65809"/>
                </a:lnTo>
                <a:lnTo>
                  <a:pt x="410991" y="99063"/>
                </a:lnTo>
                <a:lnTo>
                  <a:pt x="431707" y="137229"/>
                </a:lnTo>
                <a:lnTo>
                  <a:pt x="444799" y="179405"/>
                </a:lnTo>
                <a:lnTo>
                  <a:pt x="449364" y="224688"/>
                </a:lnTo>
                <a:lnTo>
                  <a:pt x="444799" y="269970"/>
                </a:lnTo>
                <a:lnTo>
                  <a:pt x="431707" y="312147"/>
                </a:lnTo>
                <a:lnTo>
                  <a:pt x="410991" y="350313"/>
                </a:lnTo>
                <a:lnTo>
                  <a:pt x="383555" y="383566"/>
                </a:lnTo>
                <a:lnTo>
                  <a:pt x="350304" y="411003"/>
                </a:lnTo>
                <a:lnTo>
                  <a:pt x="312139" y="431719"/>
                </a:lnTo>
                <a:lnTo>
                  <a:pt x="269966" y="444811"/>
                </a:lnTo>
                <a:lnTo>
                  <a:pt x="224688" y="449376"/>
                </a:lnTo>
                <a:lnTo>
                  <a:pt x="179405" y="444811"/>
                </a:lnTo>
                <a:lnTo>
                  <a:pt x="137229" y="431719"/>
                </a:lnTo>
                <a:lnTo>
                  <a:pt x="99063" y="411003"/>
                </a:lnTo>
                <a:lnTo>
                  <a:pt x="65809" y="383566"/>
                </a:lnTo>
                <a:lnTo>
                  <a:pt x="38373" y="350313"/>
                </a:lnTo>
                <a:lnTo>
                  <a:pt x="17657" y="312147"/>
                </a:lnTo>
                <a:lnTo>
                  <a:pt x="4564" y="269970"/>
                </a:lnTo>
                <a:lnTo>
                  <a:pt x="0" y="224688"/>
                </a:lnTo>
                <a:close/>
              </a:path>
            </a:pathLst>
          </a:custGeom>
          <a:noFill/>
          <a:ln w="25375"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5" name="Google Shape;465;p37"/>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19</a:t>
            </a:fld>
            <a:endParaRPr/>
          </a:p>
        </p:txBody>
      </p:sp>
      <p:sp>
        <p:nvSpPr>
          <p:cNvPr id="466" name="Google Shape;466;p37"/>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467" name="Google Shape;467;p37"/>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20"/>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2624455" lvl="0" indent="0" algn="l" rtl="0">
              <a:lnSpc>
                <a:spcPct val="100000"/>
              </a:lnSpc>
              <a:spcBef>
                <a:spcPts val="0"/>
              </a:spcBef>
              <a:spcAft>
                <a:spcPts val="0"/>
              </a:spcAft>
              <a:buNone/>
            </a:pPr>
            <a:r>
              <a:rPr lang="vi"/>
              <a:t>Objectives</a:t>
            </a:r>
            <a:endParaRPr/>
          </a:p>
        </p:txBody>
      </p:sp>
      <p:sp>
        <p:nvSpPr>
          <p:cNvPr id="109" name="Google Shape;109;p20"/>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102870" lvl="0" indent="0" algn="l" rtl="0">
              <a:lnSpc>
                <a:spcPct val="103333"/>
              </a:lnSpc>
              <a:spcBef>
                <a:spcPts val="0"/>
              </a:spcBef>
              <a:spcAft>
                <a:spcPts val="0"/>
              </a:spcAft>
              <a:buNone/>
            </a:pPr>
            <a:fld id="{00000000-1234-1234-1234-123412341234}" type="slidenum">
              <a:rPr lang="vi"/>
              <a:t>2</a:t>
            </a:fld>
            <a:endParaRPr/>
          </a:p>
        </p:txBody>
      </p:sp>
      <p:sp>
        <p:nvSpPr>
          <p:cNvPr id="110" name="Google Shape;110;p20"/>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111" name="Google Shape;111;p20"/>
          <p:cNvSpPr txBox="1"/>
          <p:nvPr/>
        </p:nvSpPr>
        <p:spPr>
          <a:xfrm>
            <a:off x="4591900" y="4855511"/>
            <a:ext cx="1025525" cy="114300"/>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
        <p:nvSpPr>
          <p:cNvPr id="112" name="Google Shape;112;p20"/>
          <p:cNvSpPr txBox="1"/>
          <p:nvPr/>
        </p:nvSpPr>
        <p:spPr>
          <a:xfrm>
            <a:off x="535686" y="1165098"/>
            <a:ext cx="7017384" cy="1893570"/>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000">
                <a:solidFill>
                  <a:srgbClr val="17375E"/>
                </a:solidFill>
                <a:latin typeface="Calibri"/>
                <a:ea typeface="Calibri"/>
                <a:cs typeface="Calibri"/>
                <a:sym typeface="Calibri"/>
              </a:rPr>
              <a:t>At the end of this session, you will be able to:</a:t>
            </a:r>
            <a:endParaRPr sz="2000">
              <a:solidFill>
                <a:schemeClr val="dk1"/>
              </a:solidFill>
              <a:latin typeface="Calibri"/>
              <a:ea typeface="Calibri"/>
              <a:cs typeface="Calibri"/>
              <a:sym typeface="Calibri"/>
            </a:endParaRPr>
          </a:p>
          <a:p>
            <a:pPr marL="0" marR="0" lvl="0" indent="0" algn="l" rtl="0">
              <a:lnSpc>
                <a:spcPct val="100000"/>
              </a:lnSpc>
              <a:spcBef>
                <a:spcPts val="20"/>
              </a:spcBef>
              <a:spcAft>
                <a:spcPts val="0"/>
              </a:spcAft>
              <a:buNone/>
            </a:pPr>
            <a:endParaRPr sz="2900">
              <a:solidFill>
                <a:schemeClr val="dk1"/>
              </a:solidFill>
              <a:latin typeface="Times New Roman"/>
              <a:ea typeface="Times New Roman"/>
              <a:cs typeface="Times New Roman"/>
              <a:sym typeface="Times New Roman"/>
            </a:endParaRPr>
          </a:p>
          <a:p>
            <a:pPr marL="355600" marR="0" lvl="0" indent="-342900" algn="l" rtl="0">
              <a:lnSpc>
                <a:spcPct val="100000"/>
              </a:lnSpc>
              <a:spcBef>
                <a:spcPts val="5"/>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Explain the basics of jQuery and its usage with Bootstrap</a:t>
            </a:r>
            <a:endParaRPr sz="2000">
              <a:solidFill>
                <a:schemeClr val="dk1"/>
              </a:solidFill>
              <a:latin typeface="Calibri"/>
              <a:ea typeface="Calibri"/>
              <a:cs typeface="Calibri"/>
              <a:sym typeface="Calibri"/>
            </a:endParaRPr>
          </a:p>
          <a:p>
            <a:pPr marL="355600" marR="0" lvl="0" indent="-342900" algn="l" rtl="0">
              <a:lnSpc>
                <a:spcPct val="100000"/>
              </a:lnSpc>
              <a:spcBef>
                <a:spcPts val="480"/>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Outline selectors and functions in jQuery</a:t>
            </a:r>
            <a:endParaRPr sz="2000">
              <a:solidFill>
                <a:schemeClr val="dk1"/>
              </a:solidFill>
              <a:latin typeface="Calibri"/>
              <a:ea typeface="Calibri"/>
              <a:cs typeface="Calibri"/>
              <a:sym typeface="Calibri"/>
            </a:endParaRPr>
          </a:p>
          <a:p>
            <a:pPr marL="355600" marR="0" lvl="0" indent="-342900" algn="l" rtl="0">
              <a:lnSpc>
                <a:spcPct val="100000"/>
              </a:lnSpc>
              <a:spcBef>
                <a:spcPts val="480"/>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Describe JSON and its usage in jQuery</a:t>
            </a:r>
            <a:endParaRPr sz="2000">
              <a:solidFill>
                <a:schemeClr val="dk1"/>
              </a:solidFill>
              <a:latin typeface="Calibri"/>
              <a:ea typeface="Calibri"/>
              <a:cs typeface="Calibri"/>
              <a:sym typeface="Calibri"/>
            </a:endParaRPr>
          </a:p>
          <a:p>
            <a:pPr marL="355600" marR="0" lvl="0" indent="-342900" algn="l" rtl="0">
              <a:lnSpc>
                <a:spcPct val="100000"/>
              </a:lnSpc>
              <a:spcBef>
                <a:spcPts val="480"/>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Explain conversions to JSON</a:t>
            </a:r>
            <a:endParaRPr sz="2000">
              <a:solidFill>
                <a:schemeClr val="dk1"/>
              </a:solidFill>
              <a:latin typeface="Calibri"/>
              <a:ea typeface="Calibri"/>
              <a:cs typeface="Calibri"/>
              <a:sym typeface="Calibri"/>
            </a:endParaRPr>
          </a:p>
          <a:p>
            <a:pPr marL="354965" marR="0" lvl="0" indent="-342265" algn="l" rtl="0">
              <a:lnSpc>
                <a:spcPct val="100000"/>
              </a:lnSpc>
              <a:spcBef>
                <a:spcPts val="480"/>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Describe the concept of event delegation and its usage in jQuery</a:t>
            </a:r>
            <a:endParaRPr sz="2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8"/>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4" name="Google Shape;474;p38"/>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2129155" lvl="0" indent="0" algn="l" rtl="0">
              <a:lnSpc>
                <a:spcPct val="100000"/>
              </a:lnSpc>
              <a:spcBef>
                <a:spcPts val="0"/>
              </a:spcBef>
              <a:spcAft>
                <a:spcPts val="0"/>
              </a:spcAft>
              <a:buNone/>
            </a:pPr>
            <a:r>
              <a:rPr lang="vi"/>
              <a:t>Summary (1-3)</a:t>
            </a:r>
            <a:endParaRPr/>
          </a:p>
        </p:txBody>
      </p:sp>
      <p:sp>
        <p:nvSpPr>
          <p:cNvPr id="475" name="Google Shape;475;p38"/>
          <p:cNvSpPr txBox="1"/>
          <p:nvPr/>
        </p:nvSpPr>
        <p:spPr>
          <a:xfrm>
            <a:off x="8425688" y="4847796"/>
            <a:ext cx="180975" cy="133350"/>
          </a:xfrm>
          <a:prstGeom prst="rect">
            <a:avLst/>
          </a:prstGeom>
          <a:noFill/>
          <a:ln>
            <a:noFill/>
          </a:ln>
        </p:spPr>
        <p:txBody>
          <a:bodyPr spcFirstLastPara="1" wrap="square" lIns="0" tIns="0" rIns="0" bIns="0" anchor="t" anchorCtr="0">
            <a:noAutofit/>
          </a:bodyPr>
          <a:lstStyle/>
          <a:p>
            <a:pPr marL="12700" marR="0" lvl="0" indent="0" algn="l" rtl="0">
              <a:lnSpc>
                <a:spcPct val="103333"/>
              </a:lnSpc>
              <a:spcBef>
                <a:spcPts val="0"/>
              </a:spcBef>
              <a:spcAft>
                <a:spcPts val="0"/>
              </a:spcAft>
              <a:buNone/>
            </a:pPr>
            <a:r>
              <a:rPr lang="vi" sz="1200">
                <a:solidFill>
                  <a:srgbClr val="376092"/>
                </a:solidFill>
                <a:latin typeface="Calibri"/>
                <a:ea typeface="Calibri"/>
                <a:cs typeface="Calibri"/>
                <a:sym typeface="Calibri"/>
              </a:rPr>
              <a:t>20</a:t>
            </a:r>
            <a:endParaRPr sz="1200">
              <a:solidFill>
                <a:schemeClr val="dk1"/>
              </a:solidFill>
              <a:latin typeface="Calibri"/>
              <a:ea typeface="Calibri"/>
              <a:cs typeface="Calibri"/>
              <a:sym typeface="Calibri"/>
            </a:endParaRPr>
          </a:p>
        </p:txBody>
      </p:sp>
      <p:sp>
        <p:nvSpPr>
          <p:cNvPr id="476" name="Google Shape;476;p38"/>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477" name="Google Shape;477;p38"/>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
        <p:nvSpPr>
          <p:cNvPr id="478" name="Google Shape;478;p38"/>
          <p:cNvSpPr txBox="1"/>
          <p:nvPr/>
        </p:nvSpPr>
        <p:spPr>
          <a:xfrm>
            <a:off x="459740" y="994028"/>
            <a:ext cx="8329930" cy="2262157"/>
          </a:xfrm>
          <a:prstGeom prst="rect">
            <a:avLst/>
          </a:prstGeom>
          <a:noFill/>
          <a:ln>
            <a:noFill/>
          </a:ln>
        </p:spPr>
        <p:txBody>
          <a:bodyPr spcFirstLastPara="1" wrap="square" lIns="0" tIns="0" rIns="0" bIns="0" anchor="t" anchorCtr="0">
            <a:noAutofit/>
          </a:bodyPr>
          <a:lstStyle/>
          <a:p>
            <a:pPr marL="355600" marR="116204" lvl="0" indent="-342900" algn="l" rtl="0">
              <a:lnSpc>
                <a:spcPct val="100000"/>
              </a:lnSpc>
              <a:spcBef>
                <a:spcPts val="0"/>
              </a:spcBef>
              <a:spcAft>
                <a:spcPts val="0"/>
              </a:spcAft>
              <a:buClr>
                <a:srgbClr val="17375E"/>
              </a:buClr>
              <a:buSzPts val="1900"/>
              <a:buFont typeface="Arial"/>
              <a:buChar char="•"/>
            </a:pPr>
            <a:r>
              <a:rPr lang="vi" sz="1900">
                <a:solidFill>
                  <a:srgbClr val="17375E"/>
                </a:solidFill>
                <a:latin typeface="Calibri"/>
                <a:ea typeface="Calibri"/>
                <a:cs typeface="Calibri"/>
                <a:sym typeface="Calibri"/>
              </a:rPr>
              <a:t>jQuery is a lightweight, open-source JS library that makes JS programming easier  and more efficient.</a:t>
            </a:r>
            <a:endParaRPr sz="1900">
              <a:solidFill>
                <a:schemeClr val="dk1"/>
              </a:solidFill>
              <a:latin typeface="Calibri"/>
              <a:ea typeface="Calibri"/>
              <a:cs typeface="Calibri"/>
              <a:sym typeface="Calibri"/>
            </a:endParaRPr>
          </a:p>
          <a:p>
            <a:pPr marL="355600" marR="285750" lvl="0" indent="-342900" algn="l" rtl="0">
              <a:lnSpc>
                <a:spcPct val="100000"/>
              </a:lnSpc>
              <a:spcBef>
                <a:spcPts val="455"/>
              </a:spcBef>
              <a:spcAft>
                <a:spcPts val="0"/>
              </a:spcAft>
              <a:buClr>
                <a:srgbClr val="17375E"/>
              </a:buClr>
              <a:buSzPts val="1900"/>
              <a:buFont typeface="Arial"/>
              <a:buChar char="•"/>
            </a:pPr>
            <a:r>
              <a:rPr lang="vi" sz="1900">
                <a:solidFill>
                  <a:srgbClr val="17375E"/>
                </a:solidFill>
                <a:latin typeface="Calibri"/>
                <a:ea typeface="Calibri"/>
                <a:cs typeface="Calibri"/>
                <a:sym typeface="Calibri"/>
              </a:rPr>
              <a:t>jQuery uses unobtrusive JS, offers a variety of reusable functions, is extensible,  and is compatible with modern browsers.</a:t>
            </a:r>
            <a:endParaRPr sz="1900">
              <a:solidFill>
                <a:schemeClr val="dk1"/>
              </a:solidFill>
              <a:latin typeface="Calibri"/>
              <a:ea typeface="Calibri"/>
              <a:cs typeface="Calibri"/>
              <a:sym typeface="Calibri"/>
            </a:endParaRPr>
          </a:p>
          <a:p>
            <a:pPr marL="355600" marR="5080" lvl="0" indent="-342900" algn="l" rtl="0">
              <a:lnSpc>
                <a:spcPct val="100000"/>
              </a:lnSpc>
              <a:spcBef>
                <a:spcPts val="455"/>
              </a:spcBef>
              <a:spcAft>
                <a:spcPts val="0"/>
              </a:spcAft>
              <a:buClr>
                <a:srgbClr val="17375E"/>
              </a:buClr>
              <a:buSzPts val="1900"/>
              <a:buFont typeface="Arial"/>
              <a:buChar char="•"/>
            </a:pPr>
            <a:r>
              <a:rPr lang="vi" sz="1900">
                <a:solidFill>
                  <a:srgbClr val="17375E"/>
                </a:solidFill>
                <a:latin typeface="Calibri"/>
                <a:ea typeface="Calibri"/>
                <a:cs typeface="Calibri"/>
                <a:sym typeface="Calibri"/>
              </a:rPr>
              <a:t>Web developers can either download the jQuery file or include it by referring to a  CDN for using jQuery in their Web applications.</a:t>
            </a:r>
            <a:endParaRPr sz="1900">
              <a:solidFill>
                <a:schemeClr val="dk1"/>
              </a:solidFill>
              <a:latin typeface="Calibri"/>
              <a:ea typeface="Calibri"/>
              <a:cs typeface="Calibri"/>
              <a:sym typeface="Calibri"/>
            </a:endParaRPr>
          </a:p>
          <a:p>
            <a:pPr marL="355600" marR="0" lvl="0" indent="-342900" algn="l" rtl="0">
              <a:lnSpc>
                <a:spcPct val="100000"/>
              </a:lnSpc>
              <a:spcBef>
                <a:spcPts val="1245"/>
              </a:spcBef>
              <a:spcAft>
                <a:spcPts val="0"/>
              </a:spcAft>
              <a:buClr>
                <a:srgbClr val="17375E"/>
              </a:buClr>
              <a:buSzPts val="1900"/>
              <a:buFont typeface="Arial"/>
              <a:buChar char="•"/>
            </a:pPr>
            <a:r>
              <a:rPr lang="vi" sz="1900">
                <a:solidFill>
                  <a:srgbClr val="17375E"/>
                </a:solidFill>
                <a:latin typeface="Calibri"/>
                <a:ea typeface="Calibri"/>
                <a:cs typeface="Calibri"/>
                <a:sym typeface="Calibri"/>
              </a:rPr>
              <a:t>The customized syntax of jQuery is </a:t>
            </a:r>
            <a:r>
              <a:rPr lang="vi" sz="1900">
                <a:solidFill>
                  <a:srgbClr val="FF0000"/>
                </a:solidFill>
                <a:latin typeface="Calibri"/>
                <a:ea typeface="Calibri"/>
                <a:cs typeface="Calibri"/>
                <a:sym typeface="Calibri"/>
              </a:rPr>
              <a:t>$(</a:t>
            </a:r>
            <a:r>
              <a:rPr lang="vi" sz="1900" i="1">
                <a:solidFill>
                  <a:srgbClr val="FF0000"/>
                </a:solidFill>
                <a:latin typeface="Calibri"/>
                <a:ea typeface="Calibri"/>
                <a:cs typeface="Calibri"/>
                <a:sym typeface="Calibri"/>
              </a:rPr>
              <a:t>selector</a:t>
            </a:r>
            <a:r>
              <a:rPr lang="vi" sz="1900">
                <a:solidFill>
                  <a:srgbClr val="FF0000"/>
                </a:solidFill>
                <a:latin typeface="Calibri"/>
                <a:ea typeface="Calibri"/>
                <a:cs typeface="Calibri"/>
                <a:sym typeface="Calibri"/>
              </a:rPr>
              <a:t>).</a:t>
            </a:r>
            <a:r>
              <a:rPr lang="vi" sz="1900" i="1">
                <a:solidFill>
                  <a:srgbClr val="FF0000"/>
                </a:solidFill>
                <a:latin typeface="Calibri"/>
                <a:ea typeface="Calibri"/>
                <a:cs typeface="Calibri"/>
                <a:sym typeface="Calibri"/>
              </a:rPr>
              <a:t>action</a:t>
            </a:r>
            <a:r>
              <a:rPr lang="vi" sz="1900">
                <a:solidFill>
                  <a:srgbClr val="FF0000"/>
                </a:solidFill>
                <a:latin typeface="Calibri"/>
                <a:ea typeface="Calibri"/>
                <a:cs typeface="Calibri"/>
                <a:sym typeface="Calibri"/>
              </a:rPr>
              <a:t>()</a:t>
            </a:r>
            <a:endParaRPr sz="1900">
              <a:solidFill>
                <a:srgbClr val="FF0000"/>
              </a:solidFill>
              <a:latin typeface="Calibri"/>
              <a:ea typeface="Calibri"/>
              <a:cs typeface="Calibri"/>
              <a:sym typeface="Calibri"/>
            </a:endParaRPr>
          </a:p>
          <a:p>
            <a:pPr marL="355600" marR="733425" lvl="0" indent="-342900" algn="l" rtl="0">
              <a:lnSpc>
                <a:spcPct val="100000"/>
              </a:lnSpc>
              <a:spcBef>
                <a:spcPts val="805"/>
              </a:spcBef>
              <a:spcAft>
                <a:spcPts val="0"/>
              </a:spcAft>
              <a:buClr>
                <a:srgbClr val="17375E"/>
              </a:buClr>
              <a:buSzPts val="1900"/>
              <a:buFont typeface="Arial"/>
              <a:buChar char="•"/>
            </a:pPr>
            <a:r>
              <a:rPr lang="vi" sz="1900">
                <a:solidFill>
                  <a:srgbClr val="17375E"/>
                </a:solidFill>
                <a:latin typeface="Calibri"/>
                <a:ea typeface="Calibri"/>
                <a:cs typeface="Calibri"/>
                <a:sym typeface="Calibri"/>
              </a:rPr>
              <a:t>There are four ways of declaring a function in jQuery, which are basic, as a  variable, self-invoking, and user-defined.</a:t>
            </a:r>
            <a:endParaRPr sz="19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9"/>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5" name="Google Shape;485;p39"/>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2129155" lvl="0" indent="0" algn="l" rtl="0">
              <a:lnSpc>
                <a:spcPct val="100000"/>
              </a:lnSpc>
              <a:spcBef>
                <a:spcPts val="0"/>
              </a:spcBef>
              <a:spcAft>
                <a:spcPts val="0"/>
              </a:spcAft>
              <a:buNone/>
            </a:pPr>
            <a:r>
              <a:rPr lang="vi"/>
              <a:t>Summary (2-3)</a:t>
            </a:r>
            <a:endParaRPr/>
          </a:p>
        </p:txBody>
      </p:sp>
      <p:sp>
        <p:nvSpPr>
          <p:cNvPr id="486" name="Google Shape;486;p39"/>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21</a:t>
            </a:fld>
            <a:endParaRPr/>
          </a:p>
        </p:txBody>
      </p:sp>
      <p:sp>
        <p:nvSpPr>
          <p:cNvPr id="487" name="Google Shape;487;p39"/>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488" name="Google Shape;488;p39"/>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
        <p:nvSpPr>
          <p:cNvPr id="489" name="Google Shape;489;p39"/>
          <p:cNvSpPr txBox="1">
            <a:spLocks noGrp="1"/>
          </p:cNvSpPr>
          <p:nvPr>
            <p:ph type="body" idx="1"/>
          </p:nvPr>
        </p:nvSpPr>
        <p:spPr>
          <a:xfrm>
            <a:off x="383540" y="994028"/>
            <a:ext cx="8171815" cy="2482690"/>
          </a:xfrm>
          <a:prstGeom prst="rect">
            <a:avLst/>
          </a:prstGeom>
          <a:noFill/>
          <a:ln>
            <a:noFill/>
          </a:ln>
        </p:spPr>
        <p:txBody>
          <a:bodyPr spcFirstLastPara="1" wrap="square" lIns="0" tIns="0" rIns="0" bIns="0" anchor="t" anchorCtr="0">
            <a:noAutofit/>
          </a:bodyPr>
          <a:lstStyle/>
          <a:p>
            <a:pPr marL="355600" marR="64135" lvl="0" indent="-342900" algn="l" rtl="0">
              <a:lnSpc>
                <a:spcPct val="100000"/>
              </a:lnSpc>
              <a:spcBef>
                <a:spcPts val="0"/>
              </a:spcBef>
              <a:spcAft>
                <a:spcPts val="0"/>
              </a:spcAft>
              <a:buClr>
                <a:srgbClr val="17375E"/>
              </a:buClr>
              <a:buSzPts val="1900"/>
              <a:buFont typeface="Arial"/>
              <a:buChar char="•"/>
            </a:pPr>
            <a:r>
              <a:rPr lang="vi"/>
              <a:t>A jQuery Selector refers to a function in the form of an expression for searching  the matching element in the DOM.</a:t>
            </a:r>
            <a:endParaRPr/>
          </a:p>
          <a:p>
            <a:pPr marL="355600" marR="320675" lvl="0" indent="-342900" algn="l" rtl="0">
              <a:lnSpc>
                <a:spcPct val="100000"/>
              </a:lnSpc>
              <a:spcBef>
                <a:spcPts val="455"/>
              </a:spcBef>
              <a:spcAft>
                <a:spcPts val="0"/>
              </a:spcAft>
              <a:buClr>
                <a:srgbClr val="17375E"/>
              </a:buClr>
              <a:buSzPts val="1900"/>
              <a:buFont typeface="Arial"/>
              <a:buChar char="•"/>
            </a:pPr>
            <a:r>
              <a:rPr lang="vi"/>
              <a:t>The jQuery library allows selecting the HTML elements by ID, class name, tag  name, attribute, and attributed values.</a:t>
            </a:r>
            <a:endParaRPr/>
          </a:p>
          <a:p>
            <a:pPr marL="355600" marR="5080" lvl="0" indent="-342900" algn="l" rtl="0">
              <a:lnSpc>
                <a:spcPct val="100000"/>
              </a:lnSpc>
              <a:spcBef>
                <a:spcPts val="455"/>
              </a:spcBef>
              <a:spcAft>
                <a:spcPts val="0"/>
              </a:spcAft>
              <a:buClr>
                <a:srgbClr val="17375E"/>
              </a:buClr>
              <a:buSzPts val="1900"/>
              <a:buFont typeface="Arial"/>
              <a:buChar char="•"/>
            </a:pPr>
            <a:r>
              <a:rPr lang="vi"/>
              <a:t>JSON is a lightweight format for exchanging and storing data as well as an easier  alternative to XML.</a:t>
            </a:r>
            <a:endParaRPr/>
          </a:p>
          <a:p>
            <a:pPr marL="355600" lvl="0" indent="-342900" algn="l" rtl="0">
              <a:lnSpc>
                <a:spcPct val="100000"/>
              </a:lnSpc>
              <a:spcBef>
                <a:spcPts val="1245"/>
              </a:spcBef>
              <a:spcAft>
                <a:spcPts val="0"/>
              </a:spcAft>
              <a:buClr>
                <a:srgbClr val="17375E"/>
              </a:buClr>
              <a:buSzPts val="1900"/>
              <a:buFont typeface="Arial"/>
              <a:buChar char="•"/>
            </a:pPr>
            <a:r>
              <a:rPr lang="vi"/>
              <a:t>Unlike in JS, the key or name in JSON is always a string.</a:t>
            </a:r>
            <a:endParaRPr/>
          </a:p>
          <a:p>
            <a:pPr marL="355600" lvl="0" indent="-342900" algn="l" rtl="0">
              <a:lnSpc>
                <a:spcPct val="100000"/>
              </a:lnSpc>
              <a:spcBef>
                <a:spcPts val="1595"/>
              </a:spcBef>
              <a:spcAft>
                <a:spcPts val="0"/>
              </a:spcAft>
              <a:buClr>
                <a:srgbClr val="17375E"/>
              </a:buClr>
              <a:buSzPts val="1900"/>
              <a:buFont typeface="Arial"/>
              <a:buChar char="•"/>
            </a:pPr>
            <a:r>
              <a:rPr lang="vi"/>
              <a:t>Each name/value pair in JSON format is referred to as a property.</a:t>
            </a:r>
            <a:endParaRPr/>
          </a:p>
          <a:p>
            <a:pPr marL="355600" lvl="0" indent="-342900" algn="l" rtl="0">
              <a:lnSpc>
                <a:spcPct val="100000"/>
              </a:lnSpc>
              <a:spcBef>
                <a:spcPts val="1595"/>
              </a:spcBef>
              <a:spcAft>
                <a:spcPts val="0"/>
              </a:spcAft>
              <a:buClr>
                <a:srgbClr val="17375E"/>
              </a:buClr>
              <a:buSzPts val="1900"/>
              <a:buFont typeface="Arial"/>
              <a:buChar char="•"/>
            </a:pPr>
            <a:r>
              <a:rPr lang="vi"/>
              <a:t>A JSON object is a collection of properties, each separated by a colon.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0"/>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6" name="Google Shape;496;p40"/>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2129155" lvl="0" indent="0" algn="l" rtl="0">
              <a:lnSpc>
                <a:spcPct val="100000"/>
              </a:lnSpc>
              <a:spcBef>
                <a:spcPts val="0"/>
              </a:spcBef>
              <a:spcAft>
                <a:spcPts val="0"/>
              </a:spcAft>
              <a:buNone/>
            </a:pPr>
            <a:r>
              <a:rPr lang="vi"/>
              <a:t>Summary (3-3)</a:t>
            </a:r>
            <a:endParaRPr/>
          </a:p>
        </p:txBody>
      </p:sp>
      <p:sp>
        <p:nvSpPr>
          <p:cNvPr id="497" name="Google Shape;497;p40"/>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22</a:t>
            </a:fld>
            <a:endParaRPr/>
          </a:p>
        </p:txBody>
      </p:sp>
      <p:sp>
        <p:nvSpPr>
          <p:cNvPr id="498" name="Google Shape;498;p40"/>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499" name="Google Shape;499;p40"/>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
        <p:nvSpPr>
          <p:cNvPr id="500" name="Google Shape;500;p40"/>
          <p:cNvSpPr txBox="1"/>
          <p:nvPr/>
        </p:nvSpPr>
        <p:spPr>
          <a:xfrm>
            <a:off x="383540" y="917066"/>
            <a:ext cx="8297400" cy="2298900"/>
          </a:xfrm>
          <a:prstGeom prst="rect">
            <a:avLst/>
          </a:prstGeom>
          <a:noFill/>
          <a:ln>
            <a:noFill/>
          </a:ln>
        </p:spPr>
        <p:txBody>
          <a:bodyPr spcFirstLastPara="1" wrap="square" lIns="0" tIns="0" rIns="0" bIns="0" anchor="t" anchorCtr="0">
            <a:noAutofit/>
          </a:bodyPr>
          <a:lstStyle/>
          <a:p>
            <a:pPr marL="355600" marR="0" lvl="0" indent="-342900" algn="l" rtl="0">
              <a:lnSpc>
                <a:spcPct val="100000"/>
              </a:lnSpc>
              <a:spcBef>
                <a:spcPts val="0"/>
              </a:spcBef>
              <a:spcAft>
                <a:spcPts val="0"/>
              </a:spcAft>
              <a:buClr>
                <a:srgbClr val="17375E"/>
              </a:buClr>
              <a:buSzPts val="1900"/>
              <a:buFont typeface="Arial"/>
              <a:buChar char="•"/>
            </a:pPr>
            <a:r>
              <a:rPr lang="vi" sz="1900">
                <a:solidFill>
                  <a:srgbClr val="17375E"/>
                </a:solidFill>
                <a:latin typeface="Calibri"/>
                <a:ea typeface="Calibri"/>
                <a:cs typeface="Calibri"/>
                <a:sym typeface="Calibri"/>
              </a:rPr>
              <a:t>The </a:t>
            </a:r>
            <a:r>
              <a:rPr lang="vi" sz="1900">
                <a:solidFill>
                  <a:srgbClr val="FF0000"/>
                </a:solidFill>
                <a:latin typeface="Calibri"/>
                <a:ea typeface="Calibri"/>
                <a:cs typeface="Calibri"/>
                <a:sym typeface="Calibri"/>
              </a:rPr>
              <a:t>JSON.stringify() </a:t>
            </a:r>
            <a:r>
              <a:rPr lang="vi" sz="1900">
                <a:solidFill>
                  <a:srgbClr val="17375E"/>
                </a:solidFill>
                <a:latin typeface="Calibri"/>
                <a:ea typeface="Calibri"/>
                <a:cs typeface="Calibri"/>
                <a:sym typeface="Calibri"/>
              </a:rPr>
              <a:t>method converts a JSON object into a JSON string.</a:t>
            </a:r>
            <a:endParaRPr sz="1900">
              <a:solidFill>
                <a:schemeClr val="dk1"/>
              </a:solidFill>
              <a:latin typeface="Calibri"/>
              <a:ea typeface="Calibri"/>
              <a:cs typeface="Calibri"/>
              <a:sym typeface="Calibri"/>
            </a:endParaRPr>
          </a:p>
          <a:p>
            <a:pPr marL="355600" marR="0" lvl="0" indent="-342900" algn="l" rtl="0">
              <a:lnSpc>
                <a:spcPct val="100000"/>
              </a:lnSpc>
              <a:spcBef>
                <a:spcPts val="1595"/>
              </a:spcBef>
              <a:spcAft>
                <a:spcPts val="0"/>
              </a:spcAft>
              <a:buClr>
                <a:srgbClr val="17375E"/>
              </a:buClr>
              <a:buSzPts val="1900"/>
              <a:buFont typeface="Arial"/>
              <a:buChar char="•"/>
            </a:pPr>
            <a:r>
              <a:rPr lang="vi" sz="1900">
                <a:solidFill>
                  <a:srgbClr val="17375E"/>
                </a:solidFill>
                <a:latin typeface="Calibri"/>
                <a:ea typeface="Calibri"/>
                <a:cs typeface="Calibri"/>
                <a:sym typeface="Calibri"/>
              </a:rPr>
              <a:t>The </a:t>
            </a:r>
            <a:r>
              <a:rPr lang="vi" sz="1900">
                <a:solidFill>
                  <a:srgbClr val="FF0000"/>
                </a:solidFill>
                <a:latin typeface="Calibri"/>
                <a:ea typeface="Calibri"/>
                <a:cs typeface="Calibri"/>
                <a:sym typeface="Calibri"/>
              </a:rPr>
              <a:t>JSON.parse() </a:t>
            </a:r>
            <a:r>
              <a:rPr lang="vi" sz="1900">
                <a:solidFill>
                  <a:srgbClr val="17375E"/>
                </a:solidFill>
                <a:latin typeface="Calibri"/>
                <a:ea typeface="Calibri"/>
                <a:cs typeface="Calibri"/>
                <a:sym typeface="Calibri"/>
              </a:rPr>
              <a:t>method converts a JSON string into a JSON object or array.</a:t>
            </a:r>
            <a:endParaRPr sz="1900">
              <a:solidFill>
                <a:schemeClr val="dk1"/>
              </a:solidFill>
              <a:latin typeface="Calibri"/>
              <a:ea typeface="Calibri"/>
              <a:cs typeface="Calibri"/>
              <a:sym typeface="Calibri"/>
            </a:endParaRPr>
          </a:p>
          <a:p>
            <a:pPr marL="355600" marR="5080" lvl="0" indent="-342900" algn="l" rtl="0">
              <a:lnSpc>
                <a:spcPct val="100000"/>
              </a:lnSpc>
              <a:spcBef>
                <a:spcPts val="805"/>
              </a:spcBef>
              <a:spcAft>
                <a:spcPts val="0"/>
              </a:spcAft>
              <a:buClr>
                <a:srgbClr val="17375E"/>
              </a:buClr>
              <a:buSzPts val="1900"/>
              <a:buFont typeface="Arial"/>
              <a:buChar char="•"/>
            </a:pPr>
            <a:r>
              <a:rPr lang="vi" sz="1900">
                <a:solidFill>
                  <a:srgbClr val="17375E"/>
                </a:solidFill>
                <a:latin typeface="Calibri"/>
                <a:ea typeface="Calibri"/>
                <a:cs typeface="Calibri"/>
                <a:sym typeface="Calibri"/>
              </a:rPr>
              <a:t>Event delegation allows assigning a single listener to a parent element, which will  listen for all descendants corresponding to a selector.</a:t>
            </a:r>
            <a:endParaRPr sz="1900">
              <a:solidFill>
                <a:schemeClr val="dk1"/>
              </a:solidFill>
              <a:latin typeface="Calibri"/>
              <a:ea typeface="Calibri"/>
              <a:cs typeface="Calibri"/>
              <a:sym typeface="Calibri"/>
            </a:endParaRPr>
          </a:p>
          <a:p>
            <a:pPr marL="355600" marR="0" lvl="0" indent="-342900" algn="l" rtl="0">
              <a:lnSpc>
                <a:spcPct val="100000"/>
              </a:lnSpc>
              <a:spcBef>
                <a:spcPts val="1245"/>
              </a:spcBef>
              <a:spcAft>
                <a:spcPts val="0"/>
              </a:spcAft>
              <a:buClr>
                <a:srgbClr val="17375E"/>
              </a:buClr>
              <a:buSzPts val="1900"/>
              <a:buFont typeface="Arial"/>
              <a:buChar char="•"/>
            </a:pPr>
            <a:r>
              <a:rPr lang="vi" sz="1900">
                <a:solidFill>
                  <a:srgbClr val="17375E"/>
                </a:solidFill>
                <a:latin typeface="Calibri"/>
                <a:ea typeface="Calibri"/>
                <a:cs typeface="Calibri"/>
                <a:sym typeface="Calibri"/>
              </a:rPr>
              <a:t>The </a:t>
            </a:r>
            <a:r>
              <a:rPr lang="vi" sz="1900">
                <a:solidFill>
                  <a:srgbClr val="FF0000"/>
                </a:solidFill>
                <a:latin typeface="Calibri"/>
                <a:ea typeface="Calibri"/>
                <a:cs typeface="Calibri"/>
                <a:sym typeface="Calibri"/>
              </a:rPr>
              <a:t>on() </a:t>
            </a:r>
            <a:r>
              <a:rPr lang="vi" sz="1900">
                <a:solidFill>
                  <a:srgbClr val="17375E"/>
                </a:solidFill>
                <a:latin typeface="Calibri"/>
                <a:ea typeface="Calibri"/>
                <a:cs typeface="Calibri"/>
                <a:sym typeface="Calibri"/>
              </a:rPr>
              <a:t>and </a:t>
            </a:r>
            <a:r>
              <a:rPr lang="vi" sz="1900">
                <a:solidFill>
                  <a:srgbClr val="FF0000"/>
                </a:solidFill>
                <a:latin typeface="Calibri"/>
                <a:ea typeface="Calibri"/>
                <a:cs typeface="Calibri"/>
                <a:sym typeface="Calibri"/>
              </a:rPr>
              <a:t>delegate() </a:t>
            </a:r>
            <a:r>
              <a:rPr lang="vi" sz="1900">
                <a:solidFill>
                  <a:srgbClr val="17375E"/>
                </a:solidFill>
                <a:latin typeface="Calibri"/>
                <a:ea typeface="Calibri"/>
                <a:cs typeface="Calibri"/>
                <a:sym typeface="Calibri"/>
              </a:rPr>
              <a:t>methods facilitate delegating an event in jQuery.</a:t>
            </a:r>
            <a:endParaRPr sz="1900">
              <a:solidFill>
                <a:schemeClr val="dk1"/>
              </a:solidFill>
              <a:latin typeface="Calibri"/>
              <a:ea typeface="Calibri"/>
              <a:cs typeface="Calibri"/>
              <a:sym typeface="Calibri"/>
            </a:endParaRPr>
          </a:p>
          <a:p>
            <a:pPr marL="355600" marR="253365" lvl="0" indent="-342900" algn="l" rtl="0">
              <a:lnSpc>
                <a:spcPct val="100000"/>
              </a:lnSpc>
              <a:spcBef>
                <a:spcPts val="805"/>
              </a:spcBef>
              <a:spcAft>
                <a:spcPts val="0"/>
              </a:spcAft>
              <a:buClr>
                <a:srgbClr val="17375E"/>
              </a:buClr>
              <a:buSzPts val="1900"/>
              <a:buFont typeface="Arial"/>
              <a:buChar char="•"/>
            </a:pPr>
            <a:r>
              <a:rPr lang="vi" sz="1900">
                <a:solidFill>
                  <a:srgbClr val="17375E"/>
                </a:solidFill>
                <a:latin typeface="Calibri"/>
                <a:ea typeface="Calibri"/>
                <a:cs typeface="Calibri"/>
                <a:sym typeface="Calibri"/>
              </a:rPr>
              <a:t>Event bubbling in which an event bubbles upwards from the source element in  the DOM tree.</a:t>
            </a:r>
            <a:endParaRPr sz="1900">
              <a:solidFill>
                <a:schemeClr val="dk1"/>
              </a:solidFill>
              <a:latin typeface="Calibri"/>
              <a:ea typeface="Calibri"/>
              <a:cs typeface="Calibri"/>
              <a:sym typeface="Calibri"/>
            </a:endParaRPr>
          </a:p>
          <a:p>
            <a:pPr marL="355600" marR="0" lvl="0" indent="-342900" algn="l" rtl="0">
              <a:lnSpc>
                <a:spcPct val="100000"/>
              </a:lnSpc>
              <a:spcBef>
                <a:spcPts val="1245"/>
              </a:spcBef>
              <a:spcAft>
                <a:spcPts val="0"/>
              </a:spcAft>
              <a:buClr>
                <a:srgbClr val="17375E"/>
              </a:buClr>
              <a:buSzPts val="1900"/>
              <a:buFont typeface="Arial"/>
              <a:buChar char="•"/>
            </a:pPr>
            <a:r>
              <a:rPr lang="vi" sz="1900">
                <a:solidFill>
                  <a:srgbClr val="17375E"/>
                </a:solidFill>
                <a:latin typeface="Calibri"/>
                <a:ea typeface="Calibri"/>
                <a:cs typeface="Calibri"/>
                <a:sym typeface="Calibri"/>
              </a:rPr>
              <a:t>Event bubbling and target property are the main features of event delegation.</a:t>
            </a:r>
            <a:endParaRPr sz="19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1"/>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2397125" lvl="0" indent="0" algn="l" rtl="0">
              <a:lnSpc>
                <a:spcPct val="100000"/>
              </a:lnSpc>
              <a:spcBef>
                <a:spcPts val="0"/>
              </a:spcBef>
              <a:spcAft>
                <a:spcPts val="0"/>
              </a:spcAft>
              <a:buNone/>
            </a:pPr>
            <a:r>
              <a:rPr lang="vi"/>
              <a:t>Introduction</a:t>
            </a:r>
            <a:endParaRPr/>
          </a:p>
        </p:txBody>
      </p:sp>
      <p:sp>
        <p:nvSpPr>
          <p:cNvPr id="120" name="Google Shape;120;p21"/>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102870" lvl="0" indent="0" algn="l" rtl="0">
              <a:lnSpc>
                <a:spcPct val="103333"/>
              </a:lnSpc>
              <a:spcBef>
                <a:spcPts val="0"/>
              </a:spcBef>
              <a:spcAft>
                <a:spcPts val="0"/>
              </a:spcAft>
              <a:buNone/>
            </a:pPr>
            <a:fld id="{00000000-1234-1234-1234-123412341234}" type="slidenum">
              <a:rPr lang="vi"/>
              <a:t>3</a:t>
            </a:fld>
            <a:endParaRPr/>
          </a:p>
        </p:txBody>
      </p:sp>
      <p:sp>
        <p:nvSpPr>
          <p:cNvPr id="121" name="Google Shape;121;p21"/>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122" name="Google Shape;122;p21"/>
          <p:cNvSpPr txBox="1"/>
          <p:nvPr/>
        </p:nvSpPr>
        <p:spPr>
          <a:xfrm>
            <a:off x="4591900" y="4855511"/>
            <a:ext cx="1025525" cy="114300"/>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
        <p:nvSpPr>
          <p:cNvPr id="123" name="Google Shape;123;p21"/>
          <p:cNvSpPr txBox="1"/>
          <p:nvPr/>
        </p:nvSpPr>
        <p:spPr>
          <a:xfrm>
            <a:off x="992708" y="1062990"/>
            <a:ext cx="7301100" cy="2762700"/>
          </a:xfrm>
          <a:prstGeom prst="rect">
            <a:avLst/>
          </a:prstGeom>
          <a:noFill/>
          <a:ln>
            <a:noFill/>
          </a:ln>
        </p:spPr>
        <p:txBody>
          <a:bodyPr spcFirstLastPara="1" wrap="square" lIns="0" tIns="0" rIns="0" bIns="0" anchor="t" anchorCtr="0">
            <a:noAutofit/>
          </a:bodyPr>
          <a:lstStyle/>
          <a:p>
            <a:pPr marL="355600" marR="0" lvl="0" indent="-342900"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A lightweight and concise JS library</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000">
              <a:solidFill>
                <a:schemeClr val="dk1"/>
              </a:solidFill>
              <a:latin typeface="Times New Roman"/>
              <a:ea typeface="Times New Roman"/>
              <a:cs typeface="Times New Roman"/>
              <a:sym typeface="Times New Roman"/>
            </a:endParaRPr>
          </a:p>
          <a:p>
            <a:pPr marL="355600" marR="0" lvl="0" indent="-342900"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Helps to make JS programming easy and faster</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000">
              <a:solidFill>
                <a:schemeClr val="dk1"/>
              </a:solidFill>
              <a:latin typeface="Times New Roman"/>
              <a:ea typeface="Times New Roman"/>
              <a:cs typeface="Times New Roman"/>
              <a:sym typeface="Times New Roman"/>
            </a:endParaRPr>
          </a:p>
          <a:p>
            <a:pPr marL="355600" marR="0" lvl="0" indent="-342900"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Feature rich and open source library which simplifies complex tasks</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000">
              <a:solidFill>
                <a:schemeClr val="dk1"/>
              </a:solidFill>
              <a:latin typeface="Times New Roman"/>
              <a:ea typeface="Times New Roman"/>
              <a:cs typeface="Times New Roman"/>
              <a:sym typeface="Times New Roman"/>
            </a:endParaRPr>
          </a:p>
          <a:p>
            <a:pPr marL="355600" marR="0" lvl="0" indent="-342900"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Easy to use API which is compatible with browsers</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000">
              <a:solidFill>
                <a:schemeClr val="dk1"/>
              </a:solidFill>
              <a:latin typeface="Times New Roman"/>
              <a:ea typeface="Times New Roman"/>
              <a:cs typeface="Times New Roman"/>
              <a:sym typeface="Times New Roman"/>
            </a:endParaRPr>
          </a:p>
          <a:p>
            <a:pPr marL="355600" marR="0" lvl="0" indent="-342900"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Common tasks into built-in methods</a:t>
            </a: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17375E"/>
              </a:buClr>
              <a:buSzPts val="2500"/>
              <a:buFont typeface="Arial"/>
              <a:buNone/>
            </a:pPr>
            <a:endParaRPr sz="2000">
              <a:solidFill>
                <a:schemeClr val="dk1"/>
              </a:solidFill>
              <a:latin typeface="Times New Roman"/>
              <a:ea typeface="Times New Roman"/>
              <a:cs typeface="Times New Roman"/>
              <a:sym typeface="Times New Roman"/>
            </a:endParaRPr>
          </a:p>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Reduce time in writing lines of code</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22"/>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307975" lvl="0" indent="0" algn="l" rtl="0">
              <a:lnSpc>
                <a:spcPct val="100000"/>
              </a:lnSpc>
              <a:spcBef>
                <a:spcPts val="0"/>
              </a:spcBef>
              <a:spcAft>
                <a:spcPts val="0"/>
              </a:spcAft>
              <a:buNone/>
            </a:pPr>
            <a:r>
              <a:rPr lang="vi"/>
              <a:t>Benefits of jQuery over JS (1-2)</a:t>
            </a:r>
            <a:endParaRPr/>
          </a:p>
        </p:txBody>
      </p:sp>
      <p:sp>
        <p:nvSpPr>
          <p:cNvPr id="131" name="Google Shape;131;p22"/>
          <p:cNvSpPr/>
          <p:nvPr/>
        </p:nvSpPr>
        <p:spPr>
          <a:xfrm>
            <a:off x="3392423" y="1099480"/>
            <a:ext cx="5218430" cy="554831"/>
          </a:xfrm>
          <a:custGeom>
            <a:avLst/>
            <a:gdLst/>
            <a:ahLst/>
            <a:cxnLst/>
            <a:rect l="l" t="t" r="r" b="b"/>
            <a:pathLst>
              <a:path w="5218430" h="739775" extrusionOk="0">
                <a:moveTo>
                  <a:pt x="5094922" y="0"/>
                </a:moveTo>
                <a:lnTo>
                  <a:pt x="0" y="0"/>
                </a:lnTo>
                <a:lnTo>
                  <a:pt x="0" y="739520"/>
                </a:lnTo>
                <a:lnTo>
                  <a:pt x="5094922" y="739520"/>
                </a:lnTo>
                <a:lnTo>
                  <a:pt x="5142898" y="729835"/>
                </a:lnTo>
                <a:lnTo>
                  <a:pt x="5182076" y="703421"/>
                </a:lnTo>
                <a:lnTo>
                  <a:pt x="5208490" y="664243"/>
                </a:lnTo>
                <a:lnTo>
                  <a:pt x="5218176" y="616267"/>
                </a:lnTo>
                <a:lnTo>
                  <a:pt x="5218176" y="123253"/>
                </a:lnTo>
                <a:lnTo>
                  <a:pt x="5208490" y="75277"/>
                </a:lnTo>
                <a:lnTo>
                  <a:pt x="5182076" y="36099"/>
                </a:lnTo>
                <a:lnTo>
                  <a:pt x="5142898" y="9685"/>
                </a:lnTo>
                <a:lnTo>
                  <a:pt x="5094922"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2"/>
          <p:cNvSpPr/>
          <p:nvPr/>
        </p:nvSpPr>
        <p:spPr>
          <a:xfrm>
            <a:off x="3392423" y="1099480"/>
            <a:ext cx="5218430" cy="554831"/>
          </a:xfrm>
          <a:custGeom>
            <a:avLst/>
            <a:gdLst/>
            <a:ahLst/>
            <a:cxnLst/>
            <a:rect l="l" t="t" r="r" b="b"/>
            <a:pathLst>
              <a:path w="5218430" h="739775" extrusionOk="0">
                <a:moveTo>
                  <a:pt x="5218176" y="123253"/>
                </a:moveTo>
                <a:lnTo>
                  <a:pt x="5218176" y="616267"/>
                </a:lnTo>
                <a:lnTo>
                  <a:pt x="5208490" y="664243"/>
                </a:lnTo>
                <a:lnTo>
                  <a:pt x="5182076" y="703421"/>
                </a:lnTo>
                <a:lnTo>
                  <a:pt x="5142898" y="729835"/>
                </a:lnTo>
                <a:lnTo>
                  <a:pt x="5094922" y="739520"/>
                </a:lnTo>
                <a:lnTo>
                  <a:pt x="0" y="739520"/>
                </a:lnTo>
                <a:lnTo>
                  <a:pt x="0" y="0"/>
                </a:lnTo>
                <a:lnTo>
                  <a:pt x="5094922" y="0"/>
                </a:lnTo>
                <a:lnTo>
                  <a:pt x="5142898" y="9685"/>
                </a:lnTo>
                <a:lnTo>
                  <a:pt x="5182076" y="36099"/>
                </a:lnTo>
                <a:lnTo>
                  <a:pt x="5208490" y="75277"/>
                </a:lnTo>
                <a:lnTo>
                  <a:pt x="5218176" y="123253"/>
                </a:lnTo>
                <a:close/>
              </a:path>
            </a:pathLst>
          </a:custGeom>
          <a:noFill/>
          <a:ln w="25400" cap="flat" cmpd="sng">
            <a:solidFill>
              <a:srgbClr val="D0D8E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2"/>
          <p:cNvSpPr txBox="1"/>
          <p:nvPr/>
        </p:nvSpPr>
        <p:spPr>
          <a:xfrm>
            <a:off x="3627373" y="1122359"/>
            <a:ext cx="3290570" cy="160020"/>
          </a:xfrm>
          <a:prstGeom prst="rect">
            <a:avLst/>
          </a:prstGeom>
          <a:noFill/>
          <a:ln>
            <a:noFill/>
          </a:ln>
        </p:spPr>
        <p:txBody>
          <a:bodyPr spcFirstLastPara="1" wrap="square" lIns="0" tIns="0" rIns="0" bIns="0" anchor="t" anchorCtr="0">
            <a:noAutofit/>
          </a:bodyPr>
          <a:lstStyle/>
          <a:p>
            <a:pPr marL="127000" marR="0" lvl="0" indent="-114300" algn="l" rtl="0">
              <a:lnSpc>
                <a:spcPct val="100000"/>
              </a:lnSpc>
              <a:spcBef>
                <a:spcPts val="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Web page designing through unobtrusive JS</a:t>
            </a:r>
            <a:endParaRPr sz="1400">
              <a:solidFill>
                <a:schemeClr val="dk1"/>
              </a:solidFill>
              <a:latin typeface="Calibri"/>
              <a:ea typeface="Calibri"/>
              <a:cs typeface="Calibri"/>
              <a:sym typeface="Calibri"/>
            </a:endParaRPr>
          </a:p>
        </p:txBody>
      </p:sp>
      <p:sp>
        <p:nvSpPr>
          <p:cNvPr id="134" name="Google Shape;134;p22"/>
          <p:cNvSpPr txBox="1"/>
          <p:nvPr/>
        </p:nvSpPr>
        <p:spPr>
          <a:xfrm>
            <a:off x="3627373" y="1307973"/>
            <a:ext cx="4632960" cy="308610"/>
          </a:xfrm>
          <a:prstGeom prst="rect">
            <a:avLst/>
          </a:prstGeom>
          <a:noFill/>
          <a:ln>
            <a:noFill/>
          </a:ln>
        </p:spPr>
        <p:txBody>
          <a:bodyPr spcFirstLastPara="1" wrap="square" lIns="0" tIns="0" rIns="0" bIns="0" anchor="t" anchorCtr="0">
            <a:noAutofit/>
          </a:bodyPr>
          <a:lstStyle/>
          <a:p>
            <a:pPr marL="127000" marR="5080" lvl="0" indent="-114300" algn="l" rtl="0">
              <a:lnSpc>
                <a:spcPct val="110714"/>
              </a:lnSpc>
              <a:spcBef>
                <a:spcPts val="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Separates functionality between presentation and structure of  Web page</a:t>
            </a:r>
            <a:endParaRPr sz="1400">
              <a:solidFill>
                <a:schemeClr val="dk1"/>
              </a:solidFill>
              <a:latin typeface="Calibri"/>
              <a:ea typeface="Calibri"/>
              <a:cs typeface="Calibri"/>
              <a:sym typeface="Calibri"/>
            </a:endParaRPr>
          </a:p>
        </p:txBody>
      </p:sp>
      <p:sp>
        <p:nvSpPr>
          <p:cNvPr id="135" name="Google Shape;135;p22"/>
          <p:cNvSpPr/>
          <p:nvPr/>
        </p:nvSpPr>
        <p:spPr>
          <a:xfrm>
            <a:off x="457200" y="1030138"/>
            <a:ext cx="2935605" cy="693420"/>
          </a:xfrm>
          <a:custGeom>
            <a:avLst/>
            <a:gdLst/>
            <a:ahLst/>
            <a:cxnLst/>
            <a:rect l="l" t="t" r="r" b="b"/>
            <a:pathLst>
              <a:path w="2935604" h="924560" extrusionOk="0">
                <a:moveTo>
                  <a:pt x="2781147" y="0"/>
                </a:moveTo>
                <a:lnTo>
                  <a:pt x="154076" y="0"/>
                </a:lnTo>
                <a:lnTo>
                  <a:pt x="105377" y="7855"/>
                </a:lnTo>
                <a:lnTo>
                  <a:pt x="63082" y="29728"/>
                </a:lnTo>
                <a:lnTo>
                  <a:pt x="29728" y="63082"/>
                </a:lnTo>
                <a:lnTo>
                  <a:pt x="7855" y="105377"/>
                </a:lnTo>
                <a:lnTo>
                  <a:pt x="0" y="154076"/>
                </a:lnTo>
                <a:lnTo>
                  <a:pt x="0" y="770343"/>
                </a:lnTo>
                <a:lnTo>
                  <a:pt x="7855" y="819042"/>
                </a:lnTo>
                <a:lnTo>
                  <a:pt x="29728" y="861337"/>
                </a:lnTo>
                <a:lnTo>
                  <a:pt x="63082" y="894691"/>
                </a:lnTo>
                <a:lnTo>
                  <a:pt x="105377" y="916564"/>
                </a:lnTo>
                <a:lnTo>
                  <a:pt x="154076" y="924420"/>
                </a:lnTo>
                <a:lnTo>
                  <a:pt x="2781147" y="924420"/>
                </a:lnTo>
                <a:lnTo>
                  <a:pt x="2829846" y="916564"/>
                </a:lnTo>
                <a:lnTo>
                  <a:pt x="2872141" y="894691"/>
                </a:lnTo>
                <a:lnTo>
                  <a:pt x="2905495" y="861337"/>
                </a:lnTo>
                <a:lnTo>
                  <a:pt x="2927368" y="819042"/>
                </a:lnTo>
                <a:lnTo>
                  <a:pt x="2935224" y="770343"/>
                </a:lnTo>
                <a:lnTo>
                  <a:pt x="2935224" y="154076"/>
                </a:lnTo>
                <a:lnTo>
                  <a:pt x="2927368" y="105377"/>
                </a:lnTo>
                <a:lnTo>
                  <a:pt x="2905495" y="63082"/>
                </a:lnTo>
                <a:lnTo>
                  <a:pt x="2872141" y="29728"/>
                </a:lnTo>
                <a:lnTo>
                  <a:pt x="2829846" y="7855"/>
                </a:lnTo>
                <a:lnTo>
                  <a:pt x="2781147"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22"/>
          <p:cNvSpPr/>
          <p:nvPr/>
        </p:nvSpPr>
        <p:spPr>
          <a:xfrm>
            <a:off x="457200" y="1030138"/>
            <a:ext cx="2935605" cy="693420"/>
          </a:xfrm>
          <a:custGeom>
            <a:avLst/>
            <a:gdLst/>
            <a:ahLst/>
            <a:cxnLst/>
            <a:rect l="l" t="t" r="r" b="b"/>
            <a:pathLst>
              <a:path w="2935604" h="924560" extrusionOk="0">
                <a:moveTo>
                  <a:pt x="0" y="154076"/>
                </a:moveTo>
                <a:lnTo>
                  <a:pt x="7855" y="105377"/>
                </a:lnTo>
                <a:lnTo>
                  <a:pt x="29728" y="63082"/>
                </a:lnTo>
                <a:lnTo>
                  <a:pt x="63082" y="29728"/>
                </a:lnTo>
                <a:lnTo>
                  <a:pt x="105377" y="7855"/>
                </a:lnTo>
                <a:lnTo>
                  <a:pt x="154076" y="0"/>
                </a:lnTo>
                <a:lnTo>
                  <a:pt x="2781147" y="0"/>
                </a:lnTo>
                <a:lnTo>
                  <a:pt x="2829846" y="7855"/>
                </a:lnTo>
                <a:lnTo>
                  <a:pt x="2872141" y="29728"/>
                </a:lnTo>
                <a:lnTo>
                  <a:pt x="2905495" y="63082"/>
                </a:lnTo>
                <a:lnTo>
                  <a:pt x="2927368" y="105377"/>
                </a:lnTo>
                <a:lnTo>
                  <a:pt x="2935224" y="154076"/>
                </a:lnTo>
                <a:lnTo>
                  <a:pt x="2935224" y="770343"/>
                </a:lnTo>
                <a:lnTo>
                  <a:pt x="2927368" y="819042"/>
                </a:lnTo>
                <a:lnTo>
                  <a:pt x="2905495" y="861337"/>
                </a:lnTo>
                <a:lnTo>
                  <a:pt x="2872141" y="894691"/>
                </a:lnTo>
                <a:lnTo>
                  <a:pt x="2829846" y="916564"/>
                </a:lnTo>
                <a:lnTo>
                  <a:pt x="2781147" y="924420"/>
                </a:lnTo>
                <a:lnTo>
                  <a:pt x="154076" y="924420"/>
                </a:lnTo>
                <a:lnTo>
                  <a:pt x="105377" y="916564"/>
                </a:lnTo>
                <a:lnTo>
                  <a:pt x="63082" y="894691"/>
                </a:lnTo>
                <a:lnTo>
                  <a:pt x="29728" y="861337"/>
                </a:lnTo>
                <a:lnTo>
                  <a:pt x="7855" y="819042"/>
                </a:lnTo>
                <a:lnTo>
                  <a:pt x="0" y="770343"/>
                </a:lnTo>
                <a:lnTo>
                  <a:pt x="0" y="154076"/>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2"/>
          <p:cNvSpPr txBox="1"/>
          <p:nvPr/>
        </p:nvSpPr>
        <p:spPr>
          <a:xfrm>
            <a:off x="1151159" y="1239374"/>
            <a:ext cx="1546860" cy="248126"/>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Unobtrusive JS</a:t>
            </a:r>
            <a:endParaRPr sz="2000">
              <a:solidFill>
                <a:schemeClr val="dk1"/>
              </a:solidFill>
              <a:latin typeface="Calibri"/>
              <a:ea typeface="Calibri"/>
              <a:cs typeface="Calibri"/>
              <a:sym typeface="Calibri"/>
            </a:endParaRPr>
          </a:p>
        </p:txBody>
      </p:sp>
      <p:sp>
        <p:nvSpPr>
          <p:cNvPr id="138" name="Google Shape;138;p22"/>
          <p:cNvSpPr/>
          <p:nvPr/>
        </p:nvSpPr>
        <p:spPr>
          <a:xfrm>
            <a:off x="3392423" y="1827457"/>
            <a:ext cx="5218430" cy="554831"/>
          </a:xfrm>
          <a:custGeom>
            <a:avLst/>
            <a:gdLst/>
            <a:ahLst/>
            <a:cxnLst/>
            <a:rect l="l" t="t" r="r" b="b"/>
            <a:pathLst>
              <a:path w="5218430" h="739775" extrusionOk="0">
                <a:moveTo>
                  <a:pt x="5094922" y="0"/>
                </a:moveTo>
                <a:lnTo>
                  <a:pt x="0" y="0"/>
                </a:lnTo>
                <a:lnTo>
                  <a:pt x="0" y="739520"/>
                </a:lnTo>
                <a:lnTo>
                  <a:pt x="5094922" y="739520"/>
                </a:lnTo>
                <a:lnTo>
                  <a:pt x="5142898" y="729835"/>
                </a:lnTo>
                <a:lnTo>
                  <a:pt x="5182076" y="703421"/>
                </a:lnTo>
                <a:lnTo>
                  <a:pt x="5208490" y="664243"/>
                </a:lnTo>
                <a:lnTo>
                  <a:pt x="5218176" y="616267"/>
                </a:lnTo>
                <a:lnTo>
                  <a:pt x="5218176" y="123253"/>
                </a:lnTo>
                <a:lnTo>
                  <a:pt x="5208490" y="75277"/>
                </a:lnTo>
                <a:lnTo>
                  <a:pt x="5182076" y="36099"/>
                </a:lnTo>
                <a:lnTo>
                  <a:pt x="5142898" y="9685"/>
                </a:lnTo>
                <a:lnTo>
                  <a:pt x="5094922"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22"/>
          <p:cNvSpPr/>
          <p:nvPr/>
        </p:nvSpPr>
        <p:spPr>
          <a:xfrm>
            <a:off x="3392423" y="1827457"/>
            <a:ext cx="5218430" cy="554831"/>
          </a:xfrm>
          <a:custGeom>
            <a:avLst/>
            <a:gdLst/>
            <a:ahLst/>
            <a:cxnLst/>
            <a:rect l="l" t="t" r="r" b="b"/>
            <a:pathLst>
              <a:path w="5218430" h="739775" extrusionOk="0">
                <a:moveTo>
                  <a:pt x="5218176" y="123253"/>
                </a:moveTo>
                <a:lnTo>
                  <a:pt x="5218176" y="616267"/>
                </a:lnTo>
                <a:lnTo>
                  <a:pt x="5208490" y="664243"/>
                </a:lnTo>
                <a:lnTo>
                  <a:pt x="5182076" y="703421"/>
                </a:lnTo>
                <a:lnTo>
                  <a:pt x="5142898" y="729835"/>
                </a:lnTo>
                <a:lnTo>
                  <a:pt x="5094922" y="739520"/>
                </a:lnTo>
                <a:lnTo>
                  <a:pt x="0" y="739520"/>
                </a:lnTo>
                <a:lnTo>
                  <a:pt x="0" y="0"/>
                </a:lnTo>
                <a:lnTo>
                  <a:pt x="5094922" y="0"/>
                </a:lnTo>
                <a:lnTo>
                  <a:pt x="5142898" y="9685"/>
                </a:lnTo>
                <a:lnTo>
                  <a:pt x="5182076" y="36099"/>
                </a:lnTo>
                <a:lnTo>
                  <a:pt x="5208490" y="75277"/>
                </a:lnTo>
                <a:lnTo>
                  <a:pt x="5218176" y="123253"/>
                </a:lnTo>
                <a:close/>
              </a:path>
            </a:pathLst>
          </a:custGeom>
          <a:noFill/>
          <a:ln w="25400" cap="flat" cmpd="sng">
            <a:solidFill>
              <a:srgbClr val="D0D8E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22"/>
          <p:cNvSpPr txBox="1"/>
          <p:nvPr/>
        </p:nvSpPr>
        <p:spPr>
          <a:xfrm>
            <a:off x="3627373" y="1850336"/>
            <a:ext cx="4291965" cy="494348"/>
          </a:xfrm>
          <a:prstGeom prst="rect">
            <a:avLst/>
          </a:prstGeom>
          <a:noFill/>
          <a:ln>
            <a:noFill/>
          </a:ln>
        </p:spPr>
        <p:txBody>
          <a:bodyPr spcFirstLastPara="1" wrap="square" lIns="0" tIns="0" rIns="0" bIns="0" anchor="t" anchorCtr="0">
            <a:noAutofit/>
          </a:bodyPr>
          <a:lstStyle/>
          <a:p>
            <a:pPr marL="127000" marR="0" lvl="0" indent="-114300" algn="l" rtl="0">
              <a:lnSpc>
                <a:spcPct val="100000"/>
              </a:lnSpc>
              <a:spcBef>
                <a:spcPts val="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Reduced library size is in kilobytes (KB)</a:t>
            </a:r>
            <a:endParaRPr sz="1400">
              <a:solidFill>
                <a:schemeClr val="dk1"/>
              </a:solidFill>
              <a:latin typeface="Calibri"/>
              <a:ea typeface="Calibri"/>
              <a:cs typeface="Calibri"/>
              <a:sym typeface="Calibri"/>
            </a:endParaRPr>
          </a:p>
          <a:p>
            <a:pPr marL="127000" marR="5080" lvl="0" indent="-114300" algn="l" rtl="0">
              <a:lnSpc>
                <a:spcPct val="110714"/>
              </a:lnSpc>
              <a:spcBef>
                <a:spcPts val="265"/>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Browser cache the library throughout Websites instead of  downloading it</a:t>
            </a:r>
            <a:endParaRPr sz="1400">
              <a:solidFill>
                <a:schemeClr val="dk1"/>
              </a:solidFill>
              <a:latin typeface="Calibri"/>
              <a:ea typeface="Calibri"/>
              <a:cs typeface="Calibri"/>
              <a:sym typeface="Calibri"/>
            </a:endParaRPr>
          </a:p>
        </p:txBody>
      </p:sp>
      <p:sp>
        <p:nvSpPr>
          <p:cNvPr id="141" name="Google Shape;141;p22"/>
          <p:cNvSpPr/>
          <p:nvPr/>
        </p:nvSpPr>
        <p:spPr>
          <a:xfrm>
            <a:off x="457200" y="1758115"/>
            <a:ext cx="2935605" cy="693420"/>
          </a:xfrm>
          <a:custGeom>
            <a:avLst/>
            <a:gdLst/>
            <a:ahLst/>
            <a:cxnLst/>
            <a:rect l="l" t="t" r="r" b="b"/>
            <a:pathLst>
              <a:path w="2935604" h="924560" extrusionOk="0">
                <a:moveTo>
                  <a:pt x="2781147" y="0"/>
                </a:moveTo>
                <a:lnTo>
                  <a:pt x="154076" y="0"/>
                </a:lnTo>
                <a:lnTo>
                  <a:pt x="105377" y="7855"/>
                </a:lnTo>
                <a:lnTo>
                  <a:pt x="63082" y="29728"/>
                </a:lnTo>
                <a:lnTo>
                  <a:pt x="29728" y="63082"/>
                </a:lnTo>
                <a:lnTo>
                  <a:pt x="7855" y="105377"/>
                </a:lnTo>
                <a:lnTo>
                  <a:pt x="0" y="154076"/>
                </a:lnTo>
                <a:lnTo>
                  <a:pt x="0" y="770343"/>
                </a:lnTo>
                <a:lnTo>
                  <a:pt x="7855" y="819042"/>
                </a:lnTo>
                <a:lnTo>
                  <a:pt x="29728" y="861337"/>
                </a:lnTo>
                <a:lnTo>
                  <a:pt x="63082" y="894691"/>
                </a:lnTo>
                <a:lnTo>
                  <a:pt x="105377" y="916564"/>
                </a:lnTo>
                <a:lnTo>
                  <a:pt x="154076" y="924420"/>
                </a:lnTo>
                <a:lnTo>
                  <a:pt x="2781147" y="924420"/>
                </a:lnTo>
                <a:lnTo>
                  <a:pt x="2829846" y="916564"/>
                </a:lnTo>
                <a:lnTo>
                  <a:pt x="2872141" y="894691"/>
                </a:lnTo>
                <a:lnTo>
                  <a:pt x="2905495" y="861337"/>
                </a:lnTo>
                <a:lnTo>
                  <a:pt x="2927368" y="819042"/>
                </a:lnTo>
                <a:lnTo>
                  <a:pt x="2935224" y="770343"/>
                </a:lnTo>
                <a:lnTo>
                  <a:pt x="2935224" y="154076"/>
                </a:lnTo>
                <a:lnTo>
                  <a:pt x="2927368" y="105377"/>
                </a:lnTo>
                <a:lnTo>
                  <a:pt x="2905495" y="63082"/>
                </a:lnTo>
                <a:lnTo>
                  <a:pt x="2872141" y="29728"/>
                </a:lnTo>
                <a:lnTo>
                  <a:pt x="2829846" y="7855"/>
                </a:lnTo>
                <a:lnTo>
                  <a:pt x="2781147"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2"/>
          <p:cNvSpPr/>
          <p:nvPr/>
        </p:nvSpPr>
        <p:spPr>
          <a:xfrm>
            <a:off x="457200" y="1758115"/>
            <a:ext cx="2935605" cy="693420"/>
          </a:xfrm>
          <a:custGeom>
            <a:avLst/>
            <a:gdLst/>
            <a:ahLst/>
            <a:cxnLst/>
            <a:rect l="l" t="t" r="r" b="b"/>
            <a:pathLst>
              <a:path w="2935604" h="924560" extrusionOk="0">
                <a:moveTo>
                  <a:pt x="0" y="154076"/>
                </a:moveTo>
                <a:lnTo>
                  <a:pt x="7855" y="105377"/>
                </a:lnTo>
                <a:lnTo>
                  <a:pt x="29728" y="63082"/>
                </a:lnTo>
                <a:lnTo>
                  <a:pt x="63082" y="29728"/>
                </a:lnTo>
                <a:lnTo>
                  <a:pt x="105377" y="7855"/>
                </a:lnTo>
                <a:lnTo>
                  <a:pt x="154076" y="0"/>
                </a:lnTo>
                <a:lnTo>
                  <a:pt x="2781147" y="0"/>
                </a:lnTo>
                <a:lnTo>
                  <a:pt x="2829846" y="7855"/>
                </a:lnTo>
                <a:lnTo>
                  <a:pt x="2872141" y="29728"/>
                </a:lnTo>
                <a:lnTo>
                  <a:pt x="2905495" y="63082"/>
                </a:lnTo>
                <a:lnTo>
                  <a:pt x="2927368" y="105377"/>
                </a:lnTo>
                <a:lnTo>
                  <a:pt x="2935224" y="154076"/>
                </a:lnTo>
                <a:lnTo>
                  <a:pt x="2935224" y="770343"/>
                </a:lnTo>
                <a:lnTo>
                  <a:pt x="2927368" y="819042"/>
                </a:lnTo>
                <a:lnTo>
                  <a:pt x="2905495" y="861337"/>
                </a:lnTo>
                <a:lnTo>
                  <a:pt x="2872141" y="894691"/>
                </a:lnTo>
                <a:lnTo>
                  <a:pt x="2829846" y="916564"/>
                </a:lnTo>
                <a:lnTo>
                  <a:pt x="2781147" y="924420"/>
                </a:lnTo>
                <a:lnTo>
                  <a:pt x="154076" y="924420"/>
                </a:lnTo>
                <a:lnTo>
                  <a:pt x="105377" y="916564"/>
                </a:lnTo>
                <a:lnTo>
                  <a:pt x="63082" y="894691"/>
                </a:lnTo>
                <a:lnTo>
                  <a:pt x="29728" y="861337"/>
                </a:lnTo>
                <a:lnTo>
                  <a:pt x="7855" y="819042"/>
                </a:lnTo>
                <a:lnTo>
                  <a:pt x="0" y="770343"/>
                </a:lnTo>
                <a:lnTo>
                  <a:pt x="0" y="154076"/>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2"/>
          <p:cNvSpPr txBox="1"/>
          <p:nvPr/>
        </p:nvSpPr>
        <p:spPr>
          <a:xfrm>
            <a:off x="1311147" y="1967350"/>
            <a:ext cx="1225550" cy="248126"/>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Lightweight</a:t>
            </a:r>
            <a:endParaRPr sz="2000">
              <a:solidFill>
                <a:schemeClr val="dk1"/>
              </a:solidFill>
              <a:latin typeface="Calibri"/>
              <a:ea typeface="Calibri"/>
              <a:cs typeface="Calibri"/>
              <a:sym typeface="Calibri"/>
            </a:endParaRPr>
          </a:p>
        </p:txBody>
      </p:sp>
      <p:sp>
        <p:nvSpPr>
          <p:cNvPr id="144" name="Google Shape;144;p22"/>
          <p:cNvSpPr/>
          <p:nvPr/>
        </p:nvSpPr>
        <p:spPr>
          <a:xfrm>
            <a:off x="3392423" y="2555433"/>
            <a:ext cx="5218430" cy="554831"/>
          </a:xfrm>
          <a:custGeom>
            <a:avLst/>
            <a:gdLst/>
            <a:ahLst/>
            <a:cxnLst/>
            <a:rect l="l" t="t" r="r" b="b"/>
            <a:pathLst>
              <a:path w="5218430" h="739775" extrusionOk="0">
                <a:moveTo>
                  <a:pt x="5094922" y="0"/>
                </a:moveTo>
                <a:lnTo>
                  <a:pt x="0" y="0"/>
                </a:lnTo>
                <a:lnTo>
                  <a:pt x="0" y="739520"/>
                </a:lnTo>
                <a:lnTo>
                  <a:pt x="5094922" y="739520"/>
                </a:lnTo>
                <a:lnTo>
                  <a:pt x="5142898" y="729835"/>
                </a:lnTo>
                <a:lnTo>
                  <a:pt x="5182076" y="703421"/>
                </a:lnTo>
                <a:lnTo>
                  <a:pt x="5208490" y="664243"/>
                </a:lnTo>
                <a:lnTo>
                  <a:pt x="5218176" y="616267"/>
                </a:lnTo>
                <a:lnTo>
                  <a:pt x="5218176" y="123253"/>
                </a:lnTo>
                <a:lnTo>
                  <a:pt x="5208490" y="75277"/>
                </a:lnTo>
                <a:lnTo>
                  <a:pt x="5182076" y="36099"/>
                </a:lnTo>
                <a:lnTo>
                  <a:pt x="5142898" y="9685"/>
                </a:lnTo>
                <a:lnTo>
                  <a:pt x="5094922"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2"/>
          <p:cNvSpPr/>
          <p:nvPr/>
        </p:nvSpPr>
        <p:spPr>
          <a:xfrm>
            <a:off x="3392423" y="2555433"/>
            <a:ext cx="5218430" cy="554831"/>
          </a:xfrm>
          <a:custGeom>
            <a:avLst/>
            <a:gdLst/>
            <a:ahLst/>
            <a:cxnLst/>
            <a:rect l="l" t="t" r="r" b="b"/>
            <a:pathLst>
              <a:path w="5218430" h="739775" extrusionOk="0">
                <a:moveTo>
                  <a:pt x="5218176" y="123253"/>
                </a:moveTo>
                <a:lnTo>
                  <a:pt x="5218176" y="616267"/>
                </a:lnTo>
                <a:lnTo>
                  <a:pt x="5208490" y="664243"/>
                </a:lnTo>
                <a:lnTo>
                  <a:pt x="5182076" y="703421"/>
                </a:lnTo>
                <a:lnTo>
                  <a:pt x="5142898" y="729835"/>
                </a:lnTo>
                <a:lnTo>
                  <a:pt x="5094922" y="739520"/>
                </a:lnTo>
                <a:lnTo>
                  <a:pt x="0" y="739520"/>
                </a:lnTo>
                <a:lnTo>
                  <a:pt x="0" y="0"/>
                </a:lnTo>
                <a:lnTo>
                  <a:pt x="5094922" y="0"/>
                </a:lnTo>
                <a:lnTo>
                  <a:pt x="5142898" y="9685"/>
                </a:lnTo>
                <a:lnTo>
                  <a:pt x="5182076" y="36099"/>
                </a:lnTo>
                <a:lnTo>
                  <a:pt x="5208490" y="75277"/>
                </a:lnTo>
                <a:lnTo>
                  <a:pt x="5218176" y="123253"/>
                </a:lnTo>
                <a:close/>
              </a:path>
            </a:pathLst>
          </a:custGeom>
          <a:noFill/>
          <a:ln w="25400" cap="flat" cmpd="sng">
            <a:solidFill>
              <a:srgbClr val="D0D8E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2"/>
          <p:cNvSpPr txBox="1"/>
          <p:nvPr/>
        </p:nvSpPr>
        <p:spPr>
          <a:xfrm>
            <a:off x="3627373" y="2566102"/>
            <a:ext cx="2950845" cy="518160"/>
          </a:xfrm>
          <a:prstGeom prst="rect">
            <a:avLst/>
          </a:prstGeom>
          <a:noFill/>
          <a:ln>
            <a:noFill/>
          </a:ln>
        </p:spPr>
        <p:txBody>
          <a:bodyPr spcFirstLastPara="1" wrap="square" lIns="0" tIns="0" rIns="0" bIns="0" anchor="t" anchorCtr="0">
            <a:noAutofit/>
          </a:bodyPr>
          <a:lstStyle/>
          <a:p>
            <a:pPr marL="127000" marR="0" lvl="0" indent="-114300" algn="l" rtl="0">
              <a:lnSpc>
                <a:spcPct val="100000"/>
              </a:lnSpc>
              <a:spcBef>
                <a:spcPts val="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Simple and robust syntax</a:t>
            </a:r>
            <a:endParaRPr sz="1400">
              <a:solidFill>
                <a:schemeClr val="dk1"/>
              </a:solidFill>
              <a:latin typeface="Calibri"/>
              <a:ea typeface="Calibri"/>
              <a:cs typeface="Calibri"/>
              <a:sym typeface="Calibri"/>
            </a:endParaRPr>
          </a:p>
          <a:p>
            <a:pPr marL="127000" marR="0" lvl="0" indent="-114300" algn="l" rtl="0">
              <a:lnSpc>
                <a:spcPct val="100000"/>
              </a:lnSpc>
              <a:spcBef>
                <a:spcPts val="105"/>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Reduced lines of code</a:t>
            </a:r>
            <a:endParaRPr sz="1400">
              <a:solidFill>
                <a:schemeClr val="dk1"/>
              </a:solidFill>
              <a:latin typeface="Calibri"/>
              <a:ea typeface="Calibri"/>
              <a:cs typeface="Calibri"/>
              <a:sym typeface="Calibri"/>
            </a:endParaRPr>
          </a:p>
          <a:p>
            <a:pPr marL="127000" marR="0" lvl="0" indent="-114300" algn="l" rtl="0">
              <a:lnSpc>
                <a:spcPct val="100000"/>
              </a:lnSpc>
              <a:spcBef>
                <a:spcPts val="12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Library uses CSS3 selector specification</a:t>
            </a:r>
            <a:endParaRPr sz="1400">
              <a:solidFill>
                <a:schemeClr val="dk1"/>
              </a:solidFill>
              <a:latin typeface="Calibri"/>
              <a:ea typeface="Calibri"/>
              <a:cs typeface="Calibri"/>
              <a:sym typeface="Calibri"/>
            </a:endParaRPr>
          </a:p>
        </p:txBody>
      </p:sp>
      <p:sp>
        <p:nvSpPr>
          <p:cNvPr id="147" name="Google Shape;147;p22"/>
          <p:cNvSpPr/>
          <p:nvPr/>
        </p:nvSpPr>
        <p:spPr>
          <a:xfrm>
            <a:off x="457200" y="2486091"/>
            <a:ext cx="2935605" cy="693420"/>
          </a:xfrm>
          <a:custGeom>
            <a:avLst/>
            <a:gdLst/>
            <a:ahLst/>
            <a:cxnLst/>
            <a:rect l="l" t="t" r="r" b="b"/>
            <a:pathLst>
              <a:path w="2935604" h="924560" extrusionOk="0">
                <a:moveTo>
                  <a:pt x="2781147" y="0"/>
                </a:moveTo>
                <a:lnTo>
                  <a:pt x="154076" y="0"/>
                </a:lnTo>
                <a:lnTo>
                  <a:pt x="105377" y="7855"/>
                </a:lnTo>
                <a:lnTo>
                  <a:pt x="63082" y="29728"/>
                </a:lnTo>
                <a:lnTo>
                  <a:pt x="29728" y="63082"/>
                </a:lnTo>
                <a:lnTo>
                  <a:pt x="7855" y="105377"/>
                </a:lnTo>
                <a:lnTo>
                  <a:pt x="0" y="154076"/>
                </a:lnTo>
                <a:lnTo>
                  <a:pt x="0" y="770343"/>
                </a:lnTo>
                <a:lnTo>
                  <a:pt x="7855" y="819042"/>
                </a:lnTo>
                <a:lnTo>
                  <a:pt x="29728" y="861337"/>
                </a:lnTo>
                <a:lnTo>
                  <a:pt x="63082" y="894691"/>
                </a:lnTo>
                <a:lnTo>
                  <a:pt x="105377" y="916564"/>
                </a:lnTo>
                <a:lnTo>
                  <a:pt x="154076" y="924420"/>
                </a:lnTo>
                <a:lnTo>
                  <a:pt x="2781147" y="924420"/>
                </a:lnTo>
                <a:lnTo>
                  <a:pt x="2829846" y="916564"/>
                </a:lnTo>
                <a:lnTo>
                  <a:pt x="2872141" y="894691"/>
                </a:lnTo>
                <a:lnTo>
                  <a:pt x="2905495" y="861337"/>
                </a:lnTo>
                <a:lnTo>
                  <a:pt x="2927368" y="819042"/>
                </a:lnTo>
                <a:lnTo>
                  <a:pt x="2935224" y="770343"/>
                </a:lnTo>
                <a:lnTo>
                  <a:pt x="2935224" y="154076"/>
                </a:lnTo>
                <a:lnTo>
                  <a:pt x="2927368" y="105377"/>
                </a:lnTo>
                <a:lnTo>
                  <a:pt x="2905495" y="63082"/>
                </a:lnTo>
                <a:lnTo>
                  <a:pt x="2872141" y="29728"/>
                </a:lnTo>
                <a:lnTo>
                  <a:pt x="2829846" y="7855"/>
                </a:lnTo>
                <a:lnTo>
                  <a:pt x="2781147"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22"/>
          <p:cNvSpPr/>
          <p:nvPr/>
        </p:nvSpPr>
        <p:spPr>
          <a:xfrm>
            <a:off x="457200" y="2486091"/>
            <a:ext cx="2935605" cy="693420"/>
          </a:xfrm>
          <a:custGeom>
            <a:avLst/>
            <a:gdLst/>
            <a:ahLst/>
            <a:cxnLst/>
            <a:rect l="l" t="t" r="r" b="b"/>
            <a:pathLst>
              <a:path w="2935604" h="924560" extrusionOk="0">
                <a:moveTo>
                  <a:pt x="0" y="154076"/>
                </a:moveTo>
                <a:lnTo>
                  <a:pt x="7855" y="105377"/>
                </a:lnTo>
                <a:lnTo>
                  <a:pt x="29728" y="63082"/>
                </a:lnTo>
                <a:lnTo>
                  <a:pt x="63082" y="29728"/>
                </a:lnTo>
                <a:lnTo>
                  <a:pt x="105377" y="7855"/>
                </a:lnTo>
                <a:lnTo>
                  <a:pt x="154076" y="0"/>
                </a:lnTo>
                <a:lnTo>
                  <a:pt x="2781147" y="0"/>
                </a:lnTo>
                <a:lnTo>
                  <a:pt x="2829846" y="7855"/>
                </a:lnTo>
                <a:lnTo>
                  <a:pt x="2872141" y="29728"/>
                </a:lnTo>
                <a:lnTo>
                  <a:pt x="2905495" y="63082"/>
                </a:lnTo>
                <a:lnTo>
                  <a:pt x="2927368" y="105377"/>
                </a:lnTo>
                <a:lnTo>
                  <a:pt x="2935224" y="154076"/>
                </a:lnTo>
                <a:lnTo>
                  <a:pt x="2935224" y="770343"/>
                </a:lnTo>
                <a:lnTo>
                  <a:pt x="2927368" y="819042"/>
                </a:lnTo>
                <a:lnTo>
                  <a:pt x="2905495" y="861337"/>
                </a:lnTo>
                <a:lnTo>
                  <a:pt x="2872141" y="894691"/>
                </a:lnTo>
                <a:lnTo>
                  <a:pt x="2829846" y="916564"/>
                </a:lnTo>
                <a:lnTo>
                  <a:pt x="2781147" y="924420"/>
                </a:lnTo>
                <a:lnTo>
                  <a:pt x="154076" y="924420"/>
                </a:lnTo>
                <a:lnTo>
                  <a:pt x="105377" y="916564"/>
                </a:lnTo>
                <a:lnTo>
                  <a:pt x="63082" y="894691"/>
                </a:lnTo>
                <a:lnTo>
                  <a:pt x="29728" y="861337"/>
                </a:lnTo>
                <a:lnTo>
                  <a:pt x="7855" y="819042"/>
                </a:lnTo>
                <a:lnTo>
                  <a:pt x="0" y="770343"/>
                </a:lnTo>
                <a:lnTo>
                  <a:pt x="0" y="154076"/>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22"/>
          <p:cNvSpPr txBox="1"/>
          <p:nvPr/>
        </p:nvSpPr>
        <p:spPr>
          <a:xfrm>
            <a:off x="1341627" y="2695327"/>
            <a:ext cx="1167765" cy="248126"/>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Easy to use</a:t>
            </a:r>
            <a:endParaRPr sz="2000">
              <a:solidFill>
                <a:schemeClr val="dk1"/>
              </a:solidFill>
              <a:latin typeface="Calibri"/>
              <a:ea typeface="Calibri"/>
              <a:cs typeface="Calibri"/>
              <a:sym typeface="Calibri"/>
            </a:endParaRPr>
          </a:p>
        </p:txBody>
      </p:sp>
      <p:sp>
        <p:nvSpPr>
          <p:cNvPr id="150" name="Google Shape;150;p22"/>
          <p:cNvSpPr/>
          <p:nvPr/>
        </p:nvSpPr>
        <p:spPr>
          <a:xfrm>
            <a:off x="3392423" y="3283400"/>
            <a:ext cx="5218430" cy="554831"/>
          </a:xfrm>
          <a:custGeom>
            <a:avLst/>
            <a:gdLst/>
            <a:ahLst/>
            <a:cxnLst/>
            <a:rect l="l" t="t" r="r" b="b"/>
            <a:pathLst>
              <a:path w="5218430" h="739775" extrusionOk="0">
                <a:moveTo>
                  <a:pt x="5094922" y="0"/>
                </a:moveTo>
                <a:lnTo>
                  <a:pt x="0" y="0"/>
                </a:lnTo>
                <a:lnTo>
                  <a:pt x="0" y="739521"/>
                </a:lnTo>
                <a:lnTo>
                  <a:pt x="5094922" y="739521"/>
                </a:lnTo>
                <a:lnTo>
                  <a:pt x="5142898" y="729835"/>
                </a:lnTo>
                <a:lnTo>
                  <a:pt x="5182076" y="703421"/>
                </a:lnTo>
                <a:lnTo>
                  <a:pt x="5208490" y="664243"/>
                </a:lnTo>
                <a:lnTo>
                  <a:pt x="5218176" y="616267"/>
                </a:lnTo>
                <a:lnTo>
                  <a:pt x="5218176" y="123253"/>
                </a:lnTo>
                <a:lnTo>
                  <a:pt x="5208490" y="75277"/>
                </a:lnTo>
                <a:lnTo>
                  <a:pt x="5182076" y="36099"/>
                </a:lnTo>
                <a:lnTo>
                  <a:pt x="5142898" y="9685"/>
                </a:lnTo>
                <a:lnTo>
                  <a:pt x="5094922"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22"/>
          <p:cNvSpPr/>
          <p:nvPr/>
        </p:nvSpPr>
        <p:spPr>
          <a:xfrm>
            <a:off x="3392423" y="3283400"/>
            <a:ext cx="5218430" cy="554831"/>
          </a:xfrm>
          <a:custGeom>
            <a:avLst/>
            <a:gdLst/>
            <a:ahLst/>
            <a:cxnLst/>
            <a:rect l="l" t="t" r="r" b="b"/>
            <a:pathLst>
              <a:path w="5218430" h="739775" extrusionOk="0">
                <a:moveTo>
                  <a:pt x="5218176" y="123253"/>
                </a:moveTo>
                <a:lnTo>
                  <a:pt x="5218176" y="616267"/>
                </a:lnTo>
                <a:lnTo>
                  <a:pt x="5208490" y="664243"/>
                </a:lnTo>
                <a:lnTo>
                  <a:pt x="5182076" y="703421"/>
                </a:lnTo>
                <a:lnTo>
                  <a:pt x="5142898" y="729835"/>
                </a:lnTo>
                <a:lnTo>
                  <a:pt x="5094922" y="739521"/>
                </a:lnTo>
                <a:lnTo>
                  <a:pt x="0" y="739521"/>
                </a:lnTo>
                <a:lnTo>
                  <a:pt x="0" y="0"/>
                </a:lnTo>
                <a:lnTo>
                  <a:pt x="5094922" y="0"/>
                </a:lnTo>
                <a:lnTo>
                  <a:pt x="5142898" y="9685"/>
                </a:lnTo>
                <a:lnTo>
                  <a:pt x="5182076" y="36099"/>
                </a:lnTo>
                <a:lnTo>
                  <a:pt x="5208490" y="75277"/>
                </a:lnTo>
                <a:lnTo>
                  <a:pt x="5218176" y="123253"/>
                </a:lnTo>
                <a:close/>
              </a:path>
            </a:pathLst>
          </a:custGeom>
          <a:noFill/>
          <a:ln w="25400" cap="flat" cmpd="sng">
            <a:solidFill>
              <a:srgbClr val="D0D8E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22"/>
          <p:cNvSpPr txBox="1"/>
          <p:nvPr/>
        </p:nvSpPr>
        <p:spPr>
          <a:xfrm>
            <a:off x="3627373" y="3379536"/>
            <a:ext cx="3740785" cy="346710"/>
          </a:xfrm>
          <a:prstGeom prst="rect">
            <a:avLst/>
          </a:prstGeom>
          <a:noFill/>
          <a:ln>
            <a:noFill/>
          </a:ln>
        </p:spPr>
        <p:txBody>
          <a:bodyPr spcFirstLastPara="1" wrap="square" lIns="0" tIns="0" rIns="0" bIns="0" anchor="t" anchorCtr="0">
            <a:noAutofit/>
          </a:bodyPr>
          <a:lstStyle/>
          <a:p>
            <a:pPr marL="127000" marR="0" lvl="0" indent="-114300" algn="l" rtl="0">
              <a:lnSpc>
                <a:spcPct val="100000"/>
              </a:lnSpc>
              <a:spcBef>
                <a:spcPts val="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Perform variety of functions through single library</a:t>
            </a:r>
            <a:endParaRPr sz="1400">
              <a:solidFill>
                <a:schemeClr val="dk1"/>
              </a:solidFill>
              <a:latin typeface="Calibri"/>
              <a:ea typeface="Calibri"/>
              <a:cs typeface="Calibri"/>
              <a:sym typeface="Calibri"/>
            </a:endParaRPr>
          </a:p>
          <a:p>
            <a:pPr marL="127000" marR="0" lvl="0" indent="-114300" algn="l" rtl="0">
              <a:lnSpc>
                <a:spcPct val="100000"/>
              </a:lnSpc>
              <a:spcBef>
                <a:spcPts val="105"/>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jQuery offers several utility functions</a:t>
            </a:r>
            <a:endParaRPr sz="1400">
              <a:solidFill>
                <a:schemeClr val="dk1"/>
              </a:solidFill>
              <a:latin typeface="Calibri"/>
              <a:ea typeface="Calibri"/>
              <a:cs typeface="Calibri"/>
              <a:sym typeface="Calibri"/>
            </a:endParaRPr>
          </a:p>
        </p:txBody>
      </p:sp>
      <p:sp>
        <p:nvSpPr>
          <p:cNvPr id="153" name="Google Shape;153;p22"/>
          <p:cNvSpPr/>
          <p:nvPr/>
        </p:nvSpPr>
        <p:spPr>
          <a:xfrm>
            <a:off x="457200" y="3214068"/>
            <a:ext cx="2935605" cy="693420"/>
          </a:xfrm>
          <a:custGeom>
            <a:avLst/>
            <a:gdLst/>
            <a:ahLst/>
            <a:cxnLst/>
            <a:rect l="l" t="t" r="r" b="b"/>
            <a:pathLst>
              <a:path w="2935604" h="924560" extrusionOk="0">
                <a:moveTo>
                  <a:pt x="2781147" y="0"/>
                </a:moveTo>
                <a:lnTo>
                  <a:pt x="154076" y="0"/>
                </a:lnTo>
                <a:lnTo>
                  <a:pt x="105377" y="7855"/>
                </a:lnTo>
                <a:lnTo>
                  <a:pt x="63082" y="29728"/>
                </a:lnTo>
                <a:lnTo>
                  <a:pt x="29728" y="63082"/>
                </a:lnTo>
                <a:lnTo>
                  <a:pt x="7855" y="105377"/>
                </a:lnTo>
                <a:lnTo>
                  <a:pt x="0" y="154076"/>
                </a:lnTo>
                <a:lnTo>
                  <a:pt x="0" y="770343"/>
                </a:lnTo>
                <a:lnTo>
                  <a:pt x="7855" y="819042"/>
                </a:lnTo>
                <a:lnTo>
                  <a:pt x="29728" y="861337"/>
                </a:lnTo>
                <a:lnTo>
                  <a:pt x="63082" y="894691"/>
                </a:lnTo>
                <a:lnTo>
                  <a:pt x="105377" y="916564"/>
                </a:lnTo>
                <a:lnTo>
                  <a:pt x="154076" y="924420"/>
                </a:lnTo>
                <a:lnTo>
                  <a:pt x="2781147" y="924420"/>
                </a:lnTo>
                <a:lnTo>
                  <a:pt x="2829846" y="916564"/>
                </a:lnTo>
                <a:lnTo>
                  <a:pt x="2872141" y="894691"/>
                </a:lnTo>
                <a:lnTo>
                  <a:pt x="2905495" y="861337"/>
                </a:lnTo>
                <a:lnTo>
                  <a:pt x="2927368" y="819042"/>
                </a:lnTo>
                <a:lnTo>
                  <a:pt x="2935224" y="770343"/>
                </a:lnTo>
                <a:lnTo>
                  <a:pt x="2935224" y="154076"/>
                </a:lnTo>
                <a:lnTo>
                  <a:pt x="2927368" y="105377"/>
                </a:lnTo>
                <a:lnTo>
                  <a:pt x="2905495" y="63082"/>
                </a:lnTo>
                <a:lnTo>
                  <a:pt x="2872141" y="29728"/>
                </a:lnTo>
                <a:lnTo>
                  <a:pt x="2829846" y="7855"/>
                </a:lnTo>
                <a:lnTo>
                  <a:pt x="2781147"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22"/>
          <p:cNvSpPr/>
          <p:nvPr/>
        </p:nvSpPr>
        <p:spPr>
          <a:xfrm>
            <a:off x="457200" y="3214068"/>
            <a:ext cx="2935605" cy="693420"/>
          </a:xfrm>
          <a:custGeom>
            <a:avLst/>
            <a:gdLst/>
            <a:ahLst/>
            <a:cxnLst/>
            <a:rect l="l" t="t" r="r" b="b"/>
            <a:pathLst>
              <a:path w="2935604" h="924560" extrusionOk="0">
                <a:moveTo>
                  <a:pt x="0" y="154076"/>
                </a:moveTo>
                <a:lnTo>
                  <a:pt x="7855" y="105377"/>
                </a:lnTo>
                <a:lnTo>
                  <a:pt x="29728" y="63082"/>
                </a:lnTo>
                <a:lnTo>
                  <a:pt x="63082" y="29728"/>
                </a:lnTo>
                <a:lnTo>
                  <a:pt x="105377" y="7855"/>
                </a:lnTo>
                <a:lnTo>
                  <a:pt x="154076" y="0"/>
                </a:lnTo>
                <a:lnTo>
                  <a:pt x="2781147" y="0"/>
                </a:lnTo>
                <a:lnTo>
                  <a:pt x="2829846" y="7855"/>
                </a:lnTo>
                <a:lnTo>
                  <a:pt x="2872141" y="29728"/>
                </a:lnTo>
                <a:lnTo>
                  <a:pt x="2905495" y="63082"/>
                </a:lnTo>
                <a:lnTo>
                  <a:pt x="2927368" y="105377"/>
                </a:lnTo>
                <a:lnTo>
                  <a:pt x="2935224" y="154076"/>
                </a:lnTo>
                <a:lnTo>
                  <a:pt x="2935224" y="770343"/>
                </a:lnTo>
                <a:lnTo>
                  <a:pt x="2927368" y="819042"/>
                </a:lnTo>
                <a:lnTo>
                  <a:pt x="2905495" y="861337"/>
                </a:lnTo>
                <a:lnTo>
                  <a:pt x="2872141" y="894691"/>
                </a:lnTo>
                <a:lnTo>
                  <a:pt x="2829846" y="916564"/>
                </a:lnTo>
                <a:lnTo>
                  <a:pt x="2781147" y="924420"/>
                </a:lnTo>
                <a:lnTo>
                  <a:pt x="154076" y="924420"/>
                </a:lnTo>
                <a:lnTo>
                  <a:pt x="105377" y="916564"/>
                </a:lnTo>
                <a:lnTo>
                  <a:pt x="63082" y="894691"/>
                </a:lnTo>
                <a:lnTo>
                  <a:pt x="29728" y="861337"/>
                </a:lnTo>
                <a:lnTo>
                  <a:pt x="7855" y="819042"/>
                </a:lnTo>
                <a:lnTo>
                  <a:pt x="0" y="770343"/>
                </a:lnTo>
                <a:lnTo>
                  <a:pt x="0" y="154076"/>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22"/>
          <p:cNvSpPr txBox="1"/>
          <p:nvPr/>
        </p:nvSpPr>
        <p:spPr>
          <a:xfrm>
            <a:off x="739679" y="3423304"/>
            <a:ext cx="2369185" cy="248126"/>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Big and focused library</a:t>
            </a:r>
            <a:endParaRPr sz="2000">
              <a:solidFill>
                <a:schemeClr val="dk1"/>
              </a:solidFill>
              <a:latin typeface="Calibri"/>
              <a:ea typeface="Calibri"/>
              <a:cs typeface="Calibri"/>
              <a:sym typeface="Calibri"/>
            </a:endParaRPr>
          </a:p>
        </p:txBody>
      </p:sp>
      <p:sp>
        <p:nvSpPr>
          <p:cNvPr id="156" name="Google Shape;156;p22"/>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102870" lvl="0" indent="0" algn="l" rtl="0">
              <a:lnSpc>
                <a:spcPct val="103333"/>
              </a:lnSpc>
              <a:spcBef>
                <a:spcPts val="0"/>
              </a:spcBef>
              <a:spcAft>
                <a:spcPts val="0"/>
              </a:spcAft>
              <a:buNone/>
            </a:pPr>
            <a:fld id="{00000000-1234-1234-1234-123412341234}" type="slidenum">
              <a:rPr lang="vi"/>
              <a:t>4</a:t>
            </a:fld>
            <a:endParaRPr/>
          </a:p>
        </p:txBody>
      </p:sp>
      <p:sp>
        <p:nvSpPr>
          <p:cNvPr id="157" name="Google Shape;157;p22"/>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158" name="Google Shape;158;p22"/>
          <p:cNvSpPr txBox="1"/>
          <p:nvPr/>
        </p:nvSpPr>
        <p:spPr>
          <a:xfrm>
            <a:off x="4591900" y="4855511"/>
            <a:ext cx="1025525" cy="114300"/>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23"/>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307975" lvl="0" indent="0" algn="l" rtl="0">
              <a:lnSpc>
                <a:spcPct val="100000"/>
              </a:lnSpc>
              <a:spcBef>
                <a:spcPts val="0"/>
              </a:spcBef>
              <a:spcAft>
                <a:spcPts val="0"/>
              </a:spcAft>
              <a:buNone/>
            </a:pPr>
            <a:r>
              <a:rPr lang="vi"/>
              <a:t>Benefits of jQuery over JS (2-2)</a:t>
            </a:r>
            <a:endParaRPr/>
          </a:p>
        </p:txBody>
      </p:sp>
      <p:sp>
        <p:nvSpPr>
          <p:cNvPr id="166" name="Google Shape;166;p23"/>
          <p:cNvSpPr/>
          <p:nvPr/>
        </p:nvSpPr>
        <p:spPr>
          <a:xfrm>
            <a:off x="3322320" y="1062675"/>
            <a:ext cx="5364480" cy="442912"/>
          </a:xfrm>
          <a:custGeom>
            <a:avLst/>
            <a:gdLst/>
            <a:ahLst/>
            <a:cxnLst/>
            <a:rect l="l" t="t" r="r" b="b"/>
            <a:pathLst>
              <a:path w="5364480" h="590550" extrusionOk="0">
                <a:moveTo>
                  <a:pt x="5266093" y="0"/>
                </a:moveTo>
                <a:lnTo>
                  <a:pt x="0" y="0"/>
                </a:lnTo>
                <a:lnTo>
                  <a:pt x="0" y="590283"/>
                </a:lnTo>
                <a:lnTo>
                  <a:pt x="5266093" y="590283"/>
                </a:lnTo>
                <a:lnTo>
                  <a:pt x="5304392" y="582552"/>
                </a:lnTo>
                <a:lnTo>
                  <a:pt x="5335665" y="561468"/>
                </a:lnTo>
                <a:lnTo>
                  <a:pt x="5356749" y="530195"/>
                </a:lnTo>
                <a:lnTo>
                  <a:pt x="5364480" y="491896"/>
                </a:lnTo>
                <a:lnTo>
                  <a:pt x="5364480" y="98386"/>
                </a:lnTo>
                <a:lnTo>
                  <a:pt x="5356749" y="60093"/>
                </a:lnTo>
                <a:lnTo>
                  <a:pt x="5335665" y="28819"/>
                </a:lnTo>
                <a:lnTo>
                  <a:pt x="5304392" y="7732"/>
                </a:lnTo>
                <a:lnTo>
                  <a:pt x="5266093"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23"/>
          <p:cNvSpPr txBox="1"/>
          <p:nvPr/>
        </p:nvSpPr>
        <p:spPr>
          <a:xfrm>
            <a:off x="3322320" y="1062675"/>
            <a:ext cx="5362575" cy="442913"/>
          </a:xfrm>
          <a:prstGeom prst="rect">
            <a:avLst/>
          </a:prstGeom>
          <a:solidFill>
            <a:srgbClr val="D0D8E8"/>
          </a:solidFill>
          <a:ln>
            <a:noFill/>
          </a:ln>
        </p:spPr>
        <p:txBody>
          <a:bodyPr spcFirstLastPara="1" wrap="square" lIns="0" tIns="53325" rIns="0" bIns="0" anchor="t" anchorCtr="0">
            <a:noAutofit/>
          </a:bodyPr>
          <a:lstStyle/>
          <a:p>
            <a:pPr marL="361950" marR="0" lvl="0" indent="-114300" algn="l" rtl="0">
              <a:lnSpc>
                <a:spcPct val="100000"/>
              </a:lnSpc>
              <a:spcBef>
                <a:spcPts val="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Plugin framework – third party and official plugins</a:t>
            </a:r>
            <a:endParaRPr sz="1400">
              <a:solidFill>
                <a:schemeClr val="dk1"/>
              </a:solidFill>
              <a:latin typeface="Calibri"/>
              <a:ea typeface="Calibri"/>
              <a:cs typeface="Calibri"/>
              <a:sym typeface="Calibri"/>
            </a:endParaRPr>
          </a:p>
          <a:p>
            <a:pPr marL="361950" marR="0" lvl="0" indent="-114300" algn="l" rtl="0">
              <a:lnSpc>
                <a:spcPct val="100000"/>
              </a:lnSpc>
              <a:spcBef>
                <a:spcPts val="105"/>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Any feature can be included through plugin</a:t>
            </a:r>
            <a:endParaRPr sz="1400">
              <a:solidFill>
                <a:schemeClr val="dk1"/>
              </a:solidFill>
              <a:latin typeface="Calibri"/>
              <a:ea typeface="Calibri"/>
              <a:cs typeface="Calibri"/>
              <a:sym typeface="Calibri"/>
            </a:endParaRPr>
          </a:p>
        </p:txBody>
      </p:sp>
      <p:sp>
        <p:nvSpPr>
          <p:cNvPr id="168" name="Google Shape;168;p23"/>
          <p:cNvSpPr/>
          <p:nvPr/>
        </p:nvSpPr>
        <p:spPr>
          <a:xfrm>
            <a:off x="304800" y="1007344"/>
            <a:ext cx="3017520" cy="553403"/>
          </a:xfrm>
          <a:custGeom>
            <a:avLst/>
            <a:gdLst/>
            <a:ahLst/>
            <a:cxnLst/>
            <a:rect l="l" t="t" r="r" b="b"/>
            <a:pathLst>
              <a:path w="3017520" h="737869" extrusionOk="0">
                <a:moveTo>
                  <a:pt x="2894545" y="0"/>
                </a:moveTo>
                <a:lnTo>
                  <a:pt x="122974" y="0"/>
                </a:lnTo>
                <a:lnTo>
                  <a:pt x="75105" y="9663"/>
                </a:lnTo>
                <a:lnTo>
                  <a:pt x="36017" y="36017"/>
                </a:lnTo>
                <a:lnTo>
                  <a:pt x="9663" y="75105"/>
                </a:lnTo>
                <a:lnTo>
                  <a:pt x="0" y="122974"/>
                </a:lnTo>
                <a:lnTo>
                  <a:pt x="0" y="614870"/>
                </a:lnTo>
                <a:lnTo>
                  <a:pt x="9663" y="662733"/>
                </a:lnTo>
                <a:lnTo>
                  <a:pt x="36017" y="701822"/>
                </a:lnTo>
                <a:lnTo>
                  <a:pt x="75105" y="728179"/>
                </a:lnTo>
                <a:lnTo>
                  <a:pt x="122974" y="737844"/>
                </a:lnTo>
                <a:lnTo>
                  <a:pt x="2894545" y="737844"/>
                </a:lnTo>
                <a:lnTo>
                  <a:pt x="2942414" y="728179"/>
                </a:lnTo>
                <a:lnTo>
                  <a:pt x="2981502" y="701822"/>
                </a:lnTo>
                <a:lnTo>
                  <a:pt x="3007856" y="662733"/>
                </a:lnTo>
                <a:lnTo>
                  <a:pt x="3017520" y="614870"/>
                </a:lnTo>
                <a:lnTo>
                  <a:pt x="3017520" y="122974"/>
                </a:lnTo>
                <a:lnTo>
                  <a:pt x="3007856" y="75105"/>
                </a:lnTo>
                <a:lnTo>
                  <a:pt x="2981502" y="36017"/>
                </a:lnTo>
                <a:lnTo>
                  <a:pt x="2942414" y="9663"/>
                </a:lnTo>
                <a:lnTo>
                  <a:pt x="2894545"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23"/>
          <p:cNvSpPr/>
          <p:nvPr/>
        </p:nvSpPr>
        <p:spPr>
          <a:xfrm>
            <a:off x="304800" y="1007344"/>
            <a:ext cx="3017520" cy="553403"/>
          </a:xfrm>
          <a:custGeom>
            <a:avLst/>
            <a:gdLst/>
            <a:ahLst/>
            <a:cxnLst/>
            <a:rect l="l" t="t" r="r" b="b"/>
            <a:pathLst>
              <a:path w="3017520" h="737869" extrusionOk="0">
                <a:moveTo>
                  <a:pt x="0" y="122974"/>
                </a:moveTo>
                <a:lnTo>
                  <a:pt x="9663" y="75105"/>
                </a:lnTo>
                <a:lnTo>
                  <a:pt x="36017" y="36017"/>
                </a:lnTo>
                <a:lnTo>
                  <a:pt x="75105" y="9663"/>
                </a:lnTo>
                <a:lnTo>
                  <a:pt x="122974" y="0"/>
                </a:lnTo>
                <a:lnTo>
                  <a:pt x="2894545" y="0"/>
                </a:lnTo>
                <a:lnTo>
                  <a:pt x="2942414" y="9663"/>
                </a:lnTo>
                <a:lnTo>
                  <a:pt x="2981502" y="36017"/>
                </a:lnTo>
                <a:lnTo>
                  <a:pt x="3007856" y="75105"/>
                </a:lnTo>
                <a:lnTo>
                  <a:pt x="3017520" y="122974"/>
                </a:lnTo>
                <a:lnTo>
                  <a:pt x="3017520" y="614870"/>
                </a:lnTo>
                <a:lnTo>
                  <a:pt x="3007856" y="662733"/>
                </a:lnTo>
                <a:lnTo>
                  <a:pt x="2981502" y="701822"/>
                </a:lnTo>
                <a:lnTo>
                  <a:pt x="2942414" y="728179"/>
                </a:lnTo>
                <a:lnTo>
                  <a:pt x="2894545" y="737844"/>
                </a:lnTo>
                <a:lnTo>
                  <a:pt x="122974" y="737844"/>
                </a:lnTo>
                <a:lnTo>
                  <a:pt x="75105" y="728179"/>
                </a:lnTo>
                <a:lnTo>
                  <a:pt x="36017" y="701822"/>
                </a:lnTo>
                <a:lnTo>
                  <a:pt x="9663" y="662733"/>
                </a:lnTo>
                <a:lnTo>
                  <a:pt x="0" y="614870"/>
                </a:lnTo>
                <a:lnTo>
                  <a:pt x="0" y="122974"/>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23"/>
          <p:cNvSpPr txBox="1"/>
          <p:nvPr/>
        </p:nvSpPr>
        <p:spPr>
          <a:xfrm>
            <a:off x="1178401" y="1146610"/>
            <a:ext cx="1268095" cy="248126"/>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Extensibility</a:t>
            </a:r>
            <a:endParaRPr sz="2000">
              <a:solidFill>
                <a:schemeClr val="dk1"/>
              </a:solidFill>
              <a:latin typeface="Calibri"/>
              <a:ea typeface="Calibri"/>
              <a:cs typeface="Calibri"/>
              <a:sym typeface="Calibri"/>
            </a:endParaRPr>
          </a:p>
        </p:txBody>
      </p:sp>
      <p:sp>
        <p:nvSpPr>
          <p:cNvPr id="171" name="Google Shape;171;p23"/>
          <p:cNvSpPr/>
          <p:nvPr/>
        </p:nvSpPr>
        <p:spPr>
          <a:xfrm>
            <a:off x="3322320" y="1643729"/>
            <a:ext cx="5364480" cy="442912"/>
          </a:xfrm>
          <a:custGeom>
            <a:avLst/>
            <a:gdLst/>
            <a:ahLst/>
            <a:cxnLst/>
            <a:rect l="l" t="t" r="r" b="b"/>
            <a:pathLst>
              <a:path w="5364480" h="590550" extrusionOk="0">
                <a:moveTo>
                  <a:pt x="5266093" y="0"/>
                </a:moveTo>
                <a:lnTo>
                  <a:pt x="0" y="0"/>
                </a:lnTo>
                <a:lnTo>
                  <a:pt x="0" y="590283"/>
                </a:lnTo>
                <a:lnTo>
                  <a:pt x="5266093" y="590283"/>
                </a:lnTo>
                <a:lnTo>
                  <a:pt x="5304392" y="582552"/>
                </a:lnTo>
                <a:lnTo>
                  <a:pt x="5335665" y="561468"/>
                </a:lnTo>
                <a:lnTo>
                  <a:pt x="5356749" y="530195"/>
                </a:lnTo>
                <a:lnTo>
                  <a:pt x="5364480" y="491896"/>
                </a:lnTo>
                <a:lnTo>
                  <a:pt x="5364480" y="98386"/>
                </a:lnTo>
                <a:lnTo>
                  <a:pt x="5356749" y="60093"/>
                </a:lnTo>
                <a:lnTo>
                  <a:pt x="5335665" y="28819"/>
                </a:lnTo>
                <a:lnTo>
                  <a:pt x="5304392" y="7732"/>
                </a:lnTo>
                <a:lnTo>
                  <a:pt x="5266093"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23"/>
          <p:cNvSpPr txBox="1"/>
          <p:nvPr/>
        </p:nvSpPr>
        <p:spPr>
          <a:xfrm>
            <a:off x="3322320" y="1643729"/>
            <a:ext cx="5362575" cy="442913"/>
          </a:xfrm>
          <a:prstGeom prst="rect">
            <a:avLst/>
          </a:prstGeom>
          <a:solidFill>
            <a:srgbClr val="D0D8E8"/>
          </a:solidFill>
          <a:ln>
            <a:noFill/>
          </a:ln>
        </p:spPr>
        <p:txBody>
          <a:bodyPr spcFirstLastPara="1" wrap="square" lIns="0" tIns="53325" rIns="0" bIns="0" anchor="t" anchorCtr="0">
            <a:noAutofit/>
          </a:bodyPr>
          <a:lstStyle/>
          <a:p>
            <a:pPr marL="361950" marR="0" lvl="0" indent="-114300" algn="l" rtl="0">
              <a:lnSpc>
                <a:spcPct val="100000"/>
              </a:lnSpc>
              <a:spcBef>
                <a:spcPts val="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Resolves cross browser issues</a:t>
            </a:r>
            <a:endParaRPr sz="1400">
              <a:solidFill>
                <a:schemeClr val="dk1"/>
              </a:solidFill>
              <a:latin typeface="Calibri"/>
              <a:ea typeface="Calibri"/>
              <a:cs typeface="Calibri"/>
              <a:sym typeface="Calibri"/>
            </a:endParaRPr>
          </a:p>
          <a:p>
            <a:pPr marL="361950" marR="0" lvl="0" indent="-114300" algn="l" rtl="0">
              <a:lnSpc>
                <a:spcPct val="100000"/>
              </a:lnSpc>
              <a:spcBef>
                <a:spcPts val="105"/>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jQuery implemented compatibility code</a:t>
            </a:r>
            <a:endParaRPr sz="1400">
              <a:solidFill>
                <a:schemeClr val="dk1"/>
              </a:solidFill>
              <a:latin typeface="Calibri"/>
              <a:ea typeface="Calibri"/>
              <a:cs typeface="Calibri"/>
              <a:sym typeface="Calibri"/>
            </a:endParaRPr>
          </a:p>
        </p:txBody>
      </p:sp>
      <p:sp>
        <p:nvSpPr>
          <p:cNvPr id="173" name="Google Shape;173;p23"/>
          <p:cNvSpPr/>
          <p:nvPr/>
        </p:nvSpPr>
        <p:spPr>
          <a:xfrm>
            <a:off x="304800" y="1588398"/>
            <a:ext cx="3017520" cy="553403"/>
          </a:xfrm>
          <a:custGeom>
            <a:avLst/>
            <a:gdLst/>
            <a:ahLst/>
            <a:cxnLst/>
            <a:rect l="l" t="t" r="r" b="b"/>
            <a:pathLst>
              <a:path w="3017520" h="737869" extrusionOk="0">
                <a:moveTo>
                  <a:pt x="2894545" y="0"/>
                </a:moveTo>
                <a:lnTo>
                  <a:pt x="122974" y="0"/>
                </a:lnTo>
                <a:lnTo>
                  <a:pt x="75105" y="9663"/>
                </a:lnTo>
                <a:lnTo>
                  <a:pt x="36017" y="36017"/>
                </a:lnTo>
                <a:lnTo>
                  <a:pt x="9663" y="75105"/>
                </a:lnTo>
                <a:lnTo>
                  <a:pt x="0" y="122974"/>
                </a:lnTo>
                <a:lnTo>
                  <a:pt x="0" y="614870"/>
                </a:lnTo>
                <a:lnTo>
                  <a:pt x="9663" y="662733"/>
                </a:lnTo>
                <a:lnTo>
                  <a:pt x="36017" y="701822"/>
                </a:lnTo>
                <a:lnTo>
                  <a:pt x="75105" y="728179"/>
                </a:lnTo>
                <a:lnTo>
                  <a:pt x="122974" y="737844"/>
                </a:lnTo>
                <a:lnTo>
                  <a:pt x="2894545" y="737844"/>
                </a:lnTo>
                <a:lnTo>
                  <a:pt x="2942414" y="728179"/>
                </a:lnTo>
                <a:lnTo>
                  <a:pt x="2981502" y="701822"/>
                </a:lnTo>
                <a:lnTo>
                  <a:pt x="3007856" y="662733"/>
                </a:lnTo>
                <a:lnTo>
                  <a:pt x="3017520" y="614870"/>
                </a:lnTo>
                <a:lnTo>
                  <a:pt x="3017520" y="122974"/>
                </a:lnTo>
                <a:lnTo>
                  <a:pt x="3007856" y="75105"/>
                </a:lnTo>
                <a:lnTo>
                  <a:pt x="2981502" y="36017"/>
                </a:lnTo>
                <a:lnTo>
                  <a:pt x="2942414" y="9663"/>
                </a:lnTo>
                <a:lnTo>
                  <a:pt x="2894545"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23"/>
          <p:cNvSpPr/>
          <p:nvPr/>
        </p:nvSpPr>
        <p:spPr>
          <a:xfrm>
            <a:off x="304800" y="1588398"/>
            <a:ext cx="3017520" cy="553403"/>
          </a:xfrm>
          <a:custGeom>
            <a:avLst/>
            <a:gdLst/>
            <a:ahLst/>
            <a:cxnLst/>
            <a:rect l="l" t="t" r="r" b="b"/>
            <a:pathLst>
              <a:path w="3017520" h="737869" extrusionOk="0">
                <a:moveTo>
                  <a:pt x="0" y="122974"/>
                </a:moveTo>
                <a:lnTo>
                  <a:pt x="9663" y="75105"/>
                </a:lnTo>
                <a:lnTo>
                  <a:pt x="36017" y="36017"/>
                </a:lnTo>
                <a:lnTo>
                  <a:pt x="75105" y="9663"/>
                </a:lnTo>
                <a:lnTo>
                  <a:pt x="122974" y="0"/>
                </a:lnTo>
                <a:lnTo>
                  <a:pt x="2894545" y="0"/>
                </a:lnTo>
                <a:lnTo>
                  <a:pt x="2942414" y="9663"/>
                </a:lnTo>
                <a:lnTo>
                  <a:pt x="2981502" y="36017"/>
                </a:lnTo>
                <a:lnTo>
                  <a:pt x="3007856" y="75105"/>
                </a:lnTo>
                <a:lnTo>
                  <a:pt x="3017520" y="122974"/>
                </a:lnTo>
                <a:lnTo>
                  <a:pt x="3017520" y="614870"/>
                </a:lnTo>
                <a:lnTo>
                  <a:pt x="3007856" y="662733"/>
                </a:lnTo>
                <a:lnTo>
                  <a:pt x="2981502" y="701822"/>
                </a:lnTo>
                <a:lnTo>
                  <a:pt x="2942414" y="728179"/>
                </a:lnTo>
                <a:lnTo>
                  <a:pt x="2894545" y="737844"/>
                </a:lnTo>
                <a:lnTo>
                  <a:pt x="122974" y="737844"/>
                </a:lnTo>
                <a:lnTo>
                  <a:pt x="75105" y="728179"/>
                </a:lnTo>
                <a:lnTo>
                  <a:pt x="36017" y="701822"/>
                </a:lnTo>
                <a:lnTo>
                  <a:pt x="9663" y="662733"/>
                </a:lnTo>
                <a:lnTo>
                  <a:pt x="0" y="614870"/>
                </a:lnTo>
                <a:lnTo>
                  <a:pt x="0" y="122974"/>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23"/>
          <p:cNvSpPr txBox="1"/>
          <p:nvPr/>
        </p:nvSpPr>
        <p:spPr>
          <a:xfrm>
            <a:off x="658685" y="1727663"/>
            <a:ext cx="2308860" cy="248126"/>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Browser Compatibility</a:t>
            </a:r>
            <a:endParaRPr sz="2000">
              <a:solidFill>
                <a:schemeClr val="dk1"/>
              </a:solidFill>
              <a:latin typeface="Calibri"/>
              <a:ea typeface="Calibri"/>
              <a:cs typeface="Calibri"/>
              <a:sym typeface="Calibri"/>
            </a:endParaRPr>
          </a:p>
        </p:txBody>
      </p:sp>
      <p:sp>
        <p:nvSpPr>
          <p:cNvPr id="176" name="Google Shape;176;p23"/>
          <p:cNvSpPr/>
          <p:nvPr/>
        </p:nvSpPr>
        <p:spPr>
          <a:xfrm>
            <a:off x="3322320" y="2224783"/>
            <a:ext cx="5364480" cy="442912"/>
          </a:xfrm>
          <a:custGeom>
            <a:avLst/>
            <a:gdLst/>
            <a:ahLst/>
            <a:cxnLst/>
            <a:rect l="l" t="t" r="r" b="b"/>
            <a:pathLst>
              <a:path w="5364480" h="590550" extrusionOk="0">
                <a:moveTo>
                  <a:pt x="5266093" y="0"/>
                </a:moveTo>
                <a:lnTo>
                  <a:pt x="0" y="0"/>
                </a:lnTo>
                <a:lnTo>
                  <a:pt x="0" y="590283"/>
                </a:lnTo>
                <a:lnTo>
                  <a:pt x="5266093" y="590283"/>
                </a:lnTo>
                <a:lnTo>
                  <a:pt x="5304392" y="582552"/>
                </a:lnTo>
                <a:lnTo>
                  <a:pt x="5335665" y="561468"/>
                </a:lnTo>
                <a:lnTo>
                  <a:pt x="5356749" y="530195"/>
                </a:lnTo>
                <a:lnTo>
                  <a:pt x="5364480" y="491896"/>
                </a:lnTo>
                <a:lnTo>
                  <a:pt x="5364480" y="98386"/>
                </a:lnTo>
                <a:lnTo>
                  <a:pt x="5356749" y="60093"/>
                </a:lnTo>
                <a:lnTo>
                  <a:pt x="5335665" y="28819"/>
                </a:lnTo>
                <a:lnTo>
                  <a:pt x="5304392" y="7732"/>
                </a:lnTo>
                <a:lnTo>
                  <a:pt x="5266093"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23"/>
          <p:cNvSpPr/>
          <p:nvPr/>
        </p:nvSpPr>
        <p:spPr>
          <a:xfrm>
            <a:off x="3322320" y="2224783"/>
            <a:ext cx="5364480" cy="442912"/>
          </a:xfrm>
          <a:custGeom>
            <a:avLst/>
            <a:gdLst/>
            <a:ahLst/>
            <a:cxnLst/>
            <a:rect l="l" t="t" r="r" b="b"/>
            <a:pathLst>
              <a:path w="5364480" h="590550" extrusionOk="0">
                <a:moveTo>
                  <a:pt x="5364480" y="98386"/>
                </a:moveTo>
                <a:lnTo>
                  <a:pt x="5364480" y="491896"/>
                </a:lnTo>
                <a:lnTo>
                  <a:pt x="5356749" y="530195"/>
                </a:lnTo>
                <a:lnTo>
                  <a:pt x="5335665" y="561468"/>
                </a:lnTo>
                <a:lnTo>
                  <a:pt x="5304392" y="582552"/>
                </a:lnTo>
                <a:lnTo>
                  <a:pt x="5266093" y="590283"/>
                </a:lnTo>
                <a:lnTo>
                  <a:pt x="0" y="590283"/>
                </a:lnTo>
                <a:lnTo>
                  <a:pt x="0" y="0"/>
                </a:lnTo>
                <a:lnTo>
                  <a:pt x="5266093" y="0"/>
                </a:lnTo>
                <a:lnTo>
                  <a:pt x="5304392" y="7732"/>
                </a:lnTo>
                <a:lnTo>
                  <a:pt x="5335665" y="28819"/>
                </a:lnTo>
                <a:lnTo>
                  <a:pt x="5356749" y="60093"/>
                </a:lnTo>
                <a:lnTo>
                  <a:pt x="5364480" y="98386"/>
                </a:lnTo>
                <a:close/>
              </a:path>
            </a:pathLst>
          </a:custGeom>
          <a:noFill/>
          <a:ln w="25400" cap="flat" cmpd="sng">
            <a:solidFill>
              <a:srgbClr val="D0D8E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23"/>
          <p:cNvSpPr txBox="1"/>
          <p:nvPr/>
        </p:nvSpPr>
        <p:spPr>
          <a:xfrm>
            <a:off x="3557270" y="2191702"/>
            <a:ext cx="4563110" cy="176689"/>
          </a:xfrm>
          <a:prstGeom prst="rect">
            <a:avLst/>
          </a:prstGeom>
          <a:noFill/>
          <a:ln>
            <a:noFill/>
          </a:ln>
        </p:spPr>
        <p:txBody>
          <a:bodyPr spcFirstLastPara="1" wrap="square" lIns="0" tIns="0" rIns="0" bIns="0" anchor="t" anchorCtr="0">
            <a:noAutofit/>
          </a:bodyPr>
          <a:lstStyle/>
          <a:p>
            <a:pPr marL="127000" marR="0" lvl="0" indent="-114300" algn="l" rtl="0">
              <a:lnSpc>
                <a:spcPct val="100000"/>
              </a:lnSpc>
              <a:spcBef>
                <a:spcPts val="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Exclusive community where developers improve functionality</a:t>
            </a:r>
            <a:endParaRPr sz="1400">
              <a:solidFill>
                <a:schemeClr val="dk1"/>
              </a:solidFill>
              <a:latin typeface="Calibri"/>
              <a:ea typeface="Calibri"/>
              <a:cs typeface="Calibri"/>
              <a:sym typeface="Calibri"/>
            </a:endParaRPr>
          </a:p>
        </p:txBody>
      </p:sp>
      <p:sp>
        <p:nvSpPr>
          <p:cNvPr id="179" name="Google Shape;179;p23"/>
          <p:cNvSpPr txBox="1"/>
          <p:nvPr/>
        </p:nvSpPr>
        <p:spPr>
          <a:xfrm>
            <a:off x="3557270" y="2377315"/>
            <a:ext cx="4303395" cy="308610"/>
          </a:xfrm>
          <a:prstGeom prst="rect">
            <a:avLst/>
          </a:prstGeom>
          <a:noFill/>
          <a:ln>
            <a:noFill/>
          </a:ln>
        </p:spPr>
        <p:txBody>
          <a:bodyPr spcFirstLastPara="1" wrap="square" lIns="0" tIns="0" rIns="0" bIns="0" anchor="t" anchorCtr="0">
            <a:noAutofit/>
          </a:bodyPr>
          <a:lstStyle/>
          <a:p>
            <a:pPr marL="127000" marR="5080" lvl="0" indent="-114300" algn="l" rtl="0">
              <a:lnSpc>
                <a:spcPct val="110714"/>
              </a:lnSpc>
              <a:spcBef>
                <a:spcPts val="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Offers several plugins which accelerate Web development  process</a:t>
            </a:r>
            <a:endParaRPr sz="1400">
              <a:solidFill>
                <a:schemeClr val="dk1"/>
              </a:solidFill>
              <a:latin typeface="Calibri"/>
              <a:ea typeface="Calibri"/>
              <a:cs typeface="Calibri"/>
              <a:sym typeface="Calibri"/>
            </a:endParaRPr>
          </a:p>
        </p:txBody>
      </p:sp>
      <p:sp>
        <p:nvSpPr>
          <p:cNvPr id="180" name="Google Shape;180;p23"/>
          <p:cNvSpPr/>
          <p:nvPr/>
        </p:nvSpPr>
        <p:spPr>
          <a:xfrm>
            <a:off x="304800" y="2169451"/>
            <a:ext cx="3017520" cy="553402"/>
          </a:xfrm>
          <a:custGeom>
            <a:avLst/>
            <a:gdLst/>
            <a:ahLst/>
            <a:cxnLst/>
            <a:rect l="l" t="t" r="r" b="b"/>
            <a:pathLst>
              <a:path w="3017520" h="737870" extrusionOk="0">
                <a:moveTo>
                  <a:pt x="2894545" y="0"/>
                </a:moveTo>
                <a:lnTo>
                  <a:pt x="122974" y="0"/>
                </a:lnTo>
                <a:lnTo>
                  <a:pt x="75105" y="9663"/>
                </a:lnTo>
                <a:lnTo>
                  <a:pt x="36017" y="36017"/>
                </a:lnTo>
                <a:lnTo>
                  <a:pt x="9663" y="75105"/>
                </a:lnTo>
                <a:lnTo>
                  <a:pt x="0" y="122974"/>
                </a:lnTo>
                <a:lnTo>
                  <a:pt x="0" y="614870"/>
                </a:lnTo>
                <a:lnTo>
                  <a:pt x="9663" y="662733"/>
                </a:lnTo>
                <a:lnTo>
                  <a:pt x="36017" y="701822"/>
                </a:lnTo>
                <a:lnTo>
                  <a:pt x="75105" y="728179"/>
                </a:lnTo>
                <a:lnTo>
                  <a:pt x="122974" y="737844"/>
                </a:lnTo>
                <a:lnTo>
                  <a:pt x="2894545" y="737844"/>
                </a:lnTo>
                <a:lnTo>
                  <a:pt x="2942414" y="728179"/>
                </a:lnTo>
                <a:lnTo>
                  <a:pt x="2981502" y="701822"/>
                </a:lnTo>
                <a:lnTo>
                  <a:pt x="3007856" y="662733"/>
                </a:lnTo>
                <a:lnTo>
                  <a:pt x="3017520" y="614870"/>
                </a:lnTo>
                <a:lnTo>
                  <a:pt x="3017520" y="122974"/>
                </a:lnTo>
                <a:lnTo>
                  <a:pt x="3007856" y="75105"/>
                </a:lnTo>
                <a:lnTo>
                  <a:pt x="2981502" y="36017"/>
                </a:lnTo>
                <a:lnTo>
                  <a:pt x="2942414" y="9663"/>
                </a:lnTo>
                <a:lnTo>
                  <a:pt x="2894545"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23"/>
          <p:cNvSpPr/>
          <p:nvPr/>
        </p:nvSpPr>
        <p:spPr>
          <a:xfrm>
            <a:off x="304800" y="2169451"/>
            <a:ext cx="3017520" cy="553402"/>
          </a:xfrm>
          <a:custGeom>
            <a:avLst/>
            <a:gdLst/>
            <a:ahLst/>
            <a:cxnLst/>
            <a:rect l="l" t="t" r="r" b="b"/>
            <a:pathLst>
              <a:path w="3017520" h="737870" extrusionOk="0">
                <a:moveTo>
                  <a:pt x="0" y="122974"/>
                </a:moveTo>
                <a:lnTo>
                  <a:pt x="9663" y="75105"/>
                </a:lnTo>
                <a:lnTo>
                  <a:pt x="36017" y="36017"/>
                </a:lnTo>
                <a:lnTo>
                  <a:pt x="75105" y="9663"/>
                </a:lnTo>
                <a:lnTo>
                  <a:pt x="122974" y="0"/>
                </a:lnTo>
                <a:lnTo>
                  <a:pt x="2894545" y="0"/>
                </a:lnTo>
                <a:lnTo>
                  <a:pt x="2942414" y="9663"/>
                </a:lnTo>
                <a:lnTo>
                  <a:pt x="2981502" y="36017"/>
                </a:lnTo>
                <a:lnTo>
                  <a:pt x="3007856" y="75105"/>
                </a:lnTo>
                <a:lnTo>
                  <a:pt x="3017520" y="122974"/>
                </a:lnTo>
                <a:lnTo>
                  <a:pt x="3017520" y="614870"/>
                </a:lnTo>
                <a:lnTo>
                  <a:pt x="3007856" y="662733"/>
                </a:lnTo>
                <a:lnTo>
                  <a:pt x="2981502" y="701822"/>
                </a:lnTo>
                <a:lnTo>
                  <a:pt x="2942414" y="728179"/>
                </a:lnTo>
                <a:lnTo>
                  <a:pt x="2894545" y="737844"/>
                </a:lnTo>
                <a:lnTo>
                  <a:pt x="122974" y="737844"/>
                </a:lnTo>
                <a:lnTo>
                  <a:pt x="75105" y="728179"/>
                </a:lnTo>
                <a:lnTo>
                  <a:pt x="36017" y="701822"/>
                </a:lnTo>
                <a:lnTo>
                  <a:pt x="9663" y="662733"/>
                </a:lnTo>
                <a:lnTo>
                  <a:pt x="0" y="614870"/>
                </a:lnTo>
                <a:lnTo>
                  <a:pt x="0" y="122974"/>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23"/>
          <p:cNvSpPr txBox="1"/>
          <p:nvPr/>
        </p:nvSpPr>
        <p:spPr>
          <a:xfrm>
            <a:off x="833945" y="2308717"/>
            <a:ext cx="1957705" cy="248126"/>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Strong Community</a:t>
            </a:r>
            <a:endParaRPr sz="2000">
              <a:solidFill>
                <a:schemeClr val="dk1"/>
              </a:solidFill>
              <a:latin typeface="Calibri"/>
              <a:ea typeface="Calibri"/>
              <a:cs typeface="Calibri"/>
              <a:sym typeface="Calibri"/>
            </a:endParaRPr>
          </a:p>
        </p:txBody>
      </p:sp>
      <p:sp>
        <p:nvSpPr>
          <p:cNvPr id="183" name="Google Shape;183;p23"/>
          <p:cNvSpPr/>
          <p:nvPr/>
        </p:nvSpPr>
        <p:spPr>
          <a:xfrm>
            <a:off x="3322320" y="2805836"/>
            <a:ext cx="5364480" cy="442912"/>
          </a:xfrm>
          <a:custGeom>
            <a:avLst/>
            <a:gdLst/>
            <a:ahLst/>
            <a:cxnLst/>
            <a:rect l="l" t="t" r="r" b="b"/>
            <a:pathLst>
              <a:path w="5364480" h="590550" extrusionOk="0">
                <a:moveTo>
                  <a:pt x="5266093" y="0"/>
                </a:moveTo>
                <a:lnTo>
                  <a:pt x="0" y="0"/>
                </a:lnTo>
                <a:lnTo>
                  <a:pt x="0" y="590283"/>
                </a:lnTo>
                <a:lnTo>
                  <a:pt x="5266093" y="590283"/>
                </a:lnTo>
                <a:lnTo>
                  <a:pt x="5304392" y="582552"/>
                </a:lnTo>
                <a:lnTo>
                  <a:pt x="5335665" y="561468"/>
                </a:lnTo>
                <a:lnTo>
                  <a:pt x="5356749" y="530195"/>
                </a:lnTo>
                <a:lnTo>
                  <a:pt x="5364480" y="491896"/>
                </a:lnTo>
                <a:lnTo>
                  <a:pt x="5364480" y="98386"/>
                </a:lnTo>
                <a:lnTo>
                  <a:pt x="5356749" y="60093"/>
                </a:lnTo>
                <a:lnTo>
                  <a:pt x="5335665" y="28819"/>
                </a:lnTo>
                <a:lnTo>
                  <a:pt x="5304392" y="7732"/>
                </a:lnTo>
                <a:lnTo>
                  <a:pt x="5266093"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23"/>
          <p:cNvSpPr txBox="1"/>
          <p:nvPr/>
        </p:nvSpPr>
        <p:spPr>
          <a:xfrm>
            <a:off x="3322320" y="2805836"/>
            <a:ext cx="5362575" cy="442913"/>
          </a:xfrm>
          <a:prstGeom prst="rect">
            <a:avLst/>
          </a:prstGeom>
          <a:solidFill>
            <a:srgbClr val="D0D8E8"/>
          </a:solidFill>
          <a:ln>
            <a:noFill/>
          </a:ln>
        </p:spPr>
        <p:txBody>
          <a:bodyPr spcFirstLastPara="1" wrap="square" lIns="0" tIns="53325" rIns="0" bIns="0" anchor="t" anchorCtr="0">
            <a:noAutofit/>
          </a:bodyPr>
          <a:lstStyle/>
          <a:p>
            <a:pPr marL="361950" marR="0" lvl="0" indent="-114300" algn="l" rtl="0">
              <a:lnSpc>
                <a:spcPct val="100000"/>
              </a:lnSpc>
              <a:spcBef>
                <a:spcPts val="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Creates AJAX templates</a:t>
            </a:r>
            <a:endParaRPr sz="1400">
              <a:solidFill>
                <a:schemeClr val="dk1"/>
              </a:solidFill>
              <a:latin typeface="Calibri"/>
              <a:ea typeface="Calibri"/>
              <a:cs typeface="Calibri"/>
              <a:sym typeface="Calibri"/>
            </a:endParaRPr>
          </a:p>
          <a:p>
            <a:pPr marL="361950" marR="0" lvl="0" indent="-114300" algn="l" rtl="0">
              <a:lnSpc>
                <a:spcPct val="100000"/>
              </a:lnSpc>
              <a:spcBef>
                <a:spcPts val="105"/>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Offers smooth interfaces and efficient loading</a:t>
            </a:r>
            <a:endParaRPr sz="1400">
              <a:solidFill>
                <a:schemeClr val="dk1"/>
              </a:solidFill>
              <a:latin typeface="Calibri"/>
              <a:ea typeface="Calibri"/>
              <a:cs typeface="Calibri"/>
              <a:sym typeface="Calibri"/>
            </a:endParaRPr>
          </a:p>
        </p:txBody>
      </p:sp>
      <p:sp>
        <p:nvSpPr>
          <p:cNvPr id="185" name="Google Shape;185;p23"/>
          <p:cNvSpPr/>
          <p:nvPr/>
        </p:nvSpPr>
        <p:spPr>
          <a:xfrm>
            <a:off x="304800" y="2750496"/>
            <a:ext cx="3017520" cy="553402"/>
          </a:xfrm>
          <a:custGeom>
            <a:avLst/>
            <a:gdLst/>
            <a:ahLst/>
            <a:cxnLst/>
            <a:rect l="l" t="t" r="r" b="b"/>
            <a:pathLst>
              <a:path w="3017520" h="737870" extrusionOk="0">
                <a:moveTo>
                  <a:pt x="2894545" y="0"/>
                </a:moveTo>
                <a:lnTo>
                  <a:pt x="122974" y="0"/>
                </a:lnTo>
                <a:lnTo>
                  <a:pt x="75105" y="9663"/>
                </a:lnTo>
                <a:lnTo>
                  <a:pt x="36017" y="36017"/>
                </a:lnTo>
                <a:lnTo>
                  <a:pt x="9663" y="75105"/>
                </a:lnTo>
                <a:lnTo>
                  <a:pt x="0" y="122974"/>
                </a:lnTo>
                <a:lnTo>
                  <a:pt x="0" y="614870"/>
                </a:lnTo>
                <a:lnTo>
                  <a:pt x="9663" y="662733"/>
                </a:lnTo>
                <a:lnTo>
                  <a:pt x="36017" y="701822"/>
                </a:lnTo>
                <a:lnTo>
                  <a:pt x="75105" y="728179"/>
                </a:lnTo>
                <a:lnTo>
                  <a:pt x="122974" y="737844"/>
                </a:lnTo>
                <a:lnTo>
                  <a:pt x="2894545" y="737844"/>
                </a:lnTo>
                <a:lnTo>
                  <a:pt x="2942414" y="728179"/>
                </a:lnTo>
                <a:lnTo>
                  <a:pt x="2981502" y="701822"/>
                </a:lnTo>
                <a:lnTo>
                  <a:pt x="3007856" y="662733"/>
                </a:lnTo>
                <a:lnTo>
                  <a:pt x="3017520" y="614870"/>
                </a:lnTo>
                <a:lnTo>
                  <a:pt x="3017520" y="122974"/>
                </a:lnTo>
                <a:lnTo>
                  <a:pt x="3007856" y="75105"/>
                </a:lnTo>
                <a:lnTo>
                  <a:pt x="2981502" y="36017"/>
                </a:lnTo>
                <a:lnTo>
                  <a:pt x="2942414" y="9663"/>
                </a:lnTo>
                <a:lnTo>
                  <a:pt x="2894545"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23"/>
          <p:cNvSpPr/>
          <p:nvPr/>
        </p:nvSpPr>
        <p:spPr>
          <a:xfrm>
            <a:off x="304800" y="2750496"/>
            <a:ext cx="3017520" cy="553402"/>
          </a:xfrm>
          <a:custGeom>
            <a:avLst/>
            <a:gdLst/>
            <a:ahLst/>
            <a:cxnLst/>
            <a:rect l="l" t="t" r="r" b="b"/>
            <a:pathLst>
              <a:path w="3017520" h="737870" extrusionOk="0">
                <a:moveTo>
                  <a:pt x="0" y="122974"/>
                </a:moveTo>
                <a:lnTo>
                  <a:pt x="9663" y="75105"/>
                </a:lnTo>
                <a:lnTo>
                  <a:pt x="36017" y="36017"/>
                </a:lnTo>
                <a:lnTo>
                  <a:pt x="75105" y="9663"/>
                </a:lnTo>
                <a:lnTo>
                  <a:pt x="122974" y="0"/>
                </a:lnTo>
                <a:lnTo>
                  <a:pt x="2894545" y="0"/>
                </a:lnTo>
                <a:lnTo>
                  <a:pt x="2942414" y="9663"/>
                </a:lnTo>
                <a:lnTo>
                  <a:pt x="2981502" y="36017"/>
                </a:lnTo>
                <a:lnTo>
                  <a:pt x="3007856" y="75105"/>
                </a:lnTo>
                <a:lnTo>
                  <a:pt x="3017520" y="122974"/>
                </a:lnTo>
                <a:lnTo>
                  <a:pt x="3017520" y="614870"/>
                </a:lnTo>
                <a:lnTo>
                  <a:pt x="3007856" y="662733"/>
                </a:lnTo>
                <a:lnTo>
                  <a:pt x="2981502" y="701822"/>
                </a:lnTo>
                <a:lnTo>
                  <a:pt x="2942414" y="728179"/>
                </a:lnTo>
                <a:lnTo>
                  <a:pt x="2894545" y="737844"/>
                </a:lnTo>
                <a:lnTo>
                  <a:pt x="122974" y="737844"/>
                </a:lnTo>
                <a:lnTo>
                  <a:pt x="75105" y="728179"/>
                </a:lnTo>
                <a:lnTo>
                  <a:pt x="36017" y="701822"/>
                </a:lnTo>
                <a:lnTo>
                  <a:pt x="9663" y="662733"/>
                </a:lnTo>
                <a:lnTo>
                  <a:pt x="0" y="614870"/>
                </a:lnTo>
                <a:lnTo>
                  <a:pt x="0" y="122974"/>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23"/>
          <p:cNvSpPr txBox="1"/>
          <p:nvPr/>
        </p:nvSpPr>
        <p:spPr>
          <a:xfrm>
            <a:off x="1105217" y="2889770"/>
            <a:ext cx="1415415" cy="248126"/>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AJAX Support</a:t>
            </a:r>
            <a:endParaRPr sz="2000">
              <a:solidFill>
                <a:schemeClr val="dk1"/>
              </a:solidFill>
              <a:latin typeface="Calibri"/>
              <a:ea typeface="Calibri"/>
              <a:cs typeface="Calibri"/>
              <a:sym typeface="Calibri"/>
            </a:endParaRPr>
          </a:p>
        </p:txBody>
      </p:sp>
      <p:sp>
        <p:nvSpPr>
          <p:cNvPr id="188" name="Google Shape;188;p23"/>
          <p:cNvSpPr/>
          <p:nvPr/>
        </p:nvSpPr>
        <p:spPr>
          <a:xfrm>
            <a:off x="3322320" y="3386890"/>
            <a:ext cx="5364480" cy="442912"/>
          </a:xfrm>
          <a:custGeom>
            <a:avLst/>
            <a:gdLst/>
            <a:ahLst/>
            <a:cxnLst/>
            <a:rect l="l" t="t" r="r" b="b"/>
            <a:pathLst>
              <a:path w="5364480" h="590550" extrusionOk="0">
                <a:moveTo>
                  <a:pt x="5266093" y="0"/>
                </a:moveTo>
                <a:lnTo>
                  <a:pt x="0" y="0"/>
                </a:lnTo>
                <a:lnTo>
                  <a:pt x="0" y="590283"/>
                </a:lnTo>
                <a:lnTo>
                  <a:pt x="5266093" y="590283"/>
                </a:lnTo>
                <a:lnTo>
                  <a:pt x="5304392" y="582552"/>
                </a:lnTo>
                <a:lnTo>
                  <a:pt x="5335665" y="561468"/>
                </a:lnTo>
                <a:lnTo>
                  <a:pt x="5356749" y="530195"/>
                </a:lnTo>
                <a:lnTo>
                  <a:pt x="5364480" y="491896"/>
                </a:lnTo>
                <a:lnTo>
                  <a:pt x="5364480" y="98386"/>
                </a:lnTo>
                <a:lnTo>
                  <a:pt x="5356749" y="60093"/>
                </a:lnTo>
                <a:lnTo>
                  <a:pt x="5335665" y="28819"/>
                </a:lnTo>
                <a:lnTo>
                  <a:pt x="5304392" y="7732"/>
                </a:lnTo>
                <a:lnTo>
                  <a:pt x="5266093"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23"/>
          <p:cNvSpPr txBox="1"/>
          <p:nvPr/>
        </p:nvSpPr>
        <p:spPr>
          <a:xfrm>
            <a:off x="3322320" y="3386890"/>
            <a:ext cx="5362575" cy="442913"/>
          </a:xfrm>
          <a:prstGeom prst="rect">
            <a:avLst/>
          </a:prstGeom>
          <a:solidFill>
            <a:srgbClr val="D0D8E8"/>
          </a:solidFill>
          <a:ln>
            <a:noFill/>
          </a:ln>
        </p:spPr>
        <p:txBody>
          <a:bodyPr spcFirstLastPara="1" wrap="square" lIns="0" tIns="53325" rIns="0" bIns="0" anchor="t" anchorCtr="0">
            <a:noAutofit/>
          </a:bodyPr>
          <a:lstStyle/>
          <a:p>
            <a:pPr marL="361950" marR="0" lvl="0" indent="-114300" algn="l" rtl="0">
              <a:lnSpc>
                <a:spcPct val="100000"/>
              </a:lnSpc>
              <a:spcBef>
                <a:spcPts val="0"/>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Official website has in-depth documentation and tutorials</a:t>
            </a:r>
            <a:endParaRPr sz="1400">
              <a:solidFill>
                <a:schemeClr val="dk1"/>
              </a:solidFill>
              <a:latin typeface="Calibri"/>
              <a:ea typeface="Calibri"/>
              <a:cs typeface="Calibri"/>
              <a:sym typeface="Calibri"/>
            </a:endParaRPr>
          </a:p>
          <a:p>
            <a:pPr marL="361950" marR="0" lvl="0" indent="-114300" algn="l" rtl="0">
              <a:lnSpc>
                <a:spcPct val="100000"/>
              </a:lnSpc>
              <a:spcBef>
                <a:spcPts val="105"/>
              </a:spcBef>
              <a:spcAft>
                <a:spcPts val="0"/>
              </a:spcAft>
              <a:buClr>
                <a:schemeClr val="dk1"/>
              </a:buClr>
              <a:buSzPts val="1400"/>
              <a:buFont typeface="Calibri"/>
              <a:buChar char="•"/>
            </a:pPr>
            <a:r>
              <a:rPr lang="vi" sz="1400">
                <a:solidFill>
                  <a:schemeClr val="dk1"/>
                </a:solidFill>
                <a:latin typeface="Calibri"/>
                <a:ea typeface="Calibri"/>
                <a:cs typeface="Calibri"/>
                <a:sym typeface="Calibri"/>
              </a:rPr>
              <a:t>Helps beginners for easy use</a:t>
            </a:r>
            <a:endParaRPr sz="1400">
              <a:solidFill>
                <a:schemeClr val="dk1"/>
              </a:solidFill>
              <a:latin typeface="Calibri"/>
              <a:ea typeface="Calibri"/>
              <a:cs typeface="Calibri"/>
              <a:sym typeface="Calibri"/>
            </a:endParaRPr>
          </a:p>
        </p:txBody>
      </p:sp>
      <p:sp>
        <p:nvSpPr>
          <p:cNvPr id="190" name="Google Shape;190;p23"/>
          <p:cNvSpPr/>
          <p:nvPr/>
        </p:nvSpPr>
        <p:spPr>
          <a:xfrm>
            <a:off x="304800" y="3331550"/>
            <a:ext cx="3017520" cy="553402"/>
          </a:xfrm>
          <a:custGeom>
            <a:avLst/>
            <a:gdLst/>
            <a:ahLst/>
            <a:cxnLst/>
            <a:rect l="l" t="t" r="r" b="b"/>
            <a:pathLst>
              <a:path w="3017520" h="737870" extrusionOk="0">
                <a:moveTo>
                  <a:pt x="2894545" y="0"/>
                </a:moveTo>
                <a:lnTo>
                  <a:pt x="122974" y="0"/>
                </a:lnTo>
                <a:lnTo>
                  <a:pt x="75105" y="9663"/>
                </a:lnTo>
                <a:lnTo>
                  <a:pt x="36017" y="36017"/>
                </a:lnTo>
                <a:lnTo>
                  <a:pt x="9663" y="75105"/>
                </a:lnTo>
                <a:lnTo>
                  <a:pt x="0" y="122974"/>
                </a:lnTo>
                <a:lnTo>
                  <a:pt x="0" y="614870"/>
                </a:lnTo>
                <a:lnTo>
                  <a:pt x="9663" y="662733"/>
                </a:lnTo>
                <a:lnTo>
                  <a:pt x="36017" y="701822"/>
                </a:lnTo>
                <a:lnTo>
                  <a:pt x="75105" y="728179"/>
                </a:lnTo>
                <a:lnTo>
                  <a:pt x="122974" y="737844"/>
                </a:lnTo>
                <a:lnTo>
                  <a:pt x="2894545" y="737844"/>
                </a:lnTo>
                <a:lnTo>
                  <a:pt x="2942414" y="728179"/>
                </a:lnTo>
                <a:lnTo>
                  <a:pt x="2981502" y="701822"/>
                </a:lnTo>
                <a:lnTo>
                  <a:pt x="3007856" y="662733"/>
                </a:lnTo>
                <a:lnTo>
                  <a:pt x="3017520" y="614870"/>
                </a:lnTo>
                <a:lnTo>
                  <a:pt x="3017520" y="122974"/>
                </a:lnTo>
                <a:lnTo>
                  <a:pt x="3007856" y="75105"/>
                </a:lnTo>
                <a:lnTo>
                  <a:pt x="2981502" y="36017"/>
                </a:lnTo>
                <a:lnTo>
                  <a:pt x="2942414" y="9663"/>
                </a:lnTo>
                <a:lnTo>
                  <a:pt x="2894545"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23"/>
          <p:cNvSpPr/>
          <p:nvPr/>
        </p:nvSpPr>
        <p:spPr>
          <a:xfrm>
            <a:off x="304800" y="3331550"/>
            <a:ext cx="3017520" cy="553402"/>
          </a:xfrm>
          <a:custGeom>
            <a:avLst/>
            <a:gdLst/>
            <a:ahLst/>
            <a:cxnLst/>
            <a:rect l="l" t="t" r="r" b="b"/>
            <a:pathLst>
              <a:path w="3017520" h="737870" extrusionOk="0">
                <a:moveTo>
                  <a:pt x="0" y="122974"/>
                </a:moveTo>
                <a:lnTo>
                  <a:pt x="9663" y="75105"/>
                </a:lnTo>
                <a:lnTo>
                  <a:pt x="36017" y="36017"/>
                </a:lnTo>
                <a:lnTo>
                  <a:pt x="75105" y="9663"/>
                </a:lnTo>
                <a:lnTo>
                  <a:pt x="122974" y="0"/>
                </a:lnTo>
                <a:lnTo>
                  <a:pt x="2894545" y="0"/>
                </a:lnTo>
                <a:lnTo>
                  <a:pt x="2942414" y="9663"/>
                </a:lnTo>
                <a:lnTo>
                  <a:pt x="2981502" y="36017"/>
                </a:lnTo>
                <a:lnTo>
                  <a:pt x="3007856" y="75105"/>
                </a:lnTo>
                <a:lnTo>
                  <a:pt x="3017520" y="122974"/>
                </a:lnTo>
                <a:lnTo>
                  <a:pt x="3017520" y="614870"/>
                </a:lnTo>
                <a:lnTo>
                  <a:pt x="3007856" y="662733"/>
                </a:lnTo>
                <a:lnTo>
                  <a:pt x="2981502" y="701822"/>
                </a:lnTo>
                <a:lnTo>
                  <a:pt x="2942414" y="728179"/>
                </a:lnTo>
                <a:lnTo>
                  <a:pt x="2894545" y="737844"/>
                </a:lnTo>
                <a:lnTo>
                  <a:pt x="122974" y="737844"/>
                </a:lnTo>
                <a:lnTo>
                  <a:pt x="75105" y="728179"/>
                </a:lnTo>
                <a:lnTo>
                  <a:pt x="36017" y="701822"/>
                </a:lnTo>
                <a:lnTo>
                  <a:pt x="9663" y="662733"/>
                </a:lnTo>
                <a:lnTo>
                  <a:pt x="0" y="614870"/>
                </a:lnTo>
                <a:lnTo>
                  <a:pt x="0" y="122974"/>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23"/>
          <p:cNvSpPr txBox="1"/>
          <p:nvPr/>
        </p:nvSpPr>
        <p:spPr>
          <a:xfrm>
            <a:off x="997045" y="3312061"/>
            <a:ext cx="1633200" cy="436200"/>
          </a:xfrm>
          <a:prstGeom prst="rect">
            <a:avLst/>
          </a:prstGeom>
          <a:noFill/>
          <a:ln>
            <a:noFill/>
          </a:ln>
        </p:spPr>
        <p:txBody>
          <a:bodyPr spcFirstLastPara="1" wrap="square" lIns="0" tIns="0" rIns="0" bIns="0" anchor="t" anchorCtr="0">
            <a:noAutofit/>
          </a:bodyPr>
          <a:lstStyle/>
          <a:p>
            <a:pPr marL="12700" marR="5080" lvl="0" indent="0" algn="l" rtl="0">
              <a:lnSpc>
                <a:spcPct val="110500"/>
              </a:lnSpc>
              <a:spcBef>
                <a:spcPts val="0"/>
              </a:spcBef>
              <a:spcAft>
                <a:spcPts val="0"/>
              </a:spcAft>
              <a:buNone/>
            </a:pPr>
            <a:r>
              <a:rPr lang="vi" sz="2000">
                <a:solidFill>
                  <a:srgbClr val="FFFFFF"/>
                </a:solidFill>
                <a:latin typeface="Calibri"/>
                <a:ea typeface="Calibri"/>
                <a:cs typeface="Calibri"/>
                <a:sym typeface="Calibri"/>
              </a:rPr>
              <a:t>Comprehensive  Documentation</a:t>
            </a:r>
            <a:endParaRPr sz="2000">
              <a:solidFill>
                <a:schemeClr val="dk1"/>
              </a:solidFill>
              <a:latin typeface="Calibri"/>
              <a:ea typeface="Calibri"/>
              <a:cs typeface="Calibri"/>
              <a:sym typeface="Calibri"/>
            </a:endParaRPr>
          </a:p>
        </p:txBody>
      </p:sp>
      <p:sp>
        <p:nvSpPr>
          <p:cNvPr id="193" name="Google Shape;193;p23"/>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102870" lvl="0" indent="0" algn="l" rtl="0">
              <a:lnSpc>
                <a:spcPct val="103333"/>
              </a:lnSpc>
              <a:spcBef>
                <a:spcPts val="0"/>
              </a:spcBef>
              <a:spcAft>
                <a:spcPts val="0"/>
              </a:spcAft>
              <a:buNone/>
            </a:pPr>
            <a:fld id="{00000000-1234-1234-1234-123412341234}" type="slidenum">
              <a:rPr lang="vi"/>
              <a:t>5</a:t>
            </a:fld>
            <a:endParaRPr/>
          </a:p>
        </p:txBody>
      </p:sp>
      <p:sp>
        <p:nvSpPr>
          <p:cNvPr id="194" name="Google Shape;194;p23"/>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195" name="Google Shape;195;p23"/>
          <p:cNvSpPr txBox="1"/>
          <p:nvPr/>
        </p:nvSpPr>
        <p:spPr>
          <a:xfrm>
            <a:off x="4591900" y="4855511"/>
            <a:ext cx="1025525" cy="114300"/>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24"/>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681355" lvl="0" indent="0" algn="l" rtl="0">
              <a:lnSpc>
                <a:spcPct val="100000"/>
              </a:lnSpc>
              <a:spcBef>
                <a:spcPts val="0"/>
              </a:spcBef>
              <a:spcAft>
                <a:spcPts val="0"/>
              </a:spcAft>
              <a:buNone/>
            </a:pPr>
            <a:r>
              <a:rPr lang="vi"/>
              <a:t>Using Bootstrap and jQuery</a:t>
            </a:r>
            <a:endParaRPr/>
          </a:p>
        </p:txBody>
      </p:sp>
      <p:sp>
        <p:nvSpPr>
          <p:cNvPr id="203" name="Google Shape;203;p24"/>
          <p:cNvSpPr txBox="1"/>
          <p:nvPr/>
        </p:nvSpPr>
        <p:spPr>
          <a:xfrm>
            <a:off x="535951" y="1050800"/>
            <a:ext cx="8492700" cy="1554900"/>
          </a:xfrm>
          <a:prstGeom prst="rect">
            <a:avLst/>
          </a:prstGeom>
          <a:noFill/>
          <a:ln>
            <a:noFill/>
          </a:ln>
        </p:spPr>
        <p:txBody>
          <a:bodyPr spcFirstLastPara="1" wrap="square" lIns="0" tIns="0" rIns="0" bIns="0" anchor="t" anchorCtr="0">
            <a:noAutofit/>
          </a:bodyPr>
          <a:lstStyle/>
          <a:p>
            <a:pPr marL="355600" marR="0" lvl="0" indent="-330200" algn="l" rtl="0">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jQuery UI Bootstrap theme allows using bootstrap-themed widgets</a:t>
            </a:r>
            <a:endParaRPr sz="1800">
              <a:solidFill>
                <a:schemeClr val="dk1"/>
              </a:solidFill>
              <a:latin typeface="Calibri"/>
              <a:ea typeface="Calibri"/>
              <a:cs typeface="Calibri"/>
              <a:sym typeface="Calibri"/>
            </a:endParaRPr>
          </a:p>
          <a:p>
            <a:pPr marL="355600" marR="0" lvl="0" indent="-330200" algn="l" rtl="0">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Bootstrap and jQuery cannot exists together originally</a:t>
            </a:r>
            <a:endParaRPr sz="1800">
              <a:solidFill>
                <a:schemeClr val="dk1"/>
              </a:solidFill>
              <a:latin typeface="Calibri"/>
              <a:ea typeface="Calibri"/>
              <a:cs typeface="Calibri"/>
              <a:sym typeface="Calibri"/>
            </a:endParaRPr>
          </a:p>
          <a:p>
            <a:pPr marL="355600" marR="5080" lvl="0" indent="-330200" algn="l" rtl="0">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New theme was introduced with relevant JS and CSS using jQuery and  Bootstrap</a:t>
            </a:r>
            <a:endParaRPr sz="1800">
              <a:solidFill>
                <a:schemeClr val="dk1"/>
              </a:solidFill>
              <a:latin typeface="Calibri"/>
              <a:ea typeface="Calibri"/>
              <a:cs typeface="Calibri"/>
              <a:sym typeface="Calibri"/>
            </a:endParaRPr>
          </a:p>
          <a:p>
            <a:pPr marL="355600" marR="0" lvl="0" indent="-330200" algn="l" rtl="0">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Bootstrap theme for third party widgets</a:t>
            </a:r>
            <a:endParaRPr sz="1800">
              <a:solidFill>
                <a:schemeClr val="dk1"/>
              </a:solidFill>
              <a:latin typeface="Calibri"/>
              <a:ea typeface="Calibri"/>
              <a:cs typeface="Calibri"/>
              <a:sym typeface="Calibri"/>
            </a:endParaRPr>
          </a:p>
          <a:p>
            <a:pPr marL="355600" marR="0" lvl="0" indent="-330200" algn="l" rtl="0">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Steps to use the theme:</a:t>
            </a:r>
            <a:endParaRPr sz="1800">
              <a:solidFill>
                <a:schemeClr val="dk1"/>
              </a:solidFill>
              <a:latin typeface="Calibri"/>
              <a:ea typeface="Calibri"/>
              <a:cs typeface="Calibri"/>
              <a:sym typeface="Calibri"/>
            </a:endParaRPr>
          </a:p>
        </p:txBody>
      </p:sp>
      <p:sp>
        <p:nvSpPr>
          <p:cNvPr id="204" name="Google Shape;204;p24"/>
          <p:cNvSpPr/>
          <p:nvPr/>
        </p:nvSpPr>
        <p:spPr>
          <a:xfrm>
            <a:off x="1371600" y="2686383"/>
            <a:ext cx="1397000" cy="628650"/>
          </a:xfrm>
          <a:custGeom>
            <a:avLst/>
            <a:gdLst/>
            <a:ahLst/>
            <a:cxnLst/>
            <a:rect l="l" t="t" r="r" b="b"/>
            <a:pathLst>
              <a:path w="1397000" h="838200" extrusionOk="0">
                <a:moveTo>
                  <a:pt x="1312672" y="0"/>
                </a:moveTo>
                <a:lnTo>
                  <a:pt x="83781" y="0"/>
                </a:lnTo>
                <a:lnTo>
                  <a:pt x="51172" y="6582"/>
                </a:lnTo>
                <a:lnTo>
                  <a:pt x="24541" y="24536"/>
                </a:lnTo>
                <a:lnTo>
                  <a:pt x="6584" y="51167"/>
                </a:lnTo>
                <a:lnTo>
                  <a:pt x="0" y="83781"/>
                </a:lnTo>
                <a:lnTo>
                  <a:pt x="0" y="754075"/>
                </a:lnTo>
                <a:lnTo>
                  <a:pt x="6584" y="786691"/>
                </a:lnTo>
                <a:lnTo>
                  <a:pt x="24541" y="813327"/>
                </a:lnTo>
                <a:lnTo>
                  <a:pt x="51172" y="831284"/>
                </a:lnTo>
                <a:lnTo>
                  <a:pt x="83781" y="837869"/>
                </a:lnTo>
                <a:lnTo>
                  <a:pt x="1312672" y="837869"/>
                </a:lnTo>
                <a:lnTo>
                  <a:pt x="1345281" y="831284"/>
                </a:lnTo>
                <a:lnTo>
                  <a:pt x="1371912" y="813327"/>
                </a:lnTo>
                <a:lnTo>
                  <a:pt x="1389869" y="786691"/>
                </a:lnTo>
                <a:lnTo>
                  <a:pt x="1396453" y="754075"/>
                </a:lnTo>
                <a:lnTo>
                  <a:pt x="1396453" y="83781"/>
                </a:lnTo>
                <a:lnTo>
                  <a:pt x="1389869" y="51167"/>
                </a:lnTo>
                <a:lnTo>
                  <a:pt x="1371912" y="24536"/>
                </a:lnTo>
                <a:lnTo>
                  <a:pt x="1345281" y="6582"/>
                </a:lnTo>
                <a:lnTo>
                  <a:pt x="1312672"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24"/>
          <p:cNvSpPr/>
          <p:nvPr/>
        </p:nvSpPr>
        <p:spPr>
          <a:xfrm>
            <a:off x="1371600" y="2686383"/>
            <a:ext cx="1397000" cy="628650"/>
          </a:xfrm>
          <a:custGeom>
            <a:avLst/>
            <a:gdLst/>
            <a:ahLst/>
            <a:cxnLst/>
            <a:rect l="l" t="t" r="r" b="b"/>
            <a:pathLst>
              <a:path w="1397000" h="838200" extrusionOk="0">
                <a:moveTo>
                  <a:pt x="0" y="83781"/>
                </a:moveTo>
                <a:lnTo>
                  <a:pt x="6584" y="51167"/>
                </a:lnTo>
                <a:lnTo>
                  <a:pt x="24541" y="24536"/>
                </a:lnTo>
                <a:lnTo>
                  <a:pt x="51172" y="6582"/>
                </a:lnTo>
                <a:lnTo>
                  <a:pt x="83781" y="0"/>
                </a:lnTo>
                <a:lnTo>
                  <a:pt x="1312672" y="0"/>
                </a:lnTo>
                <a:lnTo>
                  <a:pt x="1345281" y="6582"/>
                </a:lnTo>
                <a:lnTo>
                  <a:pt x="1371912" y="24536"/>
                </a:lnTo>
                <a:lnTo>
                  <a:pt x="1389869" y="51167"/>
                </a:lnTo>
                <a:lnTo>
                  <a:pt x="1396453" y="83781"/>
                </a:lnTo>
                <a:lnTo>
                  <a:pt x="1396453" y="754075"/>
                </a:lnTo>
                <a:lnTo>
                  <a:pt x="1389869" y="786691"/>
                </a:lnTo>
                <a:lnTo>
                  <a:pt x="1371912" y="813327"/>
                </a:lnTo>
                <a:lnTo>
                  <a:pt x="1345281" y="831284"/>
                </a:lnTo>
                <a:lnTo>
                  <a:pt x="1312672" y="837869"/>
                </a:lnTo>
                <a:lnTo>
                  <a:pt x="83781" y="837869"/>
                </a:lnTo>
                <a:lnTo>
                  <a:pt x="51172" y="831284"/>
                </a:lnTo>
                <a:lnTo>
                  <a:pt x="24541" y="813327"/>
                </a:lnTo>
                <a:lnTo>
                  <a:pt x="6584" y="786691"/>
                </a:lnTo>
                <a:lnTo>
                  <a:pt x="0" y="754075"/>
                </a:lnTo>
                <a:lnTo>
                  <a:pt x="0" y="83781"/>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24"/>
          <p:cNvSpPr txBox="1"/>
          <p:nvPr/>
        </p:nvSpPr>
        <p:spPr>
          <a:xfrm>
            <a:off x="1601292" y="2698156"/>
            <a:ext cx="937800" cy="453000"/>
          </a:xfrm>
          <a:prstGeom prst="rect">
            <a:avLst/>
          </a:prstGeom>
          <a:noFill/>
          <a:ln>
            <a:noFill/>
          </a:ln>
        </p:spPr>
        <p:txBody>
          <a:bodyPr spcFirstLastPara="1" wrap="square" lIns="0" tIns="0" rIns="0" bIns="0" anchor="t" anchorCtr="0">
            <a:noAutofit/>
          </a:bodyPr>
          <a:lstStyle/>
          <a:p>
            <a:pPr marL="12065" marR="5080" lvl="0" indent="-1269" algn="ctr" rtl="0">
              <a:lnSpc>
                <a:spcPct val="110000"/>
              </a:lnSpc>
              <a:spcBef>
                <a:spcPts val="0"/>
              </a:spcBef>
              <a:spcAft>
                <a:spcPts val="0"/>
              </a:spcAft>
              <a:buNone/>
            </a:pPr>
            <a:r>
              <a:rPr lang="vi" sz="1200">
                <a:solidFill>
                  <a:srgbClr val="FFFFFF"/>
                </a:solidFill>
                <a:latin typeface="Calibri"/>
                <a:ea typeface="Calibri"/>
                <a:cs typeface="Calibri"/>
                <a:sym typeface="Calibri"/>
              </a:rPr>
              <a:t>Download  archive from  Internet</a:t>
            </a:r>
            <a:endParaRPr sz="1200">
              <a:solidFill>
                <a:schemeClr val="dk1"/>
              </a:solidFill>
              <a:latin typeface="Calibri"/>
              <a:ea typeface="Calibri"/>
              <a:cs typeface="Calibri"/>
              <a:sym typeface="Calibri"/>
            </a:endParaRPr>
          </a:p>
        </p:txBody>
      </p:sp>
      <p:sp>
        <p:nvSpPr>
          <p:cNvPr id="207" name="Google Shape;207;p24"/>
          <p:cNvSpPr/>
          <p:nvPr/>
        </p:nvSpPr>
        <p:spPr>
          <a:xfrm>
            <a:off x="2890939" y="2870711"/>
            <a:ext cx="296545" cy="260032"/>
          </a:xfrm>
          <a:custGeom>
            <a:avLst/>
            <a:gdLst/>
            <a:ahLst/>
            <a:cxnLst/>
            <a:rect l="l" t="t" r="r" b="b"/>
            <a:pathLst>
              <a:path w="296544" h="346710" extrusionOk="0">
                <a:moveTo>
                  <a:pt x="148018" y="0"/>
                </a:moveTo>
                <a:lnTo>
                  <a:pt x="148018" y="69265"/>
                </a:lnTo>
                <a:lnTo>
                  <a:pt x="0" y="69265"/>
                </a:lnTo>
                <a:lnTo>
                  <a:pt x="0" y="277063"/>
                </a:lnTo>
                <a:lnTo>
                  <a:pt x="148018" y="277063"/>
                </a:lnTo>
                <a:lnTo>
                  <a:pt x="148018" y="346316"/>
                </a:lnTo>
                <a:lnTo>
                  <a:pt x="296049" y="173164"/>
                </a:lnTo>
                <a:lnTo>
                  <a:pt x="148018" y="0"/>
                </a:lnTo>
                <a:close/>
              </a:path>
            </a:pathLst>
          </a:custGeom>
          <a:solidFill>
            <a:srgbClr val="B2C1D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24"/>
          <p:cNvSpPr/>
          <p:nvPr/>
        </p:nvSpPr>
        <p:spPr>
          <a:xfrm>
            <a:off x="3326638" y="2686383"/>
            <a:ext cx="1397000" cy="628650"/>
          </a:xfrm>
          <a:custGeom>
            <a:avLst/>
            <a:gdLst/>
            <a:ahLst/>
            <a:cxnLst/>
            <a:rect l="l" t="t" r="r" b="b"/>
            <a:pathLst>
              <a:path w="1397000" h="838200" extrusionOk="0">
                <a:moveTo>
                  <a:pt x="1312672" y="0"/>
                </a:moveTo>
                <a:lnTo>
                  <a:pt x="83781" y="0"/>
                </a:lnTo>
                <a:lnTo>
                  <a:pt x="51172" y="6582"/>
                </a:lnTo>
                <a:lnTo>
                  <a:pt x="24541" y="24536"/>
                </a:lnTo>
                <a:lnTo>
                  <a:pt x="6584" y="51167"/>
                </a:lnTo>
                <a:lnTo>
                  <a:pt x="0" y="83781"/>
                </a:lnTo>
                <a:lnTo>
                  <a:pt x="0" y="754075"/>
                </a:lnTo>
                <a:lnTo>
                  <a:pt x="6584" y="786691"/>
                </a:lnTo>
                <a:lnTo>
                  <a:pt x="24541" y="813327"/>
                </a:lnTo>
                <a:lnTo>
                  <a:pt x="51172" y="831284"/>
                </a:lnTo>
                <a:lnTo>
                  <a:pt x="83781" y="837869"/>
                </a:lnTo>
                <a:lnTo>
                  <a:pt x="1312672" y="837869"/>
                </a:lnTo>
                <a:lnTo>
                  <a:pt x="1345281" y="831284"/>
                </a:lnTo>
                <a:lnTo>
                  <a:pt x="1371912" y="813327"/>
                </a:lnTo>
                <a:lnTo>
                  <a:pt x="1389869" y="786691"/>
                </a:lnTo>
                <a:lnTo>
                  <a:pt x="1396453" y="754075"/>
                </a:lnTo>
                <a:lnTo>
                  <a:pt x="1396453" y="83781"/>
                </a:lnTo>
                <a:lnTo>
                  <a:pt x="1389869" y="51167"/>
                </a:lnTo>
                <a:lnTo>
                  <a:pt x="1371912" y="24536"/>
                </a:lnTo>
                <a:lnTo>
                  <a:pt x="1345281" y="6582"/>
                </a:lnTo>
                <a:lnTo>
                  <a:pt x="1312672"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24"/>
          <p:cNvSpPr/>
          <p:nvPr/>
        </p:nvSpPr>
        <p:spPr>
          <a:xfrm>
            <a:off x="3326638" y="2686383"/>
            <a:ext cx="1397000" cy="628650"/>
          </a:xfrm>
          <a:custGeom>
            <a:avLst/>
            <a:gdLst/>
            <a:ahLst/>
            <a:cxnLst/>
            <a:rect l="l" t="t" r="r" b="b"/>
            <a:pathLst>
              <a:path w="1397000" h="838200" extrusionOk="0">
                <a:moveTo>
                  <a:pt x="0" y="83781"/>
                </a:moveTo>
                <a:lnTo>
                  <a:pt x="6584" y="51167"/>
                </a:lnTo>
                <a:lnTo>
                  <a:pt x="24541" y="24536"/>
                </a:lnTo>
                <a:lnTo>
                  <a:pt x="51172" y="6582"/>
                </a:lnTo>
                <a:lnTo>
                  <a:pt x="83781" y="0"/>
                </a:lnTo>
                <a:lnTo>
                  <a:pt x="1312672" y="0"/>
                </a:lnTo>
                <a:lnTo>
                  <a:pt x="1345281" y="6582"/>
                </a:lnTo>
                <a:lnTo>
                  <a:pt x="1371912" y="24536"/>
                </a:lnTo>
                <a:lnTo>
                  <a:pt x="1389869" y="51167"/>
                </a:lnTo>
                <a:lnTo>
                  <a:pt x="1396453" y="83781"/>
                </a:lnTo>
                <a:lnTo>
                  <a:pt x="1396453" y="754075"/>
                </a:lnTo>
                <a:lnTo>
                  <a:pt x="1389869" y="786691"/>
                </a:lnTo>
                <a:lnTo>
                  <a:pt x="1371912" y="813327"/>
                </a:lnTo>
                <a:lnTo>
                  <a:pt x="1345281" y="831284"/>
                </a:lnTo>
                <a:lnTo>
                  <a:pt x="1312672" y="837869"/>
                </a:lnTo>
                <a:lnTo>
                  <a:pt x="83781" y="837869"/>
                </a:lnTo>
                <a:lnTo>
                  <a:pt x="51172" y="831284"/>
                </a:lnTo>
                <a:lnTo>
                  <a:pt x="24541" y="813327"/>
                </a:lnTo>
                <a:lnTo>
                  <a:pt x="6584" y="786691"/>
                </a:lnTo>
                <a:lnTo>
                  <a:pt x="0" y="754075"/>
                </a:lnTo>
                <a:lnTo>
                  <a:pt x="0" y="83781"/>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24"/>
          <p:cNvSpPr txBox="1"/>
          <p:nvPr/>
        </p:nvSpPr>
        <p:spPr>
          <a:xfrm>
            <a:off x="3664559" y="2771403"/>
            <a:ext cx="718800" cy="306600"/>
          </a:xfrm>
          <a:prstGeom prst="rect">
            <a:avLst/>
          </a:prstGeom>
          <a:noFill/>
          <a:ln>
            <a:noFill/>
          </a:ln>
        </p:spPr>
        <p:txBody>
          <a:bodyPr spcFirstLastPara="1" wrap="square" lIns="0" tIns="0" rIns="0" bIns="0" anchor="t" anchorCtr="0">
            <a:noAutofit/>
          </a:bodyPr>
          <a:lstStyle/>
          <a:p>
            <a:pPr marL="99060" marR="5080" lvl="0" indent="-86995" algn="l" rtl="0">
              <a:lnSpc>
                <a:spcPct val="110000"/>
              </a:lnSpc>
              <a:spcBef>
                <a:spcPts val="0"/>
              </a:spcBef>
              <a:spcAft>
                <a:spcPts val="0"/>
              </a:spcAft>
              <a:buNone/>
            </a:pPr>
            <a:r>
              <a:rPr lang="vi" sz="1400">
                <a:solidFill>
                  <a:srgbClr val="FFFFFF"/>
                </a:solidFill>
                <a:latin typeface="Calibri"/>
                <a:ea typeface="Calibri"/>
                <a:cs typeface="Calibri"/>
                <a:sym typeface="Calibri"/>
              </a:rPr>
              <a:t>Unzip the  archive</a:t>
            </a:r>
            <a:endParaRPr sz="1400">
              <a:solidFill>
                <a:schemeClr val="dk1"/>
              </a:solidFill>
              <a:latin typeface="Calibri"/>
              <a:ea typeface="Calibri"/>
              <a:cs typeface="Calibri"/>
              <a:sym typeface="Calibri"/>
            </a:endParaRPr>
          </a:p>
        </p:txBody>
      </p:sp>
      <p:sp>
        <p:nvSpPr>
          <p:cNvPr id="211" name="Google Shape;211;p24"/>
          <p:cNvSpPr/>
          <p:nvPr/>
        </p:nvSpPr>
        <p:spPr>
          <a:xfrm>
            <a:off x="4845977" y="2870711"/>
            <a:ext cx="296545" cy="260032"/>
          </a:xfrm>
          <a:custGeom>
            <a:avLst/>
            <a:gdLst/>
            <a:ahLst/>
            <a:cxnLst/>
            <a:rect l="l" t="t" r="r" b="b"/>
            <a:pathLst>
              <a:path w="296545" h="346710" extrusionOk="0">
                <a:moveTo>
                  <a:pt x="148018" y="0"/>
                </a:moveTo>
                <a:lnTo>
                  <a:pt x="148018" y="69265"/>
                </a:lnTo>
                <a:lnTo>
                  <a:pt x="0" y="69265"/>
                </a:lnTo>
                <a:lnTo>
                  <a:pt x="0" y="277063"/>
                </a:lnTo>
                <a:lnTo>
                  <a:pt x="148018" y="277063"/>
                </a:lnTo>
                <a:lnTo>
                  <a:pt x="148018" y="346316"/>
                </a:lnTo>
                <a:lnTo>
                  <a:pt x="296049" y="173164"/>
                </a:lnTo>
                <a:lnTo>
                  <a:pt x="148018" y="0"/>
                </a:lnTo>
                <a:close/>
              </a:path>
            </a:pathLst>
          </a:custGeom>
          <a:solidFill>
            <a:srgbClr val="B2C1D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24"/>
          <p:cNvSpPr/>
          <p:nvPr/>
        </p:nvSpPr>
        <p:spPr>
          <a:xfrm>
            <a:off x="5281676" y="2686383"/>
            <a:ext cx="1729105" cy="628650"/>
          </a:xfrm>
          <a:custGeom>
            <a:avLst/>
            <a:gdLst/>
            <a:ahLst/>
            <a:cxnLst/>
            <a:rect l="l" t="t" r="r" b="b"/>
            <a:pathLst>
              <a:path w="1729104" h="838200" extrusionOk="0">
                <a:moveTo>
                  <a:pt x="1644942" y="0"/>
                </a:moveTo>
                <a:lnTo>
                  <a:pt x="83781" y="0"/>
                </a:lnTo>
                <a:lnTo>
                  <a:pt x="51172" y="6582"/>
                </a:lnTo>
                <a:lnTo>
                  <a:pt x="24541" y="24536"/>
                </a:lnTo>
                <a:lnTo>
                  <a:pt x="6584" y="51167"/>
                </a:lnTo>
                <a:lnTo>
                  <a:pt x="0" y="83781"/>
                </a:lnTo>
                <a:lnTo>
                  <a:pt x="0" y="754075"/>
                </a:lnTo>
                <a:lnTo>
                  <a:pt x="6584" y="786691"/>
                </a:lnTo>
                <a:lnTo>
                  <a:pt x="24541" y="813327"/>
                </a:lnTo>
                <a:lnTo>
                  <a:pt x="51172" y="831284"/>
                </a:lnTo>
                <a:lnTo>
                  <a:pt x="83781" y="837869"/>
                </a:lnTo>
                <a:lnTo>
                  <a:pt x="1644942" y="837869"/>
                </a:lnTo>
                <a:lnTo>
                  <a:pt x="1677551" y="831284"/>
                </a:lnTo>
                <a:lnTo>
                  <a:pt x="1704182" y="813327"/>
                </a:lnTo>
                <a:lnTo>
                  <a:pt x="1722139" y="786691"/>
                </a:lnTo>
                <a:lnTo>
                  <a:pt x="1728724" y="754075"/>
                </a:lnTo>
                <a:lnTo>
                  <a:pt x="1728724" y="83781"/>
                </a:lnTo>
                <a:lnTo>
                  <a:pt x="1722139" y="51167"/>
                </a:lnTo>
                <a:lnTo>
                  <a:pt x="1704182" y="24536"/>
                </a:lnTo>
                <a:lnTo>
                  <a:pt x="1677551" y="6582"/>
                </a:lnTo>
                <a:lnTo>
                  <a:pt x="1644942"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24"/>
          <p:cNvSpPr/>
          <p:nvPr/>
        </p:nvSpPr>
        <p:spPr>
          <a:xfrm>
            <a:off x="5281676" y="2686383"/>
            <a:ext cx="1729105" cy="628650"/>
          </a:xfrm>
          <a:custGeom>
            <a:avLst/>
            <a:gdLst/>
            <a:ahLst/>
            <a:cxnLst/>
            <a:rect l="l" t="t" r="r" b="b"/>
            <a:pathLst>
              <a:path w="1729104" h="838200" extrusionOk="0">
                <a:moveTo>
                  <a:pt x="0" y="83781"/>
                </a:moveTo>
                <a:lnTo>
                  <a:pt x="6584" y="51167"/>
                </a:lnTo>
                <a:lnTo>
                  <a:pt x="24541" y="24536"/>
                </a:lnTo>
                <a:lnTo>
                  <a:pt x="51172" y="6582"/>
                </a:lnTo>
                <a:lnTo>
                  <a:pt x="83781" y="0"/>
                </a:lnTo>
                <a:lnTo>
                  <a:pt x="1644942" y="0"/>
                </a:lnTo>
                <a:lnTo>
                  <a:pt x="1677551" y="6582"/>
                </a:lnTo>
                <a:lnTo>
                  <a:pt x="1704182" y="24536"/>
                </a:lnTo>
                <a:lnTo>
                  <a:pt x="1722139" y="51167"/>
                </a:lnTo>
                <a:lnTo>
                  <a:pt x="1728724" y="83781"/>
                </a:lnTo>
                <a:lnTo>
                  <a:pt x="1728724" y="754075"/>
                </a:lnTo>
                <a:lnTo>
                  <a:pt x="1722139" y="786691"/>
                </a:lnTo>
                <a:lnTo>
                  <a:pt x="1704182" y="813327"/>
                </a:lnTo>
                <a:lnTo>
                  <a:pt x="1677551" y="831284"/>
                </a:lnTo>
                <a:lnTo>
                  <a:pt x="1644942" y="837869"/>
                </a:lnTo>
                <a:lnTo>
                  <a:pt x="83781" y="837869"/>
                </a:lnTo>
                <a:lnTo>
                  <a:pt x="51172" y="831284"/>
                </a:lnTo>
                <a:lnTo>
                  <a:pt x="24541" y="813327"/>
                </a:lnTo>
                <a:lnTo>
                  <a:pt x="6584" y="786691"/>
                </a:lnTo>
                <a:lnTo>
                  <a:pt x="0" y="754075"/>
                </a:lnTo>
                <a:lnTo>
                  <a:pt x="0" y="83781"/>
                </a:lnTo>
                <a:close/>
              </a:path>
            </a:pathLst>
          </a:custGeom>
          <a:noFill/>
          <a:ln w="253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4"/>
          <p:cNvSpPr txBox="1"/>
          <p:nvPr/>
        </p:nvSpPr>
        <p:spPr>
          <a:xfrm>
            <a:off x="5383466" y="2774356"/>
            <a:ext cx="1524000" cy="452914"/>
          </a:xfrm>
          <a:prstGeom prst="rect">
            <a:avLst/>
          </a:prstGeom>
          <a:noFill/>
          <a:ln>
            <a:noFill/>
          </a:ln>
        </p:spPr>
        <p:txBody>
          <a:bodyPr spcFirstLastPara="1" wrap="square" lIns="0" tIns="0" rIns="0" bIns="0" anchor="t" anchorCtr="0">
            <a:noAutofit/>
          </a:bodyPr>
          <a:lstStyle/>
          <a:p>
            <a:pPr marL="12700" marR="5080" lvl="0" indent="0" algn="ctr" rtl="0">
              <a:lnSpc>
                <a:spcPct val="110000"/>
              </a:lnSpc>
              <a:spcBef>
                <a:spcPts val="0"/>
              </a:spcBef>
              <a:spcAft>
                <a:spcPts val="0"/>
              </a:spcAft>
              <a:buNone/>
            </a:pPr>
            <a:r>
              <a:rPr lang="vi" sz="1200">
                <a:solidFill>
                  <a:srgbClr val="FFFFFF"/>
                </a:solidFill>
                <a:latin typeface="Calibri"/>
                <a:ea typeface="Calibri"/>
                <a:cs typeface="Calibri"/>
                <a:sym typeface="Calibri"/>
              </a:rPr>
              <a:t>Take ‘custom-theme’  folder from ‘css’  folder</a:t>
            </a:r>
            <a:endParaRPr sz="1200">
              <a:solidFill>
                <a:schemeClr val="dk1"/>
              </a:solidFill>
              <a:latin typeface="Calibri"/>
              <a:ea typeface="Calibri"/>
              <a:cs typeface="Calibri"/>
              <a:sym typeface="Calibri"/>
            </a:endParaRPr>
          </a:p>
        </p:txBody>
      </p:sp>
      <p:sp>
        <p:nvSpPr>
          <p:cNvPr id="215" name="Google Shape;215;p24"/>
          <p:cNvSpPr/>
          <p:nvPr/>
        </p:nvSpPr>
        <p:spPr>
          <a:xfrm>
            <a:off x="5972886" y="3406949"/>
            <a:ext cx="346710" cy="222409"/>
          </a:xfrm>
          <a:custGeom>
            <a:avLst/>
            <a:gdLst/>
            <a:ahLst/>
            <a:cxnLst/>
            <a:rect l="l" t="t" r="r" b="b"/>
            <a:pathLst>
              <a:path w="346710" h="296545" extrusionOk="0">
                <a:moveTo>
                  <a:pt x="346316" y="148018"/>
                </a:moveTo>
                <a:lnTo>
                  <a:pt x="0" y="148018"/>
                </a:lnTo>
                <a:lnTo>
                  <a:pt x="173151" y="296049"/>
                </a:lnTo>
                <a:lnTo>
                  <a:pt x="346316" y="148018"/>
                </a:lnTo>
                <a:close/>
              </a:path>
              <a:path w="346710" h="296545" extrusionOk="0">
                <a:moveTo>
                  <a:pt x="277050" y="0"/>
                </a:moveTo>
                <a:lnTo>
                  <a:pt x="69253" y="0"/>
                </a:lnTo>
                <a:lnTo>
                  <a:pt x="69253" y="148018"/>
                </a:lnTo>
                <a:lnTo>
                  <a:pt x="277050" y="148018"/>
                </a:lnTo>
                <a:lnTo>
                  <a:pt x="277050" y="0"/>
                </a:lnTo>
                <a:close/>
              </a:path>
            </a:pathLst>
          </a:custGeom>
          <a:solidFill>
            <a:srgbClr val="B2C1D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24"/>
          <p:cNvSpPr/>
          <p:nvPr/>
        </p:nvSpPr>
        <p:spPr>
          <a:xfrm>
            <a:off x="5281676" y="3733724"/>
            <a:ext cx="1729105" cy="628650"/>
          </a:xfrm>
          <a:custGeom>
            <a:avLst/>
            <a:gdLst/>
            <a:ahLst/>
            <a:cxnLst/>
            <a:rect l="l" t="t" r="r" b="b"/>
            <a:pathLst>
              <a:path w="1729104" h="838200" extrusionOk="0">
                <a:moveTo>
                  <a:pt x="1644942" y="0"/>
                </a:moveTo>
                <a:lnTo>
                  <a:pt x="83781" y="0"/>
                </a:lnTo>
                <a:lnTo>
                  <a:pt x="51172" y="6582"/>
                </a:lnTo>
                <a:lnTo>
                  <a:pt x="24541" y="24536"/>
                </a:lnTo>
                <a:lnTo>
                  <a:pt x="6584" y="51167"/>
                </a:lnTo>
                <a:lnTo>
                  <a:pt x="0" y="83781"/>
                </a:lnTo>
                <a:lnTo>
                  <a:pt x="0" y="754075"/>
                </a:lnTo>
                <a:lnTo>
                  <a:pt x="6584" y="786691"/>
                </a:lnTo>
                <a:lnTo>
                  <a:pt x="24541" y="813327"/>
                </a:lnTo>
                <a:lnTo>
                  <a:pt x="51172" y="831284"/>
                </a:lnTo>
                <a:lnTo>
                  <a:pt x="83781" y="837869"/>
                </a:lnTo>
                <a:lnTo>
                  <a:pt x="1644942" y="837869"/>
                </a:lnTo>
                <a:lnTo>
                  <a:pt x="1677551" y="831284"/>
                </a:lnTo>
                <a:lnTo>
                  <a:pt x="1704182" y="813327"/>
                </a:lnTo>
                <a:lnTo>
                  <a:pt x="1722139" y="786691"/>
                </a:lnTo>
                <a:lnTo>
                  <a:pt x="1728724" y="754075"/>
                </a:lnTo>
                <a:lnTo>
                  <a:pt x="1728724" y="83781"/>
                </a:lnTo>
                <a:lnTo>
                  <a:pt x="1722139" y="51167"/>
                </a:lnTo>
                <a:lnTo>
                  <a:pt x="1704182" y="24536"/>
                </a:lnTo>
                <a:lnTo>
                  <a:pt x="1677551" y="6582"/>
                </a:lnTo>
                <a:lnTo>
                  <a:pt x="1644942"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24"/>
          <p:cNvSpPr/>
          <p:nvPr/>
        </p:nvSpPr>
        <p:spPr>
          <a:xfrm>
            <a:off x="5281676" y="3733724"/>
            <a:ext cx="1729105" cy="628650"/>
          </a:xfrm>
          <a:custGeom>
            <a:avLst/>
            <a:gdLst/>
            <a:ahLst/>
            <a:cxnLst/>
            <a:rect l="l" t="t" r="r" b="b"/>
            <a:pathLst>
              <a:path w="1729104" h="838200" extrusionOk="0">
                <a:moveTo>
                  <a:pt x="0" y="83781"/>
                </a:moveTo>
                <a:lnTo>
                  <a:pt x="6584" y="51167"/>
                </a:lnTo>
                <a:lnTo>
                  <a:pt x="24541" y="24536"/>
                </a:lnTo>
                <a:lnTo>
                  <a:pt x="51172" y="6582"/>
                </a:lnTo>
                <a:lnTo>
                  <a:pt x="83781" y="0"/>
                </a:lnTo>
                <a:lnTo>
                  <a:pt x="1644942" y="0"/>
                </a:lnTo>
                <a:lnTo>
                  <a:pt x="1677551" y="6582"/>
                </a:lnTo>
                <a:lnTo>
                  <a:pt x="1704182" y="24536"/>
                </a:lnTo>
                <a:lnTo>
                  <a:pt x="1722139" y="51167"/>
                </a:lnTo>
                <a:lnTo>
                  <a:pt x="1728724" y="83781"/>
                </a:lnTo>
                <a:lnTo>
                  <a:pt x="1728724" y="754075"/>
                </a:lnTo>
                <a:lnTo>
                  <a:pt x="1722139" y="786691"/>
                </a:lnTo>
                <a:lnTo>
                  <a:pt x="1704182" y="813327"/>
                </a:lnTo>
                <a:lnTo>
                  <a:pt x="1677551" y="831284"/>
                </a:lnTo>
                <a:lnTo>
                  <a:pt x="1644942" y="837869"/>
                </a:lnTo>
                <a:lnTo>
                  <a:pt x="83781" y="837869"/>
                </a:lnTo>
                <a:lnTo>
                  <a:pt x="51172" y="831284"/>
                </a:lnTo>
                <a:lnTo>
                  <a:pt x="24541" y="813327"/>
                </a:lnTo>
                <a:lnTo>
                  <a:pt x="6584" y="786691"/>
                </a:lnTo>
                <a:lnTo>
                  <a:pt x="0" y="754075"/>
                </a:lnTo>
                <a:lnTo>
                  <a:pt x="0" y="83781"/>
                </a:lnTo>
                <a:close/>
              </a:path>
            </a:pathLst>
          </a:custGeom>
          <a:noFill/>
          <a:ln w="253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24"/>
          <p:cNvSpPr txBox="1"/>
          <p:nvPr/>
        </p:nvSpPr>
        <p:spPr>
          <a:xfrm>
            <a:off x="5375833" y="3745496"/>
            <a:ext cx="1539300" cy="453000"/>
          </a:xfrm>
          <a:prstGeom prst="rect">
            <a:avLst/>
          </a:prstGeom>
          <a:noFill/>
          <a:ln>
            <a:noFill/>
          </a:ln>
        </p:spPr>
        <p:txBody>
          <a:bodyPr spcFirstLastPara="1" wrap="square" lIns="0" tIns="0" rIns="0" bIns="0" anchor="t" anchorCtr="0">
            <a:noAutofit/>
          </a:bodyPr>
          <a:lstStyle/>
          <a:p>
            <a:pPr marL="12700" marR="5080" lvl="0" indent="-635" algn="ctr" rtl="0">
              <a:lnSpc>
                <a:spcPct val="110000"/>
              </a:lnSpc>
              <a:spcBef>
                <a:spcPts val="0"/>
              </a:spcBef>
              <a:spcAft>
                <a:spcPts val="0"/>
              </a:spcAft>
              <a:buNone/>
            </a:pPr>
            <a:r>
              <a:rPr lang="vi" sz="1200">
                <a:solidFill>
                  <a:srgbClr val="FFFFFF"/>
                </a:solidFill>
                <a:latin typeface="Calibri"/>
                <a:ea typeface="Calibri"/>
                <a:cs typeface="Calibri"/>
                <a:sym typeface="Calibri"/>
              </a:rPr>
              <a:t>Move ‘custom-  theme’ folder to ‘css’  folder of Web app</a:t>
            </a:r>
            <a:endParaRPr sz="1200">
              <a:solidFill>
                <a:schemeClr val="dk1"/>
              </a:solidFill>
              <a:latin typeface="Calibri"/>
              <a:ea typeface="Calibri"/>
              <a:cs typeface="Calibri"/>
              <a:sym typeface="Calibri"/>
            </a:endParaRPr>
          </a:p>
        </p:txBody>
      </p:sp>
      <p:sp>
        <p:nvSpPr>
          <p:cNvPr id="219" name="Google Shape;219;p24"/>
          <p:cNvSpPr/>
          <p:nvPr/>
        </p:nvSpPr>
        <p:spPr>
          <a:xfrm>
            <a:off x="4862728" y="3918051"/>
            <a:ext cx="296545" cy="260032"/>
          </a:xfrm>
          <a:custGeom>
            <a:avLst/>
            <a:gdLst/>
            <a:ahLst/>
            <a:cxnLst/>
            <a:rect l="l" t="t" r="r" b="b"/>
            <a:pathLst>
              <a:path w="296545" h="346710" extrusionOk="0">
                <a:moveTo>
                  <a:pt x="148031" y="0"/>
                </a:moveTo>
                <a:lnTo>
                  <a:pt x="0" y="173151"/>
                </a:lnTo>
                <a:lnTo>
                  <a:pt x="148031" y="346316"/>
                </a:lnTo>
                <a:lnTo>
                  <a:pt x="148031" y="277050"/>
                </a:lnTo>
                <a:lnTo>
                  <a:pt x="296049" y="277050"/>
                </a:lnTo>
                <a:lnTo>
                  <a:pt x="296049" y="69253"/>
                </a:lnTo>
                <a:lnTo>
                  <a:pt x="148031" y="69253"/>
                </a:lnTo>
                <a:lnTo>
                  <a:pt x="148031" y="0"/>
                </a:lnTo>
                <a:close/>
              </a:path>
            </a:pathLst>
          </a:custGeom>
          <a:solidFill>
            <a:srgbClr val="B2C1D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24"/>
          <p:cNvSpPr/>
          <p:nvPr/>
        </p:nvSpPr>
        <p:spPr>
          <a:xfrm>
            <a:off x="3019221" y="3733724"/>
            <a:ext cx="1704339" cy="628650"/>
          </a:xfrm>
          <a:custGeom>
            <a:avLst/>
            <a:gdLst/>
            <a:ahLst/>
            <a:cxnLst/>
            <a:rect l="l" t="t" r="r" b="b"/>
            <a:pathLst>
              <a:path w="1704339" h="838200" extrusionOk="0">
                <a:moveTo>
                  <a:pt x="1620088" y="0"/>
                </a:moveTo>
                <a:lnTo>
                  <a:pt x="83781" y="0"/>
                </a:lnTo>
                <a:lnTo>
                  <a:pt x="51172" y="6582"/>
                </a:lnTo>
                <a:lnTo>
                  <a:pt x="24541" y="24536"/>
                </a:lnTo>
                <a:lnTo>
                  <a:pt x="6584" y="51167"/>
                </a:lnTo>
                <a:lnTo>
                  <a:pt x="0" y="83781"/>
                </a:lnTo>
                <a:lnTo>
                  <a:pt x="0" y="754075"/>
                </a:lnTo>
                <a:lnTo>
                  <a:pt x="6584" y="786691"/>
                </a:lnTo>
                <a:lnTo>
                  <a:pt x="24541" y="813327"/>
                </a:lnTo>
                <a:lnTo>
                  <a:pt x="51172" y="831284"/>
                </a:lnTo>
                <a:lnTo>
                  <a:pt x="83781" y="837869"/>
                </a:lnTo>
                <a:lnTo>
                  <a:pt x="1620088" y="837869"/>
                </a:lnTo>
                <a:lnTo>
                  <a:pt x="1652697" y="831284"/>
                </a:lnTo>
                <a:lnTo>
                  <a:pt x="1679328" y="813327"/>
                </a:lnTo>
                <a:lnTo>
                  <a:pt x="1697285" y="786691"/>
                </a:lnTo>
                <a:lnTo>
                  <a:pt x="1703870" y="754075"/>
                </a:lnTo>
                <a:lnTo>
                  <a:pt x="1703870" y="83781"/>
                </a:lnTo>
                <a:lnTo>
                  <a:pt x="1697285" y="51167"/>
                </a:lnTo>
                <a:lnTo>
                  <a:pt x="1679328" y="24536"/>
                </a:lnTo>
                <a:lnTo>
                  <a:pt x="1652697" y="6582"/>
                </a:lnTo>
                <a:lnTo>
                  <a:pt x="1620088"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24"/>
          <p:cNvSpPr/>
          <p:nvPr/>
        </p:nvSpPr>
        <p:spPr>
          <a:xfrm>
            <a:off x="3019221" y="3733724"/>
            <a:ext cx="1704339" cy="628650"/>
          </a:xfrm>
          <a:custGeom>
            <a:avLst/>
            <a:gdLst/>
            <a:ahLst/>
            <a:cxnLst/>
            <a:rect l="l" t="t" r="r" b="b"/>
            <a:pathLst>
              <a:path w="1704339" h="838200" extrusionOk="0">
                <a:moveTo>
                  <a:pt x="0" y="83781"/>
                </a:moveTo>
                <a:lnTo>
                  <a:pt x="6584" y="51167"/>
                </a:lnTo>
                <a:lnTo>
                  <a:pt x="24541" y="24536"/>
                </a:lnTo>
                <a:lnTo>
                  <a:pt x="51172" y="6582"/>
                </a:lnTo>
                <a:lnTo>
                  <a:pt x="83781" y="0"/>
                </a:lnTo>
                <a:lnTo>
                  <a:pt x="1620088" y="0"/>
                </a:lnTo>
                <a:lnTo>
                  <a:pt x="1652697" y="6582"/>
                </a:lnTo>
                <a:lnTo>
                  <a:pt x="1679328" y="24536"/>
                </a:lnTo>
                <a:lnTo>
                  <a:pt x="1697285" y="51167"/>
                </a:lnTo>
                <a:lnTo>
                  <a:pt x="1703870" y="83781"/>
                </a:lnTo>
                <a:lnTo>
                  <a:pt x="1703870" y="754075"/>
                </a:lnTo>
                <a:lnTo>
                  <a:pt x="1697285" y="786691"/>
                </a:lnTo>
                <a:lnTo>
                  <a:pt x="1679328" y="813327"/>
                </a:lnTo>
                <a:lnTo>
                  <a:pt x="1652697" y="831284"/>
                </a:lnTo>
                <a:lnTo>
                  <a:pt x="1620088" y="837869"/>
                </a:lnTo>
                <a:lnTo>
                  <a:pt x="83781" y="837869"/>
                </a:lnTo>
                <a:lnTo>
                  <a:pt x="51172" y="831284"/>
                </a:lnTo>
                <a:lnTo>
                  <a:pt x="24541" y="813327"/>
                </a:lnTo>
                <a:lnTo>
                  <a:pt x="6584" y="786691"/>
                </a:lnTo>
                <a:lnTo>
                  <a:pt x="0" y="754075"/>
                </a:lnTo>
                <a:lnTo>
                  <a:pt x="0" y="83781"/>
                </a:lnTo>
                <a:close/>
              </a:path>
            </a:pathLst>
          </a:custGeom>
          <a:noFill/>
          <a:ln w="253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24"/>
          <p:cNvSpPr txBox="1"/>
          <p:nvPr/>
        </p:nvSpPr>
        <p:spPr>
          <a:xfrm>
            <a:off x="3160623" y="3818743"/>
            <a:ext cx="1421100" cy="306600"/>
          </a:xfrm>
          <a:prstGeom prst="rect">
            <a:avLst/>
          </a:prstGeom>
          <a:noFill/>
          <a:ln>
            <a:noFill/>
          </a:ln>
        </p:spPr>
        <p:txBody>
          <a:bodyPr spcFirstLastPara="1" wrap="square" lIns="0" tIns="0" rIns="0" bIns="0" anchor="t" anchorCtr="0">
            <a:noAutofit/>
          </a:bodyPr>
          <a:lstStyle/>
          <a:p>
            <a:pPr marL="485140" marR="5080" lvl="0" indent="-473075" algn="l" rtl="0">
              <a:lnSpc>
                <a:spcPct val="110000"/>
              </a:lnSpc>
              <a:spcBef>
                <a:spcPts val="0"/>
              </a:spcBef>
              <a:spcAft>
                <a:spcPts val="0"/>
              </a:spcAft>
              <a:buNone/>
            </a:pPr>
            <a:r>
              <a:rPr lang="vi" sz="1400">
                <a:solidFill>
                  <a:srgbClr val="FFFFFF"/>
                </a:solidFill>
                <a:latin typeface="Calibri"/>
                <a:ea typeface="Calibri"/>
                <a:cs typeface="Calibri"/>
                <a:sym typeface="Calibri"/>
              </a:rPr>
              <a:t>Add .css files to the  layout</a:t>
            </a:r>
            <a:endParaRPr sz="1400">
              <a:solidFill>
                <a:schemeClr val="dk1"/>
              </a:solidFill>
              <a:latin typeface="Calibri"/>
              <a:ea typeface="Calibri"/>
              <a:cs typeface="Calibri"/>
              <a:sym typeface="Calibri"/>
            </a:endParaRPr>
          </a:p>
        </p:txBody>
      </p:sp>
      <p:sp>
        <p:nvSpPr>
          <p:cNvPr id="223" name="Google Shape;223;p24"/>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102870" lvl="0" indent="0" algn="l" rtl="0">
              <a:lnSpc>
                <a:spcPct val="103333"/>
              </a:lnSpc>
              <a:spcBef>
                <a:spcPts val="0"/>
              </a:spcBef>
              <a:spcAft>
                <a:spcPts val="0"/>
              </a:spcAft>
              <a:buNone/>
            </a:pPr>
            <a:fld id="{00000000-1234-1234-1234-123412341234}" type="slidenum">
              <a:rPr lang="vi"/>
              <a:t>6</a:t>
            </a:fld>
            <a:endParaRPr/>
          </a:p>
        </p:txBody>
      </p:sp>
      <p:sp>
        <p:nvSpPr>
          <p:cNvPr id="224" name="Google Shape;224;p24"/>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225" name="Google Shape;225;p24"/>
          <p:cNvSpPr txBox="1"/>
          <p:nvPr/>
        </p:nvSpPr>
        <p:spPr>
          <a:xfrm>
            <a:off x="4591900" y="4855511"/>
            <a:ext cx="1025525" cy="114300"/>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5"/>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25"/>
          <p:cNvSpPr txBox="1">
            <a:spLocks noGrp="1"/>
          </p:cNvSpPr>
          <p:nvPr>
            <p:ph type="title"/>
          </p:nvPr>
        </p:nvSpPr>
        <p:spPr>
          <a:xfrm>
            <a:off x="834072" y="281683"/>
            <a:ext cx="7551420" cy="502920"/>
          </a:xfrm>
          <a:prstGeom prst="rect">
            <a:avLst/>
          </a:prstGeom>
          <a:noFill/>
          <a:ln>
            <a:noFill/>
          </a:ln>
        </p:spPr>
        <p:txBody>
          <a:bodyPr spcFirstLastPara="1" wrap="square" lIns="0" tIns="0" rIns="0" bIns="0" anchor="t" anchorCtr="0">
            <a:noAutofit/>
          </a:bodyPr>
          <a:lstStyle/>
          <a:p>
            <a:pPr marL="12700" lvl="0" indent="0" algn="l" rtl="0">
              <a:lnSpc>
                <a:spcPct val="100000"/>
              </a:lnSpc>
              <a:spcBef>
                <a:spcPts val="0"/>
              </a:spcBef>
              <a:spcAft>
                <a:spcPts val="0"/>
              </a:spcAft>
              <a:buNone/>
            </a:pPr>
            <a:r>
              <a:rPr lang="vi"/>
              <a:t>Use of jQuery in Web Application</a:t>
            </a:r>
            <a:endParaRPr/>
          </a:p>
        </p:txBody>
      </p:sp>
      <p:sp>
        <p:nvSpPr>
          <p:cNvPr id="233" name="Google Shape;233;p25"/>
          <p:cNvSpPr txBox="1"/>
          <p:nvPr/>
        </p:nvSpPr>
        <p:spPr>
          <a:xfrm>
            <a:off x="535940" y="898398"/>
            <a:ext cx="6586200" cy="777300"/>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jQuery library is a JS file</a:t>
            </a:r>
            <a:endParaRPr sz="2000">
              <a:solidFill>
                <a:schemeClr val="dk1"/>
              </a:solidFill>
              <a:latin typeface="Calibri"/>
              <a:ea typeface="Calibri"/>
              <a:cs typeface="Calibri"/>
              <a:sym typeface="Calibri"/>
            </a:endParaRPr>
          </a:p>
          <a:p>
            <a:pPr marL="354965" marR="0" lvl="0" indent="-342265" algn="l" rtl="0">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Used for programming in jQuery to develop Web application</a:t>
            </a:r>
            <a:endParaRPr sz="2000">
              <a:solidFill>
                <a:schemeClr val="dk1"/>
              </a:solidFill>
              <a:latin typeface="Calibri"/>
              <a:ea typeface="Calibri"/>
              <a:cs typeface="Calibri"/>
              <a:sym typeface="Calibri"/>
            </a:endParaRPr>
          </a:p>
          <a:p>
            <a:pPr marL="354965" marR="0" lvl="0" indent="-342265" algn="l" rtl="0">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Two ways to use the file:</a:t>
            </a:r>
            <a:endParaRPr sz="2000">
              <a:solidFill>
                <a:schemeClr val="dk1"/>
              </a:solidFill>
              <a:latin typeface="Calibri"/>
              <a:ea typeface="Calibri"/>
              <a:cs typeface="Calibri"/>
              <a:sym typeface="Calibri"/>
            </a:endParaRPr>
          </a:p>
        </p:txBody>
      </p:sp>
      <p:sp>
        <p:nvSpPr>
          <p:cNvPr id="234" name="Google Shape;234;p25"/>
          <p:cNvSpPr/>
          <p:nvPr/>
        </p:nvSpPr>
        <p:spPr>
          <a:xfrm>
            <a:off x="1056669" y="1937947"/>
            <a:ext cx="596900" cy="2105977"/>
          </a:xfrm>
          <a:custGeom>
            <a:avLst/>
            <a:gdLst/>
            <a:ahLst/>
            <a:cxnLst/>
            <a:rect l="l" t="t" r="r" b="b"/>
            <a:pathLst>
              <a:path w="596900" h="2807970" extrusionOk="0">
                <a:moveTo>
                  <a:pt x="15278" y="0"/>
                </a:moveTo>
                <a:lnTo>
                  <a:pt x="48981" y="34515"/>
                </a:lnTo>
                <a:lnTo>
                  <a:pt x="81677" y="69637"/>
                </a:lnTo>
                <a:lnTo>
                  <a:pt x="113368" y="105348"/>
                </a:lnTo>
                <a:lnTo>
                  <a:pt x="144053" y="141628"/>
                </a:lnTo>
                <a:lnTo>
                  <a:pt x="173732" y="178460"/>
                </a:lnTo>
                <a:lnTo>
                  <a:pt x="202404" y="215825"/>
                </a:lnTo>
                <a:lnTo>
                  <a:pt x="230071" y="253705"/>
                </a:lnTo>
                <a:lnTo>
                  <a:pt x="256731" y="292082"/>
                </a:lnTo>
                <a:lnTo>
                  <a:pt x="282386" y="330936"/>
                </a:lnTo>
                <a:lnTo>
                  <a:pt x="307034" y="370250"/>
                </a:lnTo>
                <a:lnTo>
                  <a:pt x="330677" y="410005"/>
                </a:lnTo>
                <a:lnTo>
                  <a:pt x="353313" y="450184"/>
                </a:lnTo>
                <a:lnTo>
                  <a:pt x="374943" y="490766"/>
                </a:lnTo>
                <a:lnTo>
                  <a:pt x="395567" y="531735"/>
                </a:lnTo>
                <a:lnTo>
                  <a:pt x="415185" y="573072"/>
                </a:lnTo>
                <a:lnTo>
                  <a:pt x="433798" y="614757"/>
                </a:lnTo>
                <a:lnTo>
                  <a:pt x="451404" y="656774"/>
                </a:lnTo>
                <a:lnTo>
                  <a:pt x="468003" y="699103"/>
                </a:lnTo>
                <a:lnTo>
                  <a:pt x="483597" y="741727"/>
                </a:lnTo>
                <a:lnTo>
                  <a:pt x="498185" y="784626"/>
                </a:lnTo>
                <a:lnTo>
                  <a:pt x="511767" y="827783"/>
                </a:lnTo>
                <a:lnTo>
                  <a:pt x="524343" y="871178"/>
                </a:lnTo>
                <a:lnTo>
                  <a:pt x="535912" y="914795"/>
                </a:lnTo>
                <a:lnTo>
                  <a:pt x="546476" y="958613"/>
                </a:lnTo>
                <a:lnTo>
                  <a:pt x="556034" y="1002615"/>
                </a:lnTo>
                <a:lnTo>
                  <a:pt x="564585" y="1046783"/>
                </a:lnTo>
                <a:lnTo>
                  <a:pt x="572130" y="1091098"/>
                </a:lnTo>
                <a:lnTo>
                  <a:pt x="578670" y="1135542"/>
                </a:lnTo>
                <a:lnTo>
                  <a:pt x="584203" y="1180096"/>
                </a:lnTo>
                <a:lnTo>
                  <a:pt x="588730" y="1224742"/>
                </a:lnTo>
                <a:lnTo>
                  <a:pt x="592252" y="1269461"/>
                </a:lnTo>
                <a:lnTo>
                  <a:pt x="594767" y="1314236"/>
                </a:lnTo>
                <a:lnTo>
                  <a:pt x="596276" y="1359047"/>
                </a:lnTo>
                <a:lnTo>
                  <a:pt x="596779" y="1403877"/>
                </a:lnTo>
                <a:lnTo>
                  <a:pt x="596276" y="1448706"/>
                </a:lnTo>
                <a:lnTo>
                  <a:pt x="594767" y="1493518"/>
                </a:lnTo>
                <a:lnTo>
                  <a:pt x="592252" y="1538292"/>
                </a:lnTo>
                <a:lnTo>
                  <a:pt x="588730" y="1583012"/>
                </a:lnTo>
                <a:lnTo>
                  <a:pt x="584203" y="1627657"/>
                </a:lnTo>
                <a:lnTo>
                  <a:pt x="578670" y="1672211"/>
                </a:lnTo>
                <a:lnTo>
                  <a:pt x="572130" y="1716655"/>
                </a:lnTo>
                <a:lnTo>
                  <a:pt x="564585" y="1760970"/>
                </a:lnTo>
                <a:lnTo>
                  <a:pt x="556034" y="1805138"/>
                </a:lnTo>
                <a:lnTo>
                  <a:pt x="546476" y="1849140"/>
                </a:lnTo>
                <a:lnTo>
                  <a:pt x="535912" y="1892959"/>
                </a:lnTo>
                <a:lnTo>
                  <a:pt x="524343" y="1936575"/>
                </a:lnTo>
                <a:lnTo>
                  <a:pt x="511767" y="1979970"/>
                </a:lnTo>
                <a:lnTo>
                  <a:pt x="498185" y="2023127"/>
                </a:lnTo>
                <a:lnTo>
                  <a:pt x="483597" y="2066026"/>
                </a:lnTo>
                <a:lnTo>
                  <a:pt x="468003" y="2108650"/>
                </a:lnTo>
                <a:lnTo>
                  <a:pt x="451404" y="2150979"/>
                </a:lnTo>
                <a:lnTo>
                  <a:pt x="433798" y="2192996"/>
                </a:lnTo>
                <a:lnTo>
                  <a:pt x="415185" y="2234682"/>
                </a:lnTo>
                <a:lnTo>
                  <a:pt x="395567" y="2276018"/>
                </a:lnTo>
                <a:lnTo>
                  <a:pt x="374943" y="2316987"/>
                </a:lnTo>
                <a:lnTo>
                  <a:pt x="353313" y="2357569"/>
                </a:lnTo>
                <a:lnTo>
                  <a:pt x="330677" y="2397748"/>
                </a:lnTo>
                <a:lnTo>
                  <a:pt x="307034" y="2437503"/>
                </a:lnTo>
                <a:lnTo>
                  <a:pt x="282386" y="2476817"/>
                </a:lnTo>
                <a:lnTo>
                  <a:pt x="256731" y="2515671"/>
                </a:lnTo>
                <a:lnTo>
                  <a:pt x="230071" y="2554048"/>
                </a:lnTo>
                <a:lnTo>
                  <a:pt x="202404" y="2591928"/>
                </a:lnTo>
                <a:lnTo>
                  <a:pt x="173732" y="2629293"/>
                </a:lnTo>
                <a:lnTo>
                  <a:pt x="144053" y="2666125"/>
                </a:lnTo>
                <a:lnTo>
                  <a:pt x="113368" y="2702405"/>
                </a:lnTo>
                <a:lnTo>
                  <a:pt x="81677" y="2738116"/>
                </a:lnTo>
                <a:lnTo>
                  <a:pt x="48981" y="2773238"/>
                </a:lnTo>
                <a:lnTo>
                  <a:pt x="15278" y="2807754"/>
                </a:lnTo>
                <a:lnTo>
                  <a:pt x="0" y="2792476"/>
                </a:lnTo>
                <a:lnTo>
                  <a:pt x="33826" y="2757821"/>
                </a:lnTo>
                <a:lnTo>
                  <a:pt x="66627" y="2722549"/>
                </a:lnTo>
                <a:lnTo>
                  <a:pt x="98404" y="2686678"/>
                </a:lnTo>
                <a:lnTo>
                  <a:pt x="129155" y="2650228"/>
                </a:lnTo>
                <a:lnTo>
                  <a:pt x="158881" y="2613216"/>
                </a:lnTo>
                <a:lnTo>
                  <a:pt x="187582" y="2575663"/>
                </a:lnTo>
                <a:lnTo>
                  <a:pt x="215258" y="2537586"/>
                </a:lnTo>
                <a:lnTo>
                  <a:pt x="241909" y="2499006"/>
                </a:lnTo>
                <a:lnTo>
                  <a:pt x="267535" y="2459942"/>
                </a:lnTo>
                <a:lnTo>
                  <a:pt x="292136" y="2420411"/>
                </a:lnTo>
                <a:lnTo>
                  <a:pt x="315712" y="2380434"/>
                </a:lnTo>
                <a:lnTo>
                  <a:pt x="338263" y="2340029"/>
                </a:lnTo>
                <a:lnTo>
                  <a:pt x="359789" y="2299215"/>
                </a:lnTo>
                <a:lnTo>
                  <a:pt x="380290" y="2258011"/>
                </a:lnTo>
                <a:lnTo>
                  <a:pt x="399766" y="2216437"/>
                </a:lnTo>
                <a:lnTo>
                  <a:pt x="418217" y="2174511"/>
                </a:lnTo>
                <a:lnTo>
                  <a:pt x="435642" y="2132252"/>
                </a:lnTo>
                <a:lnTo>
                  <a:pt x="452043" y="2089680"/>
                </a:lnTo>
                <a:lnTo>
                  <a:pt x="467419" y="2046813"/>
                </a:lnTo>
                <a:lnTo>
                  <a:pt x="481769" y="2003670"/>
                </a:lnTo>
                <a:lnTo>
                  <a:pt x="495095" y="1960271"/>
                </a:lnTo>
                <a:lnTo>
                  <a:pt x="507395" y="1916634"/>
                </a:lnTo>
                <a:lnTo>
                  <a:pt x="518671" y="1872778"/>
                </a:lnTo>
                <a:lnTo>
                  <a:pt x="528921" y="1828723"/>
                </a:lnTo>
                <a:lnTo>
                  <a:pt x="538147" y="1784487"/>
                </a:lnTo>
                <a:lnTo>
                  <a:pt x="546347" y="1740089"/>
                </a:lnTo>
                <a:lnTo>
                  <a:pt x="553522" y="1695549"/>
                </a:lnTo>
                <a:lnTo>
                  <a:pt x="559672" y="1650886"/>
                </a:lnTo>
                <a:lnTo>
                  <a:pt x="564798" y="1606118"/>
                </a:lnTo>
                <a:lnTo>
                  <a:pt x="568898" y="1561264"/>
                </a:lnTo>
                <a:lnTo>
                  <a:pt x="571973" y="1516344"/>
                </a:lnTo>
                <a:lnTo>
                  <a:pt x="574023" y="1471376"/>
                </a:lnTo>
                <a:lnTo>
                  <a:pt x="575048" y="1426379"/>
                </a:lnTo>
                <a:lnTo>
                  <a:pt x="575048" y="1381374"/>
                </a:lnTo>
                <a:lnTo>
                  <a:pt x="574023" y="1336377"/>
                </a:lnTo>
                <a:lnTo>
                  <a:pt x="571973" y="1291410"/>
                </a:lnTo>
                <a:lnTo>
                  <a:pt x="568898" y="1246489"/>
                </a:lnTo>
                <a:lnTo>
                  <a:pt x="564798" y="1201635"/>
                </a:lnTo>
                <a:lnTo>
                  <a:pt x="559672" y="1156867"/>
                </a:lnTo>
                <a:lnTo>
                  <a:pt x="553522" y="1112204"/>
                </a:lnTo>
                <a:lnTo>
                  <a:pt x="546347" y="1067664"/>
                </a:lnTo>
                <a:lnTo>
                  <a:pt x="538147" y="1023266"/>
                </a:lnTo>
                <a:lnTo>
                  <a:pt x="528921" y="979030"/>
                </a:lnTo>
                <a:lnTo>
                  <a:pt x="518671" y="934975"/>
                </a:lnTo>
                <a:lnTo>
                  <a:pt x="507395" y="891119"/>
                </a:lnTo>
                <a:lnTo>
                  <a:pt x="495095" y="847482"/>
                </a:lnTo>
                <a:lnTo>
                  <a:pt x="481769" y="804083"/>
                </a:lnTo>
                <a:lnTo>
                  <a:pt x="467419" y="760940"/>
                </a:lnTo>
                <a:lnTo>
                  <a:pt x="452043" y="718073"/>
                </a:lnTo>
                <a:lnTo>
                  <a:pt x="435642" y="675501"/>
                </a:lnTo>
                <a:lnTo>
                  <a:pt x="418217" y="633242"/>
                </a:lnTo>
                <a:lnTo>
                  <a:pt x="399766" y="591316"/>
                </a:lnTo>
                <a:lnTo>
                  <a:pt x="380290" y="549742"/>
                </a:lnTo>
                <a:lnTo>
                  <a:pt x="359789" y="508538"/>
                </a:lnTo>
                <a:lnTo>
                  <a:pt x="338263" y="467724"/>
                </a:lnTo>
                <a:lnTo>
                  <a:pt x="315712" y="427319"/>
                </a:lnTo>
                <a:lnTo>
                  <a:pt x="292136" y="387342"/>
                </a:lnTo>
                <a:lnTo>
                  <a:pt x="267535" y="347811"/>
                </a:lnTo>
                <a:lnTo>
                  <a:pt x="241909" y="308747"/>
                </a:lnTo>
                <a:lnTo>
                  <a:pt x="215258" y="270167"/>
                </a:lnTo>
                <a:lnTo>
                  <a:pt x="187582" y="232090"/>
                </a:lnTo>
                <a:lnTo>
                  <a:pt x="158881" y="194537"/>
                </a:lnTo>
                <a:lnTo>
                  <a:pt x="129155" y="157525"/>
                </a:lnTo>
                <a:lnTo>
                  <a:pt x="98404" y="121075"/>
                </a:lnTo>
                <a:lnTo>
                  <a:pt x="66627" y="85204"/>
                </a:lnTo>
                <a:lnTo>
                  <a:pt x="33826" y="49932"/>
                </a:lnTo>
                <a:lnTo>
                  <a:pt x="0" y="15278"/>
                </a:lnTo>
                <a:lnTo>
                  <a:pt x="15278" y="0"/>
                </a:lnTo>
                <a:close/>
              </a:path>
            </a:pathLst>
          </a:custGeom>
          <a:noFill/>
          <a:ln w="25400" cap="flat" cmpd="sng">
            <a:solidFill>
              <a:srgbClr val="3D669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25"/>
          <p:cNvSpPr/>
          <p:nvPr/>
        </p:nvSpPr>
        <p:spPr>
          <a:xfrm>
            <a:off x="1532216" y="2201637"/>
            <a:ext cx="6986905" cy="631507"/>
          </a:xfrm>
          <a:custGeom>
            <a:avLst/>
            <a:gdLst/>
            <a:ahLst/>
            <a:cxnLst/>
            <a:rect l="l" t="t" r="r" b="b"/>
            <a:pathLst>
              <a:path w="6986905" h="842010" extrusionOk="0">
                <a:moveTo>
                  <a:pt x="0" y="0"/>
                </a:moveTo>
                <a:lnTo>
                  <a:pt x="6986638" y="0"/>
                </a:lnTo>
                <a:lnTo>
                  <a:pt x="6986638" y="841730"/>
                </a:lnTo>
                <a:lnTo>
                  <a:pt x="0" y="841730"/>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25"/>
          <p:cNvSpPr/>
          <p:nvPr/>
        </p:nvSpPr>
        <p:spPr>
          <a:xfrm>
            <a:off x="1532216" y="2201637"/>
            <a:ext cx="6986905" cy="631507"/>
          </a:xfrm>
          <a:custGeom>
            <a:avLst/>
            <a:gdLst/>
            <a:ahLst/>
            <a:cxnLst/>
            <a:rect l="l" t="t" r="r" b="b"/>
            <a:pathLst>
              <a:path w="6986905" h="842010" extrusionOk="0">
                <a:moveTo>
                  <a:pt x="0" y="0"/>
                </a:moveTo>
                <a:lnTo>
                  <a:pt x="6986638" y="0"/>
                </a:lnTo>
                <a:lnTo>
                  <a:pt x="6986638" y="841730"/>
                </a:lnTo>
                <a:lnTo>
                  <a:pt x="0" y="841730"/>
                </a:lnTo>
                <a:lnTo>
                  <a:pt x="0" y="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25"/>
          <p:cNvSpPr txBox="1"/>
          <p:nvPr/>
        </p:nvSpPr>
        <p:spPr>
          <a:xfrm>
            <a:off x="2187638" y="2245442"/>
            <a:ext cx="5838900" cy="390000"/>
          </a:xfrm>
          <a:prstGeom prst="rect">
            <a:avLst/>
          </a:prstGeom>
          <a:noFill/>
          <a:ln>
            <a:noFill/>
          </a:ln>
        </p:spPr>
        <p:txBody>
          <a:bodyPr spcFirstLastPara="1" wrap="square" lIns="0" tIns="0" rIns="0" bIns="0" anchor="t" anchorCtr="0">
            <a:noAutofit/>
          </a:bodyPr>
          <a:lstStyle/>
          <a:p>
            <a:pPr marL="12700" marR="5080" lvl="0" indent="0" algn="l" rtl="0">
              <a:lnSpc>
                <a:spcPct val="109444"/>
              </a:lnSpc>
              <a:spcBef>
                <a:spcPts val="0"/>
              </a:spcBef>
              <a:spcAft>
                <a:spcPts val="0"/>
              </a:spcAft>
              <a:buNone/>
            </a:pPr>
            <a:r>
              <a:rPr lang="vi" sz="1800">
                <a:solidFill>
                  <a:srgbClr val="FFFFFF"/>
                </a:solidFill>
                <a:latin typeface="Calibri"/>
                <a:ea typeface="Calibri"/>
                <a:cs typeface="Calibri"/>
                <a:sym typeface="Calibri"/>
              </a:rPr>
              <a:t>Download the library file from jQuery.com and refer it in HTML  code and finally, save the downloaded file in the directory</a:t>
            </a:r>
            <a:endParaRPr sz="1800">
              <a:solidFill>
                <a:schemeClr val="dk1"/>
              </a:solidFill>
              <a:latin typeface="Calibri"/>
              <a:ea typeface="Calibri"/>
              <a:cs typeface="Calibri"/>
              <a:sym typeface="Calibri"/>
            </a:endParaRPr>
          </a:p>
        </p:txBody>
      </p:sp>
      <p:sp>
        <p:nvSpPr>
          <p:cNvPr id="238" name="Google Shape;238;p25"/>
          <p:cNvSpPr/>
          <p:nvPr/>
        </p:nvSpPr>
        <p:spPr>
          <a:xfrm>
            <a:off x="1006142" y="2122722"/>
            <a:ext cx="1052195" cy="789146"/>
          </a:xfrm>
          <a:custGeom>
            <a:avLst/>
            <a:gdLst/>
            <a:ahLst/>
            <a:cxnLst/>
            <a:rect l="l" t="t" r="r" b="b"/>
            <a:pathLst>
              <a:path w="1052195" h="1052195" extrusionOk="0">
                <a:moveTo>
                  <a:pt x="526084" y="0"/>
                </a:moveTo>
                <a:lnTo>
                  <a:pt x="478200" y="2149"/>
                </a:lnTo>
                <a:lnTo>
                  <a:pt x="431519" y="8475"/>
                </a:lnTo>
                <a:lnTo>
                  <a:pt x="386229" y="18792"/>
                </a:lnTo>
                <a:lnTo>
                  <a:pt x="342515" y="32912"/>
                </a:lnTo>
                <a:lnTo>
                  <a:pt x="300563" y="50652"/>
                </a:lnTo>
                <a:lnTo>
                  <a:pt x="260558" y="71825"/>
                </a:lnTo>
                <a:lnTo>
                  <a:pt x="222687" y="96245"/>
                </a:lnTo>
                <a:lnTo>
                  <a:pt x="187134" y="123727"/>
                </a:lnTo>
                <a:lnTo>
                  <a:pt x="154085" y="154085"/>
                </a:lnTo>
                <a:lnTo>
                  <a:pt x="123727" y="187134"/>
                </a:lnTo>
                <a:lnTo>
                  <a:pt x="96245" y="222687"/>
                </a:lnTo>
                <a:lnTo>
                  <a:pt x="71825" y="260558"/>
                </a:lnTo>
                <a:lnTo>
                  <a:pt x="50652" y="300563"/>
                </a:lnTo>
                <a:lnTo>
                  <a:pt x="32912" y="342515"/>
                </a:lnTo>
                <a:lnTo>
                  <a:pt x="18792" y="386229"/>
                </a:lnTo>
                <a:lnTo>
                  <a:pt x="8475" y="431519"/>
                </a:lnTo>
                <a:lnTo>
                  <a:pt x="2149" y="478200"/>
                </a:lnTo>
                <a:lnTo>
                  <a:pt x="0" y="526084"/>
                </a:lnTo>
                <a:lnTo>
                  <a:pt x="2149" y="573969"/>
                </a:lnTo>
                <a:lnTo>
                  <a:pt x="8475" y="620649"/>
                </a:lnTo>
                <a:lnTo>
                  <a:pt x="18792" y="665939"/>
                </a:lnTo>
                <a:lnTo>
                  <a:pt x="32912" y="709653"/>
                </a:lnTo>
                <a:lnTo>
                  <a:pt x="50652" y="751605"/>
                </a:lnTo>
                <a:lnTo>
                  <a:pt x="71825" y="791610"/>
                </a:lnTo>
                <a:lnTo>
                  <a:pt x="96245" y="829482"/>
                </a:lnTo>
                <a:lnTo>
                  <a:pt x="123727" y="865035"/>
                </a:lnTo>
                <a:lnTo>
                  <a:pt x="154085" y="898083"/>
                </a:lnTo>
                <a:lnTo>
                  <a:pt x="187134" y="928441"/>
                </a:lnTo>
                <a:lnTo>
                  <a:pt x="222687" y="955923"/>
                </a:lnTo>
                <a:lnTo>
                  <a:pt x="260558" y="980344"/>
                </a:lnTo>
                <a:lnTo>
                  <a:pt x="300563" y="1001516"/>
                </a:lnTo>
                <a:lnTo>
                  <a:pt x="342515" y="1019256"/>
                </a:lnTo>
                <a:lnTo>
                  <a:pt x="386229" y="1033377"/>
                </a:lnTo>
                <a:lnTo>
                  <a:pt x="431519" y="1043693"/>
                </a:lnTo>
                <a:lnTo>
                  <a:pt x="478200" y="1050019"/>
                </a:lnTo>
                <a:lnTo>
                  <a:pt x="526084" y="1052169"/>
                </a:lnTo>
                <a:lnTo>
                  <a:pt x="573967" y="1050019"/>
                </a:lnTo>
                <a:lnTo>
                  <a:pt x="620645" y="1043693"/>
                </a:lnTo>
                <a:lnTo>
                  <a:pt x="665934" y="1033377"/>
                </a:lnTo>
                <a:lnTo>
                  <a:pt x="709646" y="1019256"/>
                </a:lnTo>
                <a:lnTo>
                  <a:pt x="751597" y="1001516"/>
                </a:lnTo>
                <a:lnTo>
                  <a:pt x="791601" y="980344"/>
                </a:lnTo>
                <a:lnTo>
                  <a:pt x="829472" y="955923"/>
                </a:lnTo>
                <a:lnTo>
                  <a:pt x="865024" y="928441"/>
                </a:lnTo>
                <a:lnTo>
                  <a:pt x="898072" y="898083"/>
                </a:lnTo>
                <a:lnTo>
                  <a:pt x="928430" y="865035"/>
                </a:lnTo>
                <a:lnTo>
                  <a:pt x="955911" y="829482"/>
                </a:lnTo>
                <a:lnTo>
                  <a:pt x="980331" y="791610"/>
                </a:lnTo>
                <a:lnTo>
                  <a:pt x="1001504" y="751605"/>
                </a:lnTo>
                <a:lnTo>
                  <a:pt x="1019244" y="709653"/>
                </a:lnTo>
                <a:lnTo>
                  <a:pt x="1033364" y="665939"/>
                </a:lnTo>
                <a:lnTo>
                  <a:pt x="1043681" y="620649"/>
                </a:lnTo>
                <a:lnTo>
                  <a:pt x="1050006" y="573969"/>
                </a:lnTo>
                <a:lnTo>
                  <a:pt x="1052156" y="526084"/>
                </a:lnTo>
                <a:lnTo>
                  <a:pt x="1050006" y="478200"/>
                </a:lnTo>
                <a:lnTo>
                  <a:pt x="1043681" y="431519"/>
                </a:lnTo>
                <a:lnTo>
                  <a:pt x="1033364" y="386229"/>
                </a:lnTo>
                <a:lnTo>
                  <a:pt x="1019244" y="342515"/>
                </a:lnTo>
                <a:lnTo>
                  <a:pt x="1001504" y="300563"/>
                </a:lnTo>
                <a:lnTo>
                  <a:pt x="980331" y="260558"/>
                </a:lnTo>
                <a:lnTo>
                  <a:pt x="955911" y="222687"/>
                </a:lnTo>
                <a:lnTo>
                  <a:pt x="928430" y="187134"/>
                </a:lnTo>
                <a:lnTo>
                  <a:pt x="898072" y="154085"/>
                </a:lnTo>
                <a:lnTo>
                  <a:pt x="865024" y="123727"/>
                </a:lnTo>
                <a:lnTo>
                  <a:pt x="829472" y="96245"/>
                </a:lnTo>
                <a:lnTo>
                  <a:pt x="791601" y="71825"/>
                </a:lnTo>
                <a:lnTo>
                  <a:pt x="751597" y="50652"/>
                </a:lnTo>
                <a:lnTo>
                  <a:pt x="709646" y="32912"/>
                </a:lnTo>
                <a:lnTo>
                  <a:pt x="665934" y="18792"/>
                </a:lnTo>
                <a:lnTo>
                  <a:pt x="620645" y="8475"/>
                </a:lnTo>
                <a:lnTo>
                  <a:pt x="573967" y="2149"/>
                </a:lnTo>
                <a:lnTo>
                  <a:pt x="52608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 name="Google Shape;239;p25"/>
          <p:cNvSpPr/>
          <p:nvPr/>
        </p:nvSpPr>
        <p:spPr>
          <a:xfrm>
            <a:off x="1006142" y="2122722"/>
            <a:ext cx="1052195" cy="789146"/>
          </a:xfrm>
          <a:custGeom>
            <a:avLst/>
            <a:gdLst/>
            <a:ahLst/>
            <a:cxnLst/>
            <a:rect l="l" t="t" r="r" b="b"/>
            <a:pathLst>
              <a:path w="1052195" h="1052195" extrusionOk="0">
                <a:moveTo>
                  <a:pt x="0" y="526084"/>
                </a:moveTo>
                <a:lnTo>
                  <a:pt x="2149" y="478200"/>
                </a:lnTo>
                <a:lnTo>
                  <a:pt x="8475" y="431519"/>
                </a:lnTo>
                <a:lnTo>
                  <a:pt x="18792" y="386229"/>
                </a:lnTo>
                <a:lnTo>
                  <a:pt x="32912" y="342515"/>
                </a:lnTo>
                <a:lnTo>
                  <a:pt x="50652" y="300563"/>
                </a:lnTo>
                <a:lnTo>
                  <a:pt x="71825" y="260558"/>
                </a:lnTo>
                <a:lnTo>
                  <a:pt x="96245" y="222687"/>
                </a:lnTo>
                <a:lnTo>
                  <a:pt x="123727" y="187134"/>
                </a:lnTo>
                <a:lnTo>
                  <a:pt x="154085" y="154085"/>
                </a:lnTo>
                <a:lnTo>
                  <a:pt x="187134" y="123727"/>
                </a:lnTo>
                <a:lnTo>
                  <a:pt x="222687" y="96245"/>
                </a:lnTo>
                <a:lnTo>
                  <a:pt x="260558" y="71825"/>
                </a:lnTo>
                <a:lnTo>
                  <a:pt x="300563" y="50652"/>
                </a:lnTo>
                <a:lnTo>
                  <a:pt x="342515" y="32912"/>
                </a:lnTo>
                <a:lnTo>
                  <a:pt x="386229" y="18792"/>
                </a:lnTo>
                <a:lnTo>
                  <a:pt x="431519" y="8475"/>
                </a:lnTo>
                <a:lnTo>
                  <a:pt x="478200" y="2149"/>
                </a:lnTo>
                <a:lnTo>
                  <a:pt x="526084" y="0"/>
                </a:lnTo>
                <a:lnTo>
                  <a:pt x="573967" y="2149"/>
                </a:lnTo>
                <a:lnTo>
                  <a:pt x="620645" y="8475"/>
                </a:lnTo>
                <a:lnTo>
                  <a:pt x="665934" y="18792"/>
                </a:lnTo>
                <a:lnTo>
                  <a:pt x="709646" y="32912"/>
                </a:lnTo>
                <a:lnTo>
                  <a:pt x="751597" y="50652"/>
                </a:lnTo>
                <a:lnTo>
                  <a:pt x="791601" y="71825"/>
                </a:lnTo>
                <a:lnTo>
                  <a:pt x="829472" y="96245"/>
                </a:lnTo>
                <a:lnTo>
                  <a:pt x="865024" y="123727"/>
                </a:lnTo>
                <a:lnTo>
                  <a:pt x="898072" y="154085"/>
                </a:lnTo>
                <a:lnTo>
                  <a:pt x="928430" y="187134"/>
                </a:lnTo>
                <a:lnTo>
                  <a:pt x="955911" y="222687"/>
                </a:lnTo>
                <a:lnTo>
                  <a:pt x="980331" y="260558"/>
                </a:lnTo>
                <a:lnTo>
                  <a:pt x="1001504" y="300563"/>
                </a:lnTo>
                <a:lnTo>
                  <a:pt x="1019244" y="342515"/>
                </a:lnTo>
                <a:lnTo>
                  <a:pt x="1033364" y="386229"/>
                </a:lnTo>
                <a:lnTo>
                  <a:pt x="1043681" y="431519"/>
                </a:lnTo>
                <a:lnTo>
                  <a:pt x="1050006" y="478200"/>
                </a:lnTo>
                <a:lnTo>
                  <a:pt x="1052156" y="526084"/>
                </a:lnTo>
                <a:lnTo>
                  <a:pt x="1050006" y="573969"/>
                </a:lnTo>
                <a:lnTo>
                  <a:pt x="1043681" y="620649"/>
                </a:lnTo>
                <a:lnTo>
                  <a:pt x="1033364" y="665939"/>
                </a:lnTo>
                <a:lnTo>
                  <a:pt x="1019244" y="709653"/>
                </a:lnTo>
                <a:lnTo>
                  <a:pt x="1001504" y="751605"/>
                </a:lnTo>
                <a:lnTo>
                  <a:pt x="980331" y="791610"/>
                </a:lnTo>
                <a:lnTo>
                  <a:pt x="955911" y="829482"/>
                </a:lnTo>
                <a:lnTo>
                  <a:pt x="928430" y="865035"/>
                </a:lnTo>
                <a:lnTo>
                  <a:pt x="898072" y="898083"/>
                </a:lnTo>
                <a:lnTo>
                  <a:pt x="865024" y="928441"/>
                </a:lnTo>
                <a:lnTo>
                  <a:pt x="829472" y="955923"/>
                </a:lnTo>
                <a:lnTo>
                  <a:pt x="791601" y="980344"/>
                </a:lnTo>
                <a:lnTo>
                  <a:pt x="751597" y="1001516"/>
                </a:lnTo>
                <a:lnTo>
                  <a:pt x="709646" y="1019256"/>
                </a:lnTo>
                <a:lnTo>
                  <a:pt x="665934" y="1033377"/>
                </a:lnTo>
                <a:lnTo>
                  <a:pt x="620645" y="1043693"/>
                </a:lnTo>
                <a:lnTo>
                  <a:pt x="573967" y="1050019"/>
                </a:lnTo>
                <a:lnTo>
                  <a:pt x="526084" y="1052169"/>
                </a:lnTo>
                <a:lnTo>
                  <a:pt x="478200" y="1050019"/>
                </a:lnTo>
                <a:lnTo>
                  <a:pt x="431519" y="1043693"/>
                </a:lnTo>
                <a:lnTo>
                  <a:pt x="386229" y="1033377"/>
                </a:lnTo>
                <a:lnTo>
                  <a:pt x="342515" y="1019256"/>
                </a:lnTo>
                <a:lnTo>
                  <a:pt x="300563" y="1001516"/>
                </a:lnTo>
                <a:lnTo>
                  <a:pt x="260558" y="980344"/>
                </a:lnTo>
                <a:lnTo>
                  <a:pt x="222687" y="955923"/>
                </a:lnTo>
                <a:lnTo>
                  <a:pt x="187134" y="928441"/>
                </a:lnTo>
                <a:lnTo>
                  <a:pt x="154085" y="898083"/>
                </a:lnTo>
                <a:lnTo>
                  <a:pt x="123727" y="865035"/>
                </a:lnTo>
                <a:lnTo>
                  <a:pt x="96245" y="829482"/>
                </a:lnTo>
                <a:lnTo>
                  <a:pt x="71825" y="791610"/>
                </a:lnTo>
                <a:lnTo>
                  <a:pt x="50652" y="751605"/>
                </a:lnTo>
                <a:lnTo>
                  <a:pt x="32912" y="709653"/>
                </a:lnTo>
                <a:lnTo>
                  <a:pt x="18792" y="665939"/>
                </a:lnTo>
                <a:lnTo>
                  <a:pt x="8475" y="620649"/>
                </a:lnTo>
                <a:lnTo>
                  <a:pt x="2149" y="573969"/>
                </a:lnTo>
                <a:lnTo>
                  <a:pt x="0" y="526084"/>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 name="Google Shape;240;p25"/>
          <p:cNvSpPr/>
          <p:nvPr/>
        </p:nvSpPr>
        <p:spPr>
          <a:xfrm>
            <a:off x="1532216" y="3148765"/>
            <a:ext cx="6986905" cy="631507"/>
          </a:xfrm>
          <a:custGeom>
            <a:avLst/>
            <a:gdLst/>
            <a:ahLst/>
            <a:cxnLst/>
            <a:rect l="l" t="t" r="r" b="b"/>
            <a:pathLst>
              <a:path w="6986905" h="842010" extrusionOk="0">
                <a:moveTo>
                  <a:pt x="0" y="0"/>
                </a:moveTo>
                <a:lnTo>
                  <a:pt x="6986638" y="0"/>
                </a:lnTo>
                <a:lnTo>
                  <a:pt x="6986638" y="841730"/>
                </a:lnTo>
                <a:lnTo>
                  <a:pt x="0" y="841730"/>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25"/>
          <p:cNvSpPr/>
          <p:nvPr/>
        </p:nvSpPr>
        <p:spPr>
          <a:xfrm>
            <a:off x="1532216" y="3148765"/>
            <a:ext cx="6986905" cy="631507"/>
          </a:xfrm>
          <a:custGeom>
            <a:avLst/>
            <a:gdLst/>
            <a:ahLst/>
            <a:cxnLst/>
            <a:rect l="l" t="t" r="r" b="b"/>
            <a:pathLst>
              <a:path w="6986905" h="842010" extrusionOk="0">
                <a:moveTo>
                  <a:pt x="0" y="0"/>
                </a:moveTo>
                <a:lnTo>
                  <a:pt x="6986638" y="0"/>
                </a:lnTo>
                <a:lnTo>
                  <a:pt x="6986638" y="841730"/>
                </a:lnTo>
                <a:lnTo>
                  <a:pt x="0" y="841730"/>
                </a:lnTo>
                <a:lnTo>
                  <a:pt x="0" y="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5"/>
          <p:cNvSpPr txBox="1"/>
          <p:nvPr/>
        </p:nvSpPr>
        <p:spPr>
          <a:xfrm>
            <a:off x="2187638" y="3341626"/>
            <a:ext cx="5890895" cy="223838"/>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1800">
                <a:solidFill>
                  <a:srgbClr val="FFFFFF"/>
                </a:solidFill>
                <a:latin typeface="Calibri"/>
                <a:ea typeface="Calibri"/>
                <a:cs typeface="Calibri"/>
                <a:sym typeface="Calibri"/>
              </a:rPr>
              <a:t>Include the library into the HTML code while referring it to CDN</a:t>
            </a:r>
            <a:endParaRPr sz="1800">
              <a:solidFill>
                <a:schemeClr val="dk1"/>
              </a:solidFill>
              <a:latin typeface="Calibri"/>
              <a:ea typeface="Calibri"/>
              <a:cs typeface="Calibri"/>
              <a:sym typeface="Calibri"/>
            </a:endParaRPr>
          </a:p>
        </p:txBody>
      </p:sp>
      <p:sp>
        <p:nvSpPr>
          <p:cNvPr id="243" name="Google Shape;243;p25"/>
          <p:cNvSpPr/>
          <p:nvPr/>
        </p:nvSpPr>
        <p:spPr>
          <a:xfrm>
            <a:off x="1006142" y="3069841"/>
            <a:ext cx="1052195" cy="789146"/>
          </a:xfrm>
          <a:custGeom>
            <a:avLst/>
            <a:gdLst/>
            <a:ahLst/>
            <a:cxnLst/>
            <a:rect l="l" t="t" r="r" b="b"/>
            <a:pathLst>
              <a:path w="1052195" h="1052195" extrusionOk="0">
                <a:moveTo>
                  <a:pt x="526084" y="0"/>
                </a:moveTo>
                <a:lnTo>
                  <a:pt x="478200" y="2149"/>
                </a:lnTo>
                <a:lnTo>
                  <a:pt x="431519" y="8475"/>
                </a:lnTo>
                <a:lnTo>
                  <a:pt x="386229" y="18792"/>
                </a:lnTo>
                <a:lnTo>
                  <a:pt x="342515" y="32912"/>
                </a:lnTo>
                <a:lnTo>
                  <a:pt x="300563" y="50652"/>
                </a:lnTo>
                <a:lnTo>
                  <a:pt x="260558" y="71825"/>
                </a:lnTo>
                <a:lnTo>
                  <a:pt x="222687" y="96245"/>
                </a:lnTo>
                <a:lnTo>
                  <a:pt x="187134" y="123727"/>
                </a:lnTo>
                <a:lnTo>
                  <a:pt x="154085" y="154085"/>
                </a:lnTo>
                <a:lnTo>
                  <a:pt x="123727" y="187134"/>
                </a:lnTo>
                <a:lnTo>
                  <a:pt x="96245" y="222687"/>
                </a:lnTo>
                <a:lnTo>
                  <a:pt x="71825" y="260558"/>
                </a:lnTo>
                <a:lnTo>
                  <a:pt x="50652" y="300563"/>
                </a:lnTo>
                <a:lnTo>
                  <a:pt x="32912" y="342515"/>
                </a:lnTo>
                <a:lnTo>
                  <a:pt x="18792" y="386229"/>
                </a:lnTo>
                <a:lnTo>
                  <a:pt x="8475" y="431519"/>
                </a:lnTo>
                <a:lnTo>
                  <a:pt x="2149" y="478200"/>
                </a:lnTo>
                <a:lnTo>
                  <a:pt x="0" y="526084"/>
                </a:lnTo>
                <a:lnTo>
                  <a:pt x="2149" y="573969"/>
                </a:lnTo>
                <a:lnTo>
                  <a:pt x="8475" y="620649"/>
                </a:lnTo>
                <a:lnTo>
                  <a:pt x="18792" y="665939"/>
                </a:lnTo>
                <a:lnTo>
                  <a:pt x="32912" y="709653"/>
                </a:lnTo>
                <a:lnTo>
                  <a:pt x="50652" y="751605"/>
                </a:lnTo>
                <a:lnTo>
                  <a:pt x="71825" y="791610"/>
                </a:lnTo>
                <a:lnTo>
                  <a:pt x="96245" y="829482"/>
                </a:lnTo>
                <a:lnTo>
                  <a:pt x="123727" y="865035"/>
                </a:lnTo>
                <a:lnTo>
                  <a:pt x="154085" y="898083"/>
                </a:lnTo>
                <a:lnTo>
                  <a:pt x="187134" y="928441"/>
                </a:lnTo>
                <a:lnTo>
                  <a:pt x="222687" y="955923"/>
                </a:lnTo>
                <a:lnTo>
                  <a:pt x="260558" y="980344"/>
                </a:lnTo>
                <a:lnTo>
                  <a:pt x="300563" y="1001516"/>
                </a:lnTo>
                <a:lnTo>
                  <a:pt x="342515" y="1019256"/>
                </a:lnTo>
                <a:lnTo>
                  <a:pt x="386229" y="1033377"/>
                </a:lnTo>
                <a:lnTo>
                  <a:pt x="431519" y="1043693"/>
                </a:lnTo>
                <a:lnTo>
                  <a:pt x="478200" y="1050019"/>
                </a:lnTo>
                <a:lnTo>
                  <a:pt x="526084" y="1052169"/>
                </a:lnTo>
                <a:lnTo>
                  <a:pt x="573967" y="1050019"/>
                </a:lnTo>
                <a:lnTo>
                  <a:pt x="620645" y="1043693"/>
                </a:lnTo>
                <a:lnTo>
                  <a:pt x="665934" y="1033377"/>
                </a:lnTo>
                <a:lnTo>
                  <a:pt x="709646" y="1019256"/>
                </a:lnTo>
                <a:lnTo>
                  <a:pt x="751597" y="1001516"/>
                </a:lnTo>
                <a:lnTo>
                  <a:pt x="791601" y="980344"/>
                </a:lnTo>
                <a:lnTo>
                  <a:pt x="829472" y="955923"/>
                </a:lnTo>
                <a:lnTo>
                  <a:pt x="865024" y="928441"/>
                </a:lnTo>
                <a:lnTo>
                  <a:pt x="898072" y="898083"/>
                </a:lnTo>
                <a:lnTo>
                  <a:pt x="928430" y="865035"/>
                </a:lnTo>
                <a:lnTo>
                  <a:pt x="955911" y="829482"/>
                </a:lnTo>
                <a:lnTo>
                  <a:pt x="980331" y="791610"/>
                </a:lnTo>
                <a:lnTo>
                  <a:pt x="1001504" y="751605"/>
                </a:lnTo>
                <a:lnTo>
                  <a:pt x="1019244" y="709653"/>
                </a:lnTo>
                <a:lnTo>
                  <a:pt x="1033364" y="665939"/>
                </a:lnTo>
                <a:lnTo>
                  <a:pt x="1043681" y="620649"/>
                </a:lnTo>
                <a:lnTo>
                  <a:pt x="1050006" y="573969"/>
                </a:lnTo>
                <a:lnTo>
                  <a:pt x="1052156" y="526084"/>
                </a:lnTo>
                <a:lnTo>
                  <a:pt x="1050006" y="478200"/>
                </a:lnTo>
                <a:lnTo>
                  <a:pt x="1043681" y="431519"/>
                </a:lnTo>
                <a:lnTo>
                  <a:pt x="1033364" y="386229"/>
                </a:lnTo>
                <a:lnTo>
                  <a:pt x="1019244" y="342515"/>
                </a:lnTo>
                <a:lnTo>
                  <a:pt x="1001504" y="300563"/>
                </a:lnTo>
                <a:lnTo>
                  <a:pt x="980331" y="260558"/>
                </a:lnTo>
                <a:lnTo>
                  <a:pt x="955911" y="222687"/>
                </a:lnTo>
                <a:lnTo>
                  <a:pt x="928430" y="187134"/>
                </a:lnTo>
                <a:lnTo>
                  <a:pt x="898072" y="154085"/>
                </a:lnTo>
                <a:lnTo>
                  <a:pt x="865024" y="123727"/>
                </a:lnTo>
                <a:lnTo>
                  <a:pt x="829472" y="96245"/>
                </a:lnTo>
                <a:lnTo>
                  <a:pt x="791601" y="71825"/>
                </a:lnTo>
                <a:lnTo>
                  <a:pt x="751597" y="50652"/>
                </a:lnTo>
                <a:lnTo>
                  <a:pt x="709646" y="32912"/>
                </a:lnTo>
                <a:lnTo>
                  <a:pt x="665934" y="18792"/>
                </a:lnTo>
                <a:lnTo>
                  <a:pt x="620645" y="8475"/>
                </a:lnTo>
                <a:lnTo>
                  <a:pt x="573967" y="2149"/>
                </a:lnTo>
                <a:lnTo>
                  <a:pt x="52608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25"/>
          <p:cNvSpPr/>
          <p:nvPr/>
        </p:nvSpPr>
        <p:spPr>
          <a:xfrm>
            <a:off x="1006142" y="3069841"/>
            <a:ext cx="1052195" cy="789146"/>
          </a:xfrm>
          <a:custGeom>
            <a:avLst/>
            <a:gdLst/>
            <a:ahLst/>
            <a:cxnLst/>
            <a:rect l="l" t="t" r="r" b="b"/>
            <a:pathLst>
              <a:path w="1052195" h="1052195" extrusionOk="0">
                <a:moveTo>
                  <a:pt x="0" y="526084"/>
                </a:moveTo>
                <a:lnTo>
                  <a:pt x="2149" y="478200"/>
                </a:lnTo>
                <a:lnTo>
                  <a:pt x="8475" y="431519"/>
                </a:lnTo>
                <a:lnTo>
                  <a:pt x="18792" y="386229"/>
                </a:lnTo>
                <a:lnTo>
                  <a:pt x="32912" y="342515"/>
                </a:lnTo>
                <a:lnTo>
                  <a:pt x="50652" y="300563"/>
                </a:lnTo>
                <a:lnTo>
                  <a:pt x="71825" y="260558"/>
                </a:lnTo>
                <a:lnTo>
                  <a:pt x="96245" y="222687"/>
                </a:lnTo>
                <a:lnTo>
                  <a:pt x="123727" y="187134"/>
                </a:lnTo>
                <a:lnTo>
                  <a:pt x="154085" y="154085"/>
                </a:lnTo>
                <a:lnTo>
                  <a:pt x="187134" y="123727"/>
                </a:lnTo>
                <a:lnTo>
                  <a:pt x="222687" y="96245"/>
                </a:lnTo>
                <a:lnTo>
                  <a:pt x="260558" y="71825"/>
                </a:lnTo>
                <a:lnTo>
                  <a:pt x="300563" y="50652"/>
                </a:lnTo>
                <a:lnTo>
                  <a:pt x="342515" y="32912"/>
                </a:lnTo>
                <a:lnTo>
                  <a:pt x="386229" y="18792"/>
                </a:lnTo>
                <a:lnTo>
                  <a:pt x="431519" y="8475"/>
                </a:lnTo>
                <a:lnTo>
                  <a:pt x="478200" y="2149"/>
                </a:lnTo>
                <a:lnTo>
                  <a:pt x="526084" y="0"/>
                </a:lnTo>
                <a:lnTo>
                  <a:pt x="573967" y="2149"/>
                </a:lnTo>
                <a:lnTo>
                  <a:pt x="620645" y="8475"/>
                </a:lnTo>
                <a:lnTo>
                  <a:pt x="665934" y="18792"/>
                </a:lnTo>
                <a:lnTo>
                  <a:pt x="709646" y="32912"/>
                </a:lnTo>
                <a:lnTo>
                  <a:pt x="751597" y="50652"/>
                </a:lnTo>
                <a:lnTo>
                  <a:pt x="791601" y="71825"/>
                </a:lnTo>
                <a:lnTo>
                  <a:pt x="829472" y="96245"/>
                </a:lnTo>
                <a:lnTo>
                  <a:pt x="865024" y="123727"/>
                </a:lnTo>
                <a:lnTo>
                  <a:pt x="898072" y="154085"/>
                </a:lnTo>
                <a:lnTo>
                  <a:pt x="928430" y="187134"/>
                </a:lnTo>
                <a:lnTo>
                  <a:pt x="955911" y="222687"/>
                </a:lnTo>
                <a:lnTo>
                  <a:pt x="980331" y="260558"/>
                </a:lnTo>
                <a:lnTo>
                  <a:pt x="1001504" y="300563"/>
                </a:lnTo>
                <a:lnTo>
                  <a:pt x="1019244" y="342515"/>
                </a:lnTo>
                <a:lnTo>
                  <a:pt x="1033364" y="386229"/>
                </a:lnTo>
                <a:lnTo>
                  <a:pt x="1043681" y="431519"/>
                </a:lnTo>
                <a:lnTo>
                  <a:pt x="1050006" y="478200"/>
                </a:lnTo>
                <a:lnTo>
                  <a:pt x="1052156" y="526084"/>
                </a:lnTo>
                <a:lnTo>
                  <a:pt x="1050006" y="573969"/>
                </a:lnTo>
                <a:lnTo>
                  <a:pt x="1043681" y="620649"/>
                </a:lnTo>
                <a:lnTo>
                  <a:pt x="1033364" y="665939"/>
                </a:lnTo>
                <a:lnTo>
                  <a:pt x="1019244" y="709653"/>
                </a:lnTo>
                <a:lnTo>
                  <a:pt x="1001504" y="751605"/>
                </a:lnTo>
                <a:lnTo>
                  <a:pt x="980331" y="791610"/>
                </a:lnTo>
                <a:lnTo>
                  <a:pt x="955911" y="829482"/>
                </a:lnTo>
                <a:lnTo>
                  <a:pt x="928430" y="865035"/>
                </a:lnTo>
                <a:lnTo>
                  <a:pt x="898072" y="898083"/>
                </a:lnTo>
                <a:lnTo>
                  <a:pt x="865024" y="928441"/>
                </a:lnTo>
                <a:lnTo>
                  <a:pt x="829472" y="955923"/>
                </a:lnTo>
                <a:lnTo>
                  <a:pt x="791601" y="980344"/>
                </a:lnTo>
                <a:lnTo>
                  <a:pt x="751597" y="1001516"/>
                </a:lnTo>
                <a:lnTo>
                  <a:pt x="709646" y="1019256"/>
                </a:lnTo>
                <a:lnTo>
                  <a:pt x="665934" y="1033377"/>
                </a:lnTo>
                <a:lnTo>
                  <a:pt x="620645" y="1043693"/>
                </a:lnTo>
                <a:lnTo>
                  <a:pt x="573967" y="1050019"/>
                </a:lnTo>
                <a:lnTo>
                  <a:pt x="526084" y="1052169"/>
                </a:lnTo>
                <a:lnTo>
                  <a:pt x="478200" y="1050019"/>
                </a:lnTo>
                <a:lnTo>
                  <a:pt x="431519" y="1043693"/>
                </a:lnTo>
                <a:lnTo>
                  <a:pt x="386229" y="1033377"/>
                </a:lnTo>
                <a:lnTo>
                  <a:pt x="342515" y="1019256"/>
                </a:lnTo>
                <a:lnTo>
                  <a:pt x="300563" y="1001516"/>
                </a:lnTo>
                <a:lnTo>
                  <a:pt x="260558" y="980344"/>
                </a:lnTo>
                <a:lnTo>
                  <a:pt x="222687" y="955923"/>
                </a:lnTo>
                <a:lnTo>
                  <a:pt x="187134" y="928441"/>
                </a:lnTo>
                <a:lnTo>
                  <a:pt x="154085" y="898083"/>
                </a:lnTo>
                <a:lnTo>
                  <a:pt x="123727" y="865035"/>
                </a:lnTo>
                <a:lnTo>
                  <a:pt x="96245" y="829482"/>
                </a:lnTo>
                <a:lnTo>
                  <a:pt x="71825" y="791610"/>
                </a:lnTo>
                <a:lnTo>
                  <a:pt x="50652" y="751605"/>
                </a:lnTo>
                <a:lnTo>
                  <a:pt x="32912" y="709653"/>
                </a:lnTo>
                <a:lnTo>
                  <a:pt x="18792" y="665939"/>
                </a:lnTo>
                <a:lnTo>
                  <a:pt x="8475" y="620649"/>
                </a:lnTo>
                <a:lnTo>
                  <a:pt x="2149" y="573969"/>
                </a:lnTo>
                <a:lnTo>
                  <a:pt x="0" y="526084"/>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p25"/>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102870" lvl="0" indent="0" algn="l" rtl="0">
              <a:lnSpc>
                <a:spcPct val="103333"/>
              </a:lnSpc>
              <a:spcBef>
                <a:spcPts val="0"/>
              </a:spcBef>
              <a:spcAft>
                <a:spcPts val="0"/>
              </a:spcAft>
              <a:buNone/>
            </a:pPr>
            <a:fld id="{00000000-1234-1234-1234-123412341234}" type="slidenum">
              <a:rPr lang="vi"/>
              <a:t>7</a:t>
            </a:fld>
            <a:endParaRPr/>
          </a:p>
        </p:txBody>
      </p:sp>
      <p:sp>
        <p:nvSpPr>
          <p:cNvPr id="246" name="Google Shape;246;p25"/>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247" name="Google Shape;247;p25"/>
          <p:cNvSpPr txBox="1"/>
          <p:nvPr/>
        </p:nvSpPr>
        <p:spPr>
          <a:xfrm>
            <a:off x="4591900" y="4855511"/>
            <a:ext cx="1025525" cy="114300"/>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Google Shape;254;p26"/>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2242185" lvl="0" indent="0" algn="l" rtl="0">
              <a:lnSpc>
                <a:spcPct val="100000"/>
              </a:lnSpc>
              <a:spcBef>
                <a:spcPts val="0"/>
              </a:spcBef>
              <a:spcAft>
                <a:spcPts val="0"/>
              </a:spcAft>
              <a:buNone/>
            </a:pPr>
            <a:r>
              <a:rPr lang="vi"/>
              <a:t>jQuery Syntax</a:t>
            </a:r>
            <a:endParaRPr/>
          </a:p>
        </p:txBody>
      </p:sp>
      <p:sp>
        <p:nvSpPr>
          <p:cNvPr id="255" name="Google Shape;255;p26"/>
          <p:cNvSpPr txBox="1"/>
          <p:nvPr/>
        </p:nvSpPr>
        <p:spPr>
          <a:xfrm>
            <a:off x="535940" y="1050798"/>
            <a:ext cx="8198484" cy="2671286"/>
          </a:xfrm>
          <a:prstGeom prst="rect">
            <a:avLst/>
          </a:prstGeom>
          <a:noFill/>
          <a:ln>
            <a:noFill/>
          </a:ln>
        </p:spPr>
        <p:txBody>
          <a:bodyPr spcFirstLastPara="1" wrap="square" lIns="0" tIns="0" rIns="0" bIns="0" anchor="t" anchorCtr="0">
            <a:noAutofit/>
          </a:bodyPr>
          <a:lstStyle/>
          <a:p>
            <a:pPr marL="355600" marR="0" lvl="0" indent="-342900"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Customized syntax:</a:t>
            </a:r>
            <a:endParaRPr sz="2000">
              <a:solidFill>
                <a:schemeClr val="dk1"/>
              </a:solidFill>
              <a:latin typeface="Calibri"/>
              <a:ea typeface="Calibri"/>
              <a:cs typeface="Calibri"/>
              <a:sym typeface="Calibri"/>
            </a:endParaRPr>
          </a:p>
          <a:p>
            <a:pPr marL="926464" marR="0" lvl="0" indent="0" algn="l" rtl="0">
              <a:lnSpc>
                <a:spcPct val="100000"/>
              </a:lnSpc>
              <a:spcBef>
                <a:spcPts val="480"/>
              </a:spcBef>
              <a:spcAft>
                <a:spcPts val="0"/>
              </a:spcAft>
              <a:buNone/>
            </a:pPr>
            <a:r>
              <a:rPr lang="vi" sz="2000" b="1">
                <a:solidFill>
                  <a:srgbClr val="17375E"/>
                </a:solidFill>
                <a:latin typeface="Calibri"/>
                <a:ea typeface="Calibri"/>
                <a:cs typeface="Calibri"/>
                <a:sym typeface="Calibri"/>
              </a:rPr>
              <a:t>$(selector).action()</a:t>
            </a:r>
            <a:endParaRPr sz="2000">
              <a:solidFill>
                <a:schemeClr val="dk1"/>
              </a:solidFill>
              <a:latin typeface="Calibri"/>
              <a:ea typeface="Calibri"/>
              <a:cs typeface="Calibri"/>
              <a:sym typeface="Calibri"/>
            </a:endParaRPr>
          </a:p>
          <a:p>
            <a:pPr marL="355600" marR="0" lvl="0" indent="-342900" algn="l" rtl="0">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Web developer finds and selects HTML element and triggers desired actions</a:t>
            </a:r>
            <a:endParaRPr sz="2000">
              <a:solidFill>
                <a:schemeClr val="dk1"/>
              </a:solidFill>
              <a:latin typeface="Calibri"/>
              <a:ea typeface="Calibri"/>
              <a:cs typeface="Calibri"/>
              <a:sym typeface="Calibri"/>
            </a:endParaRPr>
          </a:p>
          <a:p>
            <a:pPr marL="355600" marR="0" lvl="0" indent="-342900" algn="l" rtl="0">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jQuery code exists in </a:t>
            </a:r>
            <a:r>
              <a:rPr lang="vi" sz="2000" b="1">
                <a:solidFill>
                  <a:srgbClr val="17375E"/>
                </a:solidFill>
                <a:latin typeface="Calibri"/>
                <a:ea typeface="Calibri"/>
                <a:cs typeface="Calibri"/>
                <a:sym typeface="Calibri"/>
              </a:rPr>
              <a:t>document ready </a:t>
            </a:r>
            <a:r>
              <a:rPr lang="vi" sz="2000">
                <a:solidFill>
                  <a:srgbClr val="17375E"/>
                </a:solidFill>
                <a:latin typeface="Calibri"/>
                <a:ea typeface="Calibri"/>
                <a:cs typeface="Calibri"/>
                <a:sym typeface="Calibri"/>
              </a:rPr>
              <a:t>event. Syntax is:</a:t>
            </a:r>
            <a:endParaRPr sz="2000">
              <a:solidFill>
                <a:schemeClr val="dk1"/>
              </a:solidFill>
              <a:latin typeface="Calibri"/>
              <a:ea typeface="Calibri"/>
              <a:cs typeface="Calibri"/>
              <a:sym typeface="Calibri"/>
            </a:endParaRPr>
          </a:p>
          <a:p>
            <a:pPr marL="927100" marR="0" lvl="0" indent="0" algn="l" rtl="0">
              <a:lnSpc>
                <a:spcPct val="100000"/>
              </a:lnSpc>
              <a:spcBef>
                <a:spcPts val="480"/>
              </a:spcBef>
              <a:spcAft>
                <a:spcPts val="0"/>
              </a:spcAft>
              <a:buNone/>
            </a:pPr>
            <a:r>
              <a:rPr lang="vi" sz="2000" b="1" i="1">
                <a:solidFill>
                  <a:srgbClr val="17375E"/>
                </a:solidFill>
                <a:latin typeface="Calibri"/>
                <a:ea typeface="Calibri"/>
                <a:cs typeface="Calibri"/>
                <a:sym typeface="Calibri"/>
              </a:rPr>
              <a:t>$(document).ready(function()</a:t>
            </a:r>
            <a:endParaRPr sz="2000">
              <a:solidFill>
                <a:schemeClr val="dk1"/>
              </a:solidFill>
              <a:latin typeface="Calibri"/>
              <a:ea typeface="Calibri"/>
              <a:cs typeface="Calibri"/>
              <a:sym typeface="Calibri"/>
            </a:endParaRPr>
          </a:p>
          <a:p>
            <a:pPr marL="927100" marR="0" lvl="0" indent="0" algn="l" rtl="0">
              <a:lnSpc>
                <a:spcPct val="100000"/>
              </a:lnSpc>
              <a:spcBef>
                <a:spcPts val="480"/>
              </a:spcBef>
              <a:spcAft>
                <a:spcPts val="0"/>
              </a:spcAft>
              <a:buNone/>
            </a:pPr>
            <a:r>
              <a:rPr lang="vi" sz="2000" b="1" i="1">
                <a:solidFill>
                  <a:srgbClr val="17375E"/>
                </a:solidFill>
                <a:latin typeface="Calibri"/>
                <a:ea typeface="Calibri"/>
                <a:cs typeface="Calibri"/>
                <a:sym typeface="Calibri"/>
              </a:rPr>
              <a:t>{</a:t>
            </a:r>
            <a:endParaRPr sz="2000">
              <a:solidFill>
                <a:schemeClr val="dk1"/>
              </a:solidFill>
              <a:latin typeface="Calibri"/>
              <a:ea typeface="Calibri"/>
              <a:cs typeface="Calibri"/>
              <a:sym typeface="Calibri"/>
            </a:endParaRPr>
          </a:p>
          <a:p>
            <a:pPr marL="1841500" marR="0" lvl="0" indent="0" algn="l" rtl="0">
              <a:lnSpc>
                <a:spcPct val="100000"/>
              </a:lnSpc>
              <a:spcBef>
                <a:spcPts val="480"/>
              </a:spcBef>
              <a:spcAft>
                <a:spcPts val="0"/>
              </a:spcAft>
              <a:buNone/>
            </a:pPr>
            <a:r>
              <a:rPr lang="vi" sz="2000" b="1" i="1">
                <a:solidFill>
                  <a:srgbClr val="17375E"/>
                </a:solidFill>
                <a:latin typeface="Calibri"/>
                <a:ea typeface="Calibri"/>
                <a:cs typeface="Calibri"/>
                <a:sym typeface="Calibri"/>
              </a:rPr>
              <a:t>//Code jQuery functions here</a:t>
            </a:r>
            <a:endParaRPr sz="2000">
              <a:solidFill>
                <a:schemeClr val="dk1"/>
              </a:solidFill>
              <a:latin typeface="Calibri"/>
              <a:ea typeface="Calibri"/>
              <a:cs typeface="Calibri"/>
              <a:sym typeface="Calibri"/>
            </a:endParaRPr>
          </a:p>
          <a:p>
            <a:pPr marL="927100" marR="0" lvl="0" indent="0" algn="l" rtl="0">
              <a:lnSpc>
                <a:spcPct val="100000"/>
              </a:lnSpc>
              <a:spcBef>
                <a:spcPts val="480"/>
              </a:spcBef>
              <a:spcAft>
                <a:spcPts val="0"/>
              </a:spcAft>
              <a:buNone/>
            </a:pPr>
            <a:r>
              <a:rPr lang="vi" sz="2000" b="1" i="1">
                <a:solidFill>
                  <a:srgbClr val="17375E"/>
                </a:solidFill>
                <a:latin typeface="Calibri"/>
                <a:ea typeface="Calibri"/>
                <a:cs typeface="Calibri"/>
                <a:sym typeface="Calibri"/>
              </a:rPr>
              <a:t>});</a:t>
            </a:r>
            <a:endParaRPr sz="2000">
              <a:solidFill>
                <a:schemeClr val="dk1"/>
              </a:solidFill>
              <a:latin typeface="Calibri"/>
              <a:ea typeface="Calibri"/>
              <a:cs typeface="Calibri"/>
              <a:sym typeface="Calibri"/>
            </a:endParaRPr>
          </a:p>
          <a:p>
            <a:pPr marL="355600" marR="471169" lvl="0" indent="-342900" algn="l" rtl="0">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Wait for DOM to load fully before requests or responses are handled by  HTML pages</a:t>
            </a:r>
            <a:endParaRPr sz="2000">
              <a:solidFill>
                <a:schemeClr val="dk1"/>
              </a:solidFill>
              <a:latin typeface="Calibri"/>
              <a:ea typeface="Calibri"/>
              <a:cs typeface="Calibri"/>
              <a:sym typeface="Calibri"/>
            </a:endParaRPr>
          </a:p>
        </p:txBody>
      </p:sp>
      <p:sp>
        <p:nvSpPr>
          <p:cNvPr id="256" name="Google Shape;256;p26"/>
          <p:cNvSpPr/>
          <p:nvPr/>
        </p:nvSpPr>
        <p:spPr>
          <a:xfrm>
            <a:off x="838200" y="2057400"/>
            <a:ext cx="5032248" cy="125958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26"/>
          <p:cNvSpPr/>
          <p:nvPr/>
        </p:nvSpPr>
        <p:spPr>
          <a:xfrm>
            <a:off x="914400" y="2114550"/>
            <a:ext cx="4876800" cy="1143000"/>
          </a:xfrm>
          <a:custGeom>
            <a:avLst/>
            <a:gdLst/>
            <a:ahLst/>
            <a:cxnLst/>
            <a:rect l="l" t="t" r="r" b="b"/>
            <a:pathLst>
              <a:path w="4876800" h="1524000" extrusionOk="0">
                <a:moveTo>
                  <a:pt x="0" y="254000"/>
                </a:moveTo>
                <a:lnTo>
                  <a:pt x="4092" y="208342"/>
                </a:lnTo>
                <a:lnTo>
                  <a:pt x="15890" y="165369"/>
                </a:lnTo>
                <a:lnTo>
                  <a:pt x="34677" y="125799"/>
                </a:lnTo>
                <a:lnTo>
                  <a:pt x="59736" y="90349"/>
                </a:lnTo>
                <a:lnTo>
                  <a:pt x="90349" y="59736"/>
                </a:lnTo>
                <a:lnTo>
                  <a:pt x="125799" y="34677"/>
                </a:lnTo>
                <a:lnTo>
                  <a:pt x="165369" y="15890"/>
                </a:lnTo>
                <a:lnTo>
                  <a:pt x="208342" y="4092"/>
                </a:lnTo>
                <a:lnTo>
                  <a:pt x="254000" y="0"/>
                </a:lnTo>
                <a:lnTo>
                  <a:pt x="4622800" y="0"/>
                </a:lnTo>
                <a:lnTo>
                  <a:pt x="4668457" y="4092"/>
                </a:lnTo>
                <a:lnTo>
                  <a:pt x="4711430" y="15890"/>
                </a:lnTo>
                <a:lnTo>
                  <a:pt x="4751000" y="34677"/>
                </a:lnTo>
                <a:lnTo>
                  <a:pt x="4786450" y="59736"/>
                </a:lnTo>
                <a:lnTo>
                  <a:pt x="4817063" y="90349"/>
                </a:lnTo>
                <a:lnTo>
                  <a:pt x="4842122" y="125799"/>
                </a:lnTo>
                <a:lnTo>
                  <a:pt x="4860909" y="165369"/>
                </a:lnTo>
                <a:lnTo>
                  <a:pt x="4872707" y="208342"/>
                </a:lnTo>
                <a:lnTo>
                  <a:pt x="4876800" y="254000"/>
                </a:lnTo>
                <a:lnTo>
                  <a:pt x="4876800" y="1269987"/>
                </a:lnTo>
                <a:lnTo>
                  <a:pt x="4872707" y="1315645"/>
                </a:lnTo>
                <a:lnTo>
                  <a:pt x="4860909" y="1358619"/>
                </a:lnTo>
                <a:lnTo>
                  <a:pt x="4842122" y="1398190"/>
                </a:lnTo>
                <a:lnTo>
                  <a:pt x="4817063" y="1433643"/>
                </a:lnTo>
                <a:lnTo>
                  <a:pt x="4786450" y="1464258"/>
                </a:lnTo>
                <a:lnTo>
                  <a:pt x="4751000" y="1489319"/>
                </a:lnTo>
                <a:lnTo>
                  <a:pt x="4711430" y="1508107"/>
                </a:lnTo>
                <a:lnTo>
                  <a:pt x="4668457" y="1519907"/>
                </a:lnTo>
                <a:lnTo>
                  <a:pt x="4622800" y="1524000"/>
                </a:lnTo>
                <a:lnTo>
                  <a:pt x="254000" y="1524000"/>
                </a:lnTo>
                <a:lnTo>
                  <a:pt x="208342" y="1519907"/>
                </a:lnTo>
                <a:lnTo>
                  <a:pt x="165369" y="1508107"/>
                </a:lnTo>
                <a:lnTo>
                  <a:pt x="125799" y="1489319"/>
                </a:lnTo>
                <a:lnTo>
                  <a:pt x="90349" y="1464258"/>
                </a:lnTo>
                <a:lnTo>
                  <a:pt x="59736" y="1433643"/>
                </a:lnTo>
                <a:lnTo>
                  <a:pt x="34677" y="1398190"/>
                </a:lnTo>
                <a:lnTo>
                  <a:pt x="15890" y="1358619"/>
                </a:lnTo>
                <a:lnTo>
                  <a:pt x="4092" y="1315645"/>
                </a:lnTo>
                <a:lnTo>
                  <a:pt x="0" y="1269987"/>
                </a:lnTo>
                <a:lnTo>
                  <a:pt x="0" y="254000"/>
                </a:lnTo>
                <a:close/>
              </a:path>
            </a:pathLst>
          </a:custGeom>
          <a:noFill/>
          <a:ln w="25400" cap="flat" cmpd="sng">
            <a:solidFill>
              <a:srgbClr val="385D8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8" name="Google Shape;258;p26"/>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102870" lvl="0" indent="0" algn="l" rtl="0">
              <a:lnSpc>
                <a:spcPct val="103333"/>
              </a:lnSpc>
              <a:spcBef>
                <a:spcPts val="0"/>
              </a:spcBef>
              <a:spcAft>
                <a:spcPts val="0"/>
              </a:spcAft>
              <a:buNone/>
            </a:pPr>
            <a:fld id="{00000000-1234-1234-1234-123412341234}" type="slidenum">
              <a:rPr lang="vi"/>
              <a:t>8</a:t>
            </a:fld>
            <a:endParaRPr/>
          </a:p>
        </p:txBody>
      </p:sp>
      <p:sp>
        <p:nvSpPr>
          <p:cNvPr id="259" name="Google Shape;259;p26"/>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260" name="Google Shape;260;p26"/>
          <p:cNvSpPr txBox="1"/>
          <p:nvPr/>
        </p:nvSpPr>
        <p:spPr>
          <a:xfrm>
            <a:off x="4591900" y="4855511"/>
            <a:ext cx="1025525" cy="114300"/>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p:nvPr/>
        </p:nvSpPr>
        <p:spPr>
          <a:xfrm>
            <a:off x="338327" y="168020"/>
            <a:ext cx="8546592" cy="946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27"/>
          <p:cNvSpPr txBox="1">
            <a:spLocks noGrp="1"/>
          </p:cNvSpPr>
          <p:nvPr>
            <p:ph type="title"/>
          </p:nvPr>
        </p:nvSpPr>
        <p:spPr>
          <a:xfrm>
            <a:off x="797591" y="281683"/>
            <a:ext cx="7548816" cy="533876"/>
          </a:xfrm>
          <a:prstGeom prst="rect">
            <a:avLst/>
          </a:prstGeom>
          <a:noFill/>
          <a:ln>
            <a:noFill/>
          </a:ln>
        </p:spPr>
        <p:txBody>
          <a:bodyPr spcFirstLastPara="1" wrap="square" lIns="0" tIns="0" rIns="0" bIns="0" anchor="t" anchorCtr="0">
            <a:noAutofit/>
          </a:bodyPr>
          <a:lstStyle/>
          <a:p>
            <a:pPr marL="1878964" lvl="0" indent="0" algn="l" rtl="0">
              <a:lnSpc>
                <a:spcPct val="100000"/>
              </a:lnSpc>
              <a:spcBef>
                <a:spcPts val="0"/>
              </a:spcBef>
              <a:spcAft>
                <a:spcPts val="0"/>
              </a:spcAft>
              <a:buNone/>
            </a:pPr>
            <a:r>
              <a:rPr lang="vi"/>
              <a:t>jQuery Functions</a:t>
            </a:r>
            <a:endParaRPr/>
          </a:p>
        </p:txBody>
      </p:sp>
      <p:sp>
        <p:nvSpPr>
          <p:cNvPr id="268" name="Google Shape;268;p27"/>
          <p:cNvSpPr txBox="1"/>
          <p:nvPr/>
        </p:nvSpPr>
        <p:spPr>
          <a:xfrm>
            <a:off x="535940" y="1050798"/>
            <a:ext cx="5015230" cy="228600"/>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Function definition can be done in four ways:</a:t>
            </a:r>
            <a:endParaRPr sz="2000">
              <a:solidFill>
                <a:schemeClr val="dk1"/>
              </a:solidFill>
              <a:latin typeface="Calibri"/>
              <a:ea typeface="Calibri"/>
              <a:cs typeface="Calibri"/>
              <a:sym typeface="Calibri"/>
            </a:endParaRPr>
          </a:p>
        </p:txBody>
      </p:sp>
      <p:sp>
        <p:nvSpPr>
          <p:cNvPr id="269" name="Google Shape;269;p27"/>
          <p:cNvSpPr/>
          <p:nvPr/>
        </p:nvSpPr>
        <p:spPr>
          <a:xfrm>
            <a:off x="384175" y="1639367"/>
            <a:ext cx="1912620" cy="410051"/>
          </a:xfrm>
          <a:custGeom>
            <a:avLst/>
            <a:gdLst/>
            <a:ahLst/>
            <a:cxnLst/>
            <a:rect l="l" t="t" r="r" b="b"/>
            <a:pathLst>
              <a:path w="1912620" h="546735" extrusionOk="0">
                <a:moveTo>
                  <a:pt x="0" y="0"/>
                </a:moveTo>
                <a:lnTo>
                  <a:pt x="1912175" y="0"/>
                </a:lnTo>
                <a:lnTo>
                  <a:pt x="1912175" y="546430"/>
                </a:lnTo>
                <a:lnTo>
                  <a:pt x="0" y="546430"/>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27"/>
          <p:cNvSpPr txBox="1"/>
          <p:nvPr/>
        </p:nvSpPr>
        <p:spPr>
          <a:xfrm>
            <a:off x="664185" y="1741789"/>
            <a:ext cx="1352550" cy="188119"/>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1200">
                <a:solidFill>
                  <a:srgbClr val="FFFFFF"/>
                </a:solidFill>
                <a:latin typeface="Calibri"/>
                <a:ea typeface="Calibri"/>
                <a:cs typeface="Calibri"/>
                <a:sym typeface="Calibri"/>
              </a:rPr>
              <a:t>Basic Declaration</a:t>
            </a:r>
            <a:endParaRPr sz="1200">
              <a:solidFill>
                <a:schemeClr val="dk1"/>
              </a:solidFill>
              <a:latin typeface="Calibri"/>
              <a:ea typeface="Calibri"/>
              <a:cs typeface="Calibri"/>
              <a:sym typeface="Calibri"/>
            </a:endParaRPr>
          </a:p>
        </p:txBody>
      </p:sp>
      <p:sp>
        <p:nvSpPr>
          <p:cNvPr id="271" name="Google Shape;271;p27"/>
          <p:cNvSpPr/>
          <p:nvPr/>
        </p:nvSpPr>
        <p:spPr>
          <a:xfrm>
            <a:off x="384175" y="2049175"/>
            <a:ext cx="1912620" cy="1835396"/>
          </a:xfrm>
          <a:custGeom>
            <a:avLst/>
            <a:gdLst/>
            <a:ahLst/>
            <a:cxnLst/>
            <a:rect l="l" t="t" r="r" b="b"/>
            <a:pathLst>
              <a:path w="1912620" h="1711325" extrusionOk="0">
                <a:moveTo>
                  <a:pt x="0" y="0"/>
                </a:moveTo>
                <a:lnTo>
                  <a:pt x="1912175" y="0"/>
                </a:lnTo>
                <a:lnTo>
                  <a:pt x="1912175" y="1711337"/>
                </a:lnTo>
                <a:lnTo>
                  <a:pt x="0" y="1711337"/>
                </a:lnTo>
                <a:lnTo>
                  <a:pt x="0"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Google Shape;272;p27"/>
          <p:cNvSpPr txBox="1"/>
          <p:nvPr/>
        </p:nvSpPr>
        <p:spPr>
          <a:xfrm>
            <a:off x="451490" y="2103091"/>
            <a:ext cx="1672589" cy="1007269"/>
          </a:xfrm>
          <a:prstGeom prst="rect">
            <a:avLst/>
          </a:prstGeom>
          <a:noFill/>
          <a:ln>
            <a:noFill/>
          </a:ln>
        </p:spPr>
        <p:txBody>
          <a:bodyPr spcFirstLastPara="1" wrap="square" lIns="0" tIns="0" rIns="0" bIns="0" anchor="t" anchorCtr="0">
            <a:noAutofit/>
          </a:bodyPr>
          <a:lstStyle/>
          <a:p>
            <a:pPr marL="195580" marR="577215" lvl="0" indent="-182880" algn="l" rtl="0">
              <a:lnSpc>
                <a:spcPct val="109266"/>
              </a:lnSpc>
              <a:spcBef>
                <a:spcPts val="0"/>
              </a:spcBef>
              <a:spcAft>
                <a:spcPts val="0"/>
              </a:spcAft>
              <a:buClr>
                <a:schemeClr val="dk1"/>
              </a:buClr>
              <a:buSzPts val="1500"/>
              <a:buFont typeface="Calibri"/>
              <a:buChar char="•"/>
            </a:pPr>
            <a:r>
              <a:rPr lang="vi" sz="1500">
                <a:solidFill>
                  <a:schemeClr val="dk1"/>
                </a:solidFill>
                <a:latin typeface="Calibri"/>
                <a:ea typeface="Calibri"/>
                <a:cs typeface="Calibri"/>
                <a:sym typeface="Calibri"/>
              </a:rPr>
              <a:t>Easy way of  declaration</a:t>
            </a:r>
            <a:endParaRPr sz="1500">
              <a:solidFill>
                <a:schemeClr val="dk1"/>
              </a:solidFill>
              <a:latin typeface="Calibri"/>
              <a:ea typeface="Calibri"/>
              <a:cs typeface="Calibri"/>
              <a:sym typeface="Calibri"/>
            </a:endParaRPr>
          </a:p>
          <a:p>
            <a:pPr marL="195580" marR="358140" lvl="0" indent="-182880" algn="l" rtl="0">
              <a:lnSpc>
                <a:spcPct val="110666"/>
              </a:lnSpc>
              <a:spcBef>
                <a:spcPts val="265"/>
              </a:spcBef>
              <a:spcAft>
                <a:spcPts val="0"/>
              </a:spcAft>
              <a:buClr>
                <a:schemeClr val="dk1"/>
              </a:buClr>
              <a:buSzPts val="1500"/>
              <a:buFont typeface="Calibri"/>
              <a:buChar char="•"/>
            </a:pPr>
            <a:r>
              <a:rPr lang="vi" sz="1500">
                <a:solidFill>
                  <a:schemeClr val="dk1"/>
                </a:solidFill>
                <a:latin typeface="Calibri"/>
                <a:ea typeface="Calibri"/>
                <a:cs typeface="Calibri"/>
                <a:sym typeface="Calibri"/>
              </a:rPr>
              <a:t>Used for quick  testing</a:t>
            </a:r>
            <a:endParaRPr sz="1500">
              <a:solidFill>
                <a:schemeClr val="dk1"/>
              </a:solidFill>
              <a:latin typeface="Calibri"/>
              <a:ea typeface="Calibri"/>
              <a:cs typeface="Calibri"/>
              <a:sym typeface="Calibri"/>
            </a:endParaRPr>
          </a:p>
          <a:p>
            <a:pPr marL="195580" marR="5080" lvl="0" indent="-182880" algn="l" rtl="0">
              <a:lnSpc>
                <a:spcPct val="109266"/>
              </a:lnSpc>
              <a:spcBef>
                <a:spcPts val="275"/>
              </a:spcBef>
              <a:spcAft>
                <a:spcPts val="0"/>
              </a:spcAft>
              <a:buClr>
                <a:schemeClr val="dk1"/>
              </a:buClr>
              <a:buSzPts val="1500"/>
              <a:buFont typeface="Calibri"/>
              <a:buChar char="•"/>
            </a:pPr>
            <a:r>
              <a:rPr lang="vi" sz="1500">
                <a:solidFill>
                  <a:schemeClr val="dk1"/>
                </a:solidFill>
                <a:latin typeface="Calibri"/>
                <a:ea typeface="Calibri"/>
                <a:cs typeface="Calibri"/>
                <a:sym typeface="Calibri"/>
              </a:rPr>
              <a:t>Not recommended  to use</a:t>
            </a:r>
            <a:endParaRPr sz="1500">
              <a:solidFill>
                <a:schemeClr val="dk1"/>
              </a:solidFill>
              <a:latin typeface="Calibri"/>
              <a:ea typeface="Calibri"/>
              <a:cs typeface="Calibri"/>
              <a:sym typeface="Calibri"/>
            </a:endParaRPr>
          </a:p>
        </p:txBody>
      </p:sp>
      <p:sp>
        <p:nvSpPr>
          <p:cNvPr id="273" name="Google Shape;273;p27"/>
          <p:cNvSpPr/>
          <p:nvPr/>
        </p:nvSpPr>
        <p:spPr>
          <a:xfrm>
            <a:off x="2564066" y="1639367"/>
            <a:ext cx="1912620" cy="410051"/>
          </a:xfrm>
          <a:custGeom>
            <a:avLst/>
            <a:gdLst/>
            <a:ahLst/>
            <a:cxnLst/>
            <a:rect l="l" t="t" r="r" b="b"/>
            <a:pathLst>
              <a:path w="1912620" h="546735" extrusionOk="0">
                <a:moveTo>
                  <a:pt x="0" y="0"/>
                </a:moveTo>
                <a:lnTo>
                  <a:pt x="1912175" y="0"/>
                </a:lnTo>
                <a:lnTo>
                  <a:pt x="1912175" y="546430"/>
                </a:lnTo>
                <a:lnTo>
                  <a:pt x="0" y="546430"/>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Google Shape;274;p27"/>
          <p:cNvSpPr txBox="1"/>
          <p:nvPr/>
        </p:nvSpPr>
        <p:spPr>
          <a:xfrm>
            <a:off x="2891320" y="1681210"/>
            <a:ext cx="1256665" cy="327184"/>
          </a:xfrm>
          <a:prstGeom prst="rect">
            <a:avLst/>
          </a:prstGeom>
          <a:noFill/>
          <a:ln>
            <a:noFill/>
          </a:ln>
        </p:spPr>
        <p:txBody>
          <a:bodyPr spcFirstLastPara="1" wrap="square" lIns="0" tIns="0" rIns="0" bIns="0" anchor="t" anchorCtr="0">
            <a:noAutofit/>
          </a:bodyPr>
          <a:lstStyle/>
          <a:p>
            <a:pPr marL="73025" marR="5080" lvl="0" indent="-60960" algn="l" rtl="0">
              <a:lnSpc>
                <a:spcPct val="109266"/>
              </a:lnSpc>
              <a:spcBef>
                <a:spcPts val="0"/>
              </a:spcBef>
              <a:spcAft>
                <a:spcPts val="0"/>
              </a:spcAft>
              <a:buNone/>
            </a:pPr>
            <a:r>
              <a:rPr lang="vi" sz="1200">
                <a:solidFill>
                  <a:srgbClr val="FFFFFF"/>
                </a:solidFill>
                <a:latin typeface="Calibri"/>
                <a:ea typeface="Calibri"/>
                <a:cs typeface="Calibri"/>
                <a:sym typeface="Calibri"/>
              </a:rPr>
              <a:t>Declaration as a  Variable name</a:t>
            </a:r>
            <a:endParaRPr sz="1200">
              <a:solidFill>
                <a:schemeClr val="dk1"/>
              </a:solidFill>
              <a:latin typeface="Calibri"/>
              <a:ea typeface="Calibri"/>
              <a:cs typeface="Calibri"/>
              <a:sym typeface="Calibri"/>
            </a:endParaRPr>
          </a:p>
        </p:txBody>
      </p:sp>
      <p:sp>
        <p:nvSpPr>
          <p:cNvPr id="275" name="Google Shape;275;p27"/>
          <p:cNvSpPr/>
          <p:nvPr/>
        </p:nvSpPr>
        <p:spPr>
          <a:xfrm>
            <a:off x="2564075" y="2049175"/>
            <a:ext cx="1912620" cy="1835396"/>
          </a:xfrm>
          <a:custGeom>
            <a:avLst/>
            <a:gdLst/>
            <a:ahLst/>
            <a:cxnLst/>
            <a:rect l="l" t="t" r="r" b="b"/>
            <a:pathLst>
              <a:path w="1912620" h="1711325" extrusionOk="0">
                <a:moveTo>
                  <a:pt x="0" y="0"/>
                </a:moveTo>
                <a:lnTo>
                  <a:pt x="1912175" y="0"/>
                </a:lnTo>
                <a:lnTo>
                  <a:pt x="1912175" y="1711337"/>
                </a:lnTo>
                <a:lnTo>
                  <a:pt x="0" y="1711337"/>
                </a:lnTo>
                <a:lnTo>
                  <a:pt x="0"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27"/>
          <p:cNvSpPr txBox="1"/>
          <p:nvPr/>
        </p:nvSpPr>
        <p:spPr>
          <a:xfrm>
            <a:off x="2631376" y="2099586"/>
            <a:ext cx="1747520" cy="984409"/>
          </a:xfrm>
          <a:prstGeom prst="rect">
            <a:avLst/>
          </a:prstGeom>
          <a:noFill/>
          <a:ln>
            <a:noFill/>
          </a:ln>
        </p:spPr>
        <p:txBody>
          <a:bodyPr spcFirstLastPara="1" wrap="square" lIns="0" tIns="0" rIns="0" bIns="0" anchor="t" anchorCtr="0">
            <a:noAutofit/>
          </a:bodyPr>
          <a:lstStyle/>
          <a:p>
            <a:pPr marL="195580" marR="5080" lvl="0" indent="-182880" algn="l" rtl="0">
              <a:lnSpc>
                <a:spcPct val="91600"/>
              </a:lnSpc>
              <a:spcBef>
                <a:spcPts val="0"/>
              </a:spcBef>
              <a:spcAft>
                <a:spcPts val="0"/>
              </a:spcAft>
              <a:buClr>
                <a:schemeClr val="dk1"/>
              </a:buClr>
              <a:buSzPts val="1500"/>
              <a:buFont typeface="Calibri"/>
              <a:buChar char="•"/>
            </a:pPr>
            <a:r>
              <a:rPr lang="vi" sz="1500">
                <a:solidFill>
                  <a:schemeClr val="dk1"/>
                </a:solidFill>
                <a:latin typeface="Calibri"/>
                <a:ea typeface="Calibri"/>
                <a:cs typeface="Calibri"/>
                <a:sym typeface="Calibri"/>
              </a:rPr>
              <a:t>Defining a function  through an  expression assigned  to a variable</a:t>
            </a:r>
            <a:endParaRPr sz="1500">
              <a:solidFill>
                <a:schemeClr val="dk1"/>
              </a:solidFill>
              <a:latin typeface="Calibri"/>
              <a:ea typeface="Calibri"/>
              <a:cs typeface="Calibri"/>
              <a:sym typeface="Calibri"/>
            </a:endParaRPr>
          </a:p>
          <a:p>
            <a:pPr marL="195580" marR="132715" lvl="0" indent="-182880" algn="l" rtl="0">
              <a:lnSpc>
                <a:spcPct val="109266"/>
              </a:lnSpc>
              <a:spcBef>
                <a:spcPts val="305"/>
              </a:spcBef>
              <a:spcAft>
                <a:spcPts val="0"/>
              </a:spcAft>
              <a:buClr>
                <a:schemeClr val="dk1"/>
              </a:buClr>
              <a:buSzPts val="1500"/>
              <a:buFont typeface="Calibri"/>
              <a:buChar char="•"/>
            </a:pPr>
            <a:r>
              <a:rPr lang="vi" sz="1500">
                <a:solidFill>
                  <a:schemeClr val="dk1"/>
                </a:solidFill>
                <a:latin typeface="Calibri"/>
                <a:ea typeface="Calibri"/>
                <a:cs typeface="Calibri"/>
                <a:sym typeface="Calibri"/>
              </a:rPr>
              <a:t>Variable is used as  a function</a:t>
            </a:r>
            <a:endParaRPr sz="1500">
              <a:solidFill>
                <a:schemeClr val="dk1"/>
              </a:solidFill>
              <a:latin typeface="Calibri"/>
              <a:ea typeface="Calibri"/>
              <a:cs typeface="Calibri"/>
              <a:sym typeface="Calibri"/>
            </a:endParaRPr>
          </a:p>
        </p:txBody>
      </p:sp>
      <p:sp>
        <p:nvSpPr>
          <p:cNvPr id="277" name="Google Shape;277;p27"/>
          <p:cNvSpPr/>
          <p:nvPr/>
        </p:nvSpPr>
        <p:spPr>
          <a:xfrm>
            <a:off x="4743958" y="1639367"/>
            <a:ext cx="1912620" cy="410051"/>
          </a:xfrm>
          <a:custGeom>
            <a:avLst/>
            <a:gdLst/>
            <a:ahLst/>
            <a:cxnLst/>
            <a:rect l="l" t="t" r="r" b="b"/>
            <a:pathLst>
              <a:path w="1912620" h="546735" extrusionOk="0">
                <a:moveTo>
                  <a:pt x="0" y="0"/>
                </a:moveTo>
                <a:lnTo>
                  <a:pt x="1912175" y="0"/>
                </a:lnTo>
                <a:lnTo>
                  <a:pt x="1912175" y="546430"/>
                </a:lnTo>
                <a:lnTo>
                  <a:pt x="0" y="546430"/>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7"/>
          <p:cNvSpPr txBox="1"/>
          <p:nvPr/>
        </p:nvSpPr>
        <p:spPr>
          <a:xfrm>
            <a:off x="4882260" y="1681210"/>
            <a:ext cx="1634489" cy="327184"/>
          </a:xfrm>
          <a:prstGeom prst="rect">
            <a:avLst/>
          </a:prstGeom>
          <a:noFill/>
          <a:ln>
            <a:noFill/>
          </a:ln>
        </p:spPr>
        <p:txBody>
          <a:bodyPr spcFirstLastPara="1" wrap="square" lIns="0" tIns="0" rIns="0" bIns="0" anchor="t" anchorCtr="0">
            <a:noAutofit/>
          </a:bodyPr>
          <a:lstStyle/>
          <a:p>
            <a:pPr marL="12700" marR="5080" lvl="0" indent="310515" algn="l" rtl="0">
              <a:lnSpc>
                <a:spcPct val="109266"/>
              </a:lnSpc>
              <a:spcBef>
                <a:spcPts val="0"/>
              </a:spcBef>
              <a:spcAft>
                <a:spcPts val="0"/>
              </a:spcAft>
              <a:buNone/>
            </a:pPr>
            <a:r>
              <a:rPr lang="vi" sz="1200">
                <a:solidFill>
                  <a:srgbClr val="FFFFFF"/>
                </a:solidFill>
                <a:latin typeface="Calibri"/>
                <a:ea typeface="Calibri"/>
                <a:cs typeface="Calibri"/>
                <a:sym typeface="Calibri"/>
              </a:rPr>
              <a:t>Self-invoking  Function Declaration</a:t>
            </a:r>
            <a:endParaRPr sz="1200">
              <a:solidFill>
                <a:schemeClr val="dk1"/>
              </a:solidFill>
              <a:latin typeface="Calibri"/>
              <a:ea typeface="Calibri"/>
              <a:cs typeface="Calibri"/>
              <a:sym typeface="Calibri"/>
            </a:endParaRPr>
          </a:p>
        </p:txBody>
      </p:sp>
      <p:sp>
        <p:nvSpPr>
          <p:cNvPr id="279" name="Google Shape;279;p27"/>
          <p:cNvSpPr/>
          <p:nvPr/>
        </p:nvSpPr>
        <p:spPr>
          <a:xfrm>
            <a:off x="4743950" y="2049173"/>
            <a:ext cx="1912620" cy="1835396"/>
          </a:xfrm>
          <a:custGeom>
            <a:avLst/>
            <a:gdLst/>
            <a:ahLst/>
            <a:cxnLst/>
            <a:rect l="l" t="t" r="r" b="b"/>
            <a:pathLst>
              <a:path w="1912620" h="1711325" extrusionOk="0">
                <a:moveTo>
                  <a:pt x="0" y="0"/>
                </a:moveTo>
                <a:lnTo>
                  <a:pt x="1912175" y="0"/>
                </a:lnTo>
                <a:lnTo>
                  <a:pt x="1912175" y="1711337"/>
                </a:lnTo>
                <a:lnTo>
                  <a:pt x="0" y="1711337"/>
                </a:lnTo>
                <a:lnTo>
                  <a:pt x="0"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27"/>
          <p:cNvSpPr txBox="1"/>
          <p:nvPr/>
        </p:nvSpPr>
        <p:spPr>
          <a:xfrm>
            <a:off x="4811250" y="2099750"/>
            <a:ext cx="1788000" cy="1785000"/>
          </a:xfrm>
          <a:prstGeom prst="rect">
            <a:avLst/>
          </a:prstGeom>
          <a:noFill/>
          <a:ln>
            <a:noFill/>
          </a:ln>
        </p:spPr>
        <p:txBody>
          <a:bodyPr spcFirstLastPara="1" wrap="square" lIns="0" tIns="4425" rIns="0" bIns="0" anchor="t" anchorCtr="0">
            <a:noAutofit/>
          </a:bodyPr>
          <a:lstStyle/>
          <a:p>
            <a:pPr marL="195580" marR="5080" lvl="0" indent="-182880" algn="l" rtl="0">
              <a:lnSpc>
                <a:spcPct val="109266"/>
              </a:lnSpc>
              <a:spcBef>
                <a:spcPts val="0"/>
              </a:spcBef>
              <a:spcAft>
                <a:spcPts val="0"/>
              </a:spcAft>
              <a:buClr>
                <a:schemeClr val="dk1"/>
              </a:buClr>
              <a:buSzPts val="1500"/>
              <a:buFont typeface="Calibri"/>
              <a:buChar char="•"/>
            </a:pPr>
            <a:r>
              <a:rPr lang="vi" sz="1500">
                <a:solidFill>
                  <a:schemeClr val="dk1"/>
                </a:solidFill>
                <a:latin typeface="Calibri"/>
                <a:ea typeface="Calibri"/>
                <a:cs typeface="Calibri"/>
                <a:sym typeface="Calibri"/>
              </a:rPr>
              <a:t>Expression where  script invokes  automatically</a:t>
            </a:r>
            <a:endParaRPr sz="1500">
              <a:solidFill>
                <a:schemeClr val="dk1"/>
              </a:solidFill>
              <a:latin typeface="Calibri"/>
              <a:ea typeface="Calibri"/>
              <a:cs typeface="Calibri"/>
              <a:sym typeface="Calibri"/>
            </a:endParaRPr>
          </a:p>
          <a:p>
            <a:pPr marL="194945" marR="283845" lvl="0" indent="0" algn="l" rtl="0">
              <a:lnSpc>
                <a:spcPct val="109266"/>
              </a:lnSpc>
              <a:spcBef>
                <a:spcPts val="15"/>
              </a:spcBef>
              <a:spcAft>
                <a:spcPts val="0"/>
              </a:spcAft>
              <a:buNone/>
            </a:pPr>
            <a:r>
              <a:rPr lang="vi" sz="1500">
                <a:solidFill>
                  <a:schemeClr val="dk1"/>
                </a:solidFill>
                <a:latin typeface="Calibri"/>
                <a:ea typeface="Calibri"/>
                <a:cs typeface="Calibri"/>
                <a:sym typeface="Calibri"/>
              </a:rPr>
              <a:t>without being  called</a:t>
            </a:r>
            <a:endParaRPr sz="1500">
              <a:solidFill>
                <a:schemeClr val="dk1"/>
              </a:solidFill>
              <a:latin typeface="Calibri"/>
              <a:ea typeface="Calibri"/>
              <a:cs typeface="Calibri"/>
              <a:sym typeface="Calibri"/>
            </a:endParaRPr>
          </a:p>
          <a:p>
            <a:pPr marL="195580" marR="81280" lvl="0" indent="-182880" algn="l" rtl="0">
              <a:lnSpc>
                <a:spcPct val="110666"/>
              </a:lnSpc>
              <a:spcBef>
                <a:spcPts val="260"/>
              </a:spcBef>
              <a:spcAft>
                <a:spcPts val="0"/>
              </a:spcAft>
              <a:buClr>
                <a:schemeClr val="dk1"/>
              </a:buClr>
              <a:buSzPts val="1500"/>
              <a:buFont typeface="Calibri"/>
              <a:buChar char="•"/>
            </a:pPr>
            <a:r>
              <a:rPr lang="vi" sz="1500">
                <a:solidFill>
                  <a:schemeClr val="dk1"/>
                </a:solidFill>
                <a:latin typeface="Calibri"/>
                <a:ea typeface="Calibri"/>
                <a:cs typeface="Calibri"/>
                <a:sym typeface="Calibri"/>
              </a:rPr>
              <a:t>No name and no  explicit calls</a:t>
            </a:r>
            <a:endParaRPr sz="1500">
              <a:solidFill>
                <a:schemeClr val="dk1"/>
              </a:solidFill>
              <a:latin typeface="Calibri"/>
              <a:ea typeface="Calibri"/>
              <a:cs typeface="Calibri"/>
              <a:sym typeface="Calibri"/>
            </a:endParaRPr>
          </a:p>
        </p:txBody>
      </p:sp>
      <p:sp>
        <p:nvSpPr>
          <p:cNvPr id="281" name="Google Shape;281;p27"/>
          <p:cNvSpPr/>
          <p:nvPr/>
        </p:nvSpPr>
        <p:spPr>
          <a:xfrm>
            <a:off x="6923837" y="1639367"/>
            <a:ext cx="1912620" cy="410051"/>
          </a:xfrm>
          <a:custGeom>
            <a:avLst/>
            <a:gdLst/>
            <a:ahLst/>
            <a:cxnLst/>
            <a:rect l="l" t="t" r="r" b="b"/>
            <a:pathLst>
              <a:path w="1912620" h="546735" extrusionOk="0">
                <a:moveTo>
                  <a:pt x="0" y="0"/>
                </a:moveTo>
                <a:lnTo>
                  <a:pt x="1912175" y="0"/>
                </a:lnTo>
                <a:lnTo>
                  <a:pt x="1912175" y="546430"/>
                </a:lnTo>
                <a:lnTo>
                  <a:pt x="0" y="546430"/>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27"/>
          <p:cNvSpPr txBox="1"/>
          <p:nvPr/>
        </p:nvSpPr>
        <p:spPr>
          <a:xfrm>
            <a:off x="7062139" y="1681210"/>
            <a:ext cx="1634489" cy="327184"/>
          </a:xfrm>
          <a:prstGeom prst="rect">
            <a:avLst/>
          </a:prstGeom>
          <a:noFill/>
          <a:ln>
            <a:noFill/>
          </a:ln>
        </p:spPr>
        <p:txBody>
          <a:bodyPr spcFirstLastPara="1" wrap="square" lIns="0" tIns="0" rIns="0" bIns="0" anchor="t" anchorCtr="0">
            <a:noAutofit/>
          </a:bodyPr>
          <a:lstStyle/>
          <a:p>
            <a:pPr marL="12700" marR="5080" lvl="0" indent="301625" algn="l" rtl="0">
              <a:lnSpc>
                <a:spcPct val="109266"/>
              </a:lnSpc>
              <a:spcBef>
                <a:spcPts val="0"/>
              </a:spcBef>
              <a:spcAft>
                <a:spcPts val="0"/>
              </a:spcAft>
              <a:buNone/>
            </a:pPr>
            <a:r>
              <a:rPr lang="vi" sz="1200">
                <a:solidFill>
                  <a:srgbClr val="FFFFFF"/>
                </a:solidFill>
                <a:latin typeface="Calibri"/>
                <a:ea typeface="Calibri"/>
                <a:cs typeface="Calibri"/>
                <a:sym typeface="Calibri"/>
              </a:rPr>
              <a:t>User-defined  Function Declaration</a:t>
            </a:r>
            <a:endParaRPr sz="1200">
              <a:solidFill>
                <a:schemeClr val="dk1"/>
              </a:solidFill>
              <a:latin typeface="Calibri"/>
              <a:ea typeface="Calibri"/>
              <a:cs typeface="Calibri"/>
              <a:sym typeface="Calibri"/>
            </a:endParaRPr>
          </a:p>
        </p:txBody>
      </p:sp>
      <p:sp>
        <p:nvSpPr>
          <p:cNvPr id="283" name="Google Shape;283;p27"/>
          <p:cNvSpPr/>
          <p:nvPr/>
        </p:nvSpPr>
        <p:spPr>
          <a:xfrm>
            <a:off x="6923825" y="2049173"/>
            <a:ext cx="1912620" cy="1835396"/>
          </a:xfrm>
          <a:custGeom>
            <a:avLst/>
            <a:gdLst/>
            <a:ahLst/>
            <a:cxnLst/>
            <a:rect l="l" t="t" r="r" b="b"/>
            <a:pathLst>
              <a:path w="1912620" h="1711325" extrusionOk="0">
                <a:moveTo>
                  <a:pt x="0" y="0"/>
                </a:moveTo>
                <a:lnTo>
                  <a:pt x="1912175" y="0"/>
                </a:lnTo>
                <a:lnTo>
                  <a:pt x="1912175" y="1711337"/>
                </a:lnTo>
                <a:lnTo>
                  <a:pt x="0" y="1711337"/>
                </a:lnTo>
                <a:lnTo>
                  <a:pt x="0" y="0"/>
                </a:lnTo>
                <a:close/>
              </a:path>
            </a:pathLst>
          </a:custGeom>
          <a:solidFill>
            <a:srgbClr val="D0D8E8">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Google Shape;284;p27"/>
          <p:cNvSpPr txBox="1"/>
          <p:nvPr/>
        </p:nvSpPr>
        <p:spPr>
          <a:xfrm>
            <a:off x="6991146" y="2103091"/>
            <a:ext cx="1677670" cy="824389"/>
          </a:xfrm>
          <a:prstGeom prst="rect">
            <a:avLst/>
          </a:prstGeom>
          <a:noFill/>
          <a:ln>
            <a:noFill/>
          </a:ln>
        </p:spPr>
        <p:txBody>
          <a:bodyPr spcFirstLastPara="1" wrap="square" lIns="0" tIns="0" rIns="0" bIns="0" anchor="t" anchorCtr="0">
            <a:noAutofit/>
          </a:bodyPr>
          <a:lstStyle/>
          <a:p>
            <a:pPr marL="127000" marR="5080" lvl="0" indent="-114300" algn="l" rtl="0">
              <a:lnSpc>
                <a:spcPct val="109266"/>
              </a:lnSpc>
              <a:spcBef>
                <a:spcPts val="0"/>
              </a:spcBef>
              <a:spcAft>
                <a:spcPts val="0"/>
              </a:spcAft>
              <a:buNone/>
            </a:pPr>
            <a:r>
              <a:rPr lang="vi" sz="1500">
                <a:solidFill>
                  <a:schemeClr val="dk1"/>
                </a:solidFill>
                <a:latin typeface="Calibri"/>
                <a:ea typeface="Calibri"/>
                <a:cs typeface="Calibri"/>
                <a:sym typeface="Calibri"/>
              </a:rPr>
              <a:t>• Developers creating  own functions</a:t>
            </a:r>
            <a:endParaRPr sz="1500">
              <a:solidFill>
                <a:schemeClr val="dk1"/>
              </a:solidFill>
              <a:latin typeface="Calibri"/>
              <a:ea typeface="Calibri"/>
              <a:cs typeface="Calibri"/>
              <a:sym typeface="Calibri"/>
            </a:endParaRPr>
          </a:p>
          <a:p>
            <a:pPr marL="127000" marR="260984" lvl="0" indent="-114300" algn="l" rtl="0">
              <a:lnSpc>
                <a:spcPct val="91700"/>
              </a:lnSpc>
              <a:spcBef>
                <a:spcPts val="240"/>
              </a:spcBef>
              <a:spcAft>
                <a:spcPts val="0"/>
              </a:spcAft>
              <a:buNone/>
            </a:pPr>
            <a:r>
              <a:rPr lang="vi" sz="1500">
                <a:solidFill>
                  <a:schemeClr val="dk1"/>
                </a:solidFill>
                <a:latin typeface="Calibri"/>
                <a:ea typeface="Calibri"/>
                <a:cs typeface="Calibri"/>
                <a:sym typeface="Calibri"/>
              </a:rPr>
              <a:t>• jQuery.fn or $.fn  creates a user-  defined function</a:t>
            </a:r>
            <a:endParaRPr sz="1500">
              <a:solidFill>
                <a:schemeClr val="dk1"/>
              </a:solidFill>
              <a:latin typeface="Calibri"/>
              <a:ea typeface="Calibri"/>
              <a:cs typeface="Calibri"/>
              <a:sym typeface="Calibri"/>
            </a:endParaRPr>
          </a:p>
        </p:txBody>
      </p:sp>
      <p:sp>
        <p:nvSpPr>
          <p:cNvPr id="285" name="Google Shape;285;p27"/>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102870" lvl="0" indent="0" algn="l" rtl="0">
              <a:lnSpc>
                <a:spcPct val="103333"/>
              </a:lnSpc>
              <a:spcBef>
                <a:spcPts val="0"/>
              </a:spcBef>
              <a:spcAft>
                <a:spcPts val="0"/>
              </a:spcAft>
              <a:buNone/>
            </a:pPr>
            <a:fld id="{00000000-1234-1234-1234-123412341234}" type="slidenum">
              <a:rPr lang="vi"/>
              <a:t>9</a:t>
            </a:fld>
            <a:endParaRPr/>
          </a:p>
        </p:txBody>
      </p:sp>
      <p:sp>
        <p:nvSpPr>
          <p:cNvPr id="286" name="Google Shape;286;p27"/>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287" name="Google Shape;287;p27"/>
          <p:cNvSpPr txBox="1"/>
          <p:nvPr/>
        </p:nvSpPr>
        <p:spPr>
          <a:xfrm>
            <a:off x="4591900" y="4855511"/>
            <a:ext cx="1025525" cy="114300"/>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3512</Words>
  <Application>Microsoft Office PowerPoint</Application>
  <PresentationFormat>On-screen Show (16:9)</PresentationFormat>
  <Paragraphs>464</Paragraphs>
  <Slides>22</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Noto Sans Symbols</vt:lpstr>
      <vt:lpstr>Times New Roman</vt:lpstr>
      <vt:lpstr>Simple Light</vt:lpstr>
      <vt:lpstr>Office Theme</vt:lpstr>
      <vt:lpstr>PowerPoint Presentation</vt:lpstr>
      <vt:lpstr>Objectives</vt:lpstr>
      <vt:lpstr>Introduction</vt:lpstr>
      <vt:lpstr>Benefits of jQuery over JS (1-2)</vt:lpstr>
      <vt:lpstr>Benefits of jQuery over JS (2-2)</vt:lpstr>
      <vt:lpstr>Using Bootstrap and jQuery</vt:lpstr>
      <vt:lpstr>Use of jQuery in Web Application</vt:lpstr>
      <vt:lpstr>jQuery Syntax</vt:lpstr>
      <vt:lpstr>jQuery Functions</vt:lpstr>
      <vt:lpstr>jQuery Selectors (1-3)</vt:lpstr>
      <vt:lpstr>jQuery Selectors (2-3)</vt:lpstr>
      <vt:lpstr>jQuery Selectors (3-3)</vt:lpstr>
      <vt:lpstr>JSON and Conversions to JSON</vt:lpstr>
      <vt:lpstr>Creating JSON Objects</vt:lpstr>
      <vt:lpstr>Data Access from JSON Object</vt:lpstr>
      <vt:lpstr>Using JSON Arrays</vt:lpstr>
      <vt:lpstr>Converting String to JSON Object</vt:lpstr>
      <vt:lpstr>Event Delegation in jQuery (1-2)</vt:lpstr>
      <vt:lpstr>Event Delegation in jQuery (2-2)</vt:lpstr>
      <vt:lpstr>Summary (1-3)</vt:lpstr>
      <vt:lpstr>Summary (2-3)</vt:lpstr>
      <vt:lpstr>Summary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Phat Tai (FE FAI HCM)</cp:lastModifiedBy>
  <cp:revision>1</cp:revision>
  <dcterms:modified xsi:type="dcterms:W3CDTF">2021-08-21T04:19:29Z</dcterms:modified>
</cp:coreProperties>
</file>