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E21AE8-D600-4DF9-A2CC-3A46B177AF78}">
  <a:tblStyle styleId="{40E21AE8-D600-4DF9-A2CC-3A46B177AF7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2c4a1ec0d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b2c4a1ec0d_2_5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a:t>
            </a:r>
            <a:r>
              <a:rPr lang="en-US" b="1"/>
              <a:t>17</a:t>
            </a:r>
            <a:r>
              <a:rPr lang="vi" b="1"/>
              <a:t>: Chức năng, Widget, Plugin trong jQuery</a:t>
            </a:r>
            <a:endParaRPr/>
          </a:p>
        </p:txBody>
      </p:sp>
      <p:sp>
        <p:nvSpPr>
          <p:cNvPr id="103" name="Google Shape;103;gb2c4a1ec0d_2_5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2c4a1ec0d_2_17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b2c4a1ec0d_2_171: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Gọi lại</a:t>
            </a:r>
            <a:endParaRPr/>
          </a:p>
          <a:p>
            <a:pPr marL="171450" lvl="0" indent="-171450" algn="l" rtl="0">
              <a:spcBef>
                <a:spcPts val="0"/>
              </a:spcBef>
              <a:spcAft>
                <a:spcPts val="0"/>
              </a:spcAft>
              <a:buClr>
                <a:schemeClr val="dk1"/>
              </a:buClr>
              <a:buSzPts val="1200"/>
              <a:buFont typeface="Arial"/>
              <a:buChar char="•"/>
            </a:pPr>
            <a:r>
              <a:rPr lang="vi" b="0"/>
              <a:t>Chạy một lần khi hiệu ứng jQuery hiện tại kết thúc</a:t>
            </a:r>
            <a:endParaRPr/>
          </a:p>
          <a:p>
            <a:pPr marL="171450" lvl="0" indent="-171450" algn="l" rtl="0">
              <a:spcBef>
                <a:spcPts val="0"/>
              </a:spcBef>
              <a:spcAft>
                <a:spcPts val="0"/>
              </a:spcAft>
              <a:buClr>
                <a:schemeClr val="dk1"/>
              </a:buClr>
              <a:buSzPts val="1200"/>
              <a:buFont typeface="Arial"/>
              <a:buChar char="•"/>
            </a:pPr>
            <a:r>
              <a:rPr lang="vi" b="0"/>
              <a:t>Thực thi từng dòng trong JavaScript, dẫn đến lỗi</a:t>
            </a:r>
            <a:endParaRPr/>
          </a:p>
          <a:p>
            <a:pPr marL="171450" marR="0" lvl="0" indent="-171450" algn="l" rtl="0">
              <a:lnSpc>
                <a:spcPct val="100000"/>
              </a:lnSpc>
              <a:spcBef>
                <a:spcPts val="0"/>
              </a:spcBef>
              <a:spcAft>
                <a:spcPts val="0"/>
              </a:spcAft>
              <a:buClr>
                <a:schemeClr val="dk1"/>
              </a:buClr>
              <a:buSzPts val="1200"/>
              <a:buFont typeface="Arial"/>
              <a:buChar char="•"/>
            </a:pPr>
            <a:r>
              <a:rPr lang="vi" b="0"/>
              <a:t>Cú pháp: </a:t>
            </a:r>
            <a:r>
              <a:rPr lang="vi" b="1"/>
              <a:t>$(selector).hide(speed,callback);</a:t>
            </a:r>
            <a:endParaRPr/>
          </a:p>
          <a:p>
            <a:pPr marL="171450" marR="0" lvl="0" indent="-171450" algn="l" rtl="0">
              <a:lnSpc>
                <a:spcPct val="100000"/>
              </a:lnSpc>
              <a:spcBef>
                <a:spcPts val="0"/>
              </a:spcBef>
              <a:spcAft>
                <a:spcPts val="0"/>
              </a:spcAft>
              <a:buClr>
                <a:schemeClr val="dk1"/>
              </a:buClr>
              <a:buSzPts val="1200"/>
              <a:buFont typeface="Arial"/>
              <a:buChar char="•"/>
            </a:pPr>
            <a:r>
              <a:rPr lang="vi" b="0"/>
              <a:t>Các hiệu ứng là - ẩn, mờ dần hoặc trượt</a:t>
            </a:r>
            <a:endParaRPr b="0"/>
          </a:p>
          <a:p>
            <a:pPr marL="171450" lvl="0" indent="-171450" algn="l" rtl="0">
              <a:spcBef>
                <a:spcPts val="0"/>
              </a:spcBef>
              <a:spcAft>
                <a:spcPts val="0"/>
              </a:spcAft>
              <a:buClr>
                <a:schemeClr val="dk1"/>
              </a:buClr>
              <a:buSzPts val="1200"/>
              <a:buFont typeface="Arial"/>
              <a:buChar char="•"/>
            </a:pPr>
            <a:r>
              <a:rPr lang="vi" b="0"/>
              <a:t>Trong </a:t>
            </a:r>
            <a:r>
              <a:rPr lang="vi" b="1"/>
              <a:t>load()</a:t>
            </a:r>
            <a:r>
              <a:rPr lang="vi" b="0"/>
              <a:t>, tham số gọi lại tùy chọn có thể là hàm gọi lại</a:t>
            </a:r>
            <a:endParaRPr/>
          </a:p>
          <a:p>
            <a:pPr marL="171450" lvl="0" indent="-171450" algn="l" rtl="0">
              <a:spcBef>
                <a:spcPts val="0"/>
              </a:spcBef>
              <a:spcAft>
                <a:spcPts val="0"/>
              </a:spcAft>
              <a:buClr>
                <a:schemeClr val="dk1"/>
              </a:buClr>
              <a:buSzPts val="1200"/>
              <a:buFont typeface="Arial"/>
              <a:buChar char="•"/>
            </a:pPr>
            <a:r>
              <a:rPr lang="vi" b="0"/>
              <a:t>Cú pháp: </a:t>
            </a:r>
            <a:r>
              <a:rPr lang="vi" b="1"/>
              <a:t>$(selector).load(URL,data,function(response,status,XHR));</a:t>
            </a:r>
            <a:endParaRPr b="0"/>
          </a:p>
        </p:txBody>
      </p:sp>
      <p:sp>
        <p:nvSpPr>
          <p:cNvPr id="232" name="Google Shape;232;gb2c4a1ec0d_2_171: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2c4a1ec0d_2_188: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b2c4a1ec0d_2_188: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Phương thức jQuery $.get()</a:t>
            </a:r>
            <a:endParaRPr b="1"/>
          </a:p>
          <a:p>
            <a:pPr marL="171450" lvl="0" indent="-171450" algn="l" rtl="0">
              <a:spcBef>
                <a:spcPts val="0"/>
              </a:spcBef>
              <a:spcAft>
                <a:spcPts val="0"/>
              </a:spcAft>
              <a:buClr>
                <a:schemeClr val="dk1"/>
              </a:buClr>
              <a:buSzPts val="1200"/>
              <a:buFont typeface="Arial"/>
              <a:buChar char="•"/>
            </a:pPr>
            <a:r>
              <a:rPr lang="vi" b="0"/>
              <a:t>Nhận dữ liệu của tài nguyên từ máy chủ Web thông qua yêu cầu GET</a:t>
            </a:r>
            <a:endParaRPr/>
          </a:p>
          <a:p>
            <a:pPr marL="171450" lvl="0" indent="-171450" algn="l" rtl="0">
              <a:spcBef>
                <a:spcPts val="0"/>
              </a:spcBef>
              <a:spcAft>
                <a:spcPts val="0"/>
              </a:spcAft>
              <a:buClr>
                <a:schemeClr val="dk1"/>
              </a:buClr>
              <a:buSzPts val="1200"/>
              <a:buFont typeface="Arial"/>
              <a:buChar char="•"/>
            </a:pPr>
            <a:r>
              <a:rPr lang="vi" b="0"/>
              <a:t>Cú pháp: </a:t>
            </a:r>
            <a:r>
              <a:rPr lang="vi" b="1"/>
              <a:t>$.get(URL,callback);</a:t>
            </a:r>
            <a:endParaRPr/>
          </a:p>
          <a:p>
            <a:pPr marL="171450" lvl="0" indent="-171450" algn="l" rtl="0">
              <a:spcBef>
                <a:spcPts val="0"/>
              </a:spcBef>
              <a:spcAft>
                <a:spcPts val="0"/>
              </a:spcAft>
              <a:buClr>
                <a:schemeClr val="dk1"/>
              </a:buClr>
              <a:buSzPts val="1200"/>
              <a:buFont typeface="Arial"/>
              <a:buChar char="•"/>
            </a:pPr>
            <a:r>
              <a:rPr lang="vi" b="0"/>
              <a:t>Lấy hai tham số: URL và hàm gọi lại</a:t>
            </a:r>
            <a:endParaRPr/>
          </a:p>
          <a:p>
            <a:pPr marL="171450" lvl="0" indent="-171450" algn="l" rtl="0">
              <a:spcBef>
                <a:spcPts val="0"/>
              </a:spcBef>
              <a:spcAft>
                <a:spcPts val="0"/>
              </a:spcAft>
              <a:buClr>
                <a:schemeClr val="dk1"/>
              </a:buClr>
              <a:buSzPts val="1200"/>
              <a:buFont typeface="Arial"/>
              <a:buChar char="•"/>
            </a:pPr>
            <a:r>
              <a:rPr lang="vi" b="0"/>
              <a:t>Chức năng gọi lại chứa dữ liệu và trạng thái của yêu cầu</a:t>
            </a:r>
            <a:endParaRPr/>
          </a:p>
        </p:txBody>
      </p:sp>
      <p:sp>
        <p:nvSpPr>
          <p:cNvPr id="250" name="Google Shape;250;gb2c4a1ec0d_2_188: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2c4a1ec0d_2_20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b2c4a1ec0d_2_20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Phương thức jQuery $.get()</a:t>
            </a:r>
            <a:endParaRPr b="1"/>
          </a:p>
          <a:p>
            <a:pPr marL="62230" lvl="0" indent="0" algn="l" rtl="0">
              <a:lnSpc>
                <a:spcPct val="150000"/>
              </a:lnSpc>
              <a:spcBef>
                <a:spcPts val="0"/>
              </a:spcBef>
              <a:spcAft>
                <a:spcPts val="0"/>
              </a:spcAft>
              <a:buNone/>
            </a:pPr>
            <a:r>
              <a:rPr lang="vi" sz="1200" b="1">
                <a:solidFill>
                  <a:srgbClr val="FFFFFF"/>
                </a:solidFill>
                <a:latin typeface="Calibri"/>
                <a:ea typeface="Calibri"/>
                <a:cs typeface="Calibri"/>
                <a:sym typeface="Calibri"/>
              </a:rPr>
              <a:t>load(): </a:t>
            </a:r>
            <a:r>
              <a:rPr lang="vi" sz="1200">
                <a:latin typeface="Calibri"/>
                <a:ea typeface="Calibri"/>
                <a:cs typeface="Calibri"/>
                <a:sym typeface="Calibri"/>
              </a:rPr>
              <a:t>Does not follow a selector while</a:t>
            </a:r>
            <a:endParaRPr sz="1200">
              <a:latin typeface="Calibri"/>
              <a:ea typeface="Calibri"/>
              <a:cs typeface="Calibri"/>
              <a:sym typeface="Calibri"/>
            </a:endParaRPr>
          </a:p>
          <a:p>
            <a:pPr marL="62230" marR="284480" lvl="0" indent="0" algn="l" rtl="0">
              <a:lnSpc>
                <a:spcPct val="114900"/>
              </a:lnSpc>
              <a:spcBef>
                <a:spcPts val="5"/>
              </a:spcBef>
              <a:spcAft>
                <a:spcPts val="0"/>
              </a:spcAft>
              <a:buNone/>
            </a:pPr>
            <a:r>
              <a:rPr lang="vi" sz="1200">
                <a:latin typeface="Calibri"/>
                <a:ea typeface="Calibri"/>
                <a:cs typeface="Calibri"/>
                <a:sym typeface="Calibri"/>
              </a:rPr>
              <a:t>coding. Instead, it invokes a  callback function to insert the  data from the server. For  example:</a:t>
            </a:r>
            <a:endParaRPr sz="1200">
              <a:latin typeface="Calibri"/>
              <a:ea typeface="Calibri"/>
              <a:cs typeface="Calibri"/>
              <a:sym typeface="Calibri"/>
            </a:endParaRPr>
          </a:p>
          <a:p>
            <a:pPr marL="62230" marR="1048385" lvl="0" indent="0" algn="l" rtl="0">
              <a:lnSpc>
                <a:spcPct val="114700"/>
              </a:lnSpc>
              <a:spcBef>
                <a:spcPts val="10"/>
              </a:spcBef>
              <a:spcAft>
                <a:spcPts val="0"/>
              </a:spcAft>
              <a:buNone/>
            </a:pPr>
            <a:r>
              <a:rPr lang="vi" sz="1200" b="1">
                <a:latin typeface="Calibri"/>
                <a:ea typeface="Calibri"/>
                <a:cs typeface="Calibri"/>
                <a:sym typeface="Calibri"/>
              </a:rPr>
              <a:t>$.get('url', 'data',  function (response)</a:t>
            </a:r>
            <a:endParaRPr sz="1200">
              <a:latin typeface="Calibri"/>
              <a:ea typeface="Calibri"/>
              <a:cs typeface="Calibri"/>
              <a:sym typeface="Calibri"/>
            </a:endParaRPr>
          </a:p>
          <a:p>
            <a:pPr marL="62230" lvl="0" indent="0" algn="l" rtl="0">
              <a:lnSpc>
                <a:spcPct val="100000"/>
              </a:lnSpc>
              <a:spcBef>
                <a:spcPts val="275"/>
              </a:spcBef>
              <a:spcAft>
                <a:spcPts val="0"/>
              </a:spcAft>
              <a:buNone/>
            </a:pPr>
            <a:r>
              <a:rPr lang="vi" sz="1200" b="1">
                <a:latin typeface="Calibri"/>
                <a:ea typeface="Calibri"/>
                <a:cs typeface="Calibri"/>
                <a:sym typeface="Calibri"/>
              </a:rPr>
              <a:t>{</a:t>
            </a:r>
            <a:endParaRPr sz="1200">
              <a:latin typeface="Calibri"/>
              <a:ea typeface="Calibri"/>
              <a:cs typeface="Calibri"/>
              <a:sym typeface="Calibri"/>
            </a:endParaRPr>
          </a:p>
          <a:p>
            <a:pPr marL="62230" lvl="0" indent="0" algn="l" rtl="0">
              <a:lnSpc>
                <a:spcPct val="100000"/>
              </a:lnSpc>
              <a:spcBef>
                <a:spcPts val="260"/>
              </a:spcBef>
              <a:spcAft>
                <a:spcPts val="0"/>
              </a:spcAft>
              <a:buNone/>
            </a:pPr>
            <a:r>
              <a:rPr lang="vi" sz="1200" b="1">
                <a:latin typeface="Calibri"/>
                <a:ea typeface="Calibri"/>
                <a:cs typeface="Calibri"/>
                <a:sym typeface="Calibri"/>
              </a:rPr>
              <a:t>$('selector').html(response);</a:t>
            </a:r>
            <a:endParaRPr sz="1200">
              <a:latin typeface="Calibri"/>
              <a:ea typeface="Calibri"/>
              <a:cs typeface="Calibri"/>
              <a:sym typeface="Calibri"/>
            </a:endParaRPr>
          </a:p>
          <a:p>
            <a:pPr marL="62230" lvl="0" indent="0" algn="l" rtl="0">
              <a:lnSpc>
                <a:spcPct val="100000"/>
              </a:lnSpc>
              <a:spcBef>
                <a:spcPts val="275"/>
              </a:spcBef>
              <a:spcAft>
                <a:spcPts val="0"/>
              </a:spcAft>
              <a:buNone/>
            </a:pPr>
            <a:r>
              <a:rPr lang="vi" sz="1200" b="1">
                <a:latin typeface="Calibri"/>
                <a:ea typeface="Calibri"/>
                <a:cs typeface="Calibri"/>
                <a:sym typeface="Calibri"/>
              </a:rPr>
              <a:t>});</a:t>
            </a:r>
            <a:endParaRPr sz="1200">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1200"/>
              <a:buFont typeface="Arial"/>
              <a:buNone/>
            </a:pPr>
            <a:endParaRPr sz="1200" b="1">
              <a:solidFill>
                <a:srgbClr val="FFFFFF"/>
              </a:solidFill>
              <a:latin typeface="Calibri"/>
              <a:ea typeface="Calibri"/>
              <a:cs typeface="Calibri"/>
              <a:sym typeface="Calibri"/>
            </a:endParaRPr>
          </a:p>
          <a:p>
            <a:pPr marL="628650" marR="0" lvl="1"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Chỉ tải dữ liệu HTML.</a:t>
            </a:r>
            <a:endParaRPr/>
          </a:p>
          <a:p>
            <a:pPr marL="628650" marR="0" lvl="1"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Gửi GET hoặc POST yêu cầu. Nếu tham số dữ liệu được chỉ định, POST sẽ được sử dụng. Nếu không, GET được sử dụng.</a:t>
            </a:r>
            <a:endParaRPr sz="1200" b="0">
              <a:solidFill>
                <a:srgbClr val="FFFFFF"/>
              </a:solidFill>
              <a:latin typeface="Calibri"/>
              <a:ea typeface="Calibri"/>
              <a:cs typeface="Calibri"/>
              <a:sym typeface="Calibri"/>
            </a:endParaRPr>
          </a:p>
          <a:p>
            <a:pPr marL="628650" marR="0" lvl="1"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Theo dõi một bộ chọn cho chèn nội dung đã truy xuất vào phần tử phù hợp với bộ chọn. Ví dụ: </a:t>
            </a:r>
            <a:r>
              <a:rPr lang="vi" sz="1200" b="1">
                <a:solidFill>
                  <a:srgbClr val="FFFFFF"/>
                </a:solidFill>
                <a:latin typeface="Calibri"/>
                <a:ea typeface="Calibri"/>
                <a:cs typeface="Calibri"/>
                <a:sym typeface="Calibri"/>
              </a:rPr>
              <a:t>$('selector'). load ('url', 'data');</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$.get(): </a:t>
            </a:r>
            <a:endParaRPr/>
          </a:p>
          <a:p>
            <a:pPr marL="628650" marR="0" lvl="1"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Tải bất kỳ loại dữ liệu nào, chẳng hạn như JSON và tập lệnh.</a:t>
            </a:r>
            <a:endParaRPr sz="1200" b="0">
              <a:solidFill>
                <a:srgbClr val="FFFFFF"/>
              </a:solidFill>
              <a:latin typeface="Calibri"/>
              <a:ea typeface="Calibri"/>
              <a:cs typeface="Calibri"/>
              <a:sym typeface="Calibri"/>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Gửi yêu cầu GET luôn.</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Không theo một bộ chọn trong khi mã hóa. Thay vào đó, nó gọi hàm gọi lại để chèn dữ liệu từ máy chủ. Ví dụ:</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 .get ('url', 'dữ liệu', hàm (phản hồi)</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 ('bộ chọn'). html (phản hồi);</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a:t>
            </a:r>
            <a:endParaRPr/>
          </a:p>
        </p:txBody>
      </p:sp>
      <p:sp>
        <p:nvSpPr>
          <p:cNvPr id="263" name="Google Shape;263;gb2c4a1ec0d_2_20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2c4a1ec0d_2_210: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b2c4a1ec0d_2_210: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a:t>Hàm jQuery </a:t>
            </a:r>
            <a:r>
              <a:rPr lang="vi" b="1"/>
              <a:t>$.post()</a:t>
            </a:r>
            <a:endParaRPr/>
          </a:p>
          <a:p>
            <a:pPr marL="171450" lvl="0" indent="-171450" algn="l" rtl="0">
              <a:spcBef>
                <a:spcPts val="0"/>
              </a:spcBef>
              <a:spcAft>
                <a:spcPts val="0"/>
              </a:spcAft>
              <a:buClr>
                <a:schemeClr val="dk1"/>
              </a:buClr>
              <a:buSzPts val="1200"/>
              <a:buFont typeface="Arial"/>
              <a:buChar char="•"/>
            </a:pPr>
            <a:r>
              <a:rPr lang="vi" b="0"/>
              <a:t>Thay đổi dữ liệu của tài nguyên trên máy chủ Web qua yêu cầu POST</a:t>
            </a:r>
            <a:endParaRPr/>
          </a:p>
          <a:p>
            <a:pPr marL="171450" lvl="0" indent="-171450" algn="l" rtl="0">
              <a:spcBef>
                <a:spcPts val="0"/>
              </a:spcBef>
              <a:spcAft>
                <a:spcPts val="0"/>
              </a:spcAft>
              <a:buClr>
                <a:schemeClr val="dk1"/>
              </a:buClr>
              <a:buSzPts val="1200"/>
              <a:buFont typeface="Arial"/>
              <a:buChar char="•"/>
            </a:pPr>
            <a:r>
              <a:rPr lang="vi" b="0"/>
              <a:t>Cú pháp:</a:t>
            </a:r>
            <a:endParaRPr/>
          </a:p>
          <a:p>
            <a:pPr marL="457200" lvl="1" indent="0" algn="l" rtl="0">
              <a:spcBef>
                <a:spcPts val="0"/>
              </a:spcBef>
              <a:spcAft>
                <a:spcPts val="0"/>
              </a:spcAft>
              <a:buClr>
                <a:schemeClr val="dk1"/>
              </a:buClr>
              <a:buSzPts val="1200"/>
              <a:buFont typeface="Arial"/>
              <a:buNone/>
            </a:pPr>
            <a:r>
              <a:rPr lang="vi" b="1"/>
              <a:t>$.post(URL,data,callback);</a:t>
            </a:r>
            <a:endParaRPr/>
          </a:p>
          <a:p>
            <a:pPr marL="171450" lvl="0" indent="-171450" algn="l" rtl="0">
              <a:spcBef>
                <a:spcPts val="0"/>
              </a:spcBef>
              <a:spcAft>
                <a:spcPts val="0"/>
              </a:spcAft>
              <a:buClr>
                <a:schemeClr val="dk1"/>
              </a:buClr>
              <a:buSzPts val="1200"/>
              <a:buFont typeface="Arial"/>
              <a:buChar char="•"/>
            </a:pPr>
            <a:r>
              <a:rPr lang="vi" b="0"/>
              <a:t>Ba tham số - URL, dữ liệu và hàm gọi lại</a:t>
            </a:r>
            <a:endParaRPr/>
          </a:p>
        </p:txBody>
      </p:sp>
      <p:sp>
        <p:nvSpPr>
          <p:cNvPr id="274" name="Google Shape;274;gb2c4a1ec0d_2_210: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2c4a1ec0d_2_22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b2c4a1ec0d_2_22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hàm $.get() và $.post()</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$.get(): </a:t>
            </a:r>
            <a:endParaRPr/>
          </a:p>
          <a:p>
            <a:pPr marL="628650" marR="0" lvl="1"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Lấy dữ liệu từ Web máy chủ mặc dù nó có thể gửi dữ liệu.</a:t>
            </a:r>
            <a:endParaRPr/>
          </a:p>
          <a:p>
            <a:pPr marL="628650" marR="0" lvl="1"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Có khả năng lưu vào bộ nhớ đệm yêu cầu dữ liệu và trả lại nó.</a:t>
            </a:r>
            <a:endParaRPr sz="1200" b="0">
              <a:latin typeface="Calibri"/>
              <a:ea typeface="Calibri"/>
              <a:cs typeface="Calibri"/>
              <a:sym typeface="Calibri"/>
            </a:endParaRPr>
          </a:p>
          <a:p>
            <a:pPr marL="628650" lvl="1" indent="-171450" algn="l" rtl="0">
              <a:spcBef>
                <a:spcPts val="0"/>
              </a:spcBef>
              <a:spcAft>
                <a:spcPts val="0"/>
              </a:spcAft>
              <a:buClr>
                <a:schemeClr val="dk1"/>
              </a:buClr>
              <a:buSzPts val="1200"/>
              <a:buFont typeface="Arial"/>
              <a:buChar char="•"/>
            </a:pPr>
            <a:r>
              <a:rPr lang="vi" b="0"/>
              <a:t>Thêm dữ liệu vào URL dưới dạng chuỗi truy vấn.</a:t>
            </a:r>
            <a:endParaRPr b="0"/>
          </a:p>
          <a:p>
            <a:pPr marL="628650" lvl="1" indent="-171450" algn="l" rtl="0">
              <a:spcBef>
                <a:spcPts val="0"/>
              </a:spcBef>
              <a:spcAft>
                <a:spcPts val="0"/>
              </a:spcAft>
              <a:buClr>
                <a:schemeClr val="dk1"/>
              </a:buClr>
              <a:buSzPts val="1200"/>
              <a:buFont typeface="Arial"/>
              <a:buChar char="•"/>
            </a:pPr>
            <a:r>
              <a:rPr lang="vi" b="0"/>
              <a:t>Đặt ra giới hạn về số lượng dữ liệu sẽ được gửi do giới hạn về độ dài của dữ liệu được chuyển đến một URL</a:t>
            </a:r>
            <a:endParaRPr b="0"/>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$.post()</a:t>
            </a:r>
            <a:endParaRPr/>
          </a:p>
          <a:p>
            <a:pPr marL="628650" marR="0" lvl="1" indent="-171450" algn="l" rtl="0">
              <a:lnSpc>
                <a:spcPct val="100000"/>
              </a:lnSpc>
              <a:spcBef>
                <a:spcPts val="0"/>
              </a:spcBef>
              <a:spcAft>
                <a:spcPts val="0"/>
              </a:spcAft>
              <a:buClr>
                <a:schemeClr val="dk1"/>
              </a:buClr>
              <a:buSzPts val="1200"/>
              <a:buFont typeface="Arial"/>
              <a:buChar char="•"/>
            </a:pPr>
            <a:r>
              <a:rPr lang="vi" sz="1200">
                <a:latin typeface="Calibri"/>
                <a:ea typeface="Calibri"/>
                <a:cs typeface="Calibri"/>
                <a:sym typeface="Calibri"/>
              </a:rPr>
              <a:t>Thay đổi dữ liệu trên Web máy chủ mặc dù nó có thể gửi dữ liệu.</a:t>
            </a:r>
            <a:endParaRPr/>
          </a:p>
          <a:p>
            <a:pPr marL="628650" marR="0" lvl="1" indent="-171450" algn="l" rtl="0">
              <a:lnSpc>
                <a:spcPct val="100000"/>
              </a:lnSpc>
              <a:spcBef>
                <a:spcPts val="0"/>
              </a:spcBef>
              <a:spcAft>
                <a:spcPts val="0"/>
              </a:spcAft>
              <a:buClr>
                <a:schemeClr val="dk1"/>
              </a:buClr>
              <a:buSzPts val="1200"/>
              <a:buFont typeface="Arial"/>
              <a:buChar char="•"/>
            </a:pPr>
            <a:r>
              <a:rPr lang="vi" sz="1200">
                <a:latin typeface="Calibri"/>
                <a:ea typeface="Calibri"/>
                <a:cs typeface="Calibri"/>
                <a:sym typeface="Calibri"/>
              </a:rPr>
              <a:t>Không lưu dữ liệu vào bộ nhớ cache.</a:t>
            </a:r>
            <a:endParaRPr sz="1200">
              <a:latin typeface="Calibri"/>
              <a:ea typeface="Calibri"/>
              <a:cs typeface="Calibri"/>
              <a:sym typeface="Calibri"/>
            </a:endParaRPr>
          </a:p>
          <a:p>
            <a:pPr marL="628650" marR="0" lvl="1" indent="-171450" algn="l" rtl="0">
              <a:lnSpc>
                <a:spcPct val="100000"/>
              </a:lnSpc>
              <a:spcBef>
                <a:spcPts val="0"/>
              </a:spcBef>
              <a:spcAft>
                <a:spcPts val="0"/>
              </a:spcAft>
              <a:buClr>
                <a:schemeClr val="dk1"/>
              </a:buClr>
              <a:buSzPts val="1200"/>
              <a:buFont typeface="Arial"/>
              <a:buChar char="•"/>
            </a:pPr>
            <a:r>
              <a:rPr lang="vi" sz="1200">
                <a:latin typeface="Calibri"/>
                <a:ea typeface="Calibri"/>
                <a:cs typeface="Calibri"/>
                <a:sym typeface="Calibri"/>
              </a:rPr>
              <a:t>Bao gồm dữ liệu trong nội dung thư.</a:t>
            </a:r>
            <a:endParaRPr sz="1200">
              <a:latin typeface="Calibri"/>
              <a:ea typeface="Calibri"/>
              <a:cs typeface="Calibri"/>
              <a:sym typeface="Calibri"/>
            </a:endParaRPr>
          </a:p>
          <a:p>
            <a:pPr marL="628650" marR="0" lvl="1" indent="-171450" algn="l" rtl="0">
              <a:lnSpc>
                <a:spcPct val="100000"/>
              </a:lnSpc>
              <a:spcBef>
                <a:spcPts val="0"/>
              </a:spcBef>
              <a:spcAft>
                <a:spcPts val="0"/>
              </a:spcAft>
              <a:buClr>
                <a:schemeClr val="dk1"/>
              </a:buClr>
              <a:buSzPts val="1200"/>
              <a:buFont typeface="Arial"/>
              <a:buChar char="•"/>
            </a:pPr>
            <a:r>
              <a:rPr lang="vi" sz="1200">
                <a:latin typeface="Calibri"/>
                <a:ea typeface="Calibri"/>
                <a:cs typeface="Calibri"/>
                <a:sym typeface="Calibri"/>
              </a:rPr>
              <a:t>Không có giới hạn như vậy.</a:t>
            </a:r>
            <a:endParaRPr sz="1200">
              <a:latin typeface="Calibri"/>
              <a:ea typeface="Calibri"/>
              <a:cs typeface="Calibri"/>
              <a:sym typeface="Calibri"/>
            </a:endParaRPr>
          </a:p>
        </p:txBody>
      </p:sp>
      <p:sp>
        <p:nvSpPr>
          <p:cNvPr id="287" name="Google Shape;287;gb2c4a1ec0d_2_22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b2c4a1ec0d_2_232: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b2c4a1ec0d_2_232: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Hàm tự động hoàn thành</a:t>
            </a:r>
            <a:endParaRPr/>
          </a:p>
          <a:p>
            <a:pPr marL="171450" lvl="0" indent="-171450" algn="l" rtl="0">
              <a:spcBef>
                <a:spcPts val="0"/>
              </a:spcBef>
              <a:spcAft>
                <a:spcPts val="0"/>
              </a:spcAft>
              <a:buClr>
                <a:schemeClr val="dk1"/>
              </a:buClr>
              <a:buSzPts val="1200"/>
              <a:buFont typeface="Arial"/>
              <a:buChar char="•"/>
            </a:pPr>
            <a:r>
              <a:rPr lang="vi" b="0"/>
              <a:t>Cung cấp danh sách các đề xuất để chọn một giá trị thay vì nhập nó</a:t>
            </a:r>
            <a:endParaRPr/>
          </a:p>
          <a:p>
            <a:pPr marL="171450" lvl="0" indent="-171450" algn="l" rtl="0">
              <a:spcBef>
                <a:spcPts val="0"/>
              </a:spcBef>
              <a:spcAft>
                <a:spcPts val="0"/>
              </a:spcAft>
              <a:buClr>
                <a:schemeClr val="dk1"/>
              </a:buClr>
              <a:buSzPts val="1200"/>
              <a:buFont typeface="Arial"/>
              <a:buChar char="•"/>
            </a:pPr>
            <a:r>
              <a:rPr lang="vi" b="0"/>
              <a:t>Các chức năng tương tự như danh sách thả xuống</a:t>
            </a:r>
            <a:endParaRPr/>
          </a:p>
          <a:p>
            <a:pPr marL="171450" lvl="0" indent="-171450" algn="l" rtl="0">
              <a:spcBef>
                <a:spcPts val="0"/>
              </a:spcBef>
              <a:spcAft>
                <a:spcPts val="0"/>
              </a:spcAft>
              <a:buClr>
                <a:schemeClr val="dk1"/>
              </a:buClr>
              <a:buSzPts val="1200"/>
              <a:buFont typeface="Arial"/>
              <a:buChar char="•"/>
            </a:pPr>
            <a:r>
              <a:rPr lang="vi" b="0"/>
              <a:t>Lọc các tùy chọn phù hợp khi người dùng nhập vào một điều khiển</a:t>
            </a:r>
            <a:endParaRPr/>
          </a:p>
          <a:p>
            <a:pPr marL="171450" lvl="0" indent="-171450" algn="l" rtl="0">
              <a:spcBef>
                <a:spcPts val="0"/>
              </a:spcBef>
              <a:spcAft>
                <a:spcPts val="0"/>
              </a:spcAft>
              <a:buClr>
                <a:schemeClr val="dk1"/>
              </a:buClr>
              <a:buSzPts val="1200"/>
              <a:buFont typeface="Arial"/>
              <a:buChar char="•"/>
            </a:pPr>
            <a:r>
              <a:rPr lang="vi" b="0"/>
              <a:t>jQuery UI là viết tắt của giao diện người dùng jQuery</a:t>
            </a:r>
            <a:endParaRPr b="0"/>
          </a:p>
          <a:p>
            <a:pPr marL="171450" lvl="0" indent="-171450" algn="l" rtl="0">
              <a:spcBef>
                <a:spcPts val="0"/>
              </a:spcBef>
              <a:spcAft>
                <a:spcPts val="0"/>
              </a:spcAft>
              <a:buClr>
                <a:schemeClr val="dk1"/>
              </a:buClr>
              <a:buSzPts val="1200"/>
              <a:buFont typeface="Arial"/>
              <a:buChar char="•"/>
            </a:pPr>
            <a:r>
              <a:rPr lang="vi" b="0"/>
              <a:t>Thư viện JS mã nguồn mở mạnh mẽ dựa trên khung jQuery</a:t>
            </a:r>
            <a:endParaRPr b="0"/>
          </a:p>
          <a:p>
            <a:pPr marL="171450" lvl="0" indent="-171450" algn="l" rtl="0">
              <a:spcBef>
                <a:spcPts val="0"/>
              </a:spcBef>
              <a:spcAft>
                <a:spcPts val="0"/>
              </a:spcAft>
              <a:buClr>
                <a:schemeClr val="dk1"/>
              </a:buClr>
              <a:buSzPts val="1200"/>
              <a:buFont typeface="Arial"/>
              <a:buChar char="•"/>
            </a:pPr>
            <a:r>
              <a:rPr lang="vi" b="0"/>
              <a:t>Cung cấp bộ sưu tập các plugin jQuery</a:t>
            </a:r>
            <a:endParaRPr/>
          </a:p>
          <a:p>
            <a:pPr marL="171450" lvl="0" indent="-171450" algn="l" rtl="0">
              <a:spcBef>
                <a:spcPts val="0"/>
              </a:spcBef>
              <a:spcAft>
                <a:spcPts val="0"/>
              </a:spcAft>
              <a:buClr>
                <a:schemeClr val="dk1"/>
              </a:buClr>
              <a:buSzPts val="1200"/>
              <a:buFont typeface="Arial"/>
              <a:buChar char="•"/>
            </a:pPr>
            <a:r>
              <a:rPr lang="vi" b="0"/>
              <a:t>Tải xuống tập tin giao diện người dùng jQuery từ Trang web hoặc sử dụng CDN để tham khảo tập tin</a:t>
            </a:r>
            <a:endParaRPr/>
          </a:p>
        </p:txBody>
      </p:sp>
      <p:sp>
        <p:nvSpPr>
          <p:cNvPr id="298" name="Google Shape;298;gb2c4a1ec0d_2_232: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2c4a1ec0d_2_244: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b2c4a1ec0d_2_244: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Hàm tự động hoàn thành</a:t>
            </a:r>
            <a:endParaRPr/>
          </a:p>
          <a:p>
            <a:pPr marL="171450" lvl="0" indent="-171450" algn="l" rtl="0">
              <a:spcBef>
                <a:spcPts val="0"/>
              </a:spcBef>
              <a:spcAft>
                <a:spcPts val="0"/>
              </a:spcAft>
              <a:buClr>
                <a:schemeClr val="dk1"/>
              </a:buClr>
              <a:buSzPts val="1200"/>
              <a:buFont typeface="Arial"/>
              <a:buChar char="•"/>
            </a:pPr>
            <a:r>
              <a:rPr lang="vi"/>
              <a:t>Thư viện cung cấp chức năng </a:t>
            </a:r>
            <a:r>
              <a:rPr lang="vi" b="1"/>
              <a:t>autocomplete()</a:t>
            </a:r>
            <a:endParaRPr/>
          </a:p>
          <a:p>
            <a:pPr marL="171450" lvl="0" indent="-171450" algn="l" rtl="0">
              <a:spcBef>
                <a:spcPts val="0"/>
              </a:spcBef>
              <a:spcAft>
                <a:spcPts val="0"/>
              </a:spcAft>
              <a:buClr>
                <a:schemeClr val="dk1"/>
              </a:buClr>
              <a:buSzPts val="1200"/>
              <a:buFont typeface="Arial"/>
              <a:buChar char="•"/>
            </a:pPr>
            <a:r>
              <a:rPr lang="vi"/>
              <a:t>Cú pháp: </a:t>
            </a:r>
            <a:r>
              <a:rPr lang="vi" b="1"/>
              <a:t>$(selector,context).autocomplete(opt);</a:t>
            </a:r>
            <a:endParaRPr/>
          </a:p>
          <a:p>
            <a:pPr marL="171450" lvl="0" indent="-171450" algn="l" rtl="0">
              <a:spcBef>
                <a:spcPts val="0"/>
              </a:spcBef>
              <a:spcAft>
                <a:spcPts val="0"/>
              </a:spcAft>
              <a:buClr>
                <a:schemeClr val="dk1"/>
              </a:buClr>
              <a:buSzPts val="1200"/>
              <a:buFont typeface="Arial"/>
              <a:buChar char="•"/>
            </a:pPr>
            <a:r>
              <a:rPr lang="vi" b="0"/>
              <a:t>Có thể bao gồm nhiều tùy chọn</a:t>
            </a:r>
            <a:endParaRPr/>
          </a:p>
          <a:p>
            <a:pPr marL="171450" lvl="0" indent="-171450" algn="l" rtl="0">
              <a:spcBef>
                <a:spcPts val="0"/>
              </a:spcBef>
              <a:spcAft>
                <a:spcPts val="0"/>
              </a:spcAft>
              <a:buClr>
                <a:schemeClr val="dk1"/>
              </a:buClr>
              <a:buSzPts val="1200"/>
              <a:buFont typeface="Arial"/>
              <a:buChar char="•"/>
            </a:pPr>
            <a:r>
              <a:rPr lang="vi" b="0"/>
              <a:t>Cú pháp: </a:t>
            </a:r>
            <a:r>
              <a:rPr lang="vi" b="1"/>
              <a:t>$(selector,context).autocomplete({opt1:val1,opt2:val2…});</a:t>
            </a:r>
            <a:endParaRPr/>
          </a:p>
          <a:p>
            <a:pPr marL="171450" marR="0" lvl="0" indent="-171450" algn="l" rtl="0">
              <a:lnSpc>
                <a:spcPct val="100000"/>
              </a:lnSpc>
              <a:spcBef>
                <a:spcPts val="0"/>
              </a:spcBef>
              <a:spcAft>
                <a:spcPts val="0"/>
              </a:spcAft>
              <a:buClr>
                <a:schemeClr val="dk1"/>
              </a:buClr>
              <a:buSzPts val="1200"/>
              <a:buFont typeface="Arial"/>
              <a:buChar char="•"/>
            </a:pPr>
            <a:r>
              <a:rPr lang="vi" b="0"/>
              <a:t>Các tùy chọn khác nhau là: </a:t>
            </a:r>
            <a:r>
              <a:rPr lang="vi" sz="1200" b="1">
                <a:solidFill>
                  <a:srgbClr val="FFFFFF"/>
                </a:solidFill>
                <a:latin typeface="Calibri"/>
                <a:ea typeface="Calibri"/>
                <a:cs typeface="Calibri"/>
                <a:sym typeface="Calibri"/>
              </a:rPr>
              <a:t>appendTo, source, delay, miniLength, autofocus, disabled, position</a:t>
            </a:r>
            <a:endParaRPr b="1"/>
          </a:p>
        </p:txBody>
      </p:sp>
      <p:sp>
        <p:nvSpPr>
          <p:cNvPr id="311" name="Google Shape;311;gb2c4a1ec0d_2_244: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2c4a1ec0d_2_26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b2c4a1ec0d_2_26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Widgets</a:t>
            </a:r>
            <a:endParaRPr/>
          </a:p>
          <a:p>
            <a:pPr marL="171450" lvl="0" indent="-171450" algn="l" rtl="0">
              <a:spcBef>
                <a:spcPts val="0"/>
              </a:spcBef>
              <a:spcAft>
                <a:spcPts val="0"/>
              </a:spcAft>
              <a:buClr>
                <a:schemeClr val="dk1"/>
              </a:buClr>
              <a:buSzPts val="1200"/>
              <a:buFont typeface="Arial"/>
              <a:buChar char="•"/>
            </a:pPr>
            <a:r>
              <a:rPr lang="vi" b="0"/>
              <a:t>Một đối tượng được liên kết với một phần tử HTML để xử lý nhiều khía cạnh</a:t>
            </a:r>
            <a:endParaRPr/>
          </a:p>
          <a:p>
            <a:pPr marL="171450" lvl="0" indent="-171450" algn="l" rtl="0">
              <a:spcBef>
                <a:spcPts val="0"/>
              </a:spcBef>
              <a:spcAft>
                <a:spcPts val="0"/>
              </a:spcAft>
              <a:buClr>
                <a:schemeClr val="dk1"/>
              </a:buClr>
              <a:buSzPts val="1200"/>
              <a:buFont typeface="Arial"/>
              <a:buChar char="•"/>
            </a:pPr>
            <a:r>
              <a:rPr lang="vi" b="0"/>
              <a:t>Các khía cạnh là:</a:t>
            </a:r>
            <a:endParaRPr b="0"/>
          </a:p>
          <a:p>
            <a:pPr marL="628650" lvl="1" indent="-171450" algn="l" rtl="0">
              <a:spcBef>
                <a:spcPts val="0"/>
              </a:spcBef>
              <a:spcAft>
                <a:spcPts val="0"/>
              </a:spcAft>
              <a:buClr>
                <a:schemeClr val="dk1"/>
              </a:buClr>
              <a:buSzPts val="1200"/>
              <a:buFont typeface="Arial"/>
              <a:buChar char="•"/>
            </a:pPr>
            <a:r>
              <a:rPr lang="vi" b="0"/>
              <a:t>Tuổi thọ, Sự tương tác, trạng thái, sự thừa kế</a:t>
            </a:r>
            <a:endParaRPr b="0"/>
          </a:p>
          <a:p>
            <a:pPr marL="171450" lvl="0" indent="-171450" algn="l" rtl="0">
              <a:spcBef>
                <a:spcPts val="0"/>
              </a:spcBef>
              <a:spcAft>
                <a:spcPts val="0"/>
              </a:spcAft>
              <a:buClr>
                <a:schemeClr val="dk1"/>
              </a:buClr>
              <a:buSzPts val="1200"/>
              <a:buFont typeface="Arial"/>
              <a:buChar char="•"/>
            </a:pPr>
            <a:r>
              <a:rPr lang="vi" b="0"/>
              <a:t>Widget là phần trực quan của giao diện người dùng jQuery</a:t>
            </a:r>
            <a:endParaRPr/>
          </a:p>
          <a:p>
            <a:pPr marL="171450" lvl="0" indent="-171450" algn="l" rtl="0">
              <a:spcBef>
                <a:spcPts val="0"/>
              </a:spcBef>
              <a:spcAft>
                <a:spcPts val="0"/>
              </a:spcAft>
              <a:buClr>
                <a:schemeClr val="dk1"/>
              </a:buClr>
              <a:buSzPts val="1200"/>
              <a:buFont typeface="Arial"/>
              <a:buChar char="•"/>
            </a:pPr>
            <a:r>
              <a:rPr lang="vi" b="0"/>
              <a:t>Đến từ giao diện người dùng jQuery và được sử dụng để thiết kế tương tác các Trang web</a:t>
            </a:r>
            <a:endParaRPr/>
          </a:p>
          <a:p>
            <a:pPr marL="171450" lvl="0" indent="-171450" algn="l" rtl="0">
              <a:spcBef>
                <a:spcPts val="0"/>
              </a:spcBef>
              <a:spcAft>
                <a:spcPts val="0"/>
              </a:spcAft>
              <a:buClr>
                <a:schemeClr val="dk1"/>
              </a:buClr>
              <a:buSzPts val="1200"/>
              <a:buFont typeface="Arial"/>
              <a:buChar char="•"/>
            </a:pPr>
            <a:r>
              <a:rPr lang="vi" b="0"/>
              <a:t>Các plugin đặc biệt được sử dụng để áp dụng chức năng cho các phần tử được liên kết</a:t>
            </a:r>
            <a:endParaRPr b="0"/>
          </a:p>
        </p:txBody>
      </p:sp>
      <p:sp>
        <p:nvSpPr>
          <p:cNvPr id="333" name="Google Shape;333;gb2c4a1ec0d_2_26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2c4a1ec0d_2_29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b2c4a1ec0d_2_29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Widgets</a:t>
            </a:r>
            <a:endParaRPr/>
          </a:p>
          <a:p>
            <a:pPr marL="171450" marR="0" lvl="0" indent="-171450" algn="l" rtl="0">
              <a:lnSpc>
                <a:spcPct val="100000"/>
              </a:lnSpc>
              <a:spcBef>
                <a:spcPts val="0"/>
              </a:spcBef>
              <a:spcAft>
                <a:spcPts val="0"/>
              </a:spcAft>
              <a:buClr>
                <a:schemeClr val="dk1"/>
              </a:buClr>
              <a:buSzPts val="1200"/>
              <a:buFont typeface="Arial"/>
              <a:buChar char="•"/>
            </a:pPr>
            <a:r>
              <a:rPr lang="vi" b="0"/>
              <a:t>Các tiện ích jQuery là:</a:t>
            </a:r>
            <a:endParaRPr/>
          </a:p>
          <a:p>
            <a:pPr marL="0" lvl="0" indent="0" algn="l" rtl="0">
              <a:spcBef>
                <a:spcPts val="0"/>
              </a:spcBef>
              <a:spcAft>
                <a:spcPts val="0"/>
              </a:spcAft>
              <a:buNone/>
            </a:pPr>
            <a:endParaRPr/>
          </a:p>
        </p:txBody>
      </p:sp>
      <p:sp>
        <p:nvSpPr>
          <p:cNvPr id="362" name="Google Shape;362;gb2c4a1ec0d_2_29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2c4a1ec0d_2_31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gb2c4a1ec0d_2_31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Tiện ích chú thích</a:t>
            </a:r>
            <a:endParaRPr/>
          </a:p>
          <a:p>
            <a:pPr marL="171450" lvl="0" indent="-171450" algn="l" rtl="0">
              <a:spcBef>
                <a:spcPts val="0"/>
              </a:spcBef>
              <a:spcAft>
                <a:spcPts val="0"/>
              </a:spcAft>
              <a:buClr>
                <a:schemeClr val="dk1"/>
              </a:buClr>
              <a:buSzPts val="1200"/>
              <a:buFont typeface="Arial"/>
              <a:buChar char="•"/>
            </a:pPr>
            <a:r>
              <a:rPr lang="vi" b="0"/>
              <a:t>Tạo điều kiện tùy biến và cung cấp các chủ đề mới</a:t>
            </a:r>
            <a:endParaRPr/>
          </a:p>
          <a:p>
            <a:pPr marL="171450" lvl="0" indent="-171450" algn="l" rtl="0">
              <a:spcBef>
                <a:spcPts val="0"/>
              </a:spcBef>
              <a:spcAft>
                <a:spcPts val="0"/>
              </a:spcAft>
              <a:buClr>
                <a:schemeClr val="dk1"/>
              </a:buClr>
              <a:buSzPts val="1200"/>
              <a:buFont typeface="Arial"/>
              <a:buChar char="•"/>
            </a:pPr>
            <a:r>
              <a:rPr lang="vi" b="0"/>
              <a:t>Cho phép hiển thị nội dung khác ngoài thuộc tính tiêu đề</a:t>
            </a:r>
            <a:endParaRPr/>
          </a:p>
          <a:p>
            <a:pPr marL="171450" lvl="0" indent="-171450" algn="l" rtl="0">
              <a:spcBef>
                <a:spcPts val="0"/>
              </a:spcBef>
              <a:spcAft>
                <a:spcPts val="0"/>
              </a:spcAft>
              <a:buClr>
                <a:schemeClr val="dk1"/>
              </a:buClr>
              <a:buSzPts val="1200"/>
              <a:buFont typeface="Arial"/>
              <a:buChar char="•"/>
            </a:pPr>
            <a:r>
              <a:rPr lang="vi" b="0"/>
              <a:t>Tùy chỉnh canh lề của tooltip</a:t>
            </a:r>
            <a:endParaRPr b="0"/>
          </a:p>
          <a:p>
            <a:pPr marL="171450" lvl="0" indent="-171450" algn="l" rtl="0">
              <a:spcBef>
                <a:spcPts val="0"/>
              </a:spcBef>
              <a:spcAft>
                <a:spcPts val="0"/>
              </a:spcAft>
              <a:buClr>
                <a:schemeClr val="dk1"/>
              </a:buClr>
              <a:buSzPts val="1200"/>
              <a:buFont typeface="Arial"/>
              <a:buChar char="•"/>
            </a:pPr>
            <a:r>
              <a:rPr lang="vi" b="0"/>
              <a:t>Được sử dụng để chỉ ra một cảnh báo hoặc lỗi</a:t>
            </a:r>
            <a:endParaRPr/>
          </a:p>
          <a:p>
            <a:pPr marL="171450" lvl="0" indent="-171450" algn="l" rtl="0">
              <a:spcBef>
                <a:spcPts val="0"/>
              </a:spcBef>
              <a:spcAft>
                <a:spcPts val="0"/>
              </a:spcAft>
              <a:buClr>
                <a:schemeClr val="dk1"/>
              </a:buClr>
              <a:buSzPts val="1200"/>
              <a:buFont typeface="Arial"/>
              <a:buChar char="•"/>
            </a:pPr>
            <a:r>
              <a:rPr lang="vi" b="0"/>
              <a:t>Cú pháp:</a:t>
            </a:r>
            <a:endParaRPr b="0"/>
          </a:p>
          <a:p>
            <a:pPr marL="914400" lvl="2" indent="0" algn="l" rtl="0">
              <a:spcBef>
                <a:spcPts val="0"/>
              </a:spcBef>
              <a:spcAft>
                <a:spcPts val="0"/>
              </a:spcAft>
              <a:buClr>
                <a:schemeClr val="dk1"/>
              </a:buClr>
              <a:buSzPts val="1200"/>
              <a:buFont typeface="Arial"/>
              <a:buNone/>
            </a:pPr>
            <a:r>
              <a:rPr lang="vi" b="1"/>
              <a:t>$(selector,context).tooltip(opt);</a:t>
            </a:r>
            <a:endParaRPr/>
          </a:p>
          <a:p>
            <a:pPr marL="914400" marR="0" lvl="2" indent="0" algn="l" rtl="0">
              <a:lnSpc>
                <a:spcPct val="100000"/>
              </a:lnSpc>
              <a:spcBef>
                <a:spcPts val="0"/>
              </a:spcBef>
              <a:spcAft>
                <a:spcPts val="0"/>
              </a:spcAft>
              <a:buClr>
                <a:schemeClr val="dk1"/>
              </a:buClr>
              <a:buSzPts val="1200"/>
              <a:buFont typeface="Arial"/>
              <a:buNone/>
            </a:pPr>
            <a:r>
              <a:rPr lang="vi" b="1"/>
              <a:t>$(selector,context).tooltip({opt1:vla1,opt2:val2…});</a:t>
            </a:r>
            <a:endParaRPr/>
          </a:p>
          <a:p>
            <a:pPr marL="171450" marR="0" lvl="0" indent="-171450" algn="l" rtl="0">
              <a:lnSpc>
                <a:spcPct val="100000"/>
              </a:lnSpc>
              <a:spcBef>
                <a:spcPts val="0"/>
              </a:spcBef>
              <a:spcAft>
                <a:spcPts val="0"/>
              </a:spcAft>
              <a:buClr>
                <a:schemeClr val="dk1"/>
              </a:buClr>
              <a:buSzPts val="1200"/>
              <a:buFont typeface="Arial"/>
              <a:buChar char="•"/>
            </a:pPr>
            <a:r>
              <a:rPr lang="vi" b="0"/>
              <a:t>Các thông số của công cụ </a:t>
            </a:r>
            <a:r>
              <a:rPr lang="vi" b="1"/>
              <a:t>tooltip()</a:t>
            </a:r>
            <a:endParaRPr/>
          </a:p>
        </p:txBody>
      </p:sp>
      <p:sp>
        <p:nvSpPr>
          <p:cNvPr id="383" name="Google Shape;383;gb2c4a1ec0d_2_31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2c4a1ec0d_2_57: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b2c4a1ec0d_2_57: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0" lvl="0" indent="0" algn="l" rtl="0">
              <a:spcBef>
                <a:spcPts val="0"/>
              </a:spcBef>
              <a:spcAft>
                <a:spcPts val="0"/>
              </a:spcAft>
              <a:buClr>
                <a:schemeClr val="dk1"/>
              </a:buClr>
              <a:buSzPts val="1200"/>
              <a:buFont typeface="Arial"/>
              <a:buNone/>
            </a:pPr>
            <a:r>
              <a:rPr lang="vi" b="0"/>
              <a:t>Vào cuối phiên này, bạn sẽ có thể:</a:t>
            </a:r>
            <a:endParaRPr/>
          </a:p>
          <a:p>
            <a:pPr marL="171450" lvl="0" indent="-171450" algn="l" rtl="0">
              <a:spcBef>
                <a:spcPts val="0"/>
              </a:spcBef>
              <a:spcAft>
                <a:spcPts val="0"/>
              </a:spcAft>
              <a:buClr>
                <a:schemeClr val="dk1"/>
              </a:buClr>
              <a:buSzPts val="1200"/>
              <a:buFont typeface="Arial"/>
              <a:buChar char="•"/>
            </a:pPr>
            <a:r>
              <a:rPr lang="vi" b="0"/>
              <a:t>Mô tả các loại hàm khác nhau trong jQuery</a:t>
            </a:r>
            <a:endParaRPr/>
          </a:p>
          <a:p>
            <a:pPr marL="171450" lvl="0" indent="-171450" algn="l" rtl="0">
              <a:spcBef>
                <a:spcPts val="0"/>
              </a:spcBef>
              <a:spcAft>
                <a:spcPts val="0"/>
              </a:spcAft>
              <a:buClr>
                <a:schemeClr val="dk1"/>
              </a:buClr>
              <a:buSzPts val="1200"/>
              <a:buFont typeface="Arial"/>
              <a:buChar char="•"/>
            </a:pPr>
            <a:r>
              <a:rPr lang="vi" b="0"/>
              <a:t>Giải thích việc sử dụng AJAX trong jQuery</a:t>
            </a:r>
            <a:endParaRPr/>
          </a:p>
          <a:p>
            <a:pPr marL="171450" lvl="0" indent="-171450" algn="l" rtl="0">
              <a:spcBef>
                <a:spcPts val="0"/>
              </a:spcBef>
              <a:spcAft>
                <a:spcPts val="0"/>
              </a:spcAft>
              <a:buClr>
                <a:schemeClr val="dk1"/>
              </a:buClr>
              <a:buSzPts val="1200"/>
              <a:buFont typeface="Arial"/>
              <a:buChar char="•"/>
            </a:pPr>
            <a:r>
              <a:rPr lang="vi" b="0"/>
              <a:t>Làm sáng tỏ khái niệm gọi lại trong jQuery</a:t>
            </a:r>
            <a:endParaRPr/>
          </a:p>
          <a:p>
            <a:pPr marL="171450" lvl="0" indent="-171450" algn="l" rtl="0">
              <a:spcBef>
                <a:spcPts val="0"/>
              </a:spcBef>
              <a:spcAft>
                <a:spcPts val="0"/>
              </a:spcAft>
              <a:buClr>
                <a:schemeClr val="dk1"/>
              </a:buClr>
              <a:buSzPts val="1200"/>
              <a:buFont typeface="Arial"/>
              <a:buChar char="•"/>
            </a:pPr>
            <a:r>
              <a:rPr lang="vi" b="0"/>
              <a:t>Mô tả việc triển khai và sử dụng các điều khiển khác nhau như widget và datatable trong jQuery</a:t>
            </a:r>
            <a:endParaRPr b="0"/>
          </a:p>
        </p:txBody>
      </p:sp>
      <p:sp>
        <p:nvSpPr>
          <p:cNvPr id="110" name="Google Shape;110;gb2c4a1ec0d_2_57: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2c4a1ec0d_2_33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gb2c4a1ec0d_2_33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Tiện ích hộp thoại</a:t>
            </a:r>
            <a:endParaRPr/>
          </a:p>
          <a:p>
            <a:pPr marL="171450" lvl="0" indent="-171450" algn="l" rtl="0">
              <a:spcBef>
                <a:spcPts val="0"/>
              </a:spcBef>
              <a:spcAft>
                <a:spcPts val="0"/>
              </a:spcAft>
              <a:buClr>
                <a:schemeClr val="dk1"/>
              </a:buClr>
              <a:buSzPts val="1200"/>
              <a:buFont typeface="Arial"/>
              <a:buChar char="•"/>
            </a:pPr>
            <a:r>
              <a:rPr lang="vi" b="0"/>
              <a:t>Cửa sổ nổi có tiêu đề và nội dung</a:t>
            </a:r>
            <a:endParaRPr/>
          </a:p>
          <a:p>
            <a:pPr marL="171450" lvl="0" indent="-171450" algn="l" rtl="0">
              <a:spcBef>
                <a:spcPts val="0"/>
              </a:spcBef>
              <a:spcAft>
                <a:spcPts val="0"/>
              </a:spcAft>
              <a:buClr>
                <a:schemeClr val="dk1"/>
              </a:buClr>
              <a:buSzPts val="1200"/>
              <a:buFont typeface="Arial"/>
              <a:buChar char="•"/>
            </a:pPr>
            <a:r>
              <a:rPr lang="vi" b="0"/>
              <a:t>Cửa sổ có thể di chuyển và thay đổi kích thước</a:t>
            </a:r>
            <a:endParaRPr/>
          </a:p>
          <a:p>
            <a:pPr marL="171450" lvl="0" indent="-171450" algn="l" rtl="0">
              <a:spcBef>
                <a:spcPts val="0"/>
              </a:spcBef>
              <a:spcAft>
                <a:spcPts val="0"/>
              </a:spcAft>
              <a:buClr>
                <a:schemeClr val="dk1"/>
              </a:buClr>
              <a:buSzPts val="1200"/>
              <a:buFont typeface="Arial"/>
              <a:buChar char="•"/>
            </a:pPr>
            <a:r>
              <a:rPr lang="vi" b="0"/>
              <a:t>Cửa sổ động để hiển thị thanh cuộn</a:t>
            </a:r>
            <a:endParaRPr/>
          </a:p>
          <a:p>
            <a:pPr marL="171450" lvl="0" indent="-171450" algn="l" rtl="0">
              <a:spcBef>
                <a:spcPts val="0"/>
              </a:spcBef>
              <a:spcAft>
                <a:spcPts val="0"/>
              </a:spcAft>
              <a:buClr>
                <a:schemeClr val="dk1"/>
              </a:buClr>
              <a:buSzPts val="1200"/>
              <a:buFont typeface="Arial"/>
              <a:buChar char="•"/>
            </a:pPr>
            <a:r>
              <a:rPr lang="vi" b="0"/>
              <a:t>jQuery cung cấp phương thức hộp thoại </a:t>
            </a:r>
            <a:r>
              <a:rPr lang="vi" b="1"/>
              <a:t>dialog()</a:t>
            </a:r>
            <a:endParaRPr/>
          </a:p>
          <a:p>
            <a:pPr marL="171450" lvl="0" indent="-171450" algn="l" rtl="0">
              <a:spcBef>
                <a:spcPts val="0"/>
              </a:spcBef>
              <a:spcAft>
                <a:spcPts val="0"/>
              </a:spcAft>
              <a:buClr>
                <a:schemeClr val="dk1"/>
              </a:buClr>
              <a:buSzPts val="1200"/>
              <a:buFont typeface="Arial"/>
              <a:buChar char="•"/>
            </a:pPr>
            <a:r>
              <a:rPr lang="vi" b="0"/>
              <a:t>Cú pháp:</a:t>
            </a:r>
            <a:endParaRPr b="0"/>
          </a:p>
          <a:p>
            <a:pPr marL="914400" lvl="2" indent="0" algn="l" rtl="0">
              <a:spcBef>
                <a:spcPts val="0"/>
              </a:spcBef>
              <a:spcAft>
                <a:spcPts val="0"/>
              </a:spcAft>
              <a:buClr>
                <a:schemeClr val="dk1"/>
              </a:buClr>
              <a:buSzPts val="1200"/>
              <a:buFont typeface="Arial"/>
              <a:buNone/>
            </a:pPr>
            <a:r>
              <a:rPr lang="vi" b="1"/>
              <a:t>$(selector,context).dialog(opt);</a:t>
            </a:r>
            <a:endParaRPr/>
          </a:p>
          <a:p>
            <a:pPr marL="914400" marR="0" lvl="2" indent="0" algn="l" rtl="0">
              <a:lnSpc>
                <a:spcPct val="100000"/>
              </a:lnSpc>
              <a:spcBef>
                <a:spcPts val="0"/>
              </a:spcBef>
              <a:spcAft>
                <a:spcPts val="0"/>
              </a:spcAft>
              <a:buClr>
                <a:schemeClr val="dk1"/>
              </a:buClr>
              <a:buSzPts val="1200"/>
              <a:buFont typeface="Arial"/>
              <a:buNone/>
            </a:pPr>
            <a:r>
              <a:rPr lang="vi" b="1"/>
              <a:t>$(selector,context).dialog({opt1:vla1,opt2:val2…});</a:t>
            </a:r>
            <a:endParaRPr/>
          </a:p>
          <a:p>
            <a:pPr marL="171450" marR="0" lvl="0" indent="-171450" algn="l" rtl="0">
              <a:lnSpc>
                <a:spcPct val="100000"/>
              </a:lnSpc>
              <a:spcBef>
                <a:spcPts val="0"/>
              </a:spcBef>
              <a:spcAft>
                <a:spcPts val="0"/>
              </a:spcAft>
              <a:buClr>
                <a:schemeClr val="dk1"/>
              </a:buClr>
              <a:buSzPts val="1200"/>
              <a:buFont typeface="Arial"/>
              <a:buChar char="•"/>
            </a:pPr>
            <a:r>
              <a:rPr lang="vi" b="0"/>
              <a:t>Các tham số của phương thức </a:t>
            </a:r>
            <a:r>
              <a:rPr lang="vi" b="1"/>
              <a:t>dialog()</a:t>
            </a:r>
            <a:endParaRPr b="1"/>
          </a:p>
        </p:txBody>
      </p:sp>
      <p:sp>
        <p:nvSpPr>
          <p:cNvPr id="404" name="Google Shape;404;gb2c4a1ec0d_2_33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c4a1ec0d_2_35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b2c4a1ec0d_2_35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Plugin Datable</a:t>
            </a:r>
            <a:endParaRPr/>
          </a:p>
          <a:p>
            <a:pPr marL="171450" lvl="0" indent="-171450" algn="l" rtl="0">
              <a:spcBef>
                <a:spcPts val="0"/>
              </a:spcBef>
              <a:spcAft>
                <a:spcPts val="0"/>
              </a:spcAft>
              <a:buClr>
                <a:schemeClr val="dk1"/>
              </a:buClr>
              <a:buSzPts val="1200"/>
              <a:buFont typeface="Arial"/>
              <a:buChar char="•"/>
            </a:pPr>
            <a:r>
              <a:rPr lang="vi" b="0"/>
              <a:t>Một plugin jQuery trực quan bổ sung chức năng bổ sung cho phần tử &lt;table&gt;</a:t>
            </a:r>
            <a:endParaRPr/>
          </a:p>
          <a:p>
            <a:pPr marL="171450" lvl="0" indent="-171450" algn="l" rtl="0">
              <a:spcBef>
                <a:spcPts val="0"/>
              </a:spcBef>
              <a:spcAft>
                <a:spcPts val="0"/>
              </a:spcAft>
              <a:buClr>
                <a:schemeClr val="dk1"/>
              </a:buClr>
              <a:buSzPts val="1200"/>
              <a:buFont typeface="Arial"/>
              <a:buChar char="•"/>
            </a:pPr>
            <a:r>
              <a:rPr lang="vi" b="0"/>
              <a:t>Bảng động bao gồm các chức năng phân trang, sắp xếp và tìm kiếm</a:t>
            </a:r>
            <a:endParaRPr/>
          </a:p>
          <a:p>
            <a:pPr marL="171450" lvl="0" indent="-171450" algn="l" rtl="0">
              <a:spcBef>
                <a:spcPts val="0"/>
              </a:spcBef>
              <a:spcAft>
                <a:spcPts val="0"/>
              </a:spcAft>
              <a:buClr>
                <a:schemeClr val="dk1"/>
              </a:buClr>
              <a:buSzPts val="1200"/>
              <a:buFont typeface="Arial"/>
              <a:buChar char="•"/>
            </a:pPr>
            <a:r>
              <a:rPr lang="vi" b="0"/>
              <a:t>Truy cập dữ liệu nhanh chóng và tương tác thân thiện với người dùng</a:t>
            </a:r>
            <a:endParaRPr/>
          </a:p>
          <a:p>
            <a:pPr marL="171450" lvl="0" indent="-171450" algn="l" rtl="0">
              <a:spcBef>
                <a:spcPts val="0"/>
              </a:spcBef>
              <a:spcAft>
                <a:spcPts val="0"/>
              </a:spcAft>
              <a:buClr>
                <a:schemeClr val="dk1"/>
              </a:buClr>
              <a:buSzPts val="1200"/>
              <a:buFont typeface="Arial"/>
              <a:buChar char="•"/>
            </a:pPr>
            <a:r>
              <a:rPr lang="vi" b="0"/>
              <a:t>Cú pháp:</a:t>
            </a:r>
            <a:endParaRPr b="0"/>
          </a:p>
          <a:p>
            <a:pPr marL="914400" lvl="2" indent="0" algn="l" rtl="0">
              <a:spcBef>
                <a:spcPts val="0"/>
              </a:spcBef>
              <a:spcAft>
                <a:spcPts val="0"/>
              </a:spcAft>
              <a:buClr>
                <a:schemeClr val="dk1"/>
              </a:buClr>
              <a:buSzPts val="1200"/>
              <a:buFont typeface="Arial"/>
              <a:buNone/>
            </a:pPr>
            <a:r>
              <a:rPr lang="vi" b="1"/>
              <a:t>$(selector).dataTable();</a:t>
            </a:r>
            <a:endParaRPr/>
          </a:p>
          <a:p>
            <a:pPr marL="171450" lvl="0" indent="-171450" algn="l" rtl="0">
              <a:spcBef>
                <a:spcPts val="0"/>
              </a:spcBef>
              <a:spcAft>
                <a:spcPts val="0"/>
              </a:spcAft>
              <a:buClr>
                <a:schemeClr val="dk1"/>
              </a:buClr>
              <a:buSzPts val="1200"/>
              <a:buFont typeface="Arial"/>
              <a:buChar char="•"/>
            </a:pPr>
            <a:r>
              <a:rPr lang="vi" b="0"/>
              <a:t>Bao gồm hai tập tin bổ sung: tập tin JS DataTables và tệp CSS DataTables</a:t>
            </a:r>
            <a:endParaRPr/>
          </a:p>
          <a:p>
            <a:pPr marL="171450" lvl="0" indent="-171450" algn="l" rtl="0">
              <a:spcBef>
                <a:spcPts val="0"/>
              </a:spcBef>
              <a:spcAft>
                <a:spcPts val="0"/>
              </a:spcAft>
              <a:buClr>
                <a:schemeClr val="dk1"/>
              </a:buClr>
              <a:buSzPts val="1200"/>
              <a:buFont typeface="Arial"/>
              <a:buChar char="•"/>
            </a:pPr>
            <a:r>
              <a:rPr lang="vi" b="0"/>
              <a:t>Tải xuống tập tin từ Trang web hoặc tham khảo CDN</a:t>
            </a:r>
            <a:endParaRPr/>
          </a:p>
        </p:txBody>
      </p:sp>
      <p:sp>
        <p:nvSpPr>
          <p:cNvPr id="425" name="Google Shape;425;gb2c4a1ec0d_2_35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2c4a1ec0d_2_36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b2c4a1ec0d_2_36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0"/>
              </a:spcBef>
              <a:spcAft>
                <a:spcPts val="0"/>
              </a:spcAft>
              <a:buClr>
                <a:schemeClr val="dk1"/>
              </a:buClr>
              <a:buSzPts val="1200"/>
              <a:buFont typeface="Arial"/>
              <a:buChar char="•"/>
            </a:pPr>
            <a:r>
              <a:rPr lang="vi" b="0"/>
              <a:t>Các hàm dựng sẵn là các phương thức cho phép thao tác các giá trị dữ liệu như ngày tháng, số và chuỗi.</a:t>
            </a:r>
            <a:endParaRPr/>
          </a:p>
          <a:p>
            <a:pPr marL="171450" lvl="0" indent="-171450" algn="l" rtl="0">
              <a:spcBef>
                <a:spcPts val="0"/>
              </a:spcBef>
              <a:spcAft>
                <a:spcPts val="0"/>
              </a:spcAft>
              <a:buClr>
                <a:schemeClr val="dk1"/>
              </a:buClr>
              <a:buSzPts val="1200"/>
              <a:buFont typeface="Arial"/>
              <a:buChar char="•"/>
            </a:pPr>
            <a:r>
              <a:rPr lang="vi" b="0"/>
              <a:t>Phương thức </a:t>
            </a:r>
            <a:r>
              <a:rPr lang="vi" b="1"/>
              <a:t>live() </a:t>
            </a:r>
            <a:r>
              <a:rPr lang="vi" b="0"/>
              <a:t>ủy quyền trình xử lý sự kiện cho các phần tử hiện tại và tương lai khớp với bộ chọn.</a:t>
            </a:r>
            <a:endParaRPr/>
          </a:p>
          <a:p>
            <a:pPr marL="171450" lvl="0" indent="-171450" algn="l" rtl="0">
              <a:spcBef>
                <a:spcPts val="0"/>
              </a:spcBef>
              <a:spcAft>
                <a:spcPts val="0"/>
              </a:spcAft>
              <a:buClr>
                <a:schemeClr val="dk1"/>
              </a:buClr>
              <a:buSzPts val="1200"/>
              <a:buFont typeface="Arial"/>
              <a:buChar char="•"/>
            </a:pPr>
            <a:r>
              <a:rPr lang="vi" b="0"/>
              <a:t>Các phương thức jQuery AJAX cho phép yêu cầu dữ liệu từ một máy chủ Web ở xa thông qua LOAD, GET và POST ở các định dạng khác nhau và tải giống nhau vào phần tử HTML mong muốn.</a:t>
            </a:r>
            <a:endParaRPr/>
          </a:p>
          <a:p>
            <a:pPr marL="171450" lvl="0" indent="-171450" algn="l" rtl="0">
              <a:spcBef>
                <a:spcPts val="0"/>
              </a:spcBef>
              <a:spcAft>
                <a:spcPts val="0"/>
              </a:spcAft>
              <a:buClr>
                <a:schemeClr val="dk1"/>
              </a:buClr>
              <a:buSzPts val="1200"/>
              <a:buFont typeface="Arial"/>
              <a:buChar char="•"/>
            </a:pPr>
            <a:r>
              <a:rPr lang="vi" b="0"/>
              <a:t>Một hàm gọi lại chạy sau khi hiệu ứng jQuery hiện tại kết thúc.</a:t>
            </a:r>
            <a:endParaRPr b="0"/>
          </a:p>
        </p:txBody>
      </p:sp>
      <p:sp>
        <p:nvSpPr>
          <p:cNvPr id="438" name="Google Shape;438;gb2c4a1ec0d_2_36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2c4a1ec0d_2_37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b2c4a1ec0d_2_37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Tóm lược</a:t>
            </a:r>
            <a:endParaRPr/>
          </a:p>
          <a:p>
            <a:pPr marL="171450" lvl="0" indent="-171450" algn="l" rtl="0">
              <a:spcBef>
                <a:spcPts val="0"/>
              </a:spcBef>
              <a:spcAft>
                <a:spcPts val="0"/>
              </a:spcAft>
              <a:buClr>
                <a:schemeClr val="dk1"/>
              </a:buClr>
              <a:buSzPts val="1200"/>
              <a:buFont typeface="Arial"/>
              <a:buChar char="•"/>
            </a:pPr>
            <a:r>
              <a:rPr lang="vi"/>
              <a:t>Phương thức </a:t>
            </a:r>
            <a:r>
              <a:rPr lang="vi" b="1"/>
              <a:t>$.get() </a:t>
            </a:r>
            <a:r>
              <a:rPr lang="vi"/>
              <a:t>hỏi dữ liệu của tài nguyên từ máy chủ Web thông qua yêu cầu GET.</a:t>
            </a:r>
            <a:endParaRPr/>
          </a:p>
          <a:p>
            <a:pPr marL="171450" lvl="0" indent="-171450" algn="l" rtl="0">
              <a:spcBef>
                <a:spcPts val="0"/>
              </a:spcBef>
              <a:spcAft>
                <a:spcPts val="0"/>
              </a:spcAft>
              <a:buClr>
                <a:schemeClr val="dk1"/>
              </a:buClr>
              <a:buSzPts val="1200"/>
              <a:buFont typeface="Arial"/>
              <a:buChar char="•"/>
            </a:pPr>
            <a:r>
              <a:rPr lang="vi"/>
              <a:t>Phương thức </a:t>
            </a:r>
            <a:r>
              <a:rPr lang="vi" b="1"/>
              <a:t>$.post() </a:t>
            </a:r>
            <a:r>
              <a:rPr lang="vi"/>
              <a:t>hỏi dữ liệu của tài nguyên từ máy chủ Web thông qua yêu cầu POST.</a:t>
            </a:r>
            <a:endParaRPr/>
          </a:p>
          <a:p>
            <a:pPr marL="171450" lvl="0" indent="-171450" algn="l" rtl="0">
              <a:spcBef>
                <a:spcPts val="0"/>
              </a:spcBef>
              <a:spcAft>
                <a:spcPts val="0"/>
              </a:spcAft>
              <a:buClr>
                <a:schemeClr val="dk1"/>
              </a:buClr>
              <a:buSzPts val="1200"/>
              <a:buFont typeface="Arial"/>
              <a:buChar char="•"/>
            </a:pPr>
            <a:r>
              <a:rPr lang="vi"/>
              <a:t>Thư viện giao diện người dùng jQuery cung cấp phương thức </a:t>
            </a:r>
            <a:r>
              <a:rPr lang="vi" b="1"/>
              <a:t>autocomplete() </a:t>
            </a:r>
            <a:r>
              <a:rPr lang="vi"/>
              <a:t>để triển khai plugin tự động hoàn thành.</a:t>
            </a:r>
            <a:endParaRPr/>
          </a:p>
          <a:p>
            <a:pPr marL="171450" lvl="0" indent="-171450" algn="l" rtl="0">
              <a:spcBef>
                <a:spcPts val="0"/>
              </a:spcBef>
              <a:spcAft>
                <a:spcPts val="0"/>
              </a:spcAft>
              <a:buClr>
                <a:schemeClr val="dk1"/>
              </a:buClr>
              <a:buSzPts val="1200"/>
              <a:buFont typeface="Arial"/>
              <a:buChar char="•"/>
            </a:pPr>
            <a:r>
              <a:rPr lang="vi"/>
              <a:t>Một widget đề cập đến một đối tượng được liên kết với một phần tử trên Trang web để xử lý tuổi thọ, tương tác, trạng thái và kế thừa và các khía cạnh khác với các đối tượng hoặc tiện ích JS khác.</a:t>
            </a:r>
            <a:endParaRPr/>
          </a:p>
        </p:txBody>
      </p:sp>
      <p:sp>
        <p:nvSpPr>
          <p:cNvPr id="449" name="Google Shape;449;gb2c4a1ec0d_2_37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2c4a1ec0d_2_38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gb2c4a1ec0d_2_38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Tóm lược</a:t>
            </a:r>
            <a:endParaRPr/>
          </a:p>
          <a:p>
            <a:pPr marL="171450" lvl="0" indent="-171450" algn="l" rtl="0">
              <a:spcBef>
                <a:spcPts val="0"/>
              </a:spcBef>
              <a:spcAft>
                <a:spcPts val="0"/>
              </a:spcAft>
              <a:buClr>
                <a:schemeClr val="dk1"/>
              </a:buClr>
              <a:buSzPts val="1200"/>
              <a:buFont typeface="Arial"/>
              <a:buChar char="•"/>
            </a:pPr>
            <a:r>
              <a:rPr lang="vi"/>
              <a:t>Các tiện ích giao diện người dùng jQuery là các plugin đặc biệt giúp đơn giản hóa nhiệm vụ áp dụng chức năng cho các phần tử liên quan của chúng và cung cấp một số khả năng thiếu trong các plugin jQuery tiêu chuẩn.</a:t>
            </a:r>
            <a:endParaRPr/>
          </a:p>
          <a:p>
            <a:pPr marL="171450" lvl="0" indent="-171450" algn="l" rtl="0">
              <a:spcBef>
                <a:spcPts val="0"/>
              </a:spcBef>
              <a:spcAft>
                <a:spcPts val="0"/>
              </a:spcAft>
              <a:buClr>
                <a:schemeClr val="dk1"/>
              </a:buClr>
              <a:buSzPts val="1200"/>
              <a:buFont typeface="Arial"/>
              <a:buChar char="•"/>
            </a:pPr>
            <a:r>
              <a:rPr lang="vi"/>
              <a:t>Plugin Datatable jQuery làm cho một bảng HTML đơn giản trở nên động bằng cách dễ dàng bao gồm các tiện ích phân trang, sắp xếp và tìm kiếm trong đó.</a:t>
            </a:r>
            <a:endParaRPr/>
          </a:p>
        </p:txBody>
      </p:sp>
      <p:sp>
        <p:nvSpPr>
          <p:cNvPr id="460" name="Google Shape;460;gb2c4a1ec0d_2_38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2c4a1ec0d_2_67: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b2c4a1ec0d_2_67: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phương thức tích hợp trong jQuery</a:t>
            </a:r>
            <a:endParaRPr b="1"/>
          </a:p>
          <a:p>
            <a:pPr marL="171450" lvl="0" indent="-171450" algn="l" rtl="0">
              <a:spcBef>
                <a:spcPts val="0"/>
              </a:spcBef>
              <a:spcAft>
                <a:spcPts val="0"/>
              </a:spcAft>
              <a:buClr>
                <a:schemeClr val="dk1"/>
              </a:buClr>
              <a:buSzPts val="1200"/>
              <a:buFont typeface="Arial"/>
              <a:buChar char="•"/>
            </a:pPr>
            <a:r>
              <a:rPr lang="vi" b="0"/>
              <a:t>jQuery framework chứa các kỹ năng khác nhau của JS</a:t>
            </a:r>
            <a:endParaRPr/>
          </a:p>
          <a:p>
            <a:pPr marL="171450" lvl="0" indent="-171450" algn="l" rtl="0">
              <a:spcBef>
                <a:spcPts val="0"/>
              </a:spcBef>
              <a:spcAft>
                <a:spcPts val="0"/>
              </a:spcAft>
              <a:buClr>
                <a:schemeClr val="dk1"/>
              </a:buClr>
              <a:buSzPts val="1200"/>
              <a:buFont typeface="Arial"/>
              <a:buChar char="•"/>
            </a:pPr>
            <a:r>
              <a:rPr lang="vi" b="0"/>
              <a:t>Các phương thức jQuery được tích hợp sẵn là:</a:t>
            </a:r>
            <a:endParaRPr b="0"/>
          </a:p>
          <a:p>
            <a:pPr marL="628650" marR="0" lvl="1"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charAt()</a:t>
            </a:r>
            <a:r>
              <a:rPr lang="vi" sz="1200" b="0">
                <a:solidFill>
                  <a:srgbClr val="FFFFFF"/>
                </a:solidFill>
                <a:latin typeface="Calibri"/>
                <a:ea typeface="Calibri"/>
                <a:cs typeface="Calibri"/>
                <a:sym typeface="Calibri"/>
              </a:rPr>
              <a:t>: Tìm nạp ký tự tại chỉ mục được đề cập</a:t>
            </a:r>
            <a:endParaRPr sz="1200" b="0">
              <a:solidFill>
                <a:srgbClr val="FFFFFF"/>
              </a:solidFill>
              <a:latin typeface="Calibri"/>
              <a:ea typeface="Calibri"/>
              <a:cs typeface="Calibri"/>
              <a:sym typeface="Calibri"/>
            </a:endParaRPr>
          </a:p>
          <a:p>
            <a:pPr marL="628650" marR="0" lvl="1"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concat(): </a:t>
            </a:r>
            <a:r>
              <a:rPr lang="vi" sz="1200" b="0">
                <a:solidFill>
                  <a:srgbClr val="FFFFFF"/>
                </a:solidFill>
                <a:latin typeface="Calibri"/>
                <a:ea typeface="Calibri"/>
                <a:cs typeface="Calibri"/>
                <a:sym typeface="Calibri"/>
              </a:rPr>
              <a:t>Trả về một chuỗi mới bằng cách kết hợp hai chuỗi</a:t>
            </a:r>
            <a:endParaRPr/>
          </a:p>
          <a:p>
            <a:pPr marL="628650" marR="0" lvl="1"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indexOf(): </a:t>
            </a:r>
            <a:endParaRPr/>
          </a:p>
          <a:p>
            <a:pPr marL="1085850" marR="0" lvl="2" indent="-171450" algn="l" rtl="0">
              <a:lnSpc>
                <a:spcPct val="100000"/>
              </a:lnSpc>
              <a:spcBef>
                <a:spcPts val="0"/>
              </a:spcBef>
              <a:spcAft>
                <a:spcPts val="0"/>
              </a:spcAft>
              <a:buClr>
                <a:srgbClr val="FFFFFF"/>
              </a:buClr>
              <a:buSzPts val="1200"/>
              <a:buFont typeface="Arial"/>
              <a:buChar char="•"/>
            </a:pPr>
            <a:r>
              <a:rPr lang="vi" sz="1200" b="0">
                <a:solidFill>
                  <a:srgbClr val="FFFFFF"/>
                </a:solidFill>
                <a:latin typeface="Calibri"/>
                <a:ea typeface="Calibri"/>
                <a:cs typeface="Calibri"/>
                <a:sym typeface="Calibri"/>
              </a:rPr>
              <a:t>Tìm nạp chỉ mục bên trong đối tượng chuỗi yêu cầu về sự xuất hiện ban đầu của giá trị được đề cập</a:t>
            </a:r>
            <a:endParaRPr sz="1200" b="0">
              <a:solidFill>
                <a:srgbClr val="FFFFFF"/>
              </a:solidFill>
              <a:latin typeface="Calibri"/>
              <a:ea typeface="Calibri"/>
              <a:cs typeface="Calibri"/>
              <a:sym typeface="Calibri"/>
            </a:endParaRPr>
          </a:p>
          <a:p>
            <a:pPr marL="1085850" marR="0" lvl="2" indent="-171450" algn="l" rtl="0">
              <a:lnSpc>
                <a:spcPct val="100000"/>
              </a:lnSpc>
              <a:spcBef>
                <a:spcPts val="0"/>
              </a:spcBef>
              <a:spcAft>
                <a:spcPts val="0"/>
              </a:spcAft>
              <a:buClr>
                <a:schemeClr val="dk1"/>
              </a:buClr>
              <a:buSzPts val="1200"/>
              <a:buFont typeface="Arial"/>
              <a:buChar char="•"/>
            </a:pPr>
            <a:r>
              <a:rPr lang="vi" sz="1200" b="0">
                <a:latin typeface="Calibri"/>
                <a:ea typeface="Calibri"/>
                <a:cs typeface="Calibri"/>
                <a:sym typeface="Calibri"/>
              </a:rPr>
              <a:t>Nếu không tìm thấy gì, nó trả về -1</a:t>
            </a:r>
            <a:endParaRPr/>
          </a:p>
        </p:txBody>
      </p:sp>
      <p:sp>
        <p:nvSpPr>
          <p:cNvPr id="121" name="Google Shape;121;gb2c4a1ec0d_2_67: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2c4a1ec0d_2_8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b2c4a1ec0d_2_8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phương thức tích hợp trong jQuery</a:t>
            </a:r>
            <a:endParaRPr b="1"/>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length(): </a:t>
            </a:r>
            <a:r>
              <a:rPr lang="vi" sz="1200">
                <a:solidFill>
                  <a:srgbClr val="FFFFFF"/>
                </a:solidFill>
                <a:latin typeface="Calibri"/>
                <a:ea typeface="Calibri"/>
                <a:cs typeface="Calibri"/>
                <a:sym typeface="Calibri"/>
              </a:rPr>
              <a:t>Trả về số ký tự trong một chuỗi</a:t>
            </a:r>
            <a:endParaRPr sz="1200">
              <a:latin typeface="Calibri"/>
              <a:ea typeface="Calibri"/>
              <a:cs typeface="Calibri"/>
              <a:sym typeface="Calibri"/>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forEach(): </a:t>
            </a:r>
            <a:r>
              <a:rPr lang="vi" sz="1200">
                <a:solidFill>
                  <a:srgbClr val="FFFFFF"/>
                </a:solidFill>
                <a:latin typeface="Calibri"/>
                <a:ea typeface="Calibri"/>
                <a:cs typeface="Calibri"/>
                <a:sym typeface="Calibri"/>
              </a:rPr>
              <a:t>Gọi một hàm cho mỗi phần tử mảng</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push(): </a:t>
            </a:r>
            <a:r>
              <a:rPr lang="vi" sz="1200">
                <a:solidFill>
                  <a:srgbClr val="FFFFFF"/>
                </a:solidFill>
                <a:latin typeface="Calibri"/>
                <a:ea typeface="Calibri"/>
                <a:cs typeface="Calibri"/>
                <a:sym typeface="Calibri"/>
              </a:rPr>
              <a:t>Thêm một hoặc nhiều phần tử vào cuối một mảng và tìm nạp độ dài đã sửa đổi của nó</a:t>
            </a:r>
            <a:endParaRPr sz="1200">
              <a:latin typeface="Calibri"/>
              <a:ea typeface="Calibri"/>
              <a:cs typeface="Calibri"/>
              <a:sym typeface="Calibri"/>
            </a:endParaRPr>
          </a:p>
        </p:txBody>
      </p:sp>
      <p:sp>
        <p:nvSpPr>
          <p:cNvPr id="138" name="Google Shape;138;gb2c4a1ec0d_2_8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2c4a1ec0d_2_99: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b2c4a1ec0d_2_99: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phương thức tích hợp trong jQuery</a:t>
            </a:r>
            <a:endParaRPr b="1"/>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pop(): </a:t>
            </a:r>
            <a:r>
              <a:rPr lang="vi" sz="1200">
                <a:solidFill>
                  <a:srgbClr val="FFFFFF"/>
                </a:solidFill>
                <a:latin typeface="Calibri"/>
                <a:ea typeface="Calibri"/>
                <a:cs typeface="Calibri"/>
                <a:sym typeface="Calibri"/>
              </a:rPr>
              <a:t>Loại bỏ và trả về phần tử mảng cuối cùng</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subStr(): </a:t>
            </a:r>
            <a:r>
              <a:rPr lang="vi" sz="1200">
                <a:solidFill>
                  <a:srgbClr val="FFFFFF"/>
                </a:solidFill>
                <a:latin typeface="Calibri"/>
                <a:ea typeface="Calibri"/>
                <a:cs typeface="Calibri"/>
                <a:sym typeface="Calibri"/>
              </a:rPr>
              <a:t>Trích xuất các ký tự chuỗi bắt đầu tại vị trí chỉ mục được đề cập cho đến khi độ dài chỉ mục được chỉ định</a:t>
            </a:r>
            <a:endParaRPr sz="1200">
              <a:latin typeface="Calibri"/>
              <a:ea typeface="Calibri"/>
              <a:cs typeface="Calibri"/>
              <a:sym typeface="Calibri"/>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reverse(): </a:t>
            </a:r>
            <a:r>
              <a:rPr lang="vi" sz="1200">
                <a:solidFill>
                  <a:srgbClr val="FFFFFF"/>
                </a:solidFill>
                <a:latin typeface="Calibri"/>
                <a:ea typeface="Calibri"/>
                <a:cs typeface="Calibri"/>
                <a:sym typeface="Calibri"/>
              </a:rPr>
              <a:t>Thay đổi thứ tự của các phần tử mảng bằng cách đặt phần tử đầu tiên cuối cùng và phần tử cuối cùng trước</a:t>
            </a:r>
            <a:endParaRPr sz="1200">
              <a:latin typeface="Calibri"/>
              <a:ea typeface="Calibri"/>
              <a:cs typeface="Calibri"/>
              <a:sym typeface="Calibri"/>
            </a:endParaRPr>
          </a:p>
        </p:txBody>
      </p:sp>
      <p:sp>
        <p:nvSpPr>
          <p:cNvPr id="155" name="Google Shape;155;gb2c4a1ec0d_2_99: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2c4a1ec0d_2_11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b2c4a1ec0d_2_11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Các phương thức tích hợp trong jQuery</a:t>
            </a:r>
            <a:endParaRPr b="1"/>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sort(): </a:t>
            </a:r>
            <a:r>
              <a:rPr lang="vi" sz="1200">
                <a:solidFill>
                  <a:srgbClr val="FFFFFF"/>
                </a:solidFill>
                <a:latin typeface="Calibri"/>
                <a:ea typeface="Calibri"/>
                <a:cs typeface="Calibri"/>
                <a:sym typeface="Calibri"/>
              </a:rPr>
              <a:t>Sắp xếp các phần tử mảng theo thứ tự tăng dần hoặc giảm dần</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toLowerCase(): </a:t>
            </a:r>
            <a:r>
              <a:rPr lang="vi" sz="1200">
                <a:latin typeface="Calibri"/>
                <a:ea typeface="Calibri"/>
                <a:cs typeface="Calibri"/>
                <a:sym typeface="Calibri"/>
              </a:rPr>
              <a:t>Chuyển đổi giá trị chuỗi thành chữ thường</a:t>
            </a:r>
            <a:endParaRPr sz="1200">
              <a:latin typeface="Calibri"/>
              <a:ea typeface="Calibri"/>
              <a:cs typeface="Calibri"/>
              <a:sym typeface="Calibri"/>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toUpperCase(): </a:t>
            </a:r>
            <a:r>
              <a:rPr lang="vi" sz="1200">
                <a:latin typeface="Calibri"/>
                <a:ea typeface="Calibri"/>
                <a:cs typeface="Calibri"/>
                <a:sym typeface="Calibri"/>
              </a:rPr>
              <a:t>Chuyển đổi giá trị chuỗi thành chữ hoa</a:t>
            </a:r>
            <a:endParaRPr/>
          </a:p>
          <a:p>
            <a:pPr marL="171450" marR="0" lvl="0" indent="-171450" algn="l" rtl="0">
              <a:lnSpc>
                <a:spcPct val="100000"/>
              </a:lnSpc>
              <a:spcBef>
                <a:spcPts val="0"/>
              </a:spcBef>
              <a:spcAft>
                <a:spcPts val="0"/>
              </a:spcAft>
              <a:buClr>
                <a:srgbClr val="FFFFFF"/>
              </a:buClr>
              <a:buSzPts val="1200"/>
              <a:buFont typeface="Arial"/>
              <a:buChar char="•"/>
            </a:pPr>
            <a:r>
              <a:rPr lang="vi" sz="1200" b="1">
                <a:solidFill>
                  <a:srgbClr val="FFFFFF"/>
                </a:solidFill>
                <a:latin typeface="Calibri"/>
                <a:ea typeface="Calibri"/>
                <a:cs typeface="Calibri"/>
                <a:sym typeface="Calibri"/>
              </a:rPr>
              <a:t>tostring(): </a:t>
            </a:r>
            <a:r>
              <a:rPr lang="vi" sz="1200">
                <a:solidFill>
                  <a:srgbClr val="FFFFFF"/>
                </a:solidFill>
                <a:latin typeface="Calibri"/>
                <a:ea typeface="Calibri"/>
                <a:cs typeface="Calibri"/>
                <a:sym typeface="Calibri"/>
              </a:rPr>
              <a:t>Chuyển đổi một giá trị đã cho thành một chuỗi</a:t>
            </a:r>
            <a:endParaRPr sz="1200">
              <a:latin typeface="Calibri"/>
              <a:ea typeface="Calibri"/>
              <a:cs typeface="Calibri"/>
              <a:sym typeface="Calibri"/>
            </a:endParaRPr>
          </a:p>
        </p:txBody>
      </p:sp>
      <p:sp>
        <p:nvSpPr>
          <p:cNvPr id="172" name="Google Shape;172;gb2c4a1ec0d_2_11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2c4a1ec0d_2_133: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b2c4a1ec0d_2_133: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Hàm Live trong jQuery</a:t>
            </a:r>
            <a:endParaRPr/>
          </a:p>
          <a:p>
            <a:pPr marL="171450" lvl="0" indent="-171450" algn="l" rtl="0">
              <a:spcBef>
                <a:spcPts val="0"/>
              </a:spcBef>
              <a:spcAft>
                <a:spcPts val="0"/>
              </a:spcAft>
              <a:buClr>
                <a:schemeClr val="dk1"/>
              </a:buClr>
              <a:buSzPts val="1200"/>
              <a:buFont typeface="Arial"/>
              <a:buChar char="•"/>
            </a:pPr>
            <a:r>
              <a:rPr lang="vi" b="0"/>
              <a:t>Hàm </a:t>
            </a:r>
            <a:r>
              <a:rPr lang="vi" b="1"/>
              <a:t>live() </a:t>
            </a:r>
            <a:r>
              <a:rPr lang="vi" b="0"/>
              <a:t>ủy quyền một hoặc nhiều trình xử lý sự kiện</a:t>
            </a:r>
            <a:endParaRPr/>
          </a:p>
          <a:p>
            <a:pPr marL="171450" lvl="0" indent="-171450" algn="l" rtl="0">
              <a:spcBef>
                <a:spcPts val="0"/>
              </a:spcBef>
              <a:spcAft>
                <a:spcPts val="0"/>
              </a:spcAft>
              <a:buClr>
                <a:schemeClr val="dk1"/>
              </a:buClr>
              <a:buSzPts val="1200"/>
              <a:buFont typeface="Arial"/>
              <a:buChar char="•"/>
            </a:pPr>
            <a:r>
              <a:rPr lang="vi" b="0"/>
              <a:t>Một cách khác để ủy quyền sự kiện thực hiện trong jQuery</a:t>
            </a:r>
            <a:endParaRPr/>
          </a:p>
          <a:p>
            <a:pPr marL="171450" lvl="0" indent="-171450" algn="l" rtl="0">
              <a:spcBef>
                <a:spcPts val="0"/>
              </a:spcBef>
              <a:spcAft>
                <a:spcPts val="0"/>
              </a:spcAft>
              <a:buClr>
                <a:schemeClr val="dk1"/>
              </a:buClr>
              <a:buSzPts val="1200"/>
              <a:buFont typeface="Arial"/>
              <a:buChar char="•"/>
            </a:pPr>
            <a:r>
              <a:rPr lang="vi" b="0"/>
              <a:t>Thúc đẩy việc sử dụng DOM</a:t>
            </a:r>
            <a:endParaRPr/>
          </a:p>
          <a:p>
            <a:pPr marL="171450" lvl="0" indent="-171450" algn="l" rtl="0">
              <a:spcBef>
                <a:spcPts val="0"/>
              </a:spcBef>
              <a:spcAft>
                <a:spcPts val="0"/>
              </a:spcAft>
              <a:buClr>
                <a:schemeClr val="dk1"/>
              </a:buClr>
              <a:buSzPts val="1200"/>
              <a:buFont typeface="Arial"/>
              <a:buChar char="•"/>
            </a:pPr>
            <a:r>
              <a:rPr lang="vi" b="0"/>
              <a:t>Phương thức </a:t>
            </a:r>
            <a:r>
              <a:rPr lang="vi" b="1"/>
              <a:t>die() </a:t>
            </a:r>
            <a:r>
              <a:rPr lang="vi" b="0"/>
              <a:t>được sử dụng để loại bỏ trình xử lý sự kiện liên quan</a:t>
            </a:r>
            <a:endParaRPr/>
          </a:p>
          <a:p>
            <a:pPr marL="171450" lvl="0" indent="-171450" algn="l" rtl="0">
              <a:spcBef>
                <a:spcPts val="0"/>
              </a:spcBef>
              <a:spcAft>
                <a:spcPts val="0"/>
              </a:spcAft>
              <a:buClr>
                <a:schemeClr val="dk1"/>
              </a:buClr>
              <a:buSzPts val="1200"/>
              <a:buFont typeface="Arial"/>
              <a:buChar char="•"/>
            </a:pPr>
            <a:r>
              <a:rPr lang="vi" b="0"/>
              <a:t>Cú pháp: </a:t>
            </a:r>
            <a:r>
              <a:rPr lang="vi" b="1"/>
              <a:t>$(selector).live(event,data,function);</a:t>
            </a:r>
            <a:endParaRPr/>
          </a:p>
          <a:p>
            <a:pPr marL="171450" lvl="0" indent="-171450" algn="l" rtl="0">
              <a:spcBef>
                <a:spcPts val="0"/>
              </a:spcBef>
              <a:spcAft>
                <a:spcPts val="0"/>
              </a:spcAft>
              <a:buClr>
                <a:schemeClr val="dk1"/>
              </a:buClr>
              <a:buSzPts val="1200"/>
              <a:buFont typeface="Arial"/>
              <a:buChar char="•"/>
            </a:pPr>
            <a:r>
              <a:rPr lang="vi" b="0"/>
              <a:t>Phương thức </a:t>
            </a:r>
            <a:r>
              <a:rPr lang="vi" b="1"/>
              <a:t>on() </a:t>
            </a:r>
            <a:r>
              <a:rPr lang="vi" b="0"/>
              <a:t>xử lý tất cả tác vụ ủy quyền sự kiện cũng như các tác vụ phương thức </a:t>
            </a:r>
            <a:r>
              <a:rPr lang="vi" b="1"/>
              <a:t>live()</a:t>
            </a:r>
            <a:endParaRPr b="1"/>
          </a:p>
        </p:txBody>
      </p:sp>
      <p:sp>
        <p:nvSpPr>
          <p:cNvPr id="191" name="Google Shape;191;gb2c4a1ec0d_2_133: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2c4a1ec0d_2_145: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b2c4a1ec0d_2_145: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jQuery AJAX</a:t>
            </a:r>
            <a:endParaRPr/>
          </a:p>
          <a:p>
            <a:pPr marL="171450" lvl="0" indent="-171450" algn="l" rtl="0">
              <a:spcBef>
                <a:spcPts val="0"/>
              </a:spcBef>
              <a:spcAft>
                <a:spcPts val="0"/>
              </a:spcAft>
              <a:buClr>
                <a:schemeClr val="dk1"/>
              </a:buClr>
              <a:buSzPts val="1200"/>
              <a:buFont typeface="Arial"/>
              <a:buChar char="•"/>
            </a:pPr>
            <a:r>
              <a:rPr lang="vi" b="0"/>
              <a:t>Cập nhật các phần của trang web bằng cách trao đổi dữ liệu giữa máy chủ và máy khách</a:t>
            </a:r>
            <a:endParaRPr/>
          </a:p>
          <a:p>
            <a:pPr marL="171450" lvl="0" indent="-171450" algn="l" rtl="0">
              <a:spcBef>
                <a:spcPts val="0"/>
              </a:spcBef>
              <a:spcAft>
                <a:spcPts val="0"/>
              </a:spcAft>
              <a:buClr>
                <a:schemeClr val="dk1"/>
              </a:buClr>
              <a:buSzPts val="1200"/>
              <a:buFont typeface="Arial"/>
              <a:buChar char="•"/>
            </a:pPr>
            <a:r>
              <a:rPr lang="vi" b="0"/>
              <a:t>Không cần tải lại hoặc làm mới Trang web</a:t>
            </a:r>
            <a:endParaRPr/>
          </a:p>
          <a:p>
            <a:pPr marL="171450" lvl="0" indent="-171450" algn="l" rtl="0">
              <a:spcBef>
                <a:spcPts val="0"/>
              </a:spcBef>
              <a:spcAft>
                <a:spcPts val="0"/>
              </a:spcAft>
              <a:buClr>
                <a:schemeClr val="dk1"/>
              </a:buClr>
              <a:buSzPts val="1200"/>
              <a:buFont typeface="Arial"/>
              <a:buChar char="•"/>
            </a:pPr>
            <a:r>
              <a:rPr lang="vi" b="0"/>
              <a:t>Ví dụ - Gmail và YouTube</a:t>
            </a:r>
            <a:endParaRPr/>
          </a:p>
          <a:p>
            <a:pPr marL="171450" lvl="0" indent="-171450" algn="l" rtl="0">
              <a:spcBef>
                <a:spcPts val="0"/>
              </a:spcBef>
              <a:spcAft>
                <a:spcPts val="0"/>
              </a:spcAft>
              <a:buClr>
                <a:schemeClr val="dk1"/>
              </a:buClr>
              <a:buSzPts val="1200"/>
              <a:buFont typeface="Arial"/>
              <a:buChar char="•"/>
            </a:pPr>
            <a:r>
              <a:rPr lang="vi" b="0"/>
              <a:t>Mã AJAX không có jQuery rất phức tạp</a:t>
            </a:r>
            <a:endParaRPr/>
          </a:p>
          <a:p>
            <a:pPr marL="171450" lvl="0" indent="-171450" algn="l" rtl="0">
              <a:spcBef>
                <a:spcPts val="0"/>
              </a:spcBef>
              <a:spcAft>
                <a:spcPts val="0"/>
              </a:spcAft>
              <a:buClr>
                <a:schemeClr val="dk1"/>
              </a:buClr>
              <a:buSzPts val="1200"/>
              <a:buFont typeface="Arial"/>
              <a:buChar char="•"/>
            </a:pPr>
            <a:r>
              <a:rPr lang="vi" b="0"/>
              <a:t>jQuery cung cấp các phương pháp AJAX để phát triển các ứng dụng Web</a:t>
            </a:r>
            <a:endParaRPr/>
          </a:p>
          <a:p>
            <a:pPr marL="171450" lvl="0" indent="-171450" algn="l" rtl="0">
              <a:spcBef>
                <a:spcPts val="0"/>
              </a:spcBef>
              <a:spcAft>
                <a:spcPts val="0"/>
              </a:spcAft>
              <a:buClr>
                <a:schemeClr val="dk1"/>
              </a:buClr>
              <a:buSzPts val="1200"/>
              <a:buFont typeface="Arial"/>
              <a:buChar char="•"/>
            </a:pPr>
            <a:r>
              <a:rPr lang="vi" b="0"/>
              <a:t>Yêu cầu dữ liệu từ máy chủ thông qua GET và POST</a:t>
            </a:r>
            <a:endParaRPr/>
          </a:p>
          <a:p>
            <a:pPr marL="171450" marR="0" lvl="0" indent="-171450" algn="l" rtl="0">
              <a:lnSpc>
                <a:spcPct val="100000"/>
              </a:lnSpc>
              <a:spcBef>
                <a:spcPts val="0"/>
              </a:spcBef>
              <a:spcAft>
                <a:spcPts val="0"/>
              </a:spcAft>
              <a:buClr>
                <a:schemeClr val="dk1"/>
              </a:buClr>
              <a:buSzPts val="1200"/>
              <a:buFont typeface="Arial"/>
              <a:buChar char="•"/>
            </a:pPr>
            <a:r>
              <a:rPr lang="vi" b="0"/>
              <a:t>Yêu cầu dữ liệu ở 4 định dạng: </a:t>
            </a:r>
            <a:r>
              <a:rPr lang="vi" sz="1200" b="1">
                <a:solidFill>
                  <a:srgbClr val="FFFFFF"/>
                </a:solidFill>
                <a:latin typeface="Calibri"/>
                <a:ea typeface="Calibri"/>
                <a:cs typeface="Calibri"/>
                <a:sym typeface="Calibri"/>
              </a:rPr>
              <a:t>Text, XML, JSON, HTML</a:t>
            </a:r>
            <a:endParaRPr sz="1200" b="1">
              <a:latin typeface="Calibri"/>
              <a:ea typeface="Calibri"/>
              <a:cs typeface="Calibri"/>
              <a:sym typeface="Calibri"/>
            </a:endParaRPr>
          </a:p>
        </p:txBody>
      </p:sp>
      <p:sp>
        <p:nvSpPr>
          <p:cNvPr id="204" name="Google Shape;204;gb2c4a1ec0d_2_145: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2c4a1ec0d_2_159: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b2c4a1ec0d_2_159:notes"/>
          <p:cNvSpPr txBox="1">
            <a:spLocks noGrp="1"/>
          </p:cNvSpPr>
          <p:nvPr>
            <p:ph type="body" idx="1"/>
          </p:nvPr>
        </p:nvSpPr>
        <p:spPr>
          <a:xfrm>
            <a:off x="685800" y="4400551"/>
            <a:ext cx="5486400" cy="36004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Phương thức AJAX jQuery load()</a:t>
            </a:r>
            <a:endParaRPr/>
          </a:p>
          <a:p>
            <a:pPr marL="171450" lvl="0" indent="-171450" algn="l" rtl="0">
              <a:spcBef>
                <a:spcPts val="0"/>
              </a:spcBef>
              <a:spcAft>
                <a:spcPts val="0"/>
              </a:spcAft>
              <a:buClr>
                <a:schemeClr val="dk1"/>
              </a:buClr>
              <a:buSzPts val="1200"/>
              <a:buFont typeface="Arial"/>
              <a:buChar char="•"/>
            </a:pPr>
            <a:r>
              <a:rPr lang="vi" b="0"/>
              <a:t>Phương pháp dễ dàng và mạnh mẽ</a:t>
            </a:r>
            <a:endParaRPr/>
          </a:p>
          <a:p>
            <a:pPr marL="171450" lvl="0" indent="-171450" algn="l" rtl="0">
              <a:spcBef>
                <a:spcPts val="0"/>
              </a:spcBef>
              <a:spcAft>
                <a:spcPts val="0"/>
              </a:spcAft>
              <a:buClr>
                <a:schemeClr val="dk1"/>
              </a:buClr>
              <a:buSzPts val="1200"/>
              <a:buFont typeface="Arial"/>
              <a:buChar char="•"/>
            </a:pPr>
            <a:r>
              <a:rPr lang="vi" b="0"/>
              <a:t>Tải dữ liệu được yêu cầu từ máy chủ Web và chèn vào phần tử</a:t>
            </a:r>
            <a:endParaRPr/>
          </a:p>
          <a:p>
            <a:pPr marL="171450" lvl="0" indent="-171450" algn="l" rtl="0">
              <a:spcBef>
                <a:spcPts val="0"/>
              </a:spcBef>
              <a:spcAft>
                <a:spcPts val="0"/>
              </a:spcAft>
              <a:buClr>
                <a:schemeClr val="dk1"/>
              </a:buClr>
              <a:buSzPts val="1200"/>
              <a:buFont typeface="Arial"/>
              <a:buChar char="•"/>
            </a:pPr>
            <a:r>
              <a:rPr lang="vi" b="0"/>
              <a:t>Cú pháp: </a:t>
            </a:r>
            <a:endParaRPr/>
          </a:p>
          <a:p>
            <a:pPr marL="914400" lvl="2" indent="0" algn="l" rtl="0">
              <a:spcBef>
                <a:spcPts val="0"/>
              </a:spcBef>
              <a:spcAft>
                <a:spcPts val="0"/>
              </a:spcAft>
              <a:buClr>
                <a:schemeClr val="dk1"/>
              </a:buClr>
              <a:buSzPts val="1200"/>
              <a:buFont typeface="Arial"/>
              <a:buNone/>
            </a:pPr>
            <a:r>
              <a:rPr lang="vi" b="1"/>
              <a:t>$(selector).load(URL,data,callback);</a:t>
            </a:r>
            <a:endParaRPr b="0"/>
          </a:p>
        </p:txBody>
      </p:sp>
      <p:sp>
        <p:nvSpPr>
          <p:cNvPr id="219" name="Google Shape;219;gb2c4a1ec0d_2_159:notes"/>
          <p:cNvSpPr txBox="1">
            <a:spLocks noGrp="1"/>
          </p:cNvSpPr>
          <p:nvPr>
            <p:ph type="sldNum" idx="12"/>
          </p:nvPr>
        </p:nvSpPr>
        <p:spPr>
          <a:xfrm>
            <a:off x="3885010" y="8684684"/>
            <a:ext cx="2971800" cy="459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60"/>
        <p:cNvGrpSpPr/>
        <p:nvPr/>
      </p:nvGrpSpPr>
      <p:grpSpPr>
        <a:xfrm>
          <a:off x="0" y="0"/>
          <a:ext cx="0" cy="0"/>
          <a:chOff x="0" y="0"/>
          <a:chExt cx="0" cy="0"/>
        </a:xfrm>
      </p:grpSpPr>
      <p:sp>
        <p:nvSpPr>
          <p:cNvPr id="61" name="Google Shape;61;p14"/>
          <p:cNvSpPr/>
          <p:nvPr/>
        </p:nvSpPr>
        <p:spPr>
          <a:xfrm>
            <a:off x="0" y="0"/>
            <a:ext cx="9144000" cy="5143500"/>
          </a:xfrm>
          <a:custGeom>
            <a:avLst/>
            <a:gdLst/>
            <a:ahLst/>
            <a:cxnLst/>
            <a:rect l="l" t="t" r="r" b="b"/>
            <a:pathLst>
              <a:path w="9144000" h="6858000" extrusionOk="0">
                <a:moveTo>
                  <a:pt x="0" y="6858000"/>
                </a:moveTo>
                <a:lnTo>
                  <a:pt x="9144000" y="6858000"/>
                </a:lnTo>
                <a:lnTo>
                  <a:pt x="9144000" y="0"/>
                </a:lnTo>
                <a:lnTo>
                  <a:pt x="0" y="0"/>
                </a:lnTo>
                <a:lnTo>
                  <a:pt x="0" y="6858000"/>
                </a:lnTo>
                <a:close/>
              </a:path>
            </a:pathLst>
          </a:custGeom>
          <a:solidFill>
            <a:srgbClr val="00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4"/>
          <p:cNvSpPr/>
          <p:nvPr/>
        </p:nvSpPr>
        <p:spPr>
          <a:xfrm>
            <a:off x="7620" y="4577715"/>
            <a:ext cx="9136380" cy="114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4"/>
          <p:cNvSpPr/>
          <p:nvPr/>
        </p:nvSpPr>
        <p:spPr>
          <a:xfrm>
            <a:off x="471982" y="4116362"/>
            <a:ext cx="444494" cy="3308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4"/>
          <p:cNvSpPr/>
          <p:nvPr/>
        </p:nvSpPr>
        <p:spPr>
          <a:xfrm>
            <a:off x="7167181" y="3895620"/>
            <a:ext cx="1752600" cy="6792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4"/>
          <p:cNvSpPr/>
          <p:nvPr/>
        </p:nvSpPr>
        <p:spPr>
          <a:xfrm>
            <a:off x="4000" y="344461"/>
            <a:ext cx="9139999" cy="16585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4"/>
          <p:cNvSpPr/>
          <p:nvPr/>
        </p:nvSpPr>
        <p:spPr>
          <a:xfrm>
            <a:off x="7620" y="4577715"/>
            <a:ext cx="9136380" cy="114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1523" y="1763649"/>
            <a:ext cx="9142476" cy="74179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txBox="1">
            <a:spLocks noGrp="1"/>
          </p:cNvSpPr>
          <p:nvPr>
            <p:ph type="body" idx="1"/>
          </p:nvPr>
        </p:nvSpPr>
        <p:spPr>
          <a:xfrm>
            <a:off x="535940" y="1072515"/>
            <a:ext cx="8027034" cy="17602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000" b="0" i="0">
                <a:solidFill>
                  <a:srgbClr val="17375E"/>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p:nvPr/>
        </p:nvSpPr>
        <p:spPr>
          <a:xfrm>
            <a:off x="0" y="0"/>
            <a:ext cx="9144000" cy="5143500"/>
          </a:xfrm>
          <a:custGeom>
            <a:avLst/>
            <a:gdLst/>
            <a:ahLst/>
            <a:cxnLst/>
            <a:rect l="l" t="t" r="r" b="b"/>
            <a:pathLst>
              <a:path w="9144000" h="6858000" extrusionOk="0">
                <a:moveTo>
                  <a:pt x="0" y="6858000"/>
                </a:moveTo>
                <a:lnTo>
                  <a:pt x="9144000" y="6858000"/>
                </a:lnTo>
                <a:lnTo>
                  <a:pt x="9144000" y="0"/>
                </a:lnTo>
                <a:lnTo>
                  <a:pt x="0" y="0"/>
                </a:lnTo>
                <a:lnTo>
                  <a:pt x="0" y="6858000"/>
                </a:lnTo>
                <a:close/>
              </a:path>
            </a:pathLst>
          </a:custGeom>
          <a:solidFill>
            <a:srgbClr val="00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6"/>
          <p:cNvSpPr/>
          <p:nvPr/>
        </p:nvSpPr>
        <p:spPr>
          <a:xfrm>
            <a:off x="7620" y="4577715"/>
            <a:ext cx="9136380" cy="114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6"/>
          <p:cNvSpPr/>
          <p:nvPr/>
        </p:nvSpPr>
        <p:spPr>
          <a:xfrm>
            <a:off x="471982" y="4116362"/>
            <a:ext cx="444494" cy="3308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6"/>
          <p:cNvSpPr/>
          <p:nvPr/>
        </p:nvSpPr>
        <p:spPr>
          <a:xfrm>
            <a:off x="7167181" y="3895620"/>
            <a:ext cx="1752600" cy="6792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6"/>
          <p:cNvSpPr/>
          <p:nvPr/>
        </p:nvSpPr>
        <p:spPr>
          <a:xfrm>
            <a:off x="338327" y="192023"/>
            <a:ext cx="8546592" cy="9509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6"/>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6"/>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1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000" b="0" i="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a:lnSpc>
                <a:spcPct val="103333"/>
              </a:lnSpc>
              <a:spcBef>
                <a:spcPts val="0"/>
              </a:spcBef>
              <a:buNone/>
              <a:defRPr sz="1200" b="0" i="0">
                <a:solidFill>
                  <a:srgbClr val="376092"/>
                </a:solidFill>
                <a:latin typeface="Calibri"/>
                <a:ea typeface="Calibri"/>
                <a:cs typeface="Calibri"/>
                <a:sym typeface="Calibri"/>
              </a:defRPr>
            </a:lvl1pPr>
            <a:lvl2pPr marL="102870" marR="0" lvl="1" indent="0" algn="l">
              <a:lnSpc>
                <a:spcPct val="103333"/>
              </a:lnSpc>
              <a:spcBef>
                <a:spcPts val="0"/>
              </a:spcBef>
              <a:buNone/>
              <a:defRPr sz="1200" b="0" i="0">
                <a:solidFill>
                  <a:srgbClr val="376092"/>
                </a:solidFill>
                <a:latin typeface="Calibri"/>
                <a:ea typeface="Calibri"/>
                <a:cs typeface="Calibri"/>
                <a:sym typeface="Calibri"/>
              </a:defRPr>
            </a:lvl2pPr>
            <a:lvl3pPr marL="102870" marR="0" lvl="2" indent="0" algn="l">
              <a:lnSpc>
                <a:spcPct val="103333"/>
              </a:lnSpc>
              <a:spcBef>
                <a:spcPts val="0"/>
              </a:spcBef>
              <a:buNone/>
              <a:defRPr sz="1200" b="0" i="0">
                <a:solidFill>
                  <a:srgbClr val="376092"/>
                </a:solidFill>
                <a:latin typeface="Calibri"/>
                <a:ea typeface="Calibri"/>
                <a:cs typeface="Calibri"/>
                <a:sym typeface="Calibri"/>
              </a:defRPr>
            </a:lvl3pPr>
            <a:lvl4pPr marL="102870" marR="0" lvl="3" indent="0" algn="l">
              <a:lnSpc>
                <a:spcPct val="103333"/>
              </a:lnSpc>
              <a:spcBef>
                <a:spcPts val="0"/>
              </a:spcBef>
              <a:buNone/>
              <a:defRPr sz="1200" b="0" i="0">
                <a:solidFill>
                  <a:srgbClr val="376092"/>
                </a:solidFill>
                <a:latin typeface="Calibri"/>
                <a:ea typeface="Calibri"/>
                <a:cs typeface="Calibri"/>
                <a:sym typeface="Calibri"/>
              </a:defRPr>
            </a:lvl4pPr>
            <a:lvl5pPr marL="102870" marR="0" lvl="4" indent="0" algn="l">
              <a:lnSpc>
                <a:spcPct val="103333"/>
              </a:lnSpc>
              <a:spcBef>
                <a:spcPts val="0"/>
              </a:spcBef>
              <a:buNone/>
              <a:defRPr sz="1200" b="0" i="0">
                <a:solidFill>
                  <a:srgbClr val="376092"/>
                </a:solidFill>
                <a:latin typeface="Calibri"/>
                <a:ea typeface="Calibri"/>
                <a:cs typeface="Calibri"/>
                <a:sym typeface="Calibri"/>
              </a:defRPr>
            </a:lvl5pPr>
            <a:lvl6pPr marL="102870" marR="0" lvl="5" indent="0" algn="l">
              <a:lnSpc>
                <a:spcPct val="103333"/>
              </a:lnSpc>
              <a:spcBef>
                <a:spcPts val="0"/>
              </a:spcBef>
              <a:buNone/>
              <a:defRPr sz="1200" b="0" i="0">
                <a:solidFill>
                  <a:srgbClr val="376092"/>
                </a:solidFill>
                <a:latin typeface="Calibri"/>
                <a:ea typeface="Calibri"/>
                <a:cs typeface="Calibri"/>
                <a:sym typeface="Calibri"/>
              </a:defRPr>
            </a:lvl6pPr>
            <a:lvl7pPr marL="102870" marR="0" lvl="6" indent="0" algn="l">
              <a:lnSpc>
                <a:spcPct val="103333"/>
              </a:lnSpc>
              <a:spcBef>
                <a:spcPts val="0"/>
              </a:spcBef>
              <a:buNone/>
              <a:defRPr sz="1200" b="0" i="0">
                <a:solidFill>
                  <a:srgbClr val="376092"/>
                </a:solidFill>
                <a:latin typeface="Calibri"/>
                <a:ea typeface="Calibri"/>
                <a:cs typeface="Calibri"/>
                <a:sym typeface="Calibri"/>
              </a:defRPr>
            </a:lvl7pPr>
            <a:lvl8pPr marL="102870" marR="0" lvl="7" indent="0" algn="l">
              <a:lnSpc>
                <a:spcPct val="103333"/>
              </a:lnSpc>
              <a:spcBef>
                <a:spcPts val="0"/>
              </a:spcBef>
              <a:buNone/>
              <a:defRPr sz="1200" b="0" i="0">
                <a:solidFill>
                  <a:srgbClr val="376092"/>
                </a:solidFill>
                <a:latin typeface="Calibri"/>
                <a:ea typeface="Calibri"/>
                <a:cs typeface="Calibri"/>
                <a:sym typeface="Calibri"/>
              </a:defRPr>
            </a:lvl8pPr>
            <a:lvl9pPr marL="102870" marR="0" lvl="8" indent="0" algn="l">
              <a:lnSpc>
                <a:spcPct val="103333"/>
              </a:lnSpc>
              <a:spcBef>
                <a:spcPts val="0"/>
              </a:spcBef>
              <a:buNone/>
              <a:defRPr sz="1200" b="0" i="0">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custGeom>
            <a:avLst/>
            <a:gdLst/>
            <a:ahLst/>
            <a:cxnLst/>
            <a:rect l="l" t="t" r="r" b="b"/>
            <a:pathLst>
              <a:path w="9144000" h="6858000" extrusionOk="0">
                <a:moveTo>
                  <a:pt x="0" y="6858000"/>
                </a:moveTo>
                <a:lnTo>
                  <a:pt x="9144000" y="6858000"/>
                </a:lnTo>
                <a:lnTo>
                  <a:pt x="9144000" y="0"/>
                </a:lnTo>
                <a:lnTo>
                  <a:pt x="0" y="0"/>
                </a:lnTo>
                <a:lnTo>
                  <a:pt x="0" y="6858000"/>
                </a:lnTo>
                <a:close/>
              </a:path>
            </a:pathLst>
          </a:custGeom>
          <a:solidFill>
            <a:srgbClr val="00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3"/>
          <p:cNvSpPr/>
          <p:nvPr/>
        </p:nvSpPr>
        <p:spPr>
          <a:xfrm>
            <a:off x="7620" y="4577715"/>
            <a:ext cx="9136380" cy="1143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3"/>
          <p:cNvSpPr/>
          <p:nvPr/>
        </p:nvSpPr>
        <p:spPr>
          <a:xfrm>
            <a:off x="471982" y="4116362"/>
            <a:ext cx="444494" cy="33080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3"/>
          <p:cNvSpPr/>
          <p:nvPr/>
        </p:nvSpPr>
        <p:spPr>
          <a:xfrm>
            <a:off x="7167181" y="3895620"/>
            <a:ext cx="1752600" cy="67920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3"/>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400" b="0" i="0" u="none" strike="noStrike" cap="none">
                <a:solidFill>
                  <a:srgbClr val="17375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13"/>
          <p:cNvSpPr txBox="1">
            <a:spLocks noGrp="1"/>
          </p:cNvSpPr>
          <p:nvPr>
            <p:ph type="body" idx="1"/>
          </p:nvPr>
        </p:nvSpPr>
        <p:spPr>
          <a:xfrm>
            <a:off x="535940" y="1072515"/>
            <a:ext cx="8027034" cy="17602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000" b="0" i="0" u="none" strike="noStrike" cap="none">
                <a:solidFill>
                  <a:srgbClr val="17375E"/>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a:solidFill>
                  <a:srgbClr val="37609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000" b="0" i="0">
                <a:solidFill>
                  <a:srgbClr val="37609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lvl1pPr marL="102870" marR="0" lvl="0" indent="0" algn="l" rtl="0">
              <a:lnSpc>
                <a:spcPct val="103333"/>
              </a:lnSpc>
              <a:spcBef>
                <a:spcPts val="0"/>
              </a:spcBef>
              <a:buNone/>
              <a:defRPr sz="1200" b="0" i="0" u="none">
                <a:solidFill>
                  <a:srgbClr val="376092"/>
                </a:solidFill>
                <a:latin typeface="Calibri"/>
                <a:ea typeface="Calibri"/>
                <a:cs typeface="Calibri"/>
                <a:sym typeface="Calibri"/>
              </a:defRPr>
            </a:lvl1pPr>
            <a:lvl2pPr marL="102870" marR="0" lvl="1" indent="0" algn="l" rtl="0">
              <a:lnSpc>
                <a:spcPct val="103333"/>
              </a:lnSpc>
              <a:spcBef>
                <a:spcPts val="0"/>
              </a:spcBef>
              <a:buNone/>
              <a:defRPr sz="1200" b="0" i="0" u="none">
                <a:solidFill>
                  <a:srgbClr val="376092"/>
                </a:solidFill>
                <a:latin typeface="Calibri"/>
                <a:ea typeface="Calibri"/>
                <a:cs typeface="Calibri"/>
                <a:sym typeface="Calibri"/>
              </a:defRPr>
            </a:lvl2pPr>
            <a:lvl3pPr marL="102870" marR="0" lvl="2" indent="0" algn="l" rtl="0">
              <a:lnSpc>
                <a:spcPct val="103333"/>
              </a:lnSpc>
              <a:spcBef>
                <a:spcPts val="0"/>
              </a:spcBef>
              <a:buNone/>
              <a:defRPr sz="1200" b="0" i="0" u="none">
                <a:solidFill>
                  <a:srgbClr val="376092"/>
                </a:solidFill>
                <a:latin typeface="Calibri"/>
                <a:ea typeface="Calibri"/>
                <a:cs typeface="Calibri"/>
                <a:sym typeface="Calibri"/>
              </a:defRPr>
            </a:lvl3pPr>
            <a:lvl4pPr marL="102870" marR="0" lvl="3" indent="0" algn="l" rtl="0">
              <a:lnSpc>
                <a:spcPct val="103333"/>
              </a:lnSpc>
              <a:spcBef>
                <a:spcPts val="0"/>
              </a:spcBef>
              <a:buNone/>
              <a:defRPr sz="1200" b="0" i="0" u="none">
                <a:solidFill>
                  <a:srgbClr val="376092"/>
                </a:solidFill>
                <a:latin typeface="Calibri"/>
                <a:ea typeface="Calibri"/>
                <a:cs typeface="Calibri"/>
                <a:sym typeface="Calibri"/>
              </a:defRPr>
            </a:lvl4pPr>
            <a:lvl5pPr marL="102870" marR="0" lvl="4" indent="0" algn="l" rtl="0">
              <a:lnSpc>
                <a:spcPct val="103333"/>
              </a:lnSpc>
              <a:spcBef>
                <a:spcPts val="0"/>
              </a:spcBef>
              <a:buNone/>
              <a:defRPr sz="1200" b="0" i="0" u="none">
                <a:solidFill>
                  <a:srgbClr val="376092"/>
                </a:solidFill>
                <a:latin typeface="Calibri"/>
                <a:ea typeface="Calibri"/>
                <a:cs typeface="Calibri"/>
                <a:sym typeface="Calibri"/>
              </a:defRPr>
            </a:lvl5pPr>
            <a:lvl6pPr marL="102870" marR="0" lvl="5" indent="0" algn="l" rtl="0">
              <a:lnSpc>
                <a:spcPct val="103333"/>
              </a:lnSpc>
              <a:spcBef>
                <a:spcPts val="0"/>
              </a:spcBef>
              <a:buNone/>
              <a:defRPr sz="1200" b="0" i="0" u="none">
                <a:solidFill>
                  <a:srgbClr val="376092"/>
                </a:solidFill>
                <a:latin typeface="Calibri"/>
                <a:ea typeface="Calibri"/>
                <a:cs typeface="Calibri"/>
                <a:sym typeface="Calibri"/>
              </a:defRPr>
            </a:lvl6pPr>
            <a:lvl7pPr marL="102870" marR="0" lvl="6" indent="0" algn="l" rtl="0">
              <a:lnSpc>
                <a:spcPct val="103333"/>
              </a:lnSpc>
              <a:spcBef>
                <a:spcPts val="0"/>
              </a:spcBef>
              <a:buNone/>
              <a:defRPr sz="1200" b="0" i="0" u="none">
                <a:solidFill>
                  <a:srgbClr val="376092"/>
                </a:solidFill>
                <a:latin typeface="Calibri"/>
                <a:ea typeface="Calibri"/>
                <a:cs typeface="Calibri"/>
                <a:sym typeface="Calibri"/>
              </a:defRPr>
            </a:lvl7pPr>
            <a:lvl8pPr marL="102870" marR="0" lvl="7" indent="0" algn="l" rtl="0">
              <a:lnSpc>
                <a:spcPct val="103333"/>
              </a:lnSpc>
              <a:spcBef>
                <a:spcPts val="0"/>
              </a:spcBef>
              <a:buNone/>
              <a:defRPr sz="1200" b="0" i="0" u="none">
                <a:solidFill>
                  <a:srgbClr val="376092"/>
                </a:solidFill>
                <a:latin typeface="Calibri"/>
                <a:ea typeface="Calibri"/>
                <a:cs typeface="Calibri"/>
                <a:sym typeface="Calibri"/>
              </a:defRPr>
            </a:lvl8pPr>
            <a:lvl9pPr marL="102870" marR="0" lvl="8" indent="0" algn="l" rtl="0">
              <a:lnSpc>
                <a:spcPct val="103333"/>
              </a:lnSpc>
              <a:spcBef>
                <a:spcPts val="0"/>
              </a:spcBef>
              <a:buNone/>
              <a:defRPr sz="1200" b="0" i="0" u="none">
                <a:solidFill>
                  <a:srgbClr val="376092"/>
                </a:solidFill>
                <a:latin typeface="Calibri"/>
                <a:ea typeface="Calibri"/>
                <a:cs typeface="Calibri"/>
                <a:sym typeface="Calibri"/>
              </a:defRPr>
            </a:lvl9pPr>
          </a:lstStyle>
          <a:p>
            <a:pPr marL="102870" lvl="0" indent="0" algn="l"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718778" y="2812875"/>
            <a:ext cx="7663815" cy="485775"/>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4000">
                <a:solidFill>
                  <a:srgbClr val="10253F"/>
                </a:solidFill>
                <a:latin typeface="Calibri"/>
                <a:ea typeface="Calibri"/>
                <a:cs typeface="Calibri"/>
                <a:sym typeface="Calibri"/>
              </a:rPr>
              <a:t>Functions, Widgets, Plugins in jQuery</a:t>
            </a:r>
            <a:endParaRPr sz="4000">
              <a:solidFill>
                <a:schemeClr val="dk1"/>
              </a:solidFill>
              <a:latin typeface="Calibri"/>
              <a:ea typeface="Calibri"/>
              <a:cs typeface="Calibri"/>
              <a:sym typeface="Calibri"/>
            </a:endParaRPr>
          </a:p>
        </p:txBody>
      </p:sp>
      <p:sp>
        <p:nvSpPr>
          <p:cNvPr id="106" name="Google Shape;106;p19"/>
          <p:cNvSpPr txBox="1"/>
          <p:nvPr/>
        </p:nvSpPr>
        <p:spPr>
          <a:xfrm>
            <a:off x="2403475" y="3736850"/>
            <a:ext cx="1278600" cy="2481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Session 17</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28"/>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650490" lvl="0" indent="0" algn="l" rtl="0">
              <a:lnSpc>
                <a:spcPct val="100000"/>
              </a:lnSpc>
              <a:spcBef>
                <a:spcPts val="0"/>
              </a:spcBef>
              <a:spcAft>
                <a:spcPts val="0"/>
              </a:spcAft>
              <a:buNone/>
            </a:pPr>
            <a:r>
              <a:rPr lang="vi"/>
              <a:t>Callbacks</a:t>
            </a:r>
            <a:endParaRPr/>
          </a:p>
        </p:txBody>
      </p:sp>
      <p:sp>
        <p:nvSpPr>
          <p:cNvPr id="236" name="Google Shape;236;p28"/>
          <p:cNvSpPr txBox="1"/>
          <p:nvPr/>
        </p:nvSpPr>
        <p:spPr>
          <a:xfrm>
            <a:off x="535940" y="996315"/>
            <a:ext cx="5433600" cy="1413900"/>
          </a:xfrm>
          <a:prstGeom prst="rect">
            <a:avLst/>
          </a:prstGeom>
          <a:noFill/>
          <a:ln>
            <a:noFill/>
          </a:ln>
        </p:spPr>
        <p:txBody>
          <a:bodyPr spcFirstLastPara="1" wrap="square" lIns="0" tIns="0" rIns="0" bIns="0" anchor="t" anchorCtr="0">
            <a:noAutofit/>
          </a:bodyPr>
          <a:lstStyle/>
          <a:p>
            <a:pPr marL="354965" marR="0" lvl="0" indent="-329565" algn="l" rtl="0">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Runs once when current jQuery effect is over</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Line by line execution in JavaScript, lead to errors</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marL="927100" marR="0" lvl="0" indent="0" algn="l" rtl="0">
              <a:lnSpc>
                <a:spcPct val="100000"/>
              </a:lnSpc>
              <a:spcBef>
                <a:spcPts val="1680"/>
              </a:spcBef>
              <a:spcAft>
                <a:spcPts val="0"/>
              </a:spcAft>
              <a:buNone/>
            </a:pPr>
            <a:r>
              <a:rPr lang="vi" sz="1800" b="1">
                <a:solidFill>
                  <a:srgbClr val="17375E"/>
                </a:solidFill>
                <a:latin typeface="Calibri"/>
                <a:ea typeface="Calibri"/>
                <a:cs typeface="Calibri"/>
                <a:sym typeface="Calibri"/>
              </a:rPr>
              <a:t>$(selector).hide(speed,callback);</a:t>
            </a:r>
            <a:endParaRPr sz="1800">
              <a:solidFill>
                <a:schemeClr val="dk1"/>
              </a:solidFill>
              <a:latin typeface="Calibri"/>
              <a:ea typeface="Calibri"/>
              <a:cs typeface="Calibri"/>
              <a:sym typeface="Calibri"/>
            </a:endParaRPr>
          </a:p>
        </p:txBody>
      </p:sp>
      <p:sp>
        <p:nvSpPr>
          <p:cNvPr id="237" name="Google Shape;237;p28"/>
          <p:cNvSpPr txBox="1"/>
          <p:nvPr/>
        </p:nvSpPr>
        <p:spPr>
          <a:xfrm>
            <a:off x="535763" y="2779423"/>
            <a:ext cx="3589800" cy="624900"/>
          </a:xfrm>
          <a:prstGeom prst="rect">
            <a:avLst/>
          </a:prstGeom>
          <a:noFill/>
          <a:ln>
            <a:noFill/>
          </a:ln>
        </p:spPr>
        <p:txBody>
          <a:bodyPr spcFirstLastPara="1" wrap="square" lIns="0" tIns="0" rIns="0" bIns="0" anchor="t" anchorCtr="0">
            <a:noAutofit/>
          </a:bodyPr>
          <a:lstStyle/>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Effects are – hide, fade, or slide</a:t>
            </a:r>
            <a:endParaRPr sz="2000">
              <a:solidFill>
                <a:schemeClr val="dk1"/>
              </a:solidFill>
              <a:latin typeface="Calibri"/>
              <a:ea typeface="Calibri"/>
              <a:cs typeface="Calibri"/>
              <a:sym typeface="Calibri"/>
            </a:endParaRPr>
          </a:p>
          <a:p>
            <a:pPr marL="12700" marR="0" lvl="0" indent="0" algn="l" rtl="0">
              <a:lnSpc>
                <a:spcPct val="100000"/>
              </a:lnSpc>
              <a:spcBef>
                <a:spcPts val="1680"/>
              </a:spcBef>
              <a:spcAft>
                <a:spcPts val="0"/>
              </a:spcAft>
              <a:buNone/>
            </a:pPr>
            <a:r>
              <a:rPr lang="vi" sz="2000">
                <a:solidFill>
                  <a:srgbClr val="17375E"/>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238" name="Google Shape;238;p28"/>
          <p:cNvSpPr txBox="1"/>
          <p:nvPr/>
        </p:nvSpPr>
        <p:spPr>
          <a:xfrm>
            <a:off x="535763" y="3015624"/>
            <a:ext cx="6709500" cy="636600"/>
          </a:xfrm>
          <a:prstGeom prst="rect">
            <a:avLst/>
          </a:prstGeom>
          <a:noFill/>
          <a:ln>
            <a:noFill/>
          </a:ln>
        </p:spPr>
        <p:txBody>
          <a:bodyPr spcFirstLastPara="1" wrap="square" lIns="0" tIns="0" rIns="0" bIns="0" anchor="t" anchorCtr="0">
            <a:noAutofit/>
          </a:bodyPr>
          <a:lstStyle/>
          <a:p>
            <a:pPr marL="354965" marR="0" lvl="0" indent="0" algn="l" rtl="0">
              <a:lnSpc>
                <a:spcPct val="100000"/>
              </a:lnSpc>
              <a:spcBef>
                <a:spcPts val="0"/>
              </a:spcBef>
              <a:spcAft>
                <a:spcPts val="0"/>
              </a:spcAft>
              <a:buNone/>
            </a:pPr>
            <a:r>
              <a:rPr lang="vi" sz="1800">
                <a:solidFill>
                  <a:srgbClr val="17375E"/>
                </a:solidFill>
                <a:latin typeface="Calibri"/>
                <a:ea typeface="Calibri"/>
                <a:cs typeface="Calibri"/>
                <a:sym typeface="Calibri"/>
              </a:rPr>
              <a:t>In load() optional callback parameter can be callback function</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Syntax:</a:t>
            </a:r>
            <a:endParaRPr sz="1800">
              <a:solidFill>
                <a:schemeClr val="dk1"/>
              </a:solidFill>
              <a:latin typeface="Calibri"/>
              <a:ea typeface="Calibri"/>
              <a:cs typeface="Calibri"/>
              <a:sym typeface="Calibri"/>
            </a:endParaRPr>
          </a:p>
        </p:txBody>
      </p:sp>
      <p:sp>
        <p:nvSpPr>
          <p:cNvPr id="239" name="Google Shape;239;p28"/>
          <p:cNvSpPr txBox="1"/>
          <p:nvPr/>
        </p:nvSpPr>
        <p:spPr>
          <a:xfrm>
            <a:off x="1450213" y="3869092"/>
            <a:ext cx="6140400" cy="2481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b="1">
                <a:solidFill>
                  <a:srgbClr val="17375E"/>
                </a:solidFill>
                <a:latin typeface="Calibri"/>
                <a:ea typeface="Calibri"/>
                <a:cs typeface="Calibri"/>
                <a:sym typeface="Calibri"/>
              </a:rPr>
              <a:t>$(selector).load(URL,data,function(response,status,XHR));</a:t>
            </a:r>
            <a:endParaRPr sz="2000">
              <a:solidFill>
                <a:schemeClr val="dk1"/>
              </a:solidFill>
              <a:latin typeface="Calibri"/>
              <a:ea typeface="Calibri"/>
              <a:cs typeface="Calibri"/>
              <a:sym typeface="Calibri"/>
            </a:endParaRPr>
          </a:p>
        </p:txBody>
      </p:sp>
      <p:sp>
        <p:nvSpPr>
          <p:cNvPr id="240" name="Google Shape;240;p28"/>
          <p:cNvSpPr/>
          <p:nvPr/>
        </p:nvSpPr>
        <p:spPr>
          <a:xfrm>
            <a:off x="1295400" y="2400300"/>
            <a:ext cx="38892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8"/>
          <p:cNvSpPr/>
          <p:nvPr/>
        </p:nvSpPr>
        <p:spPr>
          <a:xfrm>
            <a:off x="1371600" y="2457450"/>
            <a:ext cx="3733800" cy="342900"/>
          </a:xfrm>
          <a:custGeom>
            <a:avLst/>
            <a:gdLst/>
            <a:ahLst/>
            <a:cxnLst/>
            <a:rect l="l" t="t" r="r" b="b"/>
            <a:pathLst>
              <a:path w="3733800" h="457200" extrusionOk="0">
                <a:moveTo>
                  <a:pt x="0" y="76200"/>
                </a:moveTo>
                <a:lnTo>
                  <a:pt x="5987" y="46537"/>
                </a:lnTo>
                <a:lnTo>
                  <a:pt x="22317" y="22317"/>
                </a:lnTo>
                <a:lnTo>
                  <a:pt x="46537" y="5987"/>
                </a:lnTo>
                <a:lnTo>
                  <a:pt x="76200" y="0"/>
                </a:lnTo>
                <a:lnTo>
                  <a:pt x="3657600" y="0"/>
                </a:lnTo>
                <a:lnTo>
                  <a:pt x="3687262" y="5987"/>
                </a:lnTo>
                <a:lnTo>
                  <a:pt x="3711482" y="22317"/>
                </a:lnTo>
                <a:lnTo>
                  <a:pt x="3727812" y="46537"/>
                </a:lnTo>
                <a:lnTo>
                  <a:pt x="3733800" y="76200"/>
                </a:lnTo>
                <a:lnTo>
                  <a:pt x="3733800" y="381000"/>
                </a:lnTo>
                <a:lnTo>
                  <a:pt x="3727812" y="410656"/>
                </a:lnTo>
                <a:lnTo>
                  <a:pt x="3711482" y="434878"/>
                </a:lnTo>
                <a:lnTo>
                  <a:pt x="3687262" y="451210"/>
                </a:lnTo>
                <a:lnTo>
                  <a:pt x="36576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8"/>
          <p:cNvSpPr/>
          <p:nvPr/>
        </p:nvSpPr>
        <p:spPr>
          <a:xfrm>
            <a:off x="1295400" y="3867150"/>
            <a:ext cx="6480000" cy="459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28"/>
          <p:cNvSpPr/>
          <p:nvPr/>
        </p:nvSpPr>
        <p:spPr>
          <a:xfrm>
            <a:off x="1371600" y="3848100"/>
            <a:ext cx="6324600" cy="342900"/>
          </a:xfrm>
          <a:custGeom>
            <a:avLst/>
            <a:gdLst/>
            <a:ahLst/>
            <a:cxnLst/>
            <a:rect l="l" t="t" r="r" b="b"/>
            <a:pathLst>
              <a:path w="6324600" h="457200" extrusionOk="0">
                <a:moveTo>
                  <a:pt x="0" y="76200"/>
                </a:moveTo>
                <a:lnTo>
                  <a:pt x="5987" y="46537"/>
                </a:lnTo>
                <a:lnTo>
                  <a:pt x="22317" y="22317"/>
                </a:lnTo>
                <a:lnTo>
                  <a:pt x="46537" y="5987"/>
                </a:lnTo>
                <a:lnTo>
                  <a:pt x="76200" y="0"/>
                </a:lnTo>
                <a:lnTo>
                  <a:pt x="6248400" y="0"/>
                </a:lnTo>
                <a:lnTo>
                  <a:pt x="6278062" y="5987"/>
                </a:lnTo>
                <a:lnTo>
                  <a:pt x="6302282" y="22317"/>
                </a:lnTo>
                <a:lnTo>
                  <a:pt x="6318612" y="46537"/>
                </a:lnTo>
                <a:lnTo>
                  <a:pt x="6324600" y="76200"/>
                </a:lnTo>
                <a:lnTo>
                  <a:pt x="6324600" y="381000"/>
                </a:lnTo>
                <a:lnTo>
                  <a:pt x="6318612" y="410656"/>
                </a:lnTo>
                <a:lnTo>
                  <a:pt x="6302282" y="434878"/>
                </a:lnTo>
                <a:lnTo>
                  <a:pt x="6278062" y="451210"/>
                </a:lnTo>
                <a:lnTo>
                  <a:pt x="62484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28"/>
          <p:cNvSpPr txBox="1"/>
          <p:nvPr/>
        </p:nvSpPr>
        <p:spPr>
          <a:xfrm>
            <a:off x="8425688" y="4847796"/>
            <a:ext cx="180975" cy="133350"/>
          </a:xfrm>
          <a:prstGeom prst="rect">
            <a:avLst/>
          </a:prstGeom>
          <a:noFill/>
          <a:ln>
            <a:noFill/>
          </a:ln>
        </p:spPr>
        <p:txBody>
          <a:bodyPr spcFirstLastPara="1" wrap="square" lIns="0" tIns="0" rIns="0" bIns="0" anchor="t" anchorCtr="0">
            <a:noAutofit/>
          </a:bodyPr>
          <a:lstStyle/>
          <a:p>
            <a:pPr marL="12700" marR="0" lvl="0" indent="0" algn="l" rtl="0">
              <a:lnSpc>
                <a:spcPct val="103333"/>
              </a:lnSpc>
              <a:spcBef>
                <a:spcPts val="0"/>
              </a:spcBef>
              <a:spcAft>
                <a:spcPts val="0"/>
              </a:spcAft>
              <a:buNone/>
            </a:pPr>
            <a:r>
              <a:rPr lang="vi" sz="1200">
                <a:solidFill>
                  <a:srgbClr val="376092"/>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245" name="Google Shape;245;p2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46" name="Google Shape;246;p2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29"/>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546100" lvl="0" indent="0" algn="l" rtl="0">
              <a:lnSpc>
                <a:spcPct val="100000"/>
              </a:lnSpc>
              <a:spcBef>
                <a:spcPts val="0"/>
              </a:spcBef>
              <a:spcAft>
                <a:spcPts val="0"/>
              </a:spcAft>
              <a:buNone/>
            </a:pPr>
            <a:r>
              <a:rPr lang="vi"/>
              <a:t>jQuery $.get() Method (1-2)</a:t>
            </a:r>
            <a:endParaRPr/>
          </a:p>
        </p:txBody>
      </p:sp>
      <p:sp>
        <p:nvSpPr>
          <p:cNvPr id="254" name="Google Shape;254;p29"/>
          <p:cNvSpPr txBox="1"/>
          <p:nvPr/>
        </p:nvSpPr>
        <p:spPr>
          <a:xfrm>
            <a:off x="535940" y="1272540"/>
            <a:ext cx="6394450" cy="2259806"/>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Gets data of a resource from a Web server via GET request</a:t>
            </a:r>
            <a:endParaRPr sz="2000">
              <a:solidFill>
                <a:schemeClr val="dk1"/>
              </a:solidFill>
              <a:latin typeface="Calibri"/>
              <a:ea typeface="Calibri"/>
              <a:cs typeface="Calibri"/>
              <a:sym typeface="Calibri"/>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Syntax:</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927100" marR="0" lvl="0" indent="0" algn="l" rtl="0">
              <a:lnSpc>
                <a:spcPct val="100000"/>
              </a:lnSpc>
              <a:spcBef>
                <a:spcPts val="0"/>
              </a:spcBef>
              <a:spcAft>
                <a:spcPts val="0"/>
              </a:spcAft>
              <a:buNone/>
            </a:pPr>
            <a:r>
              <a:rPr lang="vi" sz="2000" b="1">
                <a:solidFill>
                  <a:srgbClr val="17375E"/>
                </a:solidFill>
                <a:latin typeface="Calibri"/>
                <a:ea typeface="Calibri"/>
                <a:cs typeface="Calibri"/>
                <a:sym typeface="Calibri"/>
              </a:rPr>
              <a:t>$.get(URL,callback);</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Takes two parameters: URL and callback function</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Callback function contains data and status of the request</a:t>
            </a:r>
            <a:endParaRPr sz="2000">
              <a:solidFill>
                <a:schemeClr val="dk1"/>
              </a:solidFill>
              <a:latin typeface="Calibri"/>
              <a:ea typeface="Calibri"/>
              <a:cs typeface="Calibri"/>
              <a:sym typeface="Calibri"/>
            </a:endParaRPr>
          </a:p>
        </p:txBody>
      </p:sp>
      <p:sp>
        <p:nvSpPr>
          <p:cNvPr id="255" name="Google Shape;255;p29"/>
          <p:cNvSpPr/>
          <p:nvPr/>
        </p:nvSpPr>
        <p:spPr>
          <a:xfrm>
            <a:off x="1219200" y="2171700"/>
            <a:ext cx="2593848" cy="4594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29"/>
          <p:cNvSpPr/>
          <p:nvPr/>
        </p:nvSpPr>
        <p:spPr>
          <a:xfrm>
            <a:off x="1295400" y="2228850"/>
            <a:ext cx="2438400" cy="342900"/>
          </a:xfrm>
          <a:custGeom>
            <a:avLst/>
            <a:gdLst/>
            <a:ahLst/>
            <a:cxnLst/>
            <a:rect l="l" t="t" r="r" b="b"/>
            <a:pathLst>
              <a:path w="2438400" h="457200" extrusionOk="0">
                <a:moveTo>
                  <a:pt x="0" y="76200"/>
                </a:moveTo>
                <a:lnTo>
                  <a:pt x="5987" y="46537"/>
                </a:lnTo>
                <a:lnTo>
                  <a:pt x="22317" y="22317"/>
                </a:lnTo>
                <a:lnTo>
                  <a:pt x="46537" y="5987"/>
                </a:lnTo>
                <a:lnTo>
                  <a:pt x="76200" y="0"/>
                </a:lnTo>
                <a:lnTo>
                  <a:pt x="2362200" y="0"/>
                </a:lnTo>
                <a:lnTo>
                  <a:pt x="2391862" y="5987"/>
                </a:lnTo>
                <a:lnTo>
                  <a:pt x="2416082" y="22317"/>
                </a:lnTo>
                <a:lnTo>
                  <a:pt x="2432412" y="46537"/>
                </a:lnTo>
                <a:lnTo>
                  <a:pt x="2438400" y="76200"/>
                </a:lnTo>
                <a:lnTo>
                  <a:pt x="2438400" y="381000"/>
                </a:lnTo>
                <a:lnTo>
                  <a:pt x="2432412" y="410656"/>
                </a:lnTo>
                <a:lnTo>
                  <a:pt x="2416082" y="434878"/>
                </a:lnTo>
                <a:lnTo>
                  <a:pt x="2391862" y="451210"/>
                </a:lnTo>
                <a:lnTo>
                  <a:pt x="23622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9"/>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11</a:t>
            </a:fld>
            <a:endParaRPr/>
          </a:p>
        </p:txBody>
      </p:sp>
      <p:sp>
        <p:nvSpPr>
          <p:cNvPr id="258" name="Google Shape;258;p29"/>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59" name="Google Shape;259;p29"/>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30"/>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546100" lvl="0" indent="0" algn="l" rtl="0">
              <a:lnSpc>
                <a:spcPct val="100000"/>
              </a:lnSpc>
              <a:spcBef>
                <a:spcPts val="0"/>
              </a:spcBef>
              <a:spcAft>
                <a:spcPts val="0"/>
              </a:spcAft>
              <a:buNone/>
            </a:pPr>
            <a:r>
              <a:rPr lang="vi"/>
              <a:t>jQuery $.get() Method (2-2)</a:t>
            </a:r>
            <a:endParaRPr/>
          </a:p>
        </p:txBody>
      </p:sp>
      <p:sp>
        <p:nvSpPr>
          <p:cNvPr id="267" name="Google Shape;267;p3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12</a:t>
            </a:fld>
            <a:endParaRPr/>
          </a:p>
        </p:txBody>
      </p:sp>
      <p:sp>
        <p:nvSpPr>
          <p:cNvPr id="268" name="Google Shape;268;p3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69" name="Google Shape;269;p30"/>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graphicFrame>
        <p:nvGraphicFramePr>
          <p:cNvPr id="270" name="Google Shape;270;p30"/>
          <p:cNvGraphicFramePr/>
          <p:nvPr/>
        </p:nvGraphicFramePr>
        <p:xfrm>
          <a:off x="1098550" y="1081088"/>
          <a:ext cx="3000000" cy="3000000"/>
        </p:xfrm>
        <a:graphic>
          <a:graphicData uri="http://schemas.openxmlformats.org/drawingml/2006/table">
            <a:tbl>
              <a:tblPr firstRow="1" bandRow="1">
                <a:noFill/>
                <a:tableStyleId>{40E21AE8-D600-4DF9-A2CC-3A46B177AF78}</a:tableStyleId>
              </a:tblPr>
              <a:tblGrid>
                <a:gridCol w="980775">
                  <a:extLst>
                    <a:ext uri="{9D8B030D-6E8A-4147-A177-3AD203B41FA5}">
                      <a16:colId xmlns:a16="http://schemas.microsoft.com/office/drawing/2014/main" val="20000"/>
                    </a:ext>
                  </a:extLst>
                </a:gridCol>
                <a:gridCol w="2294625">
                  <a:extLst>
                    <a:ext uri="{9D8B030D-6E8A-4147-A177-3AD203B41FA5}">
                      <a16:colId xmlns:a16="http://schemas.microsoft.com/office/drawing/2014/main" val="20001"/>
                    </a:ext>
                  </a:extLst>
                </a:gridCol>
                <a:gridCol w="2609200">
                  <a:extLst>
                    <a:ext uri="{9D8B030D-6E8A-4147-A177-3AD203B41FA5}">
                      <a16:colId xmlns:a16="http://schemas.microsoft.com/office/drawing/2014/main" val="20002"/>
                    </a:ext>
                  </a:extLst>
                </a:gridCol>
              </a:tblGrid>
              <a:tr h="360550">
                <a:tc>
                  <a:txBody>
                    <a:bodyPr/>
                    <a:lstStyle/>
                    <a:p>
                      <a:pPr marL="0" marR="0" lvl="0" indent="0" algn="ctr" rtl="0">
                        <a:lnSpc>
                          <a:spcPct val="120000"/>
                        </a:lnSpc>
                        <a:spcBef>
                          <a:spcPts val="0"/>
                        </a:spcBef>
                        <a:spcAft>
                          <a:spcPts val="0"/>
                        </a:spcAft>
                        <a:buNone/>
                      </a:pPr>
                      <a:r>
                        <a:rPr lang="vi" sz="1100" b="1" u="none" strike="noStrike" cap="none">
                          <a:solidFill>
                            <a:srgbClr val="FFFFFF"/>
                          </a:solidFill>
                          <a:latin typeface="Calibri"/>
                          <a:ea typeface="Calibri"/>
                          <a:cs typeface="Calibri"/>
                          <a:sym typeface="Calibri"/>
                        </a:rPr>
                        <a:t>Point of</a:t>
                      </a:r>
                      <a:endParaRPr sz="1100" u="none" strike="noStrike" cap="none">
                        <a:latin typeface="Calibri"/>
                        <a:ea typeface="Calibri"/>
                        <a:cs typeface="Calibri"/>
                        <a:sym typeface="Calibri"/>
                      </a:endParaRPr>
                    </a:p>
                    <a:p>
                      <a:pPr marL="0" marR="0" lvl="0" indent="0" algn="ctr" rtl="0">
                        <a:lnSpc>
                          <a:spcPct val="100000"/>
                        </a:lnSpc>
                        <a:spcBef>
                          <a:spcPts val="200"/>
                        </a:spcBef>
                        <a:spcAft>
                          <a:spcPts val="0"/>
                        </a:spcAft>
                        <a:buNone/>
                      </a:pPr>
                      <a:r>
                        <a:rPr lang="vi" sz="1100" b="1" u="none" strike="noStrike" cap="none">
                          <a:solidFill>
                            <a:srgbClr val="FFFFFF"/>
                          </a:solidFill>
                          <a:latin typeface="Calibri"/>
                          <a:ea typeface="Calibri"/>
                          <a:cs typeface="Calibri"/>
                          <a:sym typeface="Calibri"/>
                        </a:rPr>
                        <a:t>Distinction</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20000"/>
                        </a:lnSpc>
                        <a:spcBef>
                          <a:spcPts val="0"/>
                        </a:spcBef>
                        <a:spcAft>
                          <a:spcPts val="0"/>
                        </a:spcAft>
                        <a:buNone/>
                      </a:pPr>
                      <a:r>
                        <a:rPr lang="vi" sz="1100" b="1" u="none" strike="noStrike" cap="none">
                          <a:solidFill>
                            <a:srgbClr val="FFFFFF"/>
                          </a:solidFill>
                          <a:latin typeface="Calibri"/>
                          <a:ea typeface="Calibri"/>
                          <a:cs typeface="Calibri"/>
                          <a:sym typeface="Calibri"/>
                        </a:rPr>
                        <a:t>load()</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20000"/>
                        </a:lnSpc>
                        <a:spcBef>
                          <a:spcPts val="0"/>
                        </a:spcBef>
                        <a:spcAft>
                          <a:spcPts val="0"/>
                        </a:spcAft>
                        <a:buNone/>
                      </a:pPr>
                      <a:r>
                        <a:rPr lang="vi" sz="1100" b="1" u="none" strike="noStrike" cap="none">
                          <a:solidFill>
                            <a:srgbClr val="FFFFFF"/>
                          </a:solidFill>
                          <a:latin typeface="Calibri"/>
                          <a:ea typeface="Calibri"/>
                          <a:cs typeface="Calibri"/>
                          <a:sym typeface="Calibri"/>
                        </a:rPr>
                        <a:t>$.get()</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360550">
                <a:tc>
                  <a:txBody>
                    <a:bodyPr/>
                    <a:lstStyle/>
                    <a:p>
                      <a:pPr marL="50800" marR="0" lvl="0" indent="0" algn="l" rtl="0">
                        <a:lnSpc>
                          <a:spcPct val="113333"/>
                        </a:lnSpc>
                        <a:spcBef>
                          <a:spcPts val="0"/>
                        </a:spcBef>
                        <a:spcAft>
                          <a:spcPts val="0"/>
                        </a:spcAft>
                        <a:buNone/>
                      </a:pPr>
                      <a:r>
                        <a:rPr lang="vi" sz="1100" b="1" u="none" strike="noStrike" cap="none">
                          <a:solidFill>
                            <a:srgbClr val="FFFFFF"/>
                          </a:solidFill>
                          <a:latin typeface="Calibri"/>
                          <a:ea typeface="Calibri"/>
                          <a:cs typeface="Calibri"/>
                          <a:sym typeface="Calibri"/>
                        </a:rPr>
                        <a:t>Functional</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solidFill>
                            <a:srgbClr val="FFFFFF"/>
                          </a:solidFill>
                          <a:latin typeface="Calibri"/>
                          <a:ea typeface="Calibri"/>
                          <a:cs typeface="Calibri"/>
                          <a:sym typeface="Calibri"/>
                        </a:rPr>
                        <a:t>ity</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13333"/>
                        </a:lnSpc>
                        <a:spcBef>
                          <a:spcPts val="0"/>
                        </a:spcBef>
                        <a:spcAft>
                          <a:spcPts val="0"/>
                        </a:spcAft>
                        <a:buNone/>
                      </a:pPr>
                      <a:r>
                        <a:rPr lang="vi" sz="1100" u="none" strike="noStrike" cap="none">
                          <a:latin typeface="Calibri"/>
                          <a:ea typeface="Calibri"/>
                          <a:cs typeface="Calibri"/>
                          <a:sym typeface="Calibri"/>
                        </a:rPr>
                        <a:t>Loads only HTML data.</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50800" marR="0" lvl="0" indent="0" algn="l" rtl="0">
                        <a:lnSpc>
                          <a:spcPct val="113333"/>
                        </a:lnSpc>
                        <a:spcBef>
                          <a:spcPts val="0"/>
                        </a:spcBef>
                        <a:spcAft>
                          <a:spcPts val="0"/>
                        </a:spcAft>
                        <a:buNone/>
                      </a:pPr>
                      <a:r>
                        <a:rPr lang="vi" sz="1100" u="none" strike="noStrike" cap="none">
                          <a:latin typeface="Calibri"/>
                          <a:ea typeface="Calibri"/>
                          <a:cs typeface="Calibri"/>
                          <a:sym typeface="Calibri"/>
                        </a:rPr>
                        <a:t>Loads any type of data, such as</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u="none" strike="noStrike" cap="none">
                          <a:latin typeface="Calibri"/>
                          <a:ea typeface="Calibri"/>
                          <a:cs typeface="Calibri"/>
                          <a:sym typeface="Calibri"/>
                        </a:rPr>
                        <a:t>JSON and script.</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721100">
                <a:tc>
                  <a:txBody>
                    <a:bodyPr/>
                    <a:lstStyle/>
                    <a:p>
                      <a:pPr marL="50800" marR="0" lvl="0" indent="0" algn="l" rtl="0">
                        <a:lnSpc>
                          <a:spcPct val="120000"/>
                        </a:lnSpc>
                        <a:spcBef>
                          <a:spcPts val="0"/>
                        </a:spcBef>
                        <a:spcAft>
                          <a:spcPts val="0"/>
                        </a:spcAft>
                        <a:buNone/>
                      </a:pPr>
                      <a:r>
                        <a:rPr lang="vi" sz="1100" b="1" u="none" strike="noStrike" cap="none">
                          <a:solidFill>
                            <a:srgbClr val="FFFFFF"/>
                          </a:solidFill>
                          <a:latin typeface="Calibri"/>
                          <a:ea typeface="Calibri"/>
                          <a:cs typeface="Calibri"/>
                          <a:sym typeface="Calibri"/>
                        </a:rPr>
                        <a:t>Type of</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solidFill>
                            <a:srgbClr val="FFFFFF"/>
                          </a:solidFill>
                          <a:latin typeface="Calibri"/>
                          <a:ea typeface="Calibri"/>
                          <a:cs typeface="Calibri"/>
                          <a:sym typeface="Calibri"/>
                        </a:rPr>
                        <a:t>HTTP</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solidFill>
                            <a:srgbClr val="FFFFFF"/>
                          </a:solidFill>
                          <a:latin typeface="Calibri"/>
                          <a:ea typeface="Calibri"/>
                          <a:cs typeface="Calibri"/>
                          <a:sym typeface="Calibri"/>
                        </a:rPr>
                        <a:t>Request</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20000"/>
                        </a:lnSpc>
                        <a:spcBef>
                          <a:spcPts val="0"/>
                        </a:spcBef>
                        <a:spcAft>
                          <a:spcPts val="0"/>
                        </a:spcAft>
                        <a:buNone/>
                      </a:pPr>
                      <a:r>
                        <a:rPr lang="vi" sz="1100" u="none" strike="noStrike" cap="none">
                          <a:latin typeface="Calibri"/>
                          <a:ea typeface="Calibri"/>
                          <a:cs typeface="Calibri"/>
                          <a:sym typeface="Calibri"/>
                        </a:rPr>
                        <a:t>Sends a GET or POST</a:t>
                      </a:r>
                      <a:endParaRPr sz="1100" u="none" strike="noStrike" cap="none">
                        <a:latin typeface="Calibri"/>
                        <a:ea typeface="Calibri"/>
                        <a:cs typeface="Calibri"/>
                        <a:sym typeface="Calibri"/>
                      </a:endParaRPr>
                    </a:p>
                    <a:p>
                      <a:pPr marL="50800" marR="63500" lvl="0" indent="0" algn="l" rtl="0">
                        <a:lnSpc>
                          <a:spcPct val="114700"/>
                        </a:lnSpc>
                        <a:spcBef>
                          <a:spcPts val="0"/>
                        </a:spcBef>
                        <a:spcAft>
                          <a:spcPts val="0"/>
                        </a:spcAft>
                        <a:buNone/>
                      </a:pPr>
                      <a:r>
                        <a:rPr lang="vi" sz="1100" u="none" strike="noStrike" cap="none">
                          <a:latin typeface="Calibri"/>
                          <a:ea typeface="Calibri"/>
                          <a:cs typeface="Calibri"/>
                          <a:sym typeface="Calibri"/>
                        </a:rPr>
                        <a:t>request. If data parameter is  specified, POST is used.</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u="none" strike="noStrike" cap="none">
                          <a:latin typeface="Calibri"/>
                          <a:ea typeface="Calibri"/>
                          <a:cs typeface="Calibri"/>
                          <a:sym typeface="Calibri"/>
                        </a:rPr>
                        <a:t>Otherwise, GET is used.</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50800" marR="0" lvl="0" indent="0" algn="l" rtl="0">
                        <a:lnSpc>
                          <a:spcPct val="120000"/>
                        </a:lnSpc>
                        <a:spcBef>
                          <a:spcPts val="0"/>
                        </a:spcBef>
                        <a:spcAft>
                          <a:spcPts val="0"/>
                        </a:spcAft>
                        <a:buNone/>
                      </a:pPr>
                      <a:r>
                        <a:rPr lang="vi" sz="1100" u="none" strike="noStrike" cap="none">
                          <a:latin typeface="Calibri"/>
                          <a:ea typeface="Calibri"/>
                          <a:cs typeface="Calibri"/>
                          <a:sym typeface="Calibri"/>
                        </a:rPr>
                        <a:t>Sends a GET request always.</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1802800">
                <a:tc>
                  <a:txBody>
                    <a:bodyPr/>
                    <a:lstStyle/>
                    <a:p>
                      <a:pPr marL="50800" marR="0" lvl="0" indent="0" algn="l" rtl="0">
                        <a:lnSpc>
                          <a:spcPct val="120000"/>
                        </a:lnSpc>
                        <a:spcBef>
                          <a:spcPts val="0"/>
                        </a:spcBef>
                        <a:spcAft>
                          <a:spcPts val="0"/>
                        </a:spcAft>
                        <a:buNone/>
                      </a:pPr>
                      <a:r>
                        <a:rPr lang="vi" sz="1100" b="1" u="none" strike="noStrike" cap="none">
                          <a:solidFill>
                            <a:srgbClr val="FFFFFF"/>
                          </a:solidFill>
                          <a:latin typeface="Calibri"/>
                          <a:ea typeface="Calibri"/>
                          <a:cs typeface="Calibri"/>
                          <a:sym typeface="Calibri"/>
                        </a:rPr>
                        <a:t>Selector</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solidFill>
                            <a:srgbClr val="FFFFFF"/>
                          </a:solidFill>
                          <a:latin typeface="Calibri"/>
                          <a:ea typeface="Calibri"/>
                          <a:cs typeface="Calibri"/>
                          <a:sym typeface="Calibri"/>
                        </a:rPr>
                        <a:t>Usage</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20000"/>
                        </a:lnSpc>
                        <a:spcBef>
                          <a:spcPts val="0"/>
                        </a:spcBef>
                        <a:spcAft>
                          <a:spcPts val="0"/>
                        </a:spcAft>
                        <a:buNone/>
                      </a:pPr>
                      <a:r>
                        <a:rPr lang="vi" sz="1100" u="none" strike="noStrike" cap="none">
                          <a:latin typeface="Calibri"/>
                          <a:ea typeface="Calibri"/>
                          <a:cs typeface="Calibri"/>
                          <a:sym typeface="Calibri"/>
                        </a:rPr>
                        <a:t>Follows a selector for</a:t>
                      </a:r>
                      <a:endParaRPr sz="1100" u="none" strike="noStrike" cap="none">
                        <a:latin typeface="Calibri"/>
                        <a:ea typeface="Calibri"/>
                        <a:cs typeface="Calibri"/>
                        <a:sym typeface="Calibri"/>
                      </a:endParaRPr>
                    </a:p>
                    <a:p>
                      <a:pPr marL="50800" marR="254000" lvl="0" indent="0" algn="l" rtl="0">
                        <a:lnSpc>
                          <a:spcPct val="114900"/>
                        </a:lnSpc>
                        <a:spcBef>
                          <a:spcPts val="0"/>
                        </a:spcBef>
                        <a:spcAft>
                          <a:spcPts val="0"/>
                        </a:spcAft>
                        <a:buNone/>
                      </a:pPr>
                      <a:r>
                        <a:rPr lang="vi" sz="1100" u="none" strike="noStrike" cap="none">
                          <a:latin typeface="Calibri"/>
                          <a:ea typeface="Calibri"/>
                          <a:cs typeface="Calibri"/>
                          <a:sym typeface="Calibri"/>
                        </a:rPr>
                        <a:t>inserting the retrieved  content into the element  that matches with the  selector.</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u="none" strike="noStrike" cap="none">
                          <a:latin typeface="Calibri"/>
                          <a:ea typeface="Calibri"/>
                          <a:cs typeface="Calibri"/>
                          <a:sym typeface="Calibri"/>
                        </a:rPr>
                        <a:t>For example:</a:t>
                      </a:r>
                      <a:endParaRPr sz="1100" u="none" strike="noStrike" cap="none">
                        <a:latin typeface="Calibri"/>
                        <a:ea typeface="Calibri"/>
                        <a:cs typeface="Calibri"/>
                        <a:sym typeface="Calibri"/>
                      </a:endParaRPr>
                    </a:p>
                    <a:p>
                      <a:pPr marL="50800" marR="63500" lvl="0" indent="0" algn="l" rtl="0">
                        <a:lnSpc>
                          <a:spcPct val="138666"/>
                        </a:lnSpc>
                        <a:spcBef>
                          <a:spcPts val="100"/>
                        </a:spcBef>
                        <a:spcAft>
                          <a:spcPts val="0"/>
                        </a:spcAft>
                        <a:buNone/>
                      </a:pPr>
                      <a:r>
                        <a:rPr lang="vi" sz="1100" b="1" u="none" strike="noStrike" cap="none">
                          <a:latin typeface="Calibri"/>
                          <a:ea typeface="Calibri"/>
                          <a:cs typeface="Calibri"/>
                          <a:sym typeface="Calibri"/>
                        </a:rPr>
                        <a:t>$('selector').load('url', 'data  ');</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50800" marR="0" lvl="0" indent="0" algn="l" rtl="0">
                        <a:lnSpc>
                          <a:spcPct val="120000"/>
                        </a:lnSpc>
                        <a:spcBef>
                          <a:spcPts val="0"/>
                        </a:spcBef>
                        <a:spcAft>
                          <a:spcPts val="0"/>
                        </a:spcAft>
                        <a:buNone/>
                      </a:pPr>
                      <a:r>
                        <a:rPr lang="vi" sz="1100" u="none" strike="noStrike" cap="none">
                          <a:latin typeface="Calibri"/>
                          <a:ea typeface="Calibri"/>
                          <a:cs typeface="Calibri"/>
                          <a:sym typeface="Calibri"/>
                        </a:rPr>
                        <a:t>Does not follow a selector while</a:t>
                      </a:r>
                      <a:endParaRPr sz="1100" u="none" strike="noStrike" cap="none">
                        <a:latin typeface="Calibri"/>
                        <a:ea typeface="Calibri"/>
                        <a:cs typeface="Calibri"/>
                        <a:sym typeface="Calibri"/>
                      </a:endParaRPr>
                    </a:p>
                    <a:p>
                      <a:pPr marL="50800" marR="215900" lvl="0" indent="0" algn="l" rtl="0">
                        <a:lnSpc>
                          <a:spcPct val="114900"/>
                        </a:lnSpc>
                        <a:spcBef>
                          <a:spcPts val="0"/>
                        </a:spcBef>
                        <a:spcAft>
                          <a:spcPts val="0"/>
                        </a:spcAft>
                        <a:buNone/>
                      </a:pPr>
                      <a:r>
                        <a:rPr lang="vi" sz="1100" u="none" strike="noStrike" cap="none">
                          <a:latin typeface="Calibri"/>
                          <a:ea typeface="Calibri"/>
                          <a:cs typeface="Calibri"/>
                          <a:sym typeface="Calibri"/>
                        </a:rPr>
                        <a:t>coding. Instead, it invokes a  callback function to insert the  data from the server. For  example:</a:t>
                      </a:r>
                      <a:endParaRPr sz="1100" u="none" strike="noStrike" cap="none">
                        <a:latin typeface="Calibri"/>
                        <a:ea typeface="Calibri"/>
                        <a:cs typeface="Calibri"/>
                        <a:sym typeface="Calibri"/>
                      </a:endParaRPr>
                    </a:p>
                    <a:p>
                      <a:pPr marL="50800" marR="787400" lvl="0" indent="0" algn="l" rtl="0">
                        <a:lnSpc>
                          <a:spcPct val="114700"/>
                        </a:lnSpc>
                        <a:spcBef>
                          <a:spcPts val="0"/>
                        </a:spcBef>
                        <a:spcAft>
                          <a:spcPts val="0"/>
                        </a:spcAft>
                        <a:buNone/>
                      </a:pPr>
                      <a:r>
                        <a:rPr lang="vi" sz="1100" b="1" u="none" strike="noStrike" cap="none">
                          <a:latin typeface="Calibri"/>
                          <a:ea typeface="Calibri"/>
                          <a:cs typeface="Calibri"/>
                          <a:sym typeface="Calibri"/>
                        </a:rPr>
                        <a:t>$.get('url', 'data',  function (response)</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latin typeface="Calibri"/>
                          <a:ea typeface="Calibri"/>
                          <a:cs typeface="Calibri"/>
                          <a:sym typeface="Calibri"/>
                        </a:rPr>
                        <a:t>{</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latin typeface="Calibri"/>
                          <a:ea typeface="Calibri"/>
                          <a:cs typeface="Calibri"/>
                          <a:sym typeface="Calibri"/>
                        </a:rPr>
                        <a:t>$('selector').html(response);</a:t>
                      </a:r>
                      <a:endParaRPr sz="11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100" b="1" u="none" strike="noStrike" cap="none">
                          <a:latin typeface="Calibri"/>
                          <a:ea typeface="Calibri"/>
                          <a:cs typeface="Calibri"/>
                          <a:sym typeface="Calibri"/>
                        </a:rPr>
                        <a:t>});</a:t>
                      </a:r>
                      <a:endParaRPr sz="11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31"/>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932814" lvl="0" indent="0" algn="l" rtl="0">
              <a:lnSpc>
                <a:spcPct val="100000"/>
              </a:lnSpc>
              <a:spcBef>
                <a:spcPts val="0"/>
              </a:spcBef>
              <a:spcAft>
                <a:spcPts val="0"/>
              </a:spcAft>
              <a:buNone/>
            </a:pPr>
            <a:r>
              <a:rPr lang="vi"/>
              <a:t>jQuery $.post() Function</a:t>
            </a:r>
            <a:endParaRPr/>
          </a:p>
        </p:txBody>
      </p:sp>
      <p:sp>
        <p:nvSpPr>
          <p:cNvPr id="278" name="Google Shape;278;p31"/>
          <p:cNvSpPr txBox="1"/>
          <p:nvPr/>
        </p:nvSpPr>
        <p:spPr>
          <a:xfrm>
            <a:off x="535940" y="1272540"/>
            <a:ext cx="7094220" cy="1756886"/>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Changes the data of a resource on a Web server via POST request</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Syntax:</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927100" marR="0" lvl="0" indent="0" algn="l" rtl="0">
              <a:lnSpc>
                <a:spcPct val="100000"/>
              </a:lnSpc>
              <a:spcBef>
                <a:spcPts val="0"/>
              </a:spcBef>
              <a:spcAft>
                <a:spcPts val="0"/>
              </a:spcAft>
              <a:buNone/>
            </a:pPr>
            <a:r>
              <a:rPr lang="vi" sz="2000" b="1">
                <a:solidFill>
                  <a:srgbClr val="17375E"/>
                </a:solidFill>
                <a:latin typeface="Calibri"/>
                <a:ea typeface="Calibri"/>
                <a:cs typeface="Calibri"/>
                <a:sym typeface="Calibri"/>
              </a:rPr>
              <a:t>$.post(URL,data,callback);</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Three parameters – URL, data, and callback function</a:t>
            </a:r>
            <a:endParaRPr sz="2000">
              <a:solidFill>
                <a:schemeClr val="dk1"/>
              </a:solidFill>
              <a:latin typeface="Calibri"/>
              <a:ea typeface="Calibri"/>
              <a:cs typeface="Calibri"/>
              <a:sym typeface="Calibri"/>
            </a:endParaRPr>
          </a:p>
        </p:txBody>
      </p:sp>
      <p:sp>
        <p:nvSpPr>
          <p:cNvPr id="279" name="Google Shape;279;p31"/>
          <p:cNvSpPr/>
          <p:nvPr/>
        </p:nvSpPr>
        <p:spPr>
          <a:xfrm>
            <a:off x="1219200" y="2552700"/>
            <a:ext cx="32796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31"/>
          <p:cNvSpPr/>
          <p:nvPr/>
        </p:nvSpPr>
        <p:spPr>
          <a:xfrm>
            <a:off x="1295400" y="2609850"/>
            <a:ext cx="3124200" cy="342900"/>
          </a:xfrm>
          <a:custGeom>
            <a:avLst/>
            <a:gdLst/>
            <a:ahLst/>
            <a:cxnLst/>
            <a:rect l="l" t="t" r="r" b="b"/>
            <a:pathLst>
              <a:path w="3124200" h="457200" extrusionOk="0">
                <a:moveTo>
                  <a:pt x="0" y="76200"/>
                </a:moveTo>
                <a:lnTo>
                  <a:pt x="5987" y="46537"/>
                </a:lnTo>
                <a:lnTo>
                  <a:pt x="22317" y="22317"/>
                </a:lnTo>
                <a:lnTo>
                  <a:pt x="46537" y="5987"/>
                </a:lnTo>
                <a:lnTo>
                  <a:pt x="76200" y="0"/>
                </a:lnTo>
                <a:lnTo>
                  <a:pt x="3048000" y="0"/>
                </a:lnTo>
                <a:lnTo>
                  <a:pt x="3077662" y="5987"/>
                </a:lnTo>
                <a:lnTo>
                  <a:pt x="3101882" y="22317"/>
                </a:lnTo>
                <a:lnTo>
                  <a:pt x="3118212" y="46537"/>
                </a:lnTo>
                <a:lnTo>
                  <a:pt x="3124200" y="76200"/>
                </a:lnTo>
                <a:lnTo>
                  <a:pt x="3124200" y="381000"/>
                </a:lnTo>
                <a:lnTo>
                  <a:pt x="3118212" y="410656"/>
                </a:lnTo>
                <a:lnTo>
                  <a:pt x="3101882" y="434878"/>
                </a:lnTo>
                <a:lnTo>
                  <a:pt x="3077662" y="451210"/>
                </a:lnTo>
                <a:lnTo>
                  <a:pt x="30480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1"/>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13</a:t>
            </a:fld>
            <a:endParaRPr/>
          </a:p>
        </p:txBody>
      </p:sp>
      <p:sp>
        <p:nvSpPr>
          <p:cNvPr id="282" name="Google Shape;282;p31"/>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83" name="Google Shape;283;p31"/>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2"/>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352425" lvl="0" indent="0" algn="l" rtl="0">
              <a:lnSpc>
                <a:spcPct val="100000"/>
              </a:lnSpc>
              <a:spcBef>
                <a:spcPts val="0"/>
              </a:spcBef>
              <a:spcAft>
                <a:spcPts val="0"/>
              </a:spcAft>
              <a:buNone/>
            </a:pPr>
            <a:r>
              <a:rPr lang="vi"/>
              <a:t>$.get() and $.post() Functions</a:t>
            </a:r>
            <a:endParaRPr/>
          </a:p>
        </p:txBody>
      </p:sp>
      <p:sp>
        <p:nvSpPr>
          <p:cNvPr id="291" name="Google Shape;291;p32"/>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14</a:t>
            </a:fld>
            <a:endParaRPr/>
          </a:p>
        </p:txBody>
      </p:sp>
      <p:sp>
        <p:nvSpPr>
          <p:cNvPr id="292" name="Google Shape;292;p32"/>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93" name="Google Shape;293;p32"/>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graphicFrame>
        <p:nvGraphicFramePr>
          <p:cNvPr id="294" name="Google Shape;294;p32"/>
          <p:cNvGraphicFramePr/>
          <p:nvPr/>
        </p:nvGraphicFramePr>
        <p:xfrm>
          <a:off x="927100" y="1089898"/>
          <a:ext cx="3000000" cy="3000000"/>
        </p:xfrm>
        <a:graphic>
          <a:graphicData uri="http://schemas.openxmlformats.org/drawingml/2006/table">
            <a:tbl>
              <a:tblPr firstRow="1" bandRow="1">
                <a:noFill/>
                <a:tableStyleId>{40E21AE8-D600-4DF9-A2CC-3A46B177AF78}</a:tableStyleId>
              </a:tblPr>
              <a:tblGrid>
                <a:gridCol w="1106150">
                  <a:extLst>
                    <a:ext uri="{9D8B030D-6E8A-4147-A177-3AD203B41FA5}">
                      <a16:colId xmlns:a16="http://schemas.microsoft.com/office/drawing/2014/main" val="20000"/>
                    </a:ext>
                  </a:extLst>
                </a:gridCol>
                <a:gridCol w="2736250">
                  <a:extLst>
                    <a:ext uri="{9D8B030D-6E8A-4147-A177-3AD203B41FA5}">
                      <a16:colId xmlns:a16="http://schemas.microsoft.com/office/drawing/2014/main" val="20001"/>
                    </a:ext>
                  </a:extLst>
                </a:gridCol>
                <a:gridCol w="2386950">
                  <a:extLst>
                    <a:ext uri="{9D8B030D-6E8A-4147-A177-3AD203B41FA5}">
                      <a16:colId xmlns:a16="http://schemas.microsoft.com/office/drawing/2014/main" val="20002"/>
                    </a:ext>
                  </a:extLst>
                </a:gridCol>
              </a:tblGrid>
              <a:tr h="462750">
                <a:tc>
                  <a:txBody>
                    <a:bodyPr/>
                    <a:lstStyle/>
                    <a:p>
                      <a:pPr marL="0" marR="0" lvl="0" indent="0" algn="ctr" rtl="0">
                        <a:lnSpc>
                          <a:spcPct val="100000"/>
                        </a:lnSpc>
                        <a:spcBef>
                          <a:spcPts val="0"/>
                        </a:spcBef>
                        <a:spcAft>
                          <a:spcPts val="0"/>
                        </a:spcAft>
                        <a:buNone/>
                      </a:pPr>
                      <a:r>
                        <a:rPr lang="vi" sz="1200" b="1" u="none" strike="noStrike" cap="none">
                          <a:solidFill>
                            <a:srgbClr val="FFFFFF"/>
                          </a:solidFill>
                          <a:latin typeface="Calibri"/>
                          <a:ea typeface="Calibri"/>
                          <a:cs typeface="Calibri"/>
                          <a:sym typeface="Calibri"/>
                        </a:rPr>
                        <a:t>Point of</a:t>
                      </a:r>
                      <a:endParaRPr sz="1200" u="none" strike="noStrike" cap="none">
                        <a:latin typeface="Calibri"/>
                        <a:ea typeface="Calibri"/>
                        <a:cs typeface="Calibri"/>
                        <a:sym typeface="Calibri"/>
                      </a:endParaRPr>
                    </a:p>
                    <a:p>
                      <a:pPr marL="0" marR="0" lvl="0" indent="0" algn="ctr" rtl="0">
                        <a:lnSpc>
                          <a:spcPct val="100000"/>
                        </a:lnSpc>
                        <a:spcBef>
                          <a:spcPts val="200"/>
                        </a:spcBef>
                        <a:spcAft>
                          <a:spcPts val="0"/>
                        </a:spcAft>
                        <a:buNone/>
                      </a:pPr>
                      <a:r>
                        <a:rPr lang="vi" sz="1200" b="1" u="none" strike="noStrike" cap="none">
                          <a:solidFill>
                            <a:srgbClr val="FFFFFF"/>
                          </a:solidFill>
                          <a:latin typeface="Calibri"/>
                          <a:ea typeface="Calibri"/>
                          <a:cs typeface="Calibri"/>
                          <a:sym typeface="Calibri"/>
                        </a:rPr>
                        <a:t>Distinction</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00000"/>
                        </a:lnSpc>
                        <a:spcBef>
                          <a:spcPts val="0"/>
                        </a:spcBef>
                        <a:spcAft>
                          <a:spcPts val="0"/>
                        </a:spcAft>
                        <a:buNone/>
                      </a:pPr>
                      <a:r>
                        <a:rPr lang="vi" sz="1200" b="1" u="none" strike="noStrike" cap="none">
                          <a:solidFill>
                            <a:srgbClr val="FFFFFF"/>
                          </a:solidFill>
                          <a:latin typeface="Calibri"/>
                          <a:ea typeface="Calibri"/>
                          <a:cs typeface="Calibri"/>
                          <a:sym typeface="Calibri"/>
                        </a:rPr>
                        <a:t>$.get()</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00000"/>
                        </a:lnSpc>
                        <a:spcBef>
                          <a:spcPts val="0"/>
                        </a:spcBef>
                        <a:spcAft>
                          <a:spcPts val="0"/>
                        </a:spcAft>
                        <a:buNone/>
                      </a:pPr>
                      <a:r>
                        <a:rPr lang="vi" sz="1200" b="1" u="none" strike="noStrike" cap="none">
                          <a:solidFill>
                            <a:srgbClr val="FFFFFF"/>
                          </a:solidFill>
                          <a:latin typeface="Calibri"/>
                          <a:ea typeface="Calibri"/>
                          <a:cs typeface="Calibri"/>
                          <a:sym typeface="Calibri"/>
                        </a:rPr>
                        <a:t>$.post()</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701125">
                <a:tc>
                  <a:txBody>
                    <a:bodyPr/>
                    <a:lstStyle/>
                    <a:p>
                      <a:pPr marL="50800" marR="0" lvl="0" indent="0" algn="l" rtl="0">
                        <a:lnSpc>
                          <a:spcPct val="114062"/>
                        </a:lnSpc>
                        <a:spcBef>
                          <a:spcPts val="0"/>
                        </a:spcBef>
                        <a:spcAft>
                          <a:spcPts val="0"/>
                        </a:spcAft>
                        <a:buNone/>
                      </a:pPr>
                      <a:r>
                        <a:rPr lang="vi" sz="1200" b="1" u="none" strike="noStrike" cap="none">
                          <a:solidFill>
                            <a:srgbClr val="FFFFFF"/>
                          </a:solidFill>
                          <a:latin typeface="Calibri"/>
                          <a:ea typeface="Calibri"/>
                          <a:cs typeface="Calibri"/>
                          <a:sym typeface="Calibri"/>
                        </a:rPr>
                        <a:t>Functionali</a:t>
                      </a:r>
                      <a:endParaRPr sz="12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200" b="1" u="none" strike="noStrike" cap="none">
                          <a:solidFill>
                            <a:srgbClr val="FFFFFF"/>
                          </a:solidFill>
                          <a:latin typeface="Calibri"/>
                          <a:ea typeface="Calibri"/>
                          <a:cs typeface="Calibri"/>
                          <a:sym typeface="Calibri"/>
                        </a:rPr>
                        <a:t>ty</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14062"/>
                        </a:lnSpc>
                        <a:spcBef>
                          <a:spcPts val="0"/>
                        </a:spcBef>
                        <a:spcAft>
                          <a:spcPts val="0"/>
                        </a:spcAft>
                        <a:buNone/>
                      </a:pPr>
                      <a:r>
                        <a:rPr lang="vi" sz="1200" u="none" strike="noStrike" cap="none">
                          <a:latin typeface="Calibri"/>
                          <a:ea typeface="Calibri"/>
                          <a:cs typeface="Calibri"/>
                          <a:sym typeface="Calibri"/>
                        </a:rPr>
                        <a:t>Obtaining of data from a Web</a:t>
                      </a:r>
                      <a:endParaRPr sz="1200" u="none" strike="noStrike" cap="none">
                        <a:latin typeface="Calibri"/>
                        <a:ea typeface="Calibri"/>
                        <a:cs typeface="Calibri"/>
                        <a:sym typeface="Calibri"/>
                      </a:endParaRPr>
                    </a:p>
                    <a:p>
                      <a:pPr marL="50800" marR="317500" lvl="0" indent="0" algn="l" rtl="0">
                        <a:lnSpc>
                          <a:spcPct val="114999"/>
                        </a:lnSpc>
                        <a:spcBef>
                          <a:spcPts val="0"/>
                        </a:spcBef>
                        <a:spcAft>
                          <a:spcPts val="0"/>
                        </a:spcAft>
                        <a:buNone/>
                      </a:pPr>
                      <a:r>
                        <a:rPr lang="vi" sz="1200" u="none" strike="noStrike" cap="none">
                          <a:latin typeface="Calibri"/>
                          <a:ea typeface="Calibri"/>
                          <a:cs typeface="Calibri"/>
                          <a:sym typeface="Calibri"/>
                        </a:rPr>
                        <a:t>server although it can send  data.</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50800" marR="0" lvl="0" indent="0" algn="l" rtl="0">
                        <a:lnSpc>
                          <a:spcPct val="114062"/>
                        </a:lnSpc>
                        <a:spcBef>
                          <a:spcPts val="0"/>
                        </a:spcBef>
                        <a:spcAft>
                          <a:spcPts val="0"/>
                        </a:spcAft>
                        <a:buNone/>
                      </a:pPr>
                      <a:r>
                        <a:rPr lang="vi" sz="1200" u="none" strike="noStrike" cap="none">
                          <a:latin typeface="Calibri"/>
                          <a:ea typeface="Calibri"/>
                          <a:cs typeface="Calibri"/>
                          <a:sym typeface="Calibri"/>
                        </a:rPr>
                        <a:t>Changing of data on a Web</a:t>
                      </a:r>
                      <a:endParaRPr sz="1200" u="none" strike="noStrike" cap="none">
                        <a:latin typeface="Calibri"/>
                        <a:ea typeface="Calibri"/>
                        <a:cs typeface="Calibri"/>
                        <a:sym typeface="Calibri"/>
                      </a:endParaRPr>
                    </a:p>
                    <a:p>
                      <a:pPr marL="50800" marR="50800" lvl="0" indent="0" algn="l" rtl="0">
                        <a:lnSpc>
                          <a:spcPct val="114999"/>
                        </a:lnSpc>
                        <a:spcBef>
                          <a:spcPts val="0"/>
                        </a:spcBef>
                        <a:spcAft>
                          <a:spcPts val="0"/>
                        </a:spcAft>
                        <a:buNone/>
                      </a:pPr>
                      <a:r>
                        <a:rPr lang="vi" sz="1200" u="none" strike="noStrike" cap="none">
                          <a:latin typeface="Calibri"/>
                          <a:ea typeface="Calibri"/>
                          <a:cs typeface="Calibri"/>
                          <a:sym typeface="Calibri"/>
                        </a:rPr>
                        <a:t>server although it can send  data.</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630925">
                <a:tc>
                  <a:txBody>
                    <a:bodyPr/>
                    <a:lstStyle/>
                    <a:p>
                      <a:pPr marL="50800" marR="0" lvl="0" indent="0" algn="l" rtl="0">
                        <a:lnSpc>
                          <a:spcPct val="100000"/>
                        </a:lnSpc>
                        <a:spcBef>
                          <a:spcPts val="0"/>
                        </a:spcBef>
                        <a:spcAft>
                          <a:spcPts val="0"/>
                        </a:spcAft>
                        <a:buNone/>
                      </a:pPr>
                      <a:r>
                        <a:rPr lang="vi" sz="1200" b="1" u="none" strike="noStrike" cap="none">
                          <a:solidFill>
                            <a:srgbClr val="FFFFFF"/>
                          </a:solidFill>
                          <a:latin typeface="Calibri"/>
                          <a:ea typeface="Calibri"/>
                          <a:cs typeface="Calibri"/>
                          <a:sym typeface="Calibri"/>
                        </a:rPr>
                        <a:t>Caching</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00000"/>
                        </a:lnSpc>
                        <a:spcBef>
                          <a:spcPts val="0"/>
                        </a:spcBef>
                        <a:spcAft>
                          <a:spcPts val="0"/>
                        </a:spcAft>
                        <a:buNone/>
                      </a:pPr>
                      <a:r>
                        <a:rPr lang="vi" sz="1200" u="none" strike="noStrike" cap="none">
                          <a:latin typeface="Calibri"/>
                          <a:ea typeface="Calibri"/>
                          <a:cs typeface="Calibri"/>
                          <a:sym typeface="Calibri"/>
                        </a:rPr>
                        <a:t>Is capable of caching the</a:t>
                      </a:r>
                      <a:endParaRPr sz="1200" u="none" strike="noStrike" cap="none">
                        <a:latin typeface="Calibri"/>
                        <a:ea typeface="Calibri"/>
                        <a:cs typeface="Calibri"/>
                        <a:sym typeface="Calibri"/>
                      </a:endParaRPr>
                    </a:p>
                    <a:p>
                      <a:pPr marL="50800" marR="177800" lvl="0" indent="0" algn="l" rtl="0">
                        <a:lnSpc>
                          <a:spcPct val="114999"/>
                        </a:lnSpc>
                        <a:spcBef>
                          <a:spcPts val="0"/>
                        </a:spcBef>
                        <a:spcAft>
                          <a:spcPts val="0"/>
                        </a:spcAft>
                        <a:buNone/>
                      </a:pPr>
                      <a:r>
                        <a:rPr lang="vi" sz="1200" u="none" strike="noStrike" cap="none">
                          <a:latin typeface="Calibri"/>
                          <a:ea typeface="Calibri"/>
                          <a:cs typeface="Calibri"/>
                          <a:sym typeface="Calibri"/>
                        </a:rPr>
                        <a:t>requested data and returning  it.</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50800" marR="0" lvl="0" indent="0" algn="l" rtl="0">
                        <a:lnSpc>
                          <a:spcPct val="100000"/>
                        </a:lnSpc>
                        <a:spcBef>
                          <a:spcPts val="0"/>
                        </a:spcBef>
                        <a:spcAft>
                          <a:spcPts val="0"/>
                        </a:spcAft>
                        <a:buNone/>
                      </a:pPr>
                      <a:r>
                        <a:rPr lang="vi" sz="1200" u="none" strike="noStrike" cap="none">
                          <a:latin typeface="Calibri"/>
                          <a:ea typeface="Calibri"/>
                          <a:cs typeface="Calibri"/>
                          <a:sym typeface="Calibri"/>
                        </a:rPr>
                        <a:t>Does not cache data.</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630925">
                <a:tc>
                  <a:txBody>
                    <a:bodyPr/>
                    <a:lstStyle/>
                    <a:p>
                      <a:pPr marL="50800" marR="0" lvl="0" indent="0" algn="l" rtl="0">
                        <a:lnSpc>
                          <a:spcPct val="100000"/>
                        </a:lnSpc>
                        <a:spcBef>
                          <a:spcPts val="0"/>
                        </a:spcBef>
                        <a:spcAft>
                          <a:spcPts val="0"/>
                        </a:spcAft>
                        <a:buNone/>
                      </a:pPr>
                      <a:r>
                        <a:rPr lang="vi" sz="1200" b="1" u="none" strike="noStrike" cap="none">
                          <a:solidFill>
                            <a:srgbClr val="FFFFFF"/>
                          </a:solidFill>
                          <a:latin typeface="Calibri"/>
                          <a:ea typeface="Calibri"/>
                          <a:cs typeface="Calibri"/>
                          <a:sym typeface="Calibri"/>
                        </a:rPr>
                        <a:t>Method of</a:t>
                      </a:r>
                      <a:endParaRPr sz="1200" u="none" strike="noStrike" cap="none">
                        <a:latin typeface="Calibri"/>
                        <a:ea typeface="Calibri"/>
                        <a:cs typeface="Calibri"/>
                        <a:sym typeface="Calibri"/>
                      </a:endParaRPr>
                    </a:p>
                    <a:p>
                      <a:pPr marL="50800" marR="266700" lvl="0" indent="0" algn="l" rtl="0">
                        <a:lnSpc>
                          <a:spcPct val="114999"/>
                        </a:lnSpc>
                        <a:spcBef>
                          <a:spcPts val="0"/>
                        </a:spcBef>
                        <a:spcAft>
                          <a:spcPts val="0"/>
                        </a:spcAft>
                        <a:buNone/>
                      </a:pPr>
                      <a:r>
                        <a:rPr lang="vi" sz="1200" b="1" u="none" strike="noStrike" cap="none">
                          <a:solidFill>
                            <a:srgbClr val="FFFFFF"/>
                          </a:solidFill>
                          <a:latin typeface="Calibri"/>
                          <a:ea typeface="Calibri"/>
                          <a:cs typeface="Calibri"/>
                          <a:sym typeface="Calibri"/>
                        </a:rPr>
                        <a:t>Sending  Data</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l" rtl="0">
                        <a:lnSpc>
                          <a:spcPct val="120000"/>
                        </a:lnSpc>
                        <a:spcBef>
                          <a:spcPts val="0"/>
                        </a:spcBef>
                        <a:spcAft>
                          <a:spcPts val="0"/>
                        </a:spcAft>
                        <a:buNone/>
                      </a:pPr>
                      <a:r>
                        <a:rPr lang="vi" sz="1200" u="none" strike="noStrike" cap="none">
                          <a:latin typeface="Calibri"/>
                          <a:ea typeface="Calibri"/>
                          <a:cs typeface="Calibri"/>
                          <a:sym typeface="Calibri"/>
                        </a:rPr>
                        <a:t>Appends data to the URL as a</a:t>
                      </a:r>
                      <a:endParaRPr sz="12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200" u="none" strike="noStrike" cap="none">
                          <a:latin typeface="Calibri"/>
                          <a:ea typeface="Calibri"/>
                          <a:cs typeface="Calibri"/>
                          <a:sym typeface="Calibri"/>
                        </a:rPr>
                        <a:t>query string.</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50800" marR="0" lvl="0" indent="0" algn="l" rtl="0">
                        <a:lnSpc>
                          <a:spcPct val="120000"/>
                        </a:lnSpc>
                        <a:spcBef>
                          <a:spcPts val="0"/>
                        </a:spcBef>
                        <a:spcAft>
                          <a:spcPts val="0"/>
                        </a:spcAft>
                        <a:buNone/>
                      </a:pPr>
                      <a:r>
                        <a:rPr lang="vi" sz="1200" u="none" strike="noStrike" cap="none">
                          <a:latin typeface="Calibri"/>
                          <a:ea typeface="Calibri"/>
                          <a:cs typeface="Calibri"/>
                          <a:sym typeface="Calibri"/>
                        </a:rPr>
                        <a:t>Includes the data in the</a:t>
                      </a:r>
                      <a:endParaRPr sz="1200" u="none" strike="noStrike" cap="none">
                        <a:latin typeface="Calibri"/>
                        <a:ea typeface="Calibri"/>
                        <a:cs typeface="Calibri"/>
                        <a:sym typeface="Calibri"/>
                      </a:endParaRPr>
                    </a:p>
                    <a:p>
                      <a:pPr marL="50800" marR="0" lvl="0" indent="0" algn="l" rtl="0">
                        <a:lnSpc>
                          <a:spcPct val="100000"/>
                        </a:lnSpc>
                        <a:spcBef>
                          <a:spcPts val="200"/>
                        </a:spcBef>
                        <a:spcAft>
                          <a:spcPts val="0"/>
                        </a:spcAft>
                        <a:buNone/>
                      </a:pPr>
                      <a:r>
                        <a:rPr lang="vi" sz="1200" u="none" strike="noStrike" cap="none">
                          <a:latin typeface="Calibri"/>
                          <a:ea typeface="Calibri"/>
                          <a:cs typeface="Calibri"/>
                          <a:sym typeface="Calibri"/>
                        </a:rPr>
                        <a:t>message body.</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1051550">
                <a:tc>
                  <a:txBody>
                    <a:bodyPr/>
                    <a:lstStyle/>
                    <a:p>
                      <a:pPr marL="50800" marR="0" lvl="0" indent="0" algn="l" rtl="0">
                        <a:lnSpc>
                          <a:spcPct val="120000"/>
                        </a:lnSpc>
                        <a:spcBef>
                          <a:spcPts val="0"/>
                        </a:spcBef>
                        <a:spcAft>
                          <a:spcPts val="0"/>
                        </a:spcAft>
                        <a:buNone/>
                      </a:pPr>
                      <a:r>
                        <a:rPr lang="vi" sz="1200" b="1" u="none" strike="noStrike" cap="none">
                          <a:solidFill>
                            <a:srgbClr val="FFFFFF"/>
                          </a:solidFill>
                          <a:latin typeface="Calibri"/>
                          <a:ea typeface="Calibri"/>
                          <a:cs typeface="Calibri"/>
                          <a:sym typeface="Calibri"/>
                        </a:rPr>
                        <a:t>Limitation</a:t>
                      </a:r>
                      <a:endParaRPr sz="1200" u="none" strike="noStrike" cap="none">
                        <a:latin typeface="Calibri"/>
                        <a:ea typeface="Calibri"/>
                        <a:cs typeface="Calibri"/>
                        <a:sym typeface="Calibri"/>
                      </a:endParaRPr>
                    </a:p>
                    <a:p>
                      <a:pPr marL="50800" marR="101600" lvl="0" indent="0" algn="l" rtl="0">
                        <a:lnSpc>
                          <a:spcPct val="114999"/>
                        </a:lnSpc>
                        <a:spcBef>
                          <a:spcPts val="0"/>
                        </a:spcBef>
                        <a:spcAft>
                          <a:spcPts val="0"/>
                        </a:spcAft>
                        <a:buNone/>
                      </a:pPr>
                      <a:r>
                        <a:rPr lang="vi" sz="1200" b="1" u="none" strike="noStrike" cap="none">
                          <a:solidFill>
                            <a:srgbClr val="FFFFFF"/>
                          </a:solidFill>
                          <a:latin typeface="Calibri"/>
                          <a:ea typeface="Calibri"/>
                          <a:cs typeface="Calibri"/>
                          <a:sym typeface="Calibri"/>
                        </a:rPr>
                        <a:t>on Data to  Be Sent</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F81BD"/>
                    </a:solidFill>
                  </a:tcPr>
                </a:tc>
                <a:tc>
                  <a:txBody>
                    <a:bodyPr/>
                    <a:lstStyle/>
                    <a:p>
                      <a:pPr marL="50800" marR="0" lvl="0" indent="0" algn="just" rtl="0">
                        <a:lnSpc>
                          <a:spcPct val="119625"/>
                        </a:lnSpc>
                        <a:spcBef>
                          <a:spcPts val="0"/>
                        </a:spcBef>
                        <a:spcAft>
                          <a:spcPts val="0"/>
                        </a:spcAft>
                        <a:buNone/>
                      </a:pPr>
                      <a:r>
                        <a:rPr lang="vi" sz="1200" u="none" strike="noStrike" cap="none">
                          <a:latin typeface="Calibri"/>
                          <a:ea typeface="Calibri"/>
                          <a:cs typeface="Calibri"/>
                          <a:sym typeface="Calibri"/>
                        </a:rPr>
                        <a:t>Puts a limit on the amount of</a:t>
                      </a:r>
                      <a:endParaRPr sz="1200" u="none" strike="noStrike" cap="none">
                        <a:latin typeface="Calibri"/>
                        <a:ea typeface="Calibri"/>
                        <a:cs typeface="Calibri"/>
                        <a:sym typeface="Calibri"/>
                      </a:endParaRPr>
                    </a:p>
                    <a:p>
                      <a:pPr marL="50800" marR="114300" lvl="0" indent="0" algn="just" rtl="0">
                        <a:lnSpc>
                          <a:spcPct val="114999"/>
                        </a:lnSpc>
                        <a:spcBef>
                          <a:spcPts val="0"/>
                        </a:spcBef>
                        <a:spcAft>
                          <a:spcPts val="0"/>
                        </a:spcAft>
                        <a:buNone/>
                      </a:pPr>
                      <a:r>
                        <a:rPr lang="vi" sz="1200" u="none" strike="noStrike" cap="none">
                          <a:latin typeface="Calibri"/>
                          <a:ea typeface="Calibri"/>
                          <a:cs typeface="Calibri"/>
                          <a:sym typeface="Calibri"/>
                        </a:rPr>
                        <a:t>data to be sent because of the  limit on the length of the data  passed to an URL..</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50800" marR="0" lvl="0" indent="0" algn="l" rtl="0">
                        <a:lnSpc>
                          <a:spcPct val="119625"/>
                        </a:lnSpc>
                        <a:spcBef>
                          <a:spcPts val="0"/>
                        </a:spcBef>
                        <a:spcAft>
                          <a:spcPts val="0"/>
                        </a:spcAft>
                        <a:buNone/>
                      </a:pPr>
                      <a:r>
                        <a:rPr lang="vi" sz="1200" u="none" strike="noStrike" cap="none">
                          <a:latin typeface="Calibri"/>
                          <a:ea typeface="Calibri"/>
                          <a:cs typeface="Calibri"/>
                          <a:sym typeface="Calibri"/>
                        </a:rPr>
                        <a:t>Has no such limitation.</a:t>
                      </a:r>
                      <a:endParaRPr sz="1200" u="none" strike="noStrike" cap="none">
                        <a:latin typeface="Calibri"/>
                        <a:ea typeface="Calibri"/>
                        <a:cs typeface="Calibri"/>
                        <a:sym typeface="Calibri"/>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33"/>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426719" lvl="0" indent="0" algn="l" rtl="0">
              <a:lnSpc>
                <a:spcPct val="100000"/>
              </a:lnSpc>
              <a:spcBef>
                <a:spcPts val="0"/>
              </a:spcBef>
              <a:spcAft>
                <a:spcPts val="0"/>
              </a:spcAft>
              <a:buNone/>
            </a:pPr>
            <a:r>
              <a:rPr lang="vi"/>
              <a:t>Autocomplete Function (1-2)</a:t>
            </a:r>
            <a:endParaRPr/>
          </a:p>
        </p:txBody>
      </p:sp>
      <p:sp>
        <p:nvSpPr>
          <p:cNvPr id="302" name="Google Shape;302;p3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15</a:t>
            </a:fld>
            <a:endParaRPr/>
          </a:p>
        </p:txBody>
      </p:sp>
      <p:sp>
        <p:nvSpPr>
          <p:cNvPr id="303" name="Google Shape;303;p3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04" name="Google Shape;304;p33"/>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305" name="Google Shape;305;p33"/>
          <p:cNvSpPr txBox="1"/>
          <p:nvPr/>
        </p:nvSpPr>
        <p:spPr>
          <a:xfrm>
            <a:off x="535940" y="958215"/>
            <a:ext cx="6772200" cy="14139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Offers a list of suggestions to select a value instead of typing it</a:t>
            </a:r>
            <a:endParaRPr sz="2000">
              <a:solidFill>
                <a:schemeClr val="dk1"/>
              </a:solidFill>
              <a:latin typeface="Calibri"/>
              <a:ea typeface="Calibri"/>
              <a:cs typeface="Calibri"/>
              <a:sym typeface="Calibri"/>
            </a:endParaRPr>
          </a:p>
          <a:p>
            <a:pPr marL="354965" marR="0" lvl="0" indent="-342265"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Functions similar to a drop-down list</a:t>
            </a:r>
            <a:endParaRPr sz="2000">
              <a:solidFill>
                <a:schemeClr val="dk1"/>
              </a:solidFill>
              <a:latin typeface="Calibri"/>
              <a:ea typeface="Calibri"/>
              <a:cs typeface="Calibri"/>
              <a:sym typeface="Calibri"/>
            </a:endParaRPr>
          </a:p>
          <a:p>
            <a:pPr marL="355600" marR="0" lvl="0" indent="-342900"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Filters the options matching as the user types into a control</a:t>
            </a:r>
            <a:endParaRPr sz="2000">
              <a:solidFill>
                <a:schemeClr val="dk1"/>
              </a:solidFill>
              <a:latin typeface="Calibri"/>
              <a:ea typeface="Calibri"/>
              <a:cs typeface="Calibri"/>
              <a:sym typeface="Calibri"/>
            </a:endParaRPr>
          </a:p>
          <a:p>
            <a:pPr marL="355600" marR="0" lvl="0" indent="-342900"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UI stands for jQuery user interface</a:t>
            </a:r>
            <a:endParaRPr sz="2000">
              <a:solidFill>
                <a:schemeClr val="dk1"/>
              </a:solidFill>
              <a:latin typeface="Calibri"/>
              <a:ea typeface="Calibri"/>
              <a:cs typeface="Calibri"/>
              <a:sym typeface="Calibri"/>
            </a:endParaRPr>
          </a:p>
        </p:txBody>
      </p:sp>
      <p:sp>
        <p:nvSpPr>
          <p:cNvPr id="306" name="Google Shape;306;p33"/>
          <p:cNvSpPr txBox="1"/>
          <p:nvPr/>
        </p:nvSpPr>
        <p:spPr>
          <a:xfrm>
            <a:off x="536017" y="2817533"/>
            <a:ext cx="6499800" cy="624900"/>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A robust open-source JS library based on jQuery framework</a:t>
            </a:r>
            <a:endParaRPr sz="2000">
              <a:solidFill>
                <a:schemeClr val="dk1"/>
              </a:solidFill>
              <a:latin typeface="Calibri"/>
              <a:ea typeface="Calibri"/>
              <a:cs typeface="Calibri"/>
              <a:sym typeface="Calibri"/>
            </a:endParaRPr>
          </a:p>
          <a:p>
            <a:pPr marL="12700" marR="0" lvl="0" indent="0" algn="l" rtl="0">
              <a:lnSpc>
                <a:spcPct val="100000"/>
              </a:lnSpc>
              <a:spcBef>
                <a:spcPts val="1680"/>
              </a:spcBef>
              <a:spcAft>
                <a:spcPts val="0"/>
              </a:spcAft>
              <a:buNone/>
            </a:pPr>
            <a:r>
              <a:rPr lang="vi" sz="2000">
                <a:solidFill>
                  <a:srgbClr val="17375E"/>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307" name="Google Shape;307;p33"/>
          <p:cNvSpPr txBox="1"/>
          <p:nvPr/>
        </p:nvSpPr>
        <p:spPr>
          <a:xfrm>
            <a:off x="536017" y="3282324"/>
            <a:ext cx="7488600" cy="636600"/>
          </a:xfrm>
          <a:prstGeom prst="rect">
            <a:avLst/>
          </a:prstGeom>
          <a:noFill/>
          <a:ln>
            <a:noFill/>
          </a:ln>
        </p:spPr>
        <p:txBody>
          <a:bodyPr spcFirstLastPara="1" wrap="square" lIns="0" tIns="0" rIns="0" bIns="0" anchor="t" anchorCtr="0">
            <a:noAutofit/>
          </a:bodyPr>
          <a:lstStyle/>
          <a:p>
            <a:pPr marL="354965"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Provide a collection of jQuery plugins</a:t>
            </a:r>
            <a:endParaRPr sz="2000">
              <a:solidFill>
                <a:schemeClr val="dk1"/>
              </a:solidFill>
              <a:latin typeface="Calibri"/>
              <a:ea typeface="Calibri"/>
              <a:cs typeface="Calibri"/>
              <a:sym typeface="Calibri"/>
            </a:endParaRPr>
          </a:p>
          <a:p>
            <a:pPr marL="354965" marR="0" lvl="0" indent="-342265" algn="l" rtl="0">
              <a:lnSpc>
                <a:spcPct val="100000"/>
              </a:lnSpc>
              <a:spcBef>
                <a:spcPts val="16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Download jQuery UI files from Website or use a CDN to refer the files</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4"/>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34"/>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426719" lvl="0" indent="0" algn="l" rtl="0">
              <a:lnSpc>
                <a:spcPct val="100000"/>
              </a:lnSpc>
              <a:spcBef>
                <a:spcPts val="0"/>
              </a:spcBef>
              <a:spcAft>
                <a:spcPts val="0"/>
              </a:spcAft>
              <a:buNone/>
            </a:pPr>
            <a:r>
              <a:rPr lang="vi"/>
              <a:t>Autocomplete Function (2-2)</a:t>
            </a:r>
            <a:endParaRPr/>
          </a:p>
        </p:txBody>
      </p:sp>
      <p:sp>
        <p:nvSpPr>
          <p:cNvPr id="315" name="Google Shape;315;p34"/>
          <p:cNvSpPr txBox="1"/>
          <p:nvPr/>
        </p:nvSpPr>
        <p:spPr>
          <a:xfrm>
            <a:off x="535940" y="955548"/>
            <a:ext cx="7516500" cy="1874400"/>
          </a:xfrm>
          <a:prstGeom prst="rect">
            <a:avLst/>
          </a:prstGeom>
          <a:noFill/>
          <a:ln>
            <a:noFill/>
          </a:ln>
        </p:spPr>
        <p:txBody>
          <a:bodyPr spcFirstLastPara="1" wrap="square" lIns="0" tIns="0" rIns="0" bIns="0" anchor="t" anchorCtr="0">
            <a:noAutofit/>
          </a:bodyPr>
          <a:lstStyle/>
          <a:p>
            <a:pPr marL="354965" marR="0" lvl="0" indent="-316865" algn="l" rtl="0">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Library offers autocomplete() function</a:t>
            </a:r>
            <a:endParaRPr sz="1600">
              <a:solidFill>
                <a:schemeClr val="dk1"/>
              </a:solidFill>
              <a:latin typeface="Calibri"/>
              <a:ea typeface="Calibri"/>
              <a:cs typeface="Calibri"/>
              <a:sym typeface="Calibri"/>
            </a:endParaRPr>
          </a:p>
          <a:p>
            <a:pPr marL="354965" marR="0" lvl="0" indent="-316865" algn="l" rtl="0">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Syntax:</a:t>
            </a:r>
            <a:endParaRPr sz="1600">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sz="1600" b="1">
                <a:solidFill>
                  <a:srgbClr val="17375E"/>
                </a:solidFill>
                <a:latin typeface="Calibri"/>
                <a:ea typeface="Calibri"/>
                <a:cs typeface="Calibri"/>
                <a:sym typeface="Calibri"/>
              </a:rPr>
              <a:t>$ (selector, context).autocomplete (opt);</a:t>
            </a:r>
            <a:endParaRPr sz="1600">
              <a:solidFill>
                <a:schemeClr val="dk1"/>
              </a:solidFill>
              <a:latin typeface="Calibri"/>
              <a:ea typeface="Calibri"/>
              <a:cs typeface="Calibri"/>
              <a:sym typeface="Calibri"/>
            </a:endParaRPr>
          </a:p>
          <a:p>
            <a:pPr marL="355600" marR="0" lvl="0" indent="-317500" algn="l" rtl="0">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More than one option can be included</a:t>
            </a:r>
            <a:endParaRPr sz="1600">
              <a:solidFill>
                <a:schemeClr val="dk1"/>
              </a:solidFill>
              <a:latin typeface="Calibri"/>
              <a:ea typeface="Calibri"/>
              <a:cs typeface="Calibri"/>
              <a:sym typeface="Calibri"/>
            </a:endParaRPr>
          </a:p>
          <a:p>
            <a:pPr marL="355600" marR="0" lvl="0" indent="-317500" algn="l" rtl="0">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Syntax:</a:t>
            </a:r>
            <a:endParaRPr sz="1600">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sz="1600" b="1">
                <a:solidFill>
                  <a:srgbClr val="17375E"/>
                </a:solidFill>
                <a:latin typeface="Calibri"/>
                <a:ea typeface="Calibri"/>
                <a:cs typeface="Calibri"/>
                <a:sym typeface="Calibri"/>
              </a:rPr>
              <a:t>$(selector, context).autocomplete({opt1: val1, opt2: val2..... });</a:t>
            </a:r>
            <a:endParaRPr sz="1600">
              <a:solidFill>
                <a:schemeClr val="dk1"/>
              </a:solidFill>
              <a:latin typeface="Calibri"/>
              <a:ea typeface="Calibri"/>
              <a:cs typeface="Calibri"/>
              <a:sym typeface="Calibri"/>
            </a:endParaRPr>
          </a:p>
          <a:p>
            <a:pPr marL="355600" marR="0" lvl="0" indent="-317500" algn="l" rtl="0">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Different options are:</a:t>
            </a:r>
            <a:endParaRPr sz="1600">
              <a:solidFill>
                <a:schemeClr val="dk1"/>
              </a:solidFill>
              <a:latin typeface="Calibri"/>
              <a:ea typeface="Calibri"/>
              <a:cs typeface="Calibri"/>
              <a:sym typeface="Calibri"/>
            </a:endParaRPr>
          </a:p>
        </p:txBody>
      </p:sp>
      <p:sp>
        <p:nvSpPr>
          <p:cNvPr id="316" name="Google Shape;316;p34"/>
          <p:cNvSpPr txBox="1"/>
          <p:nvPr/>
        </p:nvSpPr>
        <p:spPr>
          <a:xfrm>
            <a:off x="1144739" y="3088928"/>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21844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appendTo</a:t>
            </a:r>
            <a:endParaRPr sz="1800">
              <a:solidFill>
                <a:schemeClr val="dk1"/>
              </a:solidFill>
              <a:latin typeface="Calibri"/>
              <a:ea typeface="Calibri"/>
              <a:cs typeface="Calibri"/>
              <a:sym typeface="Calibri"/>
            </a:endParaRPr>
          </a:p>
        </p:txBody>
      </p:sp>
      <p:sp>
        <p:nvSpPr>
          <p:cNvPr id="317" name="Google Shape;317;p34"/>
          <p:cNvSpPr txBox="1"/>
          <p:nvPr/>
        </p:nvSpPr>
        <p:spPr>
          <a:xfrm>
            <a:off x="2664307" y="3088928"/>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36957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source</a:t>
            </a:r>
            <a:endParaRPr sz="1800">
              <a:solidFill>
                <a:schemeClr val="dk1"/>
              </a:solidFill>
              <a:latin typeface="Calibri"/>
              <a:ea typeface="Calibri"/>
              <a:cs typeface="Calibri"/>
              <a:sym typeface="Calibri"/>
            </a:endParaRPr>
          </a:p>
        </p:txBody>
      </p:sp>
      <p:sp>
        <p:nvSpPr>
          <p:cNvPr id="318" name="Google Shape;318;p34"/>
          <p:cNvSpPr txBox="1"/>
          <p:nvPr/>
        </p:nvSpPr>
        <p:spPr>
          <a:xfrm>
            <a:off x="4183875" y="3088928"/>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43053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delay</a:t>
            </a:r>
            <a:endParaRPr sz="1800">
              <a:solidFill>
                <a:schemeClr val="dk1"/>
              </a:solidFill>
              <a:latin typeface="Calibri"/>
              <a:ea typeface="Calibri"/>
              <a:cs typeface="Calibri"/>
              <a:sym typeface="Calibri"/>
            </a:endParaRPr>
          </a:p>
        </p:txBody>
      </p:sp>
      <p:sp>
        <p:nvSpPr>
          <p:cNvPr id="319" name="Google Shape;319;p34"/>
          <p:cNvSpPr txBox="1"/>
          <p:nvPr/>
        </p:nvSpPr>
        <p:spPr>
          <a:xfrm>
            <a:off x="5703430" y="3088928"/>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15748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miniLength</a:t>
            </a:r>
            <a:endParaRPr sz="1800">
              <a:solidFill>
                <a:schemeClr val="dk1"/>
              </a:solidFill>
              <a:latin typeface="Calibri"/>
              <a:ea typeface="Calibri"/>
              <a:cs typeface="Calibri"/>
              <a:sym typeface="Calibri"/>
            </a:endParaRPr>
          </a:p>
        </p:txBody>
      </p:sp>
      <p:sp>
        <p:nvSpPr>
          <p:cNvPr id="320" name="Google Shape;320;p34"/>
          <p:cNvSpPr txBox="1"/>
          <p:nvPr/>
        </p:nvSpPr>
        <p:spPr>
          <a:xfrm>
            <a:off x="1904517" y="3814181"/>
            <a:ext cx="1381760" cy="395300"/>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207645"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autofocus</a:t>
            </a:r>
            <a:endParaRPr sz="1800">
              <a:solidFill>
                <a:schemeClr val="dk1"/>
              </a:solidFill>
              <a:latin typeface="Calibri"/>
              <a:ea typeface="Calibri"/>
              <a:cs typeface="Calibri"/>
              <a:sym typeface="Calibri"/>
            </a:endParaRPr>
          </a:p>
        </p:txBody>
      </p:sp>
      <p:sp>
        <p:nvSpPr>
          <p:cNvPr id="321" name="Google Shape;321;p34"/>
          <p:cNvSpPr txBox="1"/>
          <p:nvPr/>
        </p:nvSpPr>
        <p:spPr>
          <a:xfrm>
            <a:off x="3424085" y="3814181"/>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28829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disabled</a:t>
            </a:r>
            <a:endParaRPr sz="1800">
              <a:solidFill>
                <a:schemeClr val="dk1"/>
              </a:solidFill>
              <a:latin typeface="Calibri"/>
              <a:ea typeface="Calibri"/>
              <a:cs typeface="Calibri"/>
              <a:sym typeface="Calibri"/>
            </a:endParaRPr>
          </a:p>
        </p:txBody>
      </p:sp>
      <p:sp>
        <p:nvSpPr>
          <p:cNvPr id="322" name="Google Shape;322;p34"/>
          <p:cNvSpPr txBox="1"/>
          <p:nvPr/>
        </p:nvSpPr>
        <p:spPr>
          <a:xfrm>
            <a:off x="4943652" y="3814181"/>
            <a:ext cx="1381760" cy="62198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3800" rIns="0" bIns="0" anchor="t" anchorCtr="0">
            <a:noAutofit/>
          </a:bodyPr>
          <a:lstStyle/>
          <a:p>
            <a:pPr marL="302260" marR="0" lvl="0" indent="0" algn="l" rtl="0">
              <a:lnSpc>
                <a:spcPct val="100000"/>
              </a:lnSpc>
              <a:spcBef>
                <a:spcPts val="5"/>
              </a:spcBef>
              <a:spcAft>
                <a:spcPts val="0"/>
              </a:spcAft>
              <a:buNone/>
            </a:pPr>
            <a:r>
              <a:rPr lang="vi" sz="1800">
                <a:solidFill>
                  <a:srgbClr val="FFFFFF"/>
                </a:solidFill>
                <a:latin typeface="Calibri"/>
                <a:ea typeface="Calibri"/>
                <a:cs typeface="Calibri"/>
                <a:sym typeface="Calibri"/>
              </a:rPr>
              <a:t>position</a:t>
            </a:r>
            <a:endParaRPr sz="1800">
              <a:solidFill>
                <a:schemeClr val="dk1"/>
              </a:solidFill>
              <a:latin typeface="Calibri"/>
              <a:ea typeface="Calibri"/>
              <a:cs typeface="Calibri"/>
              <a:sym typeface="Calibri"/>
            </a:endParaRPr>
          </a:p>
        </p:txBody>
      </p:sp>
      <p:sp>
        <p:nvSpPr>
          <p:cNvPr id="323" name="Google Shape;323;p34"/>
          <p:cNvSpPr/>
          <p:nvPr/>
        </p:nvSpPr>
        <p:spPr>
          <a:xfrm>
            <a:off x="1295400" y="1466850"/>
            <a:ext cx="46512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34"/>
          <p:cNvSpPr/>
          <p:nvPr/>
        </p:nvSpPr>
        <p:spPr>
          <a:xfrm>
            <a:off x="1371600" y="1524000"/>
            <a:ext cx="4495800" cy="342900"/>
          </a:xfrm>
          <a:custGeom>
            <a:avLst/>
            <a:gdLst/>
            <a:ahLst/>
            <a:cxnLst/>
            <a:rect l="l" t="t" r="r" b="b"/>
            <a:pathLst>
              <a:path w="4495800" h="457200" extrusionOk="0">
                <a:moveTo>
                  <a:pt x="0" y="76200"/>
                </a:moveTo>
                <a:lnTo>
                  <a:pt x="5987" y="46537"/>
                </a:lnTo>
                <a:lnTo>
                  <a:pt x="22317" y="22317"/>
                </a:lnTo>
                <a:lnTo>
                  <a:pt x="46537" y="5987"/>
                </a:lnTo>
                <a:lnTo>
                  <a:pt x="76200" y="0"/>
                </a:lnTo>
                <a:lnTo>
                  <a:pt x="4419600" y="0"/>
                </a:lnTo>
                <a:lnTo>
                  <a:pt x="4449262" y="5987"/>
                </a:lnTo>
                <a:lnTo>
                  <a:pt x="4473482" y="22317"/>
                </a:lnTo>
                <a:lnTo>
                  <a:pt x="4489812" y="46537"/>
                </a:lnTo>
                <a:lnTo>
                  <a:pt x="4495800" y="76200"/>
                </a:lnTo>
                <a:lnTo>
                  <a:pt x="4495800" y="381000"/>
                </a:lnTo>
                <a:lnTo>
                  <a:pt x="4489812" y="410656"/>
                </a:lnTo>
                <a:lnTo>
                  <a:pt x="4473482" y="434878"/>
                </a:lnTo>
                <a:lnTo>
                  <a:pt x="4449262" y="451210"/>
                </a:lnTo>
                <a:lnTo>
                  <a:pt x="44196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34"/>
          <p:cNvSpPr/>
          <p:nvPr/>
        </p:nvSpPr>
        <p:spPr>
          <a:xfrm>
            <a:off x="1295400" y="2400300"/>
            <a:ext cx="6937200" cy="459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34"/>
          <p:cNvSpPr/>
          <p:nvPr/>
        </p:nvSpPr>
        <p:spPr>
          <a:xfrm>
            <a:off x="1371600" y="2457450"/>
            <a:ext cx="6781800" cy="342900"/>
          </a:xfrm>
          <a:custGeom>
            <a:avLst/>
            <a:gdLst/>
            <a:ahLst/>
            <a:cxnLst/>
            <a:rect l="l" t="t" r="r" b="b"/>
            <a:pathLst>
              <a:path w="6781800" h="457200" extrusionOk="0">
                <a:moveTo>
                  <a:pt x="0" y="76200"/>
                </a:moveTo>
                <a:lnTo>
                  <a:pt x="5987" y="46537"/>
                </a:lnTo>
                <a:lnTo>
                  <a:pt x="22317" y="22317"/>
                </a:lnTo>
                <a:lnTo>
                  <a:pt x="46537" y="5987"/>
                </a:lnTo>
                <a:lnTo>
                  <a:pt x="76200" y="0"/>
                </a:lnTo>
                <a:lnTo>
                  <a:pt x="6705600" y="0"/>
                </a:lnTo>
                <a:lnTo>
                  <a:pt x="6735262" y="5987"/>
                </a:lnTo>
                <a:lnTo>
                  <a:pt x="6759482" y="22317"/>
                </a:lnTo>
                <a:lnTo>
                  <a:pt x="6775812" y="46537"/>
                </a:lnTo>
                <a:lnTo>
                  <a:pt x="6781800" y="76200"/>
                </a:lnTo>
                <a:lnTo>
                  <a:pt x="6781800" y="381000"/>
                </a:lnTo>
                <a:lnTo>
                  <a:pt x="6775812" y="410656"/>
                </a:lnTo>
                <a:lnTo>
                  <a:pt x="6759482" y="434878"/>
                </a:lnTo>
                <a:lnTo>
                  <a:pt x="6735262" y="451210"/>
                </a:lnTo>
                <a:lnTo>
                  <a:pt x="67056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3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16</a:t>
            </a:fld>
            <a:endParaRPr/>
          </a:p>
        </p:txBody>
      </p:sp>
      <p:sp>
        <p:nvSpPr>
          <p:cNvPr id="328" name="Google Shape;328;p3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29" name="Google Shape;329;p34"/>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35"/>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165985" lvl="0" indent="0" algn="l" rtl="0">
              <a:lnSpc>
                <a:spcPct val="100000"/>
              </a:lnSpc>
              <a:spcBef>
                <a:spcPts val="0"/>
              </a:spcBef>
              <a:spcAft>
                <a:spcPts val="0"/>
              </a:spcAft>
              <a:buNone/>
            </a:pPr>
            <a:r>
              <a:rPr lang="vi"/>
              <a:t>Widgets (1-2)</a:t>
            </a:r>
            <a:endParaRPr/>
          </a:p>
        </p:txBody>
      </p:sp>
      <p:sp>
        <p:nvSpPr>
          <p:cNvPr id="337" name="Google Shape;337;p35"/>
          <p:cNvSpPr txBox="1"/>
          <p:nvPr/>
        </p:nvSpPr>
        <p:spPr>
          <a:xfrm>
            <a:off x="535940" y="993648"/>
            <a:ext cx="7269480" cy="502920"/>
          </a:xfrm>
          <a:prstGeom prst="rect">
            <a:avLst/>
          </a:prstGeom>
          <a:noFill/>
          <a:ln>
            <a:noFill/>
          </a:ln>
        </p:spPr>
        <p:txBody>
          <a:bodyPr spcFirstLastPara="1" wrap="square" lIns="0" tIns="0" rIns="0" bIns="0" anchor="t" anchorCtr="0">
            <a:noAutofit/>
          </a:bodyPr>
          <a:lstStyle/>
          <a:p>
            <a:pPr marL="354965" marR="0" lvl="0" indent="-329565" algn="l" rtl="0">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An object associated with a HTML element to handle many aspects</a:t>
            </a:r>
            <a:endParaRPr sz="1800">
              <a:solidFill>
                <a:schemeClr val="dk1"/>
              </a:solidFill>
              <a:latin typeface="Calibri"/>
              <a:ea typeface="Calibri"/>
              <a:cs typeface="Calibri"/>
              <a:sym typeface="Calibri"/>
            </a:endParaRPr>
          </a:p>
          <a:p>
            <a:pPr marL="354965" marR="0" lvl="0" indent="-329565"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Aspects are:</a:t>
            </a:r>
            <a:endParaRPr sz="1800">
              <a:solidFill>
                <a:schemeClr val="dk1"/>
              </a:solidFill>
              <a:latin typeface="Calibri"/>
              <a:ea typeface="Calibri"/>
              <a:cs typeface="Calibri"/>
              <a:sym typeface="Calibri"/>
            </a:endParaRPr>
          </a:p>
        </p:txBody>
      </p:sp>
      <p:sp>
        <p:nvSpPr>
          <p:cNvPr id="338" name="Google Shape;338;p35"/>
          <p:cNvSpPr/>
          <p:nvPr/>
        </p:nvSpPr>
        <p:spPr>
          <a:xfrm>
            <a:off x="1552828" y="1519923"/>
            <a:ext cx="407034" cy="1418273"/>
          </a:xfrm>
          <a:custGeom>
            <a:avLst/>
            <a:gdLst/>
            <a:ahLst/>
            <a:cxnLst/>
            <a:rect l="l" t="t" r="r" b="b"/>
            <a:pathLst>
              <a:path w="407035" h="1891029" extrusionOk="0">
                <a:moveTo>
                  <a:pt x="15278" y="0"/>
                </a:moveTo>
                <a:lnTo>
                  <a:pt x="48583" y="34498"/>
                </a:lnTo>
                <a:lnTo>
                  <a:pt x="80408" y="69877"/>
                </a:lnTo>
                <a:lnTo>
                  <a:pt x="110753" y="106095"/>
                </a:lnTo>
                <a:lnTo>
                  <a:pt x="139618" y="143114"/>
                </a:lnTo>
                <a:lnTo>
                  <a:pt x="167003" y="180892"/>
                </a:lnTo>
                <a:lnTo>
                  <a:pt x="192907" y="219390"/>
                </a:lnTo>
                <a:lnTo>
                  <a:pt x="217331" y="258567"/>
                </a:lnTo>
                <a:lnTo>
                  <a:pt x="240275" y="298385"/>
                </a:lnTo>
                <a:lnTo>
                  <a:pt x="261739" y="338802"/>
                </a:lnTo>
                <a:lnTo>
                  <a:pt x="281722" y="379779"/>
                </a:lnTo>
                <a:lnTo>
                  <a:pt x="300225" y="421277"/>
                </a:lnTo>
                <a:lnTo>
                  <a:pt x="317248" y="463254"/>
                </a:lnTo>
                <a:lnTo>
                  <a:pt x="332790" y="505670"/>
                </a:lnTo>
                <a:lnTo>
                  <a:pt x="346853" y="548487"/>
                </a:lnTo>
                <a:lnTo>
                  <a:pt x="359435" y="591664"/>
                </a:lnTo>
                <a:lnTo>
                  <a:pt x="370537" y="635160"/>
                </a:lnTo>
                <a:lnTo>
                  <a:pt x="380158" y="678937"/>
                </a:lnTo>
                <a:lnTo>
                  <a:pt x="388300" y="722953"/>
                </a:lnTo>
                <a:lnTo>
                  <a:pt x="394961" y="767170"/>
                </a:lnTo>
                <a:lnTo>
                  <a:pt x="400142" y="811546"/>
                </a:lnTo>
                <a:lnTo>
                  <a:pt x="403842" y="856042"/>
                </a:lnTo>
                <a:lnTo>
                  <a:pt x="406063" y="900619"/>
                </a:lnTo>
                <a:lnTo>
                  <a:pt x="406803" y="945235"/>
                </a:lnTo>
                <a:lnTo>
                  <a:pt x="406063" y="989851"/>
                </a:lnTo>
                <a:lnTo>
                  <a:pt x="403842" y="1034428"/>
                </a:lnTo>
                <a:lnTo>
                  <a:pt x="400142" y="1078924"/>
                </a:lnTo>
                <a:lnTo>
                  <a:pt x="394961" y="1123300"/>
                </a:lnTo>
                <a:lnTo>
                  <a:pt x="388300" y="1167517"/>
                </a:lnTo>
                <a:lnTo>
                  <a:pt x="380158" y="1211533"/>
                </a:lnTo>
                <a:lnTo>
                  <a:pt x="370537" y="1255310"/>
                </a:lnTo>
                <a:lnTo>
                  <a:pt x="359435" y="1298806"/>
                </a:lnTo>
                <a:lnTo>
                  <a:pt x="346853" y="1341983"/>
                </a:lnTo>
                <a:lnTo>
                  <a:pt x="332790" y="1384800"/>
                </a:lnTo>
                <a:lnTo>
                  <a:pt x="317248" y="1427217"/>
                </a:lnTo>
                <a:lnTo>
                  <a:pt x="300225" y="1469194"/>
                </a:lnTo>
                <a:lnTo>
                  <a:pt x="281722" y="1510691"/>
                </a:lnTo>
                <a:lnTo>
                  <a:pt x="261739" y="1551668"/>
                </a:lnTo>
                <a:lnTo>
                  <a:pt x="240275" y="1592085"/>
                </a:lnTo>
                <a:lnTo>
                  <a:pt x="217331" y="1631903"/>
                </a:lnTo>
                <a:lnTo>
                  <a:pt x="192907" y="1671081"/>
                </a:lnTo>
                <a:lnTo>
                  <a:pt x="167003" y="1709578"/>
                </a:lnTo>
                <a:lnTo>
                  <a:pt x="139618" y="1747356"/>
                </a:lnTo>
                <a:lnTo>
                  <a:pt x="110753" y="1784375"/>
                </a:lnTo>
                <a:lnTo>
                  <a:pt x="80408" y="1820593"/>
                </a:lnTo>
                <a:lnTo>
                  <a:pt x="48583" y="1855972"/>
                </a:lnTo>
                <a:lnTo>
                  <a:pt x="15278" y="1890471"/>
                </a:lnTo>
                <a:lnTo>
                  <a:pt x="0" y="1875193"/>
                </a:lnTo>
                <a:lnTo>
                  <a:pt x="33479" y="1840487"/>
                </a:lnTo>
                <a:lnTo>
                  <a:pt x="65436" y="1804877"/>
                </a:lnTo>
                <a:lnTo>
                  <a:pt x="95872" y="1768407"/>
                </a:lnTo>
                <a:lnTo>
                  <a:pt x="124785" y="1731117"/>
                </a:lnTo>
                <a:lnTo>
                  <a:pt x="152177" y="1693049"/>
                </a:lnTo>
                <a:lnTo>
                  <a:pt x="178048" y="1654246"/>
                </a:lnTo>
                <a:lnTo>
                  <a:pt x="202396" y="1614749"/>
                </a:lnTo>
                <a:lnTo>
                  <a:pt x="225223" y="1574602"/>
                </a:lnTo>
                <a:lnTo>
                  <a:pt x="246528" y="1533844"/>
                </a:lnTo>
                <a:lnTo>
                  <a:pt x="266311" y="1492520"/>
                </a:lnTo>
                <a:lnTo>
                  <a:pt x="284572" y="1450670"/>
                </a:lnTo>
                <a:lnTo>
                  <a:pt x="301312" y="1408337"/>
                </a:lnTo>
                <a:lnTo>
                  <a:pt x="316530" y="1365563"/>
                </a:lnTo>
                <a:lnTo>
                  <a:pt x="330226" y="1322390"/>
                </a:lnTo>
                <a:lnTo>
                  <a:pt x="342400" y="1278859"/>
                </a:lnTo>
                <a:lnTo>
                  <a:pt x="353052" y="1235013"/>
                </a:lnTo>
                <a:lnTo>
                  <a:pt x="362183" y="1190894"/>
                </a:lnTo>
                <a:lnTo>
                  <a:pt x="369792" y="1146544"/>
                </a:lnTo>
                <a:lnTo>
                  <a:pt x="375879" y="1102005"/>
                </a:lnTo>
                <a:lnTo>
                  <a:pt x="380444" y="1057319"/>
                </a:lnTo>
                <a:lnTo>
                  <a:pt x="383488" y="1012527"/>
                </a:lnTo>
                <a:lnTo>
                  <a:pt x="385010" y="967673"/>
                </a:lnTo>
                <a:lnTo>
                  <a:pt x="385010" y="922797"/>
                </a:lnTo>
                <a:lnTo>
                  <a:pt x="383488" y="877943"/>
                </a:lnTo>
                <a:lnTo>
                  <a:pt x="380444" y="833152"/>
                </a:lnTo>
                <a:lnTo>
                  <a:pt x="375879" y="788465"/>
                </a:lnTo>
                <a:lnTo>
                  <a:pt x="369792" y="743926"/>
                </a:lnTo>
                <a:lnTo>
                  <a:pt x="362183" y="699576"/>
                </a:lnTo>
                <a:lnTo>
                  <a:pt x="353052" y="655457"/>
                </a:lnTo>
                <a:lnTo>
                  <a:pt x="342400" y="611611"/>
                </a:lnTo>
                <a:lnTo>
                  <a:pt x="330226" y="568081"/>
                </a:lnTo>
                <a:lnTo>
                  <a:pt x="316530" y="524907"/>
                </a:lnTo>
                <a:lnTo>
                  <a:pt x="301312" y="482133"/>
                </a:lnTo>
                <a:lnTo>
                  <a:pt x="284572" y="439800"/>
                </a:lnTo>
                <a:lnTo>
                  <a:pt x="266311" y="397950"/>
                </a:lnTo>
                <a:lnTo>
                  <a:pt x="246528" y="356626"/>
                </a:lnTo>
                <a:lnTo>
                  <a:pt x="225223" y="315869"/>
                </a:lnTo>
                <a:lnTo>
                  <a:pt x="202396" y="275721"/>
                </a:lnTo>
                <a:lnTo>
                  <a:pt x="178048" y="236224"/>
                </a:lnTo>
                <a:lnTo>
                  <a:pt x="152177" y="197421"/>
                </a:lnTo>
                <a:lnTo>
                  <a:pt x="124785" y="159354"/>
                </a:lnTo>
                <a:lnTo>
                  <a:pt x="95872" y="122063"/>
                </a:lnTo>
                <a:lnTo>
                  <a:pt x="65436" y="85593"/>
                </a:lnTo>
                <a:lnTo>
                  <a:pt x="33479" y="49983"/>
                </a:lnTo>
                <a:lnTo>
                  <a:pt x="0" y="15278"/>
                </a:lnTo>
                <a:lnTo>
                  <a:pt x="15278" y="0"/>
                </a:lnTo>
                <a:close/>
              </a:path>
            </a:pathLst>
          </a:custGeom>
          <a:noFill/>
          <a:ln w="25400" cap="flat" cmpd="sng">
            <a:solidFill>
              <a:srgbClr val="3D669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35"/>
          <p:cNvSpPr/>
          <p:nvPr/>
        </p:nvSpPr>
        <p:spPr>
          <a:xfrm>
            <a:off x="1752930" y="1600133"/>
            <a:ext cx="5159375" cy="228600"/>
          </a:xfrm>
          <a:custGeom>
            <a:avLst/>
            <a:gdLst/>
            <a:ahLst/>
            <a:cxnLst/>
            <a:rect l="l" t="t" r="r" b="b"/>
            <a:pathLst>
              <a:path w="5159375" h="304800" extrusionOk="0">
                <a:moveTo>
                  <a:pt x="0" y="0"/>
                </a:moveTo>
                <a:lnTo>
                  <a:pt x="5158981" y="0"/>
                </a:lnTo>
                <a:lnTo>
                  <a:pt x="5158981" y="304787"/>
                </a:lnTo>
                <a:lnTo>
                  <a:pt x="0" y="304787"/>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35"/>
          <p:cNvSpPr/>
          <p:nvPr/>
        </p:nvSpPr>
        <p:spPr>
          <a:xfrm>
            <a:off x="1752930" y="1600133"/>
            <a:ext cx="5159375" cy="228600"/>
          </a:xfrm>
          <a:custGeom>
            <a:avLst/>
            <a:gdLst/>
            <a:ahLst/>
            <a:cxnLst/>
            <a:rect l="l" t="t" r="r" b="b"/>
            <a:pathLst>
              <a:path w="5159375" h="304800" extrusionOk="0">
                <a:moveTo>
                  <a:pt x="0" y="0"/>
                </a:moveTo>
                <a:lnTo>
                  <a:pt x="5158981" y="0"/>
                </a:lnTo>
                <a:lnTo>
                  <a:pt x="5158981" y="304787"/>
                </a:lnTo>
                <a:lnTo>
                  <a:pt x="0" y="304787"/>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35"/>
          <p:cNvSpPr/>
          <p:nvPr/>
        </p:nvSpPr>
        <p:spPr>
          <a:xfrm>
            <a:off x="1562430" y="1571567"/>
            <a:ext cx="381000" cy="285750"/>
          </a:xfrm>
          <a:custGeom>
            <a:avLst/>
            <a:gdLst/>
            <a:ahLst/>
            <a:cxnLst/>
            <a:rect l="l" t="t" r="r" b="b"/>
            <a:pathLst>
              <a:path w="381000" h="381000" extrusionOk="0">
                <a:moveTo>
                  <a:pt x="190487" y="0"/>
                </a:moveTo>
                <a:lnTo>
                  <a:pt x="146809" y="5030"/>
                </a:lnTo>
                <a:lnTo>
                  <a:pt x="106714" y="19360"/>
                </a:lnTo>
                <a:lnTo>
                  <a:pt x="71345" y="41846"/>
                </a:lnTo>
                <a:lnTo>
                  <a:pt x="41846" y="71345"/>
                </a:lnTo>
                <a:lnTo>
                  <a:pt x="19360" y="106714"/>
                </a:lnTo>
                <a:lnTo>
                  <a:pt x="5030" y="146809"/>
                </a:lnTo>
                <a:lnTo>
                  <a:pt x="0" y="190487"/>
                </a:lnTo>
                <a:lnTo>
                  <a:pt x="5030" y="234165"/>
                </a:lnTo>
                <a:lnTo>
                  <a:pt x="19360" y="274260"/>
                </a:lnTo>
                <a:lnTo>
                  <a:pt x="41846" y="309628"/>
                </a:lnTo>
                <a:lnTo>
                  <a:pt x="71345" y="339127"/>
                </a:lnTo>
                <a:lnTo>
                  <a:pt x="106714" y="361613"/>
                </a:lnTo>
                <a:lnTo>
                  <a:pt x="146809" y="375943"/>
                </a:lnTo>
                <a:lnTo>
                  <a:pt x="190487" y="380974"/>
                </a:lnTo>
                <a:lnTo>
                  <a:pt x="234166" y="375943"/>
                </a:lnTo>
                <a:lnTo>
                  <a:pt x="274262" y="361613"/>
                </a:lnTo>
                <a:lnTo>
                  <a:pt x="309633" y="339127"/>
                </a:lnTo>
                <a:lnTo>
                  <a:pt x="339135" y="309628"/>
                </a:lnTo>
                <a:lnTo>
                  <a:pt x="361624" y="274260"/>
                </a:lnTo>
                <a:lnTo>
                  <a:pt x="375955" y="234165"/>
                </a:lnTo>
                <a:lnTo>
                  <a:pt x="380987" y="190487"/>
                </a:lnTo>
                <a:lnTo>
                  <a:pt x="375955" y="146809"/>
                </a:lnTo>
                <a:lnTo>
                  <a:pt x="361624" y="106714"/>
                </a:lnTo>
                <a:lnTo>
                  <a:pt x="339135" y="71345"/>
                </a:lnTo>
                <a:lnTo>
                  <a:pt x="309633" y="41846"/>
                </a:lnTo>
                <a:lnTo>
                  <a:pt x="274262" y="19360"/>
                </a:lnTo>
                <a:lnTo>
                  <a:pt x="234166" y="5030"/>
                </a:lnTo>
                <a:lnTo>
                  <a:pt x="1904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35"/>
          <p:cNvSpPr/>
          <p:nvPr/>
        </p:nvSpPr>
        <p:spPr>
          <a:xfrm>
            <a:off x="1562430" y="1571567"/>
            <a:ext cx="381000" cy="285750"/>
          </a:xfrm>
          <a:custGeom>
            <a:avLst/>
            <a:gdLst/>
            <a:ahLst/>
            <a:cxnLst/>
            <a:rect l="l" t="t" r="r" b="b"/>
            <a:pathLst>
              <a:path w="381000" h="381000" extrusionOk="0">
                <a:moveTo>
                  <a:pt x="0" y="190487"/>
                </a:moveTo>
                <a:lnTo>
                  <a:pt x="5030" y="146809"/>
                </a:lnTo>
                <a:lnTo>
                  <a:pt x="19360" y="106714"/>
                </a:lnTo>
                <a:lnTo>
                  <a:pt x="41846" y="71345"/>
                </a:lnTo>
                <a:lnTo>
                  <a:pt x="71345" y="41846"/>
                </a:lnTo>
                <a:lnTo>
                  <a:pt x="106714" y="19360"/>
                </a:lnTo>
                <a:lnTo>
                  <a:pt x="146809" y="5030"/>
                </a:lnTo>
                <a:lnTo>
                  <a:pt x="190487" y="0"/>
                </a:lnTo>
                <a:lnTo>
                  <a:pt x="234166" y="5030"/>
                </a:lnTo>
                <a:lnTo>
                  <a:pt x="274262" y="19360"/>
                </a:lnTo>
                <a:lnTo>
                  <a:pt x="309633" y="41846"/>
                </a:lnTo>
                <a:lnTo>
                  <a:pt x="339135" y="71345"/>
                </a:lnTo>
                <a:lnTo>
                  <a:pt x="361624" y="106714"/>
                </a:lnTo>
                <a:lnTo>
                  <a:pt x="375955" y="146809"/>
                </a:lnTo>
                <a:lnTo>
                  <a:pt x="380987" y="190487"/>
                </a:lnTo>
                <a:lnTo>
                  <a:pt x="375955" y="234165"/>
                </a:lnTo>
                <a:lnTo>
                  <a:pt x="361624" y="274260"/>
                </a:lnTo>
                <a:lnTo>
                  <a:pt x="339135" y="309628"/>
                </a:lnTo>
                <a:lnTo>
                  <a:pt x="309633" y="339127"/>
                </a:lnTo>
                <a:lnTo>
                  <a:pt x="274262" y="361613"/>
                </a:lnTo>
                <a:lnTo>
                  <a:pt x="234166" y="375943"/>
                </a:lnTo>
                <a:lnTo>
                  <a:pt x="190487" y="380974"/>
                </a:lnTo>
                <a:lnTo>
                  <a:pt x="146809" y="375943"/>
                </a:lnTo>
                <a:lnTo>
                  <a:pt x="106714" y="361613"/>
                </a:lnTo>
                <a:lnTo>
                  <a:pt x="71345" y="339127"/>
                </a:lnTo>
                <a:lnTo>
                  <a:pt x="41846" y="309628"/>
                </a:lnTo>
                <a:lnTo>
                  <a:pt x="19360" y="274260"/>
                </a:lnTo>
                <a:lnTo>
                  <a:pt x="5030" y="234165"/>
                </a:lnTo>
                <a:lnTo>
                  <a:pt x="0" y="190487"/>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35"/>
          <p:cNvSpPr/>
          <p:nvPr/>
        </p:nvSpPr>
        <p:spPr>
          <a:xfrm>
            <a:off x="1927669" y="1943081"/>
            <a:ext cx="4984750" cy="228600"/>
          </a:xfrm>
          <a:custGeom>
            <a:avLst/>
            <a:gdLst/>
            <a:ahLst/>
            <a:cxnLst/>
            <a:rect l="l" t="t" r="r" b="b"/>
            <a:pathLst>
              <a:path w="4984750" h="304800" extrusionOk="0">
                <a:moveTo>
                  <a:pt x="0" y="0"/>
                </a:moveTo>
                <a:lnTo>
                  <a:pt x="4984242" y="0"/>
                </a:lnTo>
                <a:lnTo>
                  <a:pt x="4984242" y="304787"/>
                </a:lnTo>
                <a:lnTo>
                  <a:pt x="0" y="304787"/>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35"/>
          <p:cNvSpPr/>
          <p:nvPr/>
        </p:nvSpPr>
        <p:spPr>
          <a:xfrm>
            <a:off x="1927669" y="1943081"/>
            <a:ext cx="4984750" cy="228600"/>
          </a:xfrm>
          <a:custGeom>
            <a:avLst/>
            <a:gdLst/>
            <a:ahLst/>
            <a:cxnLst/>
            <a:rect l="l" t="t" r="r" b="b"/>
            <a:pathLst>
              <a:path w="4984750" h="304800" extrusionOk="0">
                <a:moveTo>
                  <a:pt x="0" y="0"/>
                </a:moveTo>
                <a:lnTo>
                  <a:pt x="4984242" y="0"/>
                </a:lnTo>
                <a:lnTo>
                  <a:pt x="4984242" y="304787"/>
                </a:lnTo>
                <a:lnTo>
                  <a:pt x="0" y="304787"/>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35"/>
          <p:cNvSpPr/>
          <p:nvPr/>
        </p:nvSpPr>
        <p:spPr>
          <a:xfrm>
            <a:off x="1737169" y="1914515"/>
            <a:ext cx="381000" cy="285750"/>
          </a:xfrm>
          <a:custGeom>
            <a:avLst/>
            <a:gdLst/>
            <a:ahLst/>
            <a:cxnLst/>
            <a:rect l="l" t="t" r="r" b="b"/>
            <a:pathLst>
              <a:path w="381000" h="381000" extrusionOk="0">
                <a:moveTo>
                  <a:pt x="190487" y="0"/>
                </a:moveTo>
                <a:lnTo>
                  <a:pt x="146809" y="5030"/>
                </a:lnTo>
                <a:lnTo>
                  <a:pt x="106714" y="19360"/>
                </a:lnTo>
                <a:lnTo>
                  <a:pt x="71345" y="41846"/>
                </a:lnTo>
                <a:lnTo>
                  <a:pt x="41846" y="71345"/>
                </a:lnTo>
                <a:lnTo>
                  <a:pt x="19360" y="106714"/>
                </a:lnTo>
                <a:lnTo>
                  <a:pt x="5030" y="146809"/>
                </a:lnTo>
                <a:lnTo>
                  <a:pt x="0" y="190487"/>
                </a:lnTo>
                <a:lnTo>
                  <a:pt x="5030" y="234165"/>
                </a:lnTo>
                <a:lnTo>
                  <a:pt x="19360" y="274260"/>
                </a:lnTo>
                <a:lnTo>
                  <a:pt x="41846" y="309628"/>
                </a:lnTo>
                <a:lnTo>
                  <a:pt x="71345" y="339127"/>
                </a:lnTo>
                <a:lnTo>
                  <a:pt x="106714" y="361613"/>
                </a:lnTo>
                <a:lnTo>
                  <a:pt x="146809" y="375943"/>
                </a:lnTo>
                <a:lnTo>
                  <a:pt x="190487" y="380974"/>
                </a:lnTo>
                <a:lnTo>
                  <a:pt x="234166" y="375943"/>
                </a:lnTo>
                <a:lnTo>
                  <a:pt x="274262" y="361613"/>
                </a:lnTo>
                <a:lnTo>
                  <a:pt x="309633" y="339127"/>
                </a:lnTo>
                <a:lnTo>
                  <a:pt x="339135" y="309628"/>
                </a:lnTo>
                <a:lnTo>
                  <a:pt x="361624" y="274260"/>
                </a:lnTo>
                <a:lnTo>
                  <a:pt x="375955" y="234165"/>
                </a:lnTo>
                <a:lnTo>
                  <a:pt x="380987" y="190487"/>
                </a:lnTo>
                <a:lnTo>
                  <a:pt x="375955" y="146809"/>
                </a:lnTo>
                <a:lnTo>
                  <a:pt x="361624" y="106714"/>
                </a:lnTo>
                <a:lnTo>
                  <a:pt x="339135" y="71345"/>
                </a:lnTo>
                <a:lnTo>
                  <a:pt x="309633" y="41846"/>
                </a:lnTo>
                <a:lnTo>
                  <a:pt x="274262" y="19360"/>
                </a:lnTo>
                <a:lnTo>
                  <a:pt x="234166" y="5030"/>
                </a:lnTo>
                <a:lnTo>
                  <a:pt x="1904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35"/>
          <p:cNvSpPr/>
          <p:nvPr/>
        </p:nvSpPr>
        <p:spPr>
          <a:xfrm>
            <a:off x="1737169" y="1914515"/>
            <a:ext cx="381000" cy="285750"/>
          </a:xfrm>
          <a:custGeom>
            <a:avLst/>
            <a:gdLst/>
            <a:ahLst/>
            <a:cxnLst/>
            <a:rect l="l" t="t" r="r" b="b"/>
            <a:pathLst>
              <a:path w="381000" h="381000" extrusionOk="0">
                <a:moveTo>
                  <a:pt x="0" y="190487"/>
                </a:moveTo>
                <a:lnTo>
                  <a:pt x="5030" y="146809"/>
                </a:lnTo>
                <a:lnTo>
                  <a:pt x="19360" y="106714"/>
                </a:lnTo>
                <a:lnTo>
                  <a:pt x="41846" y="71345"/>
                </a:lnTo>
                <a:lnTo>
                  <a:pt x="71345" y="41846"/>
                </a:lnTo>
                <a:lnTo>
                  <a:pt x="106714" y="19360"/>
                </a:lnTo>
                <a:lnTo>
                  <a:pt x="146809" y="5030"/>
                </a:lnTo>
                <a:lnTo>
                  <a:pt x="190487" y="0"/>
                </a:lnTo>
                <a:lnTo>
                  <a:pt x="234166" y="5030"/>
                </a:lnTo>
                <a:lnTo>
                  <a:pt x="274262" y="19360"/>
                </a:lnTo>
                <a:lnTo>
                  <a:pt x="309633" y="41846"/>
                </a:lnTo>
                <a:lnTo>
                  <a:pt x="339135" y="71345"/>
                </a:lnTo>
                <a:lnTo>
                  <a:pt x="361624" y="106714"/>
                </a:lnTo>
                <a:lnTo>
                  <a:pt x="375955" y="146809"/>
                </a:lnTo>
                <a:lnTo>
                  <a:pt x="380987" y="190487"/>
                </a:lnTo>
                <a:lnTo>
                  <a:pt x="375955" y="234165"/>
                </a:lnTo>
                <a:lnTo>
                  <a:pt x="361624" y="274260"/>
                </a:lnTo>
                <a:lnTo>
                  <a:pt x="339135" y="309628"/>
                </a:lnTo>
                <a:lnTo>
                  <a:pt x="309633" y="339127"/>
                </a:lnTo>
                <a:lnTo>
                  <a:pt x="274262" y="361613"/>
                </a:lnTo>
                <a:lnTo>
                  <a:pt x="234166" y="375943"/>
                </a:lnTo>
                <a:lnTo>
                  <a:pt x="190487" y="380974"/>
                </a:lnTo>
                <a:lnTo>
                  <a:pt x="146809" y="375943"/>
                </a:lnTo>
                <a:lnTo>
                  <a:pt x="106714" y="361613"/>
                </a:lnTo>
                <a:lnTo>
                  <a:pt x="71345" y="339127"/>
                </a:lnTo>
                <a:lnTo>
                  <a:pt x="41846" y="309628"/>
                </a:lnTo>
                <a:lnTo>
                  <a:pt x="19360" y="274260"/>
                </a:lnTo>
                <a:lnTo>
                  <a:pt x="5030" y="234165"/>
                </a:lnTo>
                <a:lnTo>
                  <a:pt x="0" y="190487"/>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35"/>
          <p:cNvSpPr/>
          <p:nvPr/>
        </p:nvSpPr>
        <p:spPr>
          <a:xfrm>
            <a:off x="1927669" y="2286029"/>
            <a:ext cx="4984750" cy="228600"/>
          </a:xfrm>
          <a:custGeom>
            <a:avLst/>
            <a:gdLst/>
            <a:ahLst/>
            <a:cxnLst/>
            <a:rect l="l" t="t" r="r" b="b"/>
            <a:pathLst>
              <a:path w="4984750" h="304800" extrusionOk="0">
                <a:moveTo>
                  <a:pt x="0" y="0"/>
                </a:moveTo>
                <a:lnTo>
                  <a:pt x="4984242" y="0"/>
                </a:lnTo>
                <a:lnTo>
                  <a:pt x="4984242" y="304787"/>
                </a:lnTo>
                <a:lnTo>
                  <a:pt x="0" y="304787"/>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35"/>
          <p:cNvSpPr/>
          <p:nvPr/>
        </p:nvSpPr>
        <p:spPr>
          <a:xfrm>
            <a:off x="1927669" y="2286029"/>
            <a:ext cx="4984750" cy="228600"/>
          </a:xfrm>
          <a:custGeom>
            <a:avLst/>
            <a:gdLst/>
            <a:ahLst/>
            <a:cxnLst/>
            <a:rect l="l" t="t" r="r" b="b"/>
            <a:pathLst>
              <a:path w="4984750" h="304800" extrusionOk="0">
                <a:moveTo>
                  <a:pt x="0" y="0"/>
                </a:moveTo>
                <a:lnTo>
                  <a:pt x="4984242" y="0"/>
                </a:lnTo>
                <a:lnTo>
                  <a:pt x="4984242" y="304787"/>
                </a:lnTo>
                <a:lnTo>
                  <a:pt x="0" y="304787"/>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35"/>
          <p:cNvSpPr/>
          <p:nvPr/>
        </p:nvSpPr>
        <p:spPr>
          <a:xfrm>
            <a:off x="1737169" y="2257454"/>
            <a:ext cx="381000" cy="285750"/>
          </a:xfrm>
          <a:custGeom>
            <a:avLst/>
            <a:gdLst/>
            <a:ahLst/>
            <a:cxnLst/>
            <a:rect l="l" t="t" r="r" b="b"/>
            <a:pathLst>
              <a:path w="381000" h="381000" extrusionOk="0">
                <a:moveTo>
                  <a:pt x="190487" y="0"/>
                </a:moveTo>
                <a:lnTo>
                  <a:pt x="146809" y="5030"/>
                </a:lnTo>
                <a:lnTo>
                  <a:pt x="106714" y="19360"/>
                </a:lnTo>
                <a:lnTo>
                  <a:pt x="71345" y="41846"/>
                </a:lnTo>
                <a:lnTo>
                  <a:pt x="41846" y="71345"/>
                </a:lnTo>
                <a:lnTo>
                  <a:pt x="19360" y="106714"/>
                </a:lnTo>
                <a:lnTo>
                  <a:pt x="5030" y="146809"/>
                </a:lnTo>
                <a:lnTo>
                  <a:pt x="0" y="190487"/>
                </a:lnTo>
                <a:lnTo>
                  <a:pt x="5030" y="234165"/>
                </a:lnTo>
                <a:lnTo>
                  <a:pt x="19360" y="274260"/>
                </a:lnTo>
                <a:lnTo>
                  <a:pt x="41846" y="309628"/>
                </a:lnTo>
                <a:lnTo>
                  <a:pt x="71345" y="339127"/>
                </a:lnTo>
                <a:lnTo>
                  <a:pt x="106714" y="361613"/>
                </a:lnTo>
                <a:lnTo>
                  <a:pt x="146809" y="375943"/>
                </a:lnTo>
                <a:lnTo>
                  <a:pt x="190487" y="380974"/>
                </a:lnTo>
                <a:lnTo>
                  <a:pt x="234166" y="375943"/>
                </a:lnTo>
                <a:lnTo>
                  <a:pt x="274262" y="361613"/>
                </a:lnTo>
                <a:lnTo>
                  <a:pt x="309633" y="339127"/>
                </a:lnTo>
                <a:lnTo>
                  <a:pt x="339135" y="309628"/>
                </a:lnTo>
                <a:lnTo>
                  <a:pt x="361624" y="274260"/>
                </a:lnTo>
                <a:lnTo>
                  <a:pt x="375955" y="234165"/>
                </a:lnTo>
                <a:lnTo>
                  <a:pt x="380987" y="190487"/>
                </a:lnTo>
                <a:lnTo>
                  <a:pt x="375955" y="146809"/>
                </a:lnTo>
                <a:lnTo>
                  <a:pt x="361624" y="106714"/>
                </a:lnTo>
                <a:lnTo>
                  <a:pt x="339135" y="71345"/>
                </a:lnTo>
                <a:lnTo>
                  <a:pt x="309633" y="41846"/>
                </a:lnTo>
                <a:lnTo>
                  <a:pt x="274262" y="19360"/>
                </a:lnTo>
                <a:lnTo>
                  <a:pt x="234166" y="5030"/>
                </a:lnTo>
                <a:lnTo>
                  <a:pt x="1904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35"/>
          <p:cNvSpPr/>
          <p:nvPr/>
        </p:nvSpPr>
        <p:spPr>
          <a:xfrm>
            <a:off x="1737169" y="2257454"/>
            <a:ext cx="381000" cy="285750"/>
          </a:xfrm>
          <a:custGeom>
            <a:avLst/>
            <a:gdLst/>
            <a:ahLst/>
            <a:cxnLst/>
            <a:rect l="l" t="t" r="r" b="b"/>
            <a:pathLst>
              <a:path w="381000" h="381000" extrusionOk="0">
                <a:moveTo>
                  <a:pt x="0" y="190487"/>
                </a:moveTo>
                <a:lnTo>
                  <a:pt x="5030" y="146809"/>
                </a:lnTo>
                <a:lnTo>
                  <a:pt x="19360" y="106714"/>
                </a:lnTo>
                <a:lnTo>
                  <a:pt x="41846" y="71345"/>
                </a:lnTo>
                <a:lnTo>
                  <a:pt x="71345" y="41846"/>
                </a:lnTo>
                <a:lnTo>
                  <a:pt x="106714" y="19360"/>
                </a:lnTo>
                <a:lnTo>
                  <a:pt x="146809" y="5030"/>
                </a:lnTo>
                <a:lnTo>
                  <a:pt x="190487" y="0"/>
                </a:lnTo>
                <a:lnTo>
                  <a:pt x="234166" y="5030"/>
                </a:lnTo>
                <a:lnTo>
                  <a:pt x="274262" y="19360"/>
                </a:lnTo>
                <a:lnTo>
                  <a:pt x="309633" y="41846"/>
                </a:lnTo>
                <a:lnTo>
                  <a:pt x="339135" y="71345"/>
                </a:lnTo>
                <a:lnTo>
                  <a:pt x="361624" y="106714"/>
                </a:lnTo>
                <a:lnTo>
                  <a:pt x="375955" y="146809"/>
                </a:lnTo>
                <a:lnTo>
                  <a:pt x="380987" y="190487"/>
                </a:lnTo>
                <a:lnTo>
                  <a:pt x="375955" y="234165"/>
                </a:lnTo>
                <a:lnTo>
                  <a:pt x="361624" y="274260"/>
                </a:lnTo>
                <a:lnTo>
                  <a:pt x="339135" y="309628"/>
                </a:lnTo>
                <a:lnTo>
                  <a:pt x="309633" y="339127"/>
                </a:lnTo>
                <a:lnTo>
                  <a:pt x="274262" y="361613"/>
                </a:lnTo>
                <a:lnTo>
                  <a:pt x="234166" y="375943"/>
                </a:lnTo>
                <a:lnTo>
                  <a:pt x="190487" y="380974"/>
                </a:lnTo>
                <a:lnTo>
                  <a:pt x="146809" y="375943"/>
                </a:lnTo>
                <a:lnTo>
                  <a:pt x="106714" y="361613"/>
                </a:lnTo>
                <a:lnTo>
                  <a:pt x="71345" y="339127"/>
                </a:lnTo>
                <a:lnTo>
                  <a:pt x="41846" y="309628"/>
                </a:lnTo>
                <a:lnTo>
                  <a:pt x="19360" y="274260"/>
                </a:lnTo>
                <a:lnTo>
                  <a:pt x="5030" y="234165"/>
                </a:lnTo>
                <a:lnTo>
                  <a:pt x="0" y="190487"/>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35"/>
          <p:cNvSpPr/>
          <p:nvPr/>
        </p:nvSpPr>
        <p:spPr>
          <a:xfrm>
            <a:off x="1752930" y="2628976"/>
            <a:ext cx="5159375" cy="228600"/>
          </a:xfrm>
          <a:custGeom>
            <a:avLst/>
            <a:gdLst/>
            <a:ahLst/>
            <a:cxnLst/>
            <a:rect l="l" t="t" r="r" b="b"/>
            <a:pathLst>
              <a:path w="5159375" h="304800" extrusionOk="0">
                <a:moveTo>
                  <a:pt x="0" y="0"/>
                </a:moveTo>
                <a:lnTo>
                  <a:pt x="5158981" y="0"/>
                </a:lnTo>
                <a:lnTo>
                  <a:pt x="5158981" y="304787"/>
                </a:lnTo>
                <a:lnTo>
                  <a:pt x="0" y="304787"/>
                </a:lnTo>
                <a:lnTo>
                  <a:pt x="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35"/>
          <p:cNvSpPr/>
          <p:nvPr/>
        </p:nvSpPr>
        <p:spPr>
          <a:xfrm>
            <a:off x="1752930" y="2628976"/>
            <a:ext cx="5159375" cy="228600"/>
          </a:xfrm>
          <a:custGeom>
            <a:avLst/>
            <a:gdLst/>
            <a:ahLst/>
            <a:cxnLst/>
            <a:rect l="l" t="t" r="r" b="b"/>
            <a:pathLst>
              <a:path w="5159375" h="304800" extrusionOk="0">
                <a:moveTo>
                  <a:pt x="0" y="0"/>
                </a:moveTo>
                <a:lnTo>
                  <a:pt x="5158981" y="0"/>
                </a:lnTo>
                <a:lnTo>
                  <a:pt x="5158981" y="304787"/>
                </a:lnTo>
                <a:lnTo>
                  <a:pt x="0" y="304787"/>
                </a:lnTo>
                <a:lnTo>
                  <a:pt x="0" y="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35"/>
          <p:cNvSpPr txBox="1"/>
          <p:nvPr/>
        </p:nvSpPr>
        <p:spPr>
          <a:xfrm>
            <a:off x="523640" y="1595250"/>
            <a:ext cx="7792800" cy="2105400"/>
          </a:xfrm>
          <a:prstGeom prst="rect">
            <a:avLst/>
          </a:prstGeom>
          <a:noFill/>
          <a:ln>
            <a:noFill/>
          </a:ln>
        </p:spPr>
        <p:txBody>
          <a:bodyPr spcFirstLastPara="1" wrap="square" lIns="0" tIns="0" rIns="0" bIns="0" anchor="t" anchorCtr="0">
            <a:noAutofit/>
          </a:bodyPr>
          <a:lstStyle/>
          <a:p>
            <a:pPr marL="1458595" marR="0" lvl="0" indent="0" algn="l" rtl="0">
              <a:lnSpc>
                <a:spcPct val="150000"/>
              </a:lnSpc>
              <a:spcBef>
                <a:spcPts val="0"/>
              </a:spcBef>
              <a:spcAft>
                <a:spcPts val="0"/>
              </a:spcAft>
              <a:buNone/>
            </a:pPr>
            <a:r>
              <a:rPr lang="vi" sz="1600">
                <a:solidFill>
                  <a:srgbClr val="FFFFFF"/>
                </a:solidFill>
                <a:latin typeface="Calibri"/>
                <a:ea typeface="Calibri"/>
                <a:cs typeface="Calibri"/>
                <a:sym typeface="Calibri"/>
              </a:rPr>
              <a:t>Lifespan</a:t>
            </a:r>
            <a:endParaRPr sz="1600">
              <a:solidFill>
                <a:schemeClr val="dk1"/>
              </a:solidFill>
              <a:latin typeface="Calibri"/>
              <a:ea typeface="Calibri"/>
              <a:cs typeface="Calibri"/>
              <a:sym typeface="Calibri"/>
            </a:endParaRPr>
          </a:p>
          <a:p>
            <a:pPr marL="1633220" marR="5248910" lvl="0" indent="0" algn="l" rtl="0">
              <a:lnSpc>
                <a:spcPct val="150000"/>
              </a:lnSpc>
              <a:spcBef>
                <a:spcPts val="0"/>
              </a:spcBef>
              <a:spcAft>
                <a:spcPts val="0"/>
              </a:spcAft>
              <a:buNone/>
            </a:pPr>
            <a:r>
              <a:rPr lang="vi" sz="1600">
                <a:solidFill>
                  <a:srgbClr val="FFFFFF"/>
                </a:solidFill>
                <a:latin typeface="Calibri"/>
                <a:ea typeface="Calibri"/>
                <a:cs typeface="Calibri"/>
                <a:sym typeface="Calibri"/>
              </a:rPr>
              <a:t>Interaction  State</a:t>
            </a:r>
            <a:endParaRPr sz="1600">
              <a:solidFill>
                <a:schemeClr val="dk1"/>
              </a:solidFill>
              <a:latin typeface="Calibri"/>
              <a:ea typeface="Calibri"/>
              <a:cs typeface="Calibri"/>
              <a:sym typeface="Calibri"/>
            </a:endParaRPr>
          </a:p>
          <a:p>
            <a:pPr marL="1458595" marR="0" lvl="0" indent="0" algn="l" rtl="0">
              <a:lnSpc>
                <a:spcPct val="150000"/>
              </a:lnSpc>
              <a:spcBef>
                <a:spcPts val="0"/>
              </a:spcBef>
              <a:spcAft>
                <a:spcPts val="0"/>
              </a:spcAft>
              <a:buNone/>
            </a:pPr>
            <a:r>
              <a:rPr lang="vi" sz="1600">
                <a:solidFill>
                  <a:srgbClr val="FFFFFF"/>
                </a:solidFill>
                <a:latin typeface="Calibri"/>
                <a:ea typeface="Calibri"/>
                <a:cs typeface="Calibri"/>
                <a:sym typeface="Calibri"/>
              </a:rPr>
              <a:t>Inheritance</a:t>
            </a:r>
            <a:endParaRPr sz="1600">
              <a:solidFill>
                <a:schemeClr val="dk1"/>
              </a:solidFill>
              <a:latin typeface="Calibri"/>
              <a:ea typeface="Calibri"/>
              <a:cs typeface="Calibri"/>
              <a:sym typeface="Calibri"/>
            </a:endParaRPr>
          </a:p>
          <a:p>
            <a:pPr marL="354965" marR="0" lvl="0" indent="-342265" algn="l" rtl="0">
              <a:lnSpc>
                <a:spcPct val="115000"/>
              </a:lnSpc>
              <a:spcBef>
                <a:spcPts val="1015"/>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Widget is the visual section of jQuery user interface</a:t>
            </a:r>
            <a:endParaRPr sz="2000">
              <a:solidFill>
                <a:schemeClr val="dk1"/>
              </a:solidFill>
              <a:latin typeface="Calibri"/>
              <a:ea typeface="Calibri"/>
              <a:cs typeface="Calibri"/>
              <a:sym typeface="Calibri"/>
            </a:endParaRPr>
          </a:p>
          <a:p>
            <a:pPr marL="354965" marR="0" lvl="0" indent="-342265" algn="l" rtl="0">
              <a:lnSpc>
                <a:spcPct val="115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Come from jQuery UI and used for interactive designing of Webpages</a:t>
            </a:r>
            <a:endParaRPr sz="2000">
              <a:solidFill>
                <a:schemeClr val="dk1"/>
              </a:solidFill>
              <a:latin typeface="Calibri"/>
              <a:ea typeface="Calibri"/>
              <a:cs typeface="Calibri"/>
              <a:sym typeface="Calibri"/>
            </a:endParaRPr>
          </a:p>
          <a:p>
            <a:pPr marL="354965" marR="0" lvl="0" indent="-342265" algn="l" rtl="0">
              <a:lnSpc>
                <a:spcPct val="115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Special plugins which used to apply functionality to associated elements</a:t>
            </a:r>
            <a:endParaRPr sz="2000">
              <a:solidFill>
                <a:schemeClr val="dk1"/>
              </a:solidFill>
              <a:latin typeface="Calibri"/>
              <a:ea typeface="Calibri"/>
              <a:cs typeface="Calibri"/>
              <a:sym typeface="Calibri"/>
            </a:endParaRPr>
          </a:p>
        </p:txBody>
      </p:sp>
      <p:sp>
        <p:nvSpPr>
          <p:cNvPr id="354" name="Google Shape;354;p35"/>
          <p:cNvSpPr/>
          <p:nvPr/>
        </p:nvSpPr>
        <p:spPr>
          <a:xfrm>
            <a:off x="1562430" y="2600401"/>
            <a:ext cx="381000" cy="285750"/>
          </a:xfrm>
          <a:custGeom>
            <a:avLst/>
            <a:gdLst/>
            <a:ahLst/>
            <a:cxnLst/>
            <a:rect l="l" t="t" r="r" b="b"/>
            <a:pathLst>
              <a:path w="381000" h="381000" extrusionOk="0">
                <a:moveTo>
                  <a:pt x="190487" y="0"/>
                </a:moveTo>
                <a:lnTo>
                  <a:pt x="146809" y="5030"/>
                </a:lnTo>
                <a:lnTo>
                  <a:pt x="106714" y="19360"/>
                </a:lnTo>
                <a:lnTo>
                  <a:pt x="71345" y="41846"/>
                </a:lnTo>
                <a:lnTo>
                  <a:pt x="41846" y="71345"/>
                </a:lnTo>
                <a:lnTo>
                  <a:pt x="19360" y="106714"/>
                </a:lnTo>
                <a:lnTo>
                  <a:pt x="5030" y="146809"/>
                </a:lnTo>
                <a:lnTo>
                  <a:pt x="0" y="190487"/>
                </a:lnTo>
                <a:lnTo>
                  <a:pt x="5030" y="234165"/>
                </a:lnTo>
                <a:lnTo>
                  <a:pt x="19360" y="274260"/>
                </a:lnTo>
                <a:lnTo>
                  <a:pt x="41846" y="309628"/>
                </a:lnTo>
                <a:lnTo>
                  <a:pt x="71345" y="339127"/>
                </a:lnTo>
                <a:lnTo>
                  <a:pt x="106714" y="361613"/>
                </a:lnTo>
                <a:lnTo>
                  <a:pt x="146809" y="375943"/>
                </a:lnTo>
                <a:lnTo>
                  <a:pt x="190487" y="380974"/>
                </a:lnTo>
                <a:lnTo>
                  <a:pt x="234166" y="375943"/>
                </a:lnTo>
                <a:lnTo>
                  <a:pt x="274262" y="361613"/>
                </a:lnTo>
                <a:lnTo>
                  <a:pt x="309633" y="339127"/>
                </a:lnTo>
                <a:lnTo>
                  <a:pt x="339135" y="309628"/>
                </a:lnTo>
                <a:lnTo>
                  <a:pt x="361624" y="274260"/>
                </a:lnTo>
                <a:lnTo>
                  <a:pt x="375955" y="234165"/>
                </a:lnTo>
                <a:lnTo>
                  <a:pt x="380987" y="190487"/>
                </a:lnTo>
                <a:lnTo>
                  <a:pt x="375955" y="146809"/>
                </a:lnTo>
                <a:lnTo>
                  <a:pt x="361624" y="106714"/>
                </a:lnTo>
                <a:lnTo>
                  <a:pt x="339135" y="71345"/>
                </a:lnTo>
                <a:lnTo>
                  <a:pt x="309633" y="41846"/>
                </a:lnTo>
                <a:lnTo>
                  <a:pt x="274262" y="19360"/>
                </a:lnTo>
                <a:lnTo>
                  <a:pt x="234166" y="5030"/>
                </a:lnTo>
                <a:lnTo>
                  <a:pt x="19048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35"/>
          <p:cNvSpPr/>
          <p:nvPr/>
        </p:nvSpPr>
        <p:spPr>
          <a:xfrm>
            <a:off x="1562430" y="2600401"/>
            <a:ext cx="381000" cy="285750"/>
          </a:xfrm>
          <a:custGeom>
            <a:avLst/>
            <a:gdLst/>
            <a:ahLst/>
            <a:cxnLst/>
            <a:rect l="l" t="t" r="r" b="b"/>
            <a:pathLst>
              <a:path w="381000" h="381000" extrusionOk="0">
                <a:moveTo>
                  <a:pt x="0" y="190487"/>
                </a:moveTo>
                <a:lnTo>
                  <a:pt x="5030" y="146809"/>
                </a:lnTo>
                <a:lnTo>
                  <a:pt x="19360" y="106714"/>
                </a:lnTo>
                <a:lnTo>
                  <a:pt x="41846" y="71345"/>
                </a:lnTo>
                <a:lnTo>
                  <a:pt x="71345" y="41846"/>
                </a:lnTo>
                <a:lnTo>
                  <a:pt x="106714" y="19360"/>
                </a:lnTo>
                <a:lnTo>
                  <a:pt x="146809" y="5030"/>
                </a:lnTo>
                <a:lnTo>
                  <a:pt x="190487" y="0"/>
                </a:lnTo>
                <a:lnTo>
                  <a:pt x="234166" y="5030"/>
                </a:lnTo>
                <a:lnTo>
                  <a:pt x="274262" y="19360"/>
                </a:lnTo>
                <a:lnTo>
                  <a:pt x="309633" y="41846"/>
                </a:lnTo>
                <a:lnTo>
                  <a:pt x="339135" y="71345"/>
                </a:lnTo>
                <a:lnTo>
                  <a:pt x="361624" y="106714"/>
                </a:lnTo>
                <a:lnTo>
                  <a:pt x="375955" y="146809"/>
                </a:lnTo>
                <a:lnTo>
                  <a:pt x="380987" y="190487"/>
                </a:lnTo>
                <a:lnTo>
                  <a:pt x="375955" y="234165"/>
                </a:lnTo>
                <a:lnTo>
                  <a:pt x="361624" y="274260"/>
                </a:lnTo>
                <a:lnTo>
                  <a:pt x="339135" y="309628"/>
                </a:lnTo>
                <a:lnTo>
                  <a:pt x="309633" y="339127"/>
                </a:lnTo>
                <a:lnTo>
                  <a:pt x="274262" y="361613"/>
                </a:lnTo>
                <a:lnTo>
                  <a:pt x="234166" y="375943"/>
                </a:lnTo>
                <a:lnTo>
                  <a:pt x="190487" y="380974"/>
                </a:lnTo>
                <a:lnTo>
                  <a:pt x="146809" y="375943"/>
                </a:lnTo>
                <a:lnTo>
                  <a:pt x="106714" y="361613"/>
                </a:lnTo>
                <a:lnTo>
                  <a:pt x="71345" y="339127"/>
                </a:lnTo>
                <a:lnTo>
                  <a:pt x="41846" y="309628"/>
                </a:lnTo>
                <a:lnTo>
                  <a:pt x="19360" y="274260"/>
                </a:lnTo>
                <a:lnTo>
                  <a:pt x="5030" y="234165"/>
                </a:lnTo>
                <a:lnTo>
                  <a:pt x="0" y="190487"/>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3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17</a:t>
            </a:fld>
            <a:endParaRPr/>
          </a:p>
        </p:txBody>
      </p:sp>
      <p:sp>
        <p:nvSpPr>
          <p:cNvPr id="357" name="Google Shape;357;p3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58" name="Google Shape;358;p35"/>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6"/>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165985" lvl="0" indent="0" algn="l" rtl="0">
              <a:lnSpc>
                <a:spcPct val="100000"/>
              </a:lnSpc>
              <a:spcBef>
                <a:spcPts val="0"/>
              </a:spcBef>
              <a:spcAft>
                <a:spcPts val="0"/>
              </a:spcAft>
              <a:buNone/>
            </a:pPr>
            <a:r>
              <a:rPr lang="vi"/>
              <a:t>Widgets (2-2)</a:t>
            </a:r>
            <a:endParaRPr/>
          </a:p>
        </p:txBody>
      </p:sp>
      <p:sp>
        <p:nvSpPr>
          <p:cNvPr id="365" name="Google Shape;365;p3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18</a:t>
            </a:fld>
            <a:endParaRPr/>
          </a:p>
        </p:txBody>
      </p:sp>
      <p:sp>
        <p:nvSpPr>
          <p:cNvPr id="366" name="Google Shape;366;p3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367" name="Google Shape;367;p36"/>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368" name="Google Shape;368;p36"/>
          <p:cNvSpPr txBox="1"/>
          <p:nvPr/>
        </p:nvSpPr>
        <p:spPr>
          <a:xfrm>
            <a:off x="535940" y="993648"/>
            <a:ext cx="2383155" cy="248126"/>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jQuery widgets are:</a:t>
            </a:r>
            <a:endParaRPr sz="2000">
              <a:solidFill>
                <a:schemeClr val="dk1"/>
              </a:solidFill>
              <a:latin typeface="Calibri"/>
              <a:ea typeface="Calibri"/>
              <a:cs typeface="Calibri"/>
              <a:sym typeface="Calibri"/>
            </a:endParaRPr>
          </a:p>
        </p:txBody>
      </p:sp>
      <p:sp>
        <p:nvSpPr>
          <p:cNvPr id="369" name="Google Shape;369;p36"/>
          <p:cNvSpPr txBox="1"/>
          <p:nvPr/>
        </p:nvSpPr>
        <p:spPr>
          <a:xfrm>
            <a:off x="900455" y="1315564"/>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33679"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Accordions</a:t>
            </a:r>
            <a:endParaRPr sz="2000">
              <a:solidFill>
                <a:schemeClr val="dk1"/>
              </a:solidFill>
              <a:latin typeface="Calibri"/>
              <a:ea typeface="Calibri"/>
              <a:cs typeface="Calibri"/>
              <a:sym typeface="Calibri"/>
            </a:endParaRPr>
          </a:p>
        </p:txBody>
      </p:sp>
      <p:sp>
        <p:nvSpPr>
          <p:cNvPr id="370" name="Google Shape;370;p36"/>
          <p:cNvSpPr txBox="1"/>
          <p:nvPr/>
        </p:nvSpPr>
        <p:spPr>
          <a:xfrm>
            <a:off x="2700947" y="1315564"/>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0322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Buttons</a:t>
            </a:r>
            <a:endParaRPr sz="2000">
              <a:solidFill>
                <a:schemeClr val="dk1"/>
              </a:solidFill>
              <a:latin typeface="Calibri"/>
              <a:ea typeface="Calibri"/>
              <a:cs typeface="Calibri"/>
              <a:sym typeface="Calibri"/>
            </a:endParaRPr>
          </a:p>
        </p:txBody>
      </p:sp>
      <p:sp>
        <p:nvSpPr>
          <p:cNvPr id="371" name="Google Shape;371;p36"/>
          <p:cNvSpPr txBox="1"/>
          <p:nvPr/>
        </p:nvSpPr>
        <p:spPr>
          <a:xfrm>
            <a:off x="4501438" y="1315564"/>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vi" sz="2000">
                <a:solidFill>
                  <a:srgbClr val="FFFFFF"/>
                </a:solidFill>
                <a:latin typeface="Calibri"/>
                <a:ea typeface="Calibri"/>
                <a:cs typeface="Calibri"/>
                <a:sym typeface="Calibri"/>
              </a:rPr>
              <a:t>Tabs</a:t>
            </a:r>
            <a:endParaRPr sz="2000">
              <a:solidFill>
                <a:schemeClr val="dk1"/>
              </a:solidFill>
              <a:latin typeface="Calibri"/>
              <a:ea typeface="Calibri"/>
              <a:cs typeface="Calibri"/>
              <a:sym typeface="Calibri"/>
            </a:endParaRPr>
          </a:p>
        </p:txBody>
      </p:sp>
      <p:sp>
        <p:nvSpPr>
          <p:cNvPr id="372" name="Google Shape;372;p36"/>
          <p:cNvSpPr txBox="1"/>
          <p:nvPr/>
        </p:nvSpPr>
        <p:spPr>
          <a:xfrm>
            <a:off x="6301930" y="1315564"/>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6672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Sliders</a:t>
            </a:r>
            <a:endParaRPr sz="2000">
              <a:solidFill>
                <a:schemeClr val="dk1"/>
              </a:solidFill>
              <a:latin typeface="Calibri"/>
              <a:ea typeface="Calibri"/>
              <a:cs typeface="Calibri"/>
              <a:sym typeface="Calibri"/>
            </a:endParaRPr>
          </a:p>
        </p:txBody>
      </p:sp>
      <p:sp>
        <p:nvSpPr>
          <p:cNvPr id="373" name="Google Shape;373;p36"/>
          <p:cNvSpPr txBox="1"/>
          <p:nvPr/>
        </p:nvSpPr>
        <p:spPr>
          <a:xfrm>
            <a:off x="900455" y="2174890"/>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7048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Autocomplete</a:t>
            </a:r>
            <a:endParaRPr sz="2000">
              <a:solidFill>
                <a:schemeClr val="dk1"/>
              </a:solidFill>
              <a:latin typeface="Calibri"/>
              <a:ea typeface="Calibri"/>
              <a:cs typeface="Calibri"/>
              <a:sym typeface="Calibri"/>
            </a:endParaRPr>
          </a:p>
        </p:txBody>
      </p:sp>
      <p:sp>
        <p:nvSpPr>
          <p:cNvPr id="374" name="Google Shape;374;p36"/>
          <p:cNvSpPr txBox="1"/>
          <p:nvPr/>
        </p:nvSpPr>
        <p:spPr>
          <a:xfrm>
            <a:off x="2700947" y="2174890"/>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3053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Dialogs</a:t>
            </a:r>
            <a:endParaRPr sz="2000">
              <a:solidFill>
                <a:schemeClr val="dk1"/>
              </a:solidFill>
              <a:latin typeface="Calibri"/>
              <a:ea typeface="Calibri"/>
              <a:cs typeface="Calibri"/>
              <a:sym typeface="Calibri"/>
            </a:endParaRPr>
          </a:p>
        </p:txBody>
      </p:sp>
      <p:sp>
        <p:nvSpPr>
          <p:cNvPr id="375" name="Google Shape;375;p36"/>
          <p:cNvSpPr txBox="1"/>
          <p:nvPr/>
        </p:nvSpPr>
        <p:spPr>
          <a:xfrm>
            <a:off x="4501438" y="2174890"/>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0320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Datepickers</a:t>
            </a:r>
            <a:endParaRPr sz="2000">
              <a:solidFill>
                <a:schemeClr val="dk1"/>
              </a:solidFill>
              <a:latin typeface="Calibri"/>
              <a:ea typeface="Calibri"/>
              <a:cs typeface="Calibri"/>
              <a:sym typeface="Calibri"/>
            </a:endParaRPr>
          </a:p>
        </p:txBody>
      </p:sp>
      <p:sp>
        <p:nvSpPr>
          <p:cNvPr id="376" name="Google Shape;376;p36"/>
          <p:cNvSpPr txBox="1"/>
          <p:nvPr/>
        </p:nvSpPr>
        <p:spPr>
          <a:xfrm>
            <a:off x="6301930" y="2174890"/>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116204"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Progress bars</a:t>
            </a:r>
            <a:endParaRPr sz="2000">
              <a:solidFill>
                <a:schemeClr val="dk1"/>
              </a:solidFill>
              <a:latin typeface="Calibri"/>
              <a:ea typeface="Calibri"/>
              <a:cs typeface="Calibri"/>
              <a:sym typeface="Calibri"/>
            </a:endParaRPr>
          </a:p>
        </p:txBody>
      </p:sp>
      <p:sp>
        <p:nvSpPr>
          <p:cNvPr id="377" name="Google Shape;377;p36"/>
          <p:cNvSpPr txBox="1"/>
          <p:nvPr/>
        </p:nvSpPr>
        <p:spPr>
          <a:xfrm>
            <a:off x="1800694" y="3034217"/>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48944"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Menus</a:t>
            </a:r>
            <a:endParaRPr sz="2000">
              <a:solidFill>
                <a:schemeClr val="dk1"/>
              </a:solidFill>
              <a:latin typeface="Calibri"/>
              <a:ea typeface="Calibri"/>
              <a:cs typeface="Calibri"/>
              <a:sym typeface="Calibri"/>
            </a:endParaRPr>
          </a:p>
        </p:txBody>
      </p:sp>
      <p:sp>
        <p:nvSpPr>
          <p:cNvPr id="378" name="Google Shape;378;p36"/>
          <p:cNvSpPr txBox="1"/>
          <p:nvPr/>
        </p:nvSpPr>
        <p:spPr>
          <a:xfrm>
            <a:off x="3601199" y="3034217"/>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36195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Spinners</a:t>
            </a:r>
            <a:endParaRPr sz="2000">
              <a:solidFill>
                <a:schemeClr val="dk1"/>
              </a:solidFill>
              <a:latin typeface="Calibri"/>
              <a:ea typeface="Calibri"/>
              <a:cs typeface="Calibri"/>
              <a:sym typeface="Calibri"/>
            </a:endParaRPr>
          </a:p>
        </p:txBody>
      </p:sp>
      <p:sp>
        <p:nvSpPr>
          <p:cNvPr id="379" name="Google Shape;379;p36"/>
          <p:cNvSpPr txBox="1"/>
          <p:nvPr/>
        </p:nvSpPr>
        <p:spPr>
          <a:xfrm>
            <a:off x="5401690" y="3034217"/>
            <a:ext cx="1637030" cy="736758"/>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2525" rIns="0" bIns="0" anchor="t" anchorCtr="0">
            <a:noAutofit/>
          </a:bodyPr>
          <a:lstStyle/>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339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Tooltip</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7"/>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034539" lvl="0" indent="0" algn="l" rtl="0">
              <a:lnSpc>
                <a:spcPct val="100000"/>
              </a:lnSpc>
              <a:spcBef>
                <a:spcPts val="0"/>
              </a:spcBef>
              <a:spcAft>
                <a:spcPts val="0"/>
              </a:spcAft>
              <a:buNone/>
            </a:pPr>
            <a:r>
              <a:rPr lang="vi"/>
              <a:t>Tooltip Widget</a:t>
            </a:r>
            <a:endParaRPr/>
          </a:p>
        </p:txBody>
      </p:sp>
      <p:sp>
        <p:nvSpPr>
          <p:cNvPr id="387" name="Google Shape;387;p37"/>
          <p:cNvSpPr txBox="1"/>
          <p:nvPr/>
        </p:nvSpPr>
        <p:spPr>
          <a:xfrm>
            <a:off x="535940" y="1107948"/>
            <a:ext cx="6746875" cy="2148840"/>
          </a:xfrm>
          <a:prstGeom prst="rect">
            <a:avLst/>
          </a:prstGeom>
          <a:noFill/>
          <a:ln>
            <a:noFill/>
          </a:ln>
        </p:spPr>
        <p:txBody>
          <a:bodyPr spcFirstLastPara="1" wrap="square" lIns="0" tIns="0" rIns="0" bIns="0" anchor="t" anchorCtr="0">
            <a:noAutofit/>
          </a:bodyPr>
          <a:lstStyle/>
          <a:p>
            <a:pPr marL="354965" marR="0" lvl="0" indent="-304165" algn="l" rtl="0">
              <a:lnSpc>
                <a:spcPct val="100000"/>
              </a:lnSpc>
              <a:spcBef>
                <a:spcPts val="0"/>
              </a:spcBef>
              <a:spcAft>
                <a:spcPts val="0"/>
              </a:spcAft>
              <a:buClr>
                <a:srgbClr val="17375E"/>
              </a:buClr>
              <a:buSzPts val="1400"/>
              <a:buFont typeface="Arial"/>
              <a:buChar char="•"/>
            </a:pPr>
            <a:r>
              <a:rPr lang="vi">
                <a:solidFill>
                  <a:srgbClr val="17375E"/>
                </a:solidFill>
                <a:latin typeface="Calibri"/>
                <a:ea typeface="Calibri"/>
                <a:cs typeface="Calibri"/>
                <a:sym typeface="Calibri"/>
              </a:rPr>
              <a:t>Facilitates customization and provides fresh themes</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Allows to display other content apart from title attribute</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Customization of alignment of tooltip</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Used to indicate a warning or error</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Syntax:</a:t>
            </a:r>
            <a:endParaRPr>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b="1">
                <a:solidFill>
                  <a:srgbClr val="17375E"/>
                </a:solidFill>
                <a:latin typeface="Calibri"/>
                <a:ea typeface="Calibri"/>
                <a:cs typeface="Calibri"/>
                <a:sym typeface="Calibri"/>
              </a:rPr>
              <a:t>$(selector, context).tooltip(opt);</a:t>
            </a:r>
            <a:endParaRPr>
              <a:solidFill>
                <a:schemeClr val="dk1"/>
              </a:solidFill>
              <a:latin typeface="Calibri"/>
              <a:ea typeface="Calibri"/>
              <a:cs typeface="Calibri"/>
              <a:sym typeface="Calibri"/>
            </a:endParaRPr>
          </a:p>
          <a:p>
            <a:pPr marL="927100" marR="0" lvl="0" indent="0" algn="l" rtl="0">
              <a:lnSpc>
                <a:spcPct val="100000"/>
              </a:lnSpc>
              <a:spcBef>
                <a:spcPts val="475"/>
              </a:spcBef>
              <a:spcAft>
                <a:spcPts val="0"/>
              </a:spcAft>
              <a:buNone/>
            </a:pPr>
            <a:r>
              <a:rPr lang="vi" b="1">
                <a:solidFill>
                  <a:srgbClr val="17375E"/>
                </a:solidFill>
                <a:latin typeface="Calibri"/>
                <a:ea typeface="Calibri"/>
                <a:cs typeface="Calibri"/>
                <a:sym typeface="Calibri"/>
              </a:rPr>
              <a:t>$(selector, context).tooltip({opt1: val1, opt2: val2..... });</a:t>
            </a:r>
            <a:endParaRPr>
              <a:solidFill>
                <a:schemeClr val="dk1"/>
              </a:solidFill>
              <a:latin typeface="Calibri"/>
              <a:ea typeface="Calibri"/>
              <a:cs typeface="Calibri"/>
              <a:sym typeface="Calibri"/>
            </a:endParaRPr>
          </a:p>
          <a:p>
            <a:pPr marL="355600" marR="0" lvl="0" indent="-304800"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Parameters of tooltip():</a:t>
            </a:r>
            <a:endParaRPr>
              <a:solidFill>
                <a:schemeClr val="dk1"/>
              </a:solidFill>
              <a:latin typeface="Calibri"/>
              <a:ea typeface="Calibri"/>
              <a:cs typeface="Calibri"/>
              <a:sym typeface="Calibri"/>
            </a:endParaRPr>
          </a:p>
        </p:txBody>
      </p:sp>
      <p:sp>
        <p:nvSpPr>
          <p:cNvPr id="388" name="Google Shape;388;p37"/>
          <p:cNvSpPr txBox="1"/>
          <p:nvPr/>
        </p:nvSpPr>
        <p:spPr>
          <a:xfrm>
            <a:off x="231355"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187960"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Content</a:t>
            </a:r>
            <a:endParaRPr sz="1400">
              <a:solidFill>
                <a:schemeClr val="dk1"/>
              </a:solidFill>
              <a:latin typeface="Calibri"/>
              <a:ea typeface="Calibri"/>
              <a:cs typeface="Calibri"/>
              <a:sym typeface="Calibri"/>
            </a:endParaRPr>
          </a:p>
        </p:txBody>
      </p:sp>
      <p:sp>
        <p:nvSpPr>
          <p:cNvPr id="389" name="Google Shape;389;p37"/>
          <p:cNvSpPr txBox="1"/>
          <p:nvPr/>
        </p:nvSpPr>
        <p:spPr>
          <a:xfrm>
            <a:off x="1309725" y="3389395"/>
            <a:ext cx="980440" cy="441484"/>
          </a:xfrm>
          <a:prstGeom prst="rect">
            <a:avLst/>
          </a:prstGeom>
          <a:solidFill>
            <a:srgbClr val="4F81BD"/>
          </a:solidFill>
          <a:ln w="25375"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309880"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Item</a:t>
            </a:r>
            <a:endParaRPr sz="1400">
              <a:solidFill>
                <a:schemeClr val="dk1"/>
              </a:solidFill>
              <a:latin typeface="Calibri"/>
              <a:ea typeface="Calibri"/>
              <a:cs typeface="Calibri"/>
              <a:sym typeface="Calibri"/>
            </a:endParaRPr>
          </a:p>
        </p:txBody>
      </p:sp>
      <p:sp>
        <p:nvSpPr>
          <p:cNvPr id="390" name="Google Shape;390;p37"/>
          <p:cNvSpPr txBox="1"/>
          <p:nvPr/>
        </p:nvSpPr>
        <p:spPr>
          <a:xfrm>
            <a:off x="2388082"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174625"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disabled</a:t>
            </a:r>
            <a:endParaRPr sz="1400">
              <a:solidFill>
                <a:schemeClr val="dk1"/>
              </a:solidFill>
              <a:latin typeface="Calibri"/>
              <a:ea typeface="Calibri"/>
              <a:cs typeface="Calibri"/>
              <a:sym typeface="Calibri"/>
            </a:endParaRPr>
          </a:p>
        </p:txBody>
      </p:sp>
      <p:sp>
        <p:nvSpPr>
          <p:cNvPr id="391" name="Google Shape;391;p37"/>
          <p:cNvSpPr txBox="1"/>
          <p:nvPr/>
        </p:nvSpPr>
        <p:spPr>
          <a:xfrm>
            <a:off x="3466452"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0" marR="0" lvl="0" indent="0" algn="ctr" rtl="0">
              <a:lnSpc>
                <a:spcPct val="100000"/>
              </a:lnSpc>
              <a:spcBef>
                <a:spcPts val="0"/>
              </a:spcBef>
              <a:spcAft>
                <a:spcPts val="0"/>
              </a:spcAft>
              <a:buNone/>
            </a:pPr>
            <a:r>
              <a:rPr lang="vi" sz="1400">
                <a:solidFill>
                  <a:srgbClr val="FFFFFF"/>
                </a:solidFill>
                <a:latin typeface="Calibri"/>
                <a:ea typeface="Calibri"/>
                <a:cs typeface="Calibri"/>
                <a:sym typeface="Calibri"/>
              </a:rPr>
              <a:t>hide</a:t>
            </a:r>
            <a:endParaRPr sz="1400">
              <a:solidFill>
                <a:schemeClr val="dk1"/>
              </a:solidFill>
              <a:latin typeface="Calibri"/>
              <a:ea typeface="Calibri"/>
              <a:cs typeface="Calibri"/>
              <a:sym typeface="Calibri"/>
            </a:endParaRPr>
          </a:p>
        </p:txBody>
      </p:sp>
      <p:sp>
        <p:nvSpPr>
          <p:cNvPr id="392" name="Google Shape;392;p37"/>
          <p:cNvSpPr txBox="1"/>
          <p:nvPr/>
        </p:nvSpPr>
        <p:spPr>
          <a:xfrm>
            <a:off x="4544821"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278130"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Show</a:t>
            </a:r>
            <a:endParaRPr sz="1400">
              <a:solidFill>
                <a:schemeClr val="dk1"/>
              </a:solidFill>
              <a:latin typeface="Calibri"/>
              <a:ea typeface="Calibri"/>
              <a:cs typeface="Calibri"/>
              <a:sym typeface="Calibri"/>
            </a:endParaRPr>
          </a:p>
        </p:txBody>
      </p:sp>
      <p:sp>
        <p:nvSpPr>
          <p:cNvPr id="393" name="Google Shape;393;p37"/>
          <p:cNvSpPr txBox="1"/>
          <p:nvPr/>
        </p:nvSpPr>
        <p:spPr>
          <a:xfrm>
            <a:off x="5623178"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288925"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Track</a:t>
            </a:r>
            <a:endParaRPr sz="1400">
              <a:solidFill>
                <a:schemeClr val="dk1"/>
              </a:solidFill>
              <a:latin typeface="Calibri"/>
              <a:ea typeface="Calibri"/>
              <a:cs typeface="Calibri"/>
              <a:sym typeface="Calibri"/>
            </a:endParaRPr>
          </a:p>
        </p:txBody>
      </p:sp>
      <p:sp>
        <p:nvSpPr>
          <p:cNvPr id="394" name="Google Shape;394;p37"/>
          <p:cNvSpPr txBox="1"/>
          <p:nvPr/>
        </p:nvSpPr>
        <p:spPr>
          <a:xfrm>
            <a:off x="6701549"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184785"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Position</a:t>
            </a:r>
            <a:endParaRPr sz="1400">
              <a:solidFill>
                <a:schemeClr val="dk1"/>
              </a:solidFill>
              <a:latin typeface="Calibri"/>
              <a:ea typeface="Calibri"/>
              <a:cs typeface="Calibri"/>
              <a:sym typeface="Calibri"/>
            </a:endParaRPr>
          </a:p>
        </p:txBody>
      </p:sp>
      <p:sp>
        <p:nvSpPr>
          <p:cNvPr id="395" name="Google Shape;395;p37"/>
          <p:cNvSpPr txBox="1"/>
          <p:nvPr/>
        </p:nvSpPr>
        <p:spPr>
          <a:xfrm>
            <a:off x="7779905" y="3389395"/>
            <a:ext cx="980440" cy="441484"/>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53650" rIns="0" bIns="0" anchor="t" anchorCtr="0">
            <a:noAutofit/>
          </a:bodyPr>
          <a:lstStyle/>
          <a:p>
            <a:pPr marL="55244" marR="0" lvl="0" indent="0" algn="l" rtl="0">
              <a:lnSpc>
                <a:spcPct val="100000"/>
              </a:lnSpc>
              <a:spcBef>
                <a:spcPts val="0"/>
              </a:spcBef>
              <a:spcAft>
                <a:spcPts val="0"/>
              </a:spcAft>
              <a:buNone/>
            </a:pPr>
            <a:r>
              <a:rPr lang="vi" sz="1400">
                <a:solidFill>
                  <a:srgbClr val="FFFFFF"/>
                </a:solidFill>
                <a:latin typeface="Calibri"/>
                <a:ea typeface="Calibri"/>
                <a:cs typeface="Calibri"/>
                <a:sym typeface="Calibri"/>
              </a:rPr>
              <a:t>tooltipClass</a:t>
            </a:r>
            <a:endParaRPr sz="1400">
              <a:solidFill>
                <a:schemeClr val="dk1"/>
              </a:solidFill>
              <a:latin typeface="Calibri"/>
              <a:ea typeface="Calibri"/>
              <a:cs typeface="Calibri"/>
              <a:sym typeface="Calibri"/>
            </a:endParaRPr>
          </a:p>
        </p:txBody>
      </p:sp>
      <p:sp>
        <p:nvSpPr>
          <p:cNvPr id="396" name="Google Shape;396;p37"/>
          <p:cNvSpPr/>
          <p:nvPr/>
        </p:nvSpPr>
        <p:spPr>
          <a:xfrm>
            <a:off x="1295400" y="2400300"/>
            <a:ext cx="6175248" cy="6880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37"/>
          <p:cNvSpPr/>
          <p:nvPr/>
        </p:nvSpPr>
        <p:spPr>
          <a:xfrm>
            <a:off x="1371600" y="2457450"/>
            <a:ext cx="6019800" cy="571500"/>
          </a:xfrm>
          <a:custGeom>
            <a:avLst/>
            <a:gdLst/>
            <a:ahLst/>
            <a:cxnLst/>
            <a:rect l="l" t="t" r="r" b="b"/>
            <a:pathLst>
              <a:path w="6019800" h="762000" extrusionOk="0">
                <a:moveTo>
                  <a:pt x="0" y="127000"/>
                </a:moveTo>
                <a:lnTo>
                  <a:pt x="9980" y="77565"/>
                </a:lnTo>
                <a:lnTo>
                  <a:pt x="37196" y="37196"/>
                </a:lnTo>
                <a:lnTo>
                  <a:pt x="77565" y="9980"/>
                </a:lnTo>
                <a:lnTo>
                  <a:pt x="127000" y="0"/>
                </a:lnTo>
                <a:lnTo>
                  <a:pt x="5892800" y="0"/>
                </a:lnTo>
                <a:lnTo>
                  <a:pt x="5942234" y="9980"/>
                </a:lnTo>
                <a:lnTo>
                  <a:pt x="5982603" y="37196"/>
                </a:lnTo>
                <a:lnTo>
                  <a:pt x="6009819" y="77565"/>
                </a:lnTo>
                <a:lnTo>
                  <a:pt x="6019800" y="127000"/>
                </a:lnTo>
                <a:lnTo>
                  <a:pt x="6019800" y="635000"/>
                </a:lnTo>
                <a:lnTo>
                  <a:pt x="6009819" y="684429"/>
                </a:lnTo>
                <a:lnTo>
                  <a:pt x="5982603" y="724798"/>
                </a:lnTo>
                <a:lnTo>
                  <a:pt x="5942234" y="752018"/>
                </a:lnTo>
                <a:lnTo>
                  <a:pt x="5892800" y="762000"/>
                </a:lnTo>
                <a:lnTo>
                  <a:pt x="127000" y="762000"/>
                </a:lnTo>
                <a:lnTo>
                  <a:pt x="77565" y="752018"/>
                </a:lnTo>
                <a:lnTo>
                  <a:pt x="37196" y="724798"/>
                </a:lnTo>
                <a:lnTo>
                  <a:pt x="9980" y="684429"/>
                </a:lnTo>
                <a:lnTo>
                  <a:pt x="0" y="635000"/>
                </a:lnTo>
                <a:lnTo>
                  <a:pt x="0" y="1270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3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19</a:t>
            </a:fld>
            <a:endParaRPr/>
          </a:p>
        </p:txBody>
      </p:sp>
      <p:sp>
        <p:nvSpPr>
          <p:cNvPr id="399" name="Google Shape;399;p3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00" name="Google Shape;400;p37"/>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0"/>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508885" lvl="0" indent="0" algn="l" rtl="0">
              <a:lnSpc>
                <a:spcPct val="100000"/>
              </a:lnSpc>
              <a:spcBef>
                <a:spcPts val="0"/>
              </a:spcBef>
              <a:spcAft>
                <a:spcPts val="0"/>
              </a:spcAft>
              <a:buNone/>
            </a:pPr>
            <a:r>
              <a:rPr lang="vi"/>
              <a:t>Objectives</a:t>
            </a:r>
            <a:endParaRPr/>
          </a:p>
        </p:txBody>
      </p:sp>
      <p:sp>
        <p:nvSpPr>
          <p:cNvPr id="114" name="Google Shape;114;p2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2</a:t>
            </a:fld>
            <a:endParaRPr/>
          </a:p>
        </p:txBody>
      </p:sp>
      <p:sp>
        <p:nvSpPr>
          <p:cNvPr id="115" name="Google Shape;115;p2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16" name="Google Shape;116;p20"/>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117" name="Google Shape;117;p20"/>
          <p:cNvSpPr txBox="1"/>
          <p:nvPr/>
        </p:nvSpPr>
        <p:spPr>
          <a:xfrm>
            <a:off x="535940" y="1050798"/>
            <a:ext cx="7921625" cy="1848326"/>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2000">
                <a:solidFill>
                  <a:srgbClr val="17375E"/>
                </a:solidFill>
                <a:latin typeface="Calibri"/>
                <a:ea typeface="Calibri"/>
                <a:cs typeface="Calibri"/>
                <a:sym typeface="Calibri"/>
              </a:rPr>
              <a:t>At the end of this session, you will be able to:</a:t>
            </a:r>
            <a:endParaRPr sz="2000">
              <a:solidFill>
                <a:schemeClr val="dk1"/>
              </a:solidFill>
              <a:latin typeface="Calibri"/>
              <a:ea typeface="Calibri"/>
              <a:cs typeface="Calibri"/>
              <a:sym typeface="Calibri"/>
            </a:endParaRPr>
          </a:p>
          <a:p>
            <a:pPr marL="0" marR="0" lvl="0" indent="0" algn="l" rtl="0">
              <a:lnSpc>
                <a:spcPct val="100000"/>
              </a:lnSpc>
              <a:spcBef>
                <a:spcPts val="20"/>
              </a:spcBef>
              <a:spcAft>
                <a:spcPts val="0"/>
              </a:spcAft>
              <a:buNone/>
            </a:pPr>
            <a:endParaRPr sz="2900">
              <a:solidFill>
                <a:schemeClr val="dk1"/>
              </a:solidFill>
              <a:latin typeface="Times New Roman"/>
              <a:ea typeface="Times New Roman"/>
              <a:cs typeface="Times New Roman"/>
              <a:sym typeface="Times New Roman"/>
            </a:endParaRPr>
          </a:p>
          <a:p>
            <a:pPr marL="354965" marR="0" lvl="0" indent="-342265" algn="l" rtl="0">
              <a:lnSpc>
                <a:spcPct val="100000"/>
              </a:lnSpc>
              <a:spcBef>
                <a:spcPts val="5"/>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various types of functions in jQuery</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Explain use of AJAX in jQuery</a:t>
            </a:r>
            <a:endParaRPr sz="2000">
              <a:solidFill>
                <a:schemeClr val="dk1"/>
              </a:solidFill>
              <a:latin typeface="Calibri"/>
              <a:ea typeface="Calibri"/>
              <a:cs typeface="Calibri"/>
              <a:sym typeface="Calibri"/>
            </a:endParaRPr>
          </a:p>
          <a:p>
            <a:pPr marL="354965" marR="0" lvl="0" indent="-342265"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Elucidate the callback concept in jQuery</a:t>
            </a:r>
            <a:endParaRPr sz="2000">
              <a:solidFill>
                <a:schemeClr val="dk1"/>
              </a:solidFill>
              <a:latin typeface="Calibri"/>
              <a:ea typeface="Calibri"/>
              <a:cs typeface="Calibri"/>
              <a:sym typeface="Calibri"/>
            </a:endParaRPr>
          </a:p>
          <a:p>
            <a:pPr marL="354965" marR="5080" lvl="0" indent="-342265" algn="l" rtl="0">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implementation and use of various controls such as widgets and  datatables in jQuery</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8"/>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38"/>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097405" lvl="0" indent="0" algn="l" rtl="0">
              <a:lnSpc>
                <a:spcPct val="100000"/>
              </a:lnSpc>
              <a:spcBef>
                <a:spcPts val="0"/>
              </a:spcBef>
              <a:spcAft>
                <a:spcPts val="0"/>
              </a:spcAft>
              <a:buNone/>
            </a:pPr>
            <a:r>
              <a:rPr lang="vi"/>
              <a:t>Dialog Widget</a:t>
            </a:r>
            <a:endParaRPr/>
          </a:p>
        </p:txBody>
      </p:sp>
      <p:sp>
        <p:nvSpPr>
          <p:cNvPr id="408" name="Google Shape;408;p38"/>
          <p:cNvSpPr txBox="1"/>
          <p:nvPr/>
        </p:nvSpPr>
        <p:spPr>
          <a:xfrm>
            <a:off x="535940" y="1050798"/>
            <a:ext cx="6690359" cy="2148840"/>
          </a:xfrm>
          <a:prstGeom prst="rect">
            <a:avLst/>
          </a:prstGeom>
          <a:noFill/>
          <a:ln>
            <a:noFill/>
          </a:ln>
        </p:spPr>
        <p:txBody>
          <a:bodyPr spcFirstLastPara="1" wrap="square" lIns="0" tIns="0" rIns="0" bIns="0" anchor="t" anchorCtr="0">
            <a:noAutofit/>
          </a:bodyPr>
          <a:lstStyle/>
          <a:p>
            <a:pPr marL="354965" marR="0" lvl="0" indent="-304165" algn="l" rtl="0">
              <a:lnSpc>
                <a:spcPct val="100000"/>
              </a:lnSpc>
              <a:spcBef>
                <a:spcPts val="0"/>
              </a:spcBef>
              <a:spcAft>
                <a:spcPts val="0"/>
              </a:spcAft>
              <a:buClr>
                <a:srgbClr val="17375E"/>
              </a:buClr>
              <a:buSzPts val="1400"/>
              <a:buFont typeface="Arial"/>
              <a:buChar char="•"/>
            </a:pPr>
            <a:r>
              <a:rPr lang="vi">
                <a:solidFill>
                  <a:srgbClr val="17375E"/>
                </a:solidFill>
                <a:latin typeface="Calibri"/>
                <a:ea typeface="Calibri"/>
                <a:cs typeface="Calibri"/>
                <a:sym typeface="Calibri"/>
              </a:rPr>
              <a:t>Floating window having title and a body with content</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Moveable and resizable window</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Dynamic window to display scrollbar</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jQuery offers dialog() method</a:t>
            </a:r>
            <a:endParaRPr>
              <a:solidFill>
                <a:schemeClr val="dk1"/>
              </a:solidFill>
              <a:latin typeface="Calibri"/>
              <a:ea typeface="Calibri"/>
              <a:cs typeface="Calibri"/>
              <a:sym typeface="Calibri"/>
            </a:endParaRPr>
          </a:p>
          <a:p>
            <a:pPr marL="354965" marR="0" lvl="0" indent="-304165"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Syntax:</a:t>
            </a:r>
            <a:endParaRPr>
              <a:solidFill>
                <a:schemeClr val="dk1"/>
              </a:solidFill>
              <a:latin typeface="Calibri"/>
              <a:ea typeface="Calibri"/>
              <a:cs typeface="Calibri"/>
              <a:sym typeface="Calibri"/>
            </a:endParaRPr>
          </a:p>
          <a:p>
            <a:pPr marL="927100" marR="0" lvl="0" indent="0" algn="l" rtl="0">
              <a:lnSpc>
                <a:spcPct val="100000"/>
              </a:lnSpc>
              <a:spcBef>
                <a:spcPts val="480"/>
              </a:spcBef>
              <a:spcAft>
                <a:spcPts val="0"/>
              </a:spcAft>
              <a:buNone/>
            </a:pPr>
            <a:r>
              <a:rPr lang="vi" b="1">
                <a:solidFill>
                  <a:srgbClr val="17375E"/>
                </a:solidFill>
                <a:latin typeface="Calibri"/>
                <a:ea typeface="Calibri"/>
                <a:cs typeface="Calibri"/>
                <a:sym typeface="Calibri"/>
              </a:rPr>
              <a:t>$(selector, context).dialog(opt);</a:t>
            </a:r>
            <a:endParaRPr>
              <a:solidFill>
                <a:schemeClr val="dk1"/>
              </a:solidFill>
              <a:latin typeface="Calibri"/>
              <a:ea typeface="Calibri"/>
              <a:cs typeface="Calibri"/>
              <a:sym typeface="Calibri"/>
            </a:endParaRPr>
          </a:p>
          <a:p>
            <a:pPr marL="927100" marR="0" lvl="0" indent="0" algn="l" rtl="0">
              <a:lnSpc>
                <a:spcPct val="100000"/>
              </a:lnSpc>
              <a:spcBef>
                <a:spcPts val="475"/>
              </a:spcBef>
              <a:spcAft>
                <a:spcPts val="0"/>
              </a:spcAft>
              <a:buNone/>
            </a:pPr>
            <a:r>
              <a:rPr lang="vi" b="1">
                <a:solidFill>
                  <a:srgbClr val="17375E"/>
                </a:solidFill>
                <a:latin typeface="Calibri"/>
                <a:ea typeface="Calibri"/>
                <a:cs typeface="Calibri"/>
                <a:sym typeface="Calibri"/>
              </a:rPr>
              <a:t>$(selector, context).dialog({opt1: val1, opt2: val2..... });</a:t>
            </a:r>
            <a:endParaRPr>
              <a:solidFill>
                <a:schemeClr val="dk1"/>
              </a:solidFill>
              <a:latin typeface="Calibri"/>
              <a:ea typeface="Calibri"/>
              <a:cs typeface="Calibri"/>
              <a:sym typeface="Calibri"/>
            </a:endParaRPr>
          </a:p>
          <a:p>
            <a:pPr marL="355600" marR="0" lvl="0" indent="-304800" algn="l" rtl="0">
              <a:lnSpc>
                <a:spcPct val="100000"/>
              </a:lnSpc>
              <a:spcBef>
                <a:spcPts val="480"/>
              </a:spcBef>
              <a:spcAft>
                <a:spcPts val="0"/>
              </a:spcAft>
              <a:buClr>
                <a:srgbClr val="17375E"/>
              </a:buClr>
              <a:buSzPts val="1400"/>
              <a:buFont typeface="Arial"/>
              <a:buChar char="•"/>
            </a:pPr>
            <a:r>
              <a:rPr lang="vi">
                <a:solidFill>
                  <a:srgbClr val="17375E"/>
                </a:solidFill>
                <a:latin typeface="Calibri"/>
                <a:ea typeface="Calibri"/>
                <a:cs typeface="Calibri"/>
                <a:sym typeface="Calibri"/>
              </a:rPr>
              <a:t>Parameters of dialog() method:</a:t>
            </a:r>
            <a:endParaRPr>
              <a:solidFill>
                <a:schemeClr val="dk1"/>
              </a:solidFill>
              <a:latin typeface="Calibri"/>
              <a:ea typeface="Calibri"/>
              <a:cs typeface="Calibri"/>
              <a:sym typeface="Calibri"/>
            </a:endParaRPr>
          </a:p>
        </p:txBody>
      </p:sp>
      <p:sp>
        <p:nvSpPr>
          <p:cNvPr id="409" name="Google Shape;409;p38"/>
          <p:cNvSpPr txBox="1"/>
          <p:nvPr/>
        </p:nvSpPr>
        <p:spPr>
          <a:xfrm>
            <a:off x="231228" y="3379098"/>
            <a:ext cx="871855"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241300"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Title</a:t>
            </a:r>
            <a:endParaRPr sz="1600">
              <a:solidFill>
                <a:schemeClr val="dk1"/>
              </a:solidFill>
              <a:latin typeface="Calibri"/>
              <a:ea typeface="Calibri"/>
              <a:cs typeface="Calibri"/>
              <a:sym typeface="Calibri"/>
            </a:endParaRPr>
          </a:p>
        </p:txBody>
      </p:sp>
      <p:sp>
        <p:nvSpPr>
          <p:cNvPr id="410" name="Google Shape;410;p38"/>
          <p:cNvSpPr txBox="1"/>
          <p:nvPr/>
        </p:nvSpPr>
        <p:spPr>
          <a:xfrm>
            <a:off x="1205699" y="3379098"/>
            <a:ext cx="1026160"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85725"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autoOpen</a:t>
            </a:r>
            <a:endParaRPr sz="1600">
              <a:solidFill>
                <a:schemeClr val="dk1"/>
              </a:solidFill>
              <a:latin typeface="Calibri"/>
              <a:ea typeface="Calibri"/>
              <a:cs typeface="Calibri"/>
              <a:sym typeface="Calibri"/>
            </a:endParaRPr>
          </a:p>
        </p:txBody>
      </p:sp>
      <p:sp>
        <p:nvSpPr>
          <p:cNvPr id="411" name="Google Shape;411;p38"/>
          <p:cNvSpPr txBox="1"/>
          <p:nvPr/>
        </p:nvSpPr>
        <p:spPr>
          <a:xfrm>
            <a:off x="2334450" y="3379098"/>
            <a:ext cx="1362075"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53975"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closeOnEscape</a:t>
            </a:r>
            <a:endParaRPr sz="1600">
              <a:solidFill>
                <a:schemeClr val="dk1"/>
              </a:solidFill>
              <a:latin typeface="Calibri"/>
              <a:ea typeface="Calibri"/>
              <a:cs typeface="Calibri"/>
              <a:sym typeface="Calibri"/>
            </a:endParaRPr>
          </a:p>
        </p:txBody>
      </p:sp>
      <p:sp>
        <p:nvSpPr>
          <p:cNvPr id="412" name="Google Shape;412;p38"/>
          <p:cNvSpPr txBox="1"/>
          <p:nvPr/>
        </p:nvSpPr>
        <p:spPr>
          <a:xfrm>
            <a:off x="3798735" y="3379098"/>
            <a:ext cx="896619"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113664"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Buttons</a:t>
            </a:r>
            <a:endParaRPr sz="1600">
              <a:solidFill>
                <a:schemeClr val="dk1"/>
              </a:solidFill>
              <a:latin typeface="Calibri"/>
              <a:ea typeface="Calibri"/>
              <a:cs typeface="Calibri"/>
              <a:sym typeface="Calibri"/>
            </a:endParaRPr>
          </a:p>
        </p:txBody>
      </p:sp>
      <p:sp>
        <p:nvSpPr>
          <p:cNvPr id="413" name="Google Shape;413;p38"/>
          <p:cNvSpPr txBox="1"/>
          <p:nvPr/>
        </p:nvSpPr>
        <p:spPr>
          <a:xfrm>
            <a:off x="4797818" y="3379098"/>
            <a:ext cx="1026160"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84455"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Draggable</a:t>
            </a:r>
            <a:endParaRPr sz="1600">
              <a:solidFill>
                <a:schemeClr val="dk1"/>
              </a:solidFill>
              <a:latin typeface="Calibri"/>
              <a:ea typeface="Calibri"/>
              <a:cs typeface="Calibri"/>
              <a:sym typeface="Calibri"/>
            </a:endParaRPr>
          </a:p>
        </p:txBody>
      </p:sp>
      <p:sp>
        <p:nvSpPr>
          <p:cNvPr id="414" name="Google Shape;414;p38"/>
          <p:cNvSpPr txBox="1"/>
          <p:nvPr/>
        </p:nvSpPr>
        <p:spPr>
          <a:xfrm>
            <a:off x="5926569" y="3379098"/>
            <a:ext cx="1026160"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118110"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Resizable</a:t>
            </a:r>
            <a:endParaRPr sz="1600">
              <a:solidFill>
                <a:schemeClr val="dk1"/>
              </a:solidFill>
              <a:latin typeface="Calibri"/>
              <a:ea typeface="Calibri"/>
              <a:cs typeface="Calibri"/>
              <a:sym typeface="Calibri"/>
            </a:endParaRPr>
          </a:p>
        </p:txBody>
      </p:sp>
      <p:sp>
        <p:nvSpPr>
          <p:cNvPr id="415" name="Google Shape;415;p38"/>
          <p:cNvSpPr txBox="1"/>
          <p:nvPr/>
        </p:nvSpPr>
        <p:spPr>
          <a:xfrm>
            <a:off x="7055319" y="3379098"/>
            <a:ext cx="881380"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160655"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Modal</a:t>
            </a:r>
            <a:endParaRPr sz="1600">
              <a:solidFill>
                <a:schemeClr val="dk1"/>
              </a:solidFill>
              <a:latin typeface="Calibri"/>
              <a:ea typeface="Calibri"/>
              <a:cs typeface="Calibri"/>
              <a:sym typeface="Calibri"/>
            </a:endParaRPr>
          </a:p>
        </p:txBody>
      </p:sp>
      <p:sp>
        <p:nvSpPr>
          <p:cNvPr id="416" name="Google Shape;416;p38"/>
          <p:cNvSpPr txBox="1"/>
          <p:nvPr/>
        </p:nvSpPr>
        <p:spPr>
          <a:xfrm>
            <a:off x="8039036" y="3379098"/>
            <a:ext cx="1026160" cy="461962"/>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225" rIns="0" bIns="0" anchor="t" anchorCtr="0">
            <a:noAutofit/>
          </a:bodyPr>
          <a:lstStyle/>
          <a:p>
            <a:pPr marL="165100" marR="0" lvl="0" indent="0" algn="l" rtl="0">
              <a:lnSpc>
                <a:spcPct val="100000"/>
              </a:lnSpc>
              <a:spcBef>
                <a:spcPts val="0"/>
              </a:spcBef>
              <a:spcAft>
                <a:spcPts val="0"/>
              </a:spcAft>
              <a:buNone/>
            </a:pPr>
            <a:r>
              <a:rPr lang="vi" sz="1600">
                <a:solidFill>
                  <a:srgbClr val="FFFFFF"/>
                </a:solidFill>
                <a:latin typeface="Calibri"/>
                <a:ea typeface="Calibri"/>
                <a:cs typeface="Calibri"/>
                <a:sym typeface="Calibri"/>
              </a:rPr>
              <a:t>position</a:t>
            </a:r>
            <a:endParaRPr sz="1600">
              <a:solidFill>
                <a:schemeClr val="dk1"/>
              </a:solidFill>
              <a:latin typeface="Calibri"/>
              <a:ea typeface="Calibri"/>
              <a:cs typeface="Calibri"/>
              <a:sym typeface="Calibri"/>
            </a:endParaRPr>
          </a:p>
        </p:txBody>
      </p:sp>
      <p:sp>
        <p:nvSpPr>
          <p:cNvPr id="417" name="Google Shape;417;p38"/>
          <p:cNvSpPr/>
          <p:nvPr/>
        </p:nvSpPr>
        <p:spPr>
          <a:xfrm>
            <a:off x="1295400" y="2343150"/>
            <a:ext cx="6099048" cy="6880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38"/>
          <p:cNvSpPr/>
          <p:nvPr/>
        </p:nvSpPr>
        <p:spPr>
          <a:xfrm>
            <a:off x="1371600" y="2400300"/>
            <a:ext cx="5943600" cy="571500"/>
          </a:xfrm>
          <a:custGeom>
            <a:avLst/>
            <a:gdLst/>
            <a:ahLst/>
            <a:cxnLst/>
            <a:rect l="l" t="t" r="r" b="b"/>
            <a:pathLst>
              <a:path w="5943600" h="762000" extrusionOk="0">
                <a:moveTo>
                  <a:pt x="0" y="127000"/>
                </a:moveTo>
                <a:lnTo>
                  <a:pt x="9980" y="77565"/>
                </a:lnTo>
                <a:lnTo>
                  <a:pt x="37196" y="37196"/>
                </a:lnTo>
                <a:lnTo>
                  <a:pt x="77565" y="9980"/>
                </a:lnTo>
                <a:lnTo>
                  <a:pt x="127000" y="0"/>
                </a:lnTo>
                <a:lnTo>
                  <a:pt x="5816600" y="0"/>
                </a:lnTo>
                <a:lnTo>
                  <a:pt x="5866034" y="9980"/>
                </a:lnTo>
                <a:lnTo>
                  <a:pt x="5906403" y="37196"/>
                </a:lnTo>
                <a:lnTo>
                  <a:pt x="5933619" y="77565"/>
                </a:lnTo>
                <a:lnTo>
                  <a:pt x="5943600" y="127000"/>
                </a:lnTo>
                <a:lnTo>
                  <a:pt x="5943600" y="635000"/>
                </a:lnTo>
                <a:lnTo>
                  <a:pt x="5933619" y="684429"/>
                </a:lnTo>
                <a:lnTo>
                  <a:pt x="5906403" y="724798"/>
                </a:lnTo>
                <a:lnTo>
                  <a:pt x="5866034" y="752018"/>
                </a:lnTo>
                <a:lnTo>
                  <a:pt x="5816600" y="762000"/>
                </a:lnTo>
                <a:lnTo>
                  <a:pt x="127000" y="762000"/>
                </a:lnTo>
                <a:lnTo>
                  <a:pt x="77565" y="752018"/>
                </a:lnTo>
                <a:lnTo>
                  <a:pt x="37196" y="724798"/>
                </a:lnTo>
                <a:lnTo>
                  <a:pt x="9980" y="684429"/>
                </a:lnTo>
                <a:lnTo>
                  <a:pt x="0" y="635000"/>
                </a:lnTo>
                <a:lnTo>
                  <a:pt x="0" y="1270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38"/>
          <p:cNvSpPr txBox="1"/>
          <p:nvPr/>
        </p:nvSpPr>
        <p:spPr>
          <a:xfrm>
            <a:off x="8425688" y="4847796"/>
            <a:ext cx="180975" cy="133350"/>
          </a:xfrm>
          <a:prstGeom prst="rect">
            <a:avLst/>
          </a:prstGeom>
          <a:noFill/>
          <a:ln>
            <a:noFill/>
          </a:ln>
        </p:spPr>
        <p:txBody>
          <a:bodyPr spcFirstLastPara="1" wrap="square" lIns="0" tIns="0" rIns="0" bIns="0" anchor="t" anchorCtr="0">
            <a:noAutofit/>
          </a:bodyPr>
          <a:lstStyle/>
          <a:p>
            <a:pPr marL="12700" marR="0" lvl="0" indent="0" algn="l" rtl="0">
              <a:lnSpc>
                <a:spcPct val="103333"/>
              </a:lnSpc>
              <a:spcBef>
                <a:spcPts val="0"/>
              </a:spcBef>
              <a:spcAft>
                <a:spcPts val="0"/>
              </a:spcAft>
              <a:buNone/>
            </a:pPr>
            <a:r>
              <a:rPr lang="vi" sz="1200">
                <a:solidFill>
                  <a:srgbClr val="376092"/>
                </a:solidFill>
                <a:latin typeface="Calibri"/>
                <a:ea typeface="Calibri"/>
                <a:cs typeface="Calibri"/>
                <a:sym typeface="Calibri"/>
              </a:rPr>
              <a:t>20</a:t>
            </a:r>
            <a:endParaRPr sz="1200">
              <a:solidFill>
                <a:schemeClr val="dk1"/>
              </a:solidFill>
              <a:latin typeface="Calibri"/>
              <a:ea typeface="Calibri"/>
              <a:cs typeface="Calibri"/>
              <a:sym typeface="Calibri"/>
            </a:endParaRPr>
          </a:p>
        </p:txBody>
      </p:sp>
      <p:sp>
        <p:nvSpPr>
          <p:cNvPr id="420" name="Google Shape;420;p38"/>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21" name="Google Shape;421;p38"/>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9"/>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9"/>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1833879" lvl="0" indent="0" algn="l" rtl="0">
              <a:lnSpc>
                <a:spcPct val="100000"/>
              </a:lnSpc>
              <a:spcBef>
                <a:spcPts val="0"/>
              </a:spcBef>
              <a:spcAft>
                <a:spcPts val="0"/>
              </a:spcAft>
              <a:buNone/>
            </a:pPr>
            <a:r>
              <a:rPr lang="vi"/>
              <a:t>Datatable Plugin</a:t>
            </a:r>
            <a:endParaRPr/>
          </a:p>
        </p:txBody>
      </p:sp>
      <p:sp>
        <p:nvSpPr>
          <p:cNvPr id="429" name="Google Shape;429;p39"/>
          <p:cNvSpPr txBox="1"/>
          <p:nvPr/>
        </p:nvSpPr>
        <p:spPr>
          <a:xfrm>
            <a:off x="535940" y="1072515"/>
            <a:ext cx="7920990" cy="3037046"/>
          </a:xfrm>
          <a:prstGeom prst="rect">
            <a:avLst/>
          </a:prstGeom>
          <a:noFill/>
          <a:ln>
            <a:noFill/>
          </a:ln>
        </p:spPr>
        <p:txBody>
          <a:bodyPr spcFirstLastPara="1" wrap="square" lIns="0" tIns="0" rIns="0" bIns="0" anchor="t" anchorCtr="0">
            <a:noAutofit/>
          </a:bodyPr>
          <a:lstStyle/>
          <a:p>
            <a:pPr marL="354965" marR="328295" lvl="0" indent="-304165" algn="l" rtl="0">
              <a:lnSpc>
                <a:spcPct val="150000"/>
              </a:lnSpc>
              <a:spcBef>
                <a:spcPts val="0"/>
              </a:spcBef>
              <a:spcAft>
                <a:spcPts val="0"/>
              </a:spcAft>
              <a:buClr>
                <a:srgbClr val="17375E"/>
              </a:buClr>
              <a:buSzPts val="1400"/>
              <a:buFont typeface="Arial"/>
              <a:buChar char="•"/>
            </a:pPr>
            <a:r>
              <a:rPr lang="vi">
                <a:solidFill>
                  <a:srgbClr val="17375E"/>
                </a:solidFill>
                <a:latin typeface="Calibri"/>
                <a:ea typeface="Calibri"/>
                <a:cs typeface="Calibri"/>
                <a:sym typeface="Calibri"/>
              </a:rPr>
              <a:t>An intuitive jQuery plugin that adds additional functionality to &lt;table&gt;  element</a:t>
            </a:r>
            <a:endParaRPr>
              <a:solidFill>
                <a:schemeClr val="dk1"/>
              </a:solidFill>
              <a:latin typeface="Calibri"/>
              <a:ea typeface="Calibri"/>
              <a:cs typeface="Calibri"/>
              <a:sym typeface="Calibri"/>
            </a:endParaRPr>
          </a:p>
          <a:p>
            <a:pPr marL="355600" marR="0" lvl="0" indent="-304800" algn="l" rtl="0">
              <a:lnSpc>
                <a:spcPct val="100000"/>
              </a:lnSpc>
              <a:spcBef>
                <a:spcPts val="1680"/>
              </a:spcBef>
              <a:spcAft>
                <a:spcPts val="0"/>
              </a:spcAft>
              <a:buClr>
                <a:srgbClr val="17375E"/>
              </a:buClr>
              <a:buSzPts val="1400"/>
              <a:buFont typeface="Arial"/>
              <a:buChar char="•"/>
            </a:pPr>
            <a:r>
              <a:rPr lang="vi">
                <a:solidFill>
                  <a:srgbClr val="17375E"/>
                </a:solidFill>
                <a:latin typeface="Calibri"/>
                <a:ea typeface="Calibri"/>
                <a:cs typeface="Calibri"/>
                <a:sym typeface="Calibri"/>
              </a:rPr>
              <a:t>Dynamic table including pagination, sorting, and searching functionalities</a:t>
            </a:r>
            <a:endParaRPr>
              <a:solidFill>
                <a:schemeClr val="dk1"/>
              </a:solidFill>
              <a:latin typeface="Calibri"/>
              <a:ea typeface="Calibri"/>
              <a:cs typeface="Calibri"/>
              <a:sym typeface="Calibri"/>
            </a:endParaRPr>
          </a:p>
          <a:p>
            <a:pPr marL="355600" marR="0" lvl="0" indent="-304800" algn="l" rtl="0">
              <a:lnSpc>
                <a:spcPct val="100000"/>
              </a:lnSpc>
              <a:spcBef>
                <a:spcPts val="1680"/>
              </a:spcBef>
              <a:spcAft>
                <a:spcPts val="0"/>
              </a:spcAft>
              <a:buClr>
                <a:srgbClr val="17375E"/>
              </a:buClr>
              <a:buSzPts val="1400"/>
              <a:buFont typeface="Arial"/>
              <a:buChar char="•"/>
            </a:pPr>
            <a:r>
              <a:rPr lang="vi">
                <a:solidFill>
                  <a:srgbClr val="17375E"/>
                </a:solidFill>
                <a:latin typeface="Calibri"/>
                <a:ea typeface="Calibri"/>
                <a:cs typeface="Calibri"/>
                <a:sym typeface="Calibri"/>
              </a:rPr>
              <a:t>Quick data access and user friendly interaction</a:t>
            </a:r>
            <a:endParaRPr>
              <a:solidFill>
                <a:schemeClr val="dk1"/>
              </a:solidFill>
              <a:latin typeface="Calibri"/>
              <a:ea typeface="Calibri"/>
              <a:cs typeface="Calibri"/>
              <a:sym typeface="Calibri"/>
            </a:endParaRPr>
          </a:p>
          <a:p>
            <a:pPr marL="355600" marR="0" lvl="0" indent="-304800" algn="l" rtl="0">
              <a:lnSpc>
                <a:spcPct val="100000"/>
              </a:lnSpc>
              <a:spcBef>
                <a:spcPts val="1680"/>
              </a:spcBef>
              <a:spcAft>
                <a:spcPts val="0"/>
              </a:spcAft>
              <a:buClr>
                <a:srgbClr val="17375E"/>
              </a:buClr>
              <a:buSzPts val="1400"/>
              <a:buFont typeface="Arial"/>
              <a:buChar char="•"/>
            </a:pPr>
            <a:r>
              <a:rPr lang="vi">
                <a:solidFill>
                  <a:srgbClr val="17375E"/>
                </a:solidFill>
                <a:latin typeface="Calibri"/>
                <a:ea typeface="Calibri"/>
                <a:cs typeface="Calibri"/>
                <a:sym typeface="Calibri"/>
              </a:rPr>
              <a:t>Syntax:</a:t>
            </a:r>
            <a:endParaRPr>
              <a:solidFill>
                <a:schemeClr val="dk1"/>
              </a:solidFill>
              <a:latin typeface="Calibri"/>
              <a:ea typeface="Calibri"/>
              <a:cs typeface="Calibri"/>
              <a:sym typeface="Calibri"/>
            </a:endParaRPr>
          </a:p>
          <a:p>
            <a:pPr marL="927100" marR="0" lvl="0" indent="0" algn="l" rtl="0">
              <a:lnSpc>
                <a:spcPct val="100000"/>
              </a:lnSpc>
              <a:spcBef>
                <a:spcPts val="1680"/>
              </a:spcBef>
              <a:spcAft>
                <a:spcPts val="0"/>
              </a:spcAft>
              <a:buNone/>
            </a:pPr>
            <a:r>
              <a:rPr lang="vi" b="1">
                <a:solidFill>
                  <a:srgbClr val="17375E"/>
                </a:solidFill>
                <a:latin typeface="Calibri"/>
                <a:ea typeface="Calibri"/>
                <a:cs typeface="Calibri"/>
                <a:sym typeface="Calibri"/>
              </a:rPr>
              <a:t>$(selector).dataTable();</a:t>
            </a:r>
            <a:endParaRPr>
              <a:solidFill>
                <a:schemeClr val="dk1"/>
              </a:solidFill>
              <a:latin typeface="Calibri"/>
              <a:ea typeface="Calibri"/>
              <a:cs typeface="Calibri"/>
              <a:sym typeface="Calibri"/>
            </a:endParaRPr>
          </a:p>
          <a:p>
            <a:pPr marL="355600" marR="0" lvl="0" indent="-304800" algn="l" rtl="0">
              <a:lnSpc>
                <a:spcPct val="100000"/>
              </a:lnSpc>
              <a:spcBef>
                <a:spcPts val="1680"/>
              </a:spcBef>
              <a:spcAft>
                <a:spcPts val="0"/>
              </a:spcAft>
              <a:buClr>
                <a:srgbClr val="17375E"/>
              </a:buClr>
              <a:buSzPts val="1400"/>
              <a:buFont typeface="Arial"/>
              <a:buChar char="•"/>
            </a:pPr>
            <a:r>
              <a:rPr lang="vi">
                <a:solidFill>
                  <a:srgbClr val="17375E"/>
                </a:solidFill>
                <a:latin typeface="Calibri"/>
                <a:ea typeface="Calibri"/>
                <a:cs typeface="Calibri"/>
                <a:sym typeface="Calibri"/>
              </a:rPr>
              <a:t>Include two additional files: DataTables JS files and DataTables CSS files</a:t>
            </a:r>
            <a:endParaRPr>
              <a:solidFill>
                <a:schemeClr val="dk1"/>
              </a:solidFill>
              <a:latin typeface="Calibri"/>
              <a:ea typeface="Calibri"/>
              <a:cs typeface="Calibri"/>
              <a:sym typeface="Calibri"/>
            </a:endParaRPr>
          </a:p>
          <a:p>
            <a:pPr marL="355600" marR="0" lvl="0" indent="-304800" algn="l" rtl="0">
              <a:lnSpc>
                <a:spcPct val="100000"/>
              </a:lnSpc>
              <a:spcBef>
                <a:spcPts val="1680"/>
              </a:spcBef>
              <a:spcAft>
                <a:spcPts val="0"/>
              </a:spcAft>
              <a:buClr>
                <a:srgbClr val="17375E"/>
              </a:buClr>
              <a:buSzPts val="1400"/>
              <a:buFont typeface="Arial"/>
              <a:buChar char="•"/>
            </a:pPr>
            <a:r>
              <a:rPr lang="vi">
                <a:solidFill>
                  <a:srgbClr val="17375E"/>
                </a:solidFill>
                <a:latin typeface="Calibri"/>
                <a:ea typeface="Calibri"/>
                <a:cs typeface="Calibri"/>
                <a:sym typeface="Calibri"/>
              </a:rPr>
              <a:t>Either download files from Website or refer to CDN</a:t>
            </a:r>
            <a:endParaRPr>
              <a:solidFill>
                <a:schemeClr val="dk1"/>
              </a:solidFill>
              <a:latin typeface="Calibri"/>
              <a:ea typeface="Calibri"/>
              <a:cs typeface="Calibri"/>
              <a:sym typeface="Calibri"/>
            </a:endParaRPr>
          </a:p>
        </p:txBody>
      </p:sp>
      <p:sp>
        <p:nvSpPr>
          <p:cNvPr id="430" name="Google Shape;430;p39"/>
          <p:cNvSpPr/>
          <p:nvPr/>
        </p:nvSpPr>
        <p:spPr>
          <a:xfrm>
            <a:off x="1295400" y="2819400"/>
            <a:ext cx="28224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9"/>
          <p:cNvSpPr/>
          <p:nvPr/>
        </p:nvSpPr>
        <p:spPr>
          <a:xfrm>
            <a:off x="1371600" y="2876550"/>
            <a:ext cx="2667000" cy="342900"/>
          </a:xfrm>
          <a:custGeom>
            <a:avLst/>
            <a:gdLst/>
            <a:ahLst/>
            <a:cxnLst/>
            <a:rect l="l" t="t" r="r" b="b"/>
            <a:pathLst>
              <a:path w="2667000" h="457200" extrusionOk="0">
                <a:moveTo>
                  <a:pt x="0" y="76200"/>
                </a:moveTo>
                <a:lnTo>
                  <a:pt x="5987" y="46537"/>
                </a:lnTo>
                <a:lnTo>
                  <a:pt x="22317" y="22317"/>
                </a:lnTo>
                <a:lnTo>
                  <a:pt x="46537" y="5987"/>
                </a:lnTo>
                <a:lnTo>
                  <a:pt x="76200" y="0"/>
                </a:lnTo>
                <a:lnTo>
                  <a:pt x="2590800" y="0"/>
                </a:lnTo>
                <a:lnTo>
                  <a:pt x="2620462" y="5987"/>
                </a:lnTo>
                <a:lnTo>
                  <a:pt x="2644682" y="22317"/>
                </a:lnTo>
                <a:lnTo>
                  <a:pt x="2661012" y="46537"/>
                </a:lnTo>
                <a:lnTo>
                  <a:pt x="2667000" y="76200"/>
                </a:lnTo>
                <a:lnTo>
                  <a:pt x="2667000" y="381000"/>
                </a:lnTo>
                <a:lnTo>
                  <a:pt x="2661012" y="410656"/>
                </a:lnTo>
                <a:lnTo>
                  <a:pt x="2644682" y="434878"/>
                </a:lnTo>
                <a:lnTo>
                  <a:pt x="2620462" y="451210"/>
                </a:lnTo>
                <a:lnTo>
                  <a:pt x="25908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9"/>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21</a:t>
            </a:fld>
            <a:endParaRPr/>
          </a:p>
        </p:txBody>
      </p:sp>
      <p:sp>
        <p:nvSpPr>
          <p:cNvPr id="433" name="Google Shape;433;p39"/>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34" name="Google Shape;434;p39"/>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40"/>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013585" lvl="0" indent="0" algn="l" rtl="0">
              <a:lnSpc>
                <a:spcPct val="100000"/>
              </a:lnSpc>
              <a:spcBef>
                <a:spcPts val="0"/>
              </a:spcBef>
              <a:spcAft>
                <a:spcPts val="0"/>
              </a:spcAft>
              <a:buNone/>
            </a:pPr>
            <a:r>
              <a:rPr lang="vi"/>
              <a:t>Summary (1-3)</a:t>
            </a:r>
            <a:endParaRPr/>
          </a:p>
        </p:txBody>
      </p:sp>
      <p:sp>
        <p:nvSpPr>
          <p:cNvPr id="442" name="Google Shape;442;p40"/>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22</a:t>
            </a:fld>
            <a:endParaRPr/>
          </a:p>
        </p:txBody>
      </p:sp>
      <p:sp>
        <p:nvSpPr>
          <p:cNvPr id="443" name="Google Shape;443;p40"/>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44" name="Google Shape;444;p40"/>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45" name="Google Shape;445;p40"/>
          <p:cNvSpPr txBox="1"/>
          <p:nvPr/>
        </p:nvSpPr>
        <p:spPr>
          <a:xfrm>
            <a:off x="535940" y="1072515"/>
            <a:ext cx="8105140" cy="2899886"/>
          </a:xfrm>
          <a:prstGeom prst="rect">
            <a:avLst/>
          </a:prstGeom>
          <a:noFill/>
          <a:ln>
            <a:noFill/>
          </a:ln>
        </p:spPr>
        <p:txBody>
          <a:bodyPr spcFirstLastPara="1" wrap="square" lIns="0" tIns="0" rIns="0" bIns="0" anchor="t" anchorCtr="0">
            <a:noAutofit/>
          </a:bodyPr>
          <a:lstStyle/>
          <a:p>
            <a:pPr marL="354965" marR="68580" lvl="0" indent="-316865" algn="l" rtl="0">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Built-in functions are methods that allow manipulating data values such as  dates, numbers, and strings.</a:t>
            </a:r>
            <a:endParaRPr sz="1600">
              <a:solidFill>
                <a:schemeClr val="dk1"/>
              </a:solidFill>
              <a:latin typeface="Calibri"/>
              <a:ea typeface="Calibri"/>
              <a:cs typeface="Calibri"/>
              <a:sym typeface="Calibri"/>
            </a:endParaRPr>
          </a:p>
          <a:p>
            <a:pPr marL="355600" marR="5080" lvl="0" indent="-317500" algn="l" rtl="0">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live() method delegates event handlers to existing and future elements  that match with the selector.</a:t>
            </a:r>
            <a:endParaRPr sz="1600">
              <a:solidFill>
                <a:schemeClr val="dk1"/>
              </a:solidFill>
              <a:latin typeface="Calibri"/>
              <a:ea typeface="Calibri"/>
              <a:cs typeface="Calibri"/>
              <a:sym typeface="Calibri"/>
            </a:endParaRPr>
          </a:p>
          <a:p>
            <a:pPr marL="355600" marR="46990" lvl="0" indent="-317500" algn="l" rtl="0">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jQuery AJAX methods allow requesting data from a distant Web server  via LOAD, GET, and POST in different formats and load the same into the  desired HTML element.</a:t>
            </a:r>
            <a:endParaRPr sz="1600">
              <a:solidFill>
                <a:schemeClr val="dk1"/>
              </a:solidFill>
              <a:latin typeface="Calibri"/>
              <a:ea typeface="Calibri"/>
              <a:cs typeface="Calibri"/>
              <a:sym typeface="Calibri"/>
            </a:endParaRPr>
          </a:p>
          <a:p>
            <a:pPr marL="355600" marR="0" lvl="0" indent="-317500" algn="l" rtl="0">
              <a:lnSpc>
                <a:spcPct val="100000"/>
              </a:lnSpc>
              <a:spcBef>
                <a:spcPts val="16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callback function runs once the current jQuery effect is over.</a:t>
            </a:r>
            <a:endParaRPr sz="1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1"/>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41"/>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013585" lvl="0" indent="0" algn="l" rtl="0">
              <a:lnSpc>
                <a:spcPct val="100000"/>
              </a:lnSpc>
              <a:spcBef>
                <a:spcPts val="0"/>
              </a:spcBef>
              <a:spcAft>
                <a:spcPts val="0"/>
              </a:spcAft>
              <a:buNone/>
            </a:pPr>
            <a:r>
              <a:rPr lang="vi"/>
              <a:t>Summary (2-3)</a:t>
            </a:r>
            <a:endParaRPr/>
          </a:p>
        </p:txBody>
      </p:sp>
      <p:sp>
        <p:nvSpPr>
          <p:cNvPr id="453" name="Google Shape;453;p41"/>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23</a:t>
            </a:fld>
            <a:endParaRPr/>
          </a:p>
        </p:txBody>
      </p:sp>
      <p:sp>
        <p:nvSpPr>
          <p:cNvPr id="454" name="Google Shape;454;p41"/>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55" name="Google Shape;455;p41"/>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56" name="Google Shape;456;p41"/>
          <p:cNvSpPr txBox="1"/>
          <p:nvPr/>
        </p:nvSpPr>
        <p:spPr>
          <a:xfrm>
            <a:off x="535763" y="1072515"/>
            <a:ext cx="8271509" cy="3242310"/>
          </a:xfrm>
          <a:prstGeom prst="rect">
            <a:avLst/>
          </a:prstGeom>
          <a:noFill/>
          <a:ln>
            <a:noFill/>
          </a:ln>
        </p:spPr>
        <p:txBody>
          <a:bodyPr spcFirstLastPara="1" wrap="square" lIns="0" tIns="0" rIns="0" bIns="0" anchor="t" anchorCtr="0">
            <a:noAutofit/>
          </a:bodyPr>
          <a:lstStyle/>
          <a:p>
            <a:pPr marL="355600" marR="5080" lvl="0" indent="-317500" algn="l" rtl="0">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$.get() method asks data of a resource from a Web server through a GET  request.</a:t>
            </a:r>
            <a:endParaRPr sz="1600">
              <a:solidFill>
                <a:schemeClr val="dk1"/>
              </a:solidFill>
              <a:latin typeface="Calibri"/>
              <a:ea typeface="Calibri"/>
              <a:cs typeface="Calibri"/>
              <a:sym typeface="Calibri"/>
            </a:endParaRPr>
          </a:p>
          <a:p>
            <a:pPr marL="354965" marR="353695" lvl="0" indent="-316865" algn="l" rtl="0">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$.post() method asks data of a resource from a Web server through a  POST request.</a:t>
            </a:r>
            <a:endParaRPr sz="1600">
              <a:solidFill>
                <a:schemeClr val="dk1"/>
              </a:solidFill>
              <a:latin typeface="Calibri"/>
              <a:ea typeface="Calibri"/>
              <a:cs typeface="Calibri"/>
              <a:sym typeface="Calibri"/>
            </a:endParaRPr>
          </a:p>
          <a:p>
            <a:pPr marL="355600" marR="325120" lvl="0" indent="-317500" algn="l" rtl="0">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jQuery UI library offers the autocomplete() method to implement the  autocomplete plugin.</a:t>
            </a:r>
            <a:endParaRPr sz="1600">
              <a:solidFill>
                <a:schemeClr val="dk1"/>
              </a:solidFill>
              <a:latin typeface="Calibri"/>
              <a:ea typeface="Calibri"/>
              <a:cs typeface="Calibri"/>
              <a:sym typeface="Calibri"/>
            </a:endParaRPr>
          </a:p>
          <a:p>
            <a:pPr marL="354965" marR="230504" lvl="0" indent="-316865" algn="just" rtl="0">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widget refers to an object associated with an element on a Webpage for  handling the lifespan, interaction, state, and inheritance and other aspects  with other JS objects or widgets.</a:t>
            </a: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42"/>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013585" lvl="0" indent="0" algn="l" rtl="0">
              <a:lnSpc>
                <a:spcPct val="100000"/>
              </a:lnSpc>
              <a:spcBef>
                <a:spcPts val="0"/>
              </a:spcBef>
              <a:spcAft>
                <a:spcPts val="0"/>
              </a:spcAft>
              <a:buNone/>
            </a:pPr>
            <a:r>
              <a:rPr lang="vi"/>
              <a:t>Summary (3-3)</a:t>
            </a:r>
            <a:endParaRPr/>
          </a:p>
        </p:txBody>
      </p:sp>
      <p:sp>
        <p:nvSpPr>
          <p:cNvPr id="464" name="Google Shape;464;p42"/>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25400" lvl="0" indent="0" algn="l" rtl="0">
              <a:lnSpc>
                <a:spcPct val="103333"/>
              </a:lnSpc>
              <a:spcBef>
                <a:spcPts val="0"/>
              </a:spcBef>
              <a:spcAft>
                <a:spcPts val="0"/>
              </a:spcAft>
              <a:buNone/>
            </a:pPr>
            <a:fld id="{00000000-1234-1234-1234-123412341234}" type="slidenum">
              <a:rPr lang="vi"/>
              <a:t>24</a:t>
            </a:fld>
            <a:endParaRPr/>
          </a:p>
        </p:txBody>
      </p:sp>
      <p:sp>
        <p:nvSpPr>
          <p:cNvPr id="465" name="Google Shape;465;p42"/>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466" name="Google Shape;466;p42"/>
          <p:cNvSpPr txBox="1">
            <a:spLocks noGrp="1"/>
          </p:cNvSpPr>
          <p:nvPr>
            <p:ph type="ftr" idx="11"/>
          </p:nvPr>
        </p:nvSpPr>
        <p:spPr>
          <a:xfrm>
            <a:off x="4782400" y="4866232"/>
            <a:ext cx="102552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 APTECH LIMITED</a:t>
            </a:r>
            <a:endParaRPr/>
          </a:p>
        </p:txBody>
      </p:sp>
      <p:sp>
        <p:nvSpPr>
          <p:cNvPr id="467" name="Google Shape;467;p42"/>
          <p:cNvSpPr txBox="1">
            <a:spLocks noGrp="1"/>
          </p:cNvSpPr>
          <p:nvPr>
            <p:ph type="body" idx="1"/>
          </p:nvPr>
        </p:nvSpPr>
        <p:spPr>
          <a:xfrm>
            <a:off x="535940" y="1072515"/>
            <a:ext cx="8027034" cy="1760220"/>
          </a:xfrm>
          <a:prstGeom prst="rect">
            <a:avLst/>
          </a:prstGeom>
          <a:noFill/>
          <a:ln>
            <a:noFill/>
          </a:ln>
        </p:spPr>
        <p:txBody>
          <a:bodyPr spcFirstLastPara="1" wrap="square" lIns="0" tIns="0" rIns="0" bIns="0" anchor="t" anchorCtr="0">
            <a:noAutofit/>
          </a:bodyPr>
          <a:lstStyle/>
          <a:p>
            <a:pPr marL="354965" marR="5080" lvl="0" indent="-342265" algn="l" rtl="0">
              <a:lnSpc>
                <a:spcPct val="150000"/>
              </a:lnSpc>
              <a:spcBef>
                <a:spcPts val="0"/>
              </a:spcBef>
              <a:spcAft>
                <a:spcPts val="0"/>
              </a:spcAft>
              <a:buClr>
                <a:srgbClr val="17375E"/>
              </a:buClr>
              <a:buSzPts val="2000"/>
              <a:buFont typeface="Arial"/>
              <a:buChar char="•"/>
            </a:pPr>
            <a:r>
              <a:rPr lang="vi"/>
              <a:t>The jQuery UI widgets are special plugins that simplify the task of applying  functionality to their associated elements and offering some capabilities  lacking in standard jQuery plugins.</a:t>
            </a:r>
            <a:endParaRPr/>
          </a:p>
          <a:p>
            <a:pPr marL="355600" marR="197485" lvl="0" indent="-342900" algn="l" rtl="0">
              <a:lnSpc>
                <a:spcPct val="150000"/>
              </a:lnSpc>
              <a:spcBef>
                <a:spcPts val="480"/>
              </a:spcBef>
              <a:spcAft>
                <a:spcPts val="0"/>
              </a:spcAft>
              <a:buClr>
                <a:srgbClr val="17375E"/>
              </a:buClr>
              <a:buSzPts val="2000"/>
              <a:buFont typeface="Arial"/>
              <a:buChar char="•"/>
            </a:pPr>
            <a:r>
              <a:rPr lang="vi"/>
              <a:t>The Datatable jQuery plugin makes a plain HTML table dynamic by easily  including the pagination, sorting, and searching utilities in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1"/>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88900" lvl="0" indent="0" algn="l" rtl="0">
              <a:lnSpc>
                <a:spcPct val="100000"/>
              </a:lnSpc>
              <a:spcBef>
                <a:spcPts val="0"/>
              </a:spcBef>
              <a:spcAft>
                <a:spcPts val="0"/>
              </a:spcAft>
              <a:buNone/>
            </a:pPr>
            <a:r>
              <a:rPr lang="vi"/>
              <a:t>Built-in Methods in jQuery (1-4)</a:t>
            </a:r>
            <a:endParaRPr/>
          </a:p>
        </p:txBody>
      </p:sp>
      <p:sp>
        <p:nvSpPr>
          <p:cNvPr id="125" name="Google Shape;125;p21"/>
          <p:cNvSpPr/>
          <p:nvPr/>
        </p:nvSpPr>
        <p:spPr>
          <a:xfrm>
            <a:off x="838200" y="1795777"/>
            <a:ext cx="7086600" cy="431959"/>
          </a:xfrm>
          <a:custGeom>
            <a:avLst/>
            <a:gdLst/>
            <a:ahLst/>
            <a:cxnLst/>
            <a:rect l="l" t="t" r="r" b="b"/>
            <a:pathLst>
              <a:path w="7086600" h="575944" extrusionOk="0">
                <a:moveTo>
                  <a:pt x="6990651" y="0"/>
                </a:moveTo>
                <a:lnTo>
                  <a:pt x="95935" y="0"/>
                </a:lnTo>
                <a:lnTo>
                  <a:pt x="58593" y="7539"/>
                </a:lnTo>
                <a:lnTo>
                  <a:pt x="28098" y="28098"/>
                </a:lnTo>
                <a:lnTo>
                  <a:pt x="7539" y="58593"/>
                </a:lnTo>
                <a:lnTo>
                  <a:pt x="0" y="95935"/>
                </a:lnTo>
                <a:lnTo>
                  <a:pt x="0" y="479691"/>
                </a:lnTo>
                <a:lnTo>
                  <a:pt x="7539" y="517034"/>
                </a:lnTo>
                <a:lnTo>
                  <a:pt x="28098" y="547528"/>
                </a:lnTo>
                <a:lnTo>
                  <a:pt x="58593" y="568088"/>
                </a:lnTo>
                <a:lnTo>
                  <a:pt x="95935" y="575627"/>
                </a:lnTo>
                <a:lnTo>
                  <a:pt x="6990651" y="575627"/>
                </a:lnTo>
                <a:lnTo>
                  <a:pt x="7028001" y="568088"/>
                </a:lnTo>
                <a:lnTo>
                  <a:pt x="7058499" y="547528"/>
                </a:lnTo>
                <a:lnTo>
                  <a:pt x="7079060" y="517034"/>
                </a:lnTo>
                <a:lnTo>
                  <a:pt x="7086600" y="479691"/>
                </a:lnTo>
                <a:lnTo>
                  <a:pt x="7086600" y="95935"/>
                </a:lnTo>
                <a:lnTo>
                  <a:pt x="7079060" y="58593"/>
                </a:lnTo>
                <a:lnTo>
                  <a:pt x="7058499" y="28098"/>
                </a:lnTo>
                <a:lnTo>
                  <a:pt x="7028001" y="7539"/>
                </a:lnTo>
                <a:lnTo>
                  <a:pt x="6990651"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1"/>
          <p:cNvSpPr/>
          <p:nvPr/>
        </p:nvSpPr>
        <p:spPr>
          <a:xfrm>
            <a:off x="838200" y="1795777"/>
            <a:ext cx="7086600" cy="431959"/>
          </a:xfrm>
          <a:custGeom>
            <a:avLst/>
            <a:gdLst/>
            <a:ahLst/>
            <a:cxnLst/>
            <a:rect l="l" t="t" r="r" b="b"/>
            <a:pathLst>
              <a:path w="7086600" h="575944" extrusionOk="0">
                <a:moveTo>
                  <a:pt x="0" y="95935"/>
                </a:moveTo>
                <a:lnTo>
                  <a:pt x="7539" y="58593"/>
                </a:lnTo>
                <a:lnTo>
                  <a:pt x="28098" y="28098"/>
                </a:lnTo>
                <a:lnTo>
                  <a:pt x="58593" y="7539"/>
                </a:lnTo>
                <a:lnTo>
                  <a:pt x="95935" y="0"/>
                </a:lnTo>
                <a:lnTo>
                  <a:pt x="6990651" y="0"/>
                </a:lnTo>
                <a:lnTo>
                  <a:pt x="7028001" y="7539"/>
                </a:lnTo>
                <a:lnTo>
                  <a:pt x="7058499" y="28098"/>
                </a:lnTo>
                <a:lnTo>
                  <a:pt x="7079060" y="58593"/>
                </a:lnTo>
                <a:lnTo>
                  <a:pt x="7086600" y="95935"/>
                </a:lnTo>
                <a:lnTo>
                  <a:pt x="7086600" y="479691"/>
                </a:lnTo>
                <a:lnTo>
                  <a:pt x="7079060" y="517034"/>
                </a:lnTo>
                <a:lnTo>
                  <a:pt x="7058499" y="547528"/>
                </a:lnTo>
                <a:lnTo>
                  <a:pt x="7028001" y="568088"/>
                </a:lnTo>
                <a:lnTo>
                  <a:pt x="6990651" y="575627"/>
                </a:lnTo>
                <a:lnTo>
                  <a:pt x="95935" y="575627"/>
                </a:lnTo>
                <a:lnTo>
                  <a:pt x="58593" y="568088"/>
                </a:lnTo>
                <a:lnTo>
                  <a:pt x="28098" y="547528"/>
                </a:lnTo>
                <a:lnTo>
                  <a:pt x="7539" y="517034"/>
                </a:lnTo>
                <a:lnTo>
                  <a:pt x="0" y="479691"/>
                </a:lnTo>
                <a:lnTo>
                  <a:pt x="0" y="95935"/>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1"/>
          <p:cNvSpPr/>
          <p:nvPr/>
        </p:nvSpPr>
        <p:spPr>
          <a:xfrm>
            <a:off x="838200" y="2525582"/>
            <a:ext cx="7086600" cy="431959"/>
          </a:xfrm>
          <a:custGeom>
            <a:avLst/>
            <a:gdLst/>
            <a:ahLst/>
            <a:cxnLst/>
            <a:rect l="l" t="t" r="r" b="b"/>
            <a:pathLst>
              <a:path w="7086600" h="575945" extrusionOk="0">
                <a:moveTo>
                  <a:pt x="6990651" y="0"/>
                </a:moveTo>
                <a:lnTo>
                  <a:pt x="95935" y="0"/>
                </a:lnTo>
                <a:lnTo>
                  <a:pt x="58593" y="7539"/>
                </a:lnTo>
                <a:lnTo>
                  <a:pt x="28098" y="28098"/>
                </a:lnTo>
                <a:lnTo>
                  <a:pt x="7539" y="58593"/>
                </a:lnTo>
                <a:lnTo>
                  <a:pt x="0" y="95935"/>
                </a:lnTo>
                <a:lnTo>
                  <a:pt x="0" y="479691"/>
                </a:lnTo>
                <a:lnTo>
                  <a:pt x="7539" y="517034"/>
                </a:lnTo>
                <a:lnTo>
                  <a:pt x="28098" y="547528"/>
                </a:lnTo>
                <a:lnTo>
                  <a:pt x="58593" y="568088"/>
                </a:lnTo>
                <a:lnTo>
                  <a:pt x="95935" y="575627"/>
                </a:lnTo>
                <a:lnTo>
                  <a:pt x="6990651" y="575627"/>
                </a:lnTo>
                <a:lnTo>
                  <a:pt x="7028001" y="568088"/>
                </a:lnTo>
                <a:lnTo>
                  <a:pt x="7058499" y="547528"/>
                </a:lnTo>
                <a:lnTo>
                  <a:pt x="7079060" y="517034"/>
                </a:lnTo>
                <a:lnTo>
                  <a:pt x="7086600" y="479691"/>
                </a:lnTo>
                <a:lnTo>
                  <a:pt x="7086600" y="95935"/>
                </a:lnTo>
                <a:lnTo>
                  <a:pt x="7079060" y="58593"/>
                </a:lnTo>
                <a:lnTo>
                  <a:pt x="7058499" y="28098"/>
                </a:lnTo>
                <a:lnTo>
                  <a:pt x="7028001" y="7539"/>
                </a:lnTo>
                <a:lnTo>
                  <a:pt x="6990651"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21"/>
          <p:cNvSpPr/>
          <p:nvPr/>
        </p:nvSpPr>
        <p:spPr>
          <a:xfrm>
            <a:off x="838200" y="2525582"/>
            <a:ext cx="7086600" cy="431959"/>
          </a:xfrm>
          <a:custGeom>
            <a:avLst/>
            <a:gdLst/>
            <a:ahLst/>
            <a:cxnLst/>
            <a:rect l="l" t="t" r="r" b="b"/>
            <a:pathLst>
              <a:path w="7086600" h="575945" extrusionOk="0">
                <a:moveTo>
                  <a:pt x="0" y="95935"/>
                </a:moveTo>
                <a:lnTo>
                  <a:pt x="7539" y="58593"/>
                </a:lnTo>
                <a:lnTo>
                  <a:pt x="28098" y="28098"/>
                </a:lnTo>
                <a:lnTo>
                  <a:pt x="58593" y="7539"/>
                </a:lnTo>
                <a:lnTo>
                  <a:pt x="95935" y="0"/>
                </a:lnTo>
                <a:lnTo>
                  <a:pt x="6990651" y="0"/>
                </a:lnTo>
                <a:lnTo>
                  <a:pt x="7028001" y="7539"/>
                </a:lnTo>
                <a:lnTo>
                  <a:pt x="7058499" y="28098"/>
                </a:lnTo>
                <a:lnTo>
                  <a:pt x="7079060" y="58593"/>
                </a:lnTo>
                <a:lnTo>
                  <a:pt x="7086600" y="95935"/>
                </a:lnTo>
                <a:lnTo>
                  <a:pt x="7086600" y="479691"/>
                </a:lnTo>
                <a:lnTo>
                  <a:pt x="7079060" y="517034"/>
                </a:lnTo>
                <a:lnTo>
                  <a:pt x="7058499" y="547528"/>
                </a:lnTo>
                <a:lnTo>
                  <a:pt x="7028001" y="568088"/>
                </a:lnTo>
                <a:lnTo>
                  <a:pt x="6990651" y="575627"/>
                </a:lnTo>
                <a:lnTo>
                  <a:pt x="95935" y="575627"/>
                </a:lnTo>
                <a:lnTo>
                  <a:pt x="58593" y="568088"/>
                </a:lnTo>
                <a:lnTo>
                  <a:pt x="28098" y="547528"/>
                </a:lnTo>
                <a:lnTo>
                  <a:pt x="7539" y="517034"/>
                </a:lnTo>
                <a:lnTo>
                  <a:pt x="0" y="479691"/>
                </a:lnTo>
                <a:lnTo>
                  <a:pt x="0" y="95935"/>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21"/>
          <p:cNvSpPr/>
          <p:nvPr/>
        </p:nvSpPr>
        <p:spPr>
          <a:xfrm>
            <a:off x="838200" y="3255397"/>
            <a:ext cx="7086600" cy="431959"/>
          </a:xfrm>
          <a:custGeom>
            <a:avLst/>
            <a:gdLst/>
            <a:ahLst/>
            <a:cxnLst/>
            <a:rect l="l" t="t" r="r" b="b"/>
            <a:pathLst>
              <a:path w="7086600" h="575945" extrusionOk="0">
                <a:moveTo>
                  <a:pt x="6990651" y="0"/>
                </a:moveTo>
                <a:lnTo>
                  <a:pt x="95935" y="0"/>
                </a:lnTo>
                <a:lnTo>
                  <a:pt x="58593" y="7539"/>
                </a:lnTo>
                <a:lnTo>
                  <a:pt x="28098" y="28098"/>
                </a:lnTo>
                <a:lnTo>
                  <a:pt x="7539" y="58593"/>
                </a:lnTo>
                <a:lnTo>
                  <a:pt x="0" y="95935"/>
                </a:lnTo>
                <a:lnTo>
                  <a:pt x="0" y="479691"/>
                </a:lnTo>
                <a:lnTo>
                  <a:pt x="7539" y="517034"/>
                </a:lnTo>
                <a:lnTo>
                  <a:pt x="28098" y="547528"/>
                </a:lnTo>
                <a:lnTo>
                  <a:pt x="58593" y="568088"/>
                </a:lnTo>
                <a:lnTo>
                  <a:pt x="95935" y="575627"/>
                </a:lnTo>
                <a:lnTo>
                  <a:pt x="6990651" y="575627"/>
                </a:lnTo>
                <a:lnTo>
                  <a:pt x="7028001" y="568088"/>
                </a:lnTo>
                <a:lnTo>
                  <a:pt x="7058499" y="547528"/>
                </a:lnTo>
                <a:lnTo>
                  <a:pt x="7079060" y="517034"/>
                </a:lnTo>
                <a:lnTo>
                  <a:pt x="7086600" y="479691"/>
                </a:lnTo>
                <a:lnTo>
                  <a:pt x="7086600" y="95935"/>
                </a:lnTo>
                <a:lnTo>
                  <a:pt x="7079060" y="58593"/>
                </a:lnTo>
                <a:lnTo>
                  <a:pt x="7058499" y="28098"/>
                </a:lnTo>
                <a:lnTo>
                  <a:pt x="7028001" y="7539"/>
                </a:lnTo>
                <a:lnTo>
                  <a:pt x="6990651"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21"/>
          <p:cNvSpPr/>
          <p:nvPr/>
        </p:nvSpPr>
        <p:spPr>
          <a:xfrm>
            <a:off x="838200" y="3255397"/>
            <a:ext cx="7086600" cy="431959"/>
          </a:xfrm>
          <a:custGeom>
            <a:avLst/>
            <a:gdLst/>
            <a:ahLst/>
            <a:cxnLst/>
            <a:rect l="l" t="t" r="r" b="b"/>
            <a:pathLst>
              <a:path w="7086600" h="575945" extrusionOk="0">
                <a:moveTo>
                  <a:pt x="0" y="95935"/>
                </a:moveTo>
                <a:lnTo>
                  <a:pt x="7539" y="58593"/>
                </a:lnTo>
                <a:lnTo>
                  <a:pt x="28098" y="28098"/>
                </a:lnTo>
                <a:lnTo>
                  <a:pt x="58593" y="7539"/>
                </a:lnTo>
                <a:lnTo>
                  <a:pt x="95935" y="0"/>
                </a:lnTo>
                <a:lnTo>
                  <a:pt x="6990651" y="0"/>
                </a:lnTo>
                <a:lnTo>
                  <a:pt x="7028001" y="7539"/>
                </a:lnTo>
                <a:lnTo>
                  <a:pt x="7058499" y="28098"/>
                </a:lnTo>
                <a:lnTo>
                  <a:pt x="7079060" y="58593"/>
                </a:lnTo>
                <a:lnTo>
                  <a:pt x="7086600" y="95935"/>
                </a:lnTo>
                <a:lnTo>
                  <a:pt x="7086600" y="479691"/>
                </a:lnTo>
                <a:lnTo>
                  <a:pt x="7079060" y="517034"/>
                </a:lnTo>
                <a:lnTo>
                  <a:pt x="7058499" y="547528"/>
                </a:lnTo>
                <a:lnTo>
                  <a:pt x="7028001" y="568088"/>
                </a:lnTo>
                <a:lnTo>
                  <a:pt x="6990651" y="575627"/>
                </a:lnTo>
                <a:lnTo>
                  <a:pt x="95935" y="575627"/>
                </a:lnTo>
                <a:lnTo>
                  <a:pt x="58593" y="568088"/>
                </a:lnTo>
                <a:lnTo>
                  <a:pt x="28098" y="547528"/>
                </a:lnTo>
                <a:lnTo>
                  <a:pt x="7539" y="517034"/>
                </a:lnTo>
                <a:lnTo>
                  <a:pt x="0" y="479691"/>
                </a:lnTo>
                <a:lnTo>
                  <a:pt x="0" y="95935"/>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1"/>
          <p:cNvSpPr txBox="1"/>
          <p:nvPr/>
        </p:nvSpPr>
        <p:spPr>
          <a:xfrm>
            <a:off x="535940" y="955473"/>
            <a:ext cx="7047900" cy="3249000"/>
          </a:xfrm>
          <a:prstGeom prst="rect">
            <a:avLst/>
          </a:prstGeom>
          <a:noFill/>
          <a:ln>
            <a:noFill/>
          </a:ln>
        </p:spPr>
        <p:txBody>
          <a:bodyPr spcFirstLastPara="1" wrap="square" lIns="0" tIns="0" rIns="0" bIns="0" anchor="t" anchorCtr="0">
            <a:noAutofit/>
          </a:bodyPr>
          <a:lstStyle/>
          <a:p>
            <a:pPr marL="354965" marR="0" lvl="0" indent="-316865" algn="l" rtl="0">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jQuery framework contains different skills of JS</a:t>
            </a:r>
            <a:endParaRPr sz="1600">
              <a:solidFill>
                <a:schemeClr val="dk1"/>
              </a:solidFill>
              <a:latin typeface="Calibri"/>
              <a:ea typeface="Calibri"/>
              <a:cs typeface="Calibri"/>
              <a:sym typeface="Calibri"/>
            </a:endParaRPr>
          </a:p>
          <a:p>
            <a:pPr marL="354965" marR="0" lvl="0" indent="-316865" algn="l" rtl="0">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built-in jQuery methods are:</a:t>
            </a:r>
            <a:br>
              <a:rPr lang="vi" sz="1600">
                <a:solidFill>
                  <a:srgbClr val="17375E"/>
                </a:solidFill>
                <a:latin typeface="Calibri"/>
                <a:ea typeface="Calibri"/>
                <a:cs typeface="Calibri"/>
                <a:sym typeface="Calibri"/>
              </a:rPr>
            </a:br>
            <a:endParaRPr sz="1600">
              <a:solidFill>
                <a:schemeClr val="dk1"/>
              </a:solidFill>
              <a:latin typeface="Calibri"/>
              <a:ea typeface="Calibri"/>
              <a:cs typeface="Calibri"/>
              <a:sym typeface="Calibri"/>
            </a:endParaRPr>
          </a:p>
          <a:p>
            <a:pPr marL="421640" marR="0" lvl="0" indent="0" algn="l" rtl="0">
              <a:lnSpc>
                <a:spcPct val="100000"/>
              </a:lnSpc>
              <a:spcBef>
                <a:spcPts val="5"/>
              </a:spcBef>
              <a:spcAft>
                <a:spcPts val="0"/>
              </a:spcAft>
              <a:buNone/>
            </a:pPr>
            <a:r>
              <a:rPr lang="vi" sz="1600">
                <a:solidFill>
                  <a:srgbClr val="FFFFFF"/>
                </a:solidFill>
                <a:latin typeface="Calibri"/>
                <a:ea typeface="Calibri"/>
                <a:cs typeface="Calibri"/>
                <a:sym typeface="Calibri"/>
              </a:rPr>
              <a:t>charAt()</a:t>
            </a:r>
            <a:endParaRPr sz="1600">
              <a:solidFill>
                <a:schemeClr val="dk1"/>
              </a:solidFill>
              <a:latin typeface="Calibri"/>
              <a:ea typeface="Calibri"/>
              <a:cs typeface="Calibri"/>
              <a:sym typeface="Calibri"/>
            </a:endParaRPr>
          </a:p>
          <a:p>
            <a:pPr marL="699135" marR="0" lvl="1" indent="-153034" algn="l" rtl="0">
              <a:lnSpc>
                <a:spcPct val="100000"/>
              </a:lnSpc>
              <a:spcBef>
                <a:spcPts val="1025"/>
              </a:spcBef>
              <a:spcAft>
                <a:spcPts val="0"/>
              </a:spcAft>
              <a:buClr>
                <a:schemeClr val="dk1"/>
              </a:buClr>
              <a:buSzPts val="1600"/>
              <a:buFont typeface="Calibri"/>
              <a:buChar char="•"/>
            </a:pPr>
            <a:r>
              <a:rPr lang="vi" sz="1600" b="0" i="0" u="none" strike="noStrike" cap="none">
                <a:solidFill>
                  <a:schemeClr val="dk1"/>
                </a:solidFill>
                <a:latin typeface="Calibri"/>
                <a:ea typeface="Calibri"/>
                <a:cs typeface="Calibri"/>
                <a:sym typeface="Calibri"/>
              </a:rPr>
              <a:t>Fetches the character at the mentioned index</a:t>
            </a:r>
            <a:endParaRPr sz="1600" b="0" i="0" u="none" strike="noStrike" cap="none">
              <a:solidFill>
                <a:schemeClr val="dk1"/>
              </a:solidFill>
              <a:latin typeface="Calibri"/>
              <a:ea typeface="Calibri"/>
              <a:cs typeface="Calibri"/>
              <a:sym typeface="Calibri"/>
            </a:endParaRPr>
          </a:p>
          <a:p>
            <a:pPr marL="421640" marR="0" lvl="0" indent="0" algn="l" rtl="0">
              <a:lnSpc>
                <a:spcPct val="100000"/>
              </a:lnSpc>
              <a:spcBef>
                <a:spcPts val="1475"/>
              </a:spcBef>
              <a:spcAft>
                <a:spcPts val="0"/>
              </a:spcAft>
              <a:buNone/>
            </a:pPr>
            <a:r>
              <a:rPr lang="vi" sz="1600">
                <a:solidFill>
                  <a:srgbClr val="FFFFFF"/>
                </a:solidFill>
                <a:latin typeface="Calibri"/>
                <a:ea typeface="Calibri"/>
                <a:cs typeface="Calibri"/>
                <a:sym typeface="Calibri"/>
              </a:rPr>
              <a:t>concat()</a:t>
            </a:r>
            <a:endParaRPr sz="1600">
              <a:solidFill>
                <a:schemeClr val="dk1"/>
              </a:solidFill>
              <a:latin typeface="Calibri"/>
              <a:ea typeface="Calibri"/>
              <a:cs typeface="Calibri"/>
              <a:sym typeface="Calibri"/>
            </a:endParaRPr>
          </a:p>
          <a:p>
            <a:pPr marL="699135" marR="0" lvl="1" indent="-153034" algn="l" rtl="0">
              <a:lnSpc>
                <a:spcPct val="100000"/>
              </a:lnSpc>
              <a:spcBef>
                <a:spcPts val="1025"/>
              </a:spcBef>
              <a:spcAft>
                <a:spcPts val="0"/>
              </a:spcAft>
              <a:buClr>
                <a:schemeClr val="dk1"/>
              </a:buClr>
              <a:buSzPts val="1600"/>
              <a:buFont typeface="Calibri"/>
              <a:buChar char="•"/>
            </a:pPr>
            <a:r>
              <a:rPr lang="vi" sz="1600" b="0" i="0" u="none" strike="noStrike" cap="none">
                <a:solidFill>
                  <a:schemeClr val="dk1"/>
                </a:solidFill>
                <a:latin typeface="Calibri"/>
                <a:ea typeface="Calibri"/>
                <a:cs typeface="Calibri"/>
                <a:sym typeface="Calibri"/>
              </a:rPr>
              <a:t>Returns a new string by combining two strings</a:t>
            </a:r>
            <a:endParaRPr sz="1600" b="0" i="0" u="none" strike="noStrike" cap="none">
              <a:solidFill>
                <a:schemeClr val="dk1"/>
              </a:solidFill>
              <a:latin typeface="Calibri"/>
              <a:ea typeface="Calibri"/>
              <a:cs typeface="Calibri"/>
              <a:sym typeface="Calibri"/>
            </a:endParaRPr>
          </a:p>
          <a:p>
            <a:pPr marL="421640" marR="0" lvl="0" indent="0" algn="l" rtl="0">
              <a:lnSpc>
                <a:spcPct val="100000"/>
              </a:lnSpc>
              <a:spcBef>
                <a:spcPts val="1475"/>
              </a:spcBef>
              <a:spcAft>
                <a:spcPts val="0"/>
              </a:spcAft>
              <a:buNone/>
            </a:pPr>
            <a:r>
              <a:rPr lang="vi" sz="1600">
                <a:solidFill>
                  <a:srgbClr val="FFFFFF"/>
                </a:solidFill>
                <a:latin typeface="Calibri"/>
                <a:ea typeface="Calibri"/>
                <a:cs typeface="Calibri"/>
                <a:sym typeface="Calibri"/>
              </a:rPr>
              <a:t>indexOf()</a:t>
            </a:r>
            <a:endParaRPr sz="1600">
              <a:solidFill>
                <a:schemeClr val="dk1"/>
              </a:solidFill>
              <a:latin typeface="Calibri"/>
              <a:ea typeface="Calibri"/>
              <a:cs typeface="Calibri"/>
              <a:sym typeface="Calibri"/>
            </a:endParaRPr>
          </a:p>
          <a:p>
            <a:pPr marL="699135" marR="5080" lvl="1" indent="-153034" algn="l" rtl="0">
              <a:lnSpc>
                <a:spcPct val="100000"/>
              </a:lnSpc>
              <a:spcBef>
                <a:spcPts val="1250"/>
              </a:spcBef>
              <a:spcAft>
                <a:spcPts val="0"/>
              </a:spcAft>
              <a:buClr>
                <a:schemeClr val="dk1"/>
              </a:buClr>
              <a:buSzPts val="1600"/>
              <a:buFont typeface="Calibri"/>
              <a:buChar char="•"/>
            </a:pPr>
            <a:r>
              <a:rPr lang="vi" sz="1600" b="0" i="0" u="none" strike="noStrike" cap="none">
                <a:solidFill>
                  <a:schemeClr val="dk1"/>
                </a:solidFill>
                <a:latin typeface="Calibri"/>
                <a:ea typeface="Calibri"/>
                <a:cs typeface="Calibri"/>
                <a:sym typeface="Calibri"/>
              </a:rPr>
              <a:t>Fetches the index inside the requesting string object of the initial  occurrence of the mentioned value</a:t>
            </a:r>
            <a:endParaRPr sz="1600" b="0" i="0" u="none" strike="noStrike" cap="none">
              <a:solidFill>
                <a:schemeClr val="dk1"/>
              </a:solidFill>
              <a:latin typeface="Calibri"/>
              <a:ea typeface="Calibri"/>
              <a:cs typeface="Calibri"/>
              <a:sym typeface="Calibri"/>
            </a:endParaRPr>
          </a:p>
          <a:p>
            <a:pPr marL="699135" marR="0" lvl="1" indent="-153034" algn="l" rtl="0">
              <a:lnSpc>
                <a:spcPct val="100000"/>
              </a:lnSpc>
              <a:spcBef>
                <a:spcPts val="235"/>
              </a:spcBef>
              <a:spcAft>
                <a:spcPts val="0"/>
              </a:spcAft>
              <a:buClr>
                <a:schemeClr val="dk1"/>
              </a:buClr>
              <a:buSzPts val="1600"/>
              <a:buFont typeface="Calibri"/>
              <a:buChar char="•"/>
            </a:pPr>
            <a:r>
              <a:rPr lang="vi" sz="1600" b="0" i="0" u="none" strike="noStrike" cap="none">
                <a:solidFill>
                  <a:schemeClr val="dk1"/>
                </a:solidFill>
                <a:latin typeface="Calibri"/>
                <a:ea typeface="Calibri"/>
                <a:cs typeface="Calibri"/>
                <a:sym typeface="Calibri"/>
              </a:rPr>
              <a:t>If nothing is found, it returns -1</a:t>
            </a:r>
            <a:endParaRPr sz="1600" b="0" i="0" u="none" strike="noStrike" cap="none">
              <a:solidFill>
                <a:schemeClr val="dk1"/>
              </a:solidFill>
              <a:latin typeface="Calibri"/>
              <a:ea typeface="Calibri"/>
              <a:cs typeface="Calibri"/>
              <a:sym typeface="Calibri"/>
            </a:endParaRPr>
          </a:p>
        </p:txBody>
      </p:sp>
      <p:sp>
        <p:nvSpPr>
          <p:cNvPr id="132" name="Google Shape;132;p21"/>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3</a:t>
            </a:fld>
            <a:endParaRPr/>
          </a:p>
        </p:txBody>
      </p:sp>
      <p:sp>
        <p:nvSpPr>
          <p:cNvPr id="133" name="Google Shape;133;p21"/>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34" name="Google Shape;134;p21"/>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22"/>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88900" lvl="0" indent="0" algn="l" rtl="0">
              <a:lnSpc>
                <a:spcPct val="100000"/>
              </a:lnSpc>
              <a:spcBef>
                <a:spcPts val="0"/>
              </a:spcBef>
              <a:spcAft>
                <a:spcPts val="0"/>
              </a:spcAft>
              <a:buNone/>
            </a:pPr>
            <a:r>
              <a:rPr lang="vi"/>
              <a:t>Built-in Methods in jQuery (2-4)</a:t>
            </a:r>
            <a:endParaRPr/>
          </a:p>
        </p:txBody>
      </p:sp>
      <p:sp>
        <p:nvSpPr>
          <p:cNvPr id="142" name="Google Shape;142;p22"/>
          <p:cNvSpPr/>
          <p:nvPr/>
        </p:nvSpPr>
        <p:spPr>
          <a:xfrm>
            <a:off x="609600" y="1149248"/>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2"/>
          <p:cNvSpPr/>
          <p:nvPr/>
        </p:nvSpPr>
        <p:spPr>
          <a:xfrm>
            <a:off x="609600" y="1149248"/>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2"/>
          <p:cNvSpPr/>
          <p:nvPr/>
        </p:nvSpPr>
        <p:spPr>
          <a:xfrm>
            <a:off x="609600" y="2154726"/>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2"/>
          <p:cNvSpPr/>
          <p:nvPr/>
        </p:nvSpPr>
        <p:spPr>
          <a:xfrm>
            <a:off x="609600" y="2154726"/>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2"/>
          <p:cNvSpPr/>
          <p:nvPr/>
        </p:nvSpPr>
        <p:spPr>
          <a:xfrm>
            <a:off x="609600" y="3160213"/>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2"/>
          <p:cNvSpPr/>
          <p:nvPr/>
        </p:nvSpPr>
        <p:spPr>
          <a:xfrm>
            <a:off x="609600" y="3160213"/>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2"/>
          <p:cNvSpPr txBox="1"/>
          <p:nvPr/>
        </p:nvSpPr>
        <p:spPr>
          <a:xfrm>
            <a:off x="723065" y="1175384"/>
            <a:ext cx="7242900" cy="28638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length()</a:t>
            </a:r>
            <a:endParaRPr sz="1800">
              <a:solidFill>
                <a:schemeClr val="dk1"/>
              </a:solidFill>
              <a:latin typeface="Calibri"/>
              <a:ea typeface="Calibri"/>
              <a:cs typeface="Calibri"/>
              <a:sym typeface="Calibri"/>
            </a:endParaRPr>
          </a:p>
          <a:p>
            <a:pPr marL="302895" marR="0" lvl="0" indent="-165735" algn="l" rtl="0">
              <a:lnSpc>
                <a:spcPct val="100000"/>
              </a:lnSpc>
              <a:spcBef>
                <a:spcPts val="150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Returns the number of characters in a string</a:t>
            </a:r>
            <a:endParaRPr sz="1800">
              <a:solidFill>
                <a:schemeClr val="dk1"/>
              </a:solidFill>
              <a:latin typeface="Calibri"/>
              <a:ea typeface="Calibri"/>
              <a:cs typeface="Calibri"/>
              <a:sym typeface="Calibri"/>
            </a:endParaRPr>
          </a:p>
          <a:p>
            <a:pPr marL="12700" marR="0" lvl="0" indent="0" algn="l" rtl="0">
              <a:lnSpc>
                <a:spcPct val="100000"/>
              </a:lnSpc>
              <a:spcBef>
                <a:spcPts val="1700"/>
              </a:spcBef>
              <a:spcAft>
                <a:spcPts val="0"/>
              </a:spcAft>
              <a:buNone/>
            </a:pPr>
            <a:r>
              <a:rPr lang="vi" sz="1800">
                <a:solidFill>
                  <a:srgbClr val="FFFFFF"/>
                </a:solidFill>
                <a:latin typeface="Calibri"/>
                <a:ea typeface="Calibri"/>
                <a:cs typeface="Calibri"/>
                <a:sym typeface="Calibri"/>
              </a:rPr>
              <a:t>forEach()</a:t>
            </a:r>
            <a:endParaRPr sz="1800">
              <a:solidFill>
                <a:schemeClr val="dk1"/>
              </a:solidFill>
              <a:latin typeface="Calibri"/>
              <a:ea typeface="Calibri"/>
              <a:cs typeface="Calibri"/>
              <a:sym typeface="Calibri"/>
            </a:endParaRPr>
          </a:p>
          <a:p>
            <a:pPr marL="302895" marR="0" lvl="0" indent="-165735" algn="l" rtl="0">
              <a:lnSpc>
                <a:spcPct val="100000"/>
              </a:lnSpc>
              <a:spcBef>
                <a:spcPts val="150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Invokes a function for each array element</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900"/>
              <a:buFont typeface="Calibri"/>
              <a:buNone/>
            </a:pP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1700"/>
              </a:spcBef>
              <a:spcAft>
                <a:spcPts val="0"/>
              </a:spcAft>
              <a:buNone/>
            </a:pPr>
            <a:r>
              <a:rPr lang="vi" sz="1800">
                <a:solidFill>
                  <a:srgbClr val="FFFFFF"/>
                </a:solidFill>
                <a:latin typeface="Calibri"/>
                <a:ea typeface="Calibri"/>
                <a:cs typeface="Calibri"/>
                <a:sym typeface="Calibri"/>
              </a:rPr>
              <a:t>push()</a:t>
            </a:r>
            <a:endParaRPr sz="1800">
              <a:solidFill>
                <a:schemeClr val="dk1"/>
              </a:solidFill>
              <a:latin typeface="Calibri"/>
              <a:ea typeface="Calibri"/>
              <a:cs typeface="Calibri"/>
              <a:sym typeface="Calibri"/>
            </a:endParaRPr>
          </a:p>
          <a:p>
            <a:pPr marL="302895" marR="5080" lvl="0" indent="-165735" algn="l" rtl="0">
              <a:lnSpc>
                <a:spcPct val="110000"/>
              </a:lnSpc>
              <a:spcBef>
                <a:spcPts val="173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Appends single or multiple elements at the end of an array and fetches  its modified length</a:t>
            </a:r>
            <a:endParaRPr sz="1800">
              <a:solidFill>
                <a:schemeClr val="dk1"/>
              </a:solidFill>
              <a:latin typeface="Calibri"/>
              <a:ea typeface="Calibri"/>
              <a:cs typeface="Calibri"/>
              <a:sym typeface="Calibri"/>
            </a:endParaRPr>
          </a:p>
        </p:txBody>
      </p:sp>
      <p:sp>
        <p:nvSpPr>
          <p:cNvPr id="149" name="Google Shape;149;p22"/>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4</a:t>
            </a:fld>
            <a:endParaRPr/>
          </a:p>
        </p:txBody>
      </p:sp>
      <p:sp>
        <p:nvSpPr>
          <p:cNvPr id="150" name="Google Shape;150;p22"/>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51" name="Google Shape;151;p22"/>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23"/>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88900" lvl="0" indent="0" algn="l" rtl="0">
              <a:lnSpc>
                <a:spcPct val="100000"/>
              </a:lnSpc>
              <a:spcBef>
                <a:spcPts val="0"/>
              </a:spcBef>
              <a:spcAft>
                <a:spcPts val="0"/>
              </a:spcAft>
              <a:buNone/>
            </a:pPr>
            <a:r>
              <a:rPr lang="vi"/>
              <a:t>Built-in Methods in jQuery (3-4)</a:t>
            </a:r>
            <a:endParaRPr/>
          </a:p>
        </p:txBody>
      </p:sp>
      <p:sp>
        <p:nvSpPr>
          <p:cNvPr id="159" name="Google Shape;159;p23"/>
          <p:cNvSpPr/>
          <p:nvPr/>
        </p:nvSpPr>
        <p:spPr>
          <a:xfrm>
            <a:off x="609600" y="1149248"/>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3"/>
          <p:cNvSpPr/>
          <p:nvPr/>
        </p:nvSpPr>
        <p:spPr>
          <a:xfrm>
            <a:off x="609600" y="1149248"/>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3"/>
          <p:cNvSpPr/>
          <p:nvPr/>
        </p:nvSpPr>
        <p:spPr>
          <a:xfrm>
            <a:off x="609600" y="2154726"/>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3"/>
          <p:cNvSpPr/>
          <p:nvPr/>
        </p:nvSpPr>
        <p:spPr>
          <a:xfrm>
            <a:off x="609600" y="2154726"/>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3"/>
          <p:cNvSpPr/>
          <p:nvPr/>
        </p:nvSpPr>
        <p:spPr>
          <a:xfrm>
            <a:off x="609600" y="3160213"/>
            <a:ext cx="7696200" cy="533876"/>
          </a:xfrm>
          <a:custGeom>
            <a:avLst/>
            <a:gdLst/>
            <a:ahLst/>
            <a:cxnLst/>
            <a:rect l="l" t="t" r="r" b="b"/>
            <a:pathLst>
              <a:path w="7696200" h="711835" extrusionOk="0">
                <a:moveTo>
                  <a:pt x="7577632" y="0"/>
                </a:moveTo>
                <a:lnTo>
                  <a:pt x="118567" y="0"/>
                </a:lnTo>
                <a:lnTo>
                  <a:pt x="72416" y="9317"/>
                </a:lnTo>
                <a:lnTo>
                  <a:pt x="34728" y="34728"/>
                </a:lnTo>
                <a:lnTo>
                  <a:pt x="9317" y="72416"/>
                </a:lnTo>
                <a:lnTo>
                  <a:pt x="0" y="118567"/>
                </a:lnTo>
                <a:lnTo>
                  <a:pt x="0" y="592797"/>
                </a:lnTo>
                <a:lnTo>
                  <a:pt x="9317" y="638948"/>
                </a:lnTo>
                <a:lnTo>
                  <a:pt x="34728" y="676636"/>
                </a:lnTo>
                <a:lnTo>
                  <a:pt x="72416" y="702047"/>
                </a:lnTo>
                <a:lnTo>
                  <a:pt x="118567" y="711365"/>
                </a:lnTo>
                <a:lnTo>
                  <a:pt x="7577632" y="711365"/>
                </a:lnTo>
                <a:lnTo>
                  <a:pt x="7623783" y="702047"/>
                </a:lnTo>
                <a:lnTo>
                  <a:pt x="7661471" y="676636"/>
                </a:lnTo>
                <a:lnTo>
                  <a:pt x="7686882" y="638948"/>
                </a:lnTo>
                <a:lnTo>
                  <a:pt x="7696200" y="592797"/>
                </a:lnTo>
                <a:lnTo>
                  <a:pt x="7696200" y="118567"/>
                </a:lnTo>
                <a:lnTo>
                  <a:pt x="7686882" y="72416"/>
                </a:lnTo>
                <a:lnTo>
                  <a:pt x="7661471" y="34728"/>
                </a:lnTo>
                <a:lnTo>
                  <a:pt x="7623783" y="9317"/>
                </a:lnTo>
                <a:lnTo>
                  <a:pt x="7577632"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3"/>
          <p:cNvSpPr/>
          <p:nvPr/>
        </p:nvSpPr>
        <p:spPr>
          <a:xfrm>
            <a:off x="609600" y="3160213"/>
            <a:ext cx="7696200" cy="533876"/>
          </a:xfrm>
          <a:custGeom>
            <a:avLst/>
            <a:gdLst/>
            <a:ahLst/>
            <a:cxnLst/>
            <a:rect l="l" t="t" r="r" b="b"/>
            <a:pathLst>
              <a:path w="7696200" h="711835" extrusionOk="0">
                <a:moveTo>
                  <a:pt x="0" y="118567"/>
                </a:moveTo>
                <a:lnTo>
                  <a:pt x="9317" y="72416"/>
                </a:lnTo>
                <a:lnTo>
                  <a:pt x="34728" y="34728"/>
                </a:lnTo>
                <a:lnTo>
                  <a:pt x="72416" y="9317"/>
                </a:lnTo>
                <a:lnTo>
                  <a:pt x="118567" y="0"/>
                </a:lnTo>
                <a:lnTo>
                  <a:pt x="7577632" y="0"/>
                </a:lnTo>
                <a:lnTo>
                  <a:pt x="7623783" y="9317"/>
                </a:lnTo>
                <a:lnTo>
                  <a:pt x="7661471" y="34728"/>
                </a:lnTo>
                <a:lnTo>
                  <a:pt x="7686882" y="72416"/>
                </a:lnTo>
                <a:lnTo>
                  <a:pt x="7696200" y="118567"/>
                </a:lnTo>
                <a:lnTo>
                  <a:pt x="7696200" y="592797"/>
                </a:lnTo>
                <a:lnTo>
                  <a:pt x="7686882" y="638948"/>
                </a:lnTo>
                <a:lnTo>
                  <a:pt x="7661471" y="676636"/>
                </a:lnTo>
                <a:lnTo>
                  <a:pt x="7623783" y="702047"/>
                </a:lnTo>
                <a:lnTo>
                  <a:pt x="7577632" y="711365"/>
                </a:lnTo>
                <a:lnTo>
                  <a:pt x="118567" y="711365"/>
                </a:lnTo>
                <a:lnTo>
                  <a:pt x="72416" y="702047"/>
                </a:lnTo>
                <a:lnTo>
                  <a:pt x="34728" y="676636"/>
                </a:lnTo>
                <a:lnTo>
                  <a:pt x="9317" y="638948"/>
                </a:lnTo>
                <a:lnTo>
                  <a:pt x="0" y="592797"/>
                </a:lnTo>
                <a:lnTo>
                  <a:pt x="0" y="118567"/>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3"/>
          <p:cNvSpPr txBox="1"/>
          <p:nvPr/>
        </p:nvSpPr>
        <p:spPr>
          <a:xfrm>
            <a:off x="723065" y="1175384"/>
            <a:ext cx="7394700" cy="2863800"/>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pop()</a:t>
            </a:r>
            <a:endParaRPr sz="1800">
              <a:solidFill>
                <a:schemeClr val="dk1"/>
              </a:solidFill>
              <a:latin typeface="Calibri"/>
              <a:ea typeface="Calibri"/>
              <a:cs typeface="Calibri"/>
              <a:sym typeface="Calibri"/>
            </a:endParaRPr>
          </a:p>
          <a:p>
            <a:pPr marL="302895" marR="0" lvl="0" indent="-165735" algn="l" rtl="0">
              <a:lnSpc>
                <a:spcPct val="100000"/>
              </a:lnSpc>
              <a:spcBef>
                <a:spcPts val="150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Removes and returns the last array element</a:t>
            </a:r>
            <a:endParaRPr sz="1800">
              <a:solidFill>
                <a:schemeClr val="dk1"/>
              </a:solidFill>
              <a:latin typeface="Calibri"/>
              <a:ea typeface="Calibri"/>
              <a:cs typeface="Calibri"/>
              <a:sym typeface="Calibri"/>
            </a:endParaRPr>
          </a:p>
          <a:p>
            <a:pPr marL="12700" marR="0" lvl="0" indent="0" algn="l" rtl="0">
              <a:lnSpc>
                <a:spcPct val="100000"/>
              </a:lnSpc>
              <a:spcBef>
                <a:spcPts val="1700"/>
              </a:spcBef>
              <a:spcAft>
                <a:spcPts val="0"/>
              </a:spcAft>
              <a:buNone/>
            </a:pPr>
            <a:r>
              <a:rPr lang="vi" sz="1800">
                <a:solidFill>
                  <a:srgbClr val="FFFFFF"/>
                </a:solidFill>
                <a:latin typeface="Calibri"/>
                <a:ea typeface="Calibri"/>
                <a:cs typeface="Calibri"/>
                <a:sym typeface="Calibri"/>
              </a:rPr>
              <a:t>subStr()</a:t>
            </a:r>
            <a:endParaRPr sz="1800">
              <a:solidFill>
                <a:schemeClr val="dk1"/>
              </a:solidFill>
              <a:latin typeface="Calibri"/>
              <a:ea typeface="Calibri"/>
              <a:cs typeface="Calibri"/>
              <a:sym typeface="Calibri"/>
            </a:endParaRPr>
          </a:p>
          <a:p>
            <a:pPr marL="302895" marR="266700" lvl="0" indent="-165735" algn="l" rtl="0">
              <a:lnSpc>
                <a:spcPct val="100000"/>
              </a:lnSpc>
              <a:spcBef>
                <a:spcPts val="173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Extracts the string characters starting at the mentioned index location  until the specified index length</a:t>
            </a:r>
            <a:endParaRPr sz="1800">
              <a:solidFill>
                <a:schemeClr val="dk1"/>
              </a:solidFill>
              <a:latin typeface="Calibri"/>
              <a:ea typeface="Calibri"/>
              <a:cs typeface="Calibri"/>
              <a:sym typeface="Calibri"/>
            </a:endParaRPr>
          </a:p>
          <a:p>
            <a:pPr marL="0" marR="0" lvl="0" indent="0" algn="l" rtl="0">
              <a:lnSpc>
                <a:spcPct val="100000"/>
              </a:lnSpc>
              <a:spcBef>
                <a:spcPts val="35"/>
              </a:spcBef>
              <a:spcAft>
                <a:spcPts val="0"/>
              </a:spcAft>
              <a:buClr>
                <a:schemeClr val="dk1"/>
              </a:buClr>
              <a:buSzPts val="1500"/>
              <a:buFont typeface="Calibri"/>
              <a:buNone/>
            </a:pP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reverse()</a:t>
            </a:r>
            <a:endParaRPr sz="1800">
              <a:solidFill>
                <a:schemeClr val="dk1"/>
              </a:solidFill>
              <a:latin typeface="Calibri"/>
              <a:ea typeface="Calibri"/>
              <a:cs typeface="Calibri"/>
              <a:sym typeface="Calibri"/>
            </a:endParaRPr>
          </a:p>
          <a:p>
            <a:pPr marL="302895" marR="5080" lvl="0" indent="-165735" algn="l" rtl="0">
              <a:lnSpc>
                <a:spcPct val="100000"/>
              </a:lnSpc>
              <a:spcBef>
                <a:spcPts val="1735"/>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Changes the order of array elements by making the first one last and the  last one first</a:t>
            </a:r>
            <a:endParaRPr sz="1800">
              <a:solidFill>
                <a:schemeClr val="dk1"/>
              </a:solidFill>
              <a:latin typeface="Calibri"/>
              <a:ea typeface="Calibri"/>
              <a:cs typeface="Calibri"/>
              <a:sym typeface="Calibri"/>
            </a:endParaRPr>
          </a:p>
        </p:txBody>
      </p:sp>
      <p:sp>
        <p:nvSpPr>
          <p:cNvPr id="166" name="Google Shape;166;p23"/>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5</a:t>
            </a:fld>
            <a:endParaRPr/>
          </a:p>
        </p:txBody>
      </p:sp>
      <p:sp>
        <p:nvSpPr>
          <p:cNvPr id="167" name="Google Shape;167;p23"/>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68" name="Google Shape;168;p23"/>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24"/>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88900" lvl="0" indent="0" algn="l" rtl="0">
              <a:lnSpc>
                <a:spcPct val="100000"/>
              </a:lnSpc>
              <a:spcBef>
                <a:spcPts val="0"/>
              </a:spcBef>
              <a:spcAft>
                <a:spcPts val="0"/>
              </a:spcAft>
              <a:buNone/>
            </a:pPr>
            <a:r>
              <a:rPr lang="vi"/>
              <a:t>Built-in Methods in jQuery (4-4)</a:t>
            </a:r>
            <a:endParaRPr/>
          </a:p>
        </p:txBody>
      </p:sp>
      <p:sp>
        <p:nvSpPr>
          <p:cNvPr id="176" name="Google Shape;176;p24"/>
          <p:cNvSpPr/>
          <p:nvPr/>
        </p:nvSpPr>
        <p:spPr>
          <a:xfrm>
            <a:off x="533400" y="1043321"/>
            <a:ext cx="7696200" cy="432911"/>
          </a:xfrm>
          <a:custGeom>
            <a:avLst/>
            <a:gdLst/>
            <a:ahLst/>
            <a:cxnLst/>
            <a:rect l="l" t="t" r="r" b="b"/>
            <a:pathLst>
              <a:path w="7696200" h="577214" extrusionOk="0">
                <a:moveTo>
                  <a:pt x="7600060" y="0"/>
                </a:moveTo>
                <a:lnTo>
                  <a:pt x="96139" y="0"/>
                </a:lnTo>
                <a:lnTo>
                  <a:pt x="58716" y="7554"/>
                </a:lnTo>
                <a:lnTo>
                  <a:pt x="28157" y="28157"/>
                </a:lnTo>
                <a:lnTo>
                  <a:pt x="7554" y="58716"/>
                </a:lnTo>
                <a:lnTo>
                  <a:pt x="0" y="96138"/>
                </a:lnTo>
                <a:lnTo>
                  <a:pt x="0" y="480669"/>
                </a:lnTo>
                <a:lnTo>
                  <a:pt x="7554" y="518092"/>
                </a:lnTo>
                <a:lnTo>
                  <a:pt x="28157" y="548651"/>
                </a:lnTo>
                <a:lnTo>
                  <a:pt x="58716" y="569253"/>
                </a:lnTo>
                <a:lnTo>
                  <a:pt x="96139" y="576808"/>
                </a:lnTo>
                <a:lnTo>
                  <a:pt x="7600060" y="576808"/>
                </a:lnTo>
                <a:lnTo>
                  <a:pt x="7637483" y="569253"/>
                </a:lnTo>
                <a:lnTo>
                  <a:pt x="7668042" y="548651"/>
                </a:lnTo>
                <a:lnTo>
                  <a:pt x="7688645" y="518092"/>
                </a:lnTo>
                <a:lnTo>
                  <a:pt x="7696200" y="480669"/>
                </a:lnTo>
                <a:lnTo>
                  <a:pt x="7696200" y="96138"/>
                </a:lnTo>
                <a:lnTo>
                  <a:pt x="7688645" y="58716"/>
                </a:lnTo>
                <a:lnTo>
                  <a:pt x="7668042" y="28157"/>
                </a:lnTo>
                <a:lnTo>
                  <a:pt x="7637483" y="7554"/>
                </a:lnTo>
                <a:lnTo>
                  <a:pt x="760006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24"/>
          <p:cNvSpPr/>
          <p:nvPr/>
        </p:nvSpPr>
        <p:spPr>
          <a:xfrm>
            <a:off x="533400" y="1043321"/>
            <a:ext cx="7696200" cy="432911"/>
          </a:xfrm>
          <a:custGeom>
            <a:avLst/>
            <a:gdLst/>
            <a:ahLst/>
            <a:cxnLst/>
            <a:rect l="l" t="t" r="r" b="b"/>
            <a:pathLst>
              <a:path w="7696200" h="577214" extrusionOk="0">
                <a:moveTo>
                  <a:pt x="0" y="96138"/>
                </a:moveTo>
                <a:lnTo>
                  <a:pt x="7554" y="58716"/>
                </a:lnTo>
                <a:lnTo>
                  <a:pt x="28157" y="28157"/>
                </a:lnTo>
                <a:lnTo>
                  <a:pt x="58716" y="7554"/>
                </a:lnTo>
                <a:lnTo>
                  <a:pt x="96139" y="0"/>
                </a:lnTo>
                <a:lnTo>
                  <a:pt x="7600060" y="0"/>
                </a:lnTo>
                <a:lnTo>
                  <a:pt x="7637483" y="7554"/>
                </a:lnTo>
                <a:lnTo>
                  <a:pt x="7668042" y="28157"/>
                </a:lnTo>
                <a:lnTo>
                  <a:pt x="7688645" y="58716"/>
                </a:lnTo>
                <a:lnTo>
                  <a:pt x="7696200" y="96138"/>
                </a:lnTo>
                <a:lnTo>
                  <a:pt x="7696200" y="480669"/>
                </a:lnTo>
                <a:lnTo>
                  <a:pt x="7688645" y="518092"/>
                </a:lnTo>
                <a:lnTo>
                  <a:pt x="7668042" y="548651"/>
                </a:lnTo>
                <a:lnTo>
                  <a:pt x="7637483" y="569253"/>
                </a:lnTo>
                <a:lnTo>
                  <a:pt x="7600060" y="576808"/>
                </a:lnTo>
                <a:lnTo>
                  <a:pt x="96139" y="576808"/>
                </a:lnTo>
                <a:lnTo>
                  <a:pt x="58716" y="569253"/>
                </a:lnTo>
                <a:lnTo>
                  <a:pt x="28157" y="548651"/>
                </a:lnTo>
                <a:lnTo>
                  <a:pt x="7554" y="518092"/>
                </a:lnTo>
                <a:lnTo>
                  <a:pt x="0" y="480669"/>
                </a:lnTo>
                <a:lnTo>
                  <a:pt x="0" y="96138"/>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24"/>
          <p:cNvSpPr/>
          <p:nvPr/>
        </p:nvSpPr>
        <p:spPr>
          <a:xfrm>
            <a:off x="533400" y="1836105"/>
            <a:ext cx="7696200" cy="432911"/>
          </a:xfrm>
          <a:custGeom>
            <a:avLst/>
            <a:gdLst/>
            <a:ahLst/>
            <a:cxnLst/>
            <a:rect l="l" t="t" r="r" b="b"/>
            <a:pathLst>
              <a:path w="7696200" h="577214" extrusionOk="0">
                <a:moveTo>
                  <a:pt x="7600060" y="0"/>
                </a:moveTo>
                <a:lnTo>
                  <a:pt x="96139" y="0"/>
                </a:lnTo>
                <a:lnTo>
                  <a:pt x="58716" y="7554"/>
                </a:lnTo>
                <a:lnTo>
                  <a:pt x="28157" y="28157"/>
                </a:lnTo>
                <a:lnTo>
                  <a:pt x="7554" y="58716"/>
                </a:lnTo>
                <a:lnTo>
                  <a:pt x="0" y="96138"/>
                </a:lnTo>
                <a:lnTo>
                  <a:pt x="0" y="480669"/>
                </a:lnTo>
                <a:lnTo>
                  <a:pt x="7554" y="518092"/>
                </a:lnTo>
                <a:lnTo>
                  <a:pt x="28157" y="548651"/>
                </a:lnTo>
                <a:lnTo>
                  <a:pt x="58716" y="569253"/>
                </a:lnTo>
                <a:lnTo>
                  <a:pt x="96139" y="576808"/>
                </a:lnTo>
                <a:lnTo>
                  <a:pt x="7600060" y="576808"/>
                </a:lnTo>
                <a:lnTo>
                  <a:pt x="7637483" y="569253"/>
                </a:lnTo>
                <a:lnTo>
                  <a:pt x="7668042" y="548651"/>
                </a:lnTo>
                <a:lnTo>
                  <a:pt x="7688645" y="518092"/>
                </a:lnTo>
                <a:lnTo>
                  <a:pt x="7696200" y="480669"/>
                </a:lnTo>
                <a:lnTo>
                  <a:pt x="7696200" y="96138"/>
                </a:lnTo>
                <a:lnTo>
                  <a:pt x="7688645" y="58716"/>
                </a:lnTo>
                <a:lnTo>
                  <a:pt x="7668042" y="28157"/>
                </a:lnTo>
                <a:lnTo>
                  <a:pt x="7637483" y="7554"/>
                </a:lnTo>
                <a:lnTo>
                  <a:pt x="760006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24"/>
          <p:cNvSpPr/>
          <p:nvPr/>
        </p:nvSpPr>
        <p:spPr>
          <a:xfrm>
            <a:off x="533400" y="1836105"/>
            <a:ext cx="7696200" cy="432911"/>
          </a:xfrm>
          <a:custGeom>
            <a:avLst/>
            <a:gdLst/>
            <a:ahLst/>
            <a:cxnLst/>
            <a:rect l="l" t="t" r="r" b="b"/>
            <a:pathLst>
              <a:path w="7696200" h="577214" extrusionOk="0">
                <a:moveTo>
                  <a:pt x="0" y="96138"/>
                </a:moveTo>
                <a:lnTo>
                  <a:pt x="7554" y="58716"/>
                </a:lnTo>
                <a:lnTo>
                  <a:pt x="28157" y="28157"/>
                </a:lnTo>
                <a:lnTo>
                  <a:pt x="58716" y="7554"/>
                </a:lnTo>
                <a:lnTo>
                  <a:pt x="96139" y="0"/>
                </a:lnTo>
                <a:lnTo>
                  <a:pt x="7600060" y="0"/>
                </a:lnTo>
                <a:lnTo>
                  <a:pt x="7637483" y="7554"/>
                </a:lnTo>
                <a:lnTo>
                  <a:pt x="7668042" y="28157"/>
                </a:lnTo>
                <a:lnTo>
                  <a:pt x="7688645" y="58716"/>
                </a:lnTo>
                <a:lnTo>
                  <a:pt x="7696200" y="96138"/>
                </a:lnTo>
                <a:lnTo>
                  <a:pt x="7696200" y="480669"/>
                </a:lnTo>
                <a:lnTo>
                  <a:pt x="7688645" y="518092"/>
                </a:lnTo>
                <a:lnTo>
                  <a:pt x="7668042" y="548651"/>
                </a:lnTo>
                <a:lnTo>
                  <a:pt x="7637483" y="569253"/>
                </a:lnTo>
                <a:lnTo>
                  <a:pt x="7600060" y="576808"/>
                </a:lnTo>
                <a:lnTo>
                  <a:pt x="96139" y="576808"/>
                </a:lnTo>
                <a:lnTo>
                  <a:pt x="58716" y="569253"/>
                </a:lnTo>
                <a:lnTo>
                  <a:pt x="28157" y="548651"/>
                </a:lnTo>
                <a:lnTo>
                  <a:pt x="7554" y="518092"/>
                </a:lnTo>
                <a:lnTo>
                  <a:pt x="0" y="480669"/>
                </a:lnTo>
                <a:lnTo>
                  <a:pt x="0" y="96138"/>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4"/>
          <p:cNvSpPr/>
          <p:nvPr/>
        </p:nvSpPr>
        <p:spPr>
          <a:xfrm>
            <a:off x="533400" y="2628900"/>
            <a:ext cx="7696200" cy="432911"/>
          </a:xfrm>
          <a:custGeom>
            <a:avLst/>
            <a:gdLst/>
            <a:ahLst/>
            <a:cxnLst/>
            <a:rect l="l" t="t" r="r" b="b"/>
            <a:pathLst>
              <a:path w="7696200" h="577214" extrusionOk="0">
                <a:moveTo>
                  <a:pt x="7600060" y="0"/>
                </a:moveTo>
                <a:lnTo>
                  <a:pt x="96139" y="0"/>
                </a:lnTo>
                <a:lnTo>
                  <a:pt x="58716" y="7554"/>
                </a:lnTo>
                <a:lnTo>
                  <a:pt x="28157" y="28157"/>
                </a:lnTo>
                <a:lnTo>
                  <a:pt x="7554" y="58716"/>
                </a:lnTo>
                <a:lnTo>
                  <a:pt x="0" y="96138"/>
                </a:lnTo>
                <a:lnTo>
                  <a:pt x="0" y="480669"/>
                </a:lnTo>
                <a:lnTo>
                  <a:pt x="7554" y="518092"/>
                </a:lnTo>
                <a:lnTo>
                  <a:pt x="28157" y="548651"/>
                </a:lnTo>
                <a:lnTo>
                  <a:pt x="58716" y="569253"/>
                </a:lnTo>
                <a:lnTo>
                  <a:pt x="96139" y="576808"/>
                </a:lnTo>
                <a:lnTo>
                  <a:pt x="7600060" y="576808"/>
                </a:lnTo>
                <a:lnTo>
                  <a:pt x="7637483" y="569253"/>
                </a:lnTo>
                <a:lnTo>
                  <a:pt x="7668042" y="548651"/>
                </a:lnTo>
                <a:lnTo>
                  <a:pt x="7688645" y="518092"/>
                </a:lnTo>
                <a:lnTo>
                  <a:pt x="7696200" y="480669"/>
                </a:lnTo>
                <a:lnTo>
                  <a:pt x="7696200" y="96138"/>
                </a:lnTo>
                <a:lnTo>
                  <a:pt x="7688645" y="58716"/>
                </a:lnTo>
                <a:lnTo>
                  <a:pt x="7668042" y="28157"/>
                </a:lnTo>
                <a:lnTo>
                  <a:pt x="7637483" y="7554"/>
                </a:lnTo>
                <a:lnTo>
                  <a:pt x="760006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4"/>
          <p:cNvSpPr/>
          <p:nvPr/>
        </p:nvSpPr>
        <p:spPr>
          <a:xfrm>
            <a:off x="533400" y="2628900"/>
            <a:ext cx="7696200" cy="432911"/>
          </a:xfrm>
          <a:custGeom>
            <a:avLst/>
            <a:gdLst/>
            <a:ahLst/>
            <a:cxnLst/>
            <a:rect l="l" t="t" r="r" b="b"/>
            <a:pathLst>
              <a:path w="7696200" h="577214" extrusionOk="0">
                <a:moveTo>
                  <a:pt x="0" y="96138"/>
                </a:moveTo>
                <a:lnTo>
                  <a:pt x="7554" y="58716"/>
                </a:lnTo>
                <a:lnTo>
                  <a:pt x="28157" y="28157"/>
                </a:lnTo>
                <a:lnTo>
                  <a:pt x="58716" y="7554"/>
                </a:lnTo>
                <a:lnTo>
                  <a:pt x="96139" y="0"/>
                </a:lnTo>
                <a:lnTo>
                  <a:pt x="7600060" y="0"/>
                </a:lnTo>
                <a:lnTo>
                  <a:pt x="7637483" y="7554"/>
                </a:lnTo>
                <a:lnTo>
                  <a:pt x="7668042" y="28157"/>
                </a:lnTo>
                <a:lnTo>
                  <a:pt x="7688645" y="58716"/>
                </a:lnTo>
                <a:lnTo>
                  <a:pt x="7696200" y="96138"/>
                </a:lnTo>
                <a:lnTo>
                  <a:pt x="7696200" y="480669"/>
                </a:lnTo>
                <a:lnTo>
                  <a:pt x="7688645" y="518092"/>
                </a:lnTo>
                <a:lnTo>
                  <a:pt x="7668042" y="548651"/>
                </a:lnTo>
                <a:lnTo>
                  <a:pt x="7637483" y="569253"/>
                </a:lnTo>
                <a:lnTo>
                  <a:pt x="7600060" y="576808"/>
                </a:lnTo>
                <a:lnTo>
                  <a:pt x="96139" y="576808"/>
                </a:lnTo>
                <a:lnTo>
                  <a:pt x="58716" y="569253"/>
                </a:lnTo>
                <a:lnTo>
                  <a:pt x="28157" y="548651"/>
                </a:lnTo>
                <a:lnTo>
                  <a:pt x="7554" y="518092"/>
                </a:lnTo>
                <a:lnTo>
                  <a:pt x="0" y="480669"/>
                </a:lnTo>
                <a:lnTo>
                  <a:pt x="0" y="96138"/>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4"/>
          <p:cNvSpPr/>
          <p:nvPr/>
        </p:nvSpPr>
        <p:spPr>
          <a:xfrm>
            <a:off x="533400" y="3421685"/>
            <a:ext cx="7696200" cy="432911"/>
          </a:xfrm>
          <a:custGeom>
            <a:avLst/>
            <a:gdLst/>
            <a:ahLst/>
            <a:cxnLst/>
            <a:rect l="l" t="t" r="r" b="b"/>
            <a:pathLst>
              <a:path w="7696200" h="577214" extrusionOk="0">
                <a:moveTo>
                  <a:pt x="7600060" y="0"/>
                </a:moveTo>
                <a:lnTo>
                  <a:pt x="96139" y="0"/>
                </a:lnTo>
                <a:lnTo>
                  <a:pt x="58716" y="7554"/>
                </a:lnTo>
                <a:lnTo>
                  <a:pt x="28157" y="28157"/>
                </a:lnTo>
                <a:lnTo>
                  <a:pt x="7554" y="58716"/>
                </a:lnTo>
                <a:lnTo>
                  <a:pt x="0" y="96139"/>
                </a:lnTo>
                <a:lnTo>
                  <a:pt x="0" y="480669"/>
                </a:lnTo>
                <a:lnTo>
                  <a:pt x="7554" y="518092"/>
                </a:lnTo>
                <a:lnTo>
                  <a:pt x="28157" y="548651"/>
                </a:lnTo>
                <a:lnTo>
                  <a:pt x="58716" y="569253"/>
                </a:lnTo>
                <a:lnTo>
                  <a:pt x="96139" y="576808"/>
                </a:lnTo>
                <a:lnTo>
                  <a:pt x="7600060" y="576808"/>
                </a:lnTo>
                <a:lnTo>
                  <a:pt x="7637483" y="569253"/>
                </a:lnTo>
                <a:lnTo>
                  <a:pt x="7668042" y="548651"/>
                </a:lnTo>
                <a:lnTo>
                  <a:pt x="7688645" y="518092"/>
                </a:lnTo>
                <a:lnTo>
                  <a:pt x="7696200" y="480669"/>
                </a:lnTo>
                <a:lnTo>
                  <a:pt x="7696200" y="96139"/>
                </a:lnTo>
                <a:lnTo>
                  <a:pt x="7688645" y="58716"/>
                </a:lnTo>
                <a:lnTo>
                  <a:pt x="7668042" y="28157"/>
                </a:lnTo>
                <a:lnTo>
                  <a:pt x="7637483" y="7554"/>
                </a:lnTo>
                <a:lnTo>
                  <a:pt x="7600060" y="0"/>
                </a:lnTo>
                <a:close/>
              </a:path>
            </a:pathLst>
          </a:custGeom>
          <a:solidFill>
            <a:srgbClr val="4F81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24"/>
          <p:cNvSpPr/>
          <p:nvPr/>
        </p:nvSpPr>
        <p:spPr>
          <a:xfrm>
            <a:off x="533400" y="3421685"/>
            <a:ext cx="7696200" cy="432911"/>
          </a:xfrm>
          <a:custGeom>
            <a:avLst/>
            <a:gdLst/>
            <a:ahLst/>
            <a:cxnLst/>
            <a:rect l="l" t="t" r="r" b="b"/>
            <a:pathLst>
              <a:path w="7696200" h="577214" extrusionOk="0">
                <a:moveTo>
                  <a:pt x="0" y="96139"/>
                </a:moveTo>
                <a:lnTo>
                  <a:pt x="7554" y="58716"/>
                </a:lnTo>
                <a:lnTo>
                  <a:pt x="28157" y="28157"/>
                </a:lnTo>
                <a:lnTo>
                  <a:pt x="58716" y="7554"/>
                </a:lnTo>
                <a:lnTo>
                  <a:pt x="96139" y="0"/>
                </a:lnTo>
                <a:lnTo>
                  <a:pt x="7600060" y="0"/>
                </a:lnTo>
                <a:lnTo>
                  <a:pt x="7637483" y="7554"/>
                </a:lnTo>
                <a:lnTo>
                  <a:pt x="7668042" y="28157"/>
                </a:lnTo>
                <a:lnTo>
                  <a:pt x="7688645" y="58716"/>
                </a:lnTo>
                <a:lnTo>
                  <a:pt x="7696200" y="96139"/>
                </a:lnTo>
                <a:lnTo>
                  <a:pt x="7696200" y="480669"/>
                </a:lnTo>
                <a:lnTo>
                  <a:pt x="7688645" y="518092"/>
                </a:lnTo>
                <a:lnTo>
                  <a:pt x="7668042" y="548651"/>
                </a:lnTo>
                <a:lnTo>
                  <a:pt x="7637483" y="569253"/>
                </a:lnTo>
                <a:lnTo>
                  <a:pt x="7600060" y="576808"/>
                </a:lnTo>
                <a:lnTo>
                  <a:pt x="96139" y="576808"/>
                </a:lnTo>
                <a:lnTo>
                  <a:pt x="58716" y="569253"/>
                </a:lnTo>
                <a:lnTo>
                  <a:pt x="28157" y="548651"/>
                </a:lnTo>
                <a:lnTo>
                  <a:pt x="7554" y="518092"/>
                </a:lnTo>
                <a:lnTo>
                  <a:pt x="0" y="480669"/>
                </a:lnTo>
                <a:lnTo>
                  <a:pt x="0" y="96139"/>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24"/>
          <p:cNvSpPr txBox="1"/>
          <p:nvPr/>
        </p:nvSpPr>
        <p:spPr>
          <a:xfrm>
            <a:off x="640298" y="1095203"/>
            <a:ext cx="6685915" cy="2981801"/>
          </a:xfrm>
          <a:prstGeom prst="rect">
            <a:avLst/>
          </a:prstGeom>
          <a:noFill/>
          <a:ln>
            <a:noFill/>
          </a:ln>
        </p:spPr>
        <p:txBody>
          <a:bodyPr spcFirstLastPara="1" wrap="square" lIns="0" tIns="0" rIns="0" bIns="0" anchor="t" anchorCtr="0">
            <a:noAutofit/>
          </a:bodyPr>
          <a:lstStyle/>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sort()</a:t>
            </a:r>
            <a:endParaRPr sz="1800">
              <a:solidFill>
                <a:schemeClr val="dk1"/>
              </a:solidFill>
              <a:latin typeface="Calibri"/>
              <a:ea typeface="Calibri"/>
              <a:cs typeface="Calibri"/>
              <a:sym typeface="Calibri"/>
            </a:endParaRPr>
          </a:p>
          <a:p>
            <a:pPr marL="309245" marR="0" lvl="0" indent="-165735" algn="l" rtl="0">
              <a:lnSpc>
                <a:spcPct val="100000"/>
              </a:lnSpc>
              <a:spcBef>
                <a:spcPts val="980"/>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Arranges the array elements in an ascending or descending order</a:t>
            </a:r>
            <a:endParaRPr sz="180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toLowerCase()</a:t>
            </a:r>
            <a:endParaRPr sz="1800">
              <a:solidFill>
                <a:schemeClr val="dk1"/>
              </a:solidFill>
              <a:latin typeface="Calibri"/>
              <a:ea typeface="Calibri"/>
              <a:cs typeface="Calibri"/>
              <a:sym typeface="Calibri"/>
            </a:endParaRPr>
          </a:p>
          <a:p>
            <a:pPr marL="309245" marR="0" lvl="0" indent="-165735" algn="l" rtl="0">
              <a:lnSpc>
                <a:spcPct val="100000"/>
              </a:lnSpc>
              <a:spcBef>
                <a:spcPts val="980"/>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Converts a string value into lower case</a:t>
            </a:r>
            <a:endParaRPr sz="1800">
              <a:solidFill>
                <a:schemeClr val="dk1"/>
              </a:solidFill>
              <a:latin typeface="Calibri"/>
              <a:ea typeface="Calibri"/>
              <a:cs typeface="Calibri"/>
              <a:sym typeface="Calibri"/>
            </a:endParaRPr>
          </a:p>
          <a:p>
            <a:pPr marL="0" marR="0" lvl="0" indent="0" algn="l" rtl="0">
              <a:lnSpc>
                <a:spcPct val="100000"/>
              </a:lnSpc>
              <a:spcBef>
                <a:spcPts val="55"/>
              </a:spcBef>
              <a:spcAft>
                <a:spcPts val="0"/>
              </a:spcAft>
              <a:buClr>
                <a:schemeClr val="dk1"/>
              </a:buClr>
              <a:buSzPts val="1850"/>
              <a:buFont typeface="Calibri"/>
              <a:buNone/>
            </a:pP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toUpperCase()</a:t>
            </a:r>
            <a:endParaRPr sz="1800">
              <a:solidFill>
                <a:schemeClr val="dk1"/>
              </a:solidFill>
              <a:latin typeface="Calibri"/>
              <a:ea typeface="Calibri"/>
              <a:cs typeface="Calibri"/>
              <a:sym typeface="Calibri"/>
            </a:endParaRPr>
          </a:p>
          <a:p>
            <a:pPr marL="309245" marR="0" lvl="0" indent="-165735" algn="l" rtl="0">
              <a:lnSpc>
                <a:spcPct val="100000"/>
              </a:lnSpc>
              <a:spcBef>
                <a:spcPts val="980"/>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Converts a string value into upper case</a:t>
            </a:r>
            <a:endParaRPr sz="180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None/>
            </a:pPr>
            <a:r>
              <a:rPr lang="vi" sz="1800">
                <a:solidFill>
                  <a:srgbClr val="FFFFFF"/>
                </a:solidFill>
                <a:latin typeface="Calibri"/>
                <a:ea typeface="Calibri"/>
                <a:cs typeface="Calibri"/>
                <a:sym typeface="Calibri"/>
              </a:rPr>
              <a:t>tostring()</a:t>
            </a:r>
            <a:endParaRPr sz="1800">
              <a:solidFill>
                <a:schemeClr val="dk1"/>
              </a:solidFill>
              <a:latin typeface="Calibri"/>
              <a:ea typeface="Calibri"/>
              <a:cs typeface="Calibri"/>
              <a:sym typeface="Calibri"/>
            </a:endParaRPr>
          </a:p>
          <a:p>
            <a:pPr marL="309245" marR="0" lvl="0" indent="-165735" algn="l" rtl="0">
              <a:lnSpc>
                <a:spcPct val="100000"/>
              </a:lnSpc>
              <a:spcBef>
                <a:spcPts val="980"/>
              </a:spcBef>
              <a:spcAft>
                <a:spcPts val="0"/>
              </a:spcAft>
              <a:buClr>
                <a:schemeClr val="dk1"/>
              </a:buClr>
              <a:buSzPts val="1800"/>
              <a:buFont typeface="Calibri"/>
              <a:buChar char="•"/>
            </a:pPr>
            <a:r>
              <a:rPr lang="vi" sz="1800">
                <a:solidFill>
                  <a:schemeClr val="dk1"/>
                </a:solidFill>
                <a:latin typeface="Calibri"/>
                <a:ea typeface="Calibri"/>
                <a:cs typeface="Calibri"/>
                <a:sym typeface="Calibri"/>
              </a:rPr>
              <a:t>Converts a given value into a string</a:t>
            </a:r>
            <a:endParaRPr sz="1800">
              <a:solidFill>
                <a:schemeClr val="dk1"/>
              </a:solidFill>
              <a:latin typeface="Calibri"/>
              <a:ea typeface="Calibri"/>
              <a:cs typeface="Calibri"/>
              <a:sym typeface="Calibri"/>
            </a:endParaRPr>
          </a:p>
        </p:txBody>
      </p:sp>
      <p:sp>
        <p:nvSpPr>
          <p:cNvPr id="185" name="Google Shape;185;p24"/>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6</a:t>
            </a:fld>
            <a:endParaRPr/>
          </a:p>
        </p:txBody>
      </p:sp>
      <p:sp>
        <p:nvSpPr>
          <p:cNvPr id="186" name="Google Shape;186;p24"/>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187" name="Google Shape;187;p24"/>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25"/>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1089660" lvl="0" indent="0" algn="l" rtl="0">
              <a:lnSpc>
                <a:spcPct val="100000"/>
              </a:lnSpc>
              <a:spcBef>
                <a:spcPts val="0"/>
              </a:spcBef>
              <a:spcAft>
                <a:spcPts val="0"/>
              </a:spcAft>
              <a:buNone/>
            </a:pPr>
            <a:r>
              <a:rPr lang="vi"/>
              <a:t>Live Function in jQuery</a:t>
            </a:r>
            <a:endParaRPr/>
          </a:p>
        </p:txBody>
      </p:sp>
      <p:sp>
        <p:nvSpPr>
          <p:cNvPr id="195" name="Google Shape;195;p25"/>
          <p:cNvSpPr txBox="1"/>
          <p:nvPr/>
        </p:nvSpPr>
        <p:spPr>
          <a:xfrm>
            <a:off x="535940" y="1186815"/>
            <a:ext cx="8102100" cy="2922600"/>
          </a:xfrm>
          <a:prstGeom prst="rect">
            <a:avLst/>
          </a:prstGeom>
          <a:noFill/>
          <a:ln>
            <a:noFill/>
          </a:ln>
        </p:spPr>
        <p:txBody>
          <a:bodyPr spcFirstLastPara="1" wrap="square" lIns="0" tIns="0" rIns="0" bIns="0" anchor="t" anchorCtr="0">
            <a:noAutofit/>
          </a:bodyPr>
          <a:lstStyle/>
          <a:p>
            <a:pPr marL="355600" marR="0" lvl="0" indent="-330200" algn="l" rtl="0">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live() function delegates single or multiple event handlers</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Another way of event delegation performs in jQuery</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Promote the use of DOM</a:t>
            </a:r>
            <a:endParaRPr sz="1800">
              <a:solidFill>
                <a:schemeClr val="dk1"/>
              </a:solidFill>
              <a:latin typeface="Calibri"/>
              <a:ea typeface="Calibri"/>
              <a:cs typeface="Calibri"/>
              <a:sym typeface="Calibri"/>
            </a:endParaRPr>
          </a:p>
          <a:p>
            <a:pPr marL="354965" marR="0" lvl="0" indent="-329565"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The die() method is used to remove associated event handler</a:t>
            </a:r>
            <a:endParaRPr sz="1800">
              <a:solidFill>
                <a:schemeClr val="dk1"/>
              </a:solidFill>
              <a:latin typeface="Calibri"/>
              <a:ea typeface="Calibri"/>
              <a:cs typeface="Calibri"/>
              <a:sym typeface="Calibri"/>
            </a:endParaRPr>
          </a:p>
          <a:p>
            <a:pPr marL="355600" marR="0" lvl="0" indent="-330200" algn="l" rtl="0">
              <a:lnSpc>
                <a:spcPct val="100000"/>
              </a:lnSpc>
              <a:spcBef>
                <a:spcPts val="16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marL="927100" marR="0" lvl="0" indent="0" algn="l" rtl="0">
              <a:lnSpc>
                <a:spcPct val="100000"/>
              </a:lnSpc>
              <a:spcBef>
                <a:spcPts val="1680"/>
              </a:spcBef>
              <a:spcAft>
                <a:spcPts val="0"/>
              </a:spcAft>
              <a:buNone/>
            </a:pPr>
            <a:r>
              <a:rPr lang="vi" sz="1800" b="1">
                <a:solidFill>
                  <a:srgbClr val="17375E"/>
                </a:solidFill>
                <a:latin typeface="Calibri"/>
                <a:ea typeface="Calibri"/>
                <a:cs typeface="Calibri"/>
                <a:sym typeface="Calibri"/>
              </a:rPr>
              <a:t>$(selector).live(event,data,function);</a:t>
            </a:r>
            <a:endParaRPr sz="1800">
              <a:solidFill>
                <a:schemeClr val="dk1"/>
              </a:solidFill>
              <a:latin typeface="Calibri"/>
              <a:ea typeface="Calibri"/>
              <a:cs typeface="Calibri"/>
              <a:sym typeface="Calibri"/>
            </a:endParaRPr>
          </a:p>
          <a:p>
            <a:pPr marL="355600" marR="5080" lvl="0" indent="-330200" algn="l" rtl="0">
              <a:lnSpc>
                <a:spcPct val="15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on() method takes care of all event delegation task as well as live() method  tasks</a:t>
            </a:r>
            <a:endParaRPr sz="1800">
              <a:solidFill>
                <a:schemeClr val="dk1"/>
              </a:solidFill>
              <a:latin typeface="Calibri"/>
              <a:ea typeface="Calibri"/>
              <a:cs typeface="Calibri"/>
              <a:sym typeface="Calibri"/>
            </a:endParaRPr>
          </a:p>
        </p:txBody>
      </p:sp>
      <p:sp>
        <p:nvSpPr>
          <p:cNvPr id="196" name="Google Shape;196;p25"/>
          <p:cNvSpPr/>
          <p:nvPr/>
        </p:nvSpPr>
        <p:spPr>
          <a:xfrm>
            <a:off x="1295400" y="3562350"/>
            <a:ext cx="42702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25"/>
          <p:cNvSpPr/>
          <p:nvPr/>
        </p:nvSpPr>
        <p:spPr>
          <a:xfrm>
            <a:off x="1373125" y="3604525"/>
            <a:ext cx="4114800" cy="342900"/>
          </a:xfrm>
          <a:custGeom>
            <a:avLst/>
            <a:gdLst/>
            <a:ahLst/>
            <a:cxnLst/>
            <a:rect l="l" t="t" r="r" b="b"/>
            <a:pathLst>
              <a:path w="4114800" h="457200" extrusionOk="0">
                <a:moveTo>
                  <a:pt x="0" y="76200"/>
                </a:moveTo>
                <a:lnTo>
                  <a:pt x="5987" y="46537"/>
                </a:lnTo>
                <a:lnTo>
                  <a:pt x="22317" y="22317"/>
                </a:lnTo>
                <a:lnTo>
                  <a:pt x="46537" y="5987"/>
                </a:lnTo>
                <a:lnTo>
                  <a:pt x="76200" y="0"/>
                </a:lnTo>
                <a:lnTo>
                  <a:pt x="4038600" y="0"/>
                </a:lnTo>
                <a:lnTo>
                  <a:pt x="4068262" y="5987"/>
                </a:lnTo>
                <a:lnTo>
                  <a:pt x="4092482" y="22317"/>
                </a:lnTo>
                <a:lnTo>
                  <a:pt x="4108812" y="46537"/>
                </a:lnTo>
                <a:lnTo>
                  <a:pt x="4114800" y="76200"/>
                </a:lnTo>
                <a:lnTo>
                  <a:pt x="4114800" y="381000"/>
                </a:lnTo>
                <a:lnTo>
                  <a:pt x="4108812" y="410656"/>
                </a:lnTo>
                <a:lnTo>
                  <a:pt x="4092482" y="434878"/>
                </a:lnTo>
                <a:lnTo>
                  <a:pt x="4068262" y="451210"/>
                </a:lnTo>
                <a:lnTo>
                  <a:pt x="40386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25"/>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7</a:t>
            </a:fld>
            <a:endParaRPr/>
          </a:p>
        </p:txBody>
      </p:sp>
      <p:sp>
        <p:nvSpPr>
          <p:cNvPr id="199" name="Google Shape;199;p25"/>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00" name="Google Shape;200;p25"/>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6"/>
          <p:cNvSpPr txBox="1">
            <a:spLocks noGrp="1"/>
          </p:cNvSpPr>
          <p:nvPr>
            <p:ph type="title"/>
          </p:nvPr>
        </p:nvSpPr>
        <p:spPr>
          <a:xfrm>
            <a:off x="913415" y="310258"/>
            <a:ext cx="7317168" cy="533876"/>
          </a:xfrm>
          <a:prstGeom prst="rect">
            <a:avLst/>
          </a:prstGeom>
          <a:noFill/>
          <a:ln>
            <a:noFill/>
          </a:ln>
        </p:spPr>
        <p:txBody>
          <a:bodyPr spcFirstLastPara="1" wrap="square" lIns="0" tIns="0" rIns="0" bIns="0" anchor="t" anchorCtr="0">
            <a:noAutofit/>
          </a:bodyPr>
          <a:lstStyle/>
          <a:p>
            <a:pPr marL="2312035" lvl="0" indent="0" algn="l" rtl="0">
              <a:lnSpc>
                <a:spcPct val="100000"/>
              </a:lnSpc>
              <a:spcBef>
                <a:spcPts val="0"/>
              </a:spcBef>
              <a:spcAft>
                <a:spcPts val="0"/>
              </a:spcAft>
              <a:buNone/>
            </a:pPr>
            <a:r>
              <a:rPr lang="vi"/>
              <a:t>jQuery AJAX</a:t>
            </a:r>
            <a:endParaRPr/>
          </a:p>
        </p:txBody>
      </p:sp>
      <p:sp>
        <p:nvSpPr>
          <p:cNvPr id="208" name="Google Shape;208;p26"/>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8</a:t>
            </a:fld>
            <a:endParaRPr/>
          </a:p>
        </p:txBody>
      </p:sp>
      <p:sp>
        <p:nvSpPr>
          <p:cNvPr id="209" name="Google Shape;209;p26"/>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10" name="Google Shape;210;p26"/>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
        <p:nvSpPr>
          <p:cNvPr id="211" name="Google Shape;211;p26"/>
          <p:cNvSpPr txBox="1"/>
          <p:nvPr/>
        </p:nvSpPr>
        <p:spPr>
          <a:xfrm>
            <a:off x="535940" y="1050798"/>
            <a:ext cx="7788909" cy="1874520"/>
          </a:xfrm>
          <a:prstGeom prst="rect">
            <a:avLst/>
          </a:prstGeom>
          <a:noFill/>
          <a:ln>
            <a:noFill/>
          </a:ln>
        </p:spPr>
        <p:txBody>
          <a:bodyPr spcFirstLastPara="1" wrap="square" lIns="0" tIns="0" rIns="0" bIns="0" anchor="t" anchorCtr="0">
            <a:noAutofit/>
          </a:bodyPr>
          <a:lstStyle/>
          <a:p>
            <a:pPr marL="354965" marR="0" lvl="0" indent="-329565" algn="l" rtl="0">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Update parts of Webpage by exchanging data between server and client</a:t>
            </a:r>
            <a:endParaRPr sz="1800">
              <a:solidFill>
                <a:schemeClr val="dk1"/>
              </a:solidFill>
              <a:latin typeface="Calibri"/>
              <a:ea typeface="Calibri"/>
              <a:cs typeface="Calibri"/>
              <a:sym typeface="Calibri"/>
            </a:endParaRPr>
          </a:p>
          <a:p>
            <a:pPr marL="354965" marR="0" lvl="0" indent="-329565"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Without reloading or refreshing Webpage</a:t>
            </a:r>
            <a:endParaRPr sz="1800">
              <a:solidFill>
                <a:schemeClr val="dk1"/>
              </a:solidFill>
              <a:latin typeface="Calibri"/>
              <a:ea typeface="Calibri"/>
              <a:cs typeface="Calibri"/>
              <a:sym typeface="Calibri"/>
            </a:endParaRPr>
          </a:p>
          <a:p>
            <a:pPr marL="354965" marR="0" lvl="0" indent="-329565"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Examples – Gmail and YouTube</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AJAX code without jQuery is complex</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jQuery provides AJAX methods to develop Web applications</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Request data from server via GET and POST</a:t>
            </a:r>
            <a:endParaRPr sz="1800">
              <a:solidFill>
                <a:schemeClr val="dk1"/>
              </a:solidFill>
              <a:latin typeface="Calibri"/>
              <a:ea typeface="Calibri"/>
              <a:cs typeface="Calibri"/>
              <a:sym typeface="Calibri"/>
            </a:endParaRPr>
          </a:p>
          <a:p>
            <a:pPr marL="355600" marR="0" lvl="0" indent="-330200" algn="l" rtl="0">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Data request in four formats:</a:t>
            </a:r>
            <a:endParaRPr sz="1800">
              <a:solidFill>
                <a:schemeClr val="dk1"/>
              </a:solidFill>
              <a:latin typeface="Calibri"/>
              <a:ea typeface="Calibri"/>
              <a:cs typeface="Calibri"/>
              <a:sym typeface="Calibri"/>
            </a:endParaRPr>
          </a:p>
        </p:txBody>
      </p:sp>
      <p:sp>
        <p:nvSpPr>
          <p:cNvPr id="212" name="Google Shape;212;p26"/>
          <p:cNvSpPr txBox="1"/>
          <p:nvPr/>
        </p:nvSpPr>
        <p:spPr>
          <a:xfrm>
            <a:off x="2156663" y="3352981"/>
            <a:ext cx="1152600" cy="518700"/>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850" rIns="0" bIns="0" anchor="t" anchorCtr="0">
            <a:noAutofit/>
          </a:bodyPr>
          <a:lstStyle/>
          <a:p>
            <a:pPr marL="354330"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Text</a:t>
            </a:r>
            <a:endParaRPr sz="2000">
              <a:solidFill>
                <a:schemeClr val="dk1"/>
              </a:solidFill>
              <a:latin typeface="Calibri"/>
              <a:ea typeface="Calibri"/>
              <a:cs typeface="Calibri"/>
              <a:sym typeface="Calibri"/>
            </a:endParaRPr>
          </a:p>
        </p:txBody>
      </p:sp>
      <p:sp>
        <p:nvSpPr>
          <p:cNvPr id="213" name="Google Shape;213;p26"/>
          <p:cNvSpPr txBox="1"/>
          <p:nvPr/>
        </p:nvSpPr>
        <p:spPr>
          <a:xfrm>
            <a:off x="3424301" y="3352981"/>
            <a:ext cx="1152600" cy="518700"/>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850" rIns="0" bIns="0" anchor="t" anchorCtr="0">
            <a:noAutofit/>
          </a:bodyPr>
          <a:lstStyle/>
          <a:p>
            <a:pPr marL="33464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XML</a:t>
            </a:r>
            <a:endParaRPr sz="2000">
              <a:solidFill>
                <a:schemeClr val="dk1"/>
              </a:solidFill>
              <a:latin typeface="Calibri"/>
              <a:ea typeface="Calibri"/>
              <a:cs typeface="Calibri"/>
              <a:sym typeface="Calibri"/>
            </a:endParaRPr>
          </a:p>
        </p:txBody>
      </p:sp>
      <p:sp>
        <p:nvSpPr>
          <p:cNvPr id="214" name="Google Shape;214;p26"/>
          <p:cNvSpPr txBox="1"/>
          <p:nvPr/>
        </p:nvSpPr>
        <p:spPr>
          <a:xfrm>
            <a:off x="4691938" y="3352981"/>
            <a:ext cx="1152600" cy="518700"/>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850" rIns="0" bIns="0" anchor="t" anchorCtr="0">
            <a:noAutofit/>
          </a:bodyPr>
          <a:lstStyle/>
          <a:p>
            <a:pPr marL="29654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JSON</a:t>
            </a:r>
            <a:endParaRPr sz="2000">
              <a:solidFill>
                <a:schemeClr val="dk1"/>
              </a:solidFill>
              <a:latin typeface="Calibri"/>
              <a:ea typeface="Calibri"/>
              <a:cs typeface="Calibri"/>
              <a:sym typeface="Calibri"/>
            </a:endParaRPr>
          </a:p>
        </p:txBody>
      </p:sp>
      <p:sp>
        <p:nvSpPr>
          <p:cNvPr id="215" name="Google Shape;215;p26"/>
          <p:cNvSpPr txBox="1"/>
          <p:nvPr/>
        </p:nvSpPr>
        <p:spPr>
          <a:xfrm>
            <a:off x="3424301" y="3957989"/>
            <a:ext cx="1152600" cy="518700"/>
          </a:xfrm>
          <a:prstGeom prst="rect">
            <a:avLst/>
          </a:prstGeom>
          <a:solidFill>
            <a:srgbClr val="4F81BD"/>
          </a:solidFill>
          <a:ln w="25400" cap="flat" cmpd="sng">
            <a:solidFill>
              <a:srgbClr val="FFFFFF"/>
            </a:solidFill>
            <a:prstDash val="solid"/>
            <a:round/>
            <a:headEnd type="none" w="sm" len="sm"/>
            <a:tailEnd type="none" w="sm" len="sm"/>
          </a:ln>
        </p:spPr>
        <p:txBody>
          <a:bodyPr spcFirstLastPara="1" wrap="square" lIns="0" tIns="149850" rIns="0" bIns="0" anchor="t" anchorCtr="0">
            <a:noAutofit/>
          </a:bodyPr>
          <a:lstStyle/>
          <a:p>
            <a:pPr marL="259715" marR="0" lvl="0" indent="0" algn="l" rtl="0">
              <a:lnSpc>
                <a:spcPct val="100000"/>
              </a:lnSpc>
              <a:spcBef>
                <a:spcPts val="0"/>
              </a:spcBef>
              <a:spcAft>
                <a:spcPts val="0"/>
              </a:spcAft>
              <a:buNone/>
            </a:pPr>
            <a:r>
              <a:rPr lang="vi" sz="2000">
                <a:solidFill>
                  <a:srgbClr val="FFFFFF"/>
                </a:solidFill>
                <a:latin typeface="Calibri"/>
                <a:ea typeface="Calibri"/>
                <a:cs typeface="Calibri"/>
                <a:sym typeface="Calibri"/>
              </a:rPr>
              <a:t>HTML</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p:nvPr/>
        </p:nvSpPr>
        <p:spPr>
          <a:xfrm>
            <a:off x="338327" y="192023"/>
            <a:ext cx="8546592" cy="950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7"/>
          <p:cNvSpPr txBox="1">
            <a:spLocks noGrp="1"/>
          </p:cNvSpPr>
          <p:nvPr>
            <p:ph type="title"/>
          </p:nvPr>
        </p:nvSpPr>
        <p:spPr>
          <a:xfrm>
            <a:off x="913415" y="310258"/>
            <a:ext cx="7317168" cy="507831"/>
          </a:xfrm>
          <a:prstGeom prst="rect">
            <a:avLst/>
          </a:prstGeom>
          <a:noFill/>
          <a:ln>
            <a:noFill/>
          </a:ln>
        </p:spPr>
        <p:txBody>
          <a:bodyPr spcFirstLastPara="1" wrap="square" lIns="0" tIns="0" rIns="0" bIns="0" anchor="t" anchorCtr="0">
            <a:noAutofit/>
          </a:bodyPr>
          <a:lstStyle/>
          <a:p>
            <a:pPr marL="554990" lvl="0" indent="0" algn="l" rtl="0">
              <a:lnSpc>
                <a:spcPct val="100000"/>
              </a:lnSpc>
              <a:spcBef>
                <a:spcPts val="0"/>
              </a:spcBef>
              <a:spcAft>
                <a:spcPts val="0"/>
              </a:spcAft>
              <a:buNone/>
            </a:pPr>
            <a:r>
              <a:rPr lang="vi"/>
              <a:t>AJAX jQuery l</a:t>
            </a:r>
            <a:r>
              <a:rPr lang="vi" sz="4400" b="0" i="0">
                <a:solidFill>
                  <a:srgbClr val="17375E"/>
                </a:solidFill>
                <a:latin typeface="Calibri"/>
                <a:ea typeface="Calibri"/>
                <a:cs typeface="Calibri"/>
                <a:sym typeface="Calibri"/>
              </a:rPr>
              <a:t>oad</a:t>
            </a:r>
            <a:r>
              <a:rPr lang="vi"/>
              <a:t>() Method</a:t>
            </a:r>
            <a:endParaRPr/>
          </a:p>
        </p:txBody>
      </p:sp>
      <p:sp>
        <p:nvSpPr>
          <p:cNvPr id="223" name="Google Shape;223;p27"/>
          <p:cNvSpPr txBox="1"/>
          <p:nvPr/>
        </p:nvSpPr>
        <p:spPr>
          <a:xfrm>
            <a:off x="535940" y="1272540"/>
            <a:ext cx="7353300" cy="1756886"/>
          </a:xfrm>
          <a:prstGeom prst="rect">
            <a:avLst/>
          </a:prstGeom>
          <a:noFill/>
          <a:ln>
            <a:noFill/>
          </a:ln>
        </p:spPr>
        <p:txBody>
          <a:bodyPr spcFirstLastPara="1" wrap="square" lIns="0" tIns="0" rIns="0" bIns="0" anchor="t" anchorCtr="0">
            <a:noAutofit/>
          </a:bodyPr>
          <a:lstStyle/>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Easy and robust method</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Loads the requested data from Web server and inserts into element</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rgbClr val="17375E"/>
              </a:buClr>
              <a:buSzPts val="2500"/>
              <a:buFont typeface="Arial"/>
              <a:buNone/>
            </a:pPr>
            <a:endParaRPr sz="2500">
              <a:solidFill>
                <a:schemeClr val="dk1"/>
              </a:solidFill>
              <a:latin typeface="Times New Roman"/>
              <a:ea typeface="Times New Roman"/>
              <a:cs typeface="Times New Roman"/>
              <a:sym typeface="Times New Roman"/>
            </a:endParaRPr>
          </a:p>
          <a:p>
            <a:pPr marL="354965" marR="0" lvl="0" indent="-342265" algn="l" rtl="0">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Syntax:</a:t>
            </a:r>
            <a:endParaRPr sz="2000">
              <a:solidFill>
                <a:schemeClr val="dk1"/>
              </a:solidFill>
              <a:latin typeface="Calibri"/>
              <a:ea typeface="Calibri"/>
              <a:cs typeface="Calibri"/>
              <a:sym typeface="Calibri"/>
            </a:endParaRPr>
          </a:p>
          <a:p>
            <a:pPr marL="0" marR="0" lvl="0" indent="0" algn="l" rtl="0">
              <a:lnSpc>
                <a:spcPct val="100000"/>
              </a:lnSpc>
              <a:spcBef>
                <a:spcPts val="5"/>
              </a:spcBef>
              <a:spcAft>
                <a:spcPts val="0"/>
              </a:spcAft>
              <a:buNone/>
            </a:pPr>
            <a:endParaRPr sz="2500">
              <a:solidFill>
                <a:schemeClr val="dk1"/>
              </a:solidFill>
              <a:latin typeface="Times New Roman"/>
              <a:ea typeface="Times New Roman"/>
              <a:cs typeface="Times New Roman"/>
              <a:sym typeface="Times New Roman"/>
            </a:endParaRPr>
          </a:p>
          <a:p>
            <a:pPr marL="927100" marR="0" lvl="0" indent="0" algn="l" rtl="0">
              <a:lnSpc>
                <a:spcPct val="100000"/>
              </a:lnSpc>
              <a:spcBef>
                <a:spcPts val="0"/>
              </a:spcBef>
              <a:spcAft>
                <a:spcPts val="0"/>
              </a:spcAft>
              <a:buNone/>
            </a:pPr>
            <a:r>
              <a:rPr lang="vi" sz="2000" b="1">
                <a:solidFill>
                  <a:srgbClr val="17375E"/>
                </a:solidFill>
                <a:latin typeface="Calibri"/>
                <a:ea typeface="Calibri"/>
                <a:cs typeface="Calibri"/>
                <a:sym typeface="Calibri"/>
              </a:rPr>
              <a:t>$(selector).load(URL,data,callback);</a:t>
            </a:r>
            <a:endParaRPr sz="2000">
              <a:solidFill>
                <a:schemeClr val="dk1"/>
              </a:solidFill>
              <a:latin typeface="Calibri"/>
              <a:ea typeface="Calibri"/>
              <a:cs typeface="Calibri"/>
              <a:sym typeface="Calibri"/>
            </a:endParaRPr>
          </a:p>
        </p:txBody>
      </p:sp>
      <p:sp>
        <p:nvSpPr>
          <p:cNvPr id="224" name="Google Shape;224;p27"/>
          <p:cNvSpPr/>
          <p:nvPr/>
        </p:nvSpPr>
        <p:spPr>
          <a:xfrm>
            <a:off x="1219200" y="3295650"/>
            <a:ext cx="4270200" cy="45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7"/>
          <p:cNvSpPr/>
          <p:nvPr/>
        </p:nvSpPr>
        <p:spPr>
          <a:xfrm>
            <a:off x="1295400" y="3352800"/>
            <a:ext cx="4114800" cy="342900"/>
          </a:xfrm>
          <a:custGeom>
            <a:avLst/>
            <a:gdLst/>
            <a:ahLst/>
            <a:cxnLst/>
            <a:rect l="l" t="t" r="r" b="b"/>
            <a:pathLst>
              <a:path w="4114800" h="457200" extrusionOk="0">
                <a:moveTo>
                  <a:pt x="0" y="76200"/>
                </a:moveTo>
                <a:lnTo>
                  <a:pt x="5987" y="46537"/>
                </a:lnTo>
                <a:lnTo>
                  <a:pt x="22317" y="22317"/>
                </a:lnTo>
                <a:lnTo>
                  <a:pt x="46537" y="5987"/>
                </a:lnTo>
                <a:lnTo>
                  <a:pt x="76200" y="0"/>
                </a:lnTo>
                <a:lnTo>
                  <a:pt x="4038600" y="0"/>
                </a:lnTo>
                <a:lnTo>
                  <a:pt x="4068262" y="5987"/>
                </a:lnTo>
                <a:lnTo>
                  <a:pt x="4092482" y="22317"/>
                </a:lnTo>
                <a:lnTo>
                  <a:pt x="4108812" y="46537"/>
                </a:lnTo>
                <a:lnTo>
                  <a:pt x="4114800" y="76200"/>
                </a:lnTo>
                <a:lnTo>
                  <a:pt x="4114800" y="381000"/>
                </a:lnTo>
                <a:lnTo>
                  <a:pt x="4108812" y="410656"/>
                </a:lnTo>
                <a:lnTo>
                  <a:pt x="4092482" y="434878"/>
                </a:lnTo>
                <a:lnTo>
                  <a:pt x="4068262" y="451210"/>
                </a:lnTo>
                <a:lnTo>
                  <a:pt x="4038600" y="457200"/>
                </a:lnTo>
                <a:lnTo>
                  <a:pt x="76200" y="457200"/>
                </a:lnTo>
                <a:lnTo>
                  <a:pt x="46537" y="451210"/>
                </a:lnTo>
                <a:lnTo>
                  <a:pt x="22317" y="434878"/>
                </a:lnTo>
                <a:lnTo>
                  <a:pt x="5987" y="410656"/>
                </a:lnTo>
                <a:lnTo>
                  <a:pt x="0" y="381000"/>
                </a:lnTo>
                <a:lnTo>
                  <a:pt x="0" y="76200"/>
                </a:lnTo>
                <a:close/>
              </a:path>
            </a:pathLst>
          </a:custGeom>
          <a:noFill/>
          <a:ln w="25400" cap="flat" cmpd="sng">
            <a:solidFill>
              <a:srgbClr val="4F81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27"/>
          <p:cNvSpPr txBox="1">
            <a:spLocks noGrp="1"/>
          </p:cNvSpPr>
          <p:nvPr>
            <p:ph type="sldNum" idx="12"/>
          </p:nvPr>
        </p:nvSpPr>
        <p:spPr>
          <a:xfrm>
            <a:off x="8412988" y="4847796"/>
            <a:ext cx="206375" cy="133350"/>
          </a:xfrm>
          <a:prstGeom prst="rect">
            <a:avLst/>
          </a:prstGeom>
          <a:noFill/>
          <a:ln>
            <a:noFill/>
          </a:ln>
        </p:spPr>
        <p:txBody>
          <a:bodyPr spcFirstLastPara="1" wrap="square" lIns="0" tIns="0" rIns="0" bIns="0" anchor="t" anchorCtr="0">
            <a:noAutofit/>
          </a:bodyPr>
          <a:lstStyle/>
          <a:p>
            <a:pPr marL="102870" lvl="0" indent="0" algn="l" rtl="0">
              <a:lnSpc>
                <a:spcPct val="103333"/>
              </a:lnSpc>
              <a:spcBef>
                <a:spcPts val="0"/>
              </a:spcBef>
              <a:spcAft>
                <a:spcPts val="0"/>
              </a:spcAft>
              <a:buNone/>
            </a:pPr>
            <a:fld id="{00000000-1234-1234-1234-123412341234}" type="slidenum">
              <a:rPr lang="vi"/>
              <a:t>9</a:t>
            </a:fld>
            <a:endParaRPr/>
          </a:p>
        </p:txBody>
      </p:sp>
      <p:sp>
        <p:nvSpPr>
          <p:cNvPr id="227" name="Google Shape;227;p27"/>
          <p:cNvSpPr txBox="1">
            <a:spLocks noGrp="1"/>
          </p:cNvSpPr>
          <p:nvPr>
            <p:ph type="dt" idx="10"/>
          </p:nvPr>
        </p:nvSpPr>
        <p:spPr>
          <a:xfrm>
            <a:off x="535940" y="4855511"/>
            <a:ext cx="3110865" cy="114300"/>
          </a:xfrm>
          <a:prstGeom prst="rect">
            <a:avLst/>
          </a:prstGeom>
          <a:noFill/>
          <a:ln>
            <a:noFill/>
          </a:ln>
        </p:spPr>
        <p:txBody>
          <a:bodyPr spcFirstLastPara="1" wrap="square" lIns="0" tIns="0" rIns="0" bIns="0" anchor="t" anchorCtr="0">
            <a:noAutofit/>
          </a:bodyPr>
          <a:lstStyle/>
          <a:p>
            <a:pPr marL="12700" lvl="0" indent="0" algn="l" rtl="0">
              <a:lnSpc>
                <a:spcPct val="104499"/>
              </a:lnSpc>
              <a:spcBef>
                <a:spcPts val="0"/>
              </a:spcBef>
              <a:spcAft>
                <a:spcPts val="0"/>
              </a:spcAft>
              <a:buNone/>
            </a:pPr>
            <a:r>
              <a:rPr lang="vi"/>
              <a:t>Developing Responsive Websites with Bootstrap and jQuery</a:t>
            </a:r>
            <a:endParaRPr/>
          </a:p>
        </p:txBody>
      </p:sp>
      <p:sp>
        <p:nvSpPr>
          <p:cNvPr id="228" name="Google Shape;228;p27"/>
          <p:cNvSpPr txBox="1"/>
          <p:nvPr/>
        </p:nvSpPr>
        <p:spPr>
          <a:xfrm>
            <a:off x="4591900" y="4855511"/>
            <a:ext cx="1025525" cy="114300"/>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vi" sz="1000">
                <a:solidFill>
                  <a:srgbClr val="376092"/>
                </a:solidFill>
                <a:latin typeface="Calibri"/>
                <a:ea typeface="Calibri"/>
                <a:cs typeface="Calibri"/>
                <a:sym typeface="Calibri"/>
              </a:rPr>
              <a:t>© APTECH LIMITED</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3609</Words>
  <Application>Microsoft Office PowerPoint</Application>
  <PresentationFormat>On-screen Show (16:9)</PresentationFormat>
  <Paragraphs>517</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Noto Sans Symbols</vt:lpstr>
      <vt:lpstr>Times New Roman</vt:lpstr>
      <vt:lpstr>Simple Light</vt:lpstr>
      <vt:lpstr>Office Theme</vt:lpstr>
      <vt:lpstr>PowerPoint Presentation</vt:lpstr>
      <vt:lpstr>Objectives</vt:lpstr>
      <vt:lpstr>Built-in Methods in jQuery (1-4)</vt:lpstr>
      <vt:lpstr>Built-in Methods in jQuery (2-4)</vt:lpstr>
      <vt:lpstr>Built-in Methods in jQuery (3-4)</vt:lpstr>
      <vt:lpstr>Built-in Methods in jQuery (4-4)</vt:lpstr>
      <vt:lpstr>Live Function in jQuery</vt:lpstr>
      <vt:lpstr>jQuery AJAX</vt:lpstr>
      <vt:lpstr>AJAX jQuery load() Method</vt:lpstr>
      <vt:lpstr>Callbacks</vt:lpstr>
      <vt:lpstr>jQuery $.get() Method (1-2)</vt:lpstr>
      <vt:lpstr>jQuery $.get() Method (2-2)</vt:lpstr>
      <vt:lpstr>jQuery $.post() Function</vt:lpstr>
      <vt:lpstr>$.get() and $.post() Functions</vt:lpstr>
      <vt:lpstr>Autocomplete Function (1-2)</vt:lpstr>
      <vt:lpstr>Autocomplete Function (2-2)</vt:lpstr>
      <vt:lpstr>Widgets (1-2)</vt:lpstr>
      <vt:lpstr>Widgets (2-2)</vt:lpstr>
      <vt:lpstr>Tooltip Widget</vt:lpstr>
      <vt:lpstr>Dialog Widget</vt:lpstr>
      <vt:lpstr>Datatable Plugin</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2021-08-21T04:19:10Z</dcterms:modified>
</cp:coreProperties>
</file>