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Book Antiqua" panose="02040602050305030304" pitchFamily="18"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3D202-6F01-46F7-BAF3-CB7206A58E01}">
  <a:tblStyle styleId="{7AB3D202-6F01-46F7-BAF3-CB7206A58E01}" styleName="Table_0">
    <a:wholeTbl>
      <a:tcTxStyle b="off" i="off">
        <a:font>
          <a:latin typeface=""/>
          <a:ea typeface=""/>
          <a:cs typeface=""/>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8ECF4"/>
          </a:solidFill>
        </a:fill>
      </a:tcStyle>
    </a:band1H>
    <a:band2H>
      <a:tcTxStyle/>
      <a:tcStyle>
        <a:tcBdr/>
      </a:tcStyle>
    </a:band2H>
    <a:band1V>
      <a:tcTxStyle/>
      <a:tcStyle>
        <a:tcBdr/>
        <a:fill>
          <a:solidFill>
            <a:srgbClr val="E8ECF4"/>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
          <a:ea typeface=""/>
          <a:cs typeface=""/>
        </a:font>
        <a:schemeClr val="lt1"/>
      </a:tcTxStyle>
      <a:tcStyle>
        <a:tcBdr/>
        <a:fill>
          <a:solidFill>
            <a:schemeClr val="accent1"/>
          </a:solidFill>
        </a:fill>
      </a:tcStyle>
    </a:firstRow>
    <a:neCell>
      <a:tcTxStyle/>
      <a:tcStyle>
        <a:tcBdr/>
      </a:tcStyle>
    </a:neCell>
    <a:nwCell>
      <a:tcTxStyle/>
      <a:tcStyle>
        <a:tcBdr/>
      </a:tcStyle>
    </a:nwCell>
  </a:tblStyle>
  <a:tblStyle styleId="{D2467C66-3633-45EE-A0D5-A7B50AC9E760}" styleName="Table_1">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90f326fc1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 name="Google Shape;75;ga90f326fc1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18: Xây dựng ứng dụng web di động</a:t>
            </a:r>
            <a:endParaRPr b="1"/>
          </a:p>
        </p:txBody>
      </p:sp>
      <p:sp>
        <p:nvSpPr>
          <p:cNvPr id="76" name="Google Shape;76;ga90f326fc1_2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90f326fc1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ga90f326fc1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khía cạnh kiến trúc</a:t>
            </a:r>
            <a:endParaRPr b="1"/>
          </a:p>
          <a:p>
            <a:pPr marL="171450" lvl="0" indent="-171450" algn="l" rtl="0">
              <a:spcBef>
                <a:spcPts val="360"/>
              </a:spcBef>
              <a:spcAft>
                <a:spcPts val="0"/>
              </a:spcAft>
              <a:buClr>
                <a:schemeClr val="dk1"/>
              </a:buClr>
              <a:buSzPts val="1200"/>
              <a:buFont typeface="Arial"/>
              <a:buChar char="•"/>
            </a:pPr>
            <a:r>
              <a:rPr lang="vi" b="1"/>
              <a:t>Điều hướng:</a:t>
            </a:r>
            <a:endParaRPr/>
          </a:p>
          <a:p>
            <a:pPr marL="628650" lvl="1" indent="-171450" algn="l" rtl="0">
              <a:spcBef>
                <a:spcPts val="360"/>
              </a:spcBef>
              <a:spcAft>
                <a:spcPts val="0"/>
              </a:spcAft>
              <a:buClr>
                <a:schemeClr val="dk1"/>
              </a:buClr>
              <a:buSzPts val="1200"/>
              <a:buFont typeface="Arial"/>
              <a:buChar char="•"/>
            </a:pPr>
            <a:r>
              <a:rPr lang="vi"/>
              <a:t>Điều hướng là con đường mà người dùng theo sau để di chuyển trong một trang Web.</a:t>
            </a:r>
            <a:endParaRPr/>
          </a:p>
          <a:p>
            <a:pPr marL="628650" lvl="1" indent="-171450" algn="l" rtl="0">
              <a:spcBef>
                <a:spcPts val="360"/>
              </a:spcBef>
              <a:spcAft>
                <a:spcPts val="0"/>
              </a:spcAft>
              <a:buClr>
                <a:schemeClr val="dk1"/>
              </a:buClr>
              <a:buSzPts val="1200"/>
              <a:buFont typeface="Arial"/>
              <a:buChar char="•"/>
            </a:pPr>
            <a:r>
              <a:rPr lang="vi"/>
              <a:t>So với cây điều hướng của một trang trên máy tính để bàn, gần 80% thông tin của một trang trên máy tính sẽ không hữu ích cho một trang Web di động.</a:t>
            </a:r>
            <a:endParaRPr/>
          </a:p>
          <a:p>
            <a:pPr marL="628650" lvl="1" indent="-171450" algn="l" rtl="0">
              <a:spcBef>
                <a:spcPts val="360"/>
              </a:spcBef>
              <a:spcAft>
                <a:spcPts val="0"/>
              </a:spcAft>
              <a:buClr>
                <a:schemeClr val="dk1"/>
              </a:buClr>
              <a:buSzPts val="1200"/>
              <a:buFont typeface="Arial"/>
              <a:buChar char="•"/>
            </a:pPr>
            <a:r>
              <a:rPr lang="vi"/>
              <a:t>Vì vậy, trọng tâm chính nên là 20%.</a:t>
            </a:r>
            <a:endParaRPr/>
          </a:p>
          <a:p>
            <a:pPr marL="171450" lvl="0" indent="-171450" algn="l" rtl="0">
              <a:spcBef>
                <a:spcPts val="360"/>
              </a:spcBef>
              <a:spcAft>
                <a:spcPts val="0"/>
              </a:spcAft>
              <a:buClr>
                <a:schemeClr val="dk1"/>
              </a:buClr>
              <a:buSzPts val="1200"/>
              <a:buFont typeface="Arial"/>
              <a:buChar char="•"/>
            </a:pPr>
            <a:r>
              <a:rPr lang="vi" b="1"/>
              <a:t>Cách phối cảnh</a:t>
            </a:r>
            <a:endParaRPr b="1"/>
          </a:p>
          <a:p>
            <a:pPr marL="628650" lvl="1" indent="-171450" algn="l" rtl="0">
              <a:spcBef>
                <a:spcPts val="360"/>
              </a:spcBef>
              <a:spcAft>
                <a:spcPts val="0"/>
              </a:spcAft>
              <a:buClr>
                <a:schemeClr val="dk1"/>
              </a:buClr>
              <a:buSzPts val="1200"/>
              <a:buFont typeface="Arial"/>
              <a:buChar char="•"/>
            </a:pPr>
            <a:r>
              <a:rPr lang="vi"/>
              <a:t>Quan điểm của người dùng di động khác với người dùng máy tính để bàn về nhu cầu và khả năng tiếp cận. </a:t>
            </a:r>
            <a:endParaRPr/>
          </a:p>
          <a:p>
            <a:pPr marL="628650" lvl="1" indent="-171450" algn="l" rtl="0">
              <a:spcBef>
                <a:spcPts val="360"/>
              </a:spcBef>
              <a:spcAft>
                <a:spcPts val="0"/>
              </a:spcAft>
              <a:buClr>
                <a:schemeClr val="dk1"/>
              </a:buClr>
              <a:buSzPts val="1200"/>
              <a:buFont typeface="Arial"/>
              <a:buChar char="•"/>
            </a:pPr>
            <a:r>
              <a:rPr lang="vi"/>
              <a:t>Do đó, nên tuân theo phương pháp thiết kế lấy người dùng làm trung tâm để thiết kế các trang Web di động. </a:t>
            </a:r>
            <a:endParaRPr/>
          </a:p>
          <a:p>
            <a:pPr marL="628650" lvl="1" indent="-171450" algn="l" rtl="0">
              <a:spcBef>
                <a:spcPts val="360"/>
              </a:spcBef>
              <a:spcAft>
                <a:spcPts val="0"/>
              </a:spcAft>
              <a:buClr>
                <a:schemeClr val="dk1"/>
              </a:buClr>
              <a:buSzPts val="1200"/>
              <a:buFont typeface="Arial"/>
              <a:buChar char="•"/>
            </a:pPr>
            <a:r>
              <a:rPr lang="vi"/>
              <a:t>Điều này đảm bảo rằng người dùng hoàn thành nhiệm vụ một cách dễ dàng và thành công.</a:t>
            </a:r>
            <a:endParaRPr/>
          </a:p>
          <a:p>
            <a:pPr marL="171450" lvl="0" indent="-171450" algn="l" rtl="0">
              <a:spcBef>
                <a:spcPts val="360"/>
              </a:spcBef>
              <a:spcAft>
                <a:spcPts val="0"/>
              </a:spcAft>
              <a:buClr>
                <a:schemeClr val="dk1"/>
              </a:buClr>
              <a:buSzPts val="1200"/>
              <a:buFont typeface="Arial"/>
              <a:buChar char="•"/>
            </a:pPr>
            <a:r>
              <a:rPr lang="vi" b="1"/>
              <a:t>Cải tiến</a:t>
            </a:r>
            <a:endParaRPr/>
          </a:p>
          <a:p>
            <a:pPr marL="628650" lvl="1" indent="-171450" algn="l" rtl="0">
              <a:spcBef>
                <a:spcPts val="360"/>
              </a:spcBef>
              <a:spcAft>
                <a:spcPts val="0"/>
              </a:spcAft>
              <a:buClr>
                <a:schemeClr val="dk1"/>
              </a:buClr>
              <a:buSzPts val="1200"/>
              <a:buFont typeface="Arial"/>
              <a:buChar char="•"/>
            </a:pPr>
            <a:r>
              <a:rPr lang="vi"/>
              <a:t>Cải tiến là một kỹ thuật đơn giản và mạnh mẽ có thể được áp dụng trong khi thiết kế một trang Web di động. </a:t>
            </a:r>
            <a:endParaRPr/>
          </a:p>
          <a:p>
            <a:pPr marL="628650" lvl="1" indent="-171450" algn="l" rtl="0">
              <a:spcBef>
                <a:spcPts val="360"/>
              </a:spcBef>
              <a:spcAft>
                <a:spcPts val="0"/>
              </a:spcAft>
              <a:buClr>
                <a:schemeClr val="dk1"/>
              </a:buClr>
              <a:buSzPts val="1200"/>
              <a:buFont typeface="Arial"/>
              <a:buChar char="•"/>
            </a:pPr>
            <a:r>
              <a:rPr lang="vi"/>
              <a:t>Kỹ thuật này xác định khả năng tương thích của trang Web và cho phép truy cập vào nội dung, dịch vụ và chức năng cơ bản trên tất cả các loại thiết bị di động. </a:t>
            </a:r>
            <a:endParaRPr/>
          </a:p>
          <a:p>
            <a:pPr marL="628650" lvl="1" indent="-171450" algn="l" rtl="0">
              <a:spcBef>
                <a:spcPts val="360"/>
              </a:spcBef>
              <a:spcAft>
                <a:spcPts val="0"/>
              </a:spcAft>
              <a:buClr>
                <a:schemeClr val="dk1"/>
              </a:buClr>
              <a:buSzPts val="1200"/>
              <a:buFont typeface="Arial"/>
              <a:buChar char="•"/>
            </a:pPr>
            <a:r>
              <a:rPr lang="vi"/>
              <a:t>Ngoài ra, nó cung cấp trải nghiệm Web tốt hơn trên các thiết bị có tiêu chuẩn cao hơn.</a:t>
            </a:r>
            <a:endParaRPr b="1"/>
          </a:p>
        </p:txBody>
      </p:sp>
      <p:sp>
        <p:nvSpPr>
          <p:cNvPr id="219" name="Google Shape;219;ga90f326fc1_2_1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90f326fc1_2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8" name="Google Shape;238;ga90f326fc1_2_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khía cạnh kiến trúc</a:t>
            </a:r>
            <a:endParaRPr b="1"/>
          </a:p>
          <a:p>
            <a:pPr marL="171450" lvl="0" indent="-171450" algn="l" rtl="0">
              <a:spcBef>
                <a:spcPts val="360"/>
              </a:spcBef>
              <a:spcAft>
                <a:spcPts val="0"/>
              </a:spcAft>
              <a:buClr>
                <a:schemeClr val="dk1"/>
              </a:buClr>
              <a:buSzPts val="1200"/>
              <a:buFont typeface="Arial"/>
              <a:buChar char="•"/>
            </a:pPr>
            <a:r>
              <a:rPr lang="vi"/>
              <a:t>Sử dụng các tiêu chuẩn web</a:t>
            </a:r>
            <a:endParaRPr/>
          </a:p>
          <a:p>
            <a:pPr marL="628650" lvl="1" indent="-171450" algn="l" rtl="0">
              <a:spcBef>
                <a:spcPts val="360"/>
              </a:spcBef>
              <a:spcAft>
                <a:spcPts val="0"/>
              </a:spcAft>
              <a:buClr>
                <a:schemeClr val="dk1"/>
              </a:buClr>
              <a:buSzPts val="1200"/>
              <a:buFont typeface="Arial"/>
              <a:buChar char="•"/>
            </a:pPr>
            <a:r>
              <a:rPr lang="vi"/>
              <a:t>Các tiêu chuẩn Web: HTML, CSS và JavaScript… phải được sử dụng đúng cách. Điều này làm tăng khả năng hiển thị các trang trên một số lượng lớn thiết bị.</a:t>
            </a:r>
            <a:endParaRPr/>
          </a:p>
          <a:p>
            <a:pPr marL="628650" lvl="1" indent="-171450" algn="l" rtl="0">
              <a:spcBef>
                <a:spcPts val="360"/>
              </a:spcBef>
              <a:spcAft>
                <a:spcPts val="0"/>
              </a:spcAft>
              <a:buClr>
                <a:schemeClr val="dk1"/>
              </a:buClr>
              <a:buSzPts val="1200"/>
              <a:buFont typeface="Arial"/>
              <a:buChar char="•"/>
            </a:pPr>
            <a:r>
              <a:rPr lang="vi"/>
              <a:t>Có thể đạt được độ chính xác của các thẻ đánh dấu được sử dụng trên một trang bằng cách kiểm tra hợp lệ chúng.</a:t>
            </a:r>
            <a:endParaRPr/>
          </a:p>
        </p:txBody>
      </p:sp>
      <p:sp>
        <p:nvSpPr>
          <p:cNvPr id="239" name="Google Shape;239;ga90f326fc1_2_1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90f326fc1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1" name="Google Shape;251;ga90f326fc1_2_1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Thiết lập môi trường</a:t>
            </a:r>
            <a:endParaRPr b="1"/>
          </a:p>
          <a:p>
            <a:pPr marL="171450" lvl="0" indent="-171450" algn="l" rtl="0">
              <a:spcBef>
                <a:spcPts val="360"/>
              </a:spcBef>
              <a:spcAft>
                <a:spcPts val="0"/>
              </a:spcAft>
              <a:buClr>
                <a:schemeClr val="dk1"/>
              </a:buClr>
              <a:buSzPts val="1200"/>
              <a:buFont typeface="Arial"/>
              <a:buChar char="•"/>
            </a:pPr>
            <a:r>
              <a:rPr lang="vi" b="1"/>
              <a:t>IDE:</a:t>
            </a:r>
            <a:endParaRPr/>
          </a:p>
          <a:p>
            <a:pPr marL="628650" lvl="1" indent="-171450" algn="l" rtl="0">
              <a:spcBef>
                <a:spcPts val="360"/>
              </a:spcBef>
              <a:spcAft>
                <a:spcPts val="0"/>
              </a:spcAft>
              <a:buClr>
                <a:schemeClr val="dk1"/>
              </a:buClr>
              <a:buSzPts val="1200"/>
              <a:buFont typeface="Arial"/>
              <a:buChar char="•"/>
            </a:pPr>
            <a:r>
              <a:rPr lang="vi"/>
              <a:t>IDE là một công cụ được sử dụng để viết mã đánh dấu, JavaScript và CSS.</a:t>
            </a:r>
            <a:endParaRPr/>
          </a:p>
          <a:p>
            <a:pPr marL="628650" lvl="1" indent="-171450" algn="l" rtl="0">
              <a:spcBef>
                <a:spcPts val="360"/>
              </a:spcBef>
              <a:spcAft>
                <a:spcPts val="0"/>
              </a:spcAft>
              <a:buClr>
                <a:schemeClr val="dk1"/>
              </a:buClr>
              <a:buSzPts val="1200"/>
              <a:buFont typeface="Arial"/>
              <a:buChar char="•"/>
            </a:pPr>
            <a:r>
              <a:rPr lang="vi"/>
              <a:t>Một số công cụ này như sau:</a:t>
            </a:r>
            <a:endParaRPr/>
          </a:p>
          <a:p>
            <a:pPr marL="1085850" lvl="2" indent="-171450" algn="l" rtl="0">
              <a:spcBef>
                <a:spcPts val="360"/>
              </a:spcBef>
              <a:spcAft>
                <a:spcPts val="0"/>
              </a:spcAft>
              <a:buClr>
                <a:schemeClr val="dk1"/>
              </a:buClr>
              <a:buSzPts val="1200"/>
              <a:buFont typeface="Arial"/>
              <a:buChar char="•"/>
            </a:pPr>
            <a:r>
              <a:rPr lang="vi"/>
              <a:t>Adobe Dreamweaver, Microsoft Expression Web, Aptana Studio, Eclipse, Editplus (text editor)</a:t>
            </a:r>
            <a:endParaRPr/>
          </a:p>
          <a:p>
            <a:pPr marL="171450" lvl="0" indent="-171450" algn="l" rtl="0">
              <a:spcBef>
                <a:spcPts val="360"/>
              </a:spcBef>
              <a:spcAft>
                <a:spcPts val="0"/>
              </a:spcAft>
              <a:buClr>
                <a:schemeClr val="dk1"/>
              </a:buClr>
              <a:buSzPts val="1200"/>
              <a:buFont typeface="Arial"/>
              <a:buChar char="•"/>
            </a:pPr>
            <a:r>
              <a:rPr lang="vi" b="1"/>
              <a:t>Trình giả lập</a:t>
            </a:r>
            <a:endParaRPr b="1"/>
          </a:p>
          <a:p>
            <a:pPr marL="628650" lvl="1" indent="-171450" algn="l" rtl="0">
              <a:spcBef>
                <a:spcPts val="360"/>
              </a:spcBef>
              <a:spcAft>
                <a:spcPts val="0"/>
              </a:spcAft>
              <a:buClr>
                <a:schemeClr val="dk1"/>
              </a:buClr>
              <a:buSzPts val="1200"/>
              <a:buFont typeface="Arial"/>
              <a:buChar char="•"/>
            </a:pPr>
            <a:r>
              <a:rPr lang="vi" b="0"/>
              <a:t>Android, iOS, webOS, Blackberry, Windows Phone, Opera Mobile</a:t>
            </a:r>
            <a:endParaRPr/>
          </a:p>
        </p:txBody>
      </p:sp>
      <p:sp>
        <p:nvSpPr>
          <p:cNvPr id="252" name="Google Shape;252;ga90f326fc1_2_1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90f326fc1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8" name="Google Shape;268;ga90f326fc1_2_2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Hỗ trợ HTML trên Điện thoại di động</a:t>
            </a:r>
            <a:endParaRPr b="1"/>
          </a:p>
          <a:p>
            <a:pPr marL="171450" lvl="0" indent="-171450" algn="l" rtl="0">
              <a:spcBef>
                <a:spcPts val="360"/>
              </a:spcBef>
              <a:spcAft>
                <a:spcPts val="0"/>
              </a:spcAft>
              <a:buClr>
                <a:schemeClr val="dk1"/>
              </a:buClr>
              <a:buSzPts val="1200"/>
              <a:buFont typeface="Arial"/>
              <a:buChar char="•"/>
            </a:pPr>
            <a:r>
              <a:rPr lang="vi"/>
              <a:t>Ngày nay, phần lớn điện thoại thông minh và máy tính bảng đang hỗ trợ tốt cho HTML5. </a:t>
            </a:r>
            <a:endParaRPr/>
          </a:p>
          <a:p>
            <a:pPr marL="171450" lvl="0" indent="-171450" algn="l" rtl="0">
              <a:spcBef>
                <a:spcPts val="360"/>
              </a:spcBef>
              <a:spcAft>
                <a:spcPts val="0"/>
              </a:spcAft>
              <a:buClr>
                <a:schemeClr val="dk1"/>
              </a:buClr>
              <a:buSzPts val="1200"/>
              <a:buFont typeface="Arial"/>
              <a:buChar char="•"/>
            </a:pPr>
            <a:r>
              <a:rPr lang="vi"/>
              <a:t>Hầu hết các thiết bị di động Android và iOS cũng như máy tính bảng sử dụng trình duyệt dựa trên Webkit.</a:t>
            </a:r>
            <a:endParaRPr/>
          </a:p>
          <a:p>
            <a:pPr marL="171450" lvl="0" indent="-171450" algn="l" rtl="0">
              <a:spcBef>
                <a:spcPts val="360"/>
              </a:spcBef>
              <a:spcAft>
                <a:spcPts val="0"/>
              </a:spcAft>
              <a:buClr>
                <a:schemeClr val="dk1"/>
              </a:buClr>
              <a:buSzPts val="1200"/>
              <a:buFont typeface="Arial"/>
              <a:buChar char="•"/>
            </a:pPr>
            <a:r>
              <a:rPr lang="vi"/>
              <a:t>Webkit là một công cụ bố cục được hỗ trợ bởi các trình duyệt, chẳng hạn như Google Chrome và Apple Safari để hiển thị các trang Web.</a:t>
            </a:r>
            <a:endParaRPr/>
          </a:p>
          <a:p>
            <a:pPr marL="171450" lvl="0" indent="-171450" algn="l" rtl="0">
              <a:spcBef>
                <a:spcPts val="360"/>
              </a:spcBef>
              <a:spcAft>
                <a:spcPts val="0"/>
              </a:spcAft>
              <a:buClr>
                <a:schemeClr val="dk1"/>
              </a:buClr>
              <a:buSzPts val="1200"/>
              <a:buFont typeface="Arial"/>
              <a:buChar char="•"/>
            </a:pPr>
            <a:r>
              <a:rPr lang="vi"/>
              <a:t>HTML Makup: Các trang Web được phát triển cho một ứng dụng Web di động có cấu trúc giống như các trang Web truyền thống.</a:t>
            </a:r>
            <a:endParaRPr b="1"/>
          </a:p>
        </p:txBody>
      </p:sp>
      <p:sp>
        <p:nvSpPr>
          <p:cNvPr id="269" name="Google Shape;269;ga90f326fc1_2_2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90f326fc1_2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9" name="Google Shape;279;ga90f326fc1_2_2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Cấu trúc phần tiêu đề</a:t>
            </a:r>
            <a:endParaRPr b="1"/>
          </a:p>
          <a:p>
            <a:pPr marL="171450" lvl="0" indent="-171450" algn="l" rtl="0">
              <a:spcBef>
                <a:spcPts val="360"/>
              </a:spcBef>
              <a:spcAft>
                <a:spcPts val="0"/>
              </a:spcAft>
              <a:buClr>
                <a:schemeClr val="dk1"/>
              </a:buClr>
              <a:buSzPts val="1200"/>
              <a:buFont typeface="Arial"/>
              <a:buChar char="•"/>
            </a:pPr>
            <a:r>
              <a:rPr lang="vi" b="1"/>
              <a:t>Thẻ Meta</a:t>
            </a:r>
            <a:endParaRPr/>
          </a:p>
          <a:p>
            <a:pPr marL="628650" lvl="1" indent="-171450" algn="l" rtl="0">
              <a:spcBef>
                <a:spcPts val="360"/>
              </a:spcBef>
              <a:spcAft>
                <a:spcPts val="0"/>
              </a:spcAft>
              <a:buClr>
                <a:schemeClr val="dk1"/>
              </a:buClr>
              <a:buSzPts val="1200"/>
              <a:buFont typeface="Arial"/>
              <a:buChar char="•"/>
            </a:pPr>
            <a:r>
              <a:rPr lang="vi"/>
              <a:t>Thẻ </a:t>
            </a:r>
            <a:r>
              <a:rPr lang="vi" b="1"/>
              <a:t>&lt;meta&gt; </a:t>
            </a:r>
            <a:r>
              <a:rPr lang="vi"/>
              <a:t>cho biết rằng tài liệu được tối ưu hóa cho thiết bị di động và được sử dụng để kiểm soát tỷ lệ hiển thị, đồng thời hiển thị nội dung HTML trên thiết bị.</a:t>
            </a:r>
            <a:endParaRPr/>
          </a:p>
          <a:p>
            <a:pPr marL="628650" lvl="1" indent="-171450" algn="l" rtl="0">
              <a:spcBef>
                <a:spcPts val="360"/>
              </a:spcBef>
              <a:spcAft>
                <a:spcPts val="0"/>
              </a:spcAft>
              <a:buClr>
                <a:schemeClr val="dk1"/>
              </a:buClr>
              <a:buSzPts val="1200"/>
              <a:buFont typeface="Arial"/>
              <a:buChar char="•"/>
            </a:pPr>
            <a:r>
              <a:rPr lang="vi"/>
              <a:t>Nó dành riêng cho các trình duyệt di động.</a:t>
            </a:r>
            <a:endParaRPr b="1"/>
          </a:p>
        </p:txBody>
      </p:sp>
      <p:sp>
        <p:nvSpPr>
          <p:cNvPr id="280" name="Google Shape;280;ga90f326fc1_2_2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a90f326fc1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4" name="Google Shape;294;ga90f326fc1_2_2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Cấu trúc phần tiêu đề</a:t>
            </a:r>
            <a:endParaRPr b="1"/>
          </a:p>
          <a:p>
            <a:pPr marL="171450" lvl="0" indent="-171450" algn="l" rtl="0">
              <a:spcBef>
                <a:spcPts val="360"/>
              </a:spcBef>
              <a:spcAft>
                <a:spcPts val="0"/>
              </a:spcAft>
              <a:buClr>
                <a:schemeClr val="dk1"/>
              </a:buClr>
              <a:buSzPts val="1200"/>
              <a:buFont typeface="Arial"/>
              <a:buChar char="•"/>
            </a:pPr>
            <a:r>
              <a:rPr lang="vi" b="1"/>
              <a:t>Thẻ Meta Viewport</a:t>
            </a:r>
            <a:endParaRPr b="1"/>
          </a:p>
          <a:p>
            <a:pPr marL="628650" lvl="1" indent="-171450" algn="l" rtl="0">
              <a:spcBef>
                <a:spcPts val="360"/>
              </a:spcBef>
              <a:spcAft>
                <a:spcPts val="0"/>
              </a:spcAft>
              <a:buClr>
                <a:schemeClr val="dk1"/>
              </a:buClr>
              <a:buSzPts val="1200"/>
              <a:buFont typeface="Arial"/>
              <a:buChar char="•"/>
            </a:pPr>
            <a:r>
              <a:rPr lang="vi"/>
              <a:t>Đây là một kỹ thuật mới được sử dụng để thông báo cho trình duyệt rằng trang Web được tối ưu hóa cho thiết bị di động. </a:t>
            </a:r>
            <a:endParaRPr/>
          </a:p>
          <a:p>
            <a:pPr marL="628650" lvl="1" indent="-171450" algn="l" rtl="0">
              <a:spcBef>
                <a:spcPts val="360"/>
              </a:spcBef>
              <a:spcAft>
                <a:spcPts val="0"/>
              </a:spcAft>
              <a:buClr>
                <a:schemeClr val="dk1"/>
              </a:buClr>
              <a:buSzPts val="1200"/>
              <a:buFont typeface="Arial"/>
              <a:buChar char="•"/>
            </a:pPr>
            <a:r>
              <a:rPr lang="vi"/>
              <a:t>Khung nhìn là vùng hiển thị hình chữ nhật trên màn hình, nơi trình duyệt hiển thị nội dung của một trang Web. </a:t>
            </a:r>
            <a:endParaRPr/>
          </a:p>
          <a:p>
            <a:pPr marL="628650" lvl="1" indent="-171450" algn="l" rtl="0">
              <a:spcBef>
                <a:spcPts val="360"/>
              </a:spcBef>
              <a:spcAft>
                <a:spcPts val="0"/>
              </a:spcAft>
              <a:buClr>
                <a:schemeClr val="dk1"/>
              </a:buClr>
              <a:buSzPts val="1200"/>
              <a:buFont typeface="Arial"/>
              <a:buChar char="•"/>
            </a:pPr>
            <a:r>
              <a:rPr lang="vi"/>
              <a:t>Nó chứa các thuộc tính, chẳng hạn như chiều rộng và chiều cao có thể được đặt thành các giá trị lớn hơn hoặc nhỏ hơn tùy thuộc vào tổng diện tích hiển thị trên màn hình. </a:t>
            </a:r>
            <a:endParaRPr/>
          </a:p>
          <a:p>
            <a:pPr marL="628650" lvl="1" indent="-171450" algn="l" rtl="0">
              <a:spcBef>
                <a:spcPts val="360"/>
              </a:spcBef>
              <a:spcAft>
                <a:spcPts val="0"/>
              </a:spcAft>
              <a:buClr>
                <a:schemeClr val="dk1"/>
              </a:buClr>
              <a:buSzPts val="1200"/>
              <a:buFont typeface="Arial"/>
              <a:buChar char="•"/>
            </a:pPr>
            <a:r>
              <a:rPr lang="vi"/>
              <a:t>Bảng sau liệt kê các thuộc tính của thẻ </a:t>
            </a:r>
            <a:r>
              <a:rPr lang="vi" b="1"/>
              <a:t>meta</a:t>
            </a:r>
            <a:r>
              <a:rPr lang="vi"/>
              <a:t> chế độ xem.</a:t>
            </a:r>
            <a:endParaRPr b="1"/>
          </a:p>
        </p:txBody>
      </p:sp>
      <p:sp>
        <p:nvSpPr>
          <p:cNvPr id="295" name="Google Shape;295;ga90f326fc1_2_2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90f326fc1_2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8" name="Google Shape;308;ga90f326fc1_2_2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Cấu trúc phần tiêu đề</a:t>
            </a:r>
            <a:endParaRPr b="1"/>
          </a:p>
          <a:p>
            <a:pPr marL="171450" marR="0" lvl="0" indent="-171450" algn="l" rtl="0">
              <a:lnSpc>
                <a:spcPct val="100000"/>
              </a:lnSpc>
              <a:spcBef>
                <a:spcPts val="360"/>
              </a:spcBef>
              <a:spcAft>
                <a:spcPts val="0"/>
              </a:spcAft>
              <a:buClr>
                <a:schemeClr val="dk1"/>
              </a:buClr>
              <a:buSzPts val="1200"/>
              <a:buFont typeface="Arial"/>
              <a:buChar char="•"/>
            </a:pPr>
            <a:r>
              <a:rPr lang="vi" b="1"/>
              <a:t>Thẻ title</a:t>
            </a:r>
            <a:endParaRPr/>
          </a:p>
          <a:p>
            <a:pPr marL="628650" marR="0" lvl="1" indent="-171450" algn="l" rtl="0">
              <a:lnSpc>
                <a:spcPct val="100000"/>
              </a:lnSpc>
              <a:spcBef>
                <a:spcPts val="360"/>
              </a:spcBef>
              <a:spcAft>
                <a:spcPts val="0"/>
              </a:spcAft>
              <a:buClr>
                <a:schemeClr val="dk1"/>
              </a:buClr>
              <a:buSzPts val="1200"/>
              <a:buFont typeface="Arial"/>
              <a:buChar char="•"/>
            </a:pPr>
            <a:r>
              <a:rPr lang="vi"/>
              <a:t>Ngoài thẻ </a:t>
            </a:r>
            <a:r>
              <a:rPr lang="vi" b="1"/>
              <a:t>&lt;meta&gt;</a:t>
            </a:r>
            <a:r>
              <a:rPr lang="vi"/>
              <a:t>, phần tử </a:t>
            </a:r>
            <a:r>
              <a:rPr lang="vi" b="1"/>
              <a:t>&lt;head&gt; </a:t>
            </a:r>
            <a:r>
              <a:rPr lang="vi"/>
              <a:t>còn chứa thẻ </a:t>
            </a:r>
            <a:r>
              <a:rPr lang="vi" b="1"/>
              <a:t>&lt;title&gt;</a:t>
            </a:r>
            <a:r>
              <a:rPr lang="vi"/>
              <a:t>. </a:t>
            </a:r>
            <a:endParaRPr/>
          </a:p>
          <a:p>
            <a:pPr marL="628650" marR="0" lvl="1" indent="-171450" algn="l" rtl="0">
              <a:lnSpc>
                <a:spcPct val="100000"/>
              </a:lnSpc>
              <a:spcBef>
                <a:spcPts val="360"/>
              </a:spcBef>
              <a:spcAft>
                <a:spcPts val="0"/>
              </a:spcAft>
              <a:buClr>
                <a:schemeClr val="dk1"/>
              </a:buClr>
              <a:buSzPts val="1200"/>
              <a:buFont typeface="Arial"/>
              <a:buChar char="•"/>
            </a:pPr>
            <a:r>
              <a:rPr lang="vi"/>
              <a:t>Văn bản được chọn cho thẻ </a:t>
            </a:r>
            <a:r>
              <a:rPr lang="vi" b="1"/>
              <a:t>&lt;title&gt; </a:t>
            </a:r>
            <a:r>
              <a:rPr lang="vi"/>
              <a:t>phải có ý nghĩa, ngắn gọn và chính xác. </a:t>
            </a:r>
            <a:endParaRPr/>
          </a:p>
          <a:p>
            <a:pPr marL="628650" marR="0" lvl="1" indent="-171450" algn="l" rtl="0">
              <a:lnSpc>
                <a:spcPct val="100000"/>
              </a:lnSpc>
              <a:spcBef>
                <a:spcPts val="360"/>
              </a:spcBef>
              <a:spcAft>
                <a:spcPts val="0"/>
              </a:spcAft>
              <a:buClr>
                <a:schemeClr val="dk1"/>
              </a:buClr>
              <a:buSzPts val="1200"/>
              <a:buFont typeface="Arial"/>
              <a:buChar char="•"/>
            </a:pPr>
            <a:r>
              <a:rPr lang="vi"/>
              <a:t>Nó phải có từ bốn đến tám từ, vì một số thiết bị di động cũ cắt bớt tiêu đề dài sau 10 hoặc 12 từ.</a:t>
            </a:r>
            <a:endParaRPr/>
          </a:p>
          <a:p>
            <a:pPr marL="171450" marR="0" lvl="0" indent="-171450" algn="l" rtl="0">
              <a:lnSpc>
                <a:spcPct val="100000"/>
              </a:lnSpc>
              <a:spcBef>
                <a:spcPts val="360"/>
              </a:spcBef>
              <a:spcAft>
                <a:spcPts val="0"/>
              </a:spcAft>
              <a:buClr>
                <a:schemeClr val="dk1"/>
              </a:buClr>
              <a:buSzPts val="1200"/>
              <a:buFont typeface="Arial"/>
              <a:buChar char="•"/>
            </a:pPr>
            <a:r>
              <a:rPr lang="vi" b="1"/>
              <a:t>Biểu tượng</a:t>
            </a:r>
            <a:endParaRPr/>
          </a:p>
          <a:p>
            <a:pPr marL="628650" marR="0" lvl="1" indent="-171450" algn="l" rtl="0">
              <a:lnSpc>
                <a:spcPct val="100000"/>
              </a:lnSpc>
              <a:spcBef>
                <a:spcPts val="360"/>
              </a:spcBef>
              <a:spcAft>
                <a:spcPts val="0"/>
              </a:spcAft>
              <a:buClr>
                <a:schemeClr val="dk1"/>
              </a:buClr>
              <a:buSzPts val="1200"/>
              <a:buFont typeface="Arial"/>
              <a:buChar char="•"/>
            </a:pPr>
            <a:r>
              <a:rPr lang="vi"/>
              <a:t>Để thêm các biểu tượng vào một trang Web di động, có thể sử dụng hình ảnh được định dạng. </a:t>
            </a:r>
            <a:endParaRPr/>
          </a:p>
          <a:p>
            <a:pPr marL="628650" marR="0" lvl="1" indent="-171450" algn="l" rtl="0">
              <a:lnSpc>
                <a:spcPct val="100000"/>
              </a:lnSpc>
              <a:spcBef>
                <a:spcPts val="360"/>
              </a:spcBef>
              <a:spcAft>
                <a:spcPts val="0"/>
              </a:spcAft>
              <a:buClr>
                <a:schemeClr val="dk1"/>
              </a:buClr>
              <a:buSzPts val="1200"/>
              <a:buFont typeface="Arial"/>
              <a:buChar char="•"/>
            </a:pPr>
            <a:r>
              <a:rPr lang="vi"/>
              <a:t>Các định dạng này tương thích với các thiết bị di động, vì chúng dễ xuất và được tối ưu hóa về kích thước.</a:t>
            </a:r>
            <a:endParaRPr/>
          </a:p>
          <a:p>
            <a:pPr marL="628650" marR="0" lvl="1" indent="-171450" algn="l" rtl="0">
              <a:lnSpc>
                <a:spcPct val="100000"/>
              </a:lnSpc>
              <a:spcBef>
                <a:spcPts val="360"/>
              </a:spcBef>
              <a:spcAft>
                <a:spcPts val="0"/>
              </a:spcAft>
              <a:buClr>
                <a:schemeClr val="dk1"/>
              </a:buClr>
              <a:buSzPts val="1200"/>
              <a:buFont typeface="Arial"/>
              <a:buChar char="•"/>
            </a:pPr>
            <a:r>
              <a:rPr lang="vi" b="0" u="sng"/>
              <a:t>Ví dụ:</a:t>
            </a:r>
            <a:endParaRPr/>
          </a:p>
          <a:p>
            <a:pPr marL="914400" marR="0" lvl="2" indent="0" algn="l" rtl="0">
              <a:lnSpc>
                <a:spcPct val="100000"/>
              </a:lnSpc>
              <a:spcBef>
                <a:spcPts val="360"/>
              </a:spcBef>
              <a:spcAft>
                <a:spcPts val="0"/>
              </a:spcAft>
              <a:buClr>
                <a:schemeClr val="dk1"/>
              </a:buClr>
              <a:buSzPts val="1200"/>
              <a:buFont typeface="Arial"/>
              <a:buNone/>
            </a:pPr>
            <a:r>
              <a:rPr lang="vi" b="1"/>
              <a:t>	&lt;link rel=”icon” type=”image/png” href=”mobile.png” /&gt;</a:t>
            </a:r>
            <a:endParaRPr/>
          </a:p>
        </p:txBody>
      </p:sp>
      <p:sp>
        <p:nvSpPr>
          <p:cNvPr id="309" name="Google Shape;309;ga90f326fc1_2_2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90f326fc1_2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6" name="Google Shape;326;ga90f326fc1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Cấu trúc tài liệu</a:t>
            </a:r>
            <a:endParaRPr b="1"/>
          </a:p>
          <a:p>
            <a:pPr marL="171450" lvl="0" indent="-171450" algn="l" rtl="0">
              <a:spcBef>
                <a:spcPts val="360"/>
              </a:spcBef>
              <a:spcAft>
                <a:spcPts val="0"/>
              </a:spcAft>
              <a:buClr>
                <a:schemeClr val="dk1"/>
              </a:buClr>
              <a:buSzPts val="1200"/>
              <a:buFont typeface="Arial"/>
              <a:buChar char="•"/>
            </a:pPr>
            <a:r>
              <a:rPr lang="vi"/>
              <a:t>Cấu trúc tài liệu được đại diện bởi một phần tử </a:t>
            </a:r>
            <a:r>
              <a:rPr lang="vi" b="1"/>
              <a:t>&lt;body&gt; </a:t>
            </a:r>
            <a:r>
              <a:rPr lang="vi"/>
              <a:t>trong trang Web HTML. </a:t>
            </a:r>
            <a:endParaRPr/>
          </a:p>
          <a:p>
            <a:pPr marL="171450" lvl="0" indent="-171450" algn="l" rtl="0">
              <a:spcBef>
                <a:spcPts val="360"/>
              </a:spcBef>
              <a:spcAft>
                <a:spcPts val="0"/>
              </a:spcAft>
              <a:buClr>
                <a:schemeClr val="dk1"/>
              </a:buClr>
              <a:buSzPts val="1200"/>
              <a:buFont typeface="Arial"/>
              <a:buChar char="•"/>
            </a:pPr>
            <a:r>
              <a:rPr lang="vi"/>
              <a:t>Phần tử </a:t>
            </a:r>
            <a:r>
              <a:rPr lang="vi" b="1"/>
              <a:t>&lt;body&gt; </a:t>
            </a:r>
            <a:r>
              <a:rPr lang="vi"/>
              <a:t>của ứng dụng Web di động xác định nội dung được hiển thị cho người dùng. </a:t>
            </a:r>
            <a:endParaRPr/>
          </a:p>
          <a:p>
            <a:pPr marL="171450" lvl="0" indent="-171450" algn="l" rtl="0">
              <a:spcBef>
                <a:spcPts val="360"/>
              </a:spcBef>
              <a:spcAft>
                <a:spcPts val="0"/>
              </a:spcAft>
              <a:buClr>
                <a:schemeClr val="dk1"/>
              </a:buClr>
              <a:buSzPts val="1200"/>
              <a:buFont typeface="Arial"/>
              <a:buChar char="•"/>
            </a:pPr>
            <a:r>
              <a:rPr lang="vi"/>
              <a:t>Một số phần tử được sử dụng trong phần tử &lt;body&gt; của trang Web di động như sau:</a:t>
            </a:r>
            <a:endParaRPr/>
          </a:p>
          <a:p>
            <a:pPr marL="628650" lvl="1" indent="-171450" algn="l" rtl="0">
              <a:spcBef>
                <a:spcPts val="360"/>
              </a:spcBef>
              <a:spcAft>
                <a:spcPts val="0"/>
              </a:spcAft>
              <a:buClr>
                <a:schemeClr val="dk1"/>
              </a:buClr>
              <a:buSzPts val="1200"/>
              <a:buFont typeface="Arial"/>
              <a:buChar char="•"/>
            </a:pPr>
            <a:r>
              <a:rPr lang="vi" b="1"/>
              <a:t>Giao diện (</a:t>
            </a:r>
            <a:r>
              <a:rPr lang="vi" sz="1200" b="1">
                <a:solidFill>
                  <a:schemeClr val="lt1"/>
                </a:solidFill>
              </a:rPr>
              <a:t>Layouts): </a:t>
            </a:r>
            <a:r>
              <a:rPr lang="vi"/>
              <a:t>Các thẻ mới HTML5 cung cấp ngữ nghĩa cho bố cục của tài liệu HTML như sau:</a:t>
            </a:r>
            <a:endParaRPr/>
          </a:p>
          <a:p>
            <a:pPr marL="1085850" lvl="2" indent="-171450" algn="l" rtl="0">
              <a:spcBef>
                <a:spcPts val="360"/>
              </a:spcBef>
              <a:spcAft>
                <a:spcPts val="0"/>
              </a:spcAft>
              <a:buClr>
                <a:schemeClr val="dk1"/>
              </a:buClr>
              <a:buSzPts val="1200"/>
              <a:buFont typeface="Arial"/>
              <a:buChar char="•"/>
            </a:pPr>
            <a:r>
              <a:rPr lang="vi" b="1"/>
              <a:t>&lt;article&gt; </a:t>
            </a:r>
            <a:r>
              <a:rPr lang="vi"/>
              <a:t>- Một phần độc lập của tài liệu hoặc trang web</a:t>
            </a:r>
            <a:endParaRPr/>
          </a:p>
          <a:p>
            <a:pPr marL="1085850" lvl="2" indent="-171450" algn="l" rtl="0">
              <a:spcBef>
                <a:spcPts val="360"/>
              </a:spcBef>
              <a:spcAft>
                <a:spcPts val="0"/>
              </a:spcAft>
              <a:buClr>
                <a:schemeClr val="dk1"/>
              </a:buClr>
              <a:buSzPts val="1200"/>
              <a:buFont typeface="Arial"/>
              <a:buChar char="•"/>
            </a:pPr>
            <a:r>
              <a:rPr lang="vi" b="1"/>
              <a:t>&lt;aside&gt; </a:t>
            </a:r>
            <a:r>
              <a:rPr lang="vi"/>
              <a:t>- Nội dung liên quan đến phần chính của trang hoặc trang web</a:t>
            </a:r>
            <a:endParaRPr/>
          </a:p>
          <a:p>
            <a:pPr marL="1085850" lvl="2" indent="-171450" algn="l" rtl="0">
              <a:spcBef>
                <a:spcPts val="360"/>
              </a:spcBef>
              <a:spcAft>
                <a:spcPts val="0"/>
              </a:spcAft>
              <a:buClr>
                <a:schemeClr val="dk1"/>
              </a:buClr>
              <a:buSzPts val="1200"/>
              <a:buFont typeface="Arial"/>
              <a:buChar char="•"/>
            </a:pPr>
            <a:r>
              <a:rPr lang="vi" b="1"/>
              <a:t>&lt;figcaption&gt; </a:t>
            </a:r>
            <a:r>
              <a:rPr lang="vi"/>
              <a:t>- Chú thích cho một hình</a:t>
            </a:r>
            <a:endParaRPr/>
          </a:p>
          <a:p>
            <a:pPr marL="1085850" lvl="2" indent="-171450" algn="l" rtl="0">
              <a:spcBef>
                <a:spcPts val="360"/>
              </a:spcBef>
              <a:spcAft>
                <a:spcPts val="0"/>
              </a:spcAft>
              <a:buClr>
                <a:schemeClr val="dk1"/>
              </a:buClr>
              <a:buSzPts val="1200"/>
              <a:buFont typeface="Arial"/>
              <a:buChar char="•"/>
            </a:pPr>
            <a:r>
              <a:rPr lang="vi" b="1"/>
              <a:t>&lt;figure&gt; </a:t>
            </a:r>
            <a:r>
              <a:rPr lang="vi"/>
              <a:t>- Một con số hoặc dấu ngoặc kép được kéo ra khỏi dòng văn bản</a:t>
            </a:r>
            <a:endParaRPr/>
          </a:p>
          <a:p>
            <a:pPr marL="1085850" lvl="2" indent="-171450" algn="l" rtl="0">
              <a:spcBef>
                <a:spcPts val="360"/>
              </a:spcBef>
              <a:spcAft>
                <a:spcPts val="0"/>
              </a:spcAft>
              <a:buClr>
                <a:schemeClr val="dk1"/>
              </a:buClr>
              <a:buSzPts val="1200"/>
              <a:buFont typeface="Arial"/>
              <a:buChar char="•"/>
            </a:pPr>
            <a:r>
              <a:rPr lang="vi" b="1"/>
              <a:t>&lt;footer&gt; </a:t>
            </a:r>
            <a:r>
              <a:rPr lang="vi"/>
              <a:t>- Chân trang của tài liệu hoặc phần</a:t>
            </a:r>
            <a:endParaRPr/>
          </a:p>
          <a:p>
            <a:pPr marL="1085850" lvl="2" indent="-171450" algn="l" rtl="0">
              <a:spcBef>
                <a:spcPts val="360"/>
              </a:spcBef>
              <a:spcAft>
                <a:spcPts val="0"/>
              </a:spcAft>
              <a:buClr>
                <a:schemeClr val="dk1"/>
              </a:buClr>
              <a:buSzPts val="1200"/>
              <a:buFont typeface="Arial"/>
              <a:buChar char="•"/>
            </a:pPr>
            <a:r>
              <a:rPr lang="vi" b="1"/>
              <a:t>&lt;header&gt; </a:t>
            </a:r>
            <a:r>
              <a:rPr lang="vi"/>
              <a:t>- Tiêu đề của tài liệu hoặc phần</a:t>
            </a:r>
            <a:endParaRPr/>
          </a:p>
          <a:p>
            <a:pPr marL="1085850" lvl="2" indent="-171450" algn="l" rtl="0">
              <a:spcBef>
                <a:spcPts val="360"/>
              </a:spcBef>
              <a:spcAft>
                <a:spcPts val="0"/>
              </a:spcAft>
              <a:buClr>
                <a:schemeClr val="dk1"/>
              </a:buClr>
              <a:buSzPts val="1200"/>
              <a:buFont typeface="Arial"/>
              <a:buChar char="•"/>
            </a:pPr>
            <a:r>
              <a:rPr lang="vi" b="1"/>
              <a:t>&lt;hgroup&gt; </a:t>
            </a:r>
            <a:r>
              <a:rPr lang="vi"/>
              <a:t>- Một nhóm các tiêu đề</a:t>
            </a:r>
            <a:endParaRPr/>
          </a:p>
          <a:p>
            <a:pPr marL="1085850" lvl="2" indent="-171450" algn="l" rtl="0">
              <a:spcBef>
                <a:spcPts val="360"/>
              </a:spcBef>
              <a:spcAft>
                <a:spcPts val="0"/>
              </a:spcAft>
              <a:buClr>
                <a:schemeClr val="dk1"/>
              </a:buClr>
              <a:buSzPts val="1200"/>
              <a:buFont typeface="Arial"/>
              <a:buChar char="•"/>
            </a:pPr>
            <a:r>
              <a:rPr lang="vi" b="1"/>
              <a:t>&lt;nav&gt; </a:t>
            </a:r>
            <a:r>
              <a:rPr lang="vi"/>
              <a:t>- Phần điều hướng</a:t>
            </a:r>
            <a:endParaRPr/>
          </a:p>
          <a:p>
            <a:pPr marL="1085850" lvl="2" indent="-171450" algn="l" rtl="0">
              <a:spcBef>
                <a:spcPts val="360"/>
              </a:spcBef>
              <a:spcAft>
                <a:spcPts val="0"/>
              </a:spcAft>
              <a:buClr>
                <a:schemeClr val="dk1"/>
              </a:buClr>
              <a:buSzPts val="1200"/>
              <a:buFont typeface="Arial"/>
              <a:buChar char="•"/>
            </a:pPr>
            <a:r>
              <a:rPr lang="vi" b="1"/>
              <a:t>&lt;section&gt; </a:t>
            </a:r>
            <a:r>
              <a:rPr lang="vi"/>
              <a:t>- Xác định một khối nội dung</a:t>
            </a:r>
            <a:endParaRPr b="1"/>
          </a:p>
        </p:txBody>
      </p:sp>
      <p:sp>
        <p:nvSpPr>
          <p:cNvPr id="327" name="Google Shape;327;ga90f326fc1_2_2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90f326fc1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ga90f326fc1_2_2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Cấu trúc tài liệu</a:t>
            </a:r>
            <a:endParaRPr b="1"/>
          </a:p>
          <a:p>
            <a:pPr marL="171450" lvl="0" indent="-171450" algn="l" rtl="0">
              <a:spcBef>
                <a:spcPts val="360"/>
              </a:spcBef>
              <a:spcAft>
                <a:spcPts val="0"/>
              </a:spcAft>
              <a:buClr>
                <a:schemeClr val="dk1"/>
              </a:buClr>
              <a:buSzPts val="1200"/>
              <a:buFont typeface="Arial"/>
              <a:buChar char="•"/>
            </a:pPr>
            <a:r>
              <a:rPr lang="vi" b="1"/>
              <a:t>Hình ảnh</a:t>
            </a:r>
            <a:endParaRPr/>
          </a:p>
          <a:p>
            <a:pPr marL="628650" lvl="1" indent="-171450" algn="l" rtl="0">
              <a:spcBef>
                <a:spcPts val="360"/>
              </a:spcBef>
              <a:spcAft>
                <a:spcPts val="0"/>
              </a:spcAft>
              <a:buClr>
                <a:schemeClr val="dk1"/>
              </a:buClr>
              <a:buSzPts val="1200"/>
              <a:buFont typeface="Arial"/>
              <a:buChar char="•"/>
            </a:pPr>
            <a:r>
              <a:rPr lang="vi"/>
              <a:t>Hình ảnh có thể được sử dụng trong các ứng dụng Web di động để biểu diễn bằng hình ảnh.</a:t>
            </a:r>
            <a:endParaRPr/>
          </a:p>
          <a:p>
            <a:pPr marL="628650" lvl="1" indent="-171450" algn="l" rtl="0">
              <a:spcBef>
                <a:spcPts val="360"/>
              </a:spcBef>
              <a:spcAft>
                <a:spcPts val="0"/>
              </a:spcAft>
              <a:buClr>
                <a:schemeClr val="dk1"/>
              </a:buClr>
              <a:buSzPts val="1200"/>
              <a:buFont typeface="Arial"/>
              <a:buChar char="•"/>
            </a:pPr>
            <a:r>
              <a:rPr lang="vi"/>
              <a:t>Hầu hết tất cả các trình duyệt di động đều hiểu các định dạng, chẳng hạn như </a:t>
            </a:r>
            <a:r>
              <a:rPr lang="vi" b="1"/>
              <a:t>GIF</a:t>
            </a:r>
            <a:r>
              <a:rPr lang="vi"/>
              <a:t>, </a:t>
            </a:r>
            <a:r>
              <a:rPr lang="vi" b="1"/>
              <a:t>JPEG</a:t>
            </a:r>
            <a:r>
              <a:rPr lang="vi"/>
              <a:t> và </a:t>
            </a:r>
            <a:r>
              <a:rPr lang="vi" b="1"/>
              <a:t>PNG</a:t>
            </a:r>
            <a:r>
              <a:rPr lang="vi"/>
              <a:t>.</a:t>
            </a:r>
            <a:endParaRPr/>
          </a:p>
          <a:p>
            <a:pPr marL="628650" lvl="1" indent="-171450" algn="l" rtl="0">
              <a:spcBef>
                <a:spcPts val="360"/>
              </a:spcBef>
              <a:spcAft>
                <a:spcPts val="0"/>
              </a:spcAft>
              <a:buClr>
                <a:schemeClr val="dk1"/>
              </a:buClr>
              <a:buSzPts val="1200"/>
              <a:buFont typeface="Arial"/>
              <a:buChar char="•"/>
            </a:pPr>
            <a:r>
              <a:rPr lang="vi"/>
              <a:t>Thẻ </a:t>
            </a:r>
            <a:r>
              <a:rPr lang="vi" b="1"/>
              <a:t>&lt;img&gt; </a:t>
            </a:r>
            <a:r>
              <a:rPr lang="vi"/>
              <a:t>được sử dụng để hiển thị hình ảnh trên trang Web.</a:t>
            </a:r>
            <a:endParaRPr/>
          </a:p>
          <a:p>
            <a:pPr marL="628650" lvl="1" indent="-171450" algn="l" rtl="0">
              <a:spcBef>
                <a:spcPts val="360"/>
              </a:spcBef>
              <a:spcAft>
                <a:spcPts val="0"/>
              </a:spcAft>
              <a:buClr>
                <a:schemeClr val="dk1"/>
              </a:buClr>
              <a:buSzPts val="1200"/>
              <a:buFont typeface="Arial"/>
              <a:buChar char="•"/>
            </a:pPr>
            <a:r>
              <a:rPr lang="vi"/>
              <a:t>Các thuộc tính của thẻ </a:t>
            </a:r>
            <a:r>
              <a:rPr lang="vi" b="1"/>
              <a:t>&lt;img&gt;</a:t>
            </a:r>
            <a:r>
              <a:rPr lang="vi"/>
              <a:t>, chẳng hạn như chiều rộng, chiều cao và </a:t>
            </a:r>
            <a:r>
              <a:rPr lang="vi" b="1"/>
              <a:t>alt</a:t>
            </a:r>
            <a:r>
              <a:rPr lang="vi"/>
              <a:t> phải được chỉ định, vì nó làm giảm thời gian hiển thị của hình ảnh.</a:t>
            </a:r>
            <a:endParaRPr/>
          </a:p>
          <a:p>
            <a:pPr marL="171450" lvl="0" indent="-171450" algn="l" rtl="0">
              <a:spcBef>
                <a:spcPts val="360"/>
              </a:spcBef>
              <a:spcAft>
                <a:spcPts val="0"/>
              </a:spcAft>
              <a:buClr>
                <a:schemeClr val="dk1"/>
              </a:buClr>
              <a:buSzPts val="1200"/>
              <a:buFont typeface="Arial"/>
              <a:buChar char="•"/>
            </a:pPr>
            <a:r>
              <a:rPr lang="vi" b="1"/>
              <a:t>Danh sách</a:t>
            </a:r>
            <a:endParaRPr/>
          </a:p>
          <a:p>
            <a:pPr marL="628650" lvl="1" indent="-171450" algn="l" rtl="0">
              <a:spcBef>
                <a:spcPts val="360"/>
              </a:spcBef>
              <a:spcAft>
                <a:spcPts val="0"/>
              </a:spcAft>
              <a:buClr>
                <a:schemeClr val="dk1"/>
              </a:buClr>
              <a:buSzPts val="1200"/>
              <a:buFont typeface="Arial"/>
              <a:buChar char="•"/>
            </a:pPr>
            <a:r>
              <a:rPr lang="vi" b="1"/>
              <a:t>Danh sách có thứ tự</a:t>
            </a:r>
            <a:endParaRPr/>
          </a:p>
          <a:p>
            <a:pPr marL="1085850" lvl="2" indent="-171450" algn="l" rtl="0">
              <a:spcBef>
                <a:spcPts val="360"/>
              </a:spcBef>
              <a:spcAft>
                <a:spcPts val="0"/>
              </a:spcAft>
              <a:buClr>
                <a:schemeClr val="dk1"/>
              </a:buClr>
              <a:buSzPts val="1200"/>
              <a:buFont typeface="Arial"/>
              <a:buChar char="•"/>
            </a:pPr>
            <a:r>
              <a:rPr lang="vi"/>
              <a:t>Được sử dụng cho các menu điều hướng và được xác định bằng thẻ </a:t>
            </a:r>
            <a:r>
              <a:rPr lang="vi" b="1"/>
              <a:t>&lt;ol&gt; </a:t>
            </a:r>
            <a:r>
              <a:rPr lang="vi"/>
              <a:t>trên trang Web.</a:t>
            </a:r>
            <a:endParaRPr/>
          </a:p>
          <a:p>
            <a:pPr marL="628650" lvl="1" indent="-171450" algn="l" rtl="0">
              <a:spcBef>
                <a:spcPts val="360"/>
              </a:spcBef>
              <a:spcAft>
                <a:spcPts val="0"/>
              </a:spcAft>
              <a:buClr>
                <a:schemeClr val="dk1"/>
              </a:buClr>
              <a:buSzPts val="1200"/>
              <a:buFont typeface="Arial"/>
              <a:buChar char="•"/>
            </a:pPr>
            <a:r>
              <a:rPr lang="vi" b="1"/>
              <a:t>Danh sách không có thứ tự</a:t>
            </a:r>
            <a:endParaRPr/>
          </a:p>
          <a:p>
            <a:pPr marL="1085850" lvl="2" indent="-171450" algn="l" rtl="0">
              <a:spcBef>
                <a:spcPts val="360"/>
              </a:spcBef>
              <a:spcAft>
                <a:spcPts val="0"/>
              </a:spcAft>
              <a:buClr>
                <a:schemeClr val="dk1"/>
              </a:buClr>
              <a:buSzPts val="1200"/>
              <a:buFont typeface="Arial"/>
              <a:buChar char="•"/>
            </a:pPr>
            <a:r>
              <a:rPr lang="vi"/>
              <a:t>Được sử dụng để trình bày các đối tượng cùng loại và được xác định bằng thẻ </a:t>
            </a:r>
            <a:r>
              <a:rPr lang="vi" b="1"/>
              <a:t>&lt;ul&gt; </a:t>
            </a:r>
            <a:r>
              <a:rPr lang="vi"/>
              <a:t>trên trang Web.</a:t>
            </a:r>
            <a:endParaRPr/>
          </a:p>
          <a:p>
            <a:pPr marL="628650" lvl="1" indent="-171450" algn="l" rtl="0">
              <a:spcBef>
                <a:spcPts val="360"/>
              </a:spcBef>
              <a:spcAft>
                <a:spcPts val="0"/>
              </a:spcAft>
              <a:buClr>
                <a:schemeClr val="dk1"/>
              </a:buClr>
              <a:buSzPts val="1200"/>
              <a:buFont typeface="Arial"/>
              <a:buChar char="•"/>
            </a:pPr>
            <a:r>
              <a:rPr lang="vi" b="1"/>
              <a:t>Danh sách định nghĩa</a:t>
            </a:r>
            <a:endParaRPr b="1"/>
          </a:p>
          <a:p>
            <a:pPr marL="1085850" lvl="2" indent="-171450" algn="l" rtl="0">
              <a:spcBef>
                <a:spcPts val="360"/>
              </a:spcBef>
              <a:spcAft>
                <a:spcPts val="0"/>
              </a:spcAft>
              <a:buClr>
                <a:schemeClr val="dk1"/>
              </a:buClr>
              <a:buSzPts val="1200"/>
              <a:buFont typeface="Arial"/>
              <a:buChar char="•"/>
            </a:pPr>
            <a:r>
              <a:rPr lang="vi"/>
              <a:t>Được sử dụng để trình bày thông tin dưới dạng cặp khóa/giá trị và được định nghĩa bằng thẻ </a:t>
            </a:r>
            <a:r>
              <a:rPr lang="vi" b="1"/>
              <a:t>&lt;dl&gt; </a:t>
            </a:r>
            <a:r>
              <a:rPr lang="vi"/>
              <a:t>trên trang Web.</a:t>
            </a:r>
            <a:endParaRPr b="1"/>
          </a:p>
        </p:txBody>
      </p:sp>
      <p:sp>
        <p:nvSpPr>
          <p:cNvPr id="341" name="Google Shape;341;ga90f326fc1_2_2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90f326fc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 name="Google Shape;368;ga90f326fc1_2_2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Cấu trúc tài liệu</a:t>
            </a:r>
            <a:endParaRPr b="1"/>
          </a:p>
          <a:p>
            <a:pPr marL="171450" lvl="0" indent="-171450" algn="l" rtl="0">
              <a:spcBef>
                <a:spcPts val="360"/>
              </a:spcBef>
              <a:spcAft>
                <a:spcPts val="0"/>
              </a:spcAft>
              <a:buClr>
                <a:schemeClr val="dk1"/>
              </a:buClr>
              <a:buSzPts val="1200"/>
              <a:buFont typeface="Arial"/>
              <a:buChar char="•"/>
            </a:pPr>
            <a:r>
              <a:rPr lang="vi" b="1"/>
              <a:t>Tạo siêu liên kết</a:t>
            </a:r>
            <a:endParaRPr/>
          </a:p>
          <a:p>
            <a:pPr marL="628650" lvl="1" indent="-171450" algn="l" rtl="0">
              <a:spcBef>
                <a:spcPts val="360"/>
              </a:spcBef>
              <a:spcAft>
                <a:spcPts val="0"/>
              </a:spcAft>
              <a:buClr>
                <a:schemeClr val="dk1"/>
              </a:buClr>
              <a:buSzPts val="1200"/>
              <a:buFont typeface="Arial"/>
              <a:buChar char="•"/>
            </a:pPr>
            <a:r>
              <a:rPr lang="vi"/>
              <a:t>Siêu liên kết được sử dụng để liên kết các trang trong một ứng dụng Web. </a:t>
            </a:r>
            <a:endParaRPr/>
          </a:p>
          <a:p>
            <a:pPr marL="628650" lvl="1" indent="-171450" algn="l" rtl="0">
              <a:spcBef>
                <a:spcPts val="360"/>
              </a:spcBef>
              <a:spcAft>
                <a:spcPts val="0"/>
              </a:spcAft>
              <a:buClr>
                <a:schemeClr val="dk1"/>
              </a:buClr>
              <a:buSzPts val="1200"/>
              <a:buFont typeface="Arial"/>
              <a:buChar char="•"/>
            </a:pPr>
            <a:r>
              <a:rPr lang="vi"/>
              <a:t>Một siêu liên kết được xác định bằng cách sử dụng thẻ </a:t>
            </a:r>
            <a:r>
              <a:rPr lang="vi" b="1"/>
              <a:t>&lt;a&gt;</a:t>
            </a:r>
            <a:r>
              <a:rPr lang="vi"/>
              <a:t> với thuộc tính </a:t>
            </a:r>
            <a:r>
              <a:rPr lang="vi" b="1"/>
              <a:t>href</a:t>
            </a:r>
            <a:r>
              <a:rPr lang="vi"/>
              <a:t>. </a:t>
            </a:r>
            <a:endParaRPr/>
          </a:p>
          <a:p>
            <a:pPr marL="628650" lvl="1" indent="-171450" algn="l" rtl="0">
              <a:spcBef>
                <a:spcPts val="360"/>
              </a:spcBef>
              <a:spcAft>
                <a:spcPts val="0"/>
              </a:spcAft>
              <a:buClr>
                <a:schemeClr val="dk1"/>
              </a:buClr>
              <a:buSzPts val="1200"/>
              <a:buFont typeface="Arial"/>
              <a:buChar char="•"/>
            </a:pPr>
            <a:r>
              <a:rPr lang="vi"/>
              <a:t>Thuộc tính </a:t>
            </a:r>
            <a:r>
              <a:rPr lang="vi" b="1"/>
              <a:t>href</a:t>
            </a:r>
            <a:r>
              <a:rPr lang="vi"/>
              <a:t> được đặt thành </a:t>
            </a:r>
            <a:r>
              <a:rPr lang="vi" b="1"/>
              <a:t>URL</a:t>
            </a:r>
            <a:r>
              <a:rPr lang="vi"/>
              <a:t> của tài nguyên. </a:t>
            </a:r>
            <a:endParaRPr/>
          </a:p>
          <a:p>
            <a:pPr marL="628650" lvl="1" indent="-171450" algn="l" rtl="0">
              <a:spcBef>
                <a:spcPts val="360"/>
              </a:spcBef>
              <a:spcAft>
                <a:spcPts val="0"/>
              </a:spcAft>
              <a:buClr>
                <a:schemeClr val="dk1"/>
              </a:buClr>
              <a:buSzPts val="1200"/>
              <a:buFont typeface="Arial"/>
              <a:buChar char="•"/>
            </a:pPr>
            <a:r>
              <a:rPr lang="vi"/>
              <a:t>Thẻ </a:t>
            </a:r>
            <a:r>
              <a:rPr lang="vi" b="1"/>
              <a:t>&lt;a&gt;</a:t>
            </a:r>
            <a:r>
              <a:rPr lang="vi"/>
              <a:t> cũng phải có thuộc tính khóa truy cập được chỉ định với nó. </a:t>
            </a:r>
            <a:endParaRPr/>
          </a:p>
          <a:p>
            <a:pPr marL="628650" lvl="1" indent="-171450" algn="l" rtl="0">
              <a:spcBef>
                <a:spcPts val="360"/>
              </a:spcBef>
              <a:spcAft>
                <a:spcPts val="0"/>
              </a:spcAft>
              <a:buClr>
                <a:schemeClr val="dk1"/>
              </a:buClr>
              <a:buSzPts val="1200"/>
              <a:buFont typeface="Arial"/>
              <a:buChar char="•"/>
            </a:pPr>
            <a:r>
              <a:rPr lang="vi"/>
              <a:t>Thuộc tính phím truy cập là một phím tắt và hữu ích cho các thiết bị di động có hỗ trợ phím truy cập.</a:t>
            </a:r>
            <a:endParaRPr/>
          </a:p>
          <a:p>
            <a:pPr marL="628650" lvl="1" indent="-171450" algn="l" rtl="0">
              <a:spcBef>
                <a:spcPts val="360"/>
              </a:spcBef>
              <a:spcAft>
                <a:spcPts val="0"/>
              </a:spcAft>
              <a:buClr>
                <a:schemeClr val="dk1"/>
              </a:buClr>
              <a:buSzPts val="1200"/>
              <a:buFont typeface="Arial"/>
              <a:buChar char="•"/>
            </a:pPr>
            <a:r>
              <a:rPr lang="vi"/>
              <a:t>Vì thiết bị di động về cơ bản là điện thoại, do đó, các liên kết có thể được tạo để thực hiện các hành động gọi điện thoại. </a:t>
            </a:r>
            <a:endParaRPr/>
          </a:p>
          <a:p>
            <a:pPr marL="628650" lvl="1" indent="-171450" algn="l" rtl="0">
              <a:spcBef>
                <a:spcPts val="360"/>
              </a:spcBef>
              <a:spcAft>
                <a:spcPts val="0"/>
              </a:spcAft>
              <a:buClr>
                <a:schemeClr val="dk1"/>
              </a:buClr>
              <a:buSzPts val="1200"/>
              <a:buFont typeface="Arial"/>
              <a:buChar char="•"/>
            </a:pPr>
            <a:r>
              <a:rPr lang="vi"/>
              <a:t>Điều này đạt được bằng cách sử dụng lược đồ </a:t>
            </a:r>
            <a:r>
              <a:rPr lang="vi" b="1"/>
              <a:t>tel: &lt;phone number&gt; </a:t>
            </a:r>
            <a:r>
              <a:rPr lang="vi"/>
              <a:t>được nhúng với một siêu liên kết.</a:t>
            </a:r>
            <a:endParaRPr/>
          </a:p>
        </p:txBody>
      </p:sp>
      <p:sp>
        <p:nvSpPr>
          <p:cNvPr id="369" name="Google Shape;369;ga90f326fc1_2_2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90f326fc1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ga90f326fc1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Mô tả các tính năng của các thiết bị di động khác nhau</a:t>
            </a:r>
            <a:endParaRPr/>
          </a:p>
          <a:p>
            <a:pPr marL="171450" lvl="0" indent="-171450" algn="l" rtl="0">
              <a:spcBef>
                <a:spcPts val="360"/>
              </a:spcBef>
              <a:spcAft>
                <a:spcPts val="0"/>
              </a:spcAft>
              <a:buClr>
                <a:schemeClr val="dk1"/>
              </a:buClr>
              <a:buSzPts val="1200"/>
              <a:buFont typeface="Arial"/>
              <a:buChar char="•"/>
            </a:pPr>
            <a:r>
              <a:rPr lang="vi"/>
              <a:t>Liệt kê các loại nền tảng khác nhau có sẵn cho thiết bị di động</a:t>
            </a:r>
            <a:endParaRPr/>
          </a:p>
          <a:p>
            <a:pPr marL="171450" lvl="0" indent="-171450" algn="l" rtl="0">
              <a:spcBef>
                <a:spcPts val="360"/>
              </a:spcBef>
              <a:spcAft>
                <a:spcPts val="0"/>
              </a:spcAft>
              <a:buClr>
                <a:schemeClr val="dk1"/>
              </a:buClr>
              <a:buSzPts val="1200"/>
              <a:buFont typeface="Arial"/>
              <a:buChar char="•"/>
            </a:pPr>
            <a:r>
              <a:rPr lang="vi"/>
              <a:t>Giải thích các khía cạnh thiết kế và kiến trúc của một trang Web di động</a:t>
            </a:r>
            <a:endParaRPr/>
          </a:p>
          <a:p>
            <a:pPr marL="171450" lvl="0" indent="-171450" algn="l" rtl="0">
              <a:spcBef>
                <a:spcPts val="360"/>
              </a:spcBef>
              <a:spcAft>
                <a:spcPts val="0"/>
              </a:spcAft>
              <a:buClr>
                <a:schemeClr val="dk1"/>
              </a:buClr>
              <a:buSzPts val="1200"/>
              <a:buFont typeface="Arial"/>
              <a:buChar char="•"/>
            </a:pPr>
            <a:r>
              <a:rPr lang="vi"/>
              <a:t>Giải thích các yêu cầu để phát triển và thử nghiệm một trang Web di động</a:t>
            </a:r>
            <a:endParaRPr/>
          </a:p>
          <a:p>
            <a:pPr marL="171450" lvl="0" indent="-171450" algn="l" rtl="0">
              <a:spcBef>
                <a:spcPts val="360"/>
              </a:spcBef>
              <a:spcAft>
                <a:spcPts val="0"/>
              </a:spcAft>
              <a:buClr>
                <a:schemeClr val="dk1"/>
              </a:buClr>
              <a:buSzPts val="1200"/>
              <a:buFont typeface="Arial"/>
              <a:buChar char="•"/>
            </a:pPr>
            <a:r>
              <a:rPr lang="vi"/>
              <a:t>Giải thích hỗ trợ HTML5 cho một trang Web di động</a:t>
            </a:r>
            <a:endParaRPr/>
          </a:p>
          <a:p>
            <a:pPr marL="171450" lvl="0" indent="-171450" algn="l" rtl="0">
              <a:spcBef>
                <a:spcPts val="360"/>
              </a:spcBef>
              <a:spcAft>
                <a:spcPts val="0"/>
              </a:spcAft>
              <a:buClr>
                <a:schemeClr val="dk1"/>
              </a:buClr>
              <a:buSzPts val="1200"/>
              <a:buFont typeface="Arial"/>
              <a:buChar char="•"/>
            </a:pPr>
            <a:r>
              <a:rPr lang="vi"/>
              <a:t>Liệt kê các phương pháp hay nhất để tối ưu hóa một trang Web di động</a:t>
            </a:r>
            <a:endParaRPr b="1"/>
          </a:p>
        </p:txBody>
      </p:sp>
      <p:sp>
        <p:nvSpPr>
          <p:cNvPr id="81" name="Google Shape;81;ga90f326fc1_2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90f326fc1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1" name="Google Shape;381;ga90f326fc1_2_3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CSS cho di động</a:t>
            </a:r>
            <a:endParaRPr/>
          </a:p>
          <a:p>
            <a:pPr marL="171450" lvl="0" indent="-171450" algn="l" rtl="0">
              <a:spcBef>
                <a:spcPts val="360"/>
              </a:spcBef>
              <a:spcAft>
                <a:spcPts val="0"/>
              </a:spcAft>
              <a:buClr>
                <a:schemeClr val="dk1"/>
              </a:buClr>
              <a:buSzPts val="1200"/>
              <a:buFont typeface="Arial"/>
              <a:buChar char="•"/>
            </a:pPr>
            <a:r>
              <a:rPr lang="vi"/>
              <a:t>CSS3 cung cấp các thuộc tính để thêm màu, bộ chọn, đường viền, hình nền, v.v. để trang Web xuất hiện hiệu quả.</a:t>
            </a:r>
            <a:endParaRPr b="1"/>
          </a:p>
        </p:txBody>
      </p:sp>
      <p:sp>
        <p:nvSpPr>
          <p:cNvPr id="382" name="Google Shape;382;ga90f326fc1_2_3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a90f326fc1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2" name="Google Shape;392;ga90f326fc1_2_3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CSS cho di động</a:t>
            </a:r>
            <a:endParaRPr/>
          </a:p>
          <a:p>
            <a:pPr marL="171450" lvl="0" indent="-171450" algn="l" rtl="0">
              <a:spcBef>
                <a:spcPts val="360"/>
              </a:spcBef>
              <a:spcAft>
                <a:spcPts val="0"/>
              </a:spcAft>
              <a:buClr>
                <a:schemeClr val="dk1"/>
              </a:buClr>
              <a:buSzPts val="1200"/>
              <a:buFont typeface="Arial"/>
              <a:buChar char="•"/>
            </a:pPr>
            <a:r>
              <a:rPr lang="vi" b="1"/>
              <a:t>Truy vấn phương tiện để phát hiện trình duyệt (</a:t>
            </a:r>
            <a:r>
              <a:rPr lang="vi" sz="1200" b="1">
                <a:solidFill>
                  <a:schemeClr val="lt1"/>
                </a:solidFill>
              </a:rPr>
              <a:t>Media Queries for Browser Detection)</a:t>
            </a:r>
            <a:endParaRPr/>
          </a:p>
          <a:p>
            <a:pPr marL="628650" lvl="1" indent="-171450" algn="l" rtl="0">
              <a:spcBef>
                <a:spcPts val="360"/>
              </a:spcBef>
              <a:spcAft>
                <a:spcPts val="0"/>
              </a:spcAft>
              <a:buClr>
                <a:schemeClr val="dk1"/>
              </a:buClr>
              <a:buSzPts val="1200"/>
              <a:buFont typeface="Arial"/>
              <a:buChar char="•"/>
            </a:pPr>
            <a:r>
              <a:rPr lang="vi"/>
              <a:t>Truy vấn phương tiện được sử dụng để nhắm mục tiêu các tính năng cụ thể, chẳng hạn như chiều rộng màn hình, hướng và độ phân giải của thiết bị. </a:t>
            </a:r>
            <a:endParaRPr/>
          </a:p>
          <a:p>
            <a:pPr marL="628650" lvl="1" indent="-171450" algn="l" rtl="0">
              <a:spcBef>
                <a:spcPts val="360"/>
              </a:spcBef>
              <a:spcAft>
                <a:spcPts val="0"/>
              </a:spcAft>
              <a:buClr>
                <a:schemeClr val="dk1"/>
              </a:buClr>
              <a:buSzPts val="1200"/>
              <a:buFont typeface="Arial"/>
              <a:buChar char="•"/>
            </a:pPr>
            <a:r>
              <a:rPr lang="vi"/>
              <a:t>Việc sử dụng truy vấn phương tiện là hiển thị các trang HTML trên các thiết bị khác nhau, chẳng hạn như máy tính và thiết bị di động với các kiểu khác nhau dựa trên loại phương tiện của chúng. </a:t>
            </a:r>
            <a:endParaRPr/>
          </a:p>
          <a:p>
            <a:pPr marL="628650" lvl="1" indent="-171450" algn="l" rtl="0">
              <a:spcBef>
                <a:spcPts val="360"/>
              </a:spcBef>
              <a:spcAft>
                <a:spcPts val="0"/>
              </a:spcAft>
              <a:buClr>
                <a:schemeClr val="dk1"/>
              </a:buClr>
              <a:buSzPts val="1200"/>
              <a:buFont typeface="Arial"/>
              <a:buChar char="•"/>
            </a:pPr>
            <a:r>
              <a:rPr lang="vi"/>
              <a:t>Trong các truy vấn phương tiện, các biểu thức được thêm vào cho loại phương tiện cụ thể, sau đó kiểm tra tình trạng được thực hiện và cuối cùng, biểu định kiểu tương ứng được áp dụng cho một trang Web.</a:t>
            </a:r>
            <a:endParaRPr/>
          </a:p>
          <a:p>
            <a:pPr marL="171450" lvl="0" indent="-171450" algn="l" rtl="0">
              <a:spcBef>
                <a:spcPts val="360"/>
              </a:spcBef>
              <a:spcAft>
                <a:spcPts val="0"/>
              </a:spcAft>
              <a:buClr>
                <a:schemeClr val="dk1"/>
              </a:buClr>
              <a:buSzPts val="1200"/>
              <a:buFont typeface="Arial"/>
              <a:buChar char="•"/>
            </a:pPr>
            <a:r>
              <a:rPr lang="vi" b="1"/>
              <a:t>Truy vấn phương tiện được sử dụng theo 2 cách như sau:</a:t>
            </a:r>
            <a:endParaRPr b="1"/>
          </a:p>
          <a:p>
            <a:pPr marL="628650" lvl="1" indent="-171450" algn="l" rtl="0">
              <a:spcBef>
                <a:spcPts val="360"/>
              </a:spcBef>
              <a:spcAft>
                <a:spcPts val="0"/>
              </a:spcAft>
              <a:buClr>
                <a:schemeClr val="dk1"/>
              </a:buClr>
              <a:buSzPts val="1200"/>
              <a:buFont typeface="Arial"/>
              <a:buChar char="•"/>
            </a:pPr>
            <a:r>
              <a:rPr lang="vi"/>
              <a:t>Đặt trong một tập tin định dạng CSS</a:t>
            </a:r>
            <a:endParaRPr/>
          </a:p>
          <a:p>
            <a:pPr marL="628650" lvl="1" indent="-171450" algn="l" rtl="0">
              <a:spcBef>
                <a:spcPts val="360"/>
              </a:spcBef>
              <a:spcAft>
                <a:spcPts val="0"/>
              </a:spcAft>
              <a:buClr>
                <a:schemeClr val="dk1"/>
              </a:buClr>
              <a:buSzPts val="1200"/>
              <a:buFont typeface="Arial"/>
              <a:buChar char="•"/>
            </a:pPr>
            <a:r>
              <a:rPr lang="vi" b="0"/>
              <a:t>Sử dụng thuộc tính media trong thẻ </a:t>
            </a:r>
            <a:r>
              <a:rPr lang="vi" b="1"/>
              <a:t>&lt;link&gt;</a:t>
            </a:r>
            <a:endParaRPr/>
          </a:p>
        </p:txBody>
      </p:sp>
      <p:sp>
        <p:nvSpPr>
          <p:cNvPr id="393" name="Google Shape;393;ga90f326fc1_2_3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90f326fc1_2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3" name="Google Shape;413;ga90f326fc1_2_3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CSS cho di động</a:t>
            </a:r>
            <a:endParaRPr/>
          </a:p>
          <a:p>
            <a:pPr marL="171450" lvl="0" indent="-171450" algn="l" rtl="0">
              <a:spcBef>
                <a:spcPts val="360"/>
              </a:spcBef>
              <a:spcAft>
                <a:spcPts val="0"/>
              </a:spcAft>
              <a:buClr>
                <a:schemeClr val="dk1"/>
              </a:buClr>
              <a:buSzPts val="1200"/>
              <a:buFont typeface="Arial"/>
              <a:buChar char="•"/>
            </a:pPr>
            <a:r>
              <a:rPr lang="vi"/>
              <a:t>Đoạn mã hiển thị đánh dấu để áp dụng CSS </a:t>
            </a:r>
            <a:r>
              <a:rPr lang="vi" b="1"/>
              <a:t>screen.css </a:t>
            </a:r>
            <a:r>
              <a:rPr lang="vi"/>
              <a:t>cho thiết bị có màn hình và đặt chiều rộng xem của khu vực thành 480.</a:t>
            </a:r>
            <a:endParaRPr/>
          </a:p>
          <a:p>
            <a:pPr marL="457200" lvl="1" indent="0" algn="l" rtl="0">
              <a:spcBef>
                <a:spcPts val="360"/>
              </a:spcBef>
              <a:spcAft>
                <a:spcPts val="0"/>
              </a:spcAft>
              <a:buClr>
                <a:schemeClr val="dk1"/>
              </a:buClr>
              <a:buSzPts val="1200"/>
              <a:buFont typeface="Arial"/>
              <a:buNone/>
            </a:pPr>
            <a:r>
              <a:rPr lang="vi" b="1"/>
              <a:t>&lt;link type=”text/css” rel=”stylesheet” media=”only screen and (max-device-width: 480px)” href=”screen.css” /&gt;</a:t>
            </a:r>
            <a:endParaRPr/>
          </a:p>
          <a:p>
            <a:pPr marL="171450" lvl="0" indent="-171450" algn="l" rtl="0">
              <a:spcBef>
                <a:spcPts val="360"/>
              </a:spcBef>
              <a:spcAft>
                <a:spcPts val="0"/>
              </a:spcAft>
              <a:buClr>
                <a:schemeClr val="dk1"/>
              </a:buClr>
              <a:buSzPts val="1200"/>
              <a:buFont typeface="Arial"/>
              <a:buChar char="•"/>
            </a:pPr>
            <a:r>
              <a:rPr lang="vi"/>
              <a:t>Đoạn mã hiển thị mã để thay đổi màu nền của trang Web tùy thuộc vào chiều rộng thiết bị.</a:t>
            </a:r>
            <a:endParaRPr b="1"/>
          </a:p>
          <a:p>
            <a:pPr marL="457200" lvl="1" indent="0" algn="l" rtl="0">
              <a:spcBef>
                <a:spcPts val="360"/>
              </a:spcBef>
              <a:spcAft>
                <a:spcPts val="0"/>
              </a:spcAft>
              <a:buClr>
                <a:schemeClr val="dk1"/>
              </a:buClr>
              <a:buSzPts val="1200"/>
              <a:buFont typeface="Arial"/>
              <a:buNone/>
            </a:pPr>
            <a:r>
              <a:rPr lang="vi" b="1"/>
              <a:t>@media only screen and (max-device-width: 480px) {</a:t>
            </a:r>
            <a:endParaRPr/>
          </a:p>
          <a:p>
            <a:pPr marL="457200" lvl="1" indent="0" algn="l" rtl="0">
              <a:spcBef>
                <a:spcPts val="360"/>
              </a:spcBef>
              <a:spcAft>
                <a:spcPts val="0"/>
              </a:spcAft>
              <a:buClr>
                <a:schemeClr val="dk1"/>
              </a:buClr>
              <a:buSzPts val="1200"/>
              <a:buFont typeface="Arial"/>
              <a:buNone/>
            </a:pPr>
            <a:r>
              <a:rPr lang="vi" b="1"/>
              <a:t>body {</a:t>
            </a:r>
            <a:endParaRPr/>
          </a:p>
          <a:p>
            <a:pPr marL="457200" lvl="1" indent="0" algn="l" rtl="0">
              <a:spcBef>
                <a:spcPts val="360"/>
              </a:spcBef>
              <a:spcAft>
                <a:spcPts val="0"/>
              </a:spcAft>
              <a:buClr>
                <a:schemeClr val="dk1"/>
              </a:buClr>
              <a:buSzPts val="1200"/>
              <a:buFont typeface="Arial"/>
              <a:buNone/>
            </a:pPr>
            <a:r>
              <a:rPr lang="vi" b="1"/>
              <a:t>     background-color: #666;</a:t>
            </a:r>
            <a:endParaRPr/>
          </a:p>
          <a:p>
            <a:pPr marL="457200" lvl="1" indent="0" algn="l" rtl="0">
              <a:spcBef>
                <a:spcPts val="360"/>
              </a:spcBef>
              <a:spcAft>
                <a:spcPts val="0"/>
              </a:spcAft>
              <a:buClr>
                <a:schemeClr val="dk1"/>
              </a:buClr>
              <a:buSzPts val="1200"/>
              <a:buFont typeface="Arial"/>
              <a:buNone/>
            </a:pPr>
            <a:r>
              <a:rPr lang="vi" b="1"/>
              <a:t>}}</a:t>
            </a:r>
            <a:endParaRPr/>
          </a:p>
          <a:p>
            <a:pPr marL="171450" lvl="0" indent="-171450" algn="l" rtl="0">
              <a:spcBef>
                <a:spcPts val="360"/>
              </a:spcBef>
              <a:spcAft>
                <a:spcPts val="0"/>
              </a:spcAft>
              <a:buClr>
                <a:schemeClr val="dk1"/>
              </a:buClr>
              <a:buSzPts val="1200"/>
              <a:buFont typeface="Arial"/>
              <a:buChar char="•"/>
            </a:pPr>
            <a:r>
              <a:rPr lang="vi"/>
              <a:t>Đoạn mã hiển thị các đánh dấu để phân phát các biểu định kiểu dựa trên hướng của thiết bị.</a:t>
            </a:r>
            <a:endParaRPr/>
          </a:p>
          <a:p>
            <a:pPr marL="457200" lvl="1" indent="0" algn="l" rtl="0">
              <a:spcBef>
                <a:spcPts val="360"/>
              </a:spcBef>
              <a:spcAft>
                <a:spcPts val="0"/>
              </a:spcAft>
              <a:buClr>
                <a:schemeClr val="dk1"/>
              </a:buClr>
              <a:buSzPts val="1200"/>
              <a:buFont typeface="Arial"/>
              <a:buNone/>
            </a:pPr>
            <a:r>
              <a:rPr lang="vi" b="1"/>
              <a:t>&lt;link rel=”stylesheet” media=”all and (orientation: portrait)”  href=”portrait_orientation.css” /&gt;</a:t>
            </a:r>
            <a:endParaRPr/>
          </a:p>
          <a:p>
            <a:pPr marL="457200" lvl="1" indent="0" algn="l" rtl="0">
              <a:spcBef>
                <a:spcPts val="360"/>
              </a:spcBef>
              <a:spcAft>
                <a:spcPts val="0"/>
              </a:spcAft>
              <a:buClr>
                <a:schemeClr val="dk1"/>
              </a:buClr>
              <a:buSzPts val="1200"/>
              <a:buFont typeface="Arial"/>
              <a:buNone/>
            </a:pPr>
            <a:r>
              <a:rPr lang="vi" b="1"/>
              <a:t>&lt;link rel=”stylesheet” media=”all and (orientation: landscape)”  href=”landscape_orientation.css” /&gt;</a:t>
            </a:r>
            <a:endParaRPr/>
          </a:p>
        </p:txBody>
      </p:sp>
      <p:sp>
        <p:nvSpPr>
          <p:cNvPr id="414" name="Google Shape;414;ga90f326fc1_2_3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90f326fc1_2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7" name="Google Shape;427;ga90f326fc1_2_3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Tối ưu hóa trang web cho điện thoại di động</a:t>
            </a:r>
            <a:endParaRPr b="1"/>
          </a:p>
          <a:p>
            <a:pPr marL="171450" lvl="0" indent="-171450" algn="l" rtl="0">
              <a:spcBef>
                <a:spcPts val="360"/>
              </a:spcBef>
              <a:spcAft>
                <a:spcPts val="0"/>
              </a:spcAft>
              <a:buClr>
                <a:schemeClr val="dk1"/>
              </a:buClr>
              <a:buSzPts val="1200"/>
              <a:buFont typeface="Arial"/>
              <a:buChar char="•"/>
            </a:pPr>
            <a:r>
              <a:rPr lang="vi"/>
              <a:t>Các trang Web di động nên được tối ưu hóa để có hiệu suất tốt hơn.</a:t>
            </a:r>
            <a:endParaRPr/>
          </a:p>
          <a:p>
            <a:pPr marL="171450" lvl="0" indent="-171450" algn="l" rtl="0">
              <a:spcBef>
                <a:spcPts val="360"/>
              </a:spcBef>
              <a:spcAft>
                <a:spcPts val="0"/>
              </a:spcAft>
              <a:buClr>
                <a:schemeClr val="dk1"/>
              </a:buClr>
              <a:buSzPts val="1200"/>
              <a:buFont typeface="Arial"/>
              <a:buChar char="•"/>
            </a:pPr>
            <a:r>
              <a:rPr lang="vi"/>
              <a:t>Một số phương pháp hay nhất có thể tuân theo cho các ứng dụng di động như sau:</a:t>
            </a:r>
            <a:endParaRPr/>
          </a:p>
          <a:p>
            <a:pPr marL="628650" lvl="1" indent="-171450" algn="l" rtl="0">
              <a:spcBef>
                <a:spcPts val="360"/>
              </a:spcBef>
              <a:spcAft>
                <a:spcPts val="0"/>
              </a:spcAft>
              <a:buClr>
                <a:schemeClr val="dk1"/>
              </a:buClr>
              <a:buSzPts val="1200"/>
              <a:buFont typeface="Arial"/>
              <a:buChar char="•"/>
            </a:pPr>
            <a:r>
              <a:rPr lang="vi"/>
              <a:t>Thiết kế của một trang web di động phải đơn giản để phù hợp với màn hình nhỏ.</a:t>
            </a:r>
            <a:endParaRPr/>
          </a:p>
          <a:p>
            <a:pPr marL="628650" lvl="1" indent="-171450" algn="l" rtl="0">
              <a:spcBef>
                <a:spcPts val="360"/>
              </a:spcBef>
              <a:spcAft>
                <a:spcPts val="0"/>
              </a:spcAft>
              <a:buClr>
                <a:schemeClr val="dk1"/>
              </a:buClr>
              <a:buSzPts val="1200"/>
              <a:buFont typeface="Arial"/>
              <a:buChar char="•"/>
            </a:pPr>
            <a:r>
              <a:rPr lang="vi"/>
              <a:t>Tránh thao tác cuộn ngang vì một số điện thoại không hỗ trợ tính năng cuộn ngang và ẩn nội dung trên màn hình.</a:t>
            </a:r>
            <a:endParaRPr/>
          </a:p>
          <a:p>
            <a:pPr marL="628650" lvl="1" indent="-171450" algn="l" rtl="0">
              <a:spcBef>
                <a:spcPts val="360"/>
              </a:spcBef>
              <a:spcAft>
                <a:spcPts val="0"/>
              </a:spcAft>
              <a:buClr>
                <a:schemeClr val="dk1"/>
              </a:buClr>
              <a:buSzPts val="1200"/>
              <a:buFont typeface="Arial"/>
              <a:buChar char="•"/>
            </a:pPr>
            <a:r>
              <a:rPr lang="vi"/>
              <a:t>Sử dụng các nút, thay vì cung cấp nhiều liên kết nhỏ, vì điều này có thể làm phiền người dùng di động.</a:t>
            </a:r>
            <a:endParaRPr/>
          </a:p>
          <a:p>
            <a:pPr marL="628650" lvl="1" indent="-171450" algn="l" rtl="0">
              <a:spcBef>
                <a:spcPts val="360"/>
              </a:spcBef>
              <a:spcAft>
                <a:spcPts val="0"/>
              </a:spcAft>
              <a:buClr>
                <a:schemeClr val="dk1"/>
              </a:buClr>
              <a:buSzPts val="1200"/>
              <a:buFont typeface="Arial"/>
              <a:buChar char="•"/>
            </a:pPr>
            <a:r>
              <a:rPr lang="vi"/>
              <a:t>Tạo </a:t>
            </a:r>
            <a:r>
              <a:rPr lang="vi" b="1"/>
              <a:t>cookie </a:t>
            </a:r>
            <a:r>
              <a:rPr lang="vi"/>
              <a:t>để lưu trữ lựa chọn của người dùng để xem phiên bản đầy đủ của trang web.</a:t>
            </a:r>
            <a:endParaRPr/>
          </a:p>
          <a:p>
            <a:pPr marL="628650" lvl="1" indent="-171450" algn="l" rtl="0">
              <a:spcBef>
                <a:spcPts val="360"/>
              </a:spcBef>
              <a:spcAft>
                <a:spcPts val="0"/>
              </a:spcAft>
              <a:buClr>
                <a:schemeClr val="dk1"/>
              </a:buClr>
              <a:buSzPts val="1200"/>
              <a:buFont typeface="Arial"/>
              <a:buChar char="•"/>
            </a:pPr>
            <a:r>
              <a:rPr lang="vi"/>
              <a:t>Tránh tạo các biểu mẫu phức tạp với nhiều trường đầu vào, vì việc nhập dữ liệu có thể khó khăn trên thiết bị di động so với máy tính để bàn.</a:t>
            </a:r>
            <a:endParaRPr/>
          </a:p>
          <a:p>
            <a:pPr marL="628650" lvl="1" indent="-171450" algn="l" rtl="0">
              <a:spcBef>
                <a:spcPts val="360"/>
              </a:spcBef>
              <a:spcAft>
                <a:spcPts val="0"/>
              </a:spcAft>
              <a:buClr>
                <a:schemeClr val="dk1"/>
              </a:buClr>
              <a:buSzPts val="1200"/>
              <a:buFont typeface="Arial"/>
              <a:buChar char="•"/>
            </a:pPr>
            <a:r>
              <a:rPr lang="vi"/>
              <a:t>Hạn chế sử dụng hình ảnh do giới hạn băng thông trên thiết bị di động</a:t>
            </a:r>
            <a:endParaRPr b="1"/>
          </a:p>
        </p:txBody>
      </p:sp>
      <p:sp>
        <p:nvSpPr>
          <p:cNvPr id="428" name="Google Shape;428;ga90f326fc1_2_3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90f326fc1_2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9" name="Google Shape;449;ga90f326fc1_2_3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Tối ưu hóa trang web cho điện thoại di động</a:t>
            </a:r>
            <a:endParaRPr b="1"/>
          </a:p>
          <a:p>
            <a:pPr marL="171450" lvl="0" indent="-171450" algn="l" rtl="0">
              <a:spcBef>
                <a:spcPts val="360"/>
              </a:spcBef>
              <a:spcAft>
                <a:spcPts val="0"/>
              </a:spcAft>
              <a:buClr>
                <a:schemeClr val="dk1"/>
              </a:buClr>
              <a:buSzPts val="1200"/>
              <a:buFont typeface="Arial"/>
              <a:buChar char="•"/>
            </a:pPr>
            <a:r>
              <a:rPr lang="vi"/>
              <a:t>Thêm các chức năng dành riêng cho thiết bị di động, chẳng hạn như cơ sở GPS tích hợp hoặc liên kết hành động kêu gọi.</a:t>
            </a:r>
            <a:endParaRPr/>
          </a:p>
          <a:p>
            <a:pPr marL="171450" lvl="0" indent="-171450" algn="l" rtl="0">
              <a:spcBef>
                <a:spcPts val="360"/>
              </a:spcBef>
              <a:spcAft>
                <a:spcPts val="0"/>
              </a:spcAft>
              <a:buClr>
                <a:schemeClr val="dk1"/>
              </a:buClr>
              <a:buSzPts val="1200"/>
              <a:buFont typeface="Arial"/>
              <a:buChar char="•"/>
            </a:pPr>
            <a:r>
              <a:rPr lang="vi"/>
              <a:t>Việc sử dụng màu nền trước và nền tốt là rất quan trọng vì chúng làm cho các trang web có thể đọc được trên màn hình nhỏ.</a:t>
            </a:r>
            <a:endParaRPr/>
          </a:p>
          <a:p>
            <a:pPr marL="171450" lvl="0" indent="-171450" algn="l" rtl="0">
              <a:spcBef>
                <a:spcPts val="360"/>
              </a:spcBef>
              <a:spcAft>
                <a:spcPts val="0"/>
              </a:spcAft>
              <a:buClr>
                <a:schemeClr val="dk1"/>
              </a:buClr>
              <a:buSzPts val="1200"/>
              <a:buFont typeface="Arial"/>
              <a:buChar char="•"/>
            </a:pPr>
            <a:r>
              <a:rPr lang="vi"/>
              <a:t>Chọn công nghệ tương thích với các thiết bị di động cũ.</a:t>
            </a:r>
            <a:endParaRPr/>
          </a:p>
          <a:p>
            <a:pPr marL="171450" lvl="0" indent="-171450" algn="l" rtl="0">
              <a:spcBef>
                <a:spcPts val="360"/>
              </a:spcBef>
              <a:spcAft>
                <a:spcPts val="0"/>
              </a:spcAft>
              <a:buClr>
                <a:schemeClr val="dk1"/>
              </a:buClr>
              <a:buSzPts val="1200"/>
              <a:buFont typeface="Arial"/>
              <a:buChar char="•"/>
            </a:pPr>
            <a:r>
              <a:rPr lang="vi"/>
              <a:t>Ngoài ra, cung cấp các lựa chọn thay thế cho các chức năng, chẳng hạn như cookie, bảng, biểu định kiểu, phông chữ, màu sắc, v.v.</a:t>
            </a:r>
            <a:endParaRPr/>
          </a:p>
          <a:p>
            <a:pPr marL="171450" lvl="0" indent="-171450" algn="l" rtl="0">
              <a:spcBef>
                <a:spcPts val="360"/>
              </a:spcBef>
              <a:spcAft>
                <a:spcPts val="0"/>
              </a:spcAft>
              <a:buClr>
                <a:schemeClr val="dk1"/>
              </a:buClr>
              <a:buSzPts val="1200"/>
              <a:buFont typeface="Arial"/>
              <a:buChar char="•"/>
            </a:pPr>
            <a:r>
              <a:rPr lang="vi"/>
              <a:t>Tránh sử dụng cửa sổ bật lên, bảng để bố trí, khung và bản đồ hình ảnh trong thiết kế trang Web di động.</a:t>
            </a:r>
            <a:endParaRPr/>
          </a:p>
        </p:txBody>
      </p:sp>
      <p:sp>
        <p:nvSpPr>
          <p:cNvPr id="450" name="Google Shape;450;ga90f326fc1_2_3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a90f326fc1_2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8" name="Google Shape;468;ga90f326fc1_2_3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360"/>
              </a:spcBef>
              <a:spcAft>
                <a:spcPts val="0"/>
              </a:spcAft>
              <a:buClr>
                <a:schemeClr val="dk1"/>
              </a:buClr>
              <a:buSzPts val="1200"/>
              <a:buFont typeface="Arial"/>
              <a:buChar char="•"/>
            </a:pPr>
            <a:r>
              <a:rPr lang="vi"/>
              <a:t>Thiết bị di động là một thiết bị máy tính cầm tay nhỏ với màn hình hiển thị nhỏ và bàn phím.</a:t>
            </a:r>
            <a:endParaRPr/>
          </a:p>
          <a:p>
            <a:pPr marL="171450" lvl="0" indent="-171450" algn="l" rtl="0">
              <a:spcBef>
                <a:spcPts val="360"/>
              </a:spcBef>
              <a:spcAft>
                <a:spcPts val="0"/>
              </a:spcAft>
              <a:buClr>
                <a:schemeClr val="dk1"/>
              </a:buClr>
              <a:buSzPts val="1200"/>
              <a:buFont typeface="Arial"/>
              <a:buChar char="•"/>
            </a:pPr>
            <a:r>
              <a:rPr lang="vi"/>
              <a:t>Các danh mục khác nhau của thiết bị di động hiện có trên thị trường là: kiểu cơ bản, thiết bị di động cấp thấp, thiết bị di động trung cấp, thiết bị di động cao cấp, điện thoại thông minh và máy tính bảng. </a:t>
            </a:r>
            <a:endParaRPr/>
          </a:p>
          <a:p>
            <a:pPr marL="171450" lvl="0" indent="-171450" algn="l" rtl="0">
              <a:spcBef>
                <a:spcPts val="360"/>
              </a:spcBef>
              <a:spcAft>
                <a:spcPts val="0"/>
              </a:spcAft>
              <a:buClr>
                <a:schemeClr val="dk1"/>
              </a:buClr>
              <a:buSzPts val="1200"/>
              <a:buFont typeface="Arial"/>
              <a:buChar char="•"/>
            </a:pPr>
            <a:r>
              <a:rPr lang="vi"/>
              <a:t>Nền tảng di động về cơ bản chịu trách nhiệm tương tác với phần cứng của thiết bị và chạy phần mềm / dịch vụ trên thiết bị di động. </a:t>
            </a:r>
            <a:endParaRPr/>
          </a:p>
          <a:p>
            <a:pPr marL="171450" lvl="0" indent="-171450" algn="l" rtl="0">
              <a:spcBef>
                <a:spcPts val="360"/>
              </a:spcBef>
              <a:spcAft>
                <a:spcPts val="0"/>
              </a:spcAft>
              <a:buClr>
                <a:schemeClr val="dk1"/>
              </a:buClr>
              <a:buSzPts val="1200"/>
              <a:buFont typeface="Arial"/>
              <a:buChar char="•"/>
            </a:pPr>
            <a:r>
              <a:rPr lang="vi"/>
              <a:t>Các nền tảng khác nhau dành cho thiết bị di động bao gồm: Palm OS, Blackberry, iOS, Symbian, Windows Mobile và Android. </a:t>
            </a:r>
            <a:endParaRPr/>
          </a:p>
          <a:p>
            <a:pPr marL="171450" lvl="0" indent="-171450" algn="l" rtl="0">
              <a:spcBef>
                <a:spcPts val="360"/>
              </a:spcBef>
              <a:spcAft>
                <a:spcPts val="0"/>
              </a:spcAft>
              <a:buClr>
                <a:schemeClr val="dk1"/>
              </a:buClr>
              <a:buSzPts val="1200"/>
              <a:buFont typeface="Arial"/>
              <a:buChar char="•"/>
            </a:pPr>
            <a:r>
              <a:rPr lang="vi"/>
              <a:t>Một trang Web di động lý tưởng được hỗ trợ và hiển thị đúng cách bởi các trình duyệt và hệ điều hành tối đa có thể. </a:t>
            </a:r>
            <a:endParaRPr/>
          </a:p>
          <a:p>
            <a:pPr marL="171450" lvl="0" indent="-171450" algn="l" rtl="0">
              <a:spcBef>
                <a:spcPts val="360"/>
              </a:spcBef>
              <a:spcAft>
                <a:spcPts val="0"/>
              </a:spcAft>
              <a:buClr>
                <a:schemeClr val="dk1"/>
              </a:buClr>
              <a:buSzPts val="1200"/>
              <a:buFont typeface="Arial"/>
              <a:buChar char="•"/>
            </a:pPr>
            <a:r>
              <a:rPr lang="vi"/>
              <a:t>Hai yếu tố cần được xem xét khi thiết kế ứng dụng Web di động là tỷ lệ và hướng hiển thị (thu phóng) ban đầu của nó. </a:t>
            </a:r>
            <a:endParaRPr/>
          </a:p>
          <a:p>
            <a:pPr marL="171450" lvl="0" indent="-171450" algn="l" rtl="0">
              <a:spcBef>
                <a:spcPts val="360"/>
              </a:spcBef>
              <a:spcAft>
                <a:spcPts val="0"/>
              </a:spcAft>
              <a:buClr>
                <a:schemeClr val="dk1"/>
              </a:buClr>
              <a:buSzPts val="1200"/>
              <a:buFont typeface="Arial"/>
              <a:buChar char="•"/>
            </a:pPr>
            <a:r>
              <a:rPr lang="vi"/>
              <a:t>Việc sử dụng truy vấn phương tiện là hiển thị các trang HTML trên các thiết bị khác nhau với các kiểu khác nhau dựa trên loại phương tiện của chúng.</a:t>
            </a:r>
            <a:endParaRPr b="1"/>
          </a:p>
        </p:txBody>
      </p:sp>
      <p:sp>
        <p:nvSpPr>
          <p:cNvPr id="469" name="Google Shape;469;ga90f326fc1_2_3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90f326fc1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 name="Google Shape;89;ga90f326fc1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Môi trường ứng dụng di động</a:t>
            </a:r>
            <a:endParaRPr b="1"/>
          </a:p>
          <a:p>
            <a:pPr marL="171450" lvl="0" indent="-171450" algn="l" rtl="0">
              <a:spcBef>
                <a:spcPts val="360"/>
              </a:spcBef>
              <a:spcAft>
                <a:spcPts val="0"/>
              </a:spcAft>
              <a:buClr>
                <a:schemeClr val="dk1"/>
              </a:buClr>
              <a:buSzPts val="1200"/>
              <a:buFont typeface="Arial"/>
              <a:buChar char="•"/>
            </a:pPr>
            <a:r>
              <a:rPr lang="vi"/>
              <a:t>Ngày nay, quyền truy cập vào Web không chỉ giới hạn ở các hệ thống máy tính để bàn, mà còn có sẵn trên các thiết bị di động và không dây, chẳng hạn như thiết bị di động.</a:t>
            </a:r>
            <a:endParaRPr/>
          </a:p>
          <a:p>
            <a:pPr marL="171450" lvl="0" indent="-171450" algn="l" rtl="0">
              <a:spcBef>
                <a:spcPts val="360"/>
              </a:spcBef>
              <a:spcAft>
                <a:spcPts val="0"/>
              </a:spcAft>
              <a:buClr>
                <a:schemeClr val="dk1"/>
              </a:buClr>
              <a:buSzPts val="1200"/>
              <a:buFont typeface="Arial"/>
              <a:buChar char="•"/>
            </a:pPr>
            <a:r>
              <a:rPr lang="vi"/>
              <a:t>Thiết bị di động, còn được gọi là thiết bị cầm tay, là một thiết bị máy tính cầm tay nhỏ với màn hình hiển thị nhỏ và bàn phím.</a:t>
            </a:r>
            <a:endParaRPr/>
          </a:p>
          <a:p>
            <a:pPr marL="171450" lvl="0" indent="-171450" algn="l" rtl="0">
              <a:spcBef>
                <a:spcPts val="360"/>
              </a:spcBef>
              <a:spcAft>
                <a:spcPts val="0"/>
              </a:spcAft>
              <a:buClr>
                <a:schemeClr val="dk1"/>
              </a:buClr>
              <a:buSzPts val="1200"/>
              <a:buFont typeface="Arial"/>
              <a:buChar char="•"/>
            </a:pPr>
            <a:r>
              <a:rPr lang="vi"/>
              <a:t>Thiết bị di động có hệ điều hành mà trên đó có nhiều loại phần mềm ứng dụng khác nhau được thực thi.</a:t>
            </a:r>
            <a:endParaRPr/>
          </a:p>
          <a:p>
            <a:pPr marL="171450" lvl="0" indent="-171450" algn="l" rtl="0">
              <a:spcBef>
                <a:spcPts val="360"/>
              </a:spcBef>
              <a:spcAft>
                <a:spcPts val="0"/>
              </a:spcAft>
              <a:buClr>
                <a:schemeClr val="dk1"/>
              </a:buClr>
              <a:buSzPts val="1200"/>
              <a:buFont typeface="Arial"/>
              <a:buChar char="•"/>
            </a:pPr>
            <a:r>
              <a:rPr lang="vi"/>
              <a:t>Các phần mềm ứng dụng này còn được gọi là ứng dụng.</a:t>
            </a:r>
            <a:endParaRPr/>
          </a:p>
          <a:p>
            <a:pPr marL="171450" lvl="0" indent="-171450" algn="l" rtl="0">
              <a:spcBef>
                <a:spcPts val="360"/>
              </a:spcBef>
              <a:spcAft>
                <a:spcPts val="0"/>
              </a:spcAft>
              <a:buClr>
                <a:schemeClr val="dk1"/>
              </a:buClr>
              <a:buSzPts val="1200"/>
              <a:buFont typeface="Arial"/>
              <a:buChar char="•"/>
            </a:pPr>
            <a:r>
              <a:rPr lang="vi"/>
              <a:t>Các ứng dụng thường được sử dụng nhất là các trình duyệt di động hiển thị các trang Web.</a:t>
            </a:r>
            <a:endParaRPr b="1"/>
          </a:p>
        </p:txBody>
      </p:sp>
      <p:sp>
        <p:nvSpPr>
          <p:cNvPr id="90" name="Google Shape;90;ga90f326fc1_2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90f326fc1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ga90f326fc1_2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loại thiết bị di động</a:t>
            </a:r>
            <a:endParaRPr b="1"/>
          </a:p>
          <a:p>
            <a:pPr marL="171450" lvl="0" indent="-171450" algn="l" rtl="0">
              <a:spcBef>
                <a:spcPts val="360"/>
              </a:spcBef>
              <a:spcAft>
                <a:spcPts val="0"/>
              </a:spcAft>
              <a:buClr>
                <a:schemeClr val="dk1"/>
              </a:buClr>
              <a:buSzPts val="1200"/>
              <a:buFont typeface="Arial"/>
              <a:buChar char="•"/>
            </a:pPr>
            <a:r>
              <a:rPr lang="vi"/>
              <a:t>Các loại điện thoại di động khác nhau có sẵn trên thị trường là:</a:t>
            </a:r>
            <a:endParaRPr/>
          </a:p>
          <a:p>
            <a:pPr marL="628650" lvl="1" indent="-171450" algn="l" rtl="0">
              <a:spcBef>
                <a:spcPts val="360"/>
              </a:spcBef>
              <a:spcAft>
                <a:spcPts val="0"/>
              </a:spcAft>
              <a:buClr>
                <a:schemeClr val="dk1"/>
              </a:buClr>
              <a:buSzPts val="1200"/>
              <a:buFont typeface="Arial"/>
              <a:buChar char="•"/>
            </a:pPr>
            <a:r>
              <a:rPr lang="vi"/>
              <a:t>Thiết bị di động cấp thấp</a:t>
            </a:r>
            <a:endParaRPr/>
          </a:p>
          <a:p>
            <a:pPr marL="628650" lvl="1" indent="-171450" algn="l" rtl="0">
              <a:spcBef>
                <a:spcPts val="360"/>
              </a:spcBef>
              <a:spcAft>
                <a:spcPts val="0"/>
              </a:spcAft>
              <a:buClr>
                <a:schemeClr val="dk1"/>
              </a:buClr>
              <a:buSzPts val="1200"/>
              <a:buFont typeface="Arial"/>
              <a:buChar char="•"/>
            </a:pPr>
            <a:r>
              <a:rPr lang="vi"/>
              <a:t>Thiết bị di động trung cấp</a:t>
            </a:r>
            <a:endParaRPr/>
          </a:p>
          <a:p>
            <a:pPr marL="628650" lvl="1" indent="-171450" algn="l" rtl="0">
              <a:spcBef>
                <a:spcPts val="360"/>
              </a:spcBef>
              <a:spcAft>
                <a:spcPts val="0"/>
              </a:spcAft>
              <a:buClr>
                <a:schemeClr val="dk1"/>
              </a:buClr>
              <a:buSzPts val="1200"/>
              <a:buFont typeface="Arial"/>
              <a:buChar char="•"/>
            </a:pPr>
            <a:r>
              <a:rPr lang="vi"/>
              <a:t>Thiết bị di động cao cấp</a:t>
            </a:r>
            <a:endParaRPr/>
          </a:p>
          <a:p>
            <a:pPr marL="628650" marR="0" lvl="1" indent="-171450" algn="l" rtl="0">
              <a:lnSpc>
                <a:spcPct val="100000"/>
              </a:lnSpc>
              <a:spcBef>
                <a:spcPts val="360"/>
              </a:spcBef>
              <a:spcAft>
                <a:spcPts val="0"/>
              </a:spcAft>
              <a:buClr>
                <a:schemeClr val="dk1"/>
              </a:buClr>
              <a:buSzPts val="1200"/>
              <a:buFont typeface="Arial"/>
              <a:buChar char="•"/>
            </a:pPr>
            <a:r>
              <a:rPr lang="vi"/>
              <a:t>Điện thoại thông minh</a:t>
            </a:r>
            <a:endParaRPr/>
          </a:p>
          <a:p>
            <a:pPr marL="628650" lvl="1" indent="-171450" algn="l" rtl="0">
              <a:spcBef>
                <a:spcPts val="360"/>
              </a:spcBef>
              <a:spcAft>
                <a:spcPts val="0"/>
              </a:spcAft>
              <a:buClr>
                <a:schemeClr val="dk1"/>
              </a:buClr>
              <a:buSzPts val="1200"/>
              <a:buFont typeface="Arial"/>
              <a:buChar char="•"/>
            </a:pPr>
            <a:r>
              <a:rPr lang="vi"/>
              <a:t>Máy tính bảng và </a:t>
            </a:r>
            <a:r>
              <a:rPr lang="vi" sz="1200">
                <a:solidFill>
                  <a:schemeClr val="lt1"/>
                </a:solidFill>
              </a:rPr>
              <a:t>Notebooks</a:t>
            </a:r>
            <a:endParaRPr b="1"/>
          </a:p>
        </p:txBody>
      </p:sp>
      <p:sp>
        <p:nvSpPr>
          <p:cNvPr id="108" name="Google Shape;108;ga90f326fc1_2_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90f326fc1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6" name="Google Shape;126;ga90f326fc1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Nền tảng di động</a:t>
            </a:r>
            <a:endParaRPr b="1"/>
          </a:p>
          <a:p>
            <a:pPr marL="171450" lvl="0" indent="-171450" algn="l" rtl="0">
              <a:spcBef>
                <a:spcPts val="360"/>
              </a:spcBef>
              <a:spcAft>
                <a:spcPts val="0"/>
              </a:spcAft>
              <a:buClr>
                <a:schemeClr val="dk1"/>
              </a:buClr>
              <a:buSzPts val="1200"/>
              <a:buFont typeface="Arial"/>
              <a:buChar char="•"/>
            </a:pPr>
            <a:r>
              <a:rPr lang="vi"/>
              <a:t>Nền tảng thiết bị di động tương tự như nền tảng phần mềm. </a:t>
            </a:r>
            <a:endParaRPr/>
          </a:p>
          <a:p>
            <a:pPr marL="171450" lvl="0" indent="-171450" algn="l" rtl="0">
              <a:spcBef>
                <a:spcPts val="360"/>
              </a:spcBef>
              <a:spcAft>
                <a:spcPts val="0"/>
              </a:spcAft>
              <a:buClr>
                <a:schemeClr val="dk1"/>
              </a:buClr>
              <a:buSzPts val="1200"/>
              <a:buFont typeface="Arial"/>
              <a:buChar char="•"/>
            </a:pPr>
            <a:r>
              <a:rPr lang="vi"/>
              <a:t>Nó có trách nhiệm tương tác với phần cứng của thiết bị và chạy phần mềm / dịch vụ trên thiết bị di động. </a:t>
            </a:r>
            <a:endParaRPr/>
          </a:p>
          <a:p>
            <a:pPr marL="171450" lvl="0" indent="-171450" algn="l" rtl="0">
              <a:spcBef>
                <a:spcPts val="360"/>
              </a:spcBef>
              <a:spcAft>
                <a:spcPts val="0"/>
              </a:spcAft>
              <a:buClr>
                <a:schemeClr val="dk1"/>
              </a:buClr>
              <a:buSzPts val="1200"/>
              <a:buFont typeface="Arial"/>
              <a:buChar char="•"/>
            </a:pPr>
            <a:r>
              <a:rPr lang="vi"/>
              <a:t>Các nền tảng di động được phân loại là nguồn mở và độc quyền.</a:t>
            </a:r>
            <a:endParaRPr/>
          </a:p>
          <a:p>
            <a:pPr marL="628650" lvl="1" indent="-171450" algn="l" rtl="0">
              <a:spcBef>
                <a:spcPts val="360"/>
              </a:spcBef>
              <a:spcAft>
                <a:spcPts val="0"/>
              </a:spcAft>
              <a:buClr>
                <a:schemeClr val="dk1"/>
              </a:buClr>
              <a:buSzPts val="1200"/>
              <a:buFont typeface="Arial"/>
              <a:buChar char="•"/>
            </a:pPr>
            <a:r>
              <a:rPr lang="vi" b="1"/>
              <a:t>Hệ điều hành Palm</a:t>
            </a:r>
            <a:endParaRPr b="1"/>
          </a:p>
          <a:p>
            <a:pPr marL="1085850" lvl="2" indent="-171450" algn="l" rtl="0">
              <a:spcBef>
                <a:spcPts val="360"/>
              </a:spcBef>
              <a:spcAft>
                <a:spcPts val="0"/>
              </a:spcAft>
              <a:buClr>
                <a:schemeClr val="dk1"/>
              </a:buClr>
              <a:buSzPts val="1200"/>
              <a:buFont typeface="Arial"/>
              <a:buChar char="•"/>
            </a:pPr>
            <a:r>
              <a:rPr lang="vi"/>
              <a:t>Nó là một hệ điều hành di động độc quyền được phát triển bởi Palm Inc. và được sử dụng cho các Trợ lý Kỹ thuật số Cá nhân (PDA). </a:t>
            </a:r>
            <a:endParaRPr/>
          </a:p>
          <a:p>
            <a:pPr marL="1085850" lvl="2" indent="-171450" algn="l" rtl="0">
              <a:spcBef>
                <a:spcPts val="360"/>
              </a:spcBef>
              <a:spcAft>
                <a:spcPts val="0"/>
              </a:spcAft>
              <a:buClr>
                <a:schemeClr val="dk1"/>
              </a:buClr>
              <a:buSzPts val="1200"/>
              <a:buFont typeface="Arial"/>
              <a:buChar char="•"/>
            </a:pPr>
            <a:r>
              <a:rPr lang="vi"/>
              <a:t>Hiện tại, Palm Inc. đã phát triển webOS dựa trên nhân Linux.</a:t>
            </a:r>
            <a:endParaRPr/>
          </a:p>
          <a:p>
            <a:pPr marL="628650" lvl="1" indent="-171450" algn="l" rtl="0">
              <a:spcBef>
                <a:spcPts val="360"/>
              </a:spcBef>
              <a:spcAft>
                <a:spcPts val="0"/>
              </a:spcAft>
              <a:buClr>
                <a:schemeClr val="dk1"/>
              </a:buClr>
              <a:buSzPts val="1200"/>
              <a:buFont typeface="Arial"/>
              <a:buChar char="•"/>
            </a:pPr>
            <a:r>
              <a:rPr lang="vi" b="1"/>
              <a:t>Hệ điều hành Blackberry</a:t>
            </a:r>
            <a:endParaRPr b="1"/>
          </a:p>
          <a:p>
            <a:pPr marL="1085850" lvl="2" indent="-171450" algn="l" rtl="0">
              <a:spcBef>
                <a:spcPts val="360"/>
              </a:spcBef>
              <a:spcAft>
                <a:spcPts val="0"/>
              </a:spcAft>
              <a:buClr>
                <a:schemeClr val="dk1"/>
              </a:buClr>
              <a:buSzPts val="1200"/>
              <a:buFont typeface="Arial"/>
              <a:buChar char="•"/>
            </a:pPr>
            <a:r>
              <a:rPr lang="vi"/>
              <a:t>Nó là một hệ điều hành di động độc quyền được phát triển bởi Research in Motion (RIM) và dựa trên nền tảng Java. </a:t>
            </a:r>
            <a:endParaRPr/>
          </a:p>
          <a:p>
            <a:pPr marL="1085850" lvl="2" indent="-171450" algn="l" rtl="0">
              <a:spcBef>
                <a:spcPts val="360"/>
              </a:spcBef>
              <a:spcAft>
                <a:spcPts val="0"/>
              </a:spcAft>
              <a:buClr>
                <a:schemeClr val="dk1"/>
              </a:buClr>
              <a:buSzPts val="1200"/>
              <a:buFont typeface="Arial"/>
              <a:buChar char="•"/>
            </a:pPr>
            <a:r>
              <a:rPr lang="vi"/>
              <a:t>Nó chủ yếu được sử dụng bởi các thiết bị điện thoại thông minh Blackberry.</a:t>
            </a:r>
            <a:endParaRPr b="1"/>
          </a:p>
        </p:txBody>
      </p:sp>
      <p:sp>
        <p:nvSpPr>
          <p:cNvPr id="127" name="Google Shape;127;ga90f326fc1_2_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90f326fc1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4" name="Google Shape;144;ga90f326fc1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Nền tảng di động</a:t>
            </a:r>
            <a:endParaRPr b="1"/>
          </a:p>
          <a:p>
            <a:pPr marL="171450" marR="0" lvl="0" indent="-171450" algn="l" rtl="0">
              <a:lnSpc>
                <a:spcPct val="100000"/>
              </a:lnSpc>
              <a:spcBef>
                <a:spcPts val="360"/>
              </a:spcBef>
              <a:spcAft>
                <a:spcPts val="0"/>
              </a:spcAft>
              <a:buClr>
                <a:schemeClr val="dk1"/>
              </a:buClr>
              <a:buSzPts val="1200"/>
              <a:buFont typeface="Arial"/>
              <a:buChar char="•"/>
            </a:pPr>
            <a:r>
              <a:rPr lang="vi" sz="1200" b="1"/>
              <a:t>Windows Mobile</a:t>
            </a:r>
            <a:endParaRPr/>
          </a:p>
          <a:p>
            <a:pPr marL="628650" marR="0" lvl="1" indent="-171450" algn="l" rtl="0">
              <a:lnSpc>
                <a:spcPct val="100000"/>
              </a:lnSpc>
              <a:spcBef>
                <a:spcPts val="360"/>
              </a:spcBef>
              <a:spcAft>
                <a:spcPts val="0"/>
              </a:spcAft>
              <a:buClr>
                <a:schemeClr val="dk1"/>
              </a:buClr>
              <a:buSzPts val="1200"/>
              <a:buFont typeface="Arial"/>
              <a:buChar char="•"/>
            </a:pPr>
            <a:r>
              <a:rPr lang="vi"/>
              <a:t>Chạy trên nền tảng Windows Mobile.</a:t>
            </a:r>
            <a:endParaRPr sz="1200" b="1"/>
          </a:p>
          <a:p>
            <a:pPr marL="171450" lvl="0" indent="-171450" algn="l" rtl="0">
              <a:spcBef>
                <a:spcPts val="360"/>
              </a:spcBef>
              <a:spcAft>
                <a:spcPts val="0"/>
              </a:spcAft>
              <a:buClr>
                <a:schemeClr val="dk1"/>
              </a:buClr>
              <a:buSzPts val="1200"/>
              <a:buFont typeface="Arial"/>
              <a:buChar char="•"/>
            </a:pPr>
            <a:r>
              <a:rPr lang="vi" sz="1200" b="1"/>
              <a:t>Linux:</a:t>
            </a:r>
            <a:endParaRPr/>
          </a:p>
          <a:p>
            <a:pPr marL="628650" lvl="1" indent="-171450" algn="l" rtl="0">
              <a:spcBef>
                <a:spcPts val="360"/>
              </a:spcBef>
              <a:spcAft>
                <a:spcPts val="0"/>
              </a:spcAft>
              <a:buClr>
                <a:schemeClr val="dk1"/>
              </a:buClr>
              <a:buSzPts val="1200"/>
              <a:buFont typeface="Arial"/>
              <a:buChar char="•"/>
            </a:pPr>
            <a:r>
              <a:rPr lang="vi"/>
              <a:t>Hệ điều hành mã nguồn mở, được hỗ trợ bởi điện thoại thông minh Motorola.</a:t>
            </a:r>
            <a:endParaRPr/>
          </a:p>
          <a:p>
            <a:pPr marL="171450" marR="0" lvl="0" indent="-171450" algn="l" rtl="0">
              <a:lnSpc>
                <a:spcPct val="100000"/>
              </a:lnSpc>
              <a:spcBef>
                <a:spcPts val="360"/>
              </a:spcBef>
              <a:spcAft>
                <a:spcPts val="0"/>
              </a:spcAft>
              <a:buClr>
                <a:schemeClr val="dk1"/>
              </a:buClr>
              <a:buSzPts val="1200"/>
              <a:buFont typeface="Arial"/>
              <a:buChar char="•"/>
            </a:pPr>
            <a:r>
              <a:rPr lang="vi" sz="1200" b="1"/>
              <a:t>Android</a:t>
            </a:r>
            <a:endParaRPr/>
          </a:p>
          <a:p>
            <a:pPr marL="628650" lvl="1" indent="-171450" algn="l" rtl="0">
              <a:spcBef>
                <a:spcPts val="360"/>
              </a:spcBef>
              <a:spcAft>
                <a:spcPts val="0"/>
              </a:spcAft>
              <a:buClr>
                <a:schemeClr val="dk1"/>
              </a:buClr>
              <a:buSzPts val="1200"/>
              <a:buFont typeface="Arial"/>
              <a:buChar char="•"/>
            </a:pPr>
            <a:r>
              <a:rPr lang="vi"/>
              <a:t>Hệ điều hành mã nguồn mở do Google phát triển, hiện đang được sử dụng bởi điện thoại thông minh và máy tính bảng.</a:t>
            </a:r>
            <a:endParaRPr/>
          </a:p>
          <a:p>
            <a:pPr marL="171450" marR="0" lvl="0" indent="-171450" algn="l" rtl="0">
              <a:lnSpc>
                <a:spcPct val="100000"/>
              </a:lnSpc>
              <a:spcBef>
                <a:spcPts val="360"/>
              </a:spcBef>
              <a:spcAft>
                <a:spcPts val="0"/>
              </a:spcAft>
              <a:buClr>
                <a:schemeClr val="dk1"/>
              </a:buClr>
              <a:buSzPts val="1200"/>
              <a:buFont typeface="Arial"/>
              <a:buChar char="•"/>
            </a:pPr>
            <a:r>
              <a:rPr lang="vi" sz="1200" b="1"/>
              <a:t>iOS</a:t>
            </a:r>
            <a:endParaRPr/>
          </a:p>
          <a:p>
            <a:pPr marL="628650" lvl="1" indent="-171450" algn="l" rtl="0">
              <a:spcBef>
                <a:spcPts val="360"/>
              </a:spcBef>
              <a:spcAft>
                <a:spcPts val="0"/>
              </a:spcAft>
              <a:buClr>
                <a:schemeClr val="dk1"/>
              </a:buClr>
              <a:buSzPts val="1200"/>
              <a:buFont typeface="Arial"/>
              <a:buChar char="•"/>
            </a:pPr>
            <a:r>
              <a:rPr lang="vi"/>
              <a:t>Được phát triển bởi Apple Inc. và ban đầu được gọi là iPhone OS. </a:t>
            </a:r>
            <a:endParaRPr/>
          </a:p>
          <a:p>
            <a:pPr marL="628650" lvl="1" indent="-171450" algn="l" rtl="0">
              <a:spcBef>
                <a:spcPts val="360"/>
              </a:spcBef>
              <a:spcAft>
                <a:spcPts val="0"/>
              </a:spcAft>
              <a:buClr>
                <a:schemeClr val="dk1"/>
              </a:buClr>
              <a:buSzPts val="1200"/>
              <a:buFont typeface="Arial"/>
              <a:buChar char="•"/>
            </a:pPr>
            <a:r>
              <a:rPr lang="vi"/>
              <a:t>Bắt nguồn từ Mac OS X, dựa trên nền tảng UNIX.</a:t>
            </a:r>
            <a:endParaRPr/>
          </a:p>
          <a:p>
            <a:pPr marL="171450" marR="0" lvl="0" indent="-171450" algn="l" rtl="0">
              <a:lnSpc>
                <a:spcPct val="100000"/>
              </a:lnSpc>
              <a:spcBef>
                <a:spcPts val="360"/>
              </a:spcBef>
              <a:spcAft>
                <a:spcPts val="0"/>
              </a:spcAft>
              <a:buClr>
                <a:schemeClr val="dk1"/>
              </a:buClr>
              <a:buSzPts val="1200"/>
              <a:buFont typeface="Arial"/>
              <a:buChar char="•"/>
            </a:pPr>
            <a:r>
              <a:rPr lang="vi" sz="1200" b="1"/>
              <a:t>Symbian</a:t>
            </a:r>
            <a:endParaRPr/>
          </a:p>
          <a:p>
            <a:pPr marL="628650" lvl="1" indent="-171450" algn="l" rtl="0">
              <a:spcBef>
                <a:spcPts val="360"/>
              </a:spcBef>
              <a:spcAft>
                <a:spcPts val="0"/>
              </a:spcAft>
              <a:buClr>
                <a:schemeClr val="dk1"/>
              </a:buClr>
              <a:buSzPts val="1200"/>
              <a:buFont typeface="Arial"/>
              <a:buChar char="•"/>
            </a:pPr>
            <a:r>
              <a:rPr lang="vi"/>
              <a:t>Hệ điều hành di động mã nguồn mở được phát triển cho điện thoại di động. </a:t>
            </a:r>
            <a:endParaRPr/>
          </a:p>
          <a:p>
            <a:pPr marL="628650" lvl="1" indent="-171450" algn="l" rtl="0">
              <a:spcBef>
                <a:spcPts val="360"/>
              </a:spcBef>
              <a:spcAft>
                <a:spcPts val="0"/>
              </a:spcAft>
              <a:buClr>
                <a:schemeClr val="dk1"/>
              </a:buClr>
              <a:buSzPts val="1200"/>
              <a:buFont typeface="Arial"/>
              <a:buChar char="•"/>
            </a:pPr>
            <a:r>
              <a:rPr lang="vi"/>
              <a:t>Bao gồm khung giao diện người dùng, thư viện và các công cụ thành phần.</a:t>
            </a:r>
            <a:endParaRPr/>
          </a:p>
        </p:txBody>
      </p:sp>
      <p:sp>
        <p:nvSpPr>
          <p:cNvPr id="145" name="Google Shape;145;ga90f326fc1_2_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90f326fc1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ga90f326fc1_2_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khía cạnh thiết kế của trang web di động</a:t>
            </a:r>
            <a:endParaRPr b="1"/>
          </a:p>
          <a:p>
            <a:pPr marL="171450" lvl="0" indent="-171450" algn="l" rtl="0">
              <a:spcBef>
                <a:spcPts val="360"/>
              </a:spcBef>
              <a:spcAft>
                <a:spcPts val="0"/>
              </a:spcAft>
              <a:buClr>
                <a:schemeClr val="dk1"/>
              </a:buClr>
              <a:buSzPts val="1200"/>
              <a:buFont typeface="Arial"/>
              <a:buChar char="•"/>
            </a:pPr>
            <a:r>
              <a:rPr lang="vi"/>
              <a:t>Những cân nhắc cơ bản để thiết kế một trang web di động như sau:</a:t>
            </a:r>
            <a:endParaRPr/>
          </a:p>
          <a:p>
            <a:pPr marL="628650" lvl="1" indent="-171450" algn="l" rtl="0">
              <a:spcBef>
                <a:spcPts val="360"/>
              </a:spcBef>
              <a:spcAft>
                <a:spcPts val="0"/>
              </a:spcAft>
              <a:buClr>
                <a:schemeClr val="dk1"/>
              </a:buClr>
              <a:buSzPts val="1200"/>
              <a:buFont typeface="Arial"/>
              <a:buChar char="•"/>
            </a:pPr>
            <a:r>
              <a:rPr lang="vi"/>
              <a:t>Độ phân giải và kích thước vật lý</a:t>
            </a:r>
            <a:endParaRPr/>
          </a:p>
          <a:p>
            <a:pPr marL="628650" lvl="1" indent="-171450" algn="l" rtl="0">
              <a:spcBef>
                <a:spcPts val="360"/>
              </a:spcBef>
              <a:spcAft>
                <a:spcPts val="0"/>
              </a:spcAft>
              <a:buClr>
                <a:schemeClr val="dk1"/>
              </a:buClr>
              <a:buSzPts val="1200"/>
              <a:buFont typeface="Arial"/>
              <a:buChar char="•"/>
            </a:pPr>
            <a:r>
              <a:rPr lang="vi"/>
              <a:t>Định hướng trang</a:t>
            </a:r>
            <a:endParaRPr/>
          </a:p>
          <a:p>
            <a:pPr marL="628650" lvl="1" indent="-171450" algn="l" rtl="0">
              <a:spcBef>
                <a:spcPts val="360"/>
              </a:spcBef>
              <a:spcAft>
                <a:spcPts val="0"/>
              </a:spcAft>
              <a:buClr>
                <a:schemeClr val="dk1"/>
              </a:buClr>
              <a:buSzPts val="1200"/>
              <a:buFont typeface="Arial"/>
              <a:buChar char="•"/>
            </a:pPr>
            <a:r>
              <a:rPr lang="vi"/>
              <a:t>Phương thức nhập liệu</a:t>
            </a:r>
            <a:endParaRPr/>
          </a:p>
          <a:p>
            <a:pPr marL="171450" marR="0" lvl="0" indent="-171450" algn="l" rtl="0">
              <a:lnSpc>
                <a:spcPct val="100000"/>
              </a:lnSpc>
              <a:spcBef>
                <a:spcPts val="360"/>
              </a:spcBef>
              <a:spcAft>
                <a:spcPts val="0"/>
              </a:spcAft>
              <a:buClr>
                <a:schemeClr val="dk1"/>
              </a:buClr>
              <a:buSzPts val="1200"/>
              <a:buFont typeface="Arial"/>
              <a:buChar char="•"/>
            </a:pPr>
            <a:r>
              <a:rPr lang="vi" b="1"/>
              <a:t>Độ phân giải và kích thước vật lý</a:t>
            </a:r>
            <a:endParaRPr b="1"/>
          </a:p>
          <a:p>
            <a:pPr marL="628650" lvl="1" indent="-171450" algn="l" rtl="0">
              <a:spcBef>
                <a:spcPts val="360"/>
              </a:spcBef>
              <a:spcAft>
                <a:spcPts val="0"/>
              </a:spcAft>
              <a:buClr>
                <a:schemeClr val="dk1"/>
              </a:buClr>
              <a:buSzPts val="1200"/>
              <a:buFont typeface="Arial"/>
              <a:buChar char="•"/>
            </a:pPr>
            <a:r>
              <a:rPr lang="vi"/>
              <a:t>Độ phân giải có nghĩa là số điểm ảnh (chiều rộng và chiều cao) trên màn hình: Điểm ảnh trên mỗi inch (PPI) hoặc Điểm trên mỗi inch (DPI)</a:t>
            </a:r>
            <a:endParaRPr/>
          </a:p>
          <a:p>
            <a:pPr marL="628650" lvl="1" indent="-171450" algn="l" rtl="0">
              <a:spcBef>
                <a:spcPts val="360"/>
              </a:spcBef>
              <a:spcAft>
                <a:spcPts val="0"/>
              </a:spcAft>
              <a:buClr>
                <a:schemeClr val="dk1"/>
              </a:buClr>
              <a:buSzPts val="1200"/>
              <a:buFont typeface="Arial"/>
              <a:buChar char="•"/>
            </a:pPr>
            <a:r>
              <a:rPr lang="vi"/>
              <a:t>Bảng sau liệt kê độ phân giải của thiết bị di động dựa trên danh mục của chúng.</a:t>
            </a:r>
            <a:endParaRPr b="1"/>
          </a:p>
        </p:txBody>
      </p:sp>
      <p:sp>
        <p:nvSpPr>
          <p:cNvPr id="174" name="Google Shape;174;ga90f326fc1_2_1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90f326fc1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7" name="Google Shape;187;ga90f326fc1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khía cạnh thiết kế của trang web di động</a:t>
            </a:r>
            <a:endParaRPr b="1"/>
          </a:p>
          <a:p>
            <a:pPr marL="171450" marR="0" lvl="0" indent="-171450" algn="l" rtl="0">
              <a:lnSpc>
                <a:spcPct val="100000"/>
              </a:lnSpc>
              <a:spcBef>
                <a:spcPts val="360"/>
              </a:spcBef>
              <a:spcAft>
                <a:spcPts val="0"/>
              </a:spcAft>
              <a:buClr>
                <a:schemeClr val="dk1"/>
              </a:buClr>
              <a:buSzPts val="1200"/>
              <a:buFont typeface="Arial"/>
              <a:buChar char="•"/>
            </a:pPr>
            <a:r>
              <a:rPr lang="vi"/>
              <a:t>Bảng sau liệt kê độ phân giải và kích thước hiển thị của các thiết bị di động khác nhau.</a:t>
            </a:r>
            <a:endParaRPr/>
          </a:p>
          <a:p>
            <a:pPr marL="171450" marR="0" lvl="0" indent="-171450" algn="l" rtl="0">
              <a:lnSpc>
                <a:spcPct val="100000"/>
              </a:lnSpc>
              <a:spcBef>
                <a:spcPts val="360"/>
              </a:spcBef>
              <a:spcAft>
                <a:spcPts val="0"/>
              </a:spcAft>
              <a:buClr>
                <a:schemeClr val="dk1"/>
              </a:buClr>
              <a:buSzPts val="1200"/>
              <a:buFont typeface="Arial"/>
              <a:buChar char="•"/>
            </a:pPr>
            <a:r>
              <a:rPr lang="vi"/>
              <a:t>Các thiết bị di động cũng được phân loại dựa trên hướng của chúng, dọc và ngang.</a:t>
            </a:r>
            <a:endParaRPr b="1"/>
          </a:p>
        </p:txBody>
      </p:sp>
      <p:sp>
        <p:nvSpPr>
          <p:cNvPr id="188" name="Google Shape;188;ga90f326fc1_2_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90f326fc1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9" name="Google Shape;199;ga90f326fc1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khía cạnh thiết kế của trang web di động</a:t>
            </a:r>
            <a:endParaRPr b="1"/>
          </a:p>
          <a:p>
            <a:pPr marL="171450" marR="0" lvl="0" indent="-171450" algn="l" rtl="0">
              <a:lnSpc>
                <a:spcPct val="100000"/>
              </a:lnSpc>
              <a:spcBef>
                <a:spcPts val="360"/>
              </a:spcBef>
              <a:spcAft>
                <a:spcPts val="0"/>
              </a:spcAft>
              <a:buClr>
                <a:schemeClr val="dk1"/>
              </a:buClr>
              <a:buSzPts val="1200"/>
              <a:buFont typeface="Arial"/>
              <a:buChar char="•"/>
            </a:pPr>
            <a:r>
              <a:rPr lang="vi" b="1"/>
              <a:t>Định hướng trang</a:t>
            </a:r>
            <a:endParaRPr b="1"/>
          </a:p>
          <a:p>
            <a:pPr marL="628650" lvl="1" indent="-171450" algn="l" rtl="0">
              <a:spcBef>
                <a:spcPts val="360"/>
              </a:spcBef>
              <a:spcAft>
                <a:spcPts val="0"/>
              </a:spcAft>
              <a:buClr>
                <a:schemeClr val="dk1"/>
              </a:buClr>
              <a:buSzPts val="1200"/>
              <a:buFont typeface="Arial"/>
              <a:buChar char="•"/>
            </a:pPr>
            <a:r>
              <a:rPr lang="vi"/>
              <a:t>Điện thoại thông minh và máy tính bảng có thể chuyển đổi giữa chế độ xem ngang và dọc để hiển thị trang Web tốt hơn.</a:t>
            </a:r>
            <a:endParaRPr/>
          </a:p>
          <a:p>
            <a:pPr marL="628650" lvl="1" indent="-171450" algn="l" rtl="0">
              <a:spcBef>
                <a:spcPts val="360"/>
              </a:spcBef>
              <a:spcAft>
                <a:spcPts val="0"/>
              </a:spcAft>
              <a:buClr>
                <a:schemeClr val="dk1"/>
              </a:buClr>
              <a:buSzPts val="1200"/>
              <a:buFont typeface="Arial"/>
              <a:buChar char="•"/>
            </a:pPr>
            <a:r>
              <a:rPr lang="vi"/>
              <a:t>Khả năng xoay này để thay đổi chế độ xem từ ngang sang dọc hoặc ngược lại là do bộ tăng tốc phần cứng có sẵn trong điện thoại</a:t>
            </a:r>
            <a:endParaRPr/>
          </a:p>
          <a:p>
            <a:pPr marL="628650" lvl="1" indent="-171450" algn="l" rtl="0">
              <a:spcBef>
                <a:spcPts val="360"/>
              </a:spcBef>
              <a:spcAft>
                <a:spcPts val="0"/>
              </a:spcAft>
              <a:buClr>
                <a:schemeClr val="dk1"/>
              </a:buClr>
              <a:buSzPts val="1200"/>
              <a:buFont typeface="Arial"/>
              <a:buChar char="•"/>
            </a:pPr>
            <a:r>
              <a:rPr lang="vi"/>
              <a:t>Một trang web di động phải nhận thức được những thay đổi này và phải cung cấp trải nghiệm người dùng tốt theo cả hai hướng.</a:t>
            </a:r>
            <a:endParaRPr/>
          </a:p>
          <a:p>
            <a:pPr marL="171450" lvl="0" indent="-171450" algn="l" rtl="0">
              <a:spcBef>
                <a:spcPts val="360"/>
              </a:spcBef>
              <a:spcAft>
                <a:spcPts val="0"/>
              </a:spcAft>
              <a:buClr>
                <a:schemeClr val="dk1"/>
              </a:buClr>
              <a:buSzPts val="1200"/>
              <a:buFont typeface="Arial"/>
              <a:buChar char="•"/>
            </a:pPr>
            <a:r>
              <a:rPr lang="vi" b="1"/>
              <a:t>Phương thức nhập liệu</a:t>
            </a:r>
            <a:endParaRPr b="1"/>
          </a:p>
          <a:p>
            <a:pPr marL="628650" lvl="1" indent="-171450" algn="l" rtl="0">
              <a:spcBef>
                <a:spcPts val="360"/>
              </a:spcBef>
              <a:spcAft>
                <a:spcPts val="0"/>
              </a:spcAft>
              <a:buClr>
                <a:schemeClr val="dk1"/>
              </a:buClr>
              <a:buSzPts val="1200"/>
              <a:buFont typeface="Arial"/>
              <a:buChar char="•"/>
            </a:pPr>
            <a:r>
              <a:rPr lang="vi"/>
              <a:t>Bàn phím số</a:t>
            </a:r>
            <a:endParaRPr/>
          </a:p>
          <a:p>
            <a:pPr marL="628650" lvl="1" indent="-171450" algn="l" rtl="0">
              <a:spcBef>
                <a:spcPts val="360"/>
              </a:spcBef>
              <a:spcAft>
                <a:spcPts val="0"/>
              </a:spcAft>
              <a:buClr>
                <a:schemeClr val="dk1"/>
              </a:buClr>
              <a:buSzPts val="1200"/>
              <a:buFont typeface="Arial"/>
              <a:buChar char="•"/>
            </a:pPr>
            <a:r>
              <a:rPr lang="vi"/>
              <a:t>Bàn phím chữ và số (Đơn giản hoặc QWERTY)</a:t>
            </a:r>
            <a:endParaRPr/>
          </a:p>
          <a:p>
            <a:pPr marL="628650" lvl="1" indent="-171450" algn="l" rtl="0">
              <a:spcBef>
                <a:spcPts val="360"/>
              </a:spcBef>
              <a:spcAft>
                <a:spcPts val="0"/>
              </a:spcAft>
              <a:buClr>
                <a:schemeClr val="dk1"/>
              </a:buClr>
              <a:buSzPts val="1200"/>
              <a:buFont typeface="Arial"/>
              <a:buChar char="•"/>
            </a:pPr>
            <a:r>
              <a:rPr lang="vi"/>
              <a:t>Bàn phím ảo trên màn hình</a:t>
            </a:r>
            <a:endParaRPr/>
          </a:p>
          <a:p>
            <a:pPr marL="628650" lvl="1" indent="-171450" algn="l" rtl="0">
              <a:spcBef>
                <a:spcPts val="360"/>
              </a:spcBef>
              <a:spcAft>
                <a:spcPts val="0"/>
              </a:spcAft>
              <a:buClr>
                <a:schemeClr val="dk1"/>
              </a:buClr>
              <a:buSzPts val="1200"/>
              <a:buFont typeface="Arial"/>
              <a:buChar char="•"/>
            </a:pPr>
            <a:r>
              <a:rPr lang="vi"/>
              <a:t>Cảm ưng đa điểm</a:t>
            </a:r>
            <a:endParaRPr/>
          </a:p>
          <a:p>
            <a:pPr marL="628650" lvl="1" indent="-171450" algn="l" rtl="0">
              <a:spcBef>
                <a:spcPts val="360"/>
              </a:spcBef>
              <a:spcAft>
                <a:spcPts val="0"/>
              </a:spcAft>
              <a:buClr>
                <a:schemeClr val="dk1"/>
              </a:buClr>
              <a:buSzPts val="1200"/>
              <a:buFont typeface="Arial"/>
              <a:buChar char="•"/>
            </a:pPr>
            <a:r>
              <a:rPr lang="vi"/>
              <a:t>Bàn phím ngoài</a:t>
            </a:r>
            <a:endParaRPr/>
          </a:p>
          <a:p>
            <a:pPr marL="628650" lvl="1" indent="-171450" algn="l" rtl="0">
              <a:spcBef>
                <a:spcPts val="360"/>
              </a:spcBef>
              <a:spcAft>
                <a:spcPts val="0"/>
              </a:spcAft>
              <a:buClr>
                <a:schemeClr val="dk1"/>
              </a:buClr>
              <a:buSzPts val="1200"/>
              <a:buFont typeface="Arial"/>
              <a:buChar char="•"/>
            </a:pPr>
            <a:r>
              <a:rPr lang="vi"/>
              <a:t>Nhận dạng giọng nói và chữ viết tay</a:t>
            </a:r>
            <a:endParaRPr b="1"/>
          </a:p>
        </p:txBody>
      </p:sp>
      <p:sp>
        <p:nvSpPr>
          <p:cNvPr id="200" name="Google Shape;200;ga90f326fc1_2_1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sp>
        <p:nvSpPr>
          <p:cNvPr id="56" name="Google Shape;56;p14"/>
          <p:cNvSpPr txBox="1"/>
          <p:nvPr/>
        </p:nvSpPr>
        <p:spPr>
          <a:xfrm>
            <a:off x="1752600" y="2743200"/>
            <a:ext cx="22860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1</a:t>
            </a:r>
            <a:r>
              <a:rPr lang="en-US" sz="2800" b="1" i="0" u="none" strike="noStrike" cap="none">
                <a:solidFill>
                  <a:schemeClr val="dk1"/>
                </a:solidFill>
                <a:latin typeface="Book Antiqua"/>
                <a:ea typeface="Book Antiqua"/>
                <a:cs typeface="Book Antiqua"/>
                <a:sym typeface="Book Antiqua"/>
              </a:rPr>
              <a:t>8</a:t>
            </a:r>
            <a:endParaRPr/>
          </a:p>
        </p:txBody>
      </p:sp>
      <p:sp>
        <p:nvSpPr>
          <p:cNvPr id="57" name="Google Shape;57;p14"/>
          <p:cNvSpPr txBox="1"/>
          <p:nvPr/>
        </p:nvSpPr>
        <p:spPr>
          <a:xfrm>
            <a:off x="914400" y="3314700"/>
            <a:ext cx="7315200" cy="11079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Building a Mobile Web Application</a:t>
            </a:r>
            <a:endParaRPr/>
          </a:p>
        </p:txBody>
      </p:sp>
      <p:sp>
        <p:nvSpPr>
          <p:cNvPr id="58" name="Google Shape;58;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l="3556"/>
          <a:stretch/>
        </p:blipFill>
        <p:spPr>
          <a:xfrm>
            <a:off x="7040033" y="1600200"/>
            <a:ext cx="656167" cy="571500"/>
          </a:xfrm>
          <a:prstGeom prst="rect">
            <a:avLst/>
          </a:prstGeom>
          <a:noFill/>
          <a:ln>
            <a:noFill/>
          </a:ln>
        </p:spPr>
      </p:pic>
      <p:pic>
        <p:nvPicPr>
          <p:cNvPr id="60" name="Google Shape;60;p14" descr="Internet_Explorer_7_Logo-150x150.png"/>
          <p:cNvPicPr preferRelativeResize="0"/>
          <p:nvPr/>
        </p:nvPicPr>
        <p:blipFill rotWithShape="1">
          <a:blip r:embed="rId3">
            <a:alphaModFix/>
          </a:blip>
          <a:srcRect/>
          <a:stretch/>
        </p:blipFill>
        <p:spPr>
          <a:xfrm>
            <a:off x="7010400" y="628650"/>
            <a:ext cx="457200" cy="457200"/>
          </a:xfrm>
          <a:prstGeom prst="rect">
            <a:avLst/>
          </a:prstGeom>
          <a:noFill/>
          <a:ln>
            <a:noFill/>
          </a:ln>
        </p:spPr>
      </p:pic>
      <p:pic>
        <p:nvPicPr>
          <p:cNvPr id="61" name="Google Shape;61;p14" descr="images.jpg"/>
          <p:cNvPicPr preferRelativeResize="0"/>
          <p:nvPr/>
        </p:nvPicPr>
        <p:blipFill rotWithShape="1">
          <a:blip r:embed="rId4">
            <a:alphaModFix/>
          </a:blip>
          <a:srcRect/>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C7876"/>
                </a:solidFill>
                <a:latin typeface="Courier New"/>
                <a:ea typeface="Courier New"/>
                <a:cs typeface="Courier New"/>
                <a:sym typeface="Courier New"/>
              </a:rPr>
              <a:t>     NexTGen Web</a:t>
            </a:r>
            <a:endParaRPr sz="6000" b="1" i="0" u="none" strike="noStrike" cap="none">
              <a:solidFill>
                <a:srgbClr val="5F497A"/>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a:stretch/>
        </p:blipFill>
        <p:spPr>
          <a:xfrm>
            <a:off x="6009901" y="628650"/>
            <a:ext cx="464624" cy="442913"/>
          </a:xfrm>
          <a:prstGeom prst="rect">
            <a:avLst/>
          </a:prstGeom>
          <a:noFill/>
          <a:ln>
            <a:noFill/>
          </a:ln>
        </p:spPr>
      </p:pic>
      <p:pic>
        <p:nvPicPr>
          <p:cNvPr id="65" name="Google Shape;65;p14" descr="256px-Chrome_Logo.svg_.png"/>
          <p:cNvPicPr preferRelativeResize="0"/>
          <p:nvPr/>
        </p:nvPicPr>
        <p:blipFill rotWithShape="1">
          <a:blip r:embed="rId7">
            <a:alphaModFix/>
          </a:blip>
          <a:srcRect/>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007E39"/>
              </a:gs>
              <a:gs pos="50000">
                <a:srgbClr val="FBD4B4"/>
              </a:gs>
              <a:gs pos="100000">
                <a:srgbClr val="D6E3BC"/>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8" name="Google Shape;68;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69" name="Google Shape;69;p1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1" name="Google Shape;71;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2" name="Google Shape;72;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alpha val="42745"/>
          </a:scheme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222" name="Google Shape;222;p2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23" name="Google Shape;223;p25"/>
          <p:cNvSpPr txBox="1">
            <a:spLocks noGrp="1"/>
          </p:cNvSpPr>
          <p:nvPr>
            <p:ph type="title"/>
          </p:nvPr>
        </p:nvSpPr>
        <p:spPr>
          <a:xfrm>
            <a:off x="533400" y="171450"/>
            <a:ext cx="83058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Architectural Aspects 1-2</a:t>
            </a:r>
            <a:endParaRPr/>
          </a:p>
        </p:txBody>
      </p:sp>
      <p:grpSp>
        <p:nvGrpSpPr>
          <p:cNvPr id="224" name="Google Shape;224;p25"/>
          <p:cNvGrpSpPr/>
          <p:nvPr/>
        </p:nvGrpSpPr>
        <p:grpSpPr>
          <a:xfrm>
            <a:off x="327498" y="602138"/>
            <a:ext cx="8382000" cy="342899"/>
            <a:chOff x="0" y="924398"/>
            <a:chExt cx="8382000" cy="600405"/>
          </a:xfrm>
        </p:grpSpPr>
        <p:sp>
          <p:nvSpPr>
            <p:cNvPr id="225" name="Google Shape;225;p25"/>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Navigation</a:t>
              </a:r>
              <a:endParaRPr sz="2000" b="0" i="0" u="none" strike="noStrike" cap="none">
                <a:solidFill>
                  <a:schemeClr val="lt1"/>
                </a:solidFill>
                <a:latin typeface="Calibri"/>
                <a:ea typeface="Calibri"/>
                <a:cs typeface="Calibri"/>
                <a:sym typeface="Calibri"/>
              </a:endParaRPr>
            </a:p>
          </p:txBody>
        </p:sp>
      </p:grpSp>
      <p:sp>
        <p:nvSpPr>
          <p:cNvPr id="227" name="Google Shape;227;p25"/>
          <p:cNvSpPr/>
          <p:nvPr/>
        </p:nvSpPr>
        <p:spPr>
          <a:xfrm>
            <a:off x="228600" y="932589"/>
            <a:ext cx="8686800" cy="10287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Navigation is the path followed by a user to travel in a Web site.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As compared to the navigation tree of a desktop site, almost 80% of the information of a desktop site will not be useful to a mobile Web site.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Thus, the main focus should be on 20%.</a:t>
            </a:r>
            <a:endParaRPr/>
          </a:p>
        </p:txBody>
      </p:sp>
      <p:grpSp>
        <p:nvGrpSpPr>
          <p:cNvPr id="228" name="Google Shape;228;p25"/>
          <p:cNvGrpSpPr/>
          <p:nvPr/>
        </p:nvGrpSpPr>
        <p:grpSpPr>
          <a:xfrm>
            <a:off x="369651" y="1885950"/>
            <a:ext cx="8382000" cy="342899"/>
            <a:chOff x="0" y="924398"/>
            <a:chExt cx="8382000" cy="600405"/>
          </a:xfrm>
        </p:grpSpPr>
        <p:sp>
          <p:nvSpPr>
            <p:cNvPr id="229" name="Google Shape;229;p25"/>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Perspective</a:t>
              </a:r>
              <a:endParaRPr sz="2000" b="0" i="0" u="none" strike="noStrike" cap="none">
                <a:solidFill>
                  <a:schemeClr val="lt1"/>
                </a:solidFill>
                <a:latin typeface="Calibri"/>
                <a:ea typeface="Calibri"/>
                <a:cs typeface="Calibri"/>
                <a:sym typeface="Calibri"/>
              </a:endParaRPr>
            </a:p>
          </p:txBody>
        </p:sp>
      </p:grpSp>
      <p:sp>
        <p:nvSpPr>
          <p:cNvPr id="231" name="Google Shape;231;p25"/>
          <p:cNvSpPr/>
          <p:nvPr/>
        </p:nvSpPr>
        <p:spPr>
          <a:xfrm>
            <a:off x="228600" y="2285999"/>
            <a:ext cx="8610600" cy="1000195"/>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perspective of a mobile user is different from a desktop user in terms of needs and accessibility.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Hence, a user-centric design approach should be followed for designing mobile Web sites.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This ensures that a user completes the task easily and successfully.</a:t>
            </a:r>
            <a:endParaRPr/>
          </a:p>
        </p:txBody>
      </p:sp>
      <p:grpSp>
        <p:nvGrpSpPr>
          <p:cNvPr id="232" name="Google Shape;232;p25"/>
          <p:cNvGrpSpPr/>
          <p:nvPr/>
        </p:nvGrpSpPr>
        <p:grpSpPr>
          <a:xfrm>
            <a:off x="457200" y="3371850"/>
            <a:ext cx="8382000" cy="342899"/>
            <a:chOff x="0" y="924398"/>
            <a:chExt cx="8382000" cy="600405"/>
          </a:xfrm>
        </p:grpSpPr>
        <p:sp>
          <p:nvSpPr>
            <p:cNvPr id="233" name="Google Shape;233;p25"/>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Enhancement</a:t>
              </a:r>
              <a:endParaRPr sz="2000" b="0" i="0" u="none" strike="noStrike" cap="none">
                <a:solidFill>
                  <a:schemeClr val="lt1"/>
                </a:solidFill>
                <a:latin typeface="Calibri"/>
                <a:ea typeface="Calibri"/>
                <a:cs typeface="Calibri"/>
                <a:sym typeface="Calibri"/>
              </a:endParaRPr>
            </a:p>
          </p:txBody>
        </p:sp>
      </p:grpSp>
      <p:sp>
        <p:nvSpPr>
          <p:cNvPr id="235" name="Google Shape;235;p25"/>
          <p:cNvSpPr/>
          <p:nvPr/>
        </p:nvSpPr>
        <p:spPr>
          <a:xfrm>
            <a:off x="213198" y="3698010"/>
            <a:ext cx="8610600" cy="12001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Enhancement is a simple and powerful technique that can be adopted while designing a mobile Web site.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This technique defines compatibility of Web site and allows access to basic content, services, and functionality on all type of mobile devices.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Also, it provides a better Web experience on devices with higher standards.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fade">
                                      <p:cBhvr>
                                        <p:cTn id="17" dur="500"/>
                                        <p:tgtEl>
                                          <p:spTgt spid="2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1"/>
                                        </p:tgtEl>
                                        <p:attrNameLst>
                                          <p:attrName>style.visibility</p:attrName>
                                        </p:attrNameLst>
                                      </p:cBhvr>
                                      <p:to>
                                        <p:strVal val="visible"/>
                                      </p:to>
                                    </p:set>
                                    <p:animEffect transition="in" filter="fade">
                                      <p:cBhvr>
                                        <p:cTn id="22" dur="500"/>
                                        <p:tgtEl>
                                          <p:spTgt spid="2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animEffect transition="in" filter="fade">
                                      <p:cBhvr>
                                        <p:cTn id="27" dur="500"/>
                                        <p:tgtEl>
                                          <p:spTgt spid="2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5"/>
                                        </p:tgtEl>
                                        <p:attrNameLst>
                                          <p:attrName>style.visibility</p:attrName>
                                        </p:attrNameLst>
                                      </p:cBhvr>
                                      <p:to>
                                        <p:strVal val="visible"/>
                                      </p:to>
                                    </p:set>
                                    <p:animEffect transition="in" filter="fade">
                                      <p:cBhvr>
                                        <p:cTn id="32"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242" name="Google Shape;242;p26"/>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43" name="Google Shape;243;p2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Architectural Aspects 2-2</a:t>
            </a:r>
            <a:endParaRPr/>
          </a:p>
        </p:txBody>
      </p:sp>
      <p:grpSp>
        <p:nvGrpSpPr>
          <p:cNvPr id="244" name="Google Shape;244;p26"/>
          <p:cNvGrpSpPr/>
          <p:nvPr/>
        </p:nvGrpSpPr>
        <p:grpSpPr>
          <a:xfrm>
            <a:off x="507156" y="628650"/>
            <a:ext cx="8382000" cy="342899"/>
            <a:chOff x="0" y="924398"/>
            <a:chExt cx="8382000" cy="600405"/>
          </a:xfrm>
        </p:grpSpPr>
        <p:sp>
          <p:nvSpPr>
            <p:cNvPr id="245" name="Google Shape;245;p26"/>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Use of Web Standards</a:t>
              </a:r>
              <a:endParaRPr sz="2000" b="0" i="0" u="none" strike="noStrike" cap="none">
                <a:solidFill>
                  <a:schemeClr val="lt1"/>
                </a:solidFill>
                <a:latin typeface="Calibri"/>
                <a:ea typeface="Calibri"/>
                <a:cs typeface="Calibri"/>
                <a:sym typeface="Calibri"/>
              </a:endParaRPr>
            </a:p>
          </p:txBody>
        </p:sp>
      </p:grpSp>
      <p:sp>
        <p:nvSpPr>
          <p:cNvPr id="247" name="Google Shape;247;p26"/>
          <p:cNvSpPr/>
          <p:nvPr/>
        </p:nvSpPr>
        <p:spPr>
          <a:xfrm>
            <a:off x="249247" y="925711"/>
            <a:ext cx="8610600" cy="1006078"/>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The Web standards: HTML, CSS, and JavaScript …must be correctly used. This increases the possibility of displaying pages on large number of devices. </a:t>
            </a:r>
            <a:endParaRPr sz="1600"/>
          </a:p>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The well-formedness of the markup tags used on a page can be achieved by validating them. </a:t>
            </a:r>
            <a:endParaRPr sz="1600"/>
          </a:p>
        </p:txBody>
      </p:sp>
      <p:pic>
        <p:nvPicPr>
          <p:cNvPr id="248" name="Google Shape;248;p26"/>
          <p:cNvPicPr preferRelativeResize="0"/>
          <p:nvPr/>
        </p:nvPicPr>
        <p:blipFill rotWithShape="1">
          <a:blip r:embed="rId3">
            <a:alphaModFix/>
          </a:blip>
          <a:srcRect/>
          <a:stretch/>
        </p:blipFill>
        <p:spPr>
          <a:xfrm>
            <a:off x="1544647" y="1931789"/>
            <a:ext cx="6019800" cy="28654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p:cTn id="12" dur="500"/>
                                        <p:tgtEl>
                                          <p:spTgt spid="24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55" name="Google Shape;255;p2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56" name="Google Shape;256;p2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Setting Up the Environment 1-2</a:t>
            </a:r>
            <a:endParaRPr/>
          </a:p>
        </p:txBody>
      </p:sp>
      <p:grpSp>
        <p:nvGrpSpPr>
          <p:cNvPr id="257" name="Google Shape;257;p27"/>
          <p:cNvGrpSpPr/>
          <p:nvPr/>
        </p:nvGrpSpPr>
        <p:grpSpPr>
          <a:xfrm>
            <a:off x="398834" y="571500"/>
            <a:ext cx="8382000" cy="342899"/>
            <a:chOff x="0" y="924398"/>
            <a:chExt cx="8382000" cy="600405"/>
          </a:xfrm>
        </p:grpSpPr>
        <p:sp>
          <p:nvSpPr>
            <p:cNvPr id="258" name="Google Shape;258;p27"/>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IDE</a:t>
              </a:r>
              <a:endParaRPr sz="2000" b="0" i="0" u="none" strike="noStrike" cap="none">
                <a:solidFill>
                  <a:schemeClr val="lt1"/>
                </a:solidFill>
                <a:latin typeface="Calibri"/>
                <a:ea typeface="Calibri"/>
                <a:cs typeface="Calibri"/>
                <a:sym typeface="Calibri"/>
              </a:endParaRPr>
            </a:p>
          </p:txBody>
        </p:sp>
      </p:grpSp>
      <p:sp>
        <p:nvSpPr>
          <p:cNvPr id="260" name="Google Shape;260;p27"/>
          <p:cNvSpPr/>
          <p:nvPr/>
        </p:nvSpPr>
        <p:spPr>
          <a:xfrm>
            <a:off x="246434" y="1028700"/>
            <a:ext cx="8153400" cy="5142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An IDE is a tool used for coding the markup, JavaScript, and CSS.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Some of these tools are as follows:</a:t>
            </a:r>
            <a:endParaRPr sz="2400" b="0" i="0" u="none" strike="noStrike" cap="none">
              <a:solidFill>
                <a:schemeClr val="dk1"/>
              </a:solidFill>
              <a:latin typeface="Calibri"/>
              <a:ea typeface="Calibri"/>
              <a:cs typeface="Calibri"/>
              <a:sym typeface="Calibri"/>
            </a:endParaRPr>
          </a:p>
        </p:txBody>
      </p:sp>
      <p:sp>
        <p:nvSpPr>
          <p:cNvPr id="261" name="Google Shape;261;p27"/>
          <p:cNvSpPr/>
          <p:nvPr/>
        </p:nvSpPr>
        <p:spPr>
          <a:xfrm>
            <a:off x="551234" y="1771650"/>
            <a:ext cx="7315200" cy="9717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Adobe Dreamweaver</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Microsoft Expression Web</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Aptana Studio</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Eclipse</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Editplus (text editor)</a:t>
            </a:r>
            <a:endParaRPr sz="2400" b="0" i="0" u="none" strike="noStrike" cap="none">
              <a:solidFill>
                <a:schemeClr val="dk1"/>
              </a:solidFill>
              <a:latin typeface="Calibri"/>
              <a:ea typeface="Calibri"/>
              <a:cs typeface="Calibri"/>
              <a:sym typeface="Calibri"/>
            </a:endParaRPr>
          </a:p>
        </p:txBody>
      </p:sp>
      <p:grpSp>
        <p:nvGrpSpPr>
          <p:cNvPr id="262" name="Google Shape;262;p27"/>
          <p:cNvGrpSpPr/>
          <p:nvPr/>
        </p:nvGrpSpPr>
        <p:grpSpPr>
          <a:xfrm>
            <a:off x="433007" y="2915980"/>
            <a:ext cx="8382000" cy="342891"/>
            <a:chOff x="0" y="924398"/>
            <a:chExt cx="8382000" cy="600405"/>
          </a:xfrm>
        </p:grpSpPr>
        <p:sp>
          <p:nvSpPr>
            <p:cNvPr id="263" name="Google Shape;263;p27"/>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Emulators</a:t>
              </a:r>
              <a:endParaRPr sz="2000" b="0" i="0" u="none" strike="noStrike" cap="none">
                <a:solidFill>
                  <a:schemeClr val="lt1"/>
                </a:solidFill>
                <a:latin typeface="Calibri"/>
                <a:ea typeface="Calibri"/>
                <a:cs typeface="Calibri"/>
                <a:sym typeface="Calibri"/>
              </a:endParaRPr>
            </a:p>
          </p:txBody>
        </p:sp>
      </p:grpSp>
      <p:sp>
        <p:nvSpPr>
          <p:cNvPr id="265" name="Google Shape;265;p27"/>
          <p:cNvSpPr/>
          <p:nvPr/>
        </p:nvSpPr>
        <p:spPr>
          <a:xfrm>
            <a:off x="565825" y="3567480"/>
            <a:ext cx="7315200" cy="12573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Android</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iOS</a:t>
            </a:r>
            <a:endParaRPr sz="2400" b="0" i="0" u="none" strike="noStrike" cap="none" baseline="30000">
              <a:solidFill>
                <a:schemeClr val="dk1"/>
              </a:solidFill>
              <a:latin typeface="Calibri"/>
              <a:ea typeface="Calibri"/>
              <a:cs typeface="Calibri"/>
              <a:sym typeface="Calibri"/>
            </a:endParaRPr>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webOS</a:t>
            </a:r>
            <a:endParaRPr sz="2400" b="0" i="0" u="none" strike="noStrike" cap="none" baseline="30000">
              <a:solidFill>
                <a:schemeClr val="dk1"/>
              </a:solidFill>
              <a:latin typeface="Calibri"/>
              <a:ea typeface="Calibri"/>
              <a:cs typeface="Calibri"/>
              <a:sym typeface="Calibri"/>
            </a:endParaRPr>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Blackberry</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Windows Phone</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Opera Mobile</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p:cTn id="12" dur="500"/>
                                        <p:tgtEl>
                                          <p:spTgt spid="2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p:cTn id="17" dur="500"/>
                                        <p:tgtEl>
                                          <p:spTgt spid="2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animEffect transition="in" filter="fade">
                                      <p:cBhvr>
                                        <p:cTn id="2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72" name="Google Shape;272;p2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73" name="Google Shape;273;p2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HTML Support on Mobiles</a:t>
            </a:r>
            <a:endParaRPr/>
          </a:p>
        </p:txBody>
      </p:sp>
      <p:sp>
        <p:nvSpPr>
          <p:cNvPr id="274" name="Google Shape;274;p28"/>
          <p:cNvSpPr/>
          <p:nvPr/>
        </p:nvSpPr>
        <p:spPr>
          <a:xfrm>
            <a:off x="228600" y="857250"/>
            <a:ext cx="8610600" cy="1314450"/>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Today, majority of smartphones and tablets are providing good support for HTML5.</a:t>
            </a:r>
            <a:endParaRPr sz="2200"/>
          </a:p>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Most Android and iOS mobile devices as well as tablets use browsers that are based on Webkit. </a:t>
            </a:r>
            <a:endParaRPr sz="2200"/>
          </a:p>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The Webkit is a layout engine supported by browsers, such as Google Chrome and Apple Safari to render Web pages.</a:t>
            </a:r>
            <a:endParaRPr sz="2200"/>
          </a:p>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HTML</a:t>
            </a:r>
            <a:r>
              <a:rPr lang="vi" sz="2200" b="0" i="0" u="none" strike="noStrike" cap="none">
                <a:solidFill>
                  <a:schemeClr val="dk1"/>
                </a:solidFill>
                <a:latin typeface="Calibri"/>
                <a:ea typeface="Calibri"/>
                <a:cs typeface="Calibri"/>
                <a:sym typeface="Calibri"/>
              </a:rPr>
              <a:t> </a:t>
            </a:r>
            <a:r>
              <a:rPr lang="vi" sz="2200" b="0" i="0" u="none" strike="noStrike" cap="none" baseline="30000">
                <a:solidFill>
                  <a:schemeClr val="dk1"/>
                </a:solidFill>
                <a:latin typeface="Calibri"/>
                <a:ea typeface="Calibri"/>
                <a:cs typeface="Calibri"/>
                <a:sym typeface="Calibri"/>
              </a:rPr>
              <a:t>Makup:The Web pages developed for a mobile Web application have the same structure as traditional Web pages. </a:t>
            </a:r>
            <a:endParaRPr sz="2200" b="0" i="0" u="none" strike="noStrike" cap="none">
              <a:solidFill>
                <a:schemeClr val="dk1"/>
              </a:solidFill>
              <a:latin typeface="Calibri"/>
              <a:ea typeface="Calibri"/>
              <a:cs typeface="Calibri"/>
              <a:sym typeface="Calibri"/>
            </a:endParaRPr>
          </a:p>
          <a:p>
            <a:pPr marL="457200" marR="0" lvl="1" indent="-96520" algn="l" rtl="0">
              <a:lnSpc>
                <a:spcPct val="75000"/>
              </a:lnSpc>
              <a:spcBef>
                <a:spcPts val="0"/>
              </a:spcBef>
              <a:spcAft>
                <a:spcPts val="0"/>
              </a:spcAft>
              <a:buClr>
                <a:srgbClr val="AC1418"/>
              </a:buClr>
              <a:buSzPts val="2800"/>
              <a:buFont typeface="Noto Sans Symbols"/>
              <a:buNone/>
            </a:pPr>
            <a:endParaRPr sz="2200" b="0" i="0" u="none" strike="noStrike" cap="none" baseline="30000">
              <a:solidFill>
                <a:schemeClr val="dk1"/>
              </a:solidFill>
              <a:latin typeface="Calibri"/>
              <a:ea typeface="Calibri"/>
              <a:cs typeface="Calibri"/>
              <a:sym typeface="Calibri"/>
            </a:endParaRPr>
          </a:p>
        </p:txBody>
      </p:sp>
      <p:pic>
        <p:nvPicPr>
          <p:cNvPr id="275" name="Google Shape;275;p28"/>
          <p:cNvPicPr preferRelativeResize="0"/>
          <p:nvPr/>
        </p:nvPicPr>
        <p:blipFill rotWithShape="1">
          <a:blip r:embed="rId3">
            <a:alphaModFix/>
          </a:blip>
          <a:srcRect/>
          <a:stretch/>
        </p:blipFill>
        <p:spPr>
          <a:xfrm>
            <a:off x="131324" y="2107026"/>
            <a:ext cx="5431276" cy="2803998"/>
          </a:xfrm>
          <a:prstGeom prst="rect">
            <a:avLst/>
          </a:prstGeom>
          <a:noFill/>
          <a:ln>
            <a:noFill/>
          </a:ln>
        </p:spPr>
      </p:pic>
      <p:pic>
        <p:nvPicPr>
          <p:cNvPr id="276" name="Google Shape;276;p28"/>
          <p:cNvPicPr preferRelativeResize="0"/>
          <p:nvPr/>
        </p:nvPicPr>
        <p:blipFill rotWithShape="1">
          <a:blip r:embed="rId4">
            <a:alphaModFix/>
          </a:blip>
          <a:srcRect/>
          <a:stretch/>
        </p:blipFill>
        <p:spPr>
          <a:xfrm>
            <a:off x="5082703" y="2116388"/>
            <a:ext cx="3938080" cy="18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83" name="Google Shape;283;p2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84" name="Google Shape;284;p2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Heading Structure 1-3</a:t>
            </a:r>
            <a:endParaRPr/>
          </a:p>
        </p:txBody>
      </p:sp>
      <p:grpSp>
        <p:nvGrpSpPr>
          <p:cNvPr id="285" name="Google Shape;285;p29"/>
          <p:cNvGrpSpPr/>
          <p:nvPr/>
        </p:nvGrpSpPr>
        <p:grpSpPr>
          <a:xfrm>
            <a:off x="304800" y="628650"/>
            <a:ext cx="8382000" cy="342899"/>
            <a:chOff x="0" y="924398"/>
            <a:chExt cx="8382000" cy="600405"/>
          </a:xfrm>
        </p:grpSpPr>
        <p:sp>
          <p:nvSpPr>
            <p:cNvPr id="286" name="Google Shape;286;p29"/>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Meta Tag</a:t>
              </a:r>
              <a:endParaRPr sz="2000" b="0" i="0" u="none" strike="noStrike" cap="none">
                <a:solidFill>
                  <a:schemeClr val="lt1"/>
                </a:solidFill>
                <a:latin typeface="Calibri"/>
                <a:ea typeface="Calibri"/>
                <a:cs typeface="Calibri"/>
                <a:sym typeface="Calibri"/>
              </a:endParaRPr>
            </a:p>
          </p:txBody>
        </p:sp>
      </p:grpSp>
      <p:sp>
        <p:nvSpPr>
          <p:cNvPr id="288" name="Google Shape;288;p29"/>
          <p:cNvSpPr/>
          <p:nvPr/>
        </p:nvSpPr>
        <p:spPr>
          <a:xfrm>
            <a:off x="29183" y="953878"/>
            <a:ext cx="8686800" cy="97155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 </a:t>
            </a:r>
            <a:r>
              <a:rPr lang="vi" sz="2400" b="0" i="0" u="none" strike="noStrike" cap="none" baseline="30000">
                <a:solidFill>
                  <a:schemeClr val="dk1"/>
                </a:solidFill>
                <a:latin typeface="Courier New"/>
                <a:ea typeface="Courier New"/>
                <a:cs typeface="Courier New"/>
                <a:sym typeface="Courier New"/>
              </a:rPr>
              <a:t>&lt;meta&gt;</a:t>
            </a:r>
            <a:r>
              <a:rPr lang="vi" sz="2400" b="0" i="0" u="none" strike="noStrike" cap="none" baseline="30000">
                <a:solidFill>
                  <a:schemeClr val="dk1"/>
                </a:solidFill>
                <a:latin typeface="Calibri"/>
                <a:ea typeface="Calibri"/>
                <a:cs typeface="Calibri"/>
                <a:sym typeface="Calibri"/>
              </a:rPr>
              <a:t> tag indicate that the document is optimized for mobile devices and are used to control the display scale, while displaying HTML content on the device.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It is specific to mobile browsers.</a:t>
            </a:r>
            <a:endParaRPr sz="2400" b="0" i="0" u="none" strike="noStrike" cap="none" baseline="30000">
              <a:solidFill>
                <a:schemeClr val="dk1"/>
              </a:solidFill>
              <a:latin typeface="Calibri"/>
              <a:ea typeface="Calibri"/>
              <a:cs typeface="Calibri"/>
              <a:sym typeface="Calibri"/>
            </a:endParaRPr>
          </a:p>
        </p:txBody>
      </p:sp>
      <p:graphicFrame>
        <p:nvGraphicFramePr>
          <p:cNvPr id="289" name="Google Shape;289;p29"/>
          <p:cNvGraphicFramePr/>
          <p:nvPr/>
        </p:nvGraphicFramePr>
        <p:xfrm>
          <a:off x="5506058" y="1877199"/>
          <a:ext cx="3000000" cy="3000000"/>
        </p:xfrm>
        <a:graphic>
          <a:graphicData uri="http://schemas.openxmlformats.org/drawingml/2006/table">
            <a:tbl>
              <a:tblPr firstRow="1" bandRow="1">
                <a:noFill/>
                <a:tableStyleId>{D2467C66-3633-45EE-A0D5-A7B50AC9E760}</a:tableStyleId>
              </a:tblPr>
              <a:tblGrid>
                <a:gridCol w="1676400">
                  <a:extLst>
                    <a:ext uri="{9D8B030D-6E8A-4147-A177-3AD203B41FA5}">
                      <a16:colId xmlns:a16="http://schemas.microsoft.com/office/drawing/2014/main" val="20000"/>
                    </a:ext>
                  </a:extLst>
                </a:gridCol>
              </a:tblGrid>
              <a:tr h="356175">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Attribute</a:t>
                      </a:r>
                      <a:endParaRPr sz="1100"/>
                    </a:p>
                  </a:txBody>
                  <a:tcPr marL="91450" marR="91450" marT="0" marB="0">
                    <a:solidFill>
                      <a:srgbClr val="953734"/>
                    </a:solidFill>
                  </a:tcPr>
                </a:tc>
                <a:extLst>
                  <a:ext uri="{0D108BD9-81ED-4DB2-BD59-A6C34878D82A}">
                    <a16:rowId xmlns:a16="http://schemas.microsoft.com/office/drawing/2014/main" val="10000"/>
                  </a:ext>
                </a:extLst>
              </a:tr>
              <a:tr h="356175">
                <a:tc>
                  <a:txBody>
                    <a:bodyPr/>
                    <a:lstStyle/>
                    <a:p>
                      <a:pPr marL="0" marR="0" lvl="0" indent="0" algn="l" rtl="0">
                        <a:spcBef>
                          <a:spcPts val="0"/>
                        </a:spcBef>
                        <a:spcAft>
                          <a:spcPts val="0"/>
                        </a:spcAft>
                        <a:buNone/>
                      </a:pPr>
                      <a:endParaRPr sz="18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0" baseline="30000">
                          <a:solidFill>
                            <a:schemeClr val="dk1"/>
                          </a:solidFill>
                          <a:latin typeface="Courier New"/>
                          <a:ea typeface="Courier New"/>
                          <a:cs typeface="Courier New"/>
                          <a:sym typeface="Courier New"/>
                        </a:rPr>
                        <a:t>width</a:t>
                      </a:r>
                      <a:endParaRPr sz="1100"/>
                    </a:p>
                  </a:txBody>
                  <a:tcPr marL="91450" marR="91450" marT="0" marB="0">
                    <a:solidFill>
                      <a:srgbClr val="D6E3BC"/>
                    </a:solidFill>
                  </a:tcPr>
                </a:tc>
                <a:extLst>
                  <a:ext uri="{0D108BD9-81ED-4DB2-BD59-A6C34878D82A}">
                    <a16:rowId xmlns:a16="http://schemas.microsoft.com/office/drawing/2014/main" val="10001"/>
                  </a:ext>
                </a:extLst>
              </a:tr>
              <a:tr h="356175">
                <a:tc>
                  <a:txBody>
                    <a:bodyPr/>
                    <a:lstStyle/>
                    <a:p>
                      <a:pPr marL="0" marR="0" lvl="0" indent="0" algn="l" rtl="0">
                        <a:spcBef>
                          <a:spcPts val="0"/>
                        </a:spcBef>
                        <a:spcAft>
                          <a:spcPts val="0"/>
                        </a:spcAft>
                        <a:buNone/>
                      </a:pPr>
                      <a:endParaRPr sz="15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0" baseline="30000">
                          <a:solidFill>
                            <a:schemeClr val="dk1"/>
                          </a:solidFill>
                          <a:latin typeface="Courier New"/>
                          <a:ea typeface="Courier New"/>
                          <a:cs typeface="Courier New"/>
                          <a:sym typeface="Courier New"/>
                        </a:rPr>
                        <a:t>height</a:t>
                      </a:r>
                      <a:endParaRPr sz="1100"/>
                    </a:p>
                  </a:txBody>
                  <a:tcPr marL="91450" marR="91450" marT="0" marB="0">
                    <a:solidFill>
                      <a:srgbClr val="F2DADA"/>
                    </a:solidFill>
                  </a:tcPr>
                </a:tc>
                <a:extLst>
                  <a:ext uri="{0D108BD9-81ED-4DB2-BD59-A6C34878D82A}">
                    <a16:rowId xmlns:a16="http://schemas.microsoft.com/office/drawing/2014/main" val="10002"/>
                  </a:ext>
                </a:extLst>
              </a:tr>
              <a:tr h="356175">
                <a:tc>
                  <a:txBody>
                    <a:bodyPr/>
                    <a:lstStyle/>
                    <a:p>
                      <a:pPr marL="0" marR="0" lvl="0" indent="0" algn="l" rtl="0">
                        <a:spcBef>
                          <a:spcPts val="0"/>
                        </a:spcBef>
                        <a:spcAft>
                          <a:spcPts val="0"/>
                        </a:spcAft>
                        <a:buNone/>
                      </a:pPr>
                      <a:endParaRPr sz="15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0" baseline="30000">
                          <a:solidFill>
                            <a:schemeClr val="dk1"/>
                          </a:solidFill>
                          <a:latin typeface="Courier New"/>
                          <a:ea typeface="Courier New"/>
                          <a:cs typeface="Courier New"/>
                          <a:sym typeface="Courier New"/>
                        </a:rPr>
                        <a:t>initial-scale</a:t>
                      </a:r>
                      <a:endParaRPr sz="1100"/>
                    </a:p>
                  </a:txBody>
                  <a:tcPr marL="91450" marR="91450" marT="0" marB="0">
                    <a:solidFill>
                      <a:srgbClr val="D6E3BC"/>
                    </a:solidFill>
                  </a:tcPr>
                </a:tc>
                <a:extLst>
                  <a:ext uri="{0D108BD9-81ED-4DB2-BD59-A6C34878D82A}">
                    <a16:rowId xmlns:a16="http://schemas.microsoft.com/office/drawing/2014/main" val="10003"/>
                  </a:ext>
                </a:extLst>
              </a:tr>
            </a:tbl>
          </a:graphicData>
        </a:graphic>
      </p:graphicFrame>
      <p:pic>
        <p:nvPicPr>
          <p:cNvPr id="290" name="Google Shape;290;p29"/>
          <p:cNvPicPr preferRelativeResize="0"/>
          <p:nvPr/>
        </p:nvPicPr>
        <p:blipFill rotWithShape="1">
          <a:blip r:embed="rId3">
            <a:alphaModFix/>
          </a:blip>
          <a:srcRect/>
          <a:stretch/>
        </p:blipFill>
        <p:spPr>
          <a:xfrm>
            <a:off x="2043720" y="1839490"/>
            <a:ext cx="1968103" cy="1840615"/>
          </a:xfrm>
          <a:prstGeom prst="rect">
            <a:avLst/>
          </a:prstGeom>
          <a:noFill/>
          <a:ln>
            <a:noFill/>
          </a:ln>
        </p:spPr>
      </p:pic>
      <p:pic>
        <p:nvPicPr>
          <p:cNvPr id="291" name="Google Shape;291;p29"/>
          <p:cNvPicPr preferRelativeResize="0"/>
          <p:nvPr/>
        </p:nvPicPr>
        <p:blipFill rotWithShape="1">
          <a:blip r:embed="rId4">
            <a:alphaModFix/>
          </a:blip>
          <a:srcRect/>
          <a:stretch/>
        </p:blipFill>
        <p:spPr>
          <a:xfrm>
            <a:off x="2043721" y="3680104"/>
            <a:ext cx="2624138" cy="12905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298" name="Google Shape;298;p3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99" name="Google Shape;299;p3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Heading Structure 2-3</a:t>
            </a:r>
            <a:endParaRPr/>
          </a:p>
        </p:txBody>
      </p:sp>
      <p:grpSp>
        <p:nvGrpSpPr>
          <p:cNvPr id="300" name="Google Shape;300;p30"/>
          <p:cNvGrpSpPr/>
          <p:nvPr/>
        </p:nvGrpSpPr>
        <p:grpSpPr>
          <a:xfrm>
            <a:off x="381000" y="628650"/>
            <a:ext cx="8382000" cy="342899"/>
            <a:chOff x="0" y="924398"/>
            <a:chExt cx="8382000" cy="600405"/>
          </a:xfrm>
        </p:grpSpPr>
        <p:sp>
          <p:nvSpPr>
            <p:cNvPr id="301" name="Google Shape;301;p30"/>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Viewport Meta Tag</a:t>
              </a:r>
              <a:endParaRPr sz="2000" b="0" i="0" u="none" strike="noStrike" cap="none">
                <a:solidFill>
                  <a:schemeClr val="lt1"/>
                </a:solidFill>
                <a:latin typeface="Calibri"/>
                <a:ea typeface="Calibri"/>
                <a:cs typeface="Calibri"/>
                <a:sym typeface="Calibri"/>
              </a:endParaRPr>
            </a:p>
          </p:txBody>
        </p:sp>
      </p:grpSp>
      <p:sp>
        <p:nvSpPr>
          <p:cNvPr id="303" name="Google Shape;303;p30"/>
          <p:cNvSpPr/>
          <p:nvPr/>
        </p:nvSpPr>
        <p:spPr>
          <a:xfrm>
            <a:off x="152400" y="1371600"/>
            <a:ext cx="5943600" cy="2800350"/>
          </a:xfrm>
          <a:prstGeom prst="rect">
            <a:avLst/>
          </a:prstGeom>
          <a:noFill/>
          <a:ln>
            <a:noFill/>
          </a:ln>
        </p:spPr>
        <p:txBody>
          <a:bodyPr spcFirstLastPara="1" wrap="square" lIns="91425" tIns="45700" rIns="91425" bIns="45700" anchor="ctr" anchorCtr="0">
            <a:noAutofit/>
          </a:bodyPr>
          <a:lstStyle/>
          <a:p>
            <a:pPr marL="457200" marR="0" lvl="1" indent="-248920" algn="just"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This is a new technique used to inform the browser that the Web page is optimized for a mobile device. </a:t>
            </a:r>
            <a:endParaRPr sz="2400"/>
          </a:p>
          <a:p>
            <a:pPr marL="457200" marR="0" lvl="1" indent="-248920" algn="just"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 viewport is the rectangular display area on the screen, where the content of a Web page are displayed by the browser. </a:t>
            </a:r>
            <a:endParaRPr sz="2400"/>
          </a:p>
          <a:p>
            <a:pPr marL="457200" marR="0" lvl="1" indent="-248920" algn="just"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It contains attributes, such as width and height that can be set to larger or smaller values depending on the total visible area on the screen. </a:t>
            </a:r>
            <a:endParaRPr sz="2400"/>
          </a:p>
          <a:p>
            <a:pPr marL="457200" marR="0" lvl="1" indent="-248920" algn="just"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Following table lists the attributes of viewport meta tag.</a:t>
            </a:r>
            <a:endParaRPr sz="2400" b="0" i="0" u="none" strike="noStrike" cap="none">
              <a:solidFill>
                <a:schemeClr val="dk1"/>
              </a:solidFill>
              <a:latin typeface="Calibri"/>
              <a:ea typeface="Calibri"/>
              <a:cs typeface="Calibri"/>
              <a:sym typeface="Calibri"/>
            </a:endParaRPr>
          </a:p>
        </p:txBody>
      </p:sp>
      <p:graphicFrame>
        <p:nvGraphicFramePr>
          <p:cNvPr id="304" name="Google Shape;304;p30"/>
          <p:cNvGraphicFramePr/>
          <p:nvPr/>
        </p:nvGraphicFramePr>
        <p:xfrm>
          <a:off x="6507804" y="1120378"/>
          <a:ext cx="3000000" cy="3000000"/>
        </p:xfrm>
        <a:graphic>
          <a:graphicData uri="http://schemas.openxmlformats.org/drawingml/2006/table">
            <a:tbl>
              <a:tblPr firstRow="1" bandRow="1">
                <a:noFill/>
                <a:tableStyleId>{D2467C66-3633-45EE-A0D5-A7B50AC9E760}</a:tableStyleId>
              </a:tblPr>
              <a:tblGrid>
                <a:gridCol w="1676400">
                  <a:extLst>
                    <a:ext uri="{9D8B030D-6E8A-4147-A177-3AD203B41FA5}">
                      <a16:colId xmlns:a16="http://schemas.microsoft.com/office/drawing/2014/main" val="20000"/>
                    </a:ext>
                  </a:extLst>
                </a:gridCol>
              </a:tblGrid>
              <a:tr h="442975">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Attribute</a:t>
                      </a:r>
                      <a:endParaRPr sz="1100"/>
                    </a:p>
                  </a:txBody>
                  <a:tcPr marL="91450" marR="91450" marT="0" marB="0">
                    <a:solidFill>
                      <a:srgbClr val="953734"/>
                    </a:solidFill>
                  </a:tcPr>
                </a:tc>
                <a:extLst>
                  <a:ext uri="{0D108BD9-81ED-4DB2-BD59-A6C34878D82A}">
                    <a16:rowId xmlns:a16="http://schemas.microsoft.com/office/drawing/2014/main" val="10000"/>
                  </a:ext>
                </a:extLst>
              </a:tr>
              <a:tr h="431375">
                <a:tc>
                  <a:txBody>
                    <a:bodyPr/>
                    <a:lstStyle/>
                    <a:p>
                      <a:pPr marL="0" marR="0" lvl="0" indent="0" algn="l" rtl="0">
                        <a:spcBef>
                          <a:spcPts val="0"/>
                        </a:spcBef>
                        <a:spcAft>
                          <a:spcPts val="0"/>
                        </a:spcAft>
                        <a:buNone/>
                      </a:pPr>
                      <a:endParaRPr sz="18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0" baseline="30000">
                          <a:solidFill>
                            <a:schemeClr val="dk1"/>
                          </a:solidFill>
                          <a:latin typeface="Courier New"/>
                          <a:ea typeface="Courier New"/>
                          <a:cs typeface="Courier New"/>
                          <a:sym typeface="Courier New"/>
                        </a:rPr>
                        <a:t>width</a:t>
                      </a:r>
                      <a:endParaRPr sz="1100"/>
                    </a:p>
                  </a:txBody>
                  <a:tcPr marL="91450" marR="91450" marT="0" marB="0">
                    <a:solidFill>
                      <a:srgbClr val="D6E3BC"/>
                    </a:solidFill>
                  </a:tcPr>
                </a:tc>
                <a:extLst>
                  <a:ext uri="{0D108BD9-81ED-4DB2-BD59-A6C34878D82A}">
                    <a16:rowId xmlns:a16="http://schemas.microsoft.com/office/drawing/2014/main" val="10001"/>
                  </a:ext>
                </a:extLst>
              </a:tr>
              <a:tr h="431375">
                <a:tc>
                  <a:txBody>
                    <a:bodyPr/>
                    <a:lstStyle/>
                    <a:p>
                      <a:pPr marL="0" marR="0" lvl="0" indent="0" algn="l" rtl="0">
                        <a:spcBef>
                          <a:spcPts val="0"/>
                        </a:spcBef>
                        <a:spcAft>
                          <a:spcPts val="0"/>
                        </a:spcAft>
                        <a:buNone/>
                      </a:pPr>
                      <a:endParaRPr sz="15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0" baseline="30000">
                          <a:solidFill>
                            <a:schemeClr val="dk1"/>
                          </a:solidFill>
                          <a:latin typeface="Courier New"/>
                          <a:ea typeface="Courier New"/>
                          <a:cs typeface="Courier New"/>
                          <a:sym typeface="Courier New"/>
                        </a:rPr>
                        <a:t>height</a:t>
                      </a:r>
                      <a:endParaRPr sz="1100"/>
                    </a:p>
                  </a:txBody>
                  <a:tcPr marL="91450" marR="91450" marT="0" marB="0">
                    <a:solidFill>
                      <a:srgbClr val="F2DADA"/>
                    </a:solidFill>
                  </a:tcPr>
                </a:tc>
                <a:extLst>
                  <a:ext uri="{0D108BD9-81ED-4DB2-BD59-A6C34878D82A}">
                    <a16:rowId xmlns:a16="http://schemas.microsoft.com/office/drawing/2014/main" val="10002"/>
                  </a:ext>
                </a:extLst>
              </a:tr>
              <a:tr h="431375">
                <a:tc>
                  <a:txBody>
                    <a:bodyPr/>
                    <a:lstStyle/>
                    <a:p>
                      <a:pPr marL="0" marR="0" lvl="0" indent="0" algn="l" rtl="0">
                        <a:spcBef>
                          <a:spcPts val="0"/>
                        </a:spcBef>
                        <a:spcAft>
                          <a:spcPts val="0"/>
                        </a:spcAft>
                        <a:buNone/>
                      </a:pPr>
                      <a:endParaRPr sz="15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0" baseline="30000">
                          <a:solidFill>
                            <a:schemeClr val="dk1"/>
                          </a:solidFill>
                          <a:latin typeface="Courier New"/>
                          <a:ea typeface="Courier New"/>
                          <a:cs typeface="Courier New"/>
                          <a:sym typeface="Courier New"/>
                        </a:rPr>
                        <a:t>initial-scale</a:t>
                      </a:r>
                      <a:endParaRPr sz="1100"/>
                    </a:p>
                  </a:txBody>
                  <a:tcPr marL="91450" marR="91450" marT="0" marB="0">
                    <a:solidFill>
                      <a:srgbClr val="D6E3BC"/>
                    </a:solidFill>
                  </a:tcPr>
                </a:tc>
                <a:extLst>
                  <a:ext uri="{0D108BD9-81ED-4DB2-BD59-A6C34878D82A}">
                    <a16:rowId xmlns:a16="http://schemas.microsoft.com/office/drawing/2014/main" val="10003"/>
                  </a:ext>
                </a:extLst>
              </a:tr>
            </a:tbl>
          </a:graphicData>
        </a:graphic>
      </p:graphicFrame>
      <p:graphicFrame>
        <p:nvGraphicFramePr>
          <p:cNvPr id="305" name="Google Shape;305;p30"/>
          <p:cNvGraphicFramePr/>
          <p:nvPr/>
        </p:nvGraphicFramePr>
        <p:xfrm>
          <a:off x="6510453" y="2857499"/>
          <a:ext cx="3000000" cy="3000000"/>
        </p:xfrm>
        <a:graphic>
          <a:graphicData uri="http://schemas.openxmlformats.org/drawingml/2006/table">
            <a:tbl>
              <a:tblPr firstRow="1" bandRow="1">
                <a:noFill/>
                <a:tableStyleId>{D2467C66-3633-45EE-A0D5-A7B50AC9E760}</a:tableStyleId>
              </a:tblPr>
              <a:tblGrid>
                <a:gridCol w="1676400">
                  <a:extLst>
                    <a:ext uri="{9D8B030D-6E8A-4147-A177-3AD203B41FA5}">
                      <a16:colId xmlns:a16="http://schemas.microsoft.com/office/drawing/2014/main" val="20000"/>
                    </a:ext>
                  </a:extLst>
                </a:gridCol>
              </a:tblGrid>
              <a:tr h="445950">
                <a:tc>
                  <a:txBody>
                    <a:bodyPr/>
                    <a:lstStyle/>
                    <a:p>
                      <a:pPr marL="0" marR="0" lvl="0" indent="0" algn="l" rtl="0">
                        <a:spcBef>
                          <a:spcPts val="0"/>
                        </a:spcBef>
                        <a:spcAft>
                          <a:spcPts val="0"/>
                        </a:spcAft>
                        <a:buNone/>
                      </a:pPr>
                      <a:endParaRPr sz="21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aseline="30000">
                          <a:solidFill>
                            <a:schemeClr val="dk1"/>
                          </a:solidFill>
                          <a:latin typeface="Courier New"/>
                          <a:ea typeface="Courier New"/>
                          <a:cs typeface="Courier New"/>
                          <a:sym typeface="Courier New"/>
                        </a:rPr>
                        <a:t>minimum-scale</a:t>
                      </a:r>
                      <a:endParaRPr sz="1100"/>
                    </a:p>
                  </a:txBody>
                  <a:tcPr marL="91450" marR="91450" marT="0" marB="0">
                    <a:solidFill>
                      <a:srgbClr val="D6E3BC"/>
                    </a:solidFill>
                  </a:tcPr>
                </a:tc>
                <a:extLst>
                  <a:ext uri="{0D108BD9-81ED-4DB2-BD59-A6C34878D82A}">
                    <a16:rowId xmlns:a16="http://schemas.microsoft.com/office/drawing/2014/main" val="10000"/>
                  </a:ext>
                </a:extLst>
              </a:tr>
              <a:tr h="434250">
                <a:tc>
                  <a:txBody>
                    <a:bodyPr/>
                    <a:lstStyle/>
                    <a:p>
                      <a:pPr marL="0" marR="0" lvl="0" indent="0" algn="l" rtl="0">
                        <a:spcBef>
                          <a:spcPts val="0"/>
                        </a:spcBef>
                        <a:spcAft>
                          <a:spcPts val="0"/>
                        </a:spcAft>
                        <a:buNone/>
                      </a:pPr>
                      <a:endParaRPr sz="1800" b="0" baseline="30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vi" sz="1500" baseline="30000">
                          <a:solidFill>
                            <a:schemeClr val="dk1"/>
                          </a:solidFill>
                          <a:latin typeface="Courier New"/>
                          <a:ea typeface="Courier New"/>
                          <a:cs typeface="Courier New"/>
                          <a:sym typeface="Courier New"/>
                        </a:rPr>
                        <a:t>maximum-scale</a:t>
                      </a:r>
                      <a:endParaRPr sz="1100"/>
                    </a:p>
                  </a:txBody>
                  <a:tcPr marL="91450" marR="91450" marT="0" marB="0">
                    <a:solidFill>
                      <a:srgbClr val="F2DADA"/>
                    </a:solidFill>
                  </a:tcPr>
                </a:tc>
                <a:extLst>
                  <a:ext uri="{0D108BD9-81ED-4DB2-BD59-A6C34878D82A}">
                    <a16:rowId xmlns:a16="http://schemas.microsoft.com/office/drawing/2014/main" val="10001"/>
                  </a:ext>
                </a:extLst>
              </a:tr>
              <a:tr h="434250">
                <a:tc>
                  <a:txBody>
                    <a:bodyPr/>
                    <a:lstStyle/>
                    <a:p>
                      <a:pPr marL="0" marR="0" lvl="0" indent="0" algn="l" rtl="0">
                        <a:spcBef>
                          <a:spcPts val="0"/>
                        </a:spcBef>
                        <a:spcAft>
                          <a:spcPts val="0"/>
                        </a:spcAft>
                        <a:buNone/>
                      </a:pPr>
                      <a:endParaRPr sz="1800" b="0" baseline="300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500"/>
                        <a:buFont typeface="Courier New"/>
                        <a:buNone/>
                      </a:pPr>
                      <a:r>
                        <a:rPr lang="vi" sz="1500" baseline="30000">
                          <a:solidFill>
                            <a:schemeClr val="dk1"/>
                          </a:solidFill>
                          <a:latin typeface="Courier New"/>
                          <a:ea typeface="Courier New"/>
                          <a:cs typeface="Courier New"/>
                          <a:sym typeface="Courier New"/>
                        </a:rPr>
                        <a:t>user-scalable</a:t>
                      </a:r>
                      <a:endParaRPr sz="1800" b="0" baseline="30000">
                        <a:solidFill>
                          <a:schemeClr val="dk1"/>
                        </a:solidFill>
                        <a:latin typeface="Courier New"/>
                        <a:ea typeface="Courier New"/>
                        <a:cs typeface="Courier New"/>
                        <a:sym typeface="Courier New"/>
                      </a:endParaRPr>
                    </a:p>
                  </a:txBody>
                  <a:tcPr marL="91450" marR="91450" marT="0" marB="0">
                    <a:solidFill>
                      <a:srgbClr val="D6E3BC"/>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
                                        </p:tgtEl>
                                        <p:attrNameLst>
                                          <p:attrName>style.visibility</p:attrName>
                                        </p:attrNameLst>
                                      </p:cBhvr>
                                      <p:to>
                                        <p:strVal val="visible"/>
                                      </p:to>
                                    </p:set>
                                    <p:animEffect transition="in" filter="fade">
                                      <p:cBhvr>
                                        <p:cTn id="12" dur="500"/>
                                        <p:tgtEl>
                                          <p:spTgt spid="30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312" name="Google Shape;312;p3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313" name="Google Shape;313;p3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Heading Structure 3-3</a:t>
            </a:r>
            <a:endParaRPr/>
          </a:p>
        </p:txBody>
      </p:sp>
      <p:grpSp>
        <p:nvGrpSpPr>
          <p:cNvPr id="314" name="Google Shape;314;p31"/>
          <p:cNvGrpSpPr/>
          <p:nvPr/>
        </p:nvGrpSpPr>
        <p:grpSpPr>
          <a:xfrm>
            <a:off x="381000" y="628650"/>
            <a:ext cx="8382000" cy="342899"/>
            <a:chOff x="0" y="924398"/>
            <a:chExt cx="8382000" cy="600405"/>
          </a:xfrm>
        </p:grpSpPr>
        <p:sp>
          <p:nvSpPr>
            <p:cNvPr id="315" name="Google Shape;315;p31"/>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Title Tag</a:t>
              </a:r>
              <a:endParaRPr sz="2000" b="0" i="0" u="none" strike="noStrike" cap="none">
                <a:solidFill>
                  <a:schemeClr val="lt1"/>
                </a:solidFill>
                <a:latin typeface="Calibri"/>
                <a:ea typeface="Calibri"/>
                <a:cs typeface="Calibri"/>
                <a:sym typeface="Calibri"/>
              </a:endParaRPr>
            </a:p>
          </p:txBody>
        </p:sp>
      </p:grpSp>
      <p:sp>
        <p:nvSpPr>
          <p:cNvPr id="317" name="Google Shape;317;p31"/>
          <p:cNvSpPr/>
          <p:nvPr/>
        </p:nvSpPr>
        <p:spPr>
          <a:xfrm>
            <a:off x="228600" y="1181100"/>
            <a:ext cx="8458200" cy="9717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Apart from </a:t>
            </a:r>
            <a:r>
              <a:rPr lang="vi" sz="2400" b="0" i="0" u="none" strike="noStrike" cap="none" baseline="30000">
                <a:solidFill>
                  <a:schemeClr val="dk1"/>
                </a:solidFill>
                <a:latin typeface="Courier New"/>
                <a:ea typeface="Courier New"/>
                <a:cs typeface="Courier New"/>
                <a:sym typeface="Courier New"/>
              </a:rPr>
              <a:t>&lt;meta&gt;</a:t>
            </a:r>
            <a:r>
              <a:rPr lang="vi" sz="2400" b="0" i="0" u="none" strike="noStrike" cap="none" baseline="30000">
                <a:solidFill>
                  <a:schemeClr val="dk1"/>
                </a:solidFill>
                <a:latin typeface="Calibri"/>
                <a:ea typeface="Calibri"/>
                <a:cs typeface="Calibri"/>
                <a:sym typeface="Calibri"/>
              </a:rPr>
              <a:t> tag, </a:t>
            </a:r>
            <a:r>
              <a:rPr lang="vi" sz="2400" b="0" i="0" u="none" strike="noStrike" cap="none" baseline="30000">
                <a:solidFill>
                  <a:schemeClr val="dk1"/>
                </a:solidFill>
                <a:latin typeface="Courier New"/>
                <a:ea typeface="Courier New"/>
                <a:cs typeface="Courier New"/>
                <a:sym typeface="Courier New"/>
              </a:rPr>
              <a:t>&lt;head&gt;</a:t>
            </a:r>
            <a:r>
              <a:rPr lang="vi" sz="2400" b="0" i="0" u="none" strike="noStrike" cap="none" baseline="30000">
                <a:solidFill>
                  <a:schemeClr val="dk1"/>
                </a:solidFill>
                <a:latin typeface="Calibri"/>
                <a:ea typeface="Calibri"/>
                <a:cs typeface="Calibri"/>
                <a:sym typeface="Calibri"/>
              </a:rPr>
              <a:t> element also contains a </a:t>
            </a:r>
            <a:r>
              <a:rPr lang="vi" sz="2400" b="0" i="0" u="none" strike="noStrike" cap="none" baseline="30000">
                <a:solidFill>
                  <a:schemeClr val="dk1"/>
                </a:solidFill>
                <a:latin typeface="Courier New"/>
                <a:ea typeface="Courier New"/>
                <a:cs typeface="Courier New"/>
                <a:sym typeface="Courier New"/>
              </a:rPr>
              <a:t>&lt;title&gt;</a:t>
            </a:r>
            <a:r>
              <a:rPr lang="vi" sz="2400" b="0" i="0" u="none" strike="noStrike" cap="none" baseline="30000">
                <a:solidFill>
                  <a:schemeClr val="dk1"/>
                </a:solidFill>
                <a:latin typeface="Calibri"/>
                <a:ea typeface="Calibri"/>
                <a:cs typeface="Calibri"/>
                <a:sym typeface="Calibri"/>
              </a:rPr>
              <a:t> tag.</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text selected for </a:t>
            </a:r>
            <a:r>
              <a:rPr lang="vi" sz="2400" b="0" i="0" u="none" strike="noStrike" cap="none" baseline="30000">
                <a:solidFill>
                  <a:schemeClr val="dk1"/>
                </a:solidFill>
                <a:latin typeface="Courier New"/>
                <a:ea typeface="Courier New"/>
                <a:cs typeface="Courier New"/>
                <a:sym typeface="Courier New"/>
              </a:rPr>
              <a:t>&lt;title&gt;</a:t>
            </a:r>
            <a:r>
              <a:rPr lang="vi" sz="2400" b="0" i="0" u="none" strike="noStrike" cap="none" baseline="30000">
                <a:solidFill>
                  <a:schemeClr val="dk1"/>
                </a:solidFill>
                <a:latin typeface="Calibri"/>
                <a:ea typeface="Calibri"/>
                <a:cs typeface="Calibri"/>
                <a:sym typeface="Calibri"/>
              </a:rPr>
              <a:t> tag should be meaningful, short, and precise.</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 It should be between four and eight words, as some old mobile devices truncate the long titles after 10 or 12 words. </a:t>
            </a:r>
            <a:endParaRPr sz="2400" b="0" i="0" u="none" strike="noStrike" cap="none">
              <a:solidFill>
                <a:schemeClr val="dk1"/>
              </a:solidFill>
              <a:latin typeface="Calibri"/>
              <a:ea typeface="Calibri"/>
              <a:cs typeface="Calibri"/>
              <a:sym typeface="Calibri"/>
            </a:endParaRPr>
          </a:p>
        </p:txBody>
      </p:sp>
      <p:grpSp>
        <p:nvGrpSpPr>
          <p:cNvPr id="318" name="Google Shape;318;p31"/>
          <p:cNvGrpSpPr/>
          <p:nvPr/>
        </p:nvGrpSpPr>
        <p:grpSpPr>
          <a:xfrm>
            <a:off x="381000" y="2247888"/>
            <a:ext cx="8382000" cy="342891"/>
            <a:chOff x="0" y="924398"/>
            <a:chExt cx="8382000" cy="600405"/>
          </a:xfrm>
        </p:grpSpPr>
        <p:sp>
          <p:nvSpPr>
            <p:cNvPr id="319" name="Google Shape;319;p31"/>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Icons</a:t>
              </a:r>
              <a:endParaRPr sz="2000" b="0" i="0" u="none" strike="noStrike" cap="none">
                <a:solidFill>
                  <a:schemeClr val="lt1"/>
                </a:solidFill>
                <a:latin typeface="Calibri"/>
                <a:ea typeface="Calibri"/>
                <a:cs typeface="Calibri"/>
                <a:sym typeface="Calibri"/>
              </a:endParaRPr>
            </a:p>
          </p:txBody>
        </p:sp>
      </p:grpSp>
      <p:sp>
        <p:nvSpPr>
          <p:cNvPr id="321" name="Google Shape;321;p31"/>
          <p:cNvSpPr/>
          <p:nvPr/>
        </p:nvSpPr>
        <p:spPr>
          <a:xfrm>
            <a:off x="228600" y="2705100"/>
            <a:ext cx="8458200" cy="9717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To add icons to a mobile Web page, images in or format could be used.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These formats are compatible with mobile devices, as they are easy to export and are optimized in size.</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For example,</a:t>
            </a:r>
            <a:endParaRPr sz="2400" b="0" i="0" u="none" strike="noStrike" cap="none">
              <a:solidFill>
                <a:schemeClr val="dk1"/>
              </a:solidFill>
              <a:latin typeface="Calibri"/>
              <a:ea typeface="Calibri"/>
              <a:cs typeface="Calibri"/>
              <a:sym typeface="Calibri"/>
            </a:endParaRPr>
          </a:p>
        </p:txBody>
      </p:sp>
      <p:sp>
        <p:nvSpPr>
          <p:cNvPr id="322" name="Google Shape;322;p31"/>
          <p:cNvSpPr txBox="1"/>
          <p:nvPr/>
        </p:nvSpPr>
        <p:spPr>
          <a:xfrm>
            <a:off x="762000" y="3676650"/>
            <a:ext cx="7975200" cy="3198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800" b="0" i="0" u="none" strike="noStrike" cap="none" baseline="30000">
                <a:solidFill>
                  <a:schemeClr val="dk1"/>
                </a:solidFill>
                <a:latin typeface="Courier New"/>
                <a:ea typeface="Courier New"/>
                <a:cs typeface="Courier New"/>
                <a:sym typeface="Courier New"/>
              </a:rPr>
              <a:t>&lt;link rel=”icon” type=”image/png” href=”mobile.png” /&gt;</a:t>
            </a:r>
            <a:endParaRPr sz="2800">
              <a:solidFill>
                <a:schemeClr val="dk1"/>
              </a:solidFill>
              <a:latin typeface="Courier New"/>
              <a:ea typeface="Courier New"/>
              <a:cs typeface="Courier New"/>
              <a:sym typeface="Courier New"/>
            </a:endParaRPr>
          </a:p>
        </p:txBody>
      </p:sp>
      <p:sp>
        <p:nvSpPr>
          <p:cNvPr id="323" name="Google Shape;323;p31"/>
          <p:cNvSpPr/>
          <p:nvPr/>
        </p:nvSpPr>
        <p:spPr>
          <a:xfrm>
            <a:off x="228600" y="3943350"/>
            <a:ext cx="8458200" cy="9717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From HTML5 onwards, Android supports the </a:t>
            </a:r>
            <a:r>
              <a:rPr lang="vi" sz="2400" b="0" i="0" u="none" strike="noStrike" cap="none" baseline="30000">
                <a:solidFill>
                  <a:schemeClr val="dk1"/>
                </a:solidFill>
                <a:latin typeface="Courier New"/>
                <a:ea typeface="Courier New"/>
                <a:cs typeface="Courier New"/>
                <a:sym typeface="Courier New"/>
              </a:rPr>
              <a:t>apple-touch-icon-precomposed</a:t>
            </a:r>
            <a:r>
              <a:rPr lang="vi" sz="2400" b="0" i="0" u="none" strike="noStrike" cap="none" baseline="30000">
                <a:solidFill>
                  <a:schemeClr val="dk1"/>
                </a:solidFill>
                <a:latin typeface="Calibri"/>
                <a:ea typeface="Calibri"/>
                <a:cs typeface="Calibri"/>
                <a:sym typeface="Calibri"/>
              </a:rPr>
              <a:t> meta tag in order to display high-resolution icons.</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
                                        </p:tgtEl>
                                        <p:attrNameLst>
                                          <p:attrName>style.visibility</p:attrName>
                                        </p:attrNameLst>
                                      </p:cBhvr>
                                      <p:to>
                                        <p:strVal val="visible"/>
                                      </p:to>
                                    </p:set>
                                    <p:animEffect transition="in" filter="fade">
                                      <p:cBhvr>
                                        <p:cTn id="12" dur="500"/>
                                        <p:tgtEl>
                                          <p:spTgt spid="3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8"/>
                                        </p:tgtEl>
                                        <p:attrNameLst>
                                          <p:attrName>style.visibility</p:attrName>
                                        </p:attrNameLst>
                                      </p:cBhvr>
                                      <p:to>
                                        <p:strVal val="visible"/>
                                      </p:to>
                                    </p:set>
                                    <p:animEffect transition="in" filter="fade">
                                      <p:cBhvr>
                                        <p:cTn id="17" dur="500"/>
                                        <p:tgtEl>
                                          <p:spTgt spid="3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gtEl>
                                        <p:attrNameLst>
                                          <p:attrName>style.visibility</p:attrName>
                                        </p:attrNameLst>
                                      </p:cBhvr>
                                      <p:to>
                                        <p:strVal val="visible"/>
                                      </p:to>
                                    </p:set>
                                    <p:animEffect transition="in" filter="fade">
                                      <p:cBhvr>
                                        <p:cTn id="22" dur="500"/>
                                        <p:tgtEl>
                                          <p:spTgt spid="3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animEffect transition="in" filter="fade">
                                      <p:cBhvr>
                                        <p:cTn id="27" dur="80"/>
                                        <p:tgtEl>
                                          <p:spTgt spid="3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3"/>
                                        </p:tgtEl>
                                        <p:attrNameLst>
                                          <p:attrName>style.visibility</p:attrName>
                                        </p:attrNameLst>
                                      </p:cBhvr>
                                      <p:to>
                                        <p:strVal val="visible"/>
                                      </p:to>
                                    </p:set>
                                    <p:animEffect transition="in" filter="fade">
                                      <p:cBhvr>
                                        <p:cTn id="32"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330" name="Google Shape;330;p32"/>
          <p:cNvSpPr txBox="1">
            <a:spLocks noGrp="1"/>
          </p:cNvSpPr>
          <p:nvPr>
            <p:ph type="ftr" idx="11"/>
          </p:nvPr>
        </p:nvSpPr>
        <p:spPr>
          <a:xfrm>
            <a:off x="2667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331" name="Google Shape;331;p3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Document Structure 1-3</a:t>
            </a:r>
            <a:endParaRPr/>
          </a:p>
        </p:txBody>
      </p:sp>
      <p:sp>
        <p:nvSpPr>
          <p:cNvPr id="332" name="Google Shape;332;p32"/>
          <p:cNvSpPr/>
          <p:nvPr/>
        </p:nvSpPr>
        <p:spPr>
          <a:xfrm>
            <a:off x="228600" y="685800"/>
            <a:ext cx="8534400" cy="12573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document structure is represented by a </a:t>
            </a:r>
            <a:r>
              <a:rPr lang="vi" sz="2400" b="0" i="0" u="none" strike="noStrike" cap="none" baseline="30000">
                <a:solidFill>
                  <a:schemeClr val="dk1"/>
                </a:solidFill>
                <a:latin typeface="Courier New"/>
                <a:ea typeface="Courier New"/>
                <a:cs typeface="Courier New"/>
                <a:sym typeface="Courier New"/>
              </a:rPr>
              <a:t>&lt;body&gt;</a:t>
            </a:r>
            <a:r>
              <a:rPr lang="vi" sz="2400" b="0" i="0" u="none" strike="noStrike" cap="none" baseline="30000">
                <a:solidFill>
                  <a:schemeClr val="dk1"/>
                </a:solidFill>
                <a:latin typeface="Calibri"/>
                <a:ea typeface="Calibri"/>
                <a:cs typeface="Calibri"/>
                <a:sym typeface="Calibri"/>
              </a:rPr>
              <a:t> element in the HTML Web page.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a:t>
            </a:r>
            <a:r>
              <a:rPr lang="vi" sz="2400" b="0" i="0" u="none" strike="noStrike" cap="none" baseline="30000">
                <a:solidFill>
                  <a:schemeClr val="dk1"/>
                </a:solidFill>
                <a:latin typeface="Courier New"/>
                <a:ea typeface="Courier New"/>
                <a:cs typeface="Courier New"/>
                <a:sym typeface="Courier New"/>
              </a:rPr>
              <a:t>&lt;body&gt;</a:t>
            </a:r>
            <a:r>
              <a:rPr lang="vi" sz="2400" b="0" i="0" u="none" strike="noStrike" cap="none" baseline="30000">
                <a:solidFill>
                  <a:schemeClr val="dk1"/>
                </a:solidFill>
                <a:latin typeface="Calibri"/>
                <a:ea typeface="Calibri"/>
                <a:cs typeface="Calibri"/>
                <a:sym typeface="Calibri"/>
              </a:rPr>
              <a:t> element of a mobile Web application defines the content that are displayed to the user.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Some of the elements used in the &lt;body&gt; element of a mobile Web page are as follows:</a:t>
            </a:r>
            <a:endParaRPr sz="2400" b="0" i="0" u="none" strike="noStrike" cap="none">
              <a:solidFill>
                <a:schemeClr val="dk1"/>
              </a:solidFill>
              <a:latin typeface="Calibri"/>
              <a:ea typeface="Calibri"/>
              <a:cs typeface="Calibri"/>
              <a:sym typeface="Calibri"/>
            </a:endParaRPr>
          </a:p>
        </p:txBody>
      </p:sp>
      <p:grpSp>
        <p:nvGrpSpPr>
          <p:cNvPr id="333" name="Google Shape;333;p32"/>
          <p:cNvGrpSpPr/>
          <p:nvPr/>
        </p:nvGrpSpPr>
        <p:grpSpPr>
          <a:xfrm>
            <a:off x="381000" y="1885950"/>
            <a:ext cx="8382000" cy="342899"/>
            <a:chOff x="0" y="924398"/>
            <a:chExt cx="8382000" cy="600405"/>
          </a:xfrm>
        </p:grpSpPr>
        <p:sp>
          <p:nvSpPr>
            <p:cNvPr id="334" name="Google Shape;334;p32"/>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Layouts</a:t>
              </a:r>
              <a:endParaRPr sz="2000">
                <a:solidFill>
                  <a:schemeClr val="lt1"/>
                </a:solidFill>
                <a:latin typeface="Calibri"/>
                <a:ea typeface="Calibri"/>
                <a:cs typeface="Calibri"/>
                <a:sym typeface="Calibri"/>
              </a:endParaRPr>
            </a:p>
          </p:txBody>
        </p:sp>
      </p:grpSp>
      <p:sp>
        <p:nvSpPr>
          <p:cNvPr id="336" name="Google Shape;336;p32"/>
          <p:cNvSpPr/>
          <p:nvPr/>
        </p:nvSpPr>
        <p:spPr>
          <a:xfrm>
            <a:off x="228600" y="2343150"/>
            <a:ext cx="8458200" cy="4572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HTML5 new tags that provide semantics for the layout of an HTML document are as follows:</a:t>
            </a:r>
            <a:endParaRPr sz="2400" b="0" i="0" u="none" strike="noStrike" cap="none">
              <a:solidFill>
                <a:schemeClr val="dk1"/>
              </a:solidFill>
              <a:latin typeface="Calibri"/>
              <a:ea typeface="Calibri"/>
              <a:cs typeface="Calibri"/>
              <a:sym typeface="Calibri"/>
            </a:endParaRPr>
          </a:p>
        </p:txBody>
      </p:sp>
      <p:sp>
        <p:nvSpPr>
          <p:cNvPr id="337" name="Google Shape;337;p32"/>
          <p:cNvSpPr/>
          <p:nvPr/>
        </p:nvSpPr>
        <p:spPr>
          <a:xfrm>
            <a:off x="533400" y="2800350"/>
            <a:ext cx="8077200" cy="2000250"/>
          </a:xfrm>
          <a:prstGeom prst="rect">
            <a:avLst/>
          </a:prstGeom>
          <a:noFill/>
          <a:ln>
            <a:noFill/>
          </a:ln>
        </p:spPr>
        <p:txBody>
          <a:bodyPr spcFirstLastPara="1" wrap="square" lIns="91425" tIns="45700" rIns="91425" bIns="45700" anchor="ctr" anchorCtr="0">
            <a:noAutofit/>
          </a:bodyPr>
          <a:lstStyle/>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&lt;article&gt;</a:t>
            </a:r>
            <a:r>
              <a:rPr lang="vi" sz="2000" b="0" i="0" u="none" strike="noStrike" cap="none" baseline="30000">
                <a:solidFill>
                  <a:schemeClr val="dk1"/>
                </a:solidFill>
                <a:latin typeface="Calibri"/>
                <a:ea typeface="Calibri"/>
                <a:cs typeface="Calibri"/>
                <a:sym typeface="Calibri"/>
              </a:rPr>
              <a:t> - An independent portion of the document or site</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&lt;aside&gt;</a:t>
            </a:r>
            <a:r>
              <a:rPr lang="vi" sz="2000" b="0" i="0" u="none" strike="noStrike" cap="none" baseline="30000">
                <a:solidFill>
                  <a:schemeClr val="dk1"/>
                </a:solidFill>
                <a:latin typeface="Calibri"/>
                <a:ea typeface="Calibri"/>
                <a:cs typeface="Calibri"/>
                <a:sym typeface="Calibri"/>
              </a:rPr>
              <a:t> - Content that is tangential to the main part of the page or site</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&lt;figcaption&gt;</a:t>
            </a:r>
            <a:r>
              <a:rPr lang="vi" sz="2000" b="0" i="0" u="none" strike="noStrike" cap="none" baseline="30000">
                <a:solidFill>
                  <a:schemeClr val="dk1"/>
                </a:solidFill>
                <a:latin typeface="Calibri"/>
                <a:ea typeface="Calibri"/>
                <a:cs typeface="Calibri"/>
                <a:sym typeface="Calibri"/>
              </a:rPr>
              <a:t> - Caption for a figure</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&lt;figure&gt;</a:t>
            </a:r>
            <a:r>
              <a:rPr lang="vi" sz="2000" b="0" i="0" u="none" strike="noStrike" cap="none" baseline="30000">
                <a:solidFill>
                  <a:schemeClr val="dk1"/>
                </a:solidFill>
                <a:latin typeface="Calibri"/>
                <a:ea typeface="Calibri"/>
                <a:cs typeface="Calibri"/>
                <a:sym typeface="Calibri"/>
              </a:rPr>
              <a:t> - A figure or quotation pulled out of the flow of text</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&lt;footer&gt;</a:t>
            </a:r>
            <a:r>
              <a:rPr lang="vi" sz="2000" b="0" i="0" u="none" strike="noStrike" cap="none" baseline="30000">
                <a:solidFill>
                  <a:schemeClr val="dk1"/>
                </a:solidFill>
                <a:latin typeface="Calibri"/>
                <a:ea typeface="Calibri"/>
                <a:cs typeface="Calibri"/>
                <a:sym typeface="Calibri"/>
              </a:rPr>
              <a:t> - The footer of a document or section</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&lt;header&gt;</a:t>
            </a:r>
            <a:r>
              <a:rPr lang="vi" sz="2000" b="0" i="0" u="none" strike="noStrike" cap="none" baseline="30000">
                <a:solidFill>
                  <a:schemeClr val="dk1"/>
                </a:solidFill>
                <a:latin typeface="Calibri"/>
                <a:ea typeface="Calibri"/>
                <a:cs typeface="Calibri"/>
                <a:sym typeface="Calibri"/>
              </a:rPr>
              <a:t> - The header of a document or section</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&lt;hgroup&gt;</a:t>
            </a:r>
            <a:r>
              <a:rPr lang="vi" sz="2000" b="0" i="0" u="none" strike="noStrike" cap="none" baseline="30000">
                <a:solidFill>
                  <a:schemeClr val="dk1"/>
                </a:solidFill>
                <a:latin typeface="Calibri"/>
                <a:ea typeface="Calibri"/>
                <a:cs typeface="Calibri"/>
                <a:sym typeface="Calibri"/>
              </a:rPr>
              <a:t> - A group of headings</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&lt;nav&gt;</a:t>
            </a:r>
            <a:r>
              <a:rPr lang="vi" sz="2000" b="0" i="0" u="none" strike="noStrike" cap="none" baseline="30000">
                <a:solidFill>
                  <a:schemeClr val="dk1"/>
                </a:solidFill>
                <a:latin typeface="Calibri"/>
                <a:ea typeface="Calibri"/>
                <a:cs typeface="Calibri"/>
                <a:sym typeface="Calibri"/>
              </a:rPr>
              <a:t> - A navigation section</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ourier New"/>
                <a:ea typeface="Courier New"/>
                <a:cs typeface="Courier New"/>
                <a:sym typeface="Courier New"/>
              </a:rPr>
              <a:t>&lt;section&gt;</a:t>
            </a:r>
            <a:r>
              <a:rPr lang="vi" sz="2000" b="0" i="0" u="none" strike="noStrike" cap="none" baseline="30000">
                <a:solidFill>
                  <a:schemeClr val="dk1"/>
                </a:solidFill>
                <a:latin typeface="Calibri"/>
                <a:ea typeface="Calibri"/>
                <a:cs typeface="Calibri"/>
                <a:sym typeface="Calibri"/>
              </a:rPr>
              <a:t> - Identifies a block of content</a:t>
            </a:r>
            <a:endParaRPr sz="20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50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7"/>
                                        </p:tgtEl>
                                        <p:attrNameLst>
                                          <p:attrName>style.visibility</p:attrName>
                                        </p:attrNameLst>
                                      </p:cBhvr>
                                      <p:to>
                                        <p:strVal val="visible"/>
                                      </p:to>
                                    </p:set>
                                    <p:animEffect transition="in" filter="fade">
                                      <p:cBhvr>
                                        <p:cTn id="17"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
        <p:nvSpPr>
          <p:cNvPr id="344" name="Google Shape;344;p3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345" name="Google Shape;345;p3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Document Structure 2-3</a:t>
            </a:r>
            <a:endParaRPr/>
          </a:p>
        </p:txBody>
      </p:sp>
      <p:grpSp>
        <p:nvGrpSpPr>
          <p:cNvPr id="346" name="Google Shape;346;p33"/>
          <p:cNvGrpSpPr/>
          <p:nvPr/>
        </p:nvGrpSpPr>
        <p:grpSpPr>
          <a:xfrm>
            <a:off x="381000" y="628650"/>
            <a:ext cx="8382000" cy="342899"/>
            <a:chOff x="0" y="924398"/>
            <a:chExt cx="8382000" cy="600405"/>
          </a:xfrm>
        </p:grpSpPr>
        <p:sp>
          <p:nvSpPr>
            <p:cNvPr id="347" name="Google Shape;347;p33"/>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Images</a:t>
              </a:r>
              <a:endParaRPr sz="2000">
                <a:solidFill>
                  <a:schemeClr val="lt1"/>
                </a:solidFill>
                <a:latin typeface="Calibri"/>
                <a:ea typeface="Calibri"/>
                <a:cs typeface="Calibri"/>
                <a:sym typeface="Calibri"/>
              </a:endParaRPr>
            </a:p>
          </p:txBody>
        </p:sp>
      </p:grpSp>
      <p:sp>
        <p:nvSpPr>
          <p:cNvPr id="349" name="Google Shape;349;p33"/>
          <p:cNvSpPr/>
          <p:nvPr/>
        </p:nvSpPr>
        <p:spPr>
          <a:xfrm>
            <a:off x="228600" y="1056200"/>
            <a:ext cx="8820300" cy="1257300"/>
          </a:xfrm>
          <a:prstGeom prst="rect">
            <a:avLst/>
          </a:prstGeom>
          <a:noFill/>
          <a:ln>
            <a:noFill/>
          </a:ln>
        </p:spPr>
        <p:txBody>
          <a:bodyPr spcFirstLastPara="1" wrap="square" lIns="91425" tIns="45700" rIns="91425" bIns="45700" anchor="ctr" anchorCtr="0">
            <a:noAutofit/>
          </a:bodyPr>
          <a:lstStyle/>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alibri"/>
                <a:ea typeface="Calibri"/>
                <a:cs typeface="Calibri"/>
                <a:sym typeface="Calibri"/>
              </a:rPr>
              <a:t>Images can be used in mobile Web applications for pictorial representation. </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alibri"/>
                <a:ea typeface="Calibri"/>
                <a:cs typeface="Calibri"/>
                <a:sym typeface="Calibri"/>
              </a:rPr>
              <a:t>Almost all mobile browsers understand formats, such as </a:t>
            </a:r>
            <a:r>
              <a:rPr lang="vi" sz="2000" b="0" i="0" u="none" strike="noStrike" cap="none" baseline="30000">
                <a:solidFill>
                  <a:schemeClr val="dk1"/>
                </a:solidFill>
                <a:latin typeface="Courier New"/>
                <a:ea typeface="Courier New"/>
                <a:cs typeface="Courier New"/>
                <a:sym typeface="Courier New"/>
              </a:rPr>
              <a:t>GIF</a:t>
            </a:r>
            <a:r>
              <a:rPr lang="vi" sz="2000" b="0" i="0" u="none" strike="noStrike" cap="none" baseline="30000">
                <a:solidFill>
                  <a:schemeClr val="dk1"/>
                </a:solidFill>
                <a:latin typeface="Calibri"/>
                <a:ea typeface="Calibri"/>
                <a:cs typeface="Calibri"/>
                <a:sym typeface="Calibri"/>
              </a:rPr>
              <a:t>, </a:t>
            </a:r>
            <a:r>
              <a:rPr lang="vi" sz="2000" b="0" i="0" u="none" strike="noStrike" cap="none" baseline="30000">
                <a:solidFill>
                  <a:schemeClr val="dk1"/>
                </a:solidFill>
                <a:latin typeface="Courier New"/>
                <a:ea typeface="Courier New"/>
                <a:cs typeface="Courier New"/>
                <a:sym typeface="Courier New"/>
              </a:rPr>
              <a:t>JPEG</a:t>
            </a:r>
            <a:r>
              <a:rPr lang="vi" sz="2000" b="0" i="0" u="none" strike="noStrike" cap="none" baseline="30000">
                <a:solidFill>
                  <a:schemeClr val="dk1"/>
                </a:solidFill>
                <a:latin typeface="Calibri"/>
                <a:ea typeface="Calibri"/>
                <a:cs typeface="Calibri"/>
                <a:sym typeface="Calibri"/>
              </a:rPr>
              <a:t>, and </a:t>
            </a:r>
            <a:r>
              <a:rPr lang="vi" sz="2000" b="0" i="0" u="none" strike="noStrike" cap="none" baseline="30000">
                <a:solidFill>
                  <a:schemeClr val="dk1"/>
                </a:solidFill>
                <a:latin typeface="Courier New"/>
                <a:ea typeface="Courier New"/>
                <a:cs typeface="Courier New"/>
                <a:sym typeface="Courier New"/>
              </a:rPr>
              <a:t>PNG</a:t>
            </a:r>
            <a:r>
              <a:rPr lang="vi" sz="2000" b="0" i="0" u="none" strike="noStrike" cap="none" baseline="30000">
                <a:solidFill>
                  <a:schemeClr val="dk1"/>
                </a:solidFill>
                <a:latin typeface="Calibri"/>
                <a:ea typeface="Calibri"/>
                <a:cs typeface="Calibri"/>
                <a:sym typeface="Calibri"/>
              </a:rPr>
              <a:t>. </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alibri"/>
                <a:ea typeface="Calibri"/>
                <a:cs typeface="Calibri"/>
                <a:sym typeface="Calibri"/>
              </a:rPr>
              <a:t>The </a:t>
            </a:r>
            <a:r>
              <a:rPr lang="vi" sz="2000" b="0" i="0" u="none" strike="noStrike" cap="none" baseline="30000">
                <a:solidFill>
                  <a:schemeClr val="dk1"/>
                </a:solidFill>
                <a:latin typeface="Courier New"/>
                <a:ea typeface="Courier New"/>
                <a:cs typeface="Courier New"/>
                <a:sym typeface="Courier New"/>
              </a:rPr>
              <a:t>&lt;img&gt;</a:t>
            </a:r>
            <a:r>
              <a:rPr lang="vi" sz="2000" b="0" i="0" u="none" strike="noStrike" cap="none" baseline="30000">
                <a:solidFill>
                  <a:schemeClr val="dk1"/>
                </a:solidFill>
                <a:latin typeface="Calibri"/>
                <a:ea typeface="Calibri"/>
                <a:cs typeface="Calibri"/>
                <a:sym typeface="Calibri"/>
              </a:rPr>
              <a:t> tag is used to display image on a Web page. </a:t>
            </a:r>
            <a:endParaRPr sz="2000"/>
          </a:p>
          <a:p>
            <a:pPr marL="457200" marR="0" lvl="1" indent="-223520" algn="l" rtl="0">
              <a:lnSpc>
                <a:spcPct val="75000"/>
              </a:lnSpc>
              <a:spcBef>
                <a:spcPts val="0"/>
              </a:spcBef>
              <a:spcAft>
                <a:spcPts val="0"/>
              </a:spcAft>
              <a:buClr>
                <a:srgbClr val="AC1418"/>
              </a:buClr>
              <a:buSzPts val="2000"/>
              <a:buFont typeface="Noto Sans Symbols"/>
              <a:buChar char="•"/>
            </a:pPr>
            <a:r>
              <a:rPr lang="vi" sz="2000" b="0" i="0" u="none" strike="noStrike" cap="none" baseline="30000">
                <a:solidFill>
                  <a:schemeClr val="dk1"/>
                </a:solidFill>
                <a:latin typeface="Calibri"/>
                <a:ea typeface="Calibri"/>
                <a:cs typeface="Calibri"/>
                <a:sym typeface="Calibri"/>
              </a:rPr>
              <a:t>The attributes of </a:t>
            </a:r>
            <a:r>
              <a:rPr lang="vi" sz="2000" b="0" i="0" u="none" strike="noStrike" cap="none" baseline="30000">
                <a:solidFill>
                  <a:schemeClr val="dk1"/>
                </a:solidFill>
                <a:latin typeface="Courier New"/>
                <a:ea typeface="Courier New"/>
                <a:cs typeface="Courier New"/>
                <a:sym typeface="Courier New"/>
              </a:rPr>
              <a:t>&lt;img&gt;</a:t>
            </a:r>
            <a:r>
              <a:rPr lang="vi" sz="2000" b="0" i="0" u="none" strike="noStrike" cap="none" baseline="30000">
                <a:solidFill>
                  <a:schemeClr val="dk1"/>
                </a:solidFill>
                <a:latin typeface="Calibri"/>
                <a:ea typeface="Calibri"/>
                <a:cs typeface="Calibri"/>
                <a:sym typeface="Calibri"/>
              </a:rPr>
              <a:t> tag, such as </a:t>
            </a:r>
            <a:r>
              <a:rPr lang="vi" sz="2000" b="0" i="0" u="none" strike="noStrike" cap="none" baseline="30000">
                <a:solidFill>
                  <a:schemeClr val="dk1"/>
                </a:solidFill>
                <a:latin typeface="Courier New"/>
                <a:ea typeface="Courier New"/>
                <a:cs typeface="Courier New"/>
                <a:sym typeface="Courier New"/>
              </a:rPr>
              <a:t>width</a:t>
            </a:r>
            <a:r>
              <a:rPr lang="vi" sz="2000" b="0" i="0" u="none" strike="noStrike" cap="none" baseline="30000">
                <a:solidFill>
                  <a:schemeClr val="dk1"/>
                </a:solidFill>
                <a:latin typeface="Calibri"/>
                <a:ea typeface="Calibri"/>
                <a:cs typeface="Calibri"/>
                <a:sym typeface="Calibri"/>
              </a:rPr>
              <a:t>, </a:t>
            </a:r>
            <a:r>
              <a:rPr lang="vi" sz="2000" b="0" i="0" u="none" strike="noStrike" cap="none" baseline="30000">
                <a:solidFill>
                  <a:schemeClr val="dk1"/>
                </a:solidFill>
                <a:latin typeface="Courier New"/>
                <a:ea typeface="Courier New"/>
                <a:cs typeface="Courier New"/>
                <a:sym typeface="Courier New"/>
              </a:rPr>
              <a:t>height</a:t>
            </a:r>
            <a:r>
              <a:rPr lang="vi" sz="2000" b="0" i="0" u="none" strike="noStrike" cap="none" baseline="30000">
                <a:solidFill>
                  <a:schemeClr val="dk1"/>
                </a:solidFill>
                <a:latin typeface="Calibri"/>
                <a:ea typeface="Calibri"/>
                <a:cs typeface="Calibri"/>
                <a:sym typeface="Calibri"/>
              </a:rPr>
              <a:t>, and </a:t>
            </a:r>
            <a:r>
              <a:rPr lang="vi" sz="2000" b="0" i="0" u="none" strike="noStrike" cap="none" baseline="30000">
                <a:solidFill>
                  <a:schemeClr val="dk1"/>
                </a:solidFill>
                <a:latin typeface="Courier New"/>
                <a:ea typeface="Courier New"/>
                <a:cs typeface="Courier New"/>
                <a:sym typeface="Courier New"/>
              </a:rPr>
              <a:t>alt</a:t>
            </a:r>
            <a:r>
              <a:rPr lang="vi" sz="2000" b="0" i="0" u="none" strike="noStrike" cap="none" baseline="30000">
                <a:solidFill>
                  <a:schemeClr val="dk1"/>
                </a:solidFill>
                <a:latin typeface="Calibri"/>
                <a:ea typeface="Calibri"/>
                <a:cs typeface="Calibri"/>
                <a:sym typeface="Calibri"/>
              </a:rPr>
              <a:t> should be specified, as it reduces the rendering time of the image.</a:t>
            </a:r>
            <a:endParaRPr sz="2000" b="0" i="0" u="none" strike="noStrike" cap="none" baseline="30000">
              <a:solidFill>
                <a:schemeClr val="dk1"/>
              </a:solidFill>
              <a:latin typeface="Calibri"/>
              <a:ea typeface="Calibri"/>
              <a:cs typeface="Calibri"/>
              <a:sym typeface="Calibri"/>
            </a:endParaRPr>
          </a:p>
        </p:txBody>
      </p:sp>
      <p:grpSp>
        <p:nvGrpSpPr>
          <p:cNvPr id="350" name="Google Shape;350;p33"/>
          <p:cNvGrpSpPr/>
          <p:nvPr/>
        </p:nvGrpSpPr>
        <p:grpSpPr>
          <a:xfrm>
            <a:off x="351691" y="2142050"/>
            <a:ext cx="8382000" cy="342899"/>
            <a:chOff x="0" y="924398"/>
            <a:chExt cx="8382000" cy="600405"/>
          </a:xfrm>
        </p:grpSpPr>
        <p:sp>
          <p:nvSpPr>
            <p:cNvPr id="351" name="Google Shape;351;p33"/>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Lists</a:t>
              </a:r>
              <a:endParaRPr sz="2000">
                <a:solidFill>
                  <a:schemeClr val="lt1"/>
                </a:solidFill>
                <a:latin typeface="Calibri"/>
                <a:ea typeface="Calibri"/>
                <a:cs typeface="Calibri"/>
                <a:sym typeface="Calibri"/>
              </a:endParaRPr>
            </a:p>
          </p:txBody>
        </p:sp>
      </p:grpSp>
      <p:grpSp>
        <p:nvGrpSpPr>
          <p:cNvPr id="353" name="Google Shape;353;p33"/>
          <p:cNvGrpSpPr/>
          <p:nvPr/>
        </p:nvGrpSpPr>
        <p:grpSpPr>
          <a:xfrm>
            <a:off x="685800" y="2583689"/>
            <a:ext cx="7620000" cy="2030451"/>
            <a:chOff x="0" y="15919"/>
            <a:chExt cx="7620000" cy="2707268"/>
          </a:xfrm>
        </p:grpSpPr>
        <p:sp>
          <p:nvSpPr>
            <p:cNvPr id="354" name="Google Shape;354;p33"/>
            <p:cNvSpPr/>
            <p:nvPr/>
          </p:nvSpPr>
          <p:spPr>
            <a:xfrm>
              <a:off x="0" y="256410"/>
              <a:ext cx="7620000" cy="537075"/>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txBox="1"/>
            <p:nvPr/>
          </p:nvSpPr>
          <p:spPr>
            <a:xfrm>
              <a:off x="0" y="154810"/>
              <a:ext cx="7620000" cy="537000"/>
            </a:xfrm>
            <a:prstGeom prst="rect">
              <a:avLst/>
            </a:prstGeom>
            <a:noFill/>
            <a:ln>
              <a:noFill/>
            </a:ln>
          </p:spPr>
          <p:txBody>
            <a:bodyPr spcFirstLastPara="1" wrap="square" lIns="591375" tIns="229100" rIns="591375" bIns="99550" anchor="t" anchorCtr="0">
              <a:noAutofit/>
            </a:bodyPr>
            <a:lstStyle/>
            <a:p>
              <a:pPr marL="114300" marR="0" lvl="1" indent="-95250" algn="l" rtl="0">
                <a:lnSpc>
                  <a:spcPct val="90000"/>
                </a:lnSpc>
                <a:spcBef>
                  <a:spcPts val="0"/>
                </a:spcBef>
                <a:spcAft>
                  <a:spcPts val="0"/>
                </a:spcAft>
                <a:buClr>
                  <a:schemeClr val="dk1"/>
                </a:buClr>
                <a:buSzPts val="1100"/>
                <a:buFont typeface="Courier New"/>
                <a:buChar char="•"/>
              </a:pPr>
              <a:r>
                <a:rPr lang="vi" sz="1100" b="0" i="0" u="none" strike="noStrike" cap="none">
                  <a:solidFill>
                    <a:schemeClr val="dk1"/>
                  </a:solidFill>
                  <a:latin typeface="Courier New"/>
                  <a:ea typeface="Courier New"/>
                  <a:cs typeface="Courier New"/>
                  <a:sym typeface="Courier New"/>
                </a:rPr>
                <a:t>Used for navigational menus and are defined using &lt;ol&gt; tag on a Web page.</a:t>
              </a:r>
              <a:endParaRPr sz="1100"/>
            </a:p>
          </p:txBody>
        </p:sp>
        <p:sp>
          <p:nvSpPr>
            <p:cNvPr id="356" name="Google Shape;356;p33"/>
            <p:cNvSpPr/>
            <p:nvPr/>
          </p:nvSpPr>
          <p:spPr>
            <a:xfrm>
              <a:off x="228600" y="15919"/>
              <a:ext cx="5276659" cy="378331"/>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txBox="1"/>
            <p:nvPr/>
          </p:nvSpPr>
          <p:spPr>
            <a:xfrm>
              <a:off x="247069" y="34388"/>
              <a:ext cx="5239721" cy="341393"/>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600"/>
                <a:buFont typeface="Courier New"/>
                <a:buNone/>
              </a:pPr>
              <a:r>
                <a:rPr lang="vi" sz="1600" b="1">
                  <a:solidFill>
                    <a:schemeClr val="lt1"/>
                  </a:solidFill>
                  <a:latin typeface="Courier New"/>
                  <a:ea typeface="Courier New"/>
                  <a:cs typeface="Courier New"/>
                  <a:sym typeface="Courier New"/>
                </a:rPr>
                <a:t>Ordered lists</a:t>
              </a:r>
              <a:endParaRPr/>
            </a:p>
          </p:txBody>
        </p:sp>
        <p:sp>
          <p:nvSpPr>
            <p:cNvPr id="358" name="Google Shape;358;p33"/>
            <p:cNvSpPr/>
            <p:nvPr/>
          </p:nvSpPr>
          <p:spPr>
            <a:xfrm>
              <a:off x="0" y="1028177"/>
              <a:ext cx="7620000" cy="72765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txBox="1"/>
            <p:nvPr/>
          </p:nvSpPr>
          <p:spPr>
            <a:xfrm>
              <a:off x="0" y="926577"/>
              <a:ext cx="7620000" cy="727800"/>
            </a:xfrm>
            <a:prstGeom prst="rect">
              <a:avLst/>
            </a:prstGeom>
            <a:noFill/>
            <a:ln>
              <a:noFill/>
            </a:ln>
          </p:spPr>
          <p:txBody>
            <a:bodyPr spcFirstLastPara="1" wrap="square" lIns="591375" tIns="229100" rIns="591375" bIns="99550" anchor="t" anchorCtr="0">
              <a:noAutofit/>
            </a:bodyPr>
            <a:lstStyle/>
            <a:p>
              <a:pPr marL="114300" marR="0" lvl="1" indent="-10160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Used for presenting objects of same type and are defined using &lt;ul&gt; tag on a Web page.</a:t>
              </a:r>
              <a:endParaRPr sz="1200"/>
            </a:p>
          </p:txBody>
        </p:sp>
        <p:sp>
          <p:nvSpPr>
            <p:cNvPr id="360" name="Google Shape;360;p33"/>
            <p:cNvSpPr/>
            <p:nvPr/>
          </p:nvSpPr>
          <p:spPr>
            <a:xfrm>
              <a:off x="228600" y="880060"/>
              <a:ext cx="5334000" cy="324720"/>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p:nvPr/>
          </p:nvSpPr>
          <p:spPr>
            <a:xfrm>
              <a:off x="244452" y="895912"/>
              <a:ext cx="5302296" cy="293016"/>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600"/>
                <a:buFont typeface="Courier New"/>
                <a:buNone/>
              </a:pPr>
              <a:r>
                <a:rPr lang="vi" sz="1600" b="1">
                  <a:solidFill>
                    <a:schemeClr val="lt1"/>
                  </a:solidFill>
                  <a:latin typeface="Courier New"/>
                  <a:ea typeface="Courier New"/>
                  <a:cs typeface="Courier New"/>
                  <a:sym typeface="Courier New"/>
                </a:rPr>
                <a:t>Unordered lists</a:t>
              </a:r>
              <a:endParaRPr/>
            </a:p>
          </p:txBody>
        </p:sp>
        <p:sp>
          <p:nvSpPr>
            <p:cNvPr id="362" name="Google Shape;362;p33"/>
            <p:cNvSpPr/>
            <p:nvPr/>
          </p:nvSpPr>
          <p:spPr>
            <a:xfrm>
              <a:off x="0" y="1995537"/>
              <a:ext cx="7620000" cy="72765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txBox="1"/>
            <p:nvPr/>
          </p:nvSpPr>
          <p:spPr>
            <a:xfrm>
              <a:off x="0" y="1893937"/>
              <a:ext cx="7620000" cy="727800"/>
            </a:xfrm>
            <a:prstGeom prst="rect">
              <a:avLst/>
            </a:prstGeom>
            <a:noFill/>
            <a:ln>
              <a:noFill/>
            </a:ln>
          </p:spPr>
          <p:txBody>
            <a:bodyPr spcFirstLastPara="1" wrap="square" lIns="591375" tIns="229100" rIns="591375" bIns="99550" anchor="t" anchorCtr="0">
              <a:noAutofit/>
            </a:bodyPr>
            <a:lstStyle/>
            <a:p>
              <a:pPr marL="114300" marR="0" lvl="1" indent="-10160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Used for presenting information as key/value pairs and are defined using &lt;dl&gt; tag on a Web page.</a:t>
              </a:r>
              <a:endParaRPr sz="1200"/>
            </a:p>
          </p:txBody>
        </p:sp>
        <p:sp>
          <p:nvSpPr>
            <p:cNvPr id="364" name="Google Shape;364;p33"/>
            <p:cNvSpPr/>
            <p:nvPr/>
          </p:nvSpPr>
          <p:spPr>
            <a:xfrm>
              <a:off x="228600" y="1840362"/>
              <a:ext cx="5334000" cy="324720"/>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txBox="1"/>
            <p:nvPr/>
          </p:nvSpPr>
          <p:spPr>
            <a:xfrm>
              <a:off x="244452" y="1856214"/>
              <a:ext cx="5302296" cy="293016"/>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600"/>
                <a:buFont typeface="Courier New"/>
                <a:buNone/>
              </a:pPr>
              <a:r>
                <a:rPr lang="vi" sz="1600" b="1">
                  <a:solidFill>
                    <a:schemeClr val="lt1"/>
                  </a:solidFill>
                  <a:latin typeface="Courier New"/>
                  <a:ea typeface="Courier New"/>
                  <a:cs typeface="Courier New"/>
                  <a:sym typeface="Courier New"/>
                </a:rPr>
                <a:t>Definition lists</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500"/>
                                        <p:tgtEl>
                                          <p:spTgt spid="3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gtEl>
                                        <p:attrNameLst>
                                          <p:attrName>style.visibility</p:attrName>
                                        </p:attrNameLst>
                                      </p:cBhvr>
                                      <p:to>
                                        <p:strVal val="visible"/>
                                      </p:to>
                                    </p:set>
                                    <p:animEffect transition="in" filter="fade">
                                      <p:cBhvr>
                                        <p:cTn id="12" dur="500"/>
                                        <p:tgtEl>
                                          <p:spTgt spid="349"/>
                                        </p:tgtEl>
                                      </p:cBhvr>
                                    </p:animEffect>
                                  </p:childTnLst>
                                </p:cTn>
                              </p:par>
                              <p:par>
                                <p:cTn id="13" presetID="10" presetClass="entr" presetSubtype="0" fill="hold" nodeType="withEffect">
                                  <p:stCondLst>
                                    <p:cond delay="0"/>
                                  </p:stCondLst>
                                  <p:childTnLst>
                                    <p:set>
                                      <p:cBhvr>
                                        <p:cTn id="14" dur="1" fill="hold">
                                          <p:stCondLst>
                                            <p:cond delay="0"/>
                                          </p:stCondLst>
                                        </p:cTn>
                                        <p:tgtEl>
                                          <p:spTgt spid="350"/>
                                        </p:tgtEl>
                                        <p:attrNameLst>
                                          <p:attrName>style.visibility</p:attrName>
                                        </p:attrNameLst>
                                      </p:cBhvr>
                                      <p:to>
                                        <p:strVal val="visible"/>
                                      </p:to>
                                    </p:set>
                                    <p:animEffect transition="in" filter="fade">
                                      <p:cBhvr>
                                        <p:cTn id="15"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
        <p:nvSpPr>
          <p:cNvPr id="372" name="Google Shape;372;p34"/>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373" name="Google Shape;373;p3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Document Structure 3-3</a:t>
            </a:r>
            <a:endParaRPr/>
          </a:p>
        </p:txBody>
      </p:sp>
      <p:grpSp>
        <p:nvGrpSpPr>
          <p:cNvPr id="374" name="Google Shape;374;p34"/>
          <p:cNvGrpSpPr/>
          <p:nvPr/>
        </p:nvGrpSpPr>
        <p:grpSpPr>
          <a:xfrm>
            <a:off x="381000" y="628650"/>
            <a:ext cx="8382000" cy="342899"/>
            <a:chOff x="0" y="924398"/>
            <a:chExt cx="8382000" cy="600405"/>
          </a:xfrm>
        </p:grpSpPr>
        <p:sp>
          <p:nvSpPr>
            <p:cNvPr id="375" name="Google Shape;375;p34"/>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Links</a:t>
              </a:r>
              <a:endParaRPr sz="2000">
                <a:solidFill>
                  <a:schemeClr val="lt1"/>
                </a:solidFill>
                <a:latin typeface="Calibri"/>
                <a:ea typeface="Calibri"/>
                <a:cs typeface="Calibri"/>
                <a:sym typeface="Calibri"/>
              </a:endParaRPr>
            </a:p>
          </p:txBody>
        </p:sp>
      </p:grpSp>
      <p:sp>
        <p:nvSpPr>
          <p:cNvPr id="377" name="Google Shape;377;p34"/>
          <p:cNvSpPr/>
          <p:nvPr/>
        </p:nvSpPr>
        <p:spPr>
          <a:xfrm>
            <a:off x="219307" y="1752600"/>
            <a:ext cx="8534400" cy="13980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Hyperlinks are used to link pages in a Web application.</a:t>
            </a:r>
            <a:endParaRPr sz="2400"/>
          </a:p>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 hyperlink is defined using </a:t>
            </a:r>
            <a:r>
              <a:rPr lang="vi" sz="2400" b="0" i="0" u="none" strike="noStrike" cap="none" baseline="30000">
                <a:solidFill>
                  <a:schemeClr val="dk1"/>
                </a:solidFill>
                <a:latin typeface="Courier New"/>
                <a:ea typeface="Courier New"/>
                <a:cs typeface="Courier New"/>
                <a:sym typeface="Courier New"/>
              </a:rPr>
              <a:t>&lt;a&gt;</a:t>
            </a:r>
            <a:r>
              <a:rPr lang="vi" sz="2400" b="0" i="0" u="none" strike="noStrike" cap="none" baseline="30000">
                <a:solidFill>
                  <a:schemeClr val="dk1"/>
                </a:solidFill>
                <a:latin typeface="Calibri"/>
                <a:ea typeface="Calibri"/>
                <a:cs typeface="Calibri"/>
                <a:sym typeface="Calibri"/>
              </a:rPr>
              <a:t> tag with </a:t>
            </a:r>
            <a:r>
              <a:rPr lang="vi" sz="2400" b="0" i="0" u="none" strike="noStrike" cap="none" baseline="30000">
                <a:solidFill>
                  <a:schemeClr val="dk1"/>
                </a:solidFill>
                <a:latin typeface="Courier New"/>
                <a:ea typeface="Courier New"/>
                <a:cs typeface="Courier New"/>
                <a:sym typeface="Courier New"/>
              </a:rPr>
              <a:t>href</a:t>
            </a:r>
            <a:r>
              <a:rPr lang="vi" sz="2400" b="0" i="0" u="none" strike="noStrike" cap="none" baseline="30000">
                <a:solidFill>
                  <a:schemeClr val="dk1"/>
                </a:solidFill>
                <a:latin typeface="Calibri"/>
                <a:ea typeface="Calibri"/>
                <a:cs typeface="Calibri"/>
                <a:sym typeface="Calibri"/>
              </a:rPr>
              <a:t> attribute. </a:t>
            </a:r>
            <a:endParaRPr sz="2400"/>
          </a:p>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a:t>
            </a:r>
            <a:r>
              <a:rPr lang="vi" sz="2400" b="0" i="0" u="none" strike="noStrike" cap="none" baseline="30000">
                <a:solidFill>
                  <a:schemeClr val="dk1"/>
                </a:solidFill>
                <a:latin typeface="Courier New"/>
                <a:ea typeface="Courier New"/>
                <a:cs typeface="Courier New"/>
                <a:sym typeface="Courier New"/>
              </a:rPr>
              <a:t>href</a:t>
            </a:r>
            <a:r>
              <a:rPr lang="vi" sz="2400" b="0" i="0" u="none" strike="noStrike" cap="none" baseline="30000">
                <a:solidFill>
                  <a:schemeClr val="dk1"/>
                </a:solidFill>
                <a:latin typeface="Calibri"/>
                <a:ea typeface="Calibri"/>
                <a:cs typeface="Calibri"/>
                <a:sym typeface="Calibri"/>
              </a:rPr>
              <a:t> attribute is set to the URL of a resource. </a:t>
            </a:r>
            <a:endParaRPr sz="2400"/>
          </a:p>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a:t>
            </a:r>
            <a:r>
              <a:rPr lang="vi" sz="2400" b="0" i="0" u="none" strike="noStrike" cap="none" baseline="30000">
                <a:solidFill>
                  <a:schemeClr val="dk1"/>
                </a:solidFill>
                <a:latin typeface="Courier New"/>
                <a:ea typeface="Courier New"/>
                <a:cs typeface="Courier New"/>
                <a:sym typeface="Courier New"/>
              </a:rPr>
              <a:t>&lt;a&gt;</a:t>
            </a:r>
            <a:r>
              <a:rPr lang="vi" sz="2400" b="0" i="0" u="none" strike="noStrike" cap="none" baseline="30000">
                <a:solidFill>
                  <a:schemeClr val="dk1"/>
                </a:solidFill>
                <a:latin typeface="Calibri"/>
                <a:ea typeface="Calibri"/>
                <a:cs typeface="Calibri"/>
                <a:sym typeface="Calibri"/>
              </a:rPr>
              <a:t> tag should also have </a:t>
            </a:r>
            <a:r>
              <a:rPr lang="vi" sz="2400" b="0" i="0" u="none" strike="noStrike" cap="none" baseline="30000">
                <a:solidFill>
                  <a:schemeClr val="dk1"/>
                </a:solidFill>
                <a:latin typeface="Courier New"/>
                <a:ea typeface="Courier New"/>
                <a:cs typeface="Courier New"/>
                <a:sym typeface="Courier New"/>
              </a:rPr>
              <a:t>accesskey</a:t>
            </a:r>
            <a:r>
              <a:rPr lang="vi" sz="2400" b="0" i="0" u="none" strike="noStrike" cap="none" baseline="30000">
                <a:solidFill>
                  <a:schemeClr val="dk1"/>
                </a:solidFill>
                <a:latin typeface="Calibri"/>
                <a:ea typeface="Calibri"/>
                <a:cs typeface="Calibri"/>
                <a:sym typeface="Calibri"/>
              </a:rPr>
              <a:t> attribute specified with it. </a:t>
            </a:r>
            <a:endParaRPr sz="2400"/>
          </a:p>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a:t>
            </a:r>
            <a:r>
              <a:rPr lang="vi" sz="2400" b="0" i="0" u="none" strike="noStrike" cap="none" baseline="30000">
                <a:solidFill>
                  <a:schemeClr val="dk1"/>
                </a:solidFill>
                <a:latin typeface="Courier New"/>
                <a:ea typeface="Courier New"/>
                <a:cs typeface="Courier New"/>
                <a:sym typeface="Courier New"/>
              </a:rPr>
              <a:t>accesskey</a:t>
            </a:r>
            <a:r>
              <a:rPr lang="vi" sz="2400" b="0" i="0" u="none" strike="noStrike" cap="none" baseline="30000">
                <a:solidFill>
                  <a:schemeClr val="dk1"/>
                </a:solidFill>
                <a:latin typeface="Calibri"/>
                <a:ea typeface="Calibri"/>
                <a:cs typeface="Calibri"/>
                <a:sym typeface="Calibri"/>
              </a:rPr>
              <a:t> attribute is a keyboard shortcut and is useful for mobile devices that have support for access keys.</a:t>
            </a:r>
            <a:endParaRPr sz="2400" b="0" i="0" u="none" strike="noStrike" cap="none" baseline="30000">
              <a:solidFill>
                <a:schemeClr val="dk1"/>
              </a:solidFill>
              <a:latin typeface="Calibri"/>
              <a:ea typeface="Calibri"/>
              <a:cs typeface="Calibri"/>
              <a:sym typeface="Calibri"/>
            </a:endParaRPr>
          </a:p>
        </p:txBody>
      </p:sp>
      <p:sp>
        <p:nvSpPr>
          <p:cNvPr id="378" name="Google Shape;378;p34"/>
          <p:cNvSpPr/>
          <p:nvPr/>
        </p:nvSpPr>
        <p:spPr>
          <a:xfrm>
            <a:off x="228600" y="3391060"/>
            <a:ext cx="8534400" cy="12573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As mobile devices are basically phones, hence, links can be created to perform phone call actions. </a:t>
            </a:r>
            <a:endParaRPr sz="2400"/>
          </a:p>
          <a:p>
            <a:pPr marL="457200" marR="0" lvl="1" indent="-248920" algn="l" rtl="0">
              <a:lnSpc>
                <a:spcPct val="100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This is achieved using the </a:t>
            </a:r>
            <a:r>
              <a:rPr lang="vi" sz="2400" b="0" i="0" u="none" strike="noStrike" cap="none" baseline="30000">
                <a:solidFill>
                  <a:schemeClr val="dk1"/>
                </a:solidFill>
                <a:latin typeface="Courier New"/>
                <a:ea typeface="Courier New"/>
                <a:cs typeface="Courier New"/>
                <a:sym typeface="Courier New"/>
              </a:rPr>
              <a:t>tel:&lt;phone number&gt;</a:t>
            </a:r>
            <a:r>
              <a:rPr lang="vi" sz="2400" b="0" i="0" u="none" strike="noStrike" cap="none" baseline="30000">
                <a:solidFill>
                  <a:schemeClr val="dk1"/>
                </a:solidFill>
                <a:latin typeface="Calibri"/>
                <a:ea typeface="Calibri"/>
                <a:cs typeface="Calibri"/>
                <a:sym typeface="Calibri"/>
              </a:rPr>
              <a:t> scheme embedded with a hyperlink. </a:t>
            </a:r>
            <a:endParaRPr sz="2400" b="0" i="0" u="none" strike="noStrike" cap="none" baseline="30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500"/>
                                        <p:tgtEl>
                                          <p:spTgt spid="3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7"/>
                                        </p:tgtEl>
                                        <p:attrNameLst>
                                          <p:attrName>style.visibility</p:attrName>
                                        </p:attrNameLst>
                                      </p:cBhvr>
                                      <p:to>
                                        <p:strVal val="visible"/>
                                      </p:to>
                                    </p:set>
                                    <p:animEffect transition="in" filter="fade">
                                      <p:cBhvr>
                                        <p:cTn id="12" dur="500"/>
                                        <p:tgtEl>
                                          <p:spTgt spid="3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
                                        </p:tgtEl>
                                        <p:attrNameLst>
                                          <p:attrName>style.visibility</p:attrName>
                                        </p:attrNameLst>
                                      </p:cBhvr>
                                      <p:to>
                                        <p:strVal val="visible"/>
                                      </p:to>
                                    </p:set>
                                    <p:animEffect transition="in" filter="fade">
                                      <p:cBhvr>
                                        <p:cTn id="17"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4" name="Google Shape;84;p1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85" name="Google Shape;85;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6" name="Google Shape;86;p17"/>
          <p:cNvSpPr/>
          <p:nvPr/>
        </p:nvSpPr>
        <p:spPr>
          <a:xfrm>
            <a:off x="304800" y="2152650"/>
            <a:ext cx="8839200" cy="1485900"/>
          </a:xfrm>
          <a:prstGeom prst="rect">
            <a:avLst/>
          </a:prstGeom>
          <a:noFill/>
          <a:ln>
            <a:noFill/>
          </a:ln>
        </p:spPr>
        <p:txBody>
          <a:bodyPr spcFirstLastPara="1" wrap="square" lIns="91425" tIns="45700" rIns="91425" bIns="45700" anchor="ctr" anchorCtr="0">
            <a:noAutofit/>
          </a:bodyPr>
          <a:lstStyle/>
          <a:p>
            <a:pPr marL="457200" marR="0" lvl="0" indent="-274320" algn="l" rtl="0">
              <a:lnSpc>
                <a:spcPct val="15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the features of different mobile devices</a:t>
            </a:r>
            <a:endParaRPr/>
          </a:p>
          <a:p>
            <a:pPr marL="457200" marR="0" lvl="0" indent="-274320" algn="l" rtl="0">
              <a:lnSpc>
                <a:spcPct val="15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List the different types of platforms available for mobile devices</a:t>
            </a:r>
            <a:endParaRPr/>
          </a:p>
          <a:p>
            <a:pPr marL="457200" marR="0" lvl="0" indent="-274320" algn="l" rtl="0">
              <a:lnSpc>
                <a:spcPct val="15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design and architectural aspects of a mobile Web site</a:t>
            </a:r>
            <a:endParaRPr/>
          </a:p>
          <a:p>
            <a:pPr marL="457200" marR="0" lvl="0" indent="-274320" algn="l" rtl="0">
              <a:lnSpc>
                <a:spcPct val="15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requirements for developing and testing of a mobile Web site</a:t>
            </a:r>
            <a:endParaRPr/>
          </a:p>
          <a:p>
            <a:pPr marL="457200" marR="0" lvl="0" indent="-274320" algn="l" rtl="0">
              <a:lnSpc>
                <a:spcPct val="15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HTML5 support for a mobile Web site</a:t>
            </a:r>
            <a:endParaRPr/>
          </a:p>
          <a:p>
            <a:pPr marL="457200" marR="0" lvl="0" indent="-274320" algn="l" rtl="0">
              <a:lnSpc>
                <a:spcPct val="15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List the best practices for optimizing a mobile Web site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20</a:t>
            </a:fld>
            <a:endParaRPr/>
          </a:p>
        </p:txBody>
      </p:sp>
      <p:sp>
        <p:nvSpPr>
          <p:cNvPr id="385" name="Google Shape;385;p3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386" name="Google Shape;386;p3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CSS for Mobile 1-3</a:t>
            </a:r>
            <a:endParaRPr/>
          </a:p>
        </p:txBody>
      </p:sp>
      <p:sp>
        <p:nvSpPr>
          <p:cNvPr id="387" name="Google Shape;387;p35"/>
          <p:cNvSpPr/>
          <p:nvPr/>
        </p:nvSpPr>
        <p:spPr>
          <a:xfrm>
            <a:off x="228600" y="685800"/>
            <a:ext cx="8458200" cy="400050"/>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CSS3 provides properties for adding colors, selectors, borders, backgrounds, and so on for effective appearance of a Web page.</a:t>
            </a:r>
            <a:endParaRPr sz="2200" b="0" i="0" u="none" strike="noStrike" cap="none">
              <a:solidFill>
                <a:schemeClr val="dk1"/>
              </a:solidFill>
              <a:latin typeface="Calibri"/>
              <a:ea typeface="Calibri"/>
              <a:cs typeface="Calibri"/>
              <a:sym typeface="Calibri"/>
            </a:endParaRPr>
          </a:p>
        </p:txBody>
      </p:sp>
      <p:pic>
        <p:nvPicPr>
          <p:cNvPr id="388" name="Google Shape;388;p35"/>
          <p:cNvPicPr preferRelativeResize="0"/>
          <p:nvPr/>
        </p:nvPicPr>
        <p:blipFill rotWithShape="1">
          <a:blip r:embed="rId3">
            <a:alphaModFix/>
          </a:blip>
          <a:srcRect/>
          <a:stretch/>
        </p:blipFill>
        <p:spPr>
          <a:xfrm>
            <a:off x="838200" y="1019733"/>
            <a:ext cx="7433553" cy="2517033"/>
          </a:xfrm>
          <a:prstGeom prst="rect">
            <a:avLst/>
          </a:prstGeom>
          <a:noFill/>
          <a:ln>
            <a:noFill/>
          </a:ln>
        </p:spPr>
      </p:pic>
      <p:pic>
        <p:nvPicPr>
          <p:cNvPr id="389" name="Google Shape;389;p35"/>
          <p:cNvPicPr preferRelativeResize="0"/>
          <p:nvPr/>
        </p:nvPicPr>
        <p:blipFill rotWithShape="1">
          <a:blip r:embed="rId4">
            <a:alphaModFix/>
          </a:blip>
          <a:srcRect/>
          <a:stretch/>
        </p:blipFill>
        <p:spPr>
          <a:xfrm>
            <a:off x="1926075" y="3536766"/>
            <a:ext cx="5257801" cy="14282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21</a:t>
            </a:fld>
            <a:endParaRPr/>
          </a:p>
        </p:txBody>
      </p:sp>
      <p:sp>
        <p:nvSpPr>
          <p:cNvPr id="396" name="Google Shape;396;p36"/>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397" name="Google Shape;397;p3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CSS for Mobile 2-3</a:t>
            </a:r>
            <a:endParaRPr/>
          </a:p>
        </p:txBody>
      </p:sp>
      <p:grpSp>
        <p:nvGrpSpPr>
          <p:cNvPr id="398" name="Google Shape;398;p36"/>
          <p:cNvGrpSpPr/>
          <p:nvPr/>
        </p:nvGrpSpPr>
        <p:grpSpPr>
          <a:xfrm>
            <a:off x="381000" y="685800"/>
            <a:ext cx="8382000" cy="342899"/>
            <a:chOff x="0" y="924398"/>
            <a:chExt cx="8382000" cy="600405"/>
          </a:xfrm>
        </p:grpSpPr>
        <p:sp>
          <p:nvSpPr>
            <p:cNvPr id="399" name="Google Shape;399;p36"/>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Media Queries for Browser Detection</a:t>
              </a:r>
              <a:endParaRPr sz="2000">
                <a:solidFill>
                  <a:schemeClr val="lt1"/>
                </a:solidFill>
                <a:latin typeface="Calibri"/>
                <a:ea typeface="Calibri"/>
                <a:cs typeface="Calibri"/>
                <a:sym typeface="Calibri"/>
              </a:endParaRPr>
            </a:p>
          </p:txBody>
        </p:sp>
      </p:grpSp>
      <p:sp>
        <p:nvSpPr>
          <p:cNvPr id="401" name="Google Shape;401;p36"/>
          <p:cNvSpPr/>
          <p:nvPr/>
        </p:nvSpPr>
        <p:spPr>
          <a:xfrm>
            <a:off x="228600" y="1200150"/>
            <a:ext cx="8458200" cy="1257300"/>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Media queries are used to target specific features, such as screen width, orientation, and resolution of the devices. </a:t>
            </a:r>
            <a:endParaRPr sz="2200"/>
          </a:p>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The use of a media query is to display HTML pages on various devices, such as computers and mobile devices with different styles based on their media types.</a:t>
            </a:r>
            <a:endParaRPr sz="2200"/>
          </a:p>
          <a:p>
            <a:pPr marL="457200" marR="0" lvl="1" indent="-236220" algn="l" rtl="0">
              <a:lnSpc>
                <a:spcPct val="75000"/>
              </a:lnSpc>
              <a:spcBef>
                <a:spcPts val="0"/>
              </a:spcBef>
              <a:spcAft>
                <a:spcPts val="0"/>
              </a:spcAft>
              <a:buClr>
                <a:srgbClr val="AC1418"/>
              </a:buClr>
              <a:buSzPts val="2200"/>
              <a:buFont typeface="Noto Sans Symbols"/>
              <a:buChar char="•"/>
            </a:pPr>
            <a:r>
              <a:rPr lang="vi" sz="2200" b="0" i="0" u="none" strike="noStrike" cap="none" baseline="30000">
                <a:solidFill>
                  <a:schemeClr val="dk1"/>
                </a:solidFill>
                <a:latin typeface="Calibri"/>
                <a:ea typeface="Calibri"/>
                <a:cs typeface="Calibri"/>
                <a:sym typeface="Calibri"/>
              </a:rPr>
              <a:t>In media queries, expressions are added for specific media type, then checking for condition is done, and finally, respective style sheet is applied to a Web page.</a:t>
            </a:r>
            <a:endParaRPr sz="2200" b="0" i="0" u="none" strike="noStrike" cap="none">
              <a:solidFill>
                <a:schemeClr val="dk1"/>
              </a:solidFill>
              <a:latin typeface="Calibri"/>
              <a:ea typeface="Calibri"/>
              <a:cs typeface="Calibri"/>
              <a:sym typeface="Calibri"/>
            </a:endParaRPr>
          </a:p>
        </p:txBody>
      </p:sp>
      <p:grpSp>
        <p:nvGrpSpPr>
          <p:cNvPr id="402" name="Google Shape;402;p36"/>
          <p:cNvGrpSpPr/>
          <p:nvPr/>
        </p:nvGrpSpPr>
        <p:grpSpPr>
          <a:xfrm>
            <a:off x="977237" y="2686050"/>
            <a:ext cx="6906749" cy="1213390"/>
            <a:chOff x="62837" y="0"/>
            <a:chExt cx="6906749" cy="1617853"/>
          </a:xfrm>
        </p:grpSpPr>
        <p:sp>
          <p:nvSpPr>
            <p:cNvPr id="403" name="Google Shape;403;p36"/>
            <p:cNvSpPr/>
            <p:nvPr/>
          </p:nvSpPr>
          <p:spPr>
            <a:xfrm>
              <a:off x="62837" y="0"/>
              <a:ext cx="6223228" cy="501018"/>
            </a:xfrm>
            <a:prstGeom prst="roundRect">
              <a:avLst>
                <a:gd name="adj" fmla="val 10000"/>
              </a:avLst>
            </a:prstGeom>
            <a:solidFill>
              <a:srgbClr val="7030A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txBox="1"/>
            <p:nvPr/>
          </p:nvSpPr>
          <p:spPr>
            <a:xfrm>
              <a:off x="77511" y="14674"/>
              <a:ext cx="6193880" cy="471670"/>
            </a:xfrm>
            <a:prstGeom prst="rect">
              <a:avLst/>
            </a:prstGeom>
            <a:noFill/>
            <a:ln>
              <a:noFill/>
            </a:ln>
          </p:spPr>
          <p:txBody>
            <a:bodyPr spcFirstLastPara="1" wrap="square" lIns="30475" tIns="20300" rIns="30475" bIns="20300" anchor="ctr" anchorCtr="0">
              <a:noAutofit/>
            </a:bodyPr>
            <a:lstStyle/>
            <a:p>
              <a:pPr marL="0" marR="0" lvl="0" indent="0" algn="l" rtl="0">
                <a:lnSpc>
                  <a:spcPct val="90000"/>
                </a:lnSpc>
                <a:spcBef>
                  <a:spcPts val="0"/>
                </a:spcBef>
                <a:spcAft>
                  <a:spcPts val="0"/>
                </a:spcAft>
                <a:buClr>
                  <a:schemeClr val="lt1"/>
                </a:buClr>
                <a:buSzPts val="1600"/>
                <a:buFont typeface="Courier New"/>
                <a:buNone/>
              </a:pPr>
              <a:r>
                <a:rPr lang="vi">
                  <a:solidFill>
                    <a:schemeClr val="lt1"/>
                  </a:solidFill>
                  <a:latin typeface="Courier New"/>
                  <a:ea typeface="Courier New"/>
                  <a:cs typeface="Courier New"/>
                  <a:sym typeface="Courier New"/>
                </a:rPr>
                <a:t>Media queries are used in two ways that are as follows:</a:t>
              </a:r>
              <a:endParaRPr/>
            </a:p>
          </p:txBody>
        </p:sp>
        <p:sp>
          <p:nvSpPr>
            <p:cNvPr id="405" name="Google Shape;405;p36"/>
            <p:cNvSpPr/>
            <p:nvPr/>
          </p:nvSpPr>
          <p:spPr>
            <a:xfrm>
              <a:off x="685160" y="501018"/>
              <a:ext cx="519788" cy="366572"/>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406" name="Google Shape;406;p36"/>
            <p:cNvSpPr/>
            <p:nvPr/>
          </p:nvSpPr>
          <p:spPr>
            <a:xfrm>
              <a:off x="1204948" y="678690"/>
              <a:ext cx="5754127" cy="377801"/>
            </a:xfrm>
            <a:prstGeom prst="roundRect">
              <a:avLst>
                <a:gd name="adj" fmla="val 10000"/>
              </a:avLst>
            </a:prstGeom>
            <a:solidFill>
              <a:srgbClr val="CCC0D9">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txBox="1"/>
            <p:nvPr/>
          </p:nvSpPr>
          <p:spPr>
            <a:xfrm>
              <a:off x="1216013" y="689755"/>
              <a:ext cx="5731997" cy="355671"/>
            </a:xfrm>
            <a:prstGeom prst="rect">
              <a:avLst/>
            </a:prstGeom>
            <a:noFill/>
            <a:ln>
              <a:noFill/>
            </a:ln>
          </p:spPr>
          <p:txBody>
            <a:bodyPr spcFirstLastPara="1" wrap="square" lIns="30475" tIns="20300" rIns="30475" bIns="2030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vi" sz="1600">
                  <a:solidFill>
                    <a:schemeClr val="dk1"/>
                  </a:solidFill>
                  <a:latin typeface="Calibri"/>
                  <a:ea typeface="Calibri"/>
                  <a:cs typeface="Calibri"/>
                  <a:sym typeface="Calibri"/>
                </a:rPr>
                <a:t>Inline within a CSS style sheet</a:t>
              </a:r>
              <a:endParaRPr/>
            </a:p>
          </p:txBody>
        </p:sp>
        <p:sp>
          <p:nvSpPr>
            <p:cNvPr id="408" name="Google Shape;408;p36"/>
            <p:cNvSpPr/>
            <p:nvPr/>
          </p:nvSpPr>
          <p:spPr>
            <a:xfrm>
              <a:off x="685160" y="501018"/>
              <a:ext cx="519788" cy="911057"/>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409" name="Google Shape;409;p36"/>
            <p:cNvSpPr/>
            <p:nvPr/>
          </p:nvSpPr>
          <p:spPr>
            <a:xfrm>
              <a:off x="1204948" y="1206297"/>
              <a:ext cx="5764638" cy="411556"/>
            </a:xfrm>
            <a:prstGeom prst="roundRect">
              <a:avLst>
                <a:gd name="adj" fmla="val 10000"/>
              </a:avLst>
            </a:prstGeom>
            <a:solidFill>
              <a:srgbClr val="FABF8E">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txBox="1"/>
            <p:nvPr/>
          </p:nvSpPr>
          <p:spPr>
            <a:xfrm>
              <a:off x="1217002" y="1218351"/>
              <a:ext cx="5740530" cy="387448"/>
            </a:xfrm>
            <a:prstGeom prst="rect">
              <a:avLst/>
            </a:prstGeom>
            <a:noFill/>
            <a:ln>
              <a:noFill/>
            </a:ln>
          </p:spPr>
          <p:txBody>
            <a:bodyPr spcFirstLastPara="1" wrap="square" lIns="30475" tIns="20300" rIns="30475" bIns="2030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vi" sz="1600">
                  <a:solidFill>
                    <a:schemeClr val="dk1"/>
                  </a:solidFill>
                  <a:latin typeface="Calibri"/>
                  <a:ea typeface="Calibri"/>
                  <a:cs typeface="Calibri"/>
                  <a:sym typeface="Calibri"/>
                </a:rPr>
                <a:t>In the </a:t>
              </a:r>
              <a:r>
                <a:rPr lang="vi" sz="1600">
                  <a:solidFill>
                    <a:schemeClr val="dk1"/>
                  </a:solidFill>
                  <a:latin typeface="Courier New"/>
                  <a:ea typeface="Courier New"/>
                  <a:cs typeface="Courier New"/>
                  <a:sym typeface="Courier New"/>
                </a:rPr>
                <a:t>&lt;link&gt;</a:t>
              </a:r>
              <a:r>
                <a:rPr lang="vi" sz="1600">
                  <a:solidFill>
                    <a:schemeClr val="dk1"/>
                  </a:solidFill>
                  <a:latin typeface="Calibri"/>
                  <a:ea typeface="Calibri"/>
                  <a:cs typeface="Calibri"/>
                  <a:sym typeface="Calibri"/>
                </a:rPr>
                <a:t> tag as “</a:t>
              </a:r>
              <a:r>
                <a:rPr lang="vi" sz="1600">
                  <a:solidFill>
                    <a:schemeClr val="dk1"/>
                  </a:solidFill>
                  <a:latin typeface="Courier New"/>
                  <a:ea typeface="Courier New"/>
                  <a:cs typeface="Courier New"/>
                  <a:sym typeface="Courier New"/>
                </a:rPr>
                <a:t>media</a:t>
              </a:r>
              <a:r>
                <a:rPr lang="vi" sz="1600">
                  <a:solidFill>
                    <a:schemeClr val="dk1"/>
                  </a:solidFill>
                  <a:latin typeface="Calibri"/>
                  <a:ea typeface="Calibri"/>
                  <a:cs typeface="Calibri"/>
                  <a:sym typeface="Calibri"/>
                </a:rPr>
                <a:t>” attribute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500"/>
                                        <p:tgtEl>
                                          <p:spTgt spid="3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1"/>
                                        </p:tgtEl>
                                        <p:attrNameLst>
                                          <p:attrName>style.visibility</p:attrName>
                                        </p:attrNameLst>
                                      </p:cBhvr>
                                      <p:to>
                                        <p:strVal val="visible"/>
                                      </p:to>
                                    </p:set>
                                    <p:animEffect transition="in" filter="fade">
                                      <p:cBhvr>
                                        <p:cTn id="12"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22</a:t>
            </a:fld>
            <a:endParaRPr/>
          </a:p>
        </p:txBody>
      </p:sp>
      <p:sp>
        <p:nvSpPr>
          <p:cNvPr id="417" name="Google Shape;417;p3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418" name="Google Shape;418;p3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CSS for Mobile 3-3</a:t>
            </a:r>
            <a:endParaRPr/>
          </a:p>
        </p:txBody>
      </p:sp>
      <p:sp>
        <p:nvSpPr>
          <p:cNvPr id="419" name="Google Shape;419;p37"/>
          <p:cNvSpPr/>
          <p:nvPr/>
        </p:nvSpPr>
        <p:spPr>
          <a:xfrm>
            <a:off x="0" y="685800"/>
            <a:ext cx="8610600" cy="5715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Code Snippet shows the markup to apply a style sheet named </a:t>
            </a:r>
            <a:r>
              <a:rPr lang="vi" sz="2400" b="0" i="0" u="none" strike="noStrike" cap="none" baseline="30000">
                <a:solidFill>
                  <a:schemeClr val="dk1"/>
                </a:solidFill>
                <a:latin typeface="Courier New"/>
                <a:ea typeface="Courier New"/>
                <a:cs typeface="Courier New"/>
                <a:sym typeface="Courier New"/>
              </a:rPr>
              <a:t>screen.css</a:t>
            </a:r>
            <a:r>
              <a:rPr lang="vi" sz="2400" b="0" i="0" u="none" strike="noStrike" cap="none" baseline="30000">
                <a:solidFill>
                  <a:schemeClr val="dk1"/>
                </a:solidFill>
                <a:latin typeface="Calibri"/>
                <a:ea typeface="Calibri"/>
                <a:cs typeface="Calibri"/>
                <a:sym typeface="Calibri"/>
              </a:rPr>
              <a:t> to a device with screen and set the viewing-width of the area to 480.</a:t>
            </a:r>
            <a:endParaRPr sz="2400" b="0" i="0" u="none" strike="noStrike" cap="none">
              <a:solidFill>
                <a:schemeClr val="dk1"/>
              </a:solidFill>
              <a:latin typeface="Calibri"/>
              <a:ea typeface="Calibri"/>
              <a:cs typeface="Calibri"/>
              <a:sym typeface="Calibri"/>
            </a:endParaRPr>
          </a:p>
        </p:txBody>
      </p:sp>
      <p:sp>
        <p:nvSpPr>
          <p:cNvPr id="420" name="Google Shape;420;p37"/>
          <p:cNvSpPr txBox="1"/>
          <p:nvPr/>
        </p:nvSpPr>
        <p:spPr>
          <a:xfrm>
            <a:off x="762000" y="1394835"/>
            <a:ext cx="7924800" cy="433965"/>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1800" baseline="30000">
                <a:solidFill>
                  <a:srgbClr val="FF0000"/>
                </a:solidFill>
                <a:latin typeface="Courier New"/>
                <a:ea typeface="Courier New"/>
                <a:cs typeface="Courier New"/>
                <a:sym typeface="Courier New"/>
              </a:rPr>
              <a:t>&lt;link type=”text/css” rel=”stylesheet” media=”only screen and</a:t>
            </a:r>
            <a:r>
              <a:rPr lang="vi" sz="1800"/>
              <a:t> </a:t>
            </a:r>
            <a:r>
              <a:rPr lang="vi" sz="1800" baseline="30000">
                <a:solidFill>
                  <a:srgbClr val="FF0000"/>
                </a:solidFill>
                <a:latin typeface="Courier New"/>
                <a:ea typeface="Courier New"/>
                <a:cs typeface="Courier New"/>
                <a:sym typeface="Courier New"/>
              </a:rPr>
              <a:t>(max-device-width: 480px)” href=”screen.css” /&gt;</a:t>
            </a:r>
            <a:endParaRPr sz="1800"/>
          </a:p>
        </p:txBody>
      </p:sp>
      <p:sp>
        <p:nvSpPr>
          <p:cNvPr id="421" name="Google Shape;421;p37"/>
          <p:cNvSpPr/>
          <p:nvPr/>
        </p:nvSpPr>
        <p:spPr>
          <a:xfrm>
            <a:off x="0" y="1943100"/>
            <a:ext cx="9079500" cy="5715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Code Snippet shows the code to change the background color of a Web page depending on the device width.</a:t>
            </a:r>
            <a:endParaRPr sz="2400" b="0" i="0" u="none" strike="noStrike" cap="none">
              <a:solidFill>
                <a:schemeClr val="dk1"/>
              </a:solidFill>
              <a:latin typeface="Calibri"/>
              <a:ea typeface="Calibri"/>
              <a:cs typeface="Calibri"/>
              <a:sym typeface="Calibri"/>
            </a:endParaRPr>
          </a:p>
        </p:txBody>
      </p:sp>
      <p:sp>
        <p:nvSpPr>
          <p:cNvPr id="422" name="Google Shape;422;p37"/>
          <p:cNvSpPr txBox="1"/>
          <p:nvPr/>
        </p:nvSpPr>
        <p:spPr>
          <a:xfrm>
            <a:off x="762000" y="2571750"/>
            <a:ext cx="7924800" cy="730969"/>
          </a:xfrm>
          <a:prstGeom prst="rect">
            <a:avLst/>
          </a:prstGeom>
          <a:noFill/>
          <a:ln>
            <a:noFill/>
          </a:ln>
        </p:spPr>
        <p:txBody>
          <a:bodyPr spcFirstLastPara="1" wrap="square" lIns="91425" tIns="45700" rIns="91425" bIns="45700" anchor="t" anchorCtr="0">
            <a:noAutofit/>
          </a:bodyPr>
          <a:lstStyle/>
          <a:p>
            <a:pPr marL="0" marR="0" lvl="0" indent="0" algn="l" rtl="0">
              <a:lnSpc>
                <a:spcPct val="41666"/>
              </a:lnSpc>
              <a:spcBef>
                <a:spcPts val="0"/>
              </a:spcBef>
              <a:spcAft>
                <a:spcPts val="0"/>
              </a:spcAft>
              <a:buNone/>
            </a:pPr>
            <a:r>
              <a:rPr lang="vi" sz="1800" baseline="30000">
                <a:solidFill>
                  <a:schemeClr val="dk1"/>
                </a:solidFill>
                <a:latin typeface="Courier New"/>
                <a:ea typeface="Courier New"/>
                <a:cs typeface="Courier New"/>
                <a:sym typeface="Courier New"/>
              </a:rPr>
              <a:t>@media only screen and (max-device-width: 480px) {</a:t>
            </a:r>
            <a:endParaRPr sz="1800"/>
          </a:p>
          <a:p>
            <a:pPr marL="0" marR="0" lvl="0" indent="0" algn="l" rtl="0">
              <a:lnSpc>
                <a:spcPct val="41666"/>
              </a:lnSpc>
              <a:spcBef>
                <a:spcPts val="1200"/>
              </a:spcBef>
              <a:spcAft>
                <a:spcPts val="0"/>
              </a:spcAft>
              <a:buNone/>
            </a:pPr>
            <a:r>
              <a:rPr lang="vi" sz="1800" baseline="30000">
                <a:solidFill>
                  <a:schemeClr val="dk1"/>
                </a:solidFill>
                <a:latin typeface="Courier New"/>
                <a:ea typeface="Courier New"/>
                <a:cs typeface="Courier New"/>
                <a:sym typeface="Courier New"/>
              </a:rPr>
              <a:t>body {</a:t>
            </a:r>
            <a:endParaRPr sz="1800"/>
          </a:p>
          <a:p>
            <a:pPr marL="0" marR="0" lvl="0" indent="0" algn="l" rtl="0">
              <a:lnSpc>
                <a:spcPct val="41666"/>
              </a:lnSpc>
              <a:spcBef>
                <a:spcPts val="1200"/>
              </a:spcBef>
              <a:spcAft>
                <a:spcPts val="0"/>
              </a:spcAft>
              <a:buNone/>
            </a:pPr>
            <a:r>
              <a:rPr lang="vi" sz="1800" baseline="30000">
                <a:solidFill>
                  <a:schemeClr val="dk1"/>
                </a:solidFill>
                <a:latin typeface="Courier New"/>
                <a:ea typeface="Courier New"/>
                <a:cs typeface="Courier New"/>
                <a:sym typeface="Courier New"/>
              </a:rPr>
              <a:t>     background-color: #666;</a:t>
            </a:r>
            <a:endParaRPr sz="1800"/>
          </a:p>
          <a:p>
            <a:pPr marL="0" marR="0" lvl="0" indent="0" algn="l" rtl="0">
              <a:lnSpc>
                <a:spcPct val="41666"/>
              </a:lnSpc>
              <a:spcBef>
                <a:spcPts val="1200"/>
              </a:spcBef>
              <a:spcAft>
                <a:spcPts val="0"/>
              </a:spcAft>
              <a:buNone/>
            </a:pPr>
            <a:r>
              <a:rPr lang="vi" sz="1800" baseline="30000">
                <a:solidFill>
                  <a:schemeClr val="dk1"/>
                </a:solidFill>
                <a:latin typeface="Courier New"/>
                <a:ea typeface="Courier New"/>
                <a:cs typeface="Courier New"/>
                <a:sym typeface="Courier New"/>
              </a:rPr>
              <a:t>}}</a:t>
            </a:r>
            <a:endParaRPr sz="1800" baseline="30000">
              <a:solidFill>
                <a:schemeClr val="dk1"/>
              </a:solidFill>
              <a:latin typeface="Courier New"/>
              <a:ea typeface="Courier New"/>
              <a:cs typeface="Courier New"/>
              <a:sym typeface="Courier New"/>
            </a:endParaRPr>
          </a:p>
        </p:txBody>
      </p:sp>
      <p:sp>
        <p:nvSpPr>
          <p:cNvPr id="423" name="Google Shape;423;p37"/>
          <p:cNvSpPr/>
          <p:nvPr/>
        </p:nvSpPr>
        <p:spPr>
          <a:xfrm>
            <a:off x="0" y="3314700"/>
            <a:ext cx="8610600" cy="5715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Code Snippet shows the markups to serve style sheets based on the orientation of the device.</a:t>
            </a:r>
            <a:endParaRPr sz="2800" b="0" i="0" u="none" strike="noStrike" cap="none">
              <a:solidFill>
                <a:schemeClr val="dk1"/>
              </a:solidFill>
              <a:latin typeface="Calibri"/>
              <a:ea typeface="Calibri"/>
              <a:cs typeface="Calibri"/>
              <a:sym typeface="Calibri"/>
            </a:endParaRPr>
          </a:p>
        </p:txBody>
      </p:sp>
      <p:sp>
        <p:nvSpPr>
          <p:cNvPr id="424" name="Google Shape;424;p37"/>
          <p:cNvSpPr txBox="1"/>
          <p:nvPr/>
        </p:nvSpPr>
        <p:spPr>
          <a:xfrm>
            <a:off x="685800" y="3880125"/>
            <a:ext cx="8444400" cy="86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800" baseline="30000">
                <a:solidFill>
                  <a:srgbClr val="FF0000"/>
                </a:solidFill>
                <a:latin typeface="Courier New"/>
                <a:ea typeface="Courier New"/>
                <a:cs typeface="Courier New"/>
                <a:sym typeface="Courier New"/>
              </a:rPr>
              <a:t>&lt;link rel=”stylesheet” media=”all and (orientation: portrait)” href=”portrait_orientation.css” /&gt;</a:t>
            </a:r>
            <a:endParaRPr sz="1800">
              <a:solidFill>
                <a:srgbClr val="FF0000"/>
              </a:solidFill>
            </a:endParaRPr>
          </a:p>
          <a:p>
            <a:pPr marL="0" marR="0" lvl="0" indent="0" algn="l" rtl="0">
              <a:lnSpc>
                <a:spcPct val="100000"/>
              </a:lnSpc>
              <a:spcBef>
                <a:spcPts val="1200"/>
              </a:spcBef>
              <a:spcAft>
                <a:spcPts val="0"/>
              </a:spcAft>
              <a:buNone/>
            </a:pPr>
            <a:r>
              <a:rPr lang="vi" sz="1800" baseline="30000">
                <a:solidFill>
                  <a:srgbClr val="FF0000"/>
                </a:solidFill>
                <a:latin typeface="Courier New"/>
                <a:ea typeface="Courier New"/>
                <a:cs typeface="Courier New"/>
                <a:sym typeface="Courier New"/>
              </a:rPr>
              <a:t>&lt;link rel=”stylesheet” media=”all and (orientation: landscape)” href=”landscape_orientation.css” /&gt;</a:t>
            </a:r>
            <a:endParaRPr sz="1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
                                        </p:tgtEl>
                                        <p:attrNameLst>
                                          <p:attrName>style.visibility</p:attrName>
                                        </p:attrNameLst>
                                      </p:cBhvr>
                                      <p:to>
                                        <p:strVal val="visible"/>
                                      </p:to>
                                    </p:set>
                                    <p:animEffect transition="in" filter="fade">
                                      <p:cBhvr>
                                        <p:cTn id="7" dur="80"/>
                                        <p:tgtEl>
                                          <p:spTgt spid="4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fade">
                                      <p:cBhvr>
                                        <p:cTn id="12" dur="500"/>
                                        <p:tgtEl>
                                          <p:spTgt spid="4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2"/>
                                        </p:tgtEl>
                                        <p:attrNameLst>
                                          <p:attrName>style.visibility</p:attrName>
                                        </p:attrNameLst>
                                      </p:cBhvr>
                                      <p:to>
                                        <p:strVal val="visible"/>
                                      </p:to>
                                    </p:set>
                                    <p:animEffect transition="in" filter="fade">
                                      <p:cBhvr>
                                        <p:cTn id="17" dur="80"/>
                                        <p:tgtEl>
                                          <p:spTgt spid="4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3"/>
                                        </p:tgtEl>
                                        <p:attrNameLst>
                                          <p:attrName>style.visibility</p:attrName>
                                        </p:attrNameLst>
                                      </p:cBhvr>
                                      <p:to>
                                        <p:strVal val="visible"/>
                                      </p:to>
                                    </p:set>
                                    <p:animEffect transition="in" filter="fade">
                                      <p:cBhvr>
                                        <p:cTn id="22" dur="500"/>
                                        <p:tgtEl>
                                          <p:spTgt spid="4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4"/>
                                        </p:tgtEl>
                                        <p:attrNameLst>
                                          <p:attrName>style.visibility</p:attrName>
                                        </p:attrNameLst>
                                      </p:cBhvr>
                                      <p:to>
                                        <p:strVal val="visible"/>
                                      </p:to>
                                    </p:set>
                                    <p:animEffect transition="in" filter="fade">
                                      <p:cBhvr>
                                        <p:cTn id="27" dur="8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23</a:t>
            </a:fld>
            <a:endParaRPr/>
          </a:p>
        </p:txBody>
      </p:sp>
      <p:sp>
        <p:nvSpPr>
          <p:cNvPr id="431" name="Google Shape;431;p3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432" name="Google Shape;432;p3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Optimizing a Site for a Mobile 1-2</a:t>
            </a:r>
            <a:endParaRPr/>
          </a:p>
        </p:txBody>
      </p:sp>
      <p:sp>
        <p:nvSpPr>
          <p:cNvPr id="433" name="Google Shape;433;p38"/>
          <p:cNvSpPr/>
          <p:nvPr/>
        </p:nvSpPr>
        <p:spPr>
          <a:xfrm>
            <a:off x="228600" y="685800"/>
            <a:ext cx="8610600" cy="5715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Mobile Web sites should be optimized for better performance.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Some of the best practices that can be followed for mobile applications are as follows:</a:t>
            </a:r>
            <a:endParaRPr sz="2800" b="0" i="0" u="none" strike="noStrike" cap="none">
              <a:solidFill>
                <a:schemeClr val="dk1"/>
              </a:solidFill>
              <a:latin typeface="Calibri"/>
              <a:ea typeface="Calibri"/>
              <a:cs typeface="Calibri"/>
              <a:sym typeface="Calibri"/>
            </a:endParaRPr>
          </a:p>
        </p:txBody>
      </p:sp>
      <p:grpSp>
        <p:nvGrpSpPr>
          <p:cNvPr id="434" name="Google Shape;434;p38"/>
          <p:cNvGrpSpPr/>
          <p:nvPr/>
        </p:nvGrpSpPr>
        <p:grpSpPr>
          <a:xfrm>
            <a:off x="304800" y="1371600"/>
            <a:ext cx="8382000" cy="3143249"/>
            <a:chOff x="0" y="0"/>
            <a:chExt cx="8382000" cy="4190999"/>
          </a:xfrm>
        </p:grpSpPr>
        <p:sp>
          <p:nvSpPr>
            <p:cNvPr id="435" name="Google Shape;435;p38"/>
            <p:cNvSpPr/>
            <p:nvPr/>
          </p:nvSpPr>
          <p:spPr>
            <a:xfrm>
              <a:off x="0" y="0"/>
              <a:ext cx="8382000" cy="607108"/>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txBox="1"/>
            <p:nvPr/>
          </p:nvSpPr>
          <p:spPr>
            <a:xfrm>
              <a:off x="29637" y="29637"/>
              <a:ext cx="8322726" cy="547834"/>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500">
                  <a:solidFill>
                    <a:schemeClr val="dk1"/>
                  </a:solidFill>
                  <a:latin typeface="Courier New"/>
                  <a:ea typeface="Courier New"/>
                  <a:cs typeface="Courier New"/>
                  <a:sym typeface="Courier New"/>
                </a:rPr>
                <a:t>Design of a mobile Web site should be simple to fit on small screens.</a:t>
              </a:r>
              <a:endParaRPr sz="1500"/>
            </a:p>
          </p:txBody>
        </p:sp>
        <p:sp>
          <p:nvSpPr>
            <p:cNvPr id="437" name="Google Shape;437;p38"/>
            <p:cNvSpPr/>
            <p:nvPr/>
          </p:nvSpPr>
          <p:spPr>
            <a:xfrm>
              <a:off x="0" y="760403"/>
              <a:ext cx="8382000" cy="591037"/>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txBox="1"/>
            <p:nvPr/>
          </p:nvSpPr>
          <p:spPr>
            <a:xfrm>
              <a:off x="28852" y="789255"/>
              <a:ext cx="8324296" cy="533333"/>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500">
                  <a:solidFill>
                    <a:schemeClr val="dk1"/>
                  </a:solidFill>
                  <a:latin typeface="Courier New"/>
                  <a:ea typeface="Courier New"/>
                  <a:cs typeface="Courier New"/>
                  <a:sym typeface="Courier New"/>
                </a:rPr>
                <a:t>Avoid horizontal scrolling as some phones do not support horizontal scrolling and hide the content on the screen.</a:t>
              </a:r>
              <a:endParaRPr sz="1500"/>
            </a:p>
          </p:txBody>
        </p:sp>
        <p:sp>
          <p:nvSpPr>
            <p:cNvPr id="439" name="Google Shape;439;p38"/>
            <p:cNvSpPr/>
            <p:nvPr/>
          </p:nvSpPr>
          <p:spPr>
            <a:xfrm>
              <a:off x="0" y="1508795"/>
              <a:ext cx="8382000" cy="543591"/>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txBox="1"/>
            <p:nvPr/>
          </p:nvSpPr>
          <p:spPr>
            <a:xfrm>
              <a:off x="26536" y="1535331"/>
              <a:ext cx="8328928" cy="490519"/>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500">
                  <a:solidFill>
                    <a:schemeClr val="dk1"/>
                  </a:solidFill>
                  <a:latin typeface="Courier New"/>
                  <a:ea typeface="Courier New"/>
                  <a:cs typeface="Courier New"/>
                  <a:sym typeface="Courier New"/>
                </a:rPr>
                <a:t>Use buttons, instead of providing many tiny links, as this can annoy the mobile users. </a:t>
              </a:r>
              <a:endParaRPr sz="1500"/>
            </a:p>
          </p:txBody>
        </p:sp>
        <p:sp>
          <p:nvSpPr>
            <p:cNvPr id="441" name="Google Shape;441;p38"/>
            <p:cNvSpPr/>
            <p:nvPr/>
          </p:nvSpPr>
          <p:spPr>
            <a:xfrm>
              <a:off x="0" y="2189153"/>
              <a:ext cx="8382000" cy="530880"/>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txBox="1"/>
            <p:nvPr/>
          </p:nvSpPr>
          <p:spPr>
            <a:xfrm>
              <a:off x="25915" y="2215068"/>
              <a:ext cx="8330170" cy="47905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500">
                  <a:solidFill>
                    <a:schemeClr val="dk1"/>
                  </a:solidFill>
                  <a:latin typeface="Courier New"/>
                  <a:ea typeface="Courier New"/>
                  <a:cs typeface="Courier New"/>
                  <a:sym typeface="Courier New"/>
                </a:rPr>
                <a:t>Create cookies to store the user’s choice for viewing the full version of the site.</a:t>
              </a:r>
              <a:endParaRPr sz="1500"/>
            </a:p>
          </p:txBody>
        </p:sp>
        <p:sp>
          <p:nvSpPr>
            <p:cNvPr id="443" name="Google Shape;443;p38"/>
            <p:cNvSpPr/>
            <p:nvPr/>
          </p:nvSpPr>
          <p:spPr>
            <a:xfrm>
              <a:off x="0" y="2869510"/>
              <a:ext cx="8382000" cy="582781"/>
            </a:xfrm>
            <a:prstGeom prst="roundRect">
              <a:avLst>
                <a:gd name="adj" fmla="val 16667"/>
              </a:avLst>
            </a:prstGeom>
            <a:solidFill>
              <a:srgbClr val="FABF8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txBox="1"/>
            <p:nvPr/>
          </p:nvSpPr>
          <p:spPr>
            <a:xfrm>
              <a:off x="28449" y="2897959"/>
              <a:ext cx="8325102" cy="525883"/>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500">
                  <a:solidFill>
                    <a:schemeClr val="dk1"/>
                  </a:solidFill>
                  <a:latin typeface="Courier New"/>
                  <a:ea typeface="Courier New"/>
                  <a:cs typeface="Courier New"/>
                  <a:sym typeface="Courier New"/>
                </a:rPr>
                <a:t>Avoid creating complex forms with many input fields, as data entry can be difficult on mobile devices compared to the desktops.</a:t>
              </a:r>
              <a:endParaRPr sz="1500"/>
            </a:p>
          </p:txBody>
        </p:sp>
        <p:sp>
          <p:nvSpPr>
            <p:cNvPr id="445" name="Google Shape;445;p38"/>
            <p:cNvSpPr/>
            <p:nvPr/>
          </p:nvSpPr>
          <p:spPr>
            <a:xfrm>
              <a:off x="0" y="3617100"/>
              <a:ext cx="8382000" cy="573899"/>
            </a:xfrm>
            <a:prstGeom prst="roundRect">
              <a:avLst>
                <a:gd name="adj" fmla="val 16667"/>
              </a:avLst>
            </a:prstGeom>
            <a:solidFill>
              <a:srgbClr val="B6DD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txBox="1"/>
            <p:nvPr/>
          </p:nvSpPr>
          <p:spPr>
            <a:xfrm>
              <a:off x="28015" y="3645115"/>
              <a:ext cx="8325970" cy="517869"/>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500">
                  <a:solidFill>
                    <a:schemeClr val="dk1"/>
                  </a:solidFill>
                  <a:latin typeface="Courier New"/>
                  <a:ea typeface="Courier New"/>
                  <a:cs typeface="Courier New"/>
                  <a:sym typeface="Courier New"/>
                </a:rPr>
                <a:t>Limit the use of images due to bandwidth restrictions on mobile devices. </a:t>
              </a:r>
              <a:endParaRPr sz="15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24</a:t>
            </a:fld>
            <a:endParaRPr/>
          </a:p>
        </p:txBody>
      </p:sp>
      <p:sp>
        <p:nvSpPr>
          <p:cNvPr id="453" name="Google Shape;453;p3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454" name="Google Shape;454;p3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Optimizing a Site for a Mobile 2-2</a:t>
            </a:r>
            <a:endParaRPr/>
          </a:p>
        </p:txBody>
      </p:sp>
      <p:grpSp>
        <p:nvGrpSpPr>
          <p:cNvPr id="455" name="Google Shape;455;p39"/>
          <p:cNvGrpSpPr/>
          <p:nvPr/>
        </p:nvGrpSpPr>
        <p:grpSpPr>
          <a:xfrm>
            <a:off x="304800" y="742950"/>
            <a:ext cx="8382000" cy="3141527"/>
            <a:chOff x="0" y="0"/>
            <a:chExt cx="8382000" cy="4188703"/>
          </a:xfrm>
        </p:grpSpPr>
        <p:sp>
          <p:nvSpPr>
            <p:cNvPr id="456" name="Google Shape;456;p39"/>
            <p:cNvSpPr/>
            <p:nvPr/>
          </p:nvSpPr>
          <p:spPr>
            <a:xfrm>
              <a:off x="0" y="0"/>
              <a:ext cx="8382000" cy="740672"/>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p:nvPr/>
          </p:nvSpPr>
          <p:spPr>
            <a:xfrm>
              <a:off x="36157" y="36157"/>
              <a:ext cx="8309686" cy="668358"/>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Add mobile specific functionalities, such as built-in GPS facility or call-in action links. </a:t>
              </a:r>
              <a:endParaRPr/>
            </a:p>
          </p:txBody>
        </p:sp>
        <p:sp>
          <p:nvSpPr>
            <p:cNvPr id="458" name="Google Shape;458;p39"/>
            <p:cNvSpPr/>
            <p:nvPr/>
          </p:nvSpPr>
          <p:spPr>
            <a:xfrm>
              <a:off x="0" y="904600"/>
              <a:ext cx="8382000" cy="721065"/>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txBox="1"/>
            <p:nvPr/>
          </p:nvSpPr>
          <p:spPr>
            <a:xfrm>
              <a:off x="35199" y="939799"/>
              <a:ext cx="8311602" cy="650667"/>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Use of good foreground and background colors is important as they makes the sites readable on small screens.</a:t>
              </a:r>
              <a:endParaRPr/>
            </a:p>
          </p:txBody>
        </p:sp>
        <p:sp>
          <p:nvSpPr>
            <p:cNvPr id="460" name="Google Shape;460;p39"/>
            <p:cNvSpPr/>
            <p:nvPr/>
          </p:nvSpPr>
          <p:spPr>
            <a:xfrm>
              <a:off x="0" y="1817638"/>
              <a:ext cx="8382000" cy="663181"/>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txBox="1"/>
            <p:nvPr/>
          </p:nvSpPr>
          <p:spPr>
            <a:xfrm>
              <a:off x="32374" y="1850012"/>
              <a:ext cx="8317252" cy="598433"/>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Select the technologies that are compatible with old mobile devices. </a:t>
              </a:r>
              <a:endParaRPr/>
            </a:p>
          </p:txBody>
        </p:sp>
        <p:sp>
          <p:nvSpPr>
            <p:cNvPr id="462" name="Google Shape;462;p39"/>
            <p:cNvSpPr/>
            <p:nvPr/>
          </p:nvSpPr>
          <p:spPr>
            <a:xfrm>
              <a:off x="0" y="2647675"/>
              <a:ext cx="8382000" cy="647674"/>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txBox="1"/>
            <p:nvPr/>
          </p:nvSpPr>
          <p:spPr>
            <a:xfrm>
              <a:off x="31617" y="2679292"/>
              <a:ext cx="8318766" cy="58444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Also, provide alternatives for functionalities, such as cookies, tables, style sheets, fonts, colors, and so on.</a:t>
              </a:r>
              <a:endParaRPr/>
            </a:p>
          </p:txBody>
        </p:sp>
        <p:sp>
          <p:nvSpPr>
            <p:cNvPr id="464" name="Google Shape;464;p39"/>
            <p:cNvSpPr/>
            <p:nvPr/>
          </p:nvSpPr>
          <p:spPr>
            <a:xfrm>
              <a:off x="0" y="3477710"/>
              <a:ext cx="8382000" cy="710993"/>
            </a:xfrm>
            <a:prstGeom prst="roundRect">
              <a:avLst>
                <a:gd name="adj" fmla="val 16667"/>
              </a:avLst>
            </a:prstGeom>
            <a:solidFill>
              <a:srgbClr val="FABF8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txBox="1"/>
            <p:nvPr/>
          </p:nvSpPr>
          <p:spPr>
            <a:xfrm>
              <a:off x="34708" y="3512418"/>
              <a:ext cx="8312584" cy="641577"/>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Avoid use of pop-up windows, tables for layout, frames, and image maps in the mobile Web site design.</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25</a:t>
            </a:fld>
            <a:endParaRPr/>
          </a:p>
        </p:txBody>
      </p:sp>
      <p:sp>
        <p:nvSpPr>
          <p:cNvPr id="472" name="Google Shape;472;p4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473" name="Google Shape;473;p4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a:t>
            </a:r>
            <a:endParaRPr/>
          </a:p>
        </p:txBody>
      </p:sp>
      <p:sp>
        <p:nvSpPr>
          <p:cNvPr id="474" name="Google Shape;474;p40"/>
          <p:cNvSpPr/>
          <p:nvPr/>
        </p:nvSpPr>
        <p:spPr>
          <a:xfrm>
            <a:off x="304800" y="685800"/>
            <a:ext cx="8305800" cy="4224233"/>
          </a:xfrm>
          <a:prstGeom prst="rect">
            <a:avLst/>
          </a:prstGeom>
          <a:noFill/>
          <a:ln>
            <a:noFill/>
          </a:ln>
        </p:spPr>
        <p:txBody>
          <a:bodyPr spcFirstLastPara="1" wrap="square" lIns="91425" tIns="45700" rIns="91425" bIns="45700" anchor="t" anchorCtr="0">
            <a:noAutofit/>
          </a:bodyPr>
          <a:lstStyle/>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A mobile device is a small portable computing device with a small display screen and keyboard.</a:t>
            </a:r>
            <a:endParaRPr sz="1800"/>
          </a:p>
          <a:p>
            <a:pPr marL="457200" marR="0" lvl="1" indent="-274320" algn="just" rtl="0">
              <a:lnSpc>
                <a:spcPct val="100000"/>
              </a:lnSpc>
              <a:spcBef>
                <a:spcPts val="0"/>
              </a:spcBef>
              <a:spcAft>
                <a:spcPts val="0"/>
              </a:spcAft>
              <a:buNone/>
            </a:pPr>
            <a:endParaRPr sz="1800" b="0" i="0" u="none" strike="noStrike" cap="none" baseline="30000">
              <a:solidFill>
                <a:schemeClr val="dk1"/>
              </a:solidFill>
              <a:latin typeface="Calibri"/>
              <a:ea typeface="Calibri"/>
              <a:cs typeface="Calibri"/>
              <a:sym typeface="Calibri"/>
            </a:endParaRPr>
          </a:p>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The different categories of mobile devices available in the market are: basic model, low-end mobile devices, mid-end mobile devices, high-end mobile devices, smartphones, and tablets.</a:t>
            </a:r>
            <a:endParaRPr sz="1800"/>
          </a:p>
          <a:p>
            <a:pPr marL="457200" marR="0" lvl="1" indent="-274320" algn="just" rtl="0">
              <a:lnSpc>
                <a:spcPct val="100000"/>
              </a:lnSpc>
              <a:spcBef>
                <a:spcPts val="0"/>
              </a:spcBef>
              <a:spcAft>
                <a:spcPts val="0"/>
              </a:spcAft>
              <a:buNone/>
            </a:pPr>
            <a:endParaRPr sz="1800" b="0" i="0" u="none" strike="noStrike" cap="none" baseline="30000">
              <a:solidFill>
                <a:schemeClr val="dk1"/>
              </a:solidFill>
              <a:latin typeface="Calibri"/>
              <a:ea typeface="Calibri"/>
              <a:cs typeface="Calibri"/>
              <a:sym typeface="Calibri"/>
            </a:endParaRPr>
          </a:p>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A mobile platform is basically responsible to interact with the device hardware and run software/services on the mobile device.</a:t>
            </a:r>
            <a:endParaRPr sz="1800"/>
          </a:p>
          <a:p>
            <a:pPr marL="457200" marR="0" lvl="1" indent="-274320" algn="just" rtl="0">
              <a:lnSpc>
                <a:spcPct val="100000"/>
              </a:lnSpc>
              <a:spcBef>
                <a:spcPts val="0"/>
              </a:spcBef>
              <a:spcAft>
                <a:spcPts val="0"/>
              </a:spcAft>
              <a:buNone/>
            </a:pPr>
            <a:endParaRPr sz="1800" b="0" i="0" u="none" strike="noStrike" cap="none" baseline="30000">
              <a:solidFill>
                <a:schemeClr val="dk1"/>
              </a:solidFill>
              <a:latin typeface="Calibri"/>
              <a:ea typeface="Calibri"/>
              <a:cs typeface="Calibri"/>
              <a:sym typeface="Calibri"/>
            </a:endParaRPr>
          </a:p>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Different platforms for mobile devices include: Palm OS, Blackberry, iOS, Symbian, Windows Mobile, and Android.</a:t>
            </a:r>
            <a:endParaRPr sz="1800"/>
          </a:p>
          <a:p>
            <a:pPr marL="457200" marR="0" lvl="1" indent="-274320" algn="just" rtl="0">
              <a:lnSpc>
                <a:spcPct val="100000"/>
              </a:lnSpc>
              <a:spcBef>
                <a:spcPts val="0"/>
              </a:spcBef>
              <a:spcAft>
                <a:spcPts val="0"/>
              </a:spcAft>
              <a:buNone/>
            </a:pPr>
            <a:endParaRPr sz="1800" b="0" i="0" u="none" strike="noStrike" cap="none" baseline="30000">
              <a:solidFill>
                <a:schemeClr val="dk1"/>
              </a:solidFill>
              <a:latin typeface="Calibri"/>
              <a:ea typeface="Calibri"/>
              <a:cs typeface="Calibri"/>
              <a:sym typeface="Calibri"/>
            </a:endParaRPr>
          </a:p>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An ideal mobile Web site is supported and rendered properly by maximum possible browsers and OS. </a:t>
            </a:r>
            <a:endParaRPr sz="1800"/>
          </a:p>
          <a:p>
            <a:pPr marL="457200" marR="0" lvl="1" indent="-274320" algn="just" rtl="0">
              <a:lnSpc>
                <a:spcPct val="100000"/>
              </a:lnSpc>
              <a:spcBef>
                <a:spcPts val="0"/>
              </a:spcBef>
              <a:spcAft>
                <a:spcPts val="0"/>
              </a:spcAft>
              <a:buNone/>
            </a:pPr>
            <a:endParaRPr sz="1800" b="0" i="0" u="none" strike="noStrike" cap="none" baseline="30000">
              <a:solidFill>
                <a:schemeClr val="dk1"/>
              </a:solidFill>
              <a:latin typeface="Calibri"/>
              <a:ea typeface="Calibri"/>
              <a:cs typeface="Calibri"/>
              <a:sym typeface="Calibri"/>
            </a:endParaRPr>
          </a:p>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Two factors that need to be considered, while designing mobile Web application are its initial display (zoom) scale and orientation.</a:t>
            </a:r>
            <a:endParaRPr sz="1800"/>
          </a:p>
          <a:p>
            <a:pPr marL="457200" marR="0" lvl="1" indent="-274320" algn="just" rtl="0">
              <a:lnSpc>
                <a:spcPct val="100000"/>
              </a:lnSpc>
              <a:spcBef>
                <a:spcPts val="0"/>
              </a:spcBef>
              <a:spcAft>
                <a:spcPts val="0"/>
              </a:spcAft>
              <a:buNone/>
            </a:pPr>
            <a:endParaRPr sz="1800" b="0" i="0" u="none" strike="noStrike" cap="none" baseline="30000">
              <a:solidFill>
                <a:schemeClr val="dk1"/>
              </a:solidFill>
              <a:latin typeface="Calibri"/>
              <a:ea typeface="Calibri"/>
              <a:cs typeface="Calibri"/>
              <a:sym typeface="Calibri"/>
            </a:endParaRPr>
          </a:p>
          <a:p>
            <a:pPr marL="457200" marR="0" lvl="1" indent="-210820" algn="just" rtl="0">
              <a:lnSpc>
                <a:spcPct val="100000"/>
              </a:lnSpc>
              <a:spcBef>
                <a:spcPts val="0"/>
              </a:spcBef>
              <a:spcAft>
                <a:spcPts val="0"/>
              </a:spcAft>
              <a:buClr>
                <a:srgbClr val="AC1418"/>
              </a:buClr>
              <a:buSzPts val="1800"/>
              <a:buFont typeface="Noto Sans Symbols"/>
              <a:buChar char="•"/>
            </a:pPr>
            <a:r>
              <a:rPr lang="vi" sz="1800" b="0" i="0" u="none" strike="noStrike" cap="none" baseline="30000">
                <a:solidFill>
                  <a:schemeClr val="dk1"/>
                </a:solidFill>
                <a:latin typeface="Calibri"/>
                <a:ea typeface="Calibri"/>
                <a:cs typeface="Calibri"/>
                <a:sym typeface="Calibri"/>
              </a:rPr>
              <a:t>The use of media query is to display HTML pages on different devices with different styles based on their media types.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animEffect transition="in" filter="fade">
                                      <p:cBhvr>
                                        <p:cTn id="7" dur="500"/>
                                        <p:tgtEl>
                                          <p:spTgt spid="4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4">
                                            <p:txEl>
                                              <p:pRg st="1" end="1"/>
                                            </p:txEl>
                                          </p:spTgt>
                                        </p:tgtEl>
                                        <p:attrNameLst>
                                          <p:attrName>style.visibility</p:attrName>
                                        </p:attrNameLst>
                                      </p:cBhvr>
                                      <p:to>
                                        <p:strVal val="visible"/>
                                      </p:to>
                                    </p:set>
                                    <p:animEffect transition="in" filter="fade">
                                      <p:cBhvr>
                                        <p:cTn id="10" dur="500"/>
                                        <p:tgtEl>
                                          <p:spTgt spid="4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4">
                                            <p:txEl>
                                              <p:pRg st="2" end="2"/>
                                            </p:txEl>
                                          </p:spTgt>
                                        </p:tgtEl>
                                        <p:attrNameLst>
                                          <p:attrName>style.visibility</p:attrName>
                                        </p:attrNameLst>
                                      </p:cBhvr>
                                      <p:to>
                                        <p:strVal val="visible"/>
                                      </p:to>
                                    </p:set>
                                    <p:animEffect transition="in" filter="fade">
                                      <p:cBhvr>
                                        <p:cTn id="13" dur="500"/>
                                        <p:tgtEl>
                                          <p:spTgt spid="4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74">
                                            <p:txEl>
                                              <p:pRg st="3" end="3"/>
                                            </p:txEl>
                                          </p:spTgt>
                                        </p:tgtEl>
                                        <p:attrNameLst>
                                          <p:attrName>style.visibility</p:attrName>
                                        </p:attrNameLst>
                                      </p:cBhvr>
                                      <p:to>
                                        <p:strVal val="visible"/>
                                      </p:to>
                                    </p:set>
                                    <p:animEffect transition="in" filter="fade">
                                      <p:cBhvr>
                                        <p:cTn id="16" dur="500"/>
                                        <p:tgtEl>
                                          <p:spTgt spid="47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74">
                                            <p:txEl>
                                              <p:pRg st="4" end="4"/>
                                            </p:txEl>
                                          </p:spTgt>
                                        </p:tgtEl>
                                        <p:attrNameLst>
                                          <p:attrName>style.visibility</p:attrName>
                                        </p:attrNameLst>
                                      </p:cBhvr>
                                      <p:to>
                                        <p:strVal val="visible"/>
                                      </p:to>
                                    </p:set>
                                    <p:animEffect transition="in" filter="fade">
                                      <p:cBhvr>
                                        <p:cTn id="19" dur="500"/>
                                        <p:tgtEl>
                                          <p:spTgt spid="47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74">
                                            <p:txEl>
                                              <p:pRg st="5" end="5"/>
                                            </p:txEl>
                                          </p:spTgt>
                                        </p:tgtEl>
                                        <p:attrNameLst>
                                          <p:attrName>style.visibility</p:attrName>
                                        </p:attrNameLst>
                                      </p:cBhvr>
                                      <p:to>
                                        <p:strVal val="visible"/>
                                      </p:to>
                                    </p:set>
                                    <p:animEffect transition="in" filter="fade">
                                      <p:cBhvr>
                                        <p:cTn id="22" dur="500"/>
                                        <p:tgtEl>
                                          <p:spTgt spid="47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74">
                                            <p:txEl>
                                              <p:pRg st="6" end="6"/>
                                            </p:txEl>
                                          </p:spTgt>
                                        </p:tgtEl>
                                        <p:attrNameLst>
                                          <p:attrName>style.visibility</p:attrName>
                                        </p:attrNameLst>
                                      </p:cBhvr>
                                      <p:to>
                                        <p:strVal val="visible"/>
                                      </p:to>
                                    </p:set>
                                    <p:animEffect transition="in" filter="fade">
                                      <p:cBhvr>
                                        <p:cTn id="25" dur="500"/>
                                        <p:tgtEl>
                                          <p:spTgt spid="47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74">
                                            <p:txEl>
                                              <p:pRg st="7" end="7"/>
                                            </p:txEl>
                                          </p:spTgt>
                                        </p:tgtEl>
                                        <p:attrNameLst>
                                          <p:attrName>style.visibility</p:attrName>
                                        </p:attrNameLst>
                                      </p:cBhvr>
                                      <p:to>
                                        <p:strVal val="visible"/>
                                      </p:to>
                                    </p:set>
                                    <p:animEffect transition="in" filter="fade">
                                      <p:cBhvr>
                                        <p:cTn id="28" dur="500"/>
                                        <p:tgtEl>
                                          <p:spTgt spid="47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74">
                                            <p:txEl>
                                              <p:pRg st="8" end="8"/>
                                            </p:txEl>
                                          </p:spTgt>
                                        </p:tgtEl>
                                        <p:attrNameLst>
                                          <p:attrName>style.visibility</p:attrName>
                                        </p:attrNameLst>
                                      </p:cBhvr>
                                      <p:to>
                                        <p:strVal val="visible"/>
                                      </p:to>
                                    </p:set>
                                    <p:animEffect transition="in" filter="fade">
                                      <p:cBhvr>
                                        <p:cTn id="31" dur="500"/>
                                        <p:tgtEl>
                                          <p:spTgt spid="47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74">
                                            <p:txEl>
                                              <p:pRg st="9" end="9"/>
                                            </p:txEl>
                                          </p:spTgt>
                                        </p:tgtEl>
                                        <p:attrNameLst>
                                          <p:attrName>style.visibility</p:attrName>
                                        </p:attrNameLst>
                                      </p:cBhvr>
                                      <p:to>
                                        <p:strVal val="visible"/>
                                      </p:to>
                                    </p:set>
                                    <p:animEffect transition="in" filter="fade">
                                      <p:cBhvr>
                                        <p:cTn id="34" dur="500"/>
                                        <p:tgtEl>
                                          <p:spTgt spid="47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74">
                                            <p:txEl>
                                              <p:pRg st="10" end="10"/>
                                            </p:txEl>
                                          </p:spTgt>
                                        </p:tgtEl>
                                        <p:attrNameLst>
                                          <p:attrName>style.visibility</p:attrName>
                                        </p:attrNameLst>
                                      </p:cBhvr>
                                      <p:to>
                                        <p:strVal val="visible"/>
                                      </p:to>
                                    </p:set>
                                    <p:animEffect transition="in" filter="fade">
                                      <p:cBhvr>
                                        <p:cTn id="37" dur="500"/>
                                        <p:tgtEl>
                                          <p:spTgt spid="47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74">
                                            <p:txEl>
                                              <p:pRg st="11" end="11"/>
                                            </p:txEl>
                                          </p:spTgt>
                                        </p:tgtEl>
                                        <p:attrNameLst>
                                          <p:attrName>style.visibility</p:attrName>
                                        </p:attrNameLst>
                                      </p:cBhvr>
                                      <p:to>
                                        <p:strVal val="visible"/>
                                      </p:to>
                                    </p:set>
                                    <p:animEffect transition="in" filter="fade">
                                      <p:cBhvr>
                                        <p:cTn id="40" dur="500"/>
                                        <p:tgtEl>
                                          <p:spTgt spid="47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74">
                                            <p:txEl>
                                              <p:pRg st="12" end="12"/>
                                            </p:txEl>
                                          </p:spTgt>
                                        </p:tgtEl>
                                        <p:attrNameLst>
                                          <p:attrName>style.visibility</p:attrName>
                                        </p:attrNameLst>
                                      </p:cBhvr>
                                      <p:to>
                                        <p:strVal val="visible"/>
                                      </p:to>
                                    </p:set>
                                    <p:animEffect transition="in" filter="fade">
                                      <p:cBhvr>
                                        <p:cTn id="43" dur="500"/>
                                        <p:tgtEl>
                                          <p:spTgt spid="47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3" name="Google Shape;93;p1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94" name="Google Shape;94;p1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Mobile Application Environment</a:t>
            </a:r>
            <a:endParaRPr/>
          </a:p>
        </p:txBody>
      </p:sp>
      <p:sp>
        <p:nvSpPr>
          <p:cNvPr id="95" name="Google Shape;95;p18"/>
          <p:cNvSpPr/>
          <p:nvPr/>
        </p:nvSpPr>
        <p:spPr>
          <a:xfrm>
            <a:off x="0" y="800100"/>
            <a:ext cx="8839200"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Today, access to the Web is not limited to only desktop systems, but is also available on portable and wireless devices, such as mobiles devices.</a:t>
            </a:r>
            <a:endParaRPr/>
          </a:p>
        </p:txBody>
      </p:sp>
      <p:grpSp>
        <p:nvGrpSpPr>
          <p:cNvPr id="96" name="Google Shape;96;p18"/>
          <p:cNvGrpSpPr/>
          <p:nvPr/>
        </p:nvGrpSpPr>
        <p:grpSpPr>
          <a:xfrm>
            <a:off x="304800" y="1561934"/>
            <a:ext cx="8458200" cy="2568509"/>
            <a:chOff x="0" y="283941"/>
            <a:chExt cx="8458200" cy="3424679"/>
          </a:xfrm>
        </p:grpSpPr>
        <p:sp>
          <p:nvSpPr>
            <p:cNvPr id="97" name="Google Shape;97;p18"/>
            <p:cNvSpPr/>
            <p:nvPr/>
          </p:nvSpPr>
          <p:spPr>
            <a:xfrm>
              <a:off x="0" y="283941"/>
              <a:ext cx="8458200" cy="810809"/>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p:nvPr/>
          </p:nvSpPr>
          <p:spPr>
            <a:xfrm>
              <a:off x="39580" y="323521"/>
              <a:ext cx="83790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A mobile device, also known as a handheld device, is a small portable computing device with a small display screen and keyboard.</a:t>
              </a:r>
              <a:endParaRPr sz="1600"/>
            </a:p>
          </p:txBody>
        </p:sp>
        <p:sp>
          <p:nvSpPr>
            <p:cNvPr id="99" name="Google Shape;99;p18"/>
            <p:cNvSpPr/>
            <p:nvPr/>
          </p:nvSpPr>
          <p:spPr>
            <a:xfrm>
              <a:off x="0" y="1155230"/>
              <a:ext cx="8458200" cy="810809"/>
            </a:xfrm>
            <a:prstGeom prst="roundRect">
              <a:avLst>
                <a:gd name="adj" fmla="val 16667"/>
              </a:avLst>
            </a:prstGeom>
            <a:gradFill>
              <a:gsLst>
                <a:gs pos="0">
                  <a:srgbClr val="A9F6BE"/>
                </a:gs>
                <a:gs pos="35000">
                  <a:srgbClr val="C2F7D1"/>
                </a:gs>
                <a:gs pos="100000">
                  <a:srgbClr val="E7FCEE"/>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p:nvPr/>
          </p:nvSpPr>
          <p:spPr>
            <a:xfrm>
              <a:off x="39580" y="1194810"/>
              <a:ext cx="83790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A mobile device has an operating system on which various types of application software are executed.</a:t>
              </a:r>
              <a:endParaRPr sz="1600"/>
            </a:p>
          </p:txBody>
        </p:sp>
        <p:sp>
          <p:nvSpPr>
            <p:cNvPr id="101" name="Google Shape;101;p18"/>
            <p:cNvSpPr/>
            <p:nvPr/>
          </p:nvSpPr>
          <p:spPr>
            <a:xfrm>
              <a:off x="0" y="2026521"/>
              <a:ext cx="8458200" cy="810809"/>
            </a:xfrm>
            <a:prstGeom prst="roundRect">
              <a:avLst>
                <a:gd name="adj" fmla="val 16667"/>
              </a:avLst>
            </a:prstGeom>
            <a:gradFill>
              <a:gsLst>
                <a:gs pos="0">
                  <a:srgbClr val="ADD1EF"/>
                </a:gs>
                <a:gs pos="35000">
                  <a:srgbClr val="C6DBF3"/>
                </a:gs>
                <a:gs pos="100000">
                  <a:srgbClr val="E8F3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39580" y="2066101"/>
              <a:ext cx="83790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These application software are also known as apps.</a:t>
              </a:r>
              <a:endParaRPr sz="1600"/>
            </a:p>
          </p:txBody>
        </p:sp>
        <p:sp>
          <p:nvSpPr>
            <p:cNvPr id="103" name="Google Shape;103;p18"/>
            <p:cNvSpPr/>
            <p:nvPr/>
          </p:nvSpPr>
          <p:spPr>
            <a:xfrm>
              <a:off x="0" y="2897811"/>
              <a:ext cx="8458200" cy="810809"/>
            </a:xfrm>
            <a:prstGeom prst="roundRect">
              <a:avLst>
                <a:gd name="adj" fmla="val 16667"/>
              </a:avLst>
            </a:prstGeom>
            <a:gradFill>
              <a:gsLst>
                <a:gs pos="0">
                  <a:srgbClr val="C7B1E8"/>
                </a:gs>
                <a:gs pos="35000">
                  <a:srgbClr val="D6C7EF"/>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39580" y="2937391"/>
              <a:ext cx="83790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The most commonly used apps are mobile browsers that display the Web pages.</a:t>
              </a:r>
              <a:endParaRPr sz="16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11" name="Google Shape;111;p19"/>
          <p:cNvSpPr txBox="1">
            <a:spLocks noGrp="1"/>
          </p:cNvSpPr>
          <p:nvPr>
            <p:ph type="ftr" idx="11"/>
          </p:nvPr>
        </p:nvSpPr>
        <p:spPr>
          <a:xfrm>
            <a:off x="2489318" y="4967440"/>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112" name="Google Shape;112;p1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Types of Mobile Devices</a:t>
            </a:r>
            <a:endParaRPr/>
          </a:p>
        </p:txBody>
      </p:sp>
      <p:sp>
        <p:nvSpPr>
          <p:cNvPr id="113" name="Google Shape;113;p19"/>
          <p:cNvSpPr/>
          <p:nvPr/>
        </p:nvSpPr>
        <p:spPr>
          <a:xfrm>
            <a:off x="76200" y="664694"/>
            <a:ext cx="8853488"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95454"/>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The different categories of mobile phones available in the market  are:</a:t>
            </a:r>
            <a:endParaRPr/>
          </a:p>
        </p:txBody>
      </p:sp>
      <p:sp>
        <p:nvSpPr>
          <p:cNvPr id="114" name="Google Shape;114;p19"/>
          <p:cNvSpPr/>
          <p:nvPr/>
        </p:nvSpPr>
        <p:spPr>
          <a:xfrm>
            <a:off x="807887" y="1139233"/>
            <a:ext cx="3362861" cy="309422"/>
          </a:xfrm>
          <a:prstGeom prst="rect">
            <a:avLst/>
          </a:prstGeom>
          <a:solidFill>
            <a:srgbClr val="C00000"/>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b="0" i="0" u="none" strike="noStrike" cap="none">
                <a:solidFill>
                  <a:schemeClr val="lt1"/>
                </a:solidFill>
                <a:latin typeface="Courier New"/>
                <a:ea typeface="Courier New"/>
                <a:cs typeface="Courier New"/>
                <a:sym typeface="Courier New"/>
              </a:rPr>
              <a:t> Low-end Mobile Devices</a:t>
            </a:r>
            <a:r>
              <a:rPr lang="vi" sz="1600" b="0" i="0" u="none" strike="noStrike" cap="none">
                <a:solidFill>
                  <a:schemeClr val="lt1"/>
                </a:solidFill>
                <a:latin typeface="Calibri"/>
                <a:ea typeface="Calibri"/>
                <a:cs typeface="Calibri"/>
                <a:sym typeface="Calibri"/>
              </a:rPr>
              <a:t> </a:t>
            </a:r>
            <a:endParaRPr sz="1600" b="0" i="0" u="none" strike="noStrike" cap="none">
              <a:solidFill>
                <a:schemeClr val="lt1"/>
              </a:solidFill>
              <a:latin typeface="Calibri"/>
              <a:ea typeface="Calibri"/>
              <a:cs typeface="Calibri"/>
              <a:sym typeface="Calibri"/>
            </a:endParaRPr>
          </a:p>
        </p:txBody>
      </p:sp>
      <p:pic>
        <p:nvPicPr>
          <p:cNvPr id="115" name="Google Shape;115;p19" descr="Figure 16.1.tif"/>
          <p:cNvPicPr preferRelativeResize="0"/>
          <p:nvPr/>
        </p:nvPicPr>
        <p:blipFill rotWithShape="1">
          <a:blip r:embed="rId3">
            <a:alphaModFix/>
          </a:blip>
          <a:srcRect/>
          <a:stretch/>
        </p:blipFill>
        <p:spPr>
          <a:xfrm>
            <a:off x="1793513" y="1512142"/>
            <a:ext cx="1589116" cy="966199"/>
          </a:xfrm>
          <a:prstGeom prst="rect">
            <a:avLst/>
          </a:prstGeom>
          <a:noFill/>
          <a:ln>
            <a:noFill/>
          </a:ln>
        </p:spPr>
      </p:pic>
      <p:sp>
        <p:nvSpPr>
          <p:cNvPr id="116" name="Google Shape;116;p19"/>
          <p:cNvSpPr/>
          <p:nvPr/>
        </p:nvSpPr>
        <p:spPr>
          <a:xfrm>
            <a:off x="152400" y="2741495"/>
            <a:ext cx="3163494" cy="309422"/>
          </a:xfrm>
          <a:prstGeom prst="rect">
            <a:avLst/>
          </a:prstGeom>
          <a:solidFill>
            <a:srgbClr val="C00000"/>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b="0" i="0" u="none" strike="noStrike" cap="none">
                <a:solidFill>
                  <a:schemeClr val="lt1"/>
                </a:solidFill>
                <a:latin typeface="Courier New"/>
                <a:ea typeface="Courier New"/>
                <a:cs typeface="Courier New"/>
                <a:sym typeface="Courier New"/>
              </a:rPr>
              <a:t> High-end Mobile Devices</a:t>
            </a:r>
            <a:r>
              <a:rPr lang="vi" sz="1600" b="0" i="0" u="none" strike="noStrike" cap="none">
                <a:solidFill>
                  <a:schemeClr val="lt1"/>
                </a:solidFill>
                <a:latin typeface="Calibri"/>
                <a:ea typeface="Calibri"/>
                <a:cs typeface="Calibri"/>
                <a:sym typeface="Calibri"/>
              </a:rPr>
              <a:t> </a:t>
            </a:r>
            <a:endParaRPr sz="1600" b="0" i="0" u="none" strike="noStrike" cap="none">
              <a:solidFill>
                <a:schemeClr val="lt1"/>
              </a:solidFill>
              <a:latin typeface="Calibri"/>
              <a:ea typeface="Calibri"/>
              <a:cs typeface="Calibri"/>
              <a:sym typeface="Calibri"/>
            </a:endParaRPr>
          </a:p>
        </p:txBody>
      </p:sp>
      <p:sp>
        <p:nvSpPr>
          <p:cNvPr id="117" name="Google Shape;117;p19"/>
          <p:cNvSpPr/>
          <p:nvPr/>
        </p:nvSpPr>
        <p:spPr>
          <a:xfrm>
            <a:off x="3581399" y="3155709"/>
            <a:ext cx="2288667" cy="309422"/>
          </a:xfrm>
          <a:prstGeom prst="rect">
            <a:avLst/>
          </a:prstGeom>
          <a:solidFill>
            <a:srgbClr val="C00000"/>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b="0" i="0" u="none" strike="noStrike" cap="none">
                <a:solidFill>
                  <a:schemeClr val="lt1"/>
                </a:solidFill>
                <a:latin typeface="Courier New"/>
                <a:ea typeface="Courier New"/>
                <a:cs typeface="Courier New"/>
                <a:sym typeface="Courier New"/>
              </a:rPr>
              <a:t> Smartphones</a:t>
            </a:r>
            <a:r>
              <a:rPr lang="vi" sz="1600" b="0" i="0" u="none" strike="noStrike" cap="none">
                <a:solidFill>
                  <a:schemeClr val="lt1"/>
                </a:solidFill>
                <a:latin typeface="Calibri"/>
                <a:ea typeface="Calibri"/>
                <a:cs typeface="Calibri"/>
                <a:sym typeface="Calibri"/>
              </a:rPr>
              <a:t> </a:t>
            </a:r>
            <a:endParaRPr sz="1600" b="0" i="0" u="none" strike="noStrike" cap="none">
              <a:solidFill>
                <a:schemeClr val="lt1"/>
              </a:solidFill>
              <a:latin typeface="Calibri"/>
              <a:ea typeface="Calibri"/>
              <a:cs typeface="Calibri"/>
              <a:sym typeface="Calibri"/>
            </a:endParaRPr>
          </a:p>
        </p:txBody>
      </p:sp>
      <p:sp>
        <p:nvSpPr>
          <p:cNvPr id="118" name="Google Shape;118;p19"/>
          <p:cNvSpPr/>
          <p:nvPr/>
        </p:nvSpPr>
        <p:spPr>
          <a:xfrm>
            <a:off x="5323196" y="1135687"/>
            <a:ext cx="3218348" cy="309422"/>
          </a:xfrm>
          <a:prstGeom prst="rect">
            <a:avLst/>
          </a:prstGeom>
          <a:solidFill>
            <a:srgbClr val="C00000"/>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b="0" i="0" u="none" strike="noStrike" cap="none">
                <a:solidFill>
                  <a:schemeClr val="lt1"/>
                </a:solidFill>
                <a:latin typeface="Courier New"/>
                <a:ea typeface="Courier New"/>
                <a:cs typeface="Courier New"/>
                <a:sym typeface="Courier New"/>
              </a:rPr>
              <a:t> Mid-end Mobile Devices</a:t>
            </a:r>
            <a:r>
              <a:rPr lang="vi" sz="1600" b="0" i="0" u="none" strike="noStrike" cap="none">
                <a:solidFill>
                  <a:schemeClr val="lt1"/>
                </a:solidFill>
                <a:latin typeface="Calibri"/>
                <a:ea typeface="Calibri"/>
                <a:cs typeface="Calibri"/>
                <a:sym typeface="Calibri"/>
              </a:rPr>
              <a:t> </a:t>
            </a:r>
            <a:endParaRPr sz="1600" b="0" i="0" u="none" strike="noStrike" cap="none">
              <a:solidFill>
                <a:schemeClr val="lt1"/>
              </a:solidFill>
              <a:latin typeface="Calibri"/>
              <a:ea typeface="Calibri"/>
              <a:cs typeface="Calibri"/>
              <a:sym typeface="Calibri"/>
            </a:endParaRPr>
          </a:p>
        </p:txBody>
      </p:sp>
      <p:pic>
        <p:nvPicPr>
          <p:cNvPr id="119" name="Google Shape;119;p19" descr="Figure 16.2.tif"/>
          <p:cNvPicPr preferRelativeResize="0"/>
          <p:nvPr/>
        </p:nvPicPr>
        <p:blipFill rotWithShape="1">
          <a:blip r:embed="rId4">
            <a:alphaModFix/>
          </a:blip>
          <a:srcRect/>
          <a:stretch/>
        </p:blipFill>
        <p:spPr>
          <a:xfrm>
            <a:off x="6372689" y="1518759"/>
            <a:ext cx="1371600" cy="1027667"/>
          </a:xfrm>
          <a:prstGeom prst="rect">
            <a:avLst/>
          </a:prstGeom>
          <a:noFill/>
          <a:ln>
            <a:noFill/>
          </a:ln>
        </p:spPr>
      </p:pic>
      <p:pic>
        <p:nvPicPr>
          <p:cNvPr id="120" name="Google Shape;120;p19" descr="Figure 16.3.tif"/>
          <p:cNvPicPr preferRelativeResize="0"/>
          <p:nvPr/>
        </p:nvPicPr>
        <p:blipFill rotWithShape="1">
          <a:blip r:embed="rId5">
            <a:alphaModFix/>
          </a:blip>
          <a:srcRect/>
          <a:stretch/>
        </p:blipFill>
        <p:spPr>
          <a:xfrm>
            <a:off x="629940" y="3133431"/>
            <a:ext cx="1739326" cy="1230948"/>
          </a:xfrm>
          <a:prstGeom prst="rect">
            <a:avLst/>
          </a:prstGeom>
          <a:noFill/>
          <a:ln>
            <a:noFill/>
          </a:ln>
        </p:spPr>
      </p:pic>
      <p:pic>
        <p:nvPicPr>
          <p:cNvPr id="121" name="Google Shape;121;p19" descr="Figure 16.4.tif"/>
          <p:cNvPicPr preferRelativeResize="0"/>
          <p:nvPr/>
        </p:nvPicPr>
        <p:blipFill rotWithShape="1">
          <a:blip r:embed="rId6">
            <a:alphaModFix/>
          </a:blip>
          <a:srcRect/>
          <a:stretch/>
        </p:blipFill>
        <p:spPr>
          <a:xfrm>
            <a:off x="3534830" y="3554300"/>
            <a:ext cx="1751428" cy="1316383"/>
          </a:xfrm>
          <a:prstGeom prst="rect">
            <a:avLst/>
          </a:prstGeom>
          <a:noFill/>
          <a:ln>
            <a:noFill/>
          </a:ln>
        </p:spPr>
      </p:pic>
      <p:sp>
        <p:nvSpPr>
          <p:cNvPr id="122" name="Google Shape;122;p19"/>
          <p:cNvSpPr/>
          <p:nvPr/>
        </p:nvSpPr>
        <p:spPr>
          <a:xfrm>
            <a:off x="5794398" y="2705100"/>
            <a:ext cx="3163500" cy="309300"/>
          </a:xfrm>
          <a:prstGeom prst="rect">
            <a:avLst/>
          </a:prstGeom>
          <a:solidFill>
            <a:srgbClr val="C00000"/>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b="0" i="0" u="none" strike="noStrike" cap="none">
                <a:solidFill>
                  <a:schemeClr val="lt1"/>
                </a:solidFill>
                <a:latin typeface="Courier New"/>
                <a:ea typeface="Courier New"/>
                <a:cs typeface="Courier New"/>
                <a:sym typeface="Courier New"/>
              </a:rPr>
              <a:t> Tablets and Notebooks</a:t>
            </a:r>
            <a:endParaRPr sz="1600" b="0" i="0" u="none" strike="noStrike" cap="none">
              <a:solidFill>
                <a:schemeClr val="lt1"/>
              </a:solidFill>
              <a:latin typeface="Calibri"/>
              <a:ea typeface="Calibri"/>
              <a:cs typeface="Calibri"/>
              <a:sym typeface="Calibri"/>
            </a:endParaRPr>
          </a:p>
        </p:txBody>
      </p:sp>
      <p:pic>
        <p:nvPicPr>
          <p:cNvPr id="123" name="Google Shape;123;p19" descr="Figure 16.5.tif"/>
          <p:cNvPicPr preferRelativeResize="0"/>
          <p:nvPr/>
        </p:nvPicPr>
        <p:blipFill rotWithShape="1">
          <a:blip r:embed="rId7">
            <a:alphaModFix/>
          </a:blip>
          <a:srcRect/>
          <a:stretch/>
        </p:blipFill>
        <p:spPr>
          <a:xfrm>
            <a:off x="6705600" y="3092800"/>
            <a:ext cx="2064544" cy="15010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fade">
                                      <p:cBhvr>
                                        <p:cTn id="20" dur="500"/>
                                        <p:tgtEl>
                                          <p:spTgt spid="1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fade">
                                      <p:cBhvr>
                                        <p:cTn id="29" dur="500"/>
                                        <p:tgtEl>
                                          <p:spTgt spid="1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fade">
                                      <p:cBhvr>
                                        <p:cTn id="4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30" name="Google Shape;130;p20"/>
          <p:cNvSpPr txBox="1">
            <a:spLocks noGrp="1"/>
          </p:cNvSpPr>
          <p:nvPr>
            <p:ph type="ftr" idx="11"/>
          </p:nvPr>
        </p:nvSpPr>
        <p:spPr>
          <a:xfrm>
            <a:off x="2521744"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131" name="Google Shape;131;p2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Mobile Platforms 1-2</a:t>
            </a:r>
            <a:endParaRPr/>
          </a:p>
        </p:txBody>
      </p:sp>
      <p:grpSp>
        <p:nvGrpSpPr>
          <p:cNvPr id="132" name="Google Shape;132;p20"/>
          <p:cNvGrpSpPr/>
          <p:nvPr/>
        </p:nvGrpSpPr>
        <p:grpSpPr>
          <a:xfrm>
            <a:off x="556306" y="1944568"/>
            <a:ext cx="8307000" cy="2882288"/>
            <a:chOff x="0" y="1957"/>
            <a:chExt cx="8307000" cy="3843051"/>
          </a:xfrm>
        </p:grpSpPr>
        <p:sp>
          <p:nvSpPr>
            <p:cNvPr id="133" name="Google Shape;133;p20"/>
            <p:cNvSpPr/>
            <p:nvPr/>
          </p:nvSpPr>
          <p:spPr>
            <a:xfrm>
              <a:off x="0" y="379627"/>
              <a:ext cx="8306919" cy="1666350"/>
            </a:xfrm>
            <a:prstGeom prst="rect">
              <a:avLst/>
            </a:prstGeom>
            <a:solidFill>
              <a:schemeClr val="lt1">
                <a:alpha val="89803"/>
              </a:schemeClr>
            </a:solidFill>
            <a:ln w="9525" cap="flat" cmpd="sng">
              <a:solidFill>
                <a:srgbClr val="49AC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p:nvPr/>
          </p:nvSpPr>
          <p:spPr>
            <a:xfrm>
              <a:off x="0" y="74827"/>
              <a:ext cx="8307000" cy="1666500"/>
            </a:xfrm>
            <a:prstGeom prst="rect">
              <a:avLst/>
            </a:prstGeom>
            <a:noFill/>
            <a:ln>
              <a:noFill/>
            </a:ln>
          </p:spPr>
          <p:txBody>
            <a:bodyPr spcFirstLastPara="1" wrap="square" lIns="644700" tIns="479025" rIns="644700" bIns="128000" anchor="t" anchorCtr="0">
              <a:noAutofit/>
            </a:bodyPr>
            <a:lstStyle/>
            <a:p>
              <a:pPr marL="171450" marR="0" lvl="1" indent="-158750" algn="l" rtl="0">
                <a:lnSpc>
                  <a:spcPct val="10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It is a proprietary mobile OS developed by Palm Inc. and was used for Personal Digital Assistants (PDAs).</a:t>
              </a:r>
              <a:endParaRPr sz="1600"/>
            </a:p>
            <a:p>
              <a:pPr marL="171450" marR="0" lvl="1" indent="-158750" algn="l" rtl="0">
                <a:lnSpc>
                  <a:spcPct val="10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Currently, Palm Inc. has developed webOS, which is based on the Linux kernel.</a:t>
              </a:r>
              <a:endParaRPr sz="1600"/>
            </a:p>
          </p:txBody>
        </p:sp>
        <p:sp>
          <p:nvSpPr>
            <p:cNvPr id="135" name="Google Shape;135;p20"/>
            <p:cNvSpPr/>
            <p:nvPr/>
          </p:nvSpPr>
          <p:spPr>
            <a:xfrm>
              <a:off x="415345" y="1957"/>
              <a:ext cx="5814843" cy="678960"/>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txBox="1"/>
            <p:nvPr/>
          </p:nvSpPr>
          <p:spPr>
            <a:xfrm>
              <a:off x="448489" y="35101"/>
              <a:ext cx="5748555" cy="612672"/>
            </a:xfrm>
            <a:prstGeom prst="rect">
              <a:avLst/>
            </a:prstGeom>
            <a:noFill/>
            <a:ln>
              <a:noFill/>
            </a:ln>
          </p:spPr>
          <p:txBody>
            <a:bodyPr spcFirstLastPara="1" wrap="square" lIns="219775" tIns="0" rIns="219775" bIns="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1" i="0" u="none" strike="noStrike" cap="none">
                  <a:solidFill>
                    <a:schemeClr val="dk1"/>
                  </a:solidFill>
                  <a:latin typeface="Courier New"/>
                  <a:ea typeface="Courier New"/>
                  <a:cs typeface="Courier New"/>
                  <a:sym typeface="Courier New"/>
                </a:rPr>
                <a:t>Palm OS</a:t>
              </a:r>
              <a:endParaRPr/>
            </a:p>
          </p:txBody>
        </p:sp>
        <p:sp>
          <p:nvSpPr>
            <p:cNvPr id="137" name="Google Shape;137;p20"/>
            <p:cNvSpPr/>
            <p:nvPr/>
          </p:nvSpPr>
          <p:spPr>
            <a:xfrm>
              <a:off x="0" y="2432233"/>
              <a:ext cx="8306919" cy="1412775"/>
            </a:xfrm>
            <a:prstGeom prst="rect">
              <a:avLst/>
            </a:prstGeom>
            <a:solidFill>
              <a:schemeClr val="lt1">
                <a:alpha val="89803"/>
              </a:schemeClr>
            </a:solidFill>
            <a:ln w="9525" cap="flat" cmpd="sng">
              <a:solidFill>
                <a:srgbClr val="F69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p:nvPr/>
          </p:nvSpPr>
          <p:spPr>
            <a:xfrm>
              <a:off x="0" y="2229033"/>
              <a:ext cx="8307000" cy="1412700"/>
            </a:xfrm>
            <a:prstGeom prst="rect">
              <a:avLst/>
            </a:prstGeom>
            <a:noFill/>
            <a:ln>
              <a:noFill/>
            </a:ln>
          </p:spPr>
          <p:txBody>
            <a:bodyPr spcFirstLastPara="1" wrap="square" lIns="644700" tIns="479025" rIns="644700" bIns="128000" anchor="t" anchorCtr="0">
              <a:noAutofit/>
            </a:bodyPr>
            <a:lstStyle/>
            <a:p>
              <a:pPr marL="171450" marR="0" lvl="1" indent="-158750" algn="l" rtl="0">
                <a:lnSpc>
                  <a:spcPct val="10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It is a proprietary mobile OS developed by Research in Motion (RIM) and is based on Java platform. </a:t>
              </a:r>
              <a:endParaRPr sz="1600"/>
            </a:p>
            <a:p>
              <a:pPr marL="171450" marR="0" lvl="1" indent="-158750" algn="l" rtl="0">
                <a:lnSpc>
                  <a:spcPct val="10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It is primarily used by Blackberry smartphone devices.</a:t>
              </a:r>
              <a:endParaRPr sz="1600"/>
            </a:p>
          </p:txBody>
        </p:sp>
        <p:sp>
          <p:nvSpPr>
            <p:cNvPr id="139" name="Google Shape;139;p20"/>
            <p:cNvSpPr/>
            <p:nvPr/>
          </p:nvSpPr>
          <p:spPr>
            <a:xfrm>
              <a:off x="415345" y="2131987"/>
              <a:ext cx="5814843" cy="678960"/>
            </a:xfrm>
            <a:prstGeom prst="roundRect">
              <a:avLst>
                <a:gd name="adj" fmla="val 16667"/>
              </a:avLst>
            </a:prstGeom>
            <a:gradFill>
              <a:gsLst>
                <a:gs pos="0">
                  <a:srgbClr val="FFBB82"/>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p:nvPr/>
          </p:nvSpPr>
          <p:spPr>
            <a:xfrm>
              <a:off x="448489" y="2165131"/>
              <a:ext cx="5748555" cy="612672"/>
            </a:xfrm>
            <a:prstGeom prst="rect">
              <a:avLst/>
            </a:prstGeom>
            <a:noFill/>
            <a:ln>
              <a:noFill/>
            </a:ln>
          </p:spPr>
          <p:txBody>
            <a:bodyPr spcFirstLastPara="1" wrap="square" lIns="219775" tIns="0" rIns="219775" bIns="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1" i="0" u="none" strike="noStrike" cap="none">
                  <a:solidFill>
                    <a:schemeClr val="dk1"/>
                  </a:solidFill>
                  <a:latin typeface="Courier New"/>
                  <a:ea typeface="Courier New"/>
                  <a:cs typeface="Courier New"/>
                  <a:sym typeface="Courier New"/>
                </a:rPr>
                <a:t>Blackberry OS</a:t>
              </a:r>
              <a:endParaRPr/>
            </a:p>
          </p:txBody>
        </p:sp>
      </p:grpSp>
      <p:sp>
        <p:nvSpPr>
          <p:cNvPr id="141" name="Google Shape;141;p20"/>
          <p:cNvSpPr txBox="1"/>
          <p:nvPr/>
        </p:nvSpPr>
        <p:spPr>
          <a:xfrm>
            <a:off x="357309" y="609600"/>
            <a:ext cx="8505900" cy="12003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00000"/>
              </a:lnSpc>
              <a:spcBef>
                <a:spcPts val="0"/>
              </a:spcBef>
              <a:spcAft>
                <a:spcPts val="0"/>
              </a:spcAft>
              <a:buClr>
                <a:schemeClr val="dk1"/>
              </a:buClr>
              <a:buSzPts val="1800"/>
              <a:buFont typeface="Arial"/>
              <a:buChar char="•"/>
            </a:pPr>
            <a:r>
              <a:rPr lang="vi" sz="1800" b="0" i="0" u="none" strike="noStrike" cap="none">
                <a:solidFill>
                  <a:schemeClr val="dk1"/>
                </a:solidFill>
                <a:latin typeface="Calibri"/>
                <a:ea typeface="Calibri"/>
                <a:cs typeface="Calibri"/>
                <a:sym typeface="Calibri"/>
              </a:rPr>
              <a:t>A mobile device platform is similar to a software platform.</a:t>
            </a:r>
            <a:endParaRPr sz="1800"/>
          </a:p>
          <a:p>
            <a:pPr marL="342900" marR="0" lvl="0" indent="-317500" algn="l" rtl="0">
              <a:lnSpc>
                <a:spcPct val="100000"/>
              </a:lnSpc>
              <a:spcBef>
                <a:spcPts val="600"/>
              </a:spcBef>
              <a:spcAft>
                <a:spcPts val="0"/>
              </a:spcAft>
              <a:buClr>
                <a:schemeClr val="dk1"/>
              </a:buClr>
              <a:buSzPts val="1800"/>
              <a:buFont typeface="Arial"/>
              <a:buChar char="•"/>
            </a:pPr>
            <a:r>
              <a:rPr lang="vi" sz="1800" b="0" i="0" u="none" strike="noStrike" cap="none">
                <a:solidFill>
                  <a:schemeClr val="dk1"/>
                </a:solidFill>
                <a:latin typeface="Calibri"/>
                <a:ea typeface="Calibri"/>
                <a:cs typeface="Calibri"/>
                <a:sym typeface="Calibri"/>
              </a:rPr>
              <a:t>It is responsible to interact with the device hardware and run software/services on the mobile device.</a:t>
            </a:r>
            <a:endParaRPr sz="1800"/>
          </a:p>
          <a:p>
            <a:pPr marL="342900" marR="0" lvl="0" indent="-317500" algn="l" rtl="0">
              <a:lnSpc>
                <a:spcPct val="100000"/>
              </a:lnSpc>
              <a:spcBef>
                <a:spcPts val="600"/>
              </a:spcBef>
              <a:spcAft>
                <a:spcPts val="0"/>
              </a:spcAft>
              <a:buClr>
                <a:schemeClr val="dk1"/>
              </a:buClr>
              <a:buSzPts val="1800"/>
              <a:buFont typeface="Arial"/>
              <a:buChar char="•"/>
            </a:pPr>
            <a:r>
              <a:rPr lang="vi" sz="1800" b="0" i="0" u="none" strike="noStrike" cap="none">
                <a:solidFill>
                  <a:schemeClr val="dk1"/>
                </a:solidFill>
                <a:latin typeface="Calibri"/>
                <a:ea typeface="Calibri"/>
                <a:cs typeface="Calibri"/>
                <a:sym typeface="Calibri"/>
              </a:rPr>
              <a:t>The mobile platforms are categorized as proprietary &amp; open source.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48" name="Google Shape;148;p2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149" name="Google Shape;149;p2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Mobile Platforms 2-2</a:t>
            </a:r>
            <a:endParaRPr/>
          </a:p>
        </p:txBody>
      </p:sp>
      <p:grpSp>
        <p:nvGrpSpPr>
          <p:cNvPr id="150" name="Google Shape;150;p21"/>
          <p:cNvGrpSpPr/>
          <p:nvPr/>
        </p:nvGrpSpPr>
        <p:grpSpPr>
          <a:xfrm>
            <a:off x="152400" y="596715"/>
            <a:ext cx="8661935" cy="4395599"/>
            <a:chOff x="0" y="56481"/>
            <a:chExt cx="8661935" cy="5860799"/>
          </a:xfrm>
        </p:grpSpPr>
        <p:sp>
          <p:nvSpPr>
            <p:cNvPr id="151" name="Google Shape;151;p21"/>
            <p:cNvSpPr/>
            <p:nvPr/>
          </p:nvSpPr>
          <p:spPr>
            <a:xfrm>
              <a:off x="0" y="292641"/>
              <a:ext cx="8661935" cy="705600"/>
            </a:xfrm>
            <a:prstGeom prst="rect">
              <a:avLst/>
            </a:prstGeom>
            <a:solidFill>
              <a:schemeClr val="lt1">
                <a:alpha val="89803"/>
              </a:scheme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txBox="1"/>
            <p:nvPr/>
          </p:nvSpPr>
          <p:spPr>
            <a:xfrm>
              <a:off x="0" y="191041"/>
              <a:ext cx="8661900" cy="705600"/>
            </a:xfrm>
            <a:prstGeom prst="rect">
              <a:avLst/>
            </a:prstGeom>
            <a:noFill/>
            <a:ln>
              <a:noFill/>
            </a:ln>
          </p:spPr>
          <p:txBody>
            <a:bodyPr spcFirstLastPara="1" wrap="square" lIns="672250" tIns="333225" rIns="672250" bIns="128000" anchor="t" anchorCtr="0">
              <a:noAutofit/>
            </a:bodyPr>
            <a:lstStyle/>
            <a:p>
              <a:pPr marL="171450" marR="0" lvl="1" indent="-158750" algn="l" rtl="0">
                <a:lnSpc>
                  <a:spcPct val="9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Runs on top of the Windows Mobile platform.</a:t>
              </a:r>
              <a:endParaRPr sz="1600"/>
            </a:p>
          </p:txBody>
        </p:sp>
        <p:sp>
          <p:nvSpPr>
            <p:cNvPr id="153" name="Google Shape;153;p21"/>
            <p:cNvSpPr/>
            <p:nvPr/>
          </p:nvSpPr>
          <p:spPr>
            <a:xfrm>
              <a:off x="433096" y="56481"/>
              <a:ext cx="6063354" cy="47232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txBox="1"/>
            <p:nvPr/>
          </p:nvSpPr>
          <p:spPr>
            <a:xfrm>
              <a:off x="456153" y="79538"/>
              <a:ext cx="6017240" cy="426206"/>
            </a:xfrm>
            <a:prstGeom prst="rect">
              <a:avLst/>
            </a:prstGeom>
            <a:noFill/>
            <a:ln>
              <a:noFill/>
            </a:ln>
          </p:spPr>
          <p:txBody>
            <a:bodyPr spcFirstLastPara="1" wrap="square" lIns="229175" tIns="0" rIns="229175" bIns="0"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b="1" i="0" u="none" strike="noStrike" cap="none">
                  <a:solidFill>
                    <a:schemeClr val="dk1"/>
                  </a:solidFill>
                  <a:latin typeface="Courier New"/>
                  <a:ea typeface="Courier New"/>
                  <a:cs typeface="Courier New"/>
                  <a:sym typeface="Courier New"/>
                </a:rPr>
                <a:t>Windows Mobile</a:t>
              </a:r>
              <a:endParaRPr/>
            </a:p>
          </p:txBody>
        </p:sp>
        <p:sp>
          <p:nvSpPr>
            <p:cNvPr id="155" name="Google Shape;155;p21"/>
            <p:cNvSpPr/>
            <p:nvPr/>
          </p:nvSpPr>
          <p:spPr>
            <a:xfrm>
              <a:off x="0" y="1320801"/>
              <a:ext cx="8661935" cy="705600"/>
            </a:xfrm>
            <a:prstGeom prst="rect">
              <a:avLst/>
            </a:prstGeom>
            <a:solidFill>
              <a:schemeClr val="lt1">
                <a:alpha val="89803"/>
              </a:schemeClr>
            </a:solidFill>
            <a:ln w="9525" cap="flat" cmpd="sng">
              <a:solidFill>
                <a:srgbClr val="5AB4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txBox="1"/>
            <p:nvPr/>
          </p:nvSpPr>
          <p:spPr>
            <a:xfrm>
              <a:off x="0" y="1219201"/>
              <a:ext cx="8661900" cy="705600"/>
            </a:xfrm>
            <a:prstGeom prst="rect">
              <a:avLst/>
            </a:prstGeom>
            <a:noFill/>
            <a:ln>
              <a:noFill/>
            </a:ln>
          </p:spPr>
          <p:txBody>
            <a:bodyPr spcFirstLastPara="1" wrap="square" lIns="672250" tIns="333225" rIns="672250" bIns="128000" anchor="t" anchorCtr="0">
              <a:noAutofit/>
            </a:bodyPr>
            <a:lstStyle/>
            <a:p>
              <a:pPr marL="171450" marR="0" lvl="1" indent="-158750" algn="l" rtl="0">
                <a:lnSpc>
                  <a:spcPct val="9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Open source OS, supported by Motorola smartphones.</a:t>
              </a:r>
              <a:endParaRPr sz="1600"/>
            </a:p>
          </p:txBody>
        </p:sp>
        <p:sp>
          <p:nvSpPr>
            <p:cNvPr id="157" name="Google Shape;157;p21"/>
            <p:cNvSpPr/>
            <p:nvPr/>
          </p:nvSpPr>
          <p:spPr>
            <a:xfrm>
              <a:off x="433096" y="1084641"/>
              <a:ext cx="6063354" cy="472320"/>
            </a:xfrm>
            <a:prstGeom prst="roundRect">
              <a:avLst>
                <a:gd name="adj" fmla="val 16667"/>
              </a:avLst>
            </a:prstGeom>
            <a:gradFill>
              <a:gsLst>
                <a:gs pos="0">
                  <a:srgbClr val="A6F8AC"/>
                </a:gs>
                <a:gs pos="35000">
                  <a:srgbClr val="C0FAC3"/>
                </a:gs>
                <a:gs pos="100000">
                  <a:srgbClr val="E7FCE7"/>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txBox="1"/>
            <p:nvPr/>
          </p:nvSpPr>
          <p:spPr>
            <a:xfrm>
              <a:off x="456153" y="1107698"/>
              <a:ext cx="6017240" cy="426206"/>
            </a:xfrm>
            <a:prstGeom prst="rect">
              <a:avLst/>
            </a:prstGeom>
            <a:noFill/>
            <a:ln>
              <a:noFill/>
            </a:ln>
          </p:spPr>
          <p:txBody>
            <a:bodyPr spcFirstLastPara="1" wrap="square" lIns="229175" tIns="0" rIns="229175" bIns="0"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b="1" i="0" u="none" strike="noStrike" cap="none">
                  <a:solidFill>
                    <a:schemeClr val="dk1"/>
                  </a:solidFill>
                  <a:latin typeface="Courier New"/>
                  <a:ea typeface="Courier New"/>
                  <a:cs typeface="Courier New"/>
                  <a:sym typeface="Courier New"/>
                </a:rPr>
                <a:t>Linux</a:t>
              </a:r>
              <a:endParaRPr/>
            </a:p>
          </p:txBody>
        </p:sp>
        <p:sp>
          <p:nvSpPr>
            <p:cNvPr id="159" name="Google Shape;159;p21"/>
            <p:cNvSpPr/>
            <p:nvPr/>
          </p:nvSpPr>
          <p:spPr>
            <a:xfrm>
              <a:off x="0" y="2348961"/>
              <a:ext cx="8661935" cy="957600"/>
            </a:xfrm>
            <a:prstGeom prst="rect">
              <a:avLst/>
            </a:prstGeom>
            <a:solidFill>
              <a:schemeClr val="lt1">
                <a:alpha val="89803"/>
              </a:schemeClr>
            </a:solidFill>
            <a:ln w="9525" cap="flat" cmpd="sng">
              <a:solidFill>
                <a:srgbClr val="5DAE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p:nvPr/>
          </p:nvSpPr>
          <p:spPr>
            <a:xfrm>
              <a:off x="0" y="2247361"/>
              <a:ext cx="8661900" cy="957600"/>
            </a:xfrm>
            <a:prstGeom prst="rect">
              <a:avLst/>
            </a:prstGeom>
            <a:noFill/>
            <a:ln>
              <a:noFill/>
            </a:ln>
          </p:spPr>
          <p:txBody>
            <a:bodyPr spcFirstLastPara="1" wrap="square" lIns="672250" tIns="333225" rIns="672250" bIns="128000" anchor="t" anchorCtr="0">
              <a:noAutofit/>
            </a:bodyPr>
            <a:lstStyle/>
            <a:p>
              <a:pPr marL="171450" marR="0" lvl="1" indent="-158750" algn="l" rtl="0">
                <a:lnSpc>
                  <a:spcPct val="90000"/>
                </a:lnSpc>
                <a:spcBef>
                  <a:spcPts val="0"/>
                </a:spcBef>
                <a:spcAft>
                  <a:spcPts val="0"/>
                </a:spcAft>
                <a:buClr>
                  <a:schemeClr val="dk1"/>
                </a:buClr>
                <a:buSzPts val="1600"/>
                <a:buFont typeface="Courier New"/>
                <a:buChar char="•"/>
              </a:pPr>
              <a:r>
                <a:rPr lang="vi" sz="1600" b="0" i="0" u="none" strike="noStrike" cap="none">
                  <a:solidFill>
                    <a:schemeClr val="dk1"/>
                  </a:solidFill>
                  <a:latin typeface="Courier New"/>
                  <a:ea typeface="Courier New"/>
                  <a:cs typeface="Courier New"/>
                  <a:sym typeface="Courier New"/>
                </a:rPr>
                <a:t>Open source OS developed by Google, currently used by smartphones and tablet computers.</a:t>
              </a:r>
              <a:endParaRPr sz="1600"/>
            </a:p>
          </p:txBody>
        </p:sp>
        <p:sp>
          <p:nvSpPr>
            <p:cNvPr id="161" name="Google Shape;161;p21"/>
            <p:cNvSpPr/>
            <p:nvPr/>
          </p:nvSpPr>
          <p:spPr>
            <a:xfrm>
              <a:off x="433096" y="2112801"/>
              <a:ext cx="6063354" cy="472320"/>
            </a:xfrm>
            <a:prstGeom prst="roundRect">
              <a:avLst>
                <a:gd name="adj" fmla="val 16667"/>
              </a:avLst>
            </a:prstGeom>
            <a:gradFill>
              <a:gsLst>
                <a:gs pos="0">
                  <a:srgbClr val="ABF3E9"/>
                </a:gs>
                <a:gs pos="35000">
                  <a:srgbClr val="C4F5EF"/>
                </a:gs>
                <a:gs pos="100000">
                  <a:srgbClr val="E7FCF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txBox="1"/>
            <p:nvPr/>
          </p:nvSpPr>
          <p:spPr>
            <a:xfrm>
              <a:off x="456153" y="2135858"/>
              <a:ext cx="6017240" cy="426206"/>
            </a:xfrm>
            <a:prstGeom prst="rect">
              <a:avLst/>
            </a:prstGeom>
            <a:noFill/>
            <a:ln>
              <a:noFill/>
            </a:ln>
          </p:spPr>
          <p:txBody>
            <a:bodyPr spcFirstLastPara="1" wrap="square" lIns="229175" tIns="0" rIns="229175" bIns="0"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b="1" i="0" u="none" strike="noStrike" cap="none">
                  <a:solidFill>
                    <a:schemeClr val="dk1"/>
                  </a:solidFill>
                  <a:latin typeface="Courier New"/>
                  <a:ea typeface="Courier New"/>
                  <a:cs typeface="Courier New"/>
                  <a:sym typeface="Courier New"/>
                </a:rPr>
                <a:t>Android</a:t>
              </a:r>
              <a:endParaRPr/>
            </a:p>
          </p:txBody>
        </p:sp>
        <p:sp>
          <p:nvSpPr>
            <p:cNvPr id="163" name="Google Shape;163;p21"/>
            <p:cNvSpPr/>
            <p:nvPr/>
          </p:nvSpPr>
          <p:spPr>
            <a:xfrm>
              <a:off x="0" y="3629121"/>
              <a:ext cx="8661935" cy="982799"/>
            </a:xfrm>
            <a:prstGeom prst="rect">
              <a:avLst/>
            </a:prstGeom>
            <a:solidFill>
              <a:schemeClr val="lt1">
                <a:alpha val="89803"/>
              </a:schemeClr>
            </a:solidFill>
            <a:ln w="9525" cap="flat" cmpd="sng">
              <a:solidFill>
                <a:srgbClr val="6078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p:nvPr/>
          </p:nvSpPr>
          <p:spPr>
            <a:xfrm>
              <a:off x="0" y="3527521"/>
              <a:ext cx="8661900" cy="982800"/>
            </a:xfrm>
            <a:prstGeom prst="rect">
              <a:avLst/>
            </a:prstGeom>
            <a:noFill/>
            <a:ln>
              <a:noFill/>
            </a:ln>
          </p:spPr>
          <p:txBody>
            <a:bodyPr spcFirstLastPara="1" wrap="square" lIns="672250" tIns="333225" rIns="672250" bIns="128000" anchor="t" anchorCtr="0">
              <a:noAutofit/>
            </a:bodyPr>
            <a:lstStyle/>
            <a:p>
              <a:pPr marL="171450" marR="0" lvl="1" indent="-146050" algn="l" rtl="0">
                <a:lnSpc>
                  <a:spcPct val="90000"/>
                </a:lnSpc>
                <a:spcBef>
                  <a:spcPts val="0"/>
                </a:spcBef>
                <a:spcAft>
                  <a:spcPts val="0"/>
                </a:spcAft>
                <a:buClr>
                  <a:schemeClr val="dk1"/>
                </a:buClr>
                <a:buSzPts val="1400"/>
                <a:buFont typeface="Courier New"/>
                <a:buChar char="•"/>
              </a:pPr>
              <a:r>
                <a:rPr lang="vi" b="0" i="0" u="none" strike="noStrike" cap="none">
                  <a:solidFill>
                    <a:schemeClr val="dk1"/>
                  </a:solidFill>
                  <a:latin typeface="Courier New"/>
                  <a:ea typeface="Courier New"/>
                  <a:cs typeface="Courier New"/>
                  <a:sym typeface="Courier New"/>
                </a:rPr>
                <a:t>Developed by Apple Inc. </a:t>
              </a:r>
              <a:r>
                <a:rPr lang="vi">
                  <a:solidFill>
                    <a:schemeClr val="dk1"/>
                  </a:solidFill>
                  <a:latin typeface="Courier New"/>
                  <a:ea typeface="Courier New"/>
                  <a:cs typeface="Courier New"/>
                  <a:sym typeface="Courier New"/>
                </a:rPr>
                <a:t>&amp;</a:t>
              </a:r>
              <a:r>
                <a:rPr lang="vi" b="0" i="0" u="none" strike="noStrike" cap="none">
                  <a:solidFill>
                    <a:schemeClr val="dk1"/>
                  </a:solidFill>
                  <a:latin typeface="Courier New"/>
                  <a:ea typeface="Courier New"/>
                  <a:cs typeface="Courier New"/>
                  <a:sym typeface="Courier New"/>
                </a:rPr>
                <a:t> was initially referred to as iPhone OS.</a:t>
              </a:r>
              <a:endParaRPr/>
            </a:p>
            <a:p>
              <a:pPr marL="171450" marR="0" lvl="1" indent="-171450" algn="l" rtl="0">
                <a:lnSpc>
                  <a:spcPct val="90000"/>
                </a:lnSpc>
                <a:spcBef>
                  <a:spcPts val="270"/>
                </a:spcBef>
                <a:spcAft>
                  <a:spcPts val="0"/>
                </a:spcAft>
                <a:buClr>
                  <a:schemeClr val="dk1"/>
                </a:buClr>
                <a:buSzPts val="1800"/>
                <a:buFont typeface="Courier New"/>
                <a:buChar char="•"/>
              </a:pPr>
              <a:r>
                <a:rPr lang="vi" b="0" i="0" u="none" strike="noStrike" cap="none">
                  <a:solidFill>
                    <a:schemeClr val="dk1"/>
                  </a:solidFill>
                  <a:latin typeface="Courier New"/>
                  <a:ea typeface="Courier New"/>
                  <a:cs typeface="Courier New"/>
                  <a:sym typeface="Courier New"/>
                </a:rPr>
                <a:t>Derived from Mac OS X, which is based on the UNIX </a:t>
              </a:r>
              <a:r>
                <a:rPr lang="vi" sz="1800" b="0" i="0" u="none" strike="noStrike" cap="none">
                  <a:solidFill>
                    <a:schemeClr val="dk1"/>
                  </a:solidFill>
                  <a:latin typeface="Courier New"/>
                  <a:ea typeface="Courier New"/>
                  <a:cs typeface="Courier New"/>
                  <a:sym typeface="Courier New"/>
                </a:rPr>
                <a:t>platform.</a:t>
              </a:r>
              <a:endParaRPr/>
            </a:p>
          </p:txBody>
        </p:sp>
        <p:sp>
          <p:nvSpPr>
            <p:cNvPr id="165" name="Google Shape;165;p21"/>
            <p:cNvSpPr/>
            <p:nvPr/>
          </p:nvSpPr>
          <p:spPr>
            <a:xfrm>
              <a:off x="433096" y="3392961"/>
              <a:ext cx="6063354" cy="472320"/>
            </a:xfrm>
            <a:prstGeom prst="roundRect">
              <a:avLst>
                <a:gd name="adj" fmla="val 16667"/>
              </a:avLst>
            </a:prstGeom>
            <a:gradFill>
              <a:gsLst>
                <a:gs pos="0">
                  <a:srgbClr val="AFBEEE"/>
                </a:gs>
                <a:gs pos="35000">
                  <a:srgbClr val="C6D3F1"/>
                </a:gs>
                <a:gs pos="100000">
                  <a:srgbClr val="E8EC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456153" y="3416018"/>
              <a:ext cx="6017240" cy="426206"/>
            </a:xfrm>
            <a:prstGeom prst="rect">
              <a:avLst/>
            </a:prstGeom>
            <a:noFill/>
            <a:ln>
              <a:noFill/>
            </a:ln>
          </p:spPr>
          <p:txBody>
            <a:bodyPr spcFirstLastPara="1" wrap="square" lIns="229175" tIns="0" rIns="229175" bIns="0"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b="1" i="0" u="none" strike="noStrike" cap="none">
                  <a:solidFill>
                    <a:schemeClr val="dk1"/>
                  </a:solidFill>
                  <a:latin typeface="Courier New"/>
                  <a:ea typeface="Courier New"/>
                  <a:cs typeface="Courier New"/>
                  <a:sym typeface="Courier New"/>
                </a:rPr>
                <a:t>iOS</a:t>
              </a:r>
              <a:endParaRPr/>
            </a:p>
          </p:txBody>
        </p:sp>
        <p:sp>
          <p:nvSpPr>
            <p:cNvPr id="167" name="Google Shape;167;p21"/>
            <p:cNvSpPr/>
            <p:nvPr/>
          </p:nvSpPr>
          <p:spPr>
            <a:xfrm>
              <a:off x="0" y="4934481"/>
              <a:ext cx="8661935" cy="982799"/>
            </a:xfrm>
            <a:prstGeom prst="rect">
              <a:avLst/>
            </a:prstGeom>
            <a:solidFill>
              <a:schemeClr val="lt1">
                <a:alpha val="89803"/>
              </a:schemeClr>
            </a:solidFill>
            <a:ln w="9525" cap="flat" cmpd="sng">
              <a:solidFill>
                <a:srgbClr val="7F63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p:nvPr/>
          </p:nvSpPr>
          <p:spPr>
            <a:xfrm>
              <a:off x="0" y="4731281"/>
              <a:ext cx="8661900" cy="982800"/>
            </a:xfrm>
            <a:prstGeom prst="rect">
              <a:avLst/>
            </a:prstGeom>
            <a:noFill/>
            <a:ln>
              <a:noFill/>
            </a:ln>
          </p:spPr>
          <p:txBody>
            <a:bodyPr spcFirstLastPara="1" wrap="square" lIns="672250" tIns="333225" rIns="672250" bIns="128000" anchor="t" anchorCtr="0">
              <a:noAutofit/>
            </a:bodyPr>
            <a:lstStyle/>
            <a:p>
              <a:pPr marL="171450" marR="0" lvl="1" indent="-146050" algn="l" rtl="0">
                <a:lnSpc>
                  <a:spcPct val="90000"/>
                </a:lnSpc>
                <a:spcBef>
                  <a:spcPts val="0"/>
                </a:spcBef>
                <a:spcAft>
                  <a:spcPts val="0"/>
                </a:spcAft>
                <a:buClr>
                  <a:schemeClr val="dk1"/>
                </a:buClr>
                <a:buSzPts val="1400"/>
                <a:buFont typeface="Courier New"/>
                <a:buChar char="•"/>
              </a:pPr>
              <a:r>
                <a:rPr lang="vi" b="0" i="0" u="none" strike="noStrike" cap="none">
                  <a:solidFill>
                    <a:schemeClr val="dk1"/>
                  </a:solidFill>
                  <a:latin typeface="Courier New"/>
                  <a:ea typeface="Courier New"/>
                  <a:cs typeface="Courier New"/>
                  <a:sym typeface="Courier New"/>
                </a:rPr>
                <a:t>Open source mobile OS developed for mobile phones. </a:t>
              </a:r>
              <a:endParaRPr/>
            </a:p>
            <a:p>
              <a:pPr marL="171450" marR="0" lvl="1" indent="-146050" algn="l" rtl="0">
                <a:lnSpc>
                  <a:spcPct val="90000"/>
                </a:lnSpc>
                <a:spcBef>
                  <a:spcPts val="270"/>
                </a:spcBef>
                <a:spcAft>
                  <a:spcPts val="0"/>
                </a:spcAft>
                <a:buClr>
                  <a:schemeClr val="dk1"/>
                </a:buClr>
                <a:buSzPts val="1400"/>
                <a:buFont typeface="Courier New"/>
                <a:buChar char="•"/>
              </a:pPr>
              <a:r>
                <a:rPr lang="vi" b="0" i="0" u="none" strike="noStrike" cap="none">
                  <a:solidFill>
                    <a:schemeClr val="dk1"/>
                  </a:solidFill>
                  <a:latin typeface="Courier New"/>
                  <a:ea typeface="Courier New"/>
                  <a:cs typeface="Courier New"/>
                  <a:sym typeface="Courier New"/>
                </a:rPr>
                <a:t>Includes a user interface framework, libraries, and component tools.</a:t>
              </a:r>
              <a:endParaRPr/>
            </a:p>
          </p:txBody>
        </p:sp>
        <p:sp>
          <p:nvSpPr>
            <p:cNvPr id="169" name="Google Shape;169;p21"/>
            <p:cNvSpPr/>
            <p:nvPr/>
          </p:nvSpPr>
          <p:spPr>
            <a:xfrm>
              <a:off x="433096" y="4698321"/>
              <a:ext cx="6063354" cy="472320"/>
            </a:xfrm>
            <a:prstGeom prst="roundRect">
              <a:avLst>
                <a:gd name="adj" fmla="val 16667"/>
              </a:avLst>
            </a:prstGeom>
            <a:gradFill>
              <a:gsLst>
                <a:gs pos="0">
                  <a:srgbClr val="C7B1E8"/>
                </a:gs>
                <a:gs pos="35000">
                  <a:srgbClr val="D6C7EF"/>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txBox="1"/>
            <p:nvPr/>
          </p:nvSpPr>
          <p:spPr>
            <a:xfrm>
              <a:off x="456153" y="4721378"/>
              <a:ext cx="6017240" cy="426206"/>
            </a:xfrm>
            <a:prstGeom prst="rect">
              <a:avLst/>
            </a:prstGeom>
            <a:noFill/>
            <a:ln>
              <a:noFill/>
            </a:ln>
          </p:spPr>
          <p:txBody>
            <a:bodyPr spcFirstLastPara="1" wrap="square" lIns="229175" tIns="0" rIns="229175" bIns="0"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800" b="1" i="0" u="none" strike="noStrike" cap="none">
                  <a:solidFill>
                    <a:schemeClr val="dk1"/>
                  </a:solidFill>
                  <a:latin typeface="Courier New"/>
                  <a:ea typeface="Courier New"/>
                  <a:cs typeface="Courier New"/>
                  <a:sym typeface="Courier New"/>
                </a:rPr>
                <a:t>Symbian</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77" name="Google Shape;177;p2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178" name="Google Shape;178;p2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Design Aspects of Mobile Web Site 1-3</a:t>
            </a:r>
            <a:endParaRPr/>
          </a:p>
        </p:txBody>
      </p:sp>
      <p:sp>
        <p:nvSpPr>
          <p:cNvPr id="179" name="Google Shape;179;p22"/>
          <p:cNvSpPr/>
          <p:nvPr/>
        </p:nvSpPr>
        <p:spPr>
          <a:xfrm>
            <a:off x="114300" y="780146"/>
            <a:ext cx="8610600" cy="12000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Basic considerations for designing a mobile web sites are as follows:</a:t>
            </a:r>
            <a:endParaRPr/>
          </a:p>
          <a:p>
            <a:pPr marL="914400" marR="0" lvl="2" indent="-274319"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Resolution and Physical Dimension</a:t>
            </a:r>
            <a:endParaRPr/>
          </a:p>
          <a:p>
            <a:pPr marL="914400" marR="0" lvl="2" indent="-274319"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Page Orientation</a:t>
            </a:r>
            <a:endParaRPr/>
          </a:p>
          <a:p>
            <a:pPr marL="914400" marR="0" lvl="2" indent="-274319"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Input methods</a:t>
            </a:r>
            <a:endParaRPr/>
          </a:p>
          <a:p>
            <a:pPr marL="457200" marR="0" lvl="1" indent="-185420" algn="l" rtl="0">
              <a:lnSpc>
                <a:spcPct val="150000"/>
              </a:lnSpc>
              <a:spcBef>
                <a:spcPts val="0"/>
              </a:spcBef>
              <a:spcAft>
                <a:spcPts val="0"/>
              </a:spcAft>
              <a:buClr>
                <a:srgbClr val="AC1418"/>
              </a:buClr>
              <a:buSzPts val="1400"/>
              <a:buFont typeface="Noto Sans Symbols"/>
              <a:buNone/>
            </a:pPr>
            <a:endParaRPr sz="1400" b="0" i="0" u="none" strike="noStrike" cap="none">
              <a:solidFill>
                <a:schemeClr val="dk1"/>
              </a:solidFill>
              <a:latin typeface="Courier New"/>
              <a:ea typeface="Courier New"/>
              <a:cs typeface="Courier New"/>
              <a:sym typeface="Courier New"/>
            </a:endParaRPr>
          </a:p>
        </p:txBody>
      </p:sp>
      <p:grpSp>
        <p:nvGrpSpPr>
          <p:cNvPr id="180" name="Google Shape;180;p22"/>
          <p:cNvGrpSpPr/>
          <p:nvPr/>
        </p:nvGrpSpPr>
        <p:grpSpPr>
          <a:xfrm>
            <a:off x="342900" y="1899177"/>
            <a:ext cx="8382000" cy="342899"/>
            <a:chOff x="0" y="924398"/>
            <a:chExt cx="8382000" cy="600405"/>
          </a:xfrm>
        </p:grpSpPr>
        <p:sp>
          <p:nvSpPr>
            <p:cNvPr id="181" name="Google Shape;181;p22"/>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Resolution and Physical Dimension</a:t>
              </a:r>
              <a:endParaRPr sz="2000" b="0" i="0" u="none" strike="noStrike" cap="none">
                <a:solidFill>
                  <a:schemeClr val="lt1"/>
                </a:solidFill>
                <a:latin typeface="Calibri"/>
                <a:ea typeface="Calibri"/>
                <a:cs typeface="Calibri"/>
                <a:sym typeface="Calibri"/>
              </a:endParaRPr>
            </a:p>
          </p:txBody>
        </p:sp>
      </p:grpSp>
      <p:sp>
        <p:nvSpPr>
          <p:cNvPr id="183" name="Google Shape;183;p22"/>
          <p:cNvSpPr/>
          <p:nvPr/>
        </p:nvSpPr>
        <p:spPr>
          <a:xfrm>
            <a:off x="114300" y="2232079"/>
            <a:ext cx="8915400" cy="8572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resolution means the number of pixels (width and height) on the screen: Pixels per Inch (PPI) or Dots per Inch (DPI)</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Following table lists the resolutions of mobile devices based on their categories.</a:t>
            </a:r>
            <a:endParaRPr/>
          </a:p>
        </p:txBody>
      </p:sp>
      <p:graphicFrame>
        <p:nvGraphicFramePr>
          <p:cNvPr id="184" name="Google Shape;184;p22"/>
          <p:cNvGraphicFramePr/>
          <p:nvPr/>
        </p:nvGraphicFramePr>
        <p:xfrm>
          <a:off x="603151" y="3143250"/>
          <a:ext cx="3000000" cy="3000000"/>
        </p:xfrm>
        <a:graphic>
          <a:graphicData uri="http://schemas.openxmlformats.org/drawingml/2006/table">
            <a:tbl>
              <a:tblPr firstRow="1" bandRow="1">
                <a:noFill/>
                <a:tableStyleId>{7AB3D202-6F01-46F7-BAF3-CB7206A58E01}</a:tableStyleId>
              </a:tblPr>
              <a:tblGrid>
                <a:gridCol w="2979950">
                  <a:extLst>
                    <a:ext uri="{9D8B030D-6E8A-4147-A177-3AD203B41FA5}">
                      <a16:colId xmlns:a16="http://schemas.microsoft.com/office/drawing/2014/main" val="20000"/>
                    </a:ext>
                  </a:extLst>
                </a:gridCol>
                <a:gridCol w="5097250">
                  <a:extLst>
                    <a:ext uri="{9D8B030D-6E8A-4147-A177-3AD203B41FA5}">
                      <a16:colId xmlns:a16="http://schemas.microsoft.com/office/drawing/2014/main" val="20001"/>
                    </a:ext>
                  </a:extLst>
                </a:gridCol>
              </a:tblGrid>
              <a:tr h="323600">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Category</a:t>
                      </a:r>
                      <a:endParaRPr sz="1100"/>
                    </a:p>
                  </a:txBody>
                  <a:tcPr marL="91450" marR="91450" marT="0" marB="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Resolutions (in pixels)</a:t>
                      </a:r>
                      <a:endParaRPr sz="1100"/>
                    </a:p>
                  </a:txBody>
                  <a:tcPr marL="91450" marR="91450" marT="0" marB="0" anchor="ctr"/>
                </a:tc>
                <a:extLst>
                  <a:ext uri="{0D108BD9-81ED-4DB2-BD59-A6C34878D82A}">
                    <a16:rowId xmlns:a16="http://schemas.microsoft.com/office/drawing/2014/main" val="10000"/>
                  </a:ext>
                </a:extLst>
              </a:tr>
              <a:tr h="330575">
                <a:tc>
                  <a:txBody>
                    <a:bodyPr/>
                    <a:lstStyle/>
                    <a:p>
                      <a:pPr marL="0" marR="0" lvl="0" indent="0" algn="l" rtl="0">
                        <a:spcBef>
                          <a:spcPts val="0"/>
                        </a:spcBef>
                        <a:spcAft>
                          <a:spcPts val="0"/>
                        </a:spcAft>
                        <a:buNone/>
                      </a:pPr>
                      <a:r>
                        <a:rPr lang="vi" sz="1400" b="1" u="none" strike="noStrike" cap="none"/>
                        <a:t>Low-end mobile devices</a:t>
                      </a:r>
                      <a:endParaRPr sz="110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128 x 160 or 128 x 128</a:t>
                      </a:r>
                      <a:endParaRPr sz="1100"/>
                    </a:p>
                  </a:txBody>
                  <a:tcPr marL="91450" marR="91450" marT="0" marB="0" anchor="ctr"/>
                </a:tc>
                <a:extLst>
                  <a:ext uri="{0D108BD9-81ED-4DB2-BD59-A6C34878D82A}">
                    <a16:rowId xmlns:a16="http://schemas.microsoft.com/office/drawing/2014/main" val="10001"/>
                  </a:ext>
                </a:extLst>
              </a:tr>
              <a:tr h="330575">
                <a:tc>
                  <a:txBody>
                    <a:bodyPr/>
                    <a:lstStyle/>
                    <a:p>
                      <a:pPr marL="0" marR="0" lvl="0" indent="0" algn="l" rtl="0">
                        <a:lnSpc>
                          <a:spcPct val="100000"/>
                        </a:lnSpc>
                        <a:spcBef>
                          <a:spcPts val="0"/>
                        </a:spcBef>
                        <a:spcAft>
                          <a:spcPts val="0"/>
                        </a:spcAft>
                        <a:buClr>
                          <a:schemeClr val="dk1"/>
                        </a:buClr>
                        <a:buSzPts val="1400"/>
                        <a:buFont typeface="Arial"/>
                        <a:buNone/>
                      </a:pPr>
                      <a:r>
                        <a:rPr lang="vi" sz="1400" b="1"/>
                        <a:t>Mid-end mobile devices</a:t>
                      </a:r>
                      <a:endParaRPr sz="1100"/>
                    </a:p>
                  </a:txBody>
                  <a:tcPr marL="91450" marR="91450" marT="0" marB="0" anchor="ctr"/>
                </a:tc>
                <a:tc>
                  <a:txBody>
                    <a:bodyPr/>
                    <a:lstStyle/>
                    <a:p>
                      <a:pPr marL="0" marR="0" lvl="0" indent="0" algn="l" rtl="0">
                        <a:spcBef>
                          <a:spcPts val="0"/>
                        </a:spcBef>
                        <a:spcAft>
                          <a:spcPts val="0"/>
                        </a:spcAft>
                        <a:buNone/>
                      </a:pPr>
                      <a:r>
                        <a:rPr lang="vi" sz="1400"/>
                        <a:t>176 x 220 or 176 x 208</a:t>
                      </a:r>
                      <a:endParaRPr sz="1100"/>
                    </a:p>
                  </a:txBody>
                  <a:tcPr marL="91450" marR="91450" marT="0" marB="0" anchor="ctr"/>
                </a:tc>
                <a:extLst>
                  <a:ext uri="{0D108BD9-81ED-4DB2-BD59-A6C34878D82A}">
                    <a16:rowId xmlns:a16="http://schemas.microsoft.com/office/drawing/2014/main" val="10002"/>
                  </a:ext>
                </a:extLst>
              </a:tr>
              <a:tr h="330575">
                <a:tc>
                  <a:txBody>
                    <a:bodyPr/>
                    <a:lstStyle/>
                    <a:p>
                      <a:pPr marL="0" marR="0" lvl="0" indent="0" algn="l" rtl="0">
                        <a:spcBef>
                          <a:spcPts val="0"/>
                        </a:spcBef>
                        <a:spcAft>
                          <a:spcPts val="0"/>
                        </a:spcAft>
                        <a:buNone/>
                      </a:pPr>
                      <a:r>
                        <a:rPr lang="vi" sz="1400" b="1"/>
                        <a:t>High-end devices</a:t>
                      </a:r>
                      <a:endParaRPr sz="110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240 x 320</a:t>
                      </a:r>
                      <a:endParaRPr sz="1100"/>
                    </a:p>
                  </a:txBody>
                  <a:tcPr marL="91450" marR="91450" marT="0" marB="0" anchor="ctr"/>
                </a:tc>
                <a:extLst>
                  <a:ext uri="{0D108BD9-81ED-4DB2-BD59-A6C34878D82A}">
                    <a16:rowId xmlns:a16="http://schemas.microsoft.com/office/drawing/2014/main" val="10003"/>
                  </a:ext>
                </a:extLst>
              </a:tr>
              <a:tr h="330575">
                <a:tc>
                  <a:txBody>
                    <a:bodyPr/>
                    <a:lstStyle/>
                    <a:p>
                      <a:pPr marL="0" marR="0" lvl="0" indent="0" algn="l" rtl="0">
                        <a:lnSpc>
                          <a:spcPct val="100000"/>
                        </a:lnSpc>
                        <a:spcBef>
                          <a:spcPts val="0"/>
                        </a:spcBef>
                        <a:spcAft>
                          <a:spcPts val="0"/>
                        </a:spcAft>
                        <a:buClr>
                          <a:schemeClr val="dk1"/>
                        </a:buClr>
                        <a:buSzPts val="1400"/>
                        <a:buFont typeface="Arial"/>
                        <a:buNone/>
                      </a:pPr>
                      <a:r>
                        <a:rPr lang="vi" sz="1400" b="1"/>
                        <a:t>Smartphones</a:t>
                      </a:r>
                      <a:endParaRPr sz="110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240 x 480, 480 × 320, 640 × 480, or 960 × 640</a:t>
                      </a:r>
                      <a:endParaRPr sz="1100"/>
                    </a:p>
                  </a:txBody>
                  <a:tcPr marL="91450" marR="9145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5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fade">
                                      <p:cBhvr>
                                        <p:cTn id="17"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91" name="Google Shape;191;p2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192" name="Google Shape;192;p2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Design Aspects of Mobile Web Site 2-3</a:t>
            </a:r>
            <a:endParaRPr/>
          </a:p>
        </p:txBody>
      </p:sp>
      <p:sp>
        <p:nvSpPr>
          <p:cNvPr id="193" name="Google Shape;193;p23"/>
          <p:cNvSpPr/>
          <p:nvPr/>
        </p:nvSpPr>
        <p:spPr>
          <a:xfrm>
            <a:off x="-21657" y="571500"/>
            <a:ext cx="8991600" cy="2857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Following table lists the resolution and display sizes of different mobile devices.</a:t>
            </a:r>
            <a:endParaRPr/>
          </a:p>
        </p:txBody>
      </p:sp>
      <p:pic>
        <p:nvPicPr>
          <p:cNvPr id="194" name="Google Shape;194;p23"/>
          <p:cNvPicPr preferRelativeResize="0"/>
          <p:nvPr/>
        </p:nvPicPr>
        <p:blipFill rotWithShape="1">
          <a:blip r:embed="rId3">
            <a:alphaModFix/>
          </a:blip>
          <a:srcRect/>
          <a:stretch/>
        </p:blipFill>
        <p:spPr>
          <a:xfrm>
            <a:off x="1524000" y="951629"/>
            <a:ext cx="4457700" cy="2867814"/>
          </a:xfrm>
          <a:prstGeom prst="rect">
            <a:avLst/>
          </a:prstGeom>
          <a:noFill/>
          <a:ln>
            <a:noFill/>
          </a:ln>
        </p:spPr>
      </p:pic>
      <p:sp>
        <p:nvSpPr>
          <p:cNvPr id="195" name="Google Shape;195;p23"/>
          <p:cNvSpPr/>
          <p:nvPr/>
        </p:nvSpPr>
        <p:spPr>
          <a:xfrm>
            <a:off x="0" y="3945375"/>
            <a:ext cx="8733900" cy="831000"/>
          </a:xfrm>
          <a:prstGeom prst="rect">
            <a:avLst/>
          </a:prstGeom>
          <a:noFill/>
          <a:ln>
            <a:noFill/>
          </a:ln>
        </p:spPr>
        <p:txBody>
          <a:bodyPr spcFirstLastPara="1" wrap="square" lIns="91425" tIns="45700" rIns="91425" bIns="45700" anchor="t"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The mobile devices are also categorized based on their orientation, vertical and horizontal. </a:t>
            </a:r>
            <a:endParaRPr/>
          </a:p>
        </p:txBody>
      </p:sp>
      <p:pic>
        <p:nvPicPr>
          <p:cNvPr id="196" name="Google Shape;196;p23" descr="Figure 16.6.tif"/>
          <p:cNvPicPr preferRelativeResize="0"/>
          <p:nvPr/>
        </p:nvPicPr>
        <p:blipFill rotWithShape="1">
          <a:blip r:embed="rId4">
            <a:alphaModFix/>
          </a:blip>
          <a:srcRect/>
          <a:stretch/>
        </p:blipFill>
        <p:spPr>
          <a:xfrm>
            <a:off x="6396200" y="1915041"/>
            <a:ext cx="2286000" cy="9409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203" name="Google Shape;203;p24"/>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Building a Mobile Web Application / Session 16 </a:t>
            </a:r>
            <a:endParaRPr/>
          </a:p>
        </p:txBody>
      </p:sp>
      <p:sp>
        <p:nvSpPr>
          <p:cNvPr id="204" name="Google Shape;204;p2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Design Aspects of Mobile Web Site 3-3</a:t>
            </a:r>
            <a:endParaRPr/>
          </a:p>
        </p:txBody>
      </p:sp>
      <p:grpSp>
        <p:nvGrpSpPr>
          <p:cNvPr id="205" name="Google Shape;205;p24"/>
          <p:cNvGrpSpPr/>
          <p:nvPr/>
        </p:nvGrpSpPr>
        <p:grpSpPr>
          <a:xfrm>
            <a:off x="304800" y="689276"/>
            <a:ext cx="8458200" cy="2136240"/>
            <a:chOff x="0" y="4636"/>
            <a:chExt cx="8458200" cy="2848320"/>
          </a:xfrm>
        </p:grpSpPr>
        <p:sp>
          <p:nvSpPr>
            <p:cNvPr id="206" name="Google Shape;206;p24"/>
            <p:cNvSpPr/>
            <p:nvPr/>
          </p:nvSpPr>
          <p:spPr>
            <a:xfrm>
              <a:off x="0" y="4636"/>
              <a:ext cx="8458200" cy="86112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txBox="1"/>
            <p:nvPr/>
          </p:nvSpPr>
          <p:spPr>
            <a:xfrm>
              <a:off x="42036" y="46672"/>
              <a:ext cx="8374128" cy="77704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Smartphones and tablets can switch between landscape and portrait views to present the better viewing of a Web page.</a:t>
              </a:r>
              <a:endParaRPr sz="1600"/>
            </a:p>
          </p:txBody>
        </p:sp>
        <p:sp>
          <p:nvSpPr>
            <p:cNvPr id="208" name="Google Shape;208;p24"/>
            <p:cNvSpPr/>
            <p:nvPr/>
          </p:nvSpPr>
          <p:spPr>
            <a:xfrm>
              <a:off x="0" y="998236"/>
              <a:ext cx="8458200" cy="861120"/>
            </a:xfrm>
            <a:prstGeom prst="roundRect">
              <a:avLst>
                <a:gd name="adj" fmla="val 16667"/>
              </a:avLst>
            </a:prstGeom>
            <a:gradFill>
              <a:gsLst>
                <a:gs pos="0">
                  <a:srgbClr val="ABF3E9"/>
                </a:gs>
                <a:gs pos="35000">
                  <a:srgbClr val="C4F5EF"/>
                </a:gs>
                <a:gs pos="100000">
                  <a:srgbClr val="E7FCF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txBox="1"/>
            <p:nvPr/>
          </p:nvSpPr>
          <p:spPr>
            <a:xfrm>
              <a:off x="42036" y="1040272"/>
              <a:ext cx="8374128" cy="77704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This rotation capability of changing the view from landscape to portrait or vice-versa is due to the hardware accelerators available in the phones.</a:t>
              </a:r>
              <a:endParaRPr sz="1600"/>
            </a:p>
          </p:txBody>
        </p:sp>
        <p:sp>
          <p:nvSpPr>
            <p:cNvPr id="210" name="Google Shape;210;p24"/>
            <p:cNvSpPr/>
            <p:nvPr/>
          </p:nvSpPr>
          <p:spPr>
            <a:xfrm>
              <a:off x="0" y="1991836"/>
              <a:ext cx="8458200" cy="861120"/>
            </a:xfrm>
            <a:prstGeom prst="roundRect">
              <a:avLst>
                <a:gd name="adj" fmla="val 16667"/>
              </a:avLst>
            </a:prstGeom>
            <a:gradFill>
              <a:gsLst>
                <a:gs pos="0">
                  <a:srgbClr val="C7B1E8"/>
                </a:gs>
                <a:gs pos="35000">
                  <a:srgbClr val="D6C7EF"/>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txBox="1"/>
            <p:nvPr/>
          </p:nvSpPr>
          <p:spPr>
            <a:xfrm>
              <a:off x="42036" y="2033872"/>
              <a:ext cx="8374128" cy="77704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A mobile Web site must be aware of these rotations and should provide a good user experience in both the orientations.</a:t>
              </a:r>
              <a:endParaRPr sz="1600"/>
            </a:p>
          </p:txBody>
        </p:sp>
      </p:grpSp>
      <p:grpSp>
        <p:nvGrpSpPr>
          <p:cNvPr id="212" name="Google Shape;212;p24"/>
          <p:cNvGrpSpPr/>
          <p:nvPr/>
        </p:nvGrpSpPr>
        <p:grpSpPr>
          <a:xfrm>
            <a:off x="381000" y="2971800"/>
            <a:ext cx="8382000" cy="342899"/>
            <a:chOff x="0" y="924398"/>
            <a:chExt cx="8382000" cy="600405"/>
          </a:xfrm>
        </p:grpSpPr>
        <p:sp>
          <p:nvSpPr>
            <p:cNvPr id="213" name="Google Shape;213;p24"/>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Input Methods</a:t>
              </a:r>
              <a:endParaRPr sz="2000" b="0" i="0" u="none" strike="noStrike" cap="none">
                <a:solidFill>
                  <a:schemeClr val="lt1"/>
                </a:solidFill>
                <a:latin typeface="Calibri"/>
                <a:ea typeface="Calibri"/>
                <a:cs typeface="Calibri"/>
                <a:sym typeface="Calibri"/>
              </a:endParaRPr>
            </a:p>
          </p:txBody>
        </p:sp>
      </p:grpSp>
      <p:sp>
        <p:nvSpPr>
          <p:cNvPr id="215" name="Google Shape;215;p24"/>
          <p:cNvSpPr/>
          <p:nvPr/>
        </p:nvSpPr>
        <p:spPr>
          <a:xfrm>
            <a:off x="609600" y="3314700"/>
            <a:ext cx="5943166" cy="14859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Numeric keypad</a:t>
            </a:r>
            <a:endParaRPr sz="1600"/>
          </a:p>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Alphanumeric keypad (Simple or QWERTY)</a:t>
            </a:r>
            <a:endParaRPr sz="1600"/>
          </a:p>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Virtual keypad on screen</a:t>
            </a:r>
            <a:endParaRPr sz="1600"/>
          </a:p>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Multi-touch</a:t>
            </a:r>
            <a:endParaRPr sz="1600"/>
          </a:p>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External keypad</a:t>
            </a:r>
            <a:endParaRPr sz="1600"/>
          </a:p>
          <a:p>
            <a:pPr marL="457200" marR="0" lvl="1" indent="-2489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Voice and handwriting recognition</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500"/>
                                        <p:tgtEl>
                                          <p:spTgt spid="2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5815</Words>
  <Application>Microsoft Office PowerPoint</Application>
  <PresentationFormat>On-screen Show (16:9)</PresentationFormat>
  <Paragraphs>512</Paragraphs>
  <Slides>25</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Noto Sans Symbols</vt:lpstr>
      <vt:lpstr>Book Antiqua</vt:lpstr>
      <vt:lpstr>Calibri</vt:lpstr>
      <vt:lpstr>Courier New</vt:lpstr>
      <vt:lpstr>Simple Light</vt:lpstr>
      <vt:lpstr>3_Office Theme</vt:lpstr>
      <vt:lpstr>PowerPoint Presentation</vt:lpstr>
      <vt:lpstr>Objectives</vt:lpstr>
      <vt:lpstr>Mobile Application Environment</vt:lpstr>
      <vt:lpstr>Types of Mobile Devices</vt:lpstr>
      <vt:lpstr>Mobile Platforms 1-2</vt:lpstr>
      <vt:lpstr>Mobile Platforms 2-2</vt:lpstr>
      <vt:lpstr>Design Aspects of Mobile Web Site 1-3</vt:lpstr>
      <vt:lpstr>Design Aspects of Mobile Web Site 2-3</vt:lpstr>
      <vt:lpstr>Design Aspects of Mobile Web Site 3-3</vt:lpstr>
      <vt:lpstr>Architectural Aspects 1-2</vt:lpstr>
      <vt:lpstr>Architectural Aspects 2-2</vt:lpstr>
      <vt:lpstr>Setting Up the Environment 1-2</vt:lpstr>
      <vt:lpstr>HTML Support on Mobiles</vt:lpstr>
      <vt:lpstr>Heading Structure 1-3</vt:lpstr>
      <vt:lpstr>Heading Structure 2-3</vt:lpstr>
      <vt:lpstr>Heading Structure 3-3</vt:lpstr>
      <vt:lpstr>Document Structure 1-3</vt:lpstr>
      <vt:lpstr>Document Structure 2-3</vt:lpstr>
      <vt:lpstr>Document Structure 3-3</vt:lpstr>
      <vt:lpstr>CSS for Mobile 1-3</vt:lpstr>
      <vt:lpstr>CSS for Mobile 2-3</vt:lpstr>
      <vt:lpstr>CSS for Mobile 3-3</vt:lpstr>
      <vt:lpstr>Optimizing a Site for a Mobile 1-2</vt:lpstr>
      <vt:lpstr>Optimizing a Site for a Mobile 2-2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Phat Tai (FE FAI HCM)</cp:lastModifiedBy>
  <cp:revision>1</cp:revision>
  <dcterms:modified xsi:type="dcterms:W3CDTF">2021-08-21T04:18:48Z</dcterms:modified>
</cp:coreProperties>
</file>