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Book Antiqua" panose="02040602050305030304" pitchFamily="18" charset="0"/>
      <p:regular r:id="rId23"/>
      <p:bold r:id="rId24"/>
      <p:italic r:id="rId25"/>
      <p:boldItalic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92BEC5-702E-48A1-8AE4-B4C19584244A}">
  <a:tblStyle styleId="{3D92BEC5-702E-48A1-8AE4-B4C19584244A}" styleName="Table_0">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
          <a:ea typeface=""/>
          <a:cs typeface=""/>
        </a:font>
        <a:schemeClr val="lt1"/>
      </a:tcTxStyle>
      <a:tcStyle>
        <a:tcBdr/>
        <a:fill>
          <a:solidFill>
            <a:schemeClr val="accent1"/>
          </a:solidFill>
        </a:fill>
      </a:tcStyle>
    </a:lastCol>
    <a:firstCol>
      <a:tcTxStyle b="on" i="off">
        <a:font>
          <a:latin typeface=""/>
          <a:ea typeface=""/>
          <a:cs typeface=""/>
        </a:font>
        <a:schemeClr val="lt1"/>
      </a:tcTxStyle>
      <a:tcStyle>
        <a:tcBdr/>
        <a:fill>
          <a:solidFill>
            <a:schemeClr val="accent1"/>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241cd829b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 name="Google Shape;75;gb241cd829b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Phiên 19: Canvas và lập trình Javascript</a:t>
            </a:r>
            <a:endParaRPr/>
          </a:p>
        </p:txBody>
      </p:sp>
      <p:sp>
        <p:nvSpPr>
          <p:cNvPr id="76" name="Google Shape;76;gb241cd829b_2_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241cd829b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1" name="Google Shape;191;gb241cd829b_2_1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Làm việc với các đối tượng vẽ</a:t>
            </a:r>
            <a:endParaRPr b="1"/>
          </a:p>
          <a:p>
            <a:pPr marL="171450" lvl="0" indent="-171450" algn="l" rtl="0">
              <a:spcBef>
                <a:spcPts val="360"/>
              </a:spcBef>
              <a:spcAft>
                <a:spcPts val="0"/>
              </a:spcAft>
              <a:buClr>
                <a:schemeClr val="dk1"/>
              </a:buClr>
              <a:buSzPts val="1200"/>
              <a:buFont typeface="Arial"/>
              <a:buChar char="•"/>
            </a:pPr>
            <a:r>
              <a:rPr lang="vi" b="1"/>
              <a:t>Vẽ hình tròn</a:t>
            </a:r>
            <a:endParaRPr/>
          </a:p>
          <a:p>
            <a:pPr marL="628650" lvl="1" indent="-171450" algn="l" rtl="0">
              <a:spcBef>
                <a:spcPts val="360"/>
              </a:spcBef>
              <a:spcAft>
                <a:spcPts val="0"/>
              </a:spcAft>
              <a:buClr>
                <a:schemeClr val="dk1"/>
              </a:buClr>
              <a:buSzPts val="1200"/>
              <a:buFont typeface="Arial"/>
              <a:buChar char="•"/>
            </a:pPr>
            <a:r>
              <a:rPr lang="vi"/>
              <a:t>Vẽ một đường tròn bằng phương thức </a:t>
            </a:r>
            <a:r>
              <a:rPr lang="vi" b="1"/>
              <a:t>arc()</a:t>
            </a:r>
            <a:endParaRPr/>
          </a:p>
          <a:p>
            <a:pPr marL="628650" lvl="1" indent="-171450" algn="l" rtl="0">
              <a:spcBef>
                <a:spcPts val="360"/>
              </a:spcBef>
              <a:spcAft>
                <a:spcPts val="0"/>
              </a:spcAft>
              <a:buClr>
                <a:schemeClr val="dk1"/>
              </a:buClr>
              <a:buSzPts val="1200"/>
              <a:buFont typeface="Arial"/>
              <a:buChar char="•"/>
            </a:pPr>
            <a:r>
              <a:rPr lang="vi"/>
              <a:t>Phải đặt góc bắt đầu bằng </a:t>
            </a:r>
            <a:r>
              <a:rPr lang="vi" b="1"/>
              <a:t>0</a:t>
            </a:r>
            <a:r>
              <a:rPr lang="vi"/>
              <a:t> và góc kết thúc được chỉ định là </a:t>
            </a:r>
            <a:r>
              <a:rPr lang="vi" b="1"/>
              <a:t>2 * PI</a:t>
            </a:r>
            <a:endParaRPr b="1"/>
          </a:p>
          <a:p>
            <a:pPr marL="171450" lvl="0" indent="-171450" algn="l" rtl="0">
              <a:spcBef>
                <a:spcPts val="360"/>
              </a:spcBef>
              <a:spcAft>
                <a:spcPts val="0"/>
              </a:spcAft>
              <a:buClr>
                <a:schemeClr val="dk1"/>
              </a:buClr>
              <a:buSzPts val="1200"/>
              <a:buFont typeface="Arial"/>
              <a:buChar char="•"/>
            </a:pPr>
            <a:r>
              <a:rPr lang="vi" b="0" u="sng"/>
              <a:t>Cú pháp:</a:t>
            </a:r>
            <a:endParaRPr/>
          </a:p>
          <a:p>
            <a:pPr marL="457200" lvl="1" indent="0" algn="l" rtl="0">
              <a:spcBef>
                <a:spcPts val="360"/>
              </a:spcBef>
              <a:spcAft>
                <a:spcPts val="0"/>
              </a:spcAft>
              <a:buClr>
                <a:schemeClr val="dk1"/>
              </a:buClr>
              <a:buSzPts val="1200"/>
              <a:buFont typeface="Arial"/>
              <a:buNone/>
            </a:pPr>
            <a:r>
              <a:rPr lang="vi" b="1"/>
              <a:t>	arc(x, y, radius, startAngle, endAngle, anticlockwise)</a:t>
            </a:r>
            <a:endParaRPr/>
          </a:p>
          <a:p>
            <a:pPr marL="171450" lvl="0" indent="-171450" algn="l" rtl="0">
              <a:spcBef>
                <a:spcPts val="360"/>
              </a:spcBef>
              <a:spcAft>
                <a:spcPts val="0"/>
              </a:spcAft>
              <a:buClr>
                <a:schemeClr val="dk1"/>
              </a:buClr>
              <a:buSzPts val="1200"/>
              <a:buFont typeface="Arial"/>
              <a:buChar char="•"/>
            </a:pPr>
            <a:r>
              <a:rPr lang="vi"/>
              <a:t>Ở đây, </a:t>
            </a:r>
            <a:endParaRPr/>
          </a:p>
          <a:p>
            <a:pPr marL="628650" lvl="1" indent="-171450" algn="l" rtl="0">
              <a:spcBef>
                <a:spcPts val="360"/>
              </a:spcBef>
              <a:spcAft>
                <a:spcPts val="0"/>
              </a:spcAft>
              <a:buClr>
                <a:schemeClr val="dk1"/>
              </a:buClr>
              <a:buSzPts val="1200"/>
              <a:buFont typeface="Arial"/>
              <a:buChar char="•"/>
            </a:pPr>
            <a:r>
              <a:rPr lang="vi" b="1"/>
              <a:t>x, y </a:t>
            </a:r>
            <a:r>
              <a:rPr lang="vi"/>
              <a:t>- Chỉ định tọa độ của tâm cung</a:t>
            </a:r>
            <a:endParaRPr/>
          </a:p>
          <a:p>
            <a:pPr marL="628650" lvl="1" indent="-171450" algn="l" rtl="0">
              <a:spcBef>
                <a:spcPts val="360"/>
              </a:spcBef>
              <a:spcAft>
                <a:spcPts val="0"/>
              </a:spcAft>
              <a:buClr>
                <a:schemeClr val="dk1"/>
              </a:buClr>
              <a:buSzPts val="1200"/>
              <a:buFont typeface="Arial"/>
              <a:buChar char="•"/>
            </a:pPr>
            <a:r>
              <a:rPr lang="vi" b="1"/>
              <a:t>radius (bán kính) </a:t>
            </a:r>
            <a:r>
              <a:rPr lang="vi"/>
              <a:t>-  Chỉ định khoảng cách từ tâm đến bất kỳ điểm nào trên vòng tròn</a:t>
            </a:r>
            <a:endParaRPr/>
          </a:p>
          <a:p>
            <a:pPr marL="628650" lvl="1" indent="-171450" algn="l" rtl="0">
              <a:spcBef>
                <a:spcPts val="360"/>
              </a:spcBef>
              <a:spcAft>
                <a:spcPts val="0"/>
              </a:spcAft>
              <a:buClr>
                <a:schemeClr val="dk1"/>
              </a:buClr>
              <a:buSzPts val="1200"/>
              <a:buFont typeface="Arial"/>
              <a:buChar char="•"/>
            </a:pPr>
            <a:r>
              <a:rPr lang="vi" b="1"/>
              <a:t>startAngle, endAngle </a:t>
            </a:r>
            <a:r>
              <a:rPr lang="vi"/>
              <a:t>- Chỉ định điểm bắt đầu và điểm kết thúc trong vòng cung</a:t>
            </a:r>
            <a:endParaRPr/>
          </a:p>
          <a:p>
            <a:pPr marL="628650" lvl="1" indent="-171450" algn="l" rtl="0">
              <a:spcBef>
                <a:spcPts val="360"/>
              </a:spcBef>
              <a:spcAft>
                <a:spcPts val="0"/>
              </a:spcAft>
              <a:buClr>
                <a:schemeClr val="dk1"/>
              </a:buClr>
              <a:buSzPts val="1200"/>
              <a:buFont typeface="Arial"/>
              <a:buChar char="•"/>
            </a:pPr>
            <a:r>
              <a:rPr lang="vi" b="1"/>
              <a:t>anticlockwise (ngược chiều kim đồng hồ) </a:t>
            </a:r>
            <a:r>
              <a:rPr lang="vi"/>
              <a:t>- Vẽ vòng cung theo chiều kim đồng hồ hoặc ngược chiều kim đồng hồ và chấp nhận giá trị boolean</a:t>
            </a:r>
            <a:endParaRPr b="1"/>
          </a:p>
        </p:txBody>
      </p:sp>
      <p:sp>
        <p:nvSpPr>
          <p:cNvPr id="192" name="Google Shape;192;gb241cd829b_2_1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241cd829b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gb241cd829b_2_1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Làm việc với các đối tượng vẽ</a:t>
            </a:r>
            <a:endParaRPr b="1"/>
          </a:p>
          <a:p>
            <a:pPr marL="171450" lvl="0" indent="-171450" algn="l" rtl="0">
              <a:spcBef>
                <a:spcPts val="360"/>
              </a:spcBef>
              <a:spcAft>
                <a:spcPts val="0"/>
              </a:spcAft>
              <a:buClr>
                <a:schemeClr val="dk1"/>
              </a:buClr>
              <a:buSzPts val="1200"/>
              <a:buFont typeface="Arial"/>
              <a:buChar char="•"/>
            </a:pPr>
            <a:r>
              <a:rPr lang="vi" b="1"/>
              <a:t>Vẽ đường cong Bezier</a:t>
            </a:r>
            <a:endParaRPr b="1"/>
          </a:p>
          <a:p>
            <a:pPr marL="628650" lvl="1" indent="-171450" algn="l" rtl="0">
              <a:spcBef>
                <a:spcPts val="360"/>
              </a:spcBef>
              <a:spcAft>
                <a:spcPts val="0"/>
              </a:spcAft>
              <a:buClr>
                <a:schemeClr val="dk1"/>
              </a:buClr>
              <a:buSzPts val="1200"/>
              <a:buFont typeface="Arial"/>
              <a:buChar char="•"/>
            </a:pPr>
            <a:r>
              <a:rPr lang="vi"/>
              <a:t>Có thể tạo đường cong Bezier bằng phương thức </a:t>
            </a:r>
            <a:r>
              <a:rPr lang="vi" b="1"/>
              <a:t>bezierCurveTo()</a:t>
            </a:r>
            <a:endParaRPr b="1"/>
          </a:p>
          <a:p>
            <a:pPr marL="628650" lvl="1" indent="-171450" algn="l" rtl="0">
              <a:spcBef>
                <a:spcPts val="360"/>
              </a:spcBef>
              <a:spcAft>
                <a:spcPts val="0"/>
              </a:spcAft>
              <a:buClr>
                <a:schemeClr val="dk1"/>
              </a:buClr>
              <a:buSzPts val="1200"/>
              <a:buFont typeface="Arial"/>
              <a:buChar char="•"/>
            </a:pPr>
            <a:r>
              <a:rPr lang="vi"/>
              <a:t>Các đường cong Bezier được biểu diễn bằng hai điểm điều khiển, điểm ngữ cảnh và điểm kết thúc</a:t>
            </a:r>
            <a:endParaRPr b="1"/>
          </a:p>
        </p:txBody>
      </p:sp>
      <p:sp>
        <p:nvSpPr>
          <p:cNvPr id="208" name="Google Shape;208;gb241cd829b_2_1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241cd829b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0" name="Google Shape;220;gb241cd829b_2_1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Làm việc với các đối tượng vẽ</a:t>
            </a:r>
            <a:endParaRPr b="1"/>
          </a:p>
          <a:p>
            <a:pPr marL="171450" lvl="0" indent="-171450" algn="l" rtl="0">
              <a:spcBef>
                <a:spcPts val="360"/>
              </a:spcBef>
              <a:spcAft>
                <a:spcPts val="0"/>
              </a:spcAft>
              <a:buClr>
                <a:schemeClr val="dk1"/>
              </a:buClr>
              <a:buSzPts val="1200"/>
              <a:buFont typeface="Arial"/>
              <a:buChar char="•"/>
            </a:pPr>
            <a:r>
              <a:rPr lang="vi" b="1"/>
              <a:t>Vẽ đường cong bậc hai</a:t>
            </a:r>
            <a:endParaRPr b="1"/>
          </a:p>
          <a:p>
            <a:pPr marL="628650" lvl="1" indent="-171450" algn="l" rtl="0">
              <a:spcBef>
                <a:spcPts val="360"/>
              </a:spcBef>
              <a:spcAft>
                <a:spcPts val="0"/>
              </a:spcAft>
              <a:buClr>
                <a:schemeClr val="dk1"/>
              </a:buClr>
              <a:buSzPts val="1200"/>
              <a:buFont typeface="Arial"/>
              <a:buChar char="•"/>
            </a:pPr>
            <a:r>
              <a:rPr lang="vi"/>
              <a:t>Có thể tạo đường cong bậc hai bằng phương thức </a:t>
            </a:r>
            <a:r>
              <a:rPr lang="vi" b="1"/>
              <a:t>quadraticCurveTo()</a:t>
            </a:r>
            <a:endParaRPr b="1"/>
          </a:p>
          <a:p>
            <a:pPr marL="628650" lvl="1" indent="-171450" algn="l" rtl="0">
              <a:spcBef>
                <a:spcPts val="360"/>
              </a:spcBef>
              <a:spcAft>
                <a:spcPts val="0"/>
              </a:spcAft>
              <a:buClr>
                <a:schemeClr val="dk1"/>
              </a:buClr>
              <a:buSzPts val="1200"/>
              <a:buFont typeface="Arial"/>
              <a:buChar char="•"/>
            </a:pPr>
            <a:r>
              <a:rPr lang="vi"/>
              <a:t>Các đường cong bậc hai được biểu diễn thông qua điểm ngữ cảnh, điểm cuối và điểm điều khiển.</a:t>
            </a:r>
            <a:endParaRPr b="1"/>
          </a:p>
        </p:txBody>
      </p:sp>
      <p:sp>
        <p:nvSpPr>
          <p:cNvPr id="221" name="Google Shape;221;gb241cd829b_2_1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241cd829b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4" name="Google Shape;234;gb241cd829b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Làm việc với hình ảnh</a:t>
            </a:r>
            <a:endParaRPr b="1"/>
          </a:p>
          <a:p>
            <a:pPr marL="171450" lvl="0" indent="-171450" algn="l" rtl="0">
              <a:spcBef>
                <a:spcPts val="360"/>
              </a:spcBef>
              <a:spcAft>
                <a:spcPts val="0"/>
              </a:spcAft>
              <a:buClr>
                <a:schemeClr val="dk1"/>
              </a:buClr>
              <a:buSzPts val="1200"/>
              <a:buFont typeface="Arial"/>
              <a:buChar char="•"/>
            </a:pPr>
            <a:r>
              <a:rPr lang="vi"/>
              <a:t>Có thể vẽ các đối tượng hình ảnh trên canvas bằng phương thức </a:t>
            </a:r>
            <a:r>
              <a:rPr lang="vi" b="1"/>
              <a:t>drawImage()</a:t>
            </a:r>
            <a:endParaRPr b="1"/>
          </a:p>
          <a:p>
            <a:pPr marL="171450" lvl="0" indent="-171450" algn="l" rtl="0">
              <a:spcBef>
                <a:spcPts val="360"/>
              </a:spcBef>
              <a:spcAft>
                <a:spcPts val="0"/>
              </a:spcAft>
              <a:buClr>
                <a:schemeClr val="dk1"/>
              </a:buClr>
              <a:buSzPts val="1200"/>
              <a:buFont typeface="Arial"/>
              <a:buChar char="•"/>
            </a:pPr>
            <a:r>
              <a:rPr lang="vi"/>
              <a:t>Phương thức </a:t>
            </a:r>
            <a:r>
              <a:rPr lang="vi" b="1"/>
              <a:t>drawImage() </a:t>
            </a:r>
            <a:r>
              <a:rPr lang="vi"/>
              <a:t>cũng có thể vẽ các phần của hình ảnh và tăng hoặc giảm kích thước của hình ảnh.</a:t>
            </a:r>
            <a:endParaRPr/>
          </a:p>
          <a:p>
            <a:pPr marL="171450" lvl="0" indent="-171450" algn="l" rtl="0">
              <a:spcBef>
                <a:spcPts val="360"/>
              </a:spcBef>
              <a:spcAft>
                <a:spcPts val="0"/>
              </a:spcAft>
              <a:buClr>
                <a:schemeClr val="dk1"/>
              </a:buClr>
              <a:buSzPts val="1200"/>
              <a:buFont typeface="Arial"/>
              <a:buChar char="•"/>
            </a:pPr>
            <a:r>
              <a:rPr lang="vi"/>
              <a:t>Phương pháp này chấp nhận 9 tham số, tùy thuộc vào việc chỉnh sửa được yêu cầu trên hình ảnh. </a:t>
            </a:r>
            <a:endParaRPr/>
          </a:p>
          <a:p>
            <a:pPr marL="171450" lvl="0" indent="-171450" algn="l" rtl="0">
              <a:spcBef>
                <a:spcPts val="360"/>
              </a:spcBef>
              <a:spcAft>
                <a:spcPts val="0"/>
              </a:spcAft>
              <a:buClr>
                <a:schemeClr val="dk1"/>
              </a:buClr>
              <a:buSzPts val="1200"/>
              <a:buFont typeface="Arial"/>
              <a:buChar char="•"/>
            </a:pPr>
            <a:r>
              <a:rPr lang="vi"/>
              <a:t>Đối tượng hình ảnh có thể là video, hình ảnh hoặc một phần tử canvas khác.</a:t>
            </a:r>
            <a:endParaRPr b="1"/>
          </a:p>
        </p:txBody>
      </p:sp>
      <p:sp>
        <p:nvSpPr>
          <p:cNvPr id="235" name="Google Shape;235;gb241cd829b_2_1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241cd829b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4" name="Google Shape;244;gb241cd829b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Làm việc với Văn bản</a:t>
            </a:r>
            <a:endParaRPr b="1"/>
          </a:p>
          <a:p>
            <a:pPr marL="171450" lvl="0" indent="-171450" algn="l" rtl="0">
              <a:spcBef>
                <a:spcPts val="360"/>
              </a:spcBef>
              <a:spcAft>
                <a:spcPts val="0"/>
              </a:spcAft>
              <a:buClr>
                <a:schemeClr val="dk1"/>
              </a:buClr>
              <a:buSzPts val="1200"/>
              <a:buFont typeface="Arial"/>
              <a:buChar char="•"/>
            </a:pPr>
            <a:r>
              <a:rPr lang="vi"/>
              <a:t>Canvas HTML5 cho phép bạn đặt phông chữ, kiểu và kích thước của văn bản bằng cách sử dụng các thuộc tính phông chữ. </a:t>
            </a:r>
            <a:endParaRPr/>
          </a:p>
          <a:p>
            <a:pPr marL="171450" lvl="0" indent="-171450" algn="l" rtl="0">
              <a:spcBef>
                <a:spcPts val="360"/>
              </a:spcBef>
              <a:spcAft>
                <a:spcPts val="0"/>
              </a:spcAft>
              <a:buClr>
                <a:schemeClr val="dk1"/>
              </a:buClr>
              <a:buSzPts val="1200"/>
              <a:buFont typeface="Arial"/>
              <a:buChar char="•"/>
            </a:pPr>
            <a:r>
              <a:rPr lang="vi"/>
              <a:t>Kiểu phông chữ có thể nghiêng, bình thường hoặc đậm. </a:t>
            </a:r>
            <a:endParaRPr/>
          </a:p>
          <a:p>
            <a:pPr marL="171450" lvl="0" indent="-171450" algn="l" rtl="0">
              <a:spcBef>
                <a:spcPts val="360"/>
              </a:spcBef>
              <a:spcAft>
                <a:spcPts val="0"/>
              </a:spcAft>
              <a:buClr>
                <a:schemeClr val="dk1"/>
              </a:buClr>
              <a:buSzPts val="1200"/>
              <a:buFont typeface="Arial"/>
              <a:buChar char="•"/>
            </a:pPr>
            <a:r>
              <a:rPr lang="vi"/>
              <a:t>Để đặt màu văn bản, thuộc tính </a:t>
            </a:r>
            <a:r>
              <a:rPr lang="vi" b="1"/>
              <a:t>fillStyle</a:t>
            </a:r>
            <a:r>
              <a:rPr lang="vi"/>
              <a:t> của canvas có thể được sử dụng.</a:t>
            </a:r>
            <a:endParaRPr b="1"/>
          </a:p>
        </p:txBody>
      </p:sp>
      <p:sp>
        <p:nvSpPr>
          <p:cNvPr id="245" name="Google Shape;245;gb241cd829b_2_1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241cd829b_2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5" name="Google Shape;255;gb241cd829b_2_1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Sử dụng tính trong suốt cho văn bản trong Canvas</a:t>
            </a:r>
            <a:endParaRPr b="1"/>
          </a:p>
          <a:p>
            <a:pPr marL="171450" lvl="0" indent="-171450" algn="l" rtl="0">
              <a:spcBef>
                <a:spcPts val="360"/>
              </a:spcBef>
              <a:spcAft>
                <a:spcPts val="0"/>
              </a:spcAft>
              <a:buClr>
                <a:schemeClr val="dk1"/>
              </a:buClr>
              <a:buSzPts val="1200"/>
              <a:buFont typeface="Arial"/>
              <a:buChar char="•"/>
            </a:pPr>
            <a:r>
              <a:rPr lang="vi"/>
              <a:t>Có hai cách để đặt độ trong suốt cho văn bản và các hình dạng. </a:t>
            </a:r>
            <a:endParaRPr/>
          </a:p>
          <a:p>
            <a:pPr marL="171450" lvl="0" indent="-171450" algn="l" rtl="0">
              <a:spcBef>
                <a:spcPts val="360"/>
              </a:spcBef>
              <a:spcAft>
                <a:spcPts val="0"/>
              </a:spcAft>
              <a:buClr>
                <a:schemeClr val="dk1"/>
              </a:buClr>
              <a:buSzPts val="1200"/>
              <a:buFont typeface="Arial"/>
              <a:buChar char="•"/>
            </a:pPr>
            <a:r>
              <a:rPr lang="vi"/>
              <a:t>Phương pháp đầu tiên là sử dụng </a:t>
            </a:r>
            <a:r>
              <a:rPr lang="vi" b="1"/>
              <a:t>strokeStyle</a:t>
            </a:r>
            <a:r>
              <a:rPr lang="vi"/>
              <a:t> và </a:t>
            </a:r>
            <a:r>
              <a:rPr lang="vi" b="1"/>
              <a:t>fillStyle</a:t>
            </a:r>
            <a:r>
              <a:rPr lang="vi"/>
              <a:t> bằng cách sử dụng hàm </a:t>
            </a:r>
            <a:r>
              <a:rPr lang="vi" b="1"/>
              <a:t>rgb</a:t>
            </a:r>
            <a:r>
              <a:rPr lang="vi"/>
              <a:t>. </a:t>
            </a:r>
            <a:endParaRPr/>
          </a:p>
          <a:p>
            <a:pPr marL="171450" lvl="0" indent="-171450" algn="l" rtl="0">
              <a:spcBef>
                <a:spcPts val="360"/>
              </a:spcBef>
              <a:spcAft>
                <a:spcPts val="0"/>
              </a:spcAft>
              <a:buClr>
                <a:schemeClr val="dk1"/>
              </a:buClr>
              <a:buSzPts val="1200"/>
              <a:buFont typeface="Arial"/>
              <a:buChar char="•"/>
            </a:pPr>
            <a:r>
              <a:rPr lang="vi"/>
              <a:t>Phương pháp thứ hai là sử dụng thuộc tính trạng thái bản vẽ </a:t>
            </a:r>
            <a:r>
              <a:rPr lang="vi" b="1"/>
              <a:t>globalAlpha</a:t>
            </a:r>
            <a:r>
              <a:rPr lang="vi"/>
              <a:t>, có thể được áp dụng phổ biến. </a:t>
            </a:r>
            <a:endParaRPr/>
          </a:p>
          <a:p>
            <a:pPr marL="171450" lvl="0" indent="-171450" algn="l" rtl="0">
              <a:spcBef>
                <a:spcPts val="360"/>
              </a:spcBef>
              <a:spcAft>
                <a:spcPts val="0"/>
              </a:spcAft>
              <a:buClr>
                <a:schemeClr val="dk1"/>
              </a:buClr>
              <a:buSzPts val="1200"/>
              <a:buFont typeface="Arial"/>
              <a:buChar char="•"/>
            </a:pPr>
            <a:r>
              <a:rPr lang="vi"/>
              <a:t>Thuộc tính </a:t>
            </a:r>
            <a:r>
              <a:rPr lang="vi" b="1"/>
              <a:t>globalAlpha</a:t>
            </a:r>
            <a:r>
              <a:rPr lang="vi"/>
              <a:t> là một giá trị nằm trong khoảng từ 0 (hoàn toàn trong suốt) đến 1 (hoàn toàn không trong suốt).</a:t>
            </a:r>
            <a:endParaRPr b="1"/>
          </a:p>
        </p:txBody>
      </p:sp>
      <p:sp>
        <p:nvSpPr>
          <p:cNvPr id="256" name="Google Shape;256;gb241cd829b_2_1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241cd829b_2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5" name="Google Shape;265;gb241cd829b_2_1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Sử dụng Sự kiện với jQuery</a:t>
            </a:r>
            <a:endParaRPr b="1"/>
          </a:p>
          <a:p>
            <a:pPr marL="171450" lvl="0" indent="-171450" algn="l" rtl="0">
              <a:spcBef>
                <a:spcPts val="360"/>
              </a:spcBef>
              <a:spcAft>
                <a:spcPts val="0"/>
              </a:spcAft>
              <a:buClr>
                <a:schemeClr val="dk1"/>
              </a:buClr>
              <a:buSzPts val="1200"/>
              <a:buFont typeface="Arial"/>
              <a:buChar char="•"/>
            </a:pPr>
            <a:r>
              <a:rPr lang="vi"/>
              <a:t>jQuery cũng cung cấp các sự kiện khác nhau để giải quyết các tương tác phổ biến khi người dùng di chuyển chuột hoặc chuyển đổi giữa hai hành động trong khi nhấp chuột. </a:t>
            </a:r>
            <a:endParaRPr/>
          </a:p>
          <a:p>
            <a:pPr marL="171450" lvl="0" indent="-171450" algn="l" rtl="0">
              <a:spcBef>
                <a:spcPts val="360"/>
              </a:spcBef>
              <a:spcAft>
                <a:spcPts val="0"/>
              </a:spcAft>
              <a:buClr>
                <a:schemeClr val="dk1"/>
              </a:buClr>
              <a:buSzPts val="1200"/>
              <a:buFont typeface="Arial"/>
              <a:buChar char="•"/>
            </a:pPr>
            <a:r>
              <a:rPr lang="vi"/>
              <a:t>Sau đây là các sự kiện:</a:t>
            </a:r>
            <a:endParaRPr/>
          </a:p>
          <a:p>
            <a:pPr marL="628650" lvl="1" indent="-171450" algn="l" rtl="0">
              <a:spcBef>
                <a:spcPts val="360"/>
              </a:spcBef>
              <a:spcAft>
                <a:spcPts val="0"/>
              </a:spcAft>
              <a:buClr>
                <a:schemeClr val="dk1"/>
              </a:buClr>
              <a:buSzPts val="1200"/>
              <a:buFont typeface="Arial"/>
              <a:buChar char="•"/>
            </a:pPr>
            <a:r>
              <a:rPr lang="vi"/>
              <a:t>Sự kiện </a:t>
            </a:r>
            <a:r>
              <a:rPr lang="vi" b="1"/>
              <a:t>hover()</a:t>
            </a:r>
            <a:endParaRPr b="1"/>
          </a:p>
          <a:p>
            <a:pPr marL="1085850" lvl="2" indent="-171450" algn="l" rtl="0">
              <a:spcBef>
                <a:spcPts val="360"/>
              </a:spcBef>
              <a:spcAft>
                <a:spcPts val="0"/>
              </a:spcAft>
              <a:buClr>
                <a:schemeClr val="dk1"/>
              </a:buClr>
              <a:buSzPts val="1200"/>
              <a:buFont typeface="Arial"/>
              <a:buChar char="•"/>
            </a:pPr>
            <a:r>
              <a:rPr lang="vi" b="1"/>
              <a:t>Mouseenter</a:t>
            </a:r>
            <a:r>
              <a:rPr lang="vi"/>
              <a:t> và </a:t>
            </a:r>
            <a:r>
              <a:rPr lang="vi" b="1"/>
              <a:t>mouseleave</a:t>
            </a:r>
            <a:r>
              <a:rPr lang="vi"/>
              <a:t> là hai sự kiện thường được sử dụng cùng nhau. </a:t>
            </a:r>
            <a:endParaRPr/>
          </a:p>
          <a:p>
            <a:pPr marL="1085850" lvl="2" indent="-171450" algn="l" rtl="0">
              <a:spcBef>
                <a:spcPts val="360"/>
              </a:spcBef>
              <a:spcAft>
                <a:spcPts val="0"/>
              </a:spcAft>
              <a:buClr>
                <a:schemeClr val="dk1"/>
              </a:buClr>
              <a:buSzPts val="1200"/>
              <a:buFont typeface="Arial"/>
              <a:buChar char="•"/>
            </a:pPr>
            <a:r>
              <a:rPr lang="vi" b="1"/>
              <a:t>jQuery</a:t>
            </a:r>
            <a:r>
              <a:rPr lang="vi"/>
              <a:t> cung cấp một hàm </a:t>
            </a:r>
            <a:r>
              <a:rPr lang="vi" b="1"/>
              <a:t>hover() </a:t>
            </a:r>
            <a:r>
              <a:rPr lang="vi"/>
              <a:t>chấp nhận hai tham số. </a:t>
            </a:r>
            <a:endParaRPr/>
          </a:p>
          <a:p>
            <a:pPr marL="1085850" lvl="2" indent="-171450" algn="l" rtl="0">
              <a:spcBef>
                <a:spcPts val="360"/>
              </a:spcBef>
              <a:spcAft>
                <a:spcPts val="0"/>
              </a:spcAft>
              <a:buClr>
                <a:schemeClr val="dk1"/>
              </a:buClr>
              <a:buSzPts val="1200"/>
              <a:buFont typeface="Arial"/>
              <a:buChar char="•"/>
            </a:pPr>
            <a:r>
              <a:rPr lang="vi"/>
              <a:t>Tham số đầu tiên thực thi khi chuột di chuyển qua phần tử và hàm thứ hai thực thi khi chuột di chuyển ra khỏi phần tử.</a:t>
            </a:r>
            <a:endParaRPr b="1"/>
          </a:p>
        </p:txBody>
      </p:sp>
      <p:sp>
        <p:nvSpPr>
          <p:cNvPr id="266" name="Google Shape;266;gb241cd829b_2_1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b241cd829b_2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0" name="Google Shape;280;gb241cd829b_2_2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Sử dụng Sự kiện với jQuery</a:t>
            </a:r>
            <a:endParaRPr b="1"/>
          </a:p>
          <a:p>
            <a:pPr marL="171450" lvl="0" indent="-171450" algn="l" rtl="0">
              <a:spcBef>
                <a:spcPts val="360"/>
              </a:spcBef>
              <a:spcAft>
                <a:spcPts val="0"/>
              </a:spcAft>
              <a:buClr>
                <a:schemeClr val="dk1"/>
              </a:buClr>
              <a:buSzPts val="1200"/>
              <a:buFont typeface="Arial"/>
              <a:buChar char="•"/>
            </a:pPr>
            <a:r>
              <a:rPr lang="vi"/>
              <a:t>Sự kiện </a:t>
            </a:r>
            <a:r>
              <a:rPr lang="vi" b="1"/>
              <a:t>toggle()</a:t>
            </a:r>
            <a:endParaRPr b="1"/>
          </a:p>
          <a:p>
            <a:pPr marL="628650" lvl="1" indent="-171450" algn="l" rtl="0">
              <a:spcBef>
                <a:spcPts val="360"/>
              </a:spcBef>
              <a:spcAft>
                <a:spcPts val="0"/>
              </a:spcAft>
              <a:buClr>
                <a:schemeClr val="dk1"/>
              </a:buClr>
              <a:buSzPts val="1200"/>
              <a:buFont typeface="Arial"/>
              <a:buChar char="•"/>
            </a:pPr>
            <a:r>
              <a:rPr lang="vi"/>
              <a:t>Sự kiện </a:t>
            </a:r>
            <a:r>
              <a:rPr lang="vi" b="1"/>
              <a:t>toggle() </a:t>
            </a:r>
            <a:r>
              <a:rPr lang="vi"/>
              <a:t>hoạt động theo cách tương tự như sự kiện </a:t>
            </a:r>
            <a:r>
              <a:rPr lang="vi" b="1"/>
              <a:t>hover()</a:t>
            </a:r>
            <a:r>
              <a:rPr lang="vi"/>
              <a:t>, ngoại trừ việc nó phản hồi lại các lần nhấp chuột. </a:t>
            </a:r>
            <a:endParaRPr/>
          </a:p>
          <a:p>
            <a:pPr marL="628650" lvl="1" indent="-171450" algn="l" rtl="0">
              <a:spcBef>
                <a:spcPts val="360"/>
              </a:spcBef>
              <a:spcAft>
                <a:spcPts val="0"/>
              </a:spcAft>
              <a:buClr>
                <a:schemeClr val="dk1"/>
              </a:buClr>
              <a:buSzPts val="1200"/>
              <a:buFont typeface="Arial"/>
              <a:buChar char="•"/>
            </a:pPr>
            <a:r>
              <a:rPr lang="vi"/>
              <a:t>Hàm </a:t>
            </a:r>
            <a:r>
              <a:rPr lang="vi" b="1"/>
              <a:t>toggle() </a:t>
            </a:r>
            <a:r>
              <a:rPr lang="vi"/>
              <a:t>chấp nhận nhiều hơn 2 hàm làm đối số. </a:t>
            </a:r>
            <a:endParaRPr/>
          </a:p>
          <a:p>
            <a:pPr marL="628650" lvl="1" indent="-171450" algn="l" rtl="0">
              <a:spcBef>
                <a:spcPts val="360"/>
              </a:spcBef>
              <a:spcAft>
                <a:spcPts val="0"/>
              </a:spcAft>
              <a:buClr>
                <a:schemeClr val="dk1"/>
              </a:buClr>
              <a:buSzPts val="1200"/>
              <a:buFont typeface="Arial"/>
              <a:buChar char="•"/>
            </a:pPr>
            <a:r>
              <a:rPr lang="vi"/>
              <a:t>Tất cả các hàm được chuyển cho sự kiện </a:t>
            </a:r>
            <a:r>
              <a:rPr lang="vi">
                <a:solidFill>
                  <a:srgbClr val="F61828"/>
                </a:solidFill>
              </a:rPr>
              <a:t>toggle() </a:t>
            </a:r>
            <a:r>
              <a:rPr lang="vi"/>
              <a:t>sẽ phản ứng với hành động nhấp chuột tương ứng của nó.</a:t>
            </a:r>
            <a:endParaRPr b="1"/>
          </a:p>
        </p:txBody>
      </p:sp>
      <p:sp>
        <p:nvSpPr>
          <p:cNvPr id="281" name="Google Shape;281;gb241cd829b_2_2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b241cd829b_2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4" name="Google Shape;294;gb241cd829b_2_2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Đưa nội dung bên ngoài vào các trang web</a:t>
            </a:r>
            <a:endParaRPr b="1"/>
          </a:p>
          <a:p>
            <a:pPr marL="171450" lvl="0" indent="-171450" algn="l" rtl="0">
              <a:spcBef>
                <a:spcPts val="360"/>
              </a:spcBef>
              <a:spcAft>
                <a:spcPts val="0"/>
              </a:spcAft>
              <a:buClr>
                <a:schemeClr val="dk1"/>
              </a:buClr>
              <a:buSzPts val="1200"/>
              <a:buFont typeface="Arial"/>
              <a:buChar char="•"/>
            </a:pPr>
            <a:r>
              <a:rPr lang="vi"/>
              <a:t>HTML5 giới thiệu thẻ </a:t>
            </a:r>
            <a:r>
              <a:rPr lang="vi" b="1"/>
              <a:t>&lt;eventsource&gt; </a:t>
            </a:r>
            <a:r>
              <a:rPr lang="vi"/>
              <a:t>cho phép người dùng đẩy nội dung bên ngoài vào trang Web. Mô hình này được gọi là mô hình đẩy.</a:t>
            </a:r>
            <a:endParaRPr/>
          </a:p>
          <a:p>
            <a:pPr marL="171450" lvl="0" indent="-171450" algn="l" rtl="0">
              <a:spcBef>
                <a:spcPts val="360"/>
              </a:spcBef>
              <a:spcAft>
                <a:spcPts val="0"/>
              </a:spcAft>
              <a:buClr>
                <a:schemeClr val="dk1"/>
              </a:buClr>
              <a:buSzPts val="1200"/>
              <a:buFont typeface="Arial"/>
              <a:buChar char="•"/>
            </a:pPr>
            <a:r>
              <a:rPr lang="vi"/>
              <a:t>Vì thẻ </a:t>
            </a:r>
            <a:r>
              <a:rPr lang="vi" b="1"/>
              <a:t>&lt;eventsource&gt; </a:t>
            </a:r>
            <a:r>
              <a:rPr lang="vi"/>
              <a:t>không được hỗ trợ trong nhiều trình duyệt, người dùng sử dụng thẻ </a:t>
            </a:r>
            <a:r>
              <a:rPr lang="vi" b="1"/>
              <a:t>&lt;embed&gt; </a:t>
            </a:r>
            <a:r>
              <a:rPr lang="vi"/>
              <a:t>cho mục đích này</a:t>
            </a:r>
            <a:endParaRPr/>
          </a:p>
          <a:p>
            <a:pPr marL="171450" lvl="0" indent="-171450" algn="l" rtl="0">
              <a:spcBef>
                <a:spcPts val="360"/>
              </a:spcBef>
              <a:spcAft>
                <a:spcPts val="0"/>
              </a:spcAft>
              <a:buClr>
                <a:schemeClr val="dk1"/>
              </a:buClr>
              <a:buSzPts val="1200"/>
              <a:buFont typeface="Arial"/>
              <a:buChar char="•"/>
            </a:pPr>
            <a:r>
              <a:rPr lang="vi"/>
              <a:t>Thẻ </a:t>
            </a:r>
            <a:r>
              <a:rPr lang="vi" b="1"/>
              <a:t>&lt;embed&gt; </a:t>
            </a:r>
            <a:r>
              <a:rPr lang="vi"/>
              <a:t>là một phần tử mới trong </a:t>
            </a:r>
            <a:r>
              <a:rPr lang="vi" b="1"/>
              <a:t>HTML5</a:t>
            </a:r>
            <a:r>
              <a:rPr lang="vi"/>
              <a:t> và nó được biểu thị như một vùng chứa cho một nội dung tương tác hoặc một ứng dụng bên ngoài</a:t>
            </a:r>
            <a:endParaRPr/>
          </a:p>
          <a:p>
            <a:pPr marL="171450" lvl="0" indent="-171450" algn="l" rtl="0">
              <a:spcBef>
                <a:spcPts val="360"/>
              </a:spcBef>
              <a:spcAft>
                <a:spcPts val="0"/>
              </a:spcAft>
              <a:buClr>
                <a:schemeClr val="dk1"/>
              </a:buClr>
              <a:buSzPts val="1200"/>
              <a:buFont typeface="Arial"/>
              <a:buChar char="•"/>
            </a:pPr>
            <a:r>
              <a:rPr lang="vi"/>
              <a:t>Thẻ </a:t>
            </a:r>
            <a:r>
              <a:rPr lang="vi" b="1"/>
              <a:t>&lt;embed&gt; </a:t>
            </a:r>
            <a:r>
              <a:rPr lang="vi"/>
              <a:t>thường được sử dụng để thêm các phần tử như hình ảnh, âm thanh hoặc video trên trang Web.</a:t>
            </a:r>
            <a:endParaRPr/>
          </a:p>
          <a:p>
            <a:pPr marL="171450" lvl="0" indent="-171450" algn="l" rtl="0">
              <a:spcBef>
                <a:spcPts val="360"/>
              </a:spcBef>
              <a:spcAft>
                <a:spcPts val="0"/>
              </a:spcAft>
              <a:buClr>
                <a:schemeClr val="dk1"/>
              </a:buClr>
              <a:buSzPts val="1200"/>
              <a:buFont typeface="Arial"/>
              <a:buChar char="•"/>
            </a:pPr>
            <a:r>
              <a:rPr lang="vi"/>
              <a:t>Đoạn mã thể hiện việc sử dụng thẻ </a:t>
            </a:r>
            <a:r>
              <a:rPr lang="vi" b="1"/>
              <a:t>&lt;embed&gt;</a:t>
            </a:r>
            <a:endParaRPr b="1"/>
          </a:p>
          <a:p>
            <a:pPr marL="457200" lvl="1" indent="0" algn="l" rtl="0">
              <a:spcBef>
                <a:spcPts val="360"/>
              </a:spcBef>
              <a:spcAft>
                <a:spcPts val="0"/>
              </a:spcAft>
              <a:buClr>
                <a:schemeClr val="dk1"/>
              </a:buClr>
              <a:buSzPts val="1200"/>
              <a:buFont typeface="Arial"/>
              <a:buNone/>
            </a:pPr>
            <a:r>
              <a:rPr lang="vi" b="1"/>
              <a:t>&lt;embed src=”mymovie.mp3” /&gt;</a:t>
            </a:r>
            <a:endParaRPr/>
          </a:p>
          <a:p>
            <a:pPr marL="171450" lvl="0" indent="-171450" algn="l" rtl="0">
              <a:spcBef>
                <a:spcPts val="360"/>
              </a:spcBef>
              <a:spcAft>
                <a:spcPts val="0"/>
              </a:spcAft>
              <a:buClr>
                <a:schemeClr val="dk1"/>
              </a:buClr>
              <a:buSzPts val="1200"/>
              <a:buFont typeface="Arial"/>
              <a:buChar char="•"/>
            </a:pPr>
            <a:r>
              <a:rPr lang="vi"/>
              <a:t>Trong mã này, thuộc tính </a:t>
            </a:r>
            <a:r>
              <a:rPr lang="vi" b="1"/>
              <a:t>src</a:t>
            </a:r>
            <a:r>
              <a:rPr lang="vi"/>
              <a:t> chỉ định đường dẫn của tệp bên ngoài để nhúng.</a:t>
            </a:r>
            <a:endParaRPr b="1"/>
          </a:p>
        </p:txBody>
      </p:sp>
      <p:sp>
        <p:nvSpPr>
          <p:cNvPr id="295" name="Google Shape;295;gb241cd829b_2_2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241cd829b_2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4" name="Google Shape;314;gb241cd829b_2_2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Tóm lược</a:t>
            </a:r>
            <a:endParaRPr/>
          </a:p>
          <a:p>
            <a:pPr marL="171450" lvl="0" indent="-171450" algn="l" rtl="0">
              <a:spcBef>
                <a:spcPts val="360"/>
              </a:spcBef>
              <a:spcAft>
                <a:spcPts val="0"/>
              </a:spcAft>
              <a:buClr>
                <a:schemeClr val="dk1"/>
              </a:buClr>
              <a:buSzPts val="1200"/>
              <a:buFont typeface="Arial"/>
              <a:buChar char="•"/>
            </a:pPr>
            <a:r>
              <a:rPr lang="vi"/>
              <a:t>Phần tử </a:t>
            </a:r>
            <a:r>
              <a:rPr lang="vi" b="1"/>
              <a:t>canvas</a:t>
            </a:r>
            <a:r>
              <a:rPr lang="vi"/>
              <a:t> là vùng vẽ nơi người dùng có thể vẽ đồ họa, sử dụng hình ảnh, thêm hoạt ảnh và cũng có thể thêm văn bản để nâng cao trải nghiệm người dùng trên các trang Web.</a:t>
            </a:r>
            <a:endParaRPr/>
          </a:p>
          <a:p>
            <a:pPr marL="171450" lvl="0" indent="-171450" algn="l" rtl="0">
              <a:spcBef>
                <a:spcPts val="360"/>
              </a:spcBef>
              <a:spcAft>
                <a:spcPts val="0"/>
              </a:spcAft>
              <a:buClr>
                <a:schemeClr val="dk1"/>
              </a:buClr>
              <a:buSzPts val="1200"/>
              <a:buFont typeface="Arial"/>
              <a:buChar char="•"/>
            </a:pPr>
            <a:r>
              <a:rPr lang="vi"/>
              <a:t>Để tạo một đường thẳng, trên canvas, người ta có thể sử dụng các phương thức </a:t>
            </a:r>
            <a:r>
              <a:rPr lang="vi" b="1"/>
              <a:t>stroke()</a:t>
            </a:r>
            <a:r>
              <a:rPr lang="vi"/>
              <a:t>, </a:t>
            </a:r>
            <a:r>
              <a:rPr lang="vi" b="1"/>
              <a:t>beginPath()</a:t>
            </a:r>
            <a:r>
              <a:rPr lang="vi"/>
              <a:t>, </a:t>
            </a:r>
            <a:r>
              <a:rPr lang="vi" b="1"/>
              <a:t>lineTo() </a:t>
            </a:r>
            <a:r>
              <a:rPr lang="vi"/>
              <a:t>và </a:t>
            </a:r>
            <a:r>
              <a:rPr lang="vi" b="1"/>
              <a:t>moveTo()</a:t>
            </a:r>
            <a:endParaRPr b="1"/>
          </a:p>
          <a:p>
            <a:pPr marL="171450" lvl="0" indent="-171450" algn="l" rtl="0">
              <a:spcBef>
                <a:spcPts val="360"/>
              </a:spcBef>
              <a:spcAft>
                <a:spcPts val="0"/>
              </a:spcAft>
              <a:buClr>
                <a:schemeClr val="dk1"/>
              </a:buClr>
              <a:buSzPts val="1200"/>
              <a:buFont typeface="Arial"/>
              <a:buChar char="•"/>
            </a:pPr>
            <a:r>
              <a:rPr lang="vi" b="1"/>
              <a:t>Hình cung </a:t>
            </a:r>
            <a:r>
              <a:rPr lang="vi"/>
              <a:t>được biểu diễn bằng cách sử dụng góc bắt đầu, góc kết thúc, bán kính, điểm trung tâm và hướng vẽ (ngược chiều kim đồng hồ hoặc ngược chiều kim đồng hồ).</a:t>
            </a:r>
            <a:endParaRPr/>
          </a:p>
          <a:p>
            <a:pPr marL="171450" lvl="0" indent="-171450" algn="l" rtl="0">
              <a:spcBef>
                <a:spcPts val="360"/>
              </a:spcBef>
              <a:spcAft>
                <a:spcPts val="0"/>
              </a:spcAft>
              <a:buClr>
                <a:schemeClr val="dk1"/>
              </a:buClr>
              <a:buSzPts val="1200"/>
              <a:buFont typeface="Arial"/>
              <a:buChar char="•"/>
            </a:pPr>
            <a:r>
              <a:rPr lang="vi"/>
              <a:t>Với canvas HTML5, người dùng có thể tạo một hình chữ nhật bằng phương thức </a:t>
            </a:r>
            <a:r>
              <a:rPr lang="vi" b="1"/>
              <a:t>rect()</a:t>
            </a:r>
            <a:endParaRPr b="1"/>
          </a:p>
          <a:p>
            <a:pPr marL="171450" lvl="0" indent="-171450" algn="l" rtl="0">
              <a:spcBef>
                <a:spcPts val="360"/>
              </a:spcBef>
              <a:spcAft>
                <a:spcPts val="0"/>
              </a:spcAft>
              <a:buClr>
                <a:schemeClr val="dk1"/>
              </a:buClr>
              <a:buSzPts val="1200"/>
              <a:buFont typeface="Arial"/>
              <a:buChar char="•"/>
            </a:pPr>
            <a:r>
              <a:rPr lang="vi" b="1"/>
              <a:t>Đường cong Bezier </a:t>
            </a:r>
            <a:r>
              <a:rPr lang="vi"/>
              <a:t>được biểu diễn bằng hai điểm điều khiển, điểm ngữ cảnh và điểm kết thúc.</a:t>
            </a:r>
            <a:endParaRPr/>
          </a:p>
          <a:p>
            <a:pPr marL="171450" lvl="0" indent="-171450" algn="l" rtl="0">
              <a:spcBef>
                <a:spcPts val="360"/>
              </a:spcBef>
              <a:spcAft>
                <a:spcPts val="0"/>
              </a:spcAft>
              <a:buClr>
                <a:schemeClr val="dk1"/>
              </a:buClr>
              <a:buSzPts val="1200"/>
              <a:buFont typeface="Arial"/>
              <a:buChar char="•"/>
            </a:pPr>
            <a:r>
              <a:rPr lang="vi" b="1"/>
              <a:t>HTML5 canvas </a:t>
            </a:r>
            <a:r>
              <a:rPr lang="vi"/>
              <a:t>cho phép người dùng tạo các đường cong bậc hai bằng cách sử dụng phương thức </a:t>
            </a:r>
            <a:r>
              <a:rPr lang="vi" b="1"/>
              <a:t>quadraticCurveTo()</a:t>
            </a:r>
            <a:endParaRPr b="1"/>
          </a:p>
          <a:p>
            <a:pPr marL="171450" lvl="0" indent="-171450" algn="l" rtl="0">
              <a:spcBef>
                <a:spcPts val="360"/>
              </a:spcBef>
              <a:spcAft>
                <a:spcPts val="0"/>
              </a:spcAft>
              <a:buClr>
                <a:schemeClr val="dk1"/>
              </a:buClr>
              <a:buSzPts val="1200"/>
              <a:buFont typeface="Arial"/>
              <a:buChar char="•"/>
            </a:pPr>
            <a:r>
              <a:rPr lang="vi" b="1"/>
              <a:t>HTML5 canvas </a:t>
            </a:r>
            <a:r>
              <a:rPr lang="vi"/>
              <a:t>cho phép người dùng vẽ đối tượng hình ảnh trên canvas bằng phương thức </a:t>
            </a:r>
            <a:r>
              <a:rPr lang="vi" b="1"/>
              <a:t>drawImage()</a:t>
            </a:r>
            <a:endParaRPr b="1"/>
          </a:p>
        </p:txBody>
      </p:sp>
      <p:sp>
        <p:nvSpPr>
          <p:cNvPr id="315" name="Google Shape;315;gb241cd829b_2_2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241cd829b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gb241cd829b_2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Mục tiêu bài học:</a:t>
            </a:r>
            <a:endParaRPr/>
          </a:p>
          <a:p>
            <a:pPr marL="171450" lvl="0" indent="-171450" algn="l" rtl="0">
              <a:spcBef>
                <a:spcPts val="360"/>
              </a:spcBef>
              <a:spcAft>
                <a:spcPts val="0"/>
              </a:spcAft>
              <a:buClr>
                <a:schemeClr val="dk1"/>
              </a:buClr>
              <a:buSzPts val="1200"/>
              <a:buFont typeface="Arial"/>
              <a:buChar char="•"/>
            </a:pPr>
            <a:r>
              <a:rPr lang="vi"/>
              <a:t>Mô tả Canvas trong HTML5</a:t>
            </a:r>
            <a:endParaRPr/>
          </a:p>
          <a:p>
            <a:pPr marL="171450" lvl="0" indent="-171450" algn="l" rtl="0">
              <a:spcBef>
                <a:spcPts val="360"/>
              </a:spcBef>
              <a:spcAft>
                <a:spcPts val="0"/>
              </a:spcAft>
              <a:buClr>
                <a:schemeClr val="dk1"/>
              </a:buClr>
              <a:buSzPts val="1200"/>
              <a:buFont typeface="Arial"/>
              <a:buChar char="•"/>
            </a:pPr>
            <a:r>
              <a:rPr lang="vi"/>
              <a:t>Giải thích quy trình vẽ đường thẳng</a:t>
            </a:r>
            <a:endParaRPr/>
          </a:p>
          <a:p>
            <a:pPr marL="171450" lvl="0" indent="-171450" algn="l" rtl="0">
              <a:spcBef>
                <a:spcPts val="360"/>
              </a:spcBef>
              <a:spcAft>
                <a:spcPts val="0"/>
              </a:spcAft>
              <a:buClr>
                <a:schemeClr val="dk1"/>
              </a:buClr>
              <a:buSzPts val="1200"/>
              <a:buFont typeface="Arial"/>
              <a:buChar char="•"/>
            </a:pPr>
            <a:r>
              <a:rPr lang="vi"/>
              <a:t>Giải thích quy trình sử dụng màu sắc và độ trong suốt</a:t>
            </a:r>
            <a:endParaRPr/>
          </a:p>
          <a:p>
            <a:pPr marL="171450" lvl="0" indent="-171450" algn="l" rtl="0">
              <a:spcBef>
                <a:spcPts val="360"/>
              </a:spcBef>
              <a:spcAft>
                <a:spcPts val="0"/>
              </a:spcAft>
              <a:buClr>
                <a:schemeClr val="dk1"/>
              </a:buClr>
              <a:buSzPts val="1200"/>
              <a:buFont typeface="Arial"/>
              <a:buChar char="•"/>
            </a:pPr>
            <a:r>
              <a:rPr lang="vi"/>
              <a:t>Giải thích quy trình làm việc với các đối tượng vẽ khác nhau</a:t>
            </a:r>
            <a:endParaRPr/>
          </a:p>
          <a:p>
            <a:pPr marL="171450" lvl="0" indent="-171450" algn="l" rtl="0">
              <a:spcBef>
                <a:spcPts val="360"/>
              </a:spcBef>
              <a:spcAft>
                <a:spcPts val="0"/>
              </a:spcAft>
              <a:buClr>
                <a:schemeClr val="dk1"/>
              </a:buClr>
              <a:buSzPts val="1200"/>
              <a:buFont typeface="Arial"/>
              <a:buChar char="•"/>
            </a:pPr>
            <a:r>
              <a:rPr lang="vi"/>
              <a:t>Mô tả làm việc với hình ảnh và văn bản</a:t>
            </a:r>
            <a:endParaRPr/>
          </a:p>
          <a:p>
            <a:pPr marL="171450" lvl="0" indent="-171450" algn="l" rtl="0">
              <a:spcBef>
                <a:spcPts val="360"/>
              </a:spcBef>
              <a:spcAft>
                <a:spcPts val="0"/>
              </a:spcAft>
              <a:buClr>
                <a:schemeClr val="dk1"/>
              </a:buClr>
              <a:buSzPts val="1200"/>
              <a:buFont typeface="Arial"/>
              <a:buChar char="•"/>
            </a:pPr>
            <a:r>
              <a:rPr lang="vi"/>
              <a:t>Mô tả quy trình tạo sự kiện trang Web bằng JavaScript và jQuery</a:t>
            </a:r>
            <a:endParaRPr/>
          </a:p>
          <a:p>
            <a:pPr marL="171450" lvl="0" indent="-171450" algn="l" rtl="0">
              <a:spcBef>
                <a:spcPts val="360"/>
              </a:spcBef>
              <a:spcAft>
                <a:spcPts val="0"/>
              </a:spcAft>
              <a:buClr>
                <a:schemeClr val="dk1"/>
              </a:buClr>
              <a:buSzPts val="1200"/>
              <a:buFont typeface="Arial"/>
              <a:buChar char="•"/>
            </a:pPr>
            <a:r>
              <a:rPr lang="vi"/>
              <a:t>Mô tả quá trình đưa nội dung bên ngoài vào các trang Web</a:t>
            </a:r>
            <a:endParaRPr/>
          </a:p>
        </p:txBody>
      </p:sp>
      <p:sp>
        <p:nvSpPr>
          <p:cNvPr id="81" name="Google Shape;81;gb241cd829b_2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241cd829b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9" name="Google Shape;89;gb241cd829b_2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Phần tử Canvas</a:t>
            </a:r>
            <a:endParaRPr b="1"/>
          </a:p>
          <a:p>
            <a:pPr marL="171450" lvl="0" indent="-171450" algn="l" rtl="0">
              <a:spcBef>
                <a:spcPts val="360"/>
              </a:spcBef>
              <a:spcAft>
                <a:spcPts val="0"/>
              </a:spcAft>
              <a:buClr>
                <a:schemeClr val="dk1"/>
              </a:buClr>
              <a:buSzPts val="1200"/>
              <a:buFont typeface="Arial"/>
              <a:buChar char="•"/>
            </a:pPr>
            <a:r>
              <a:rPr lang="vi"/>
              <a:t>Có thể được sử dụng để vẽ các hình dạng trên các trang Web cũng như để vẽ đồ họa động bằng </a:t>
            </a:r>
            <a:r>
              <a:rPr lang="vi" b="1"/>
              <a:t>JavaScript</a:t>
            </a:r>
            <a:r>
              <a:rPr lang="vi"/>
              <a:t>.</a:t>
            </a:r>
            <a:endParaRPr/>
          </a:p>
          <a:p>
            <a:pPr marL="171450" lvl="0" indent="-171450" algn="l" rtl="0">
              <a:spcBef>
                <a:spcPts val="360"/>
              </a:spcBef>
              <a:spcAft>
                <a:spcPts val="0"/>
              </a:spcAft>
              <a:buClr>
                <a:schemeClr val="dk1"/>
              </a:buClr>
              <a:buSzPts val="1200"/>
              <a:buFont typeface="Arial"/>
              <a:buChar char="•"/>
            </a:pPr>
            <a:r>
              <a:rPr lang="vi"/>
              <a:t>Được biểu diễn giống như một hình chữ nhật trên một trang và cho phép người dùng vẽ vòng cung, văn bản, hình dạng, độ dốc và mẫu.</a:t>
            </a:r>
            <a:endParaRPr/>
          </a:p>
          <a:p>
            <a:pPr marL="171450" lvl="0" indent="-171450" algn="l" rtl="0">
              <a:spcBef>
                <a:spcPts val="360"/>
              </a:spcBef>
              <a:spcAft>
                <a:spcPts val="0"/>
              </a:spcAft>
              <a:buClr>
                <a:schemeClr val="dk1"/>
              </a:buClr>
              <a:buSzPts val="1200"/>
              <a:buFont typeface="Arial"/>
              <a:buChar char="•"/>
            </a:pPr>
            <a:r>
              <a:rPr lang="vi"/>
              <a:t>Giống như thẻ </a:t>
            </a:r>
            <a:r>
              <a:rPr lang="vi" b="1"/>
              <a:t>&lt;div&gt;</a:t>
            </a:r>
            <a:r>
              <a:rPr lang="vi"/>
              <a:t>, </a:t>
            </a:r>
            <a:r>
              <a:rPr lang="vi" b="1"/>
              <a:t>&lt;table&gt; </a:t>
            </a:r>
            <a:r>
              <a:rPr lang="vi"/>
              <a:t>hoặc </a:t>
            </a:r>
            <a:r>
              <a:rPr lang="vi" b="1"/>
              <a:t>&lt;a&gt;</a:t>
            </a:r>
            <a:r>
              <a:rPr lang="vi"/>
              <a:t> ngoại trừ việc nội dung được sử dụng trong đó được hiển thị thông qua </a:t>
            </a:r>
            <a:r>
              <a:rPr lang="vi" b="1"/>
              <a:t>JavaScript</a:t>
            </a:r>
            <a:r>
              <a:rPr lang="vi"/>
              <a:t>.</a:t>
            </a:r>
            <a:endParaRPr/>
          </a:p>
          <a:p>
            <a:pPr marL="171450" lvl="0" indent="-171450" algn="l" rtl="0">
              <a:spcBef>
                <a:spcPts val="360"/>
              </a:spcBef>
              <a:spcAft>
                <a:spcPts val="0"/>
              </a:spcAft>
              <a:buClr>
                <a:schemeClr val="dk1"/>
              </a:buClr>
              <a:buSzPts val="1200"/>
              <a:buFont typeface="Arial"/>
              <a:buChar char="•"/>
            </a:pPr>
            <a:r>
              <a:rPr lang="vi"/>
              <a:t>Không chứa bất kỳ khả năng vẽ nào, thay vào đó, </a:t>
            </a:r>
            <a:r>
              <a:rPr lang="vi" b="1" i="1"/>
              <a:t>bản vẽ được thực hiện bằng mã JavaScript</a:t>
            </a:r>
            <a:r>
              <a:rPr lang="vi"/>
              <a:t>.</a:t>
            </a:r>
            <a:endParaRPr/>
          </a:p>
          <a:p>
            <a:pPr marL="171450" lvl="0" indent="-171450" algn="l" rtl="0">
              <a:spcBef>
                <a:spcPts val="360"/>
              </a:spcBef>
              <a:spcAft>
                <a:spcPts val="0"/>
              </a:spcAft>
              <a:buClr>
                <a:schemeClr val="dk1"/>
              </a:buClr>
              <a:buSzPts val="1200"/>
              <a:buFont typeface="Arial"/>
              <a:buChar char="•"/>
            </a:pPr>
            <a:r>
              <a:rPr lang="vi"/>
              <a:t>Sử dụng thẻ </a:t>
            </a:r>
            <a:r>
              <a:rPr lang="vi" b="1"/>
              <a:t>&lt;canvas&gt; </a:t>
            </a:r>
            <a:r>
              <a:rPr lang="vi"/>
              <a:t>với </a:t>
            </a:r>
            <a:r>
              <a:rPr lang="vi" b="1"/>
              <a:t>JavaScript </a:t>
            </a:r>
            <a:r>
              <a:rPr lang="vi"/>
              <a:t>sẽ cải thiện hiệu suất tổng thể của các trang Web và tránh yêu cầu tải xuống hình ảnh từ các trang web.</a:t>
            </a:r>
            <a:endParaRPr b="1"/>
          </a:p>
        </p:txBody>
      </p:sp>
      <p:sp>
        <p:nvSpPr>
          <p:cNvPr id="90" name="Google Shape;90;gb241cd829b_2_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241cd829b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8" name="Google Shape;108;gb241cd829b_2_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Phần tử Canvas</a:t>
            </a:r>
            <a:endParaRPr b="1"/>
          </a:p>
          <a:p>
            <a:pPr marL="171450" marR="0" lvl="0" indent="-171450" algn="l" rtl="0">
              <a:lnSpc>
                <a:spcPct val="100000"/>
              </a:lnSpc>
              <a:spcBef>
                <a:spcPts val="360"/>
              </a:spcBef>
              <a:spcAft>
                <a:spcPts val="0"/>
              </a:spcAft>
              <a:buClr>
                <a:schemeClr val="dk1"/>
              </a:buClr>
              <a:buSzPts val="1200"/>
              <a:buFont typeface="Arial"/>
              <a:buChar char="•"/>
            </a:pPr>
            <a:r>
              <a:rPr lang="vi"/>
              <a:t>Đoạn mã trình bày việc sử dụng phần tử </a:t>
            </a:r>
            <a:r>
              <a:rPr lang="vi" b="1"/>
              <a:t>&lt;canvas&gt;</a:t>
            </a:r>
            <a:endParaRPr b="1"/>
          </a:p>
          <a:p>
            <a:pPr marL="0" lvl="0" indent="0" algn="l" rtl="0">
              <a:spcBef>
                <a:spcPts val="360"/>
              </a:spcBef>
              <a:spcAft>
                <a:spcPts val="0"/>
              </a:spcAft>
              <a:buNone/>
            </a:pPr>
            <a:endParaRPr/>
          </a:p>
        </p:txBody>
      </p:sp>
      <p:sp>
        <p:nvSpPr>
          <p:cNvPr id="109" name="Google Shape;109;gb241cd829b_2_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241cd829b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9" name="Google Shape;119;gb241cd829b_2_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Phần tử Canvas</a:t>
            </a:r>
            <a:endParaRPr b="1"/>
          </a:p>
          <a:p>
            <a:pPr marL="171450" lvl="0" indent="-171450" algn="l" rtl="0">
              <a:spcBef>
                <a:spcPts val="360"/>
              </a:spcBef>
              <a:spcAft>
                <a:spcPts val="0"/>
              </a:spcAft>
              <a:buClr>
                <a:schemeClr val="dk1"/>
              </a:buClr>
              <a:buSzPts val="1200"/>
              <a:buFont typeface="Arial"/>
              <a:buChar char="•"/>
            </a:pPr>
            <a:r>
              <a:rPr lang="vi"/>
              <a:t>Phần tử </a:t>
            </a:r>
            <a:r>
              <a:rPr lang="vi" b="1"/>
              <a:t>&lt;canvas&gt; </a:t>
            </a:r>
            <a:r>
              <a:rPr lang="vi"/>
              <a:t>trong </a:t>
            </a:r>
            <a:r>
              <a:rPr lang="vi" b="1"/>
              <a:t>DOM</a:t>
            </a:r>
            <a:r>
              <a:rPr lang="vi"/>
              <a:t> hiển thị giao diện </a:t>
            </a:r>
            <a:r>
              <a:rPr lang="vi" b="1"/>
              <a:t>HTMLCanvasElement</a:t>
            </a:r>
            <a:endParaRPr b="1"/>
          </a:p>
          <a:p>
            <a:pPr marL="171450" lvl="0" indent="-171450" algn="l" rtl="0">
              <a:spcBef>
                <a:spcPts val="360"/>
              </a:spcBef>
              <a:spcAft>
                <a:spcPts val="0"/>
              </a:spcAft>
              <a:buClr>
                <a:schemeClr val="dk1"/>
              </a:buClr>
              <a:buSzPts val="1200"/>
              <a:buFont typeface="Arial"/>
              <a:buChar char="•"/>
            </a:pPr>
            <a:r>
              <a:rPr lang="vi"/>
              <a:t>Giao diện này cung cấp các phương pháp và thuộc tính để thay đổi cách trình bày và bố cục của các phần tử canvas</a:t>
            </a:r>
            <a:endParaRPr/>
          </a:p>
          <a:p>
            <a:pPr marL="171450" lvl="0" indent="-171450" algn="l" rtl="0">
              <a:spcBef>
                <a:spcPts val="360"/>
              </a:spcBef>
              <a:spcAft>
                <a:spcPts val="0"/>
              </a:spcAft>
              <a:buClr>
                <a:schemeClr val="dk1"/>
              </a:buClr>
              <a:buSzPts val="1200"/>
              <a:buFont typeface="Arial"/>
              <a:buChar char="•"/>
            </a:pPr>
            <a:r>
              <a:rPr lang="vi" b="1"/>
              <a:t>HTMLCanvasElement</a:t>
            </a:r>
            <a:r>
              <a:rPr lang="vi"/>
              <a:t> có phương thức </a:t>
            </a:r>
            <a:r>
              <a:rPr lang="vi" b="1"/>
              <a:t>getContext (context) </a:t>
            </a:r>
            <a:r>
              <a:rPr lang="vi"/>
              <a:t>trả về ngữ cảnh bản vẽ cho canvas</a:t>
            </a:r>
            <a:endParaRPr b="1"/>
          </a:p>
        </p:txBody>
      </p:sp>
      <p:sp>
        <p:nvSpPr>
          <p:cNvPr id="120" name="Google Shape;120;gb241cd829b_2_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241cd829b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5" name="Google Shape;135;gb241cd829b_2_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Vẽ một đường thẳng trong Canvas</a:t>
            </a:r>
            <a:endParaRPr b="1"/>
          </a:p>
          <a:p>
            <a:pPr marL="171450" lvl="0" indent="-171450" algn="l" rtl="0">
              <a:spcBef>
                <a:spcPts val="360"/>
              </a:spcBef>
              <a:spcAft>
                <a:spcPts val="0"/>
              </a:spcAft>
              <a:buClr>
                <a:schemeClr val="dk1"/>
              </a:buClr>
              <a:buSzPts val="1200"/>
              <a:buFont typeface="Arial"/>
              <a:buChar char="•"/>
            </a:pPr>
            <a:r>
              <a:rPr lang="vi"/>
              <a:t>Bạn có thể vẽ các đường thẳng trong canvas bằng cách sử dụng các phương thức </a:t>
            </a:r>
            <a:r>
              <a:rPr lang="vi" b="1"/>
              <a:t>stroke()</a:t>
            </a:r>
            <a:r>
              <a:rPr lang="vi"/>
              <a:t>, </a:t>
            </a:r>
            <a:r>
              <a:rPr lang="vi" b="1"/>
              <a:t>beginPath()</a:t>
            </a:r>
            <a:r>
              <a:rPr lang="vi"/>
              <a:t>, </a:t>
            </a:r>
            <a:r>
              <a:rPr lang="vi" b="1"/>
              <a:t>lineTo()</a:t>
            </a:r>
            <a:r>
              <a:rPr lang="vi"/>
              <a:t> và </a:t>
            </a:r>
            <a:r>
              <a:rPr lang="vi" b="1"/>
              <a:t>moveTo()</a:t>
            </a:r>
            <a:endParaRPr b="1"/>
          </a:p>
          <a:p>
            <a:pPr marL="171450" lvl="0" indent="-171450" algn="l" rtl="0">
              <a:spcBef>
                <a:spcPts val="360"/>
              </a:spcBef>
              <a:spcAft>
                <a:spcPts val="0"/>
              </a:spcAft>
              <a:buClr>
                <a:schemeClr val="dk1"/>
              </a:buClr>
              <a:buSzPts val="1200"/>
              <a:buFont typeface="Arial"/>
              <a:buChar char="•"/>
            </a:pPr>
            <a:r>
              <a:rPr lang="vi"/>
              <a:t>Sau đây là cú pháp để tạo một dòng trong canvas:</a:t>
            </a:r>
            <a:endParaRPr b="1"/>
          </a:p>
          <a:p>
            <a:pPr marL="171450" lvl="0" indent="-171450" algn="l" rtl="0">
              <a:spcBef>
                <a:spcPts val="360"/>
              </a:spcBef>
              <a:spcAft>
                <a:spcPts val="0"/>
              </a:spcAft>
              <a:buClr>
                <a:schemeClr val="dk1"/>
              </a:buClr>
              <a:buSzPts val="1200"/>
              <a:buFont typeface="Arial"/>
              <a:buChar char="•"/>
            </a:pPr>
            <a:r>
              <a:rPr lang="vi" b="0" u="sng"/>
              <a:t>Cú pháp:</a:t>
            </a:r>
            <a:endParaRPr/>
          </a:p>
          <a:p>
            <a:pPr marL="914400" lvl="2" indent="0" algn="l" rtl="0">
              <a:spcBef>
                <a:spcPts val="360"/>
              </a:spcBef>
              <a:spcAft>
                <a:spcPts val="0"/>
              </a:spcAft>
              <a:buClr>
                <a:schemeClr val="dk1"/>
              </a:buClr>
              <a:buSzPts val="1200"/>
              <a:buFont typeface="Arial"/>
              <a:buNone/>
            </a:pPr>
            <a:r>
              <a:rPr lang="vi" b="1" u="none"/>
              <a:t>ctext.beginPath();</a:t>
            </a:r>
            <a:endParaRPr/>
          </a:p>
          <a:p>
            <a:pPr marL="914400" lvl="2" indent="0" algn="l" rtl="0">
              <a:spcBef>
                <a:spcPts val="360"/>
              </a:spcBef>
              <a:spcAft>
                <a:spcPts val="0"/>
              </a:spcAft>
              <a:buClr>
                <a:schemeClr val="dk1"/>
              </a:buClr>
              <a:buSzPts val="1200"/>
              <a:buFont typeface="Arial"/>
              <a:buNone/>
            </a:pPr>
            <a:r>
              <a:rPr lang="vi" b="1" u="none"/>
              <a:t>ctext.moveTo(x,y);</a:t>
            </a:r>
            <a:endParaRPr/>
          </a:p>
          <a:p>
            <a:pPr marL="914400" lvl="2" indent="0" algn="l" rtl="0">
              <a:spcBef>
                <a:spcPts val="360"/>
              </a:spcBef>
              <a:spcAft>
                <a:spcPts val="0"/>
              </a:spcAft>
              <a:buClr>
                <a:schemeClr val="dk1"/>
              </a:buClr>
              <a:buSzPts val="1200"/>
              <a:buFont typeface="Arial"/>
              <a:buNone/>
            </a:pPr>
            <a:r>
              <a:rPr lang="vi" b="1" u="none"/>
              <a:t>ctext.lineTo(x,y); </a:t>
            </a:r>
            <a:endParaRPr/>
          </a:p>
          <a:p>
            <a:pPr marL="914400" lvl="2" indent="0" algn="l" rtl="0">
              <a:spcBef>
                <a:spcPts val="360"/>
              </a:spcBef>
              <a:spcAft>
                <a:spcPts val="0"/>
              </a:spcAft>
              <a:buClr>
                <a:schemeClr val="dk1"/>
              </a:buClr>
              <a:buSzPts val="1200"/>
              <a:buFont typeface="Arial"/>
              <a:buNone/>
            </a:pPr>
            <a:r>
              <a:rPr lang="vi" b="1" u="none"/>
              <a:t>ctext.stroke(); </a:t>
            </a:r>
            <a:endParaRPr/>
          </a:p>
          <a:p>
            <a:pPr marL="171450" lvl="0" indent="-171450" algn="l" rtl="0">
              <a:spcBef>
                <a:spcPts val="360"/>
              </a:spcBef>
              <a:spcAft>
                <a:spcPts val="0"/>
              </a:spcAft>
              <a:buClr>
                <a:schemeClr val="dk1"/>
              </a:buClr>
              <a:buSzPts val="1200"/>
              <a:buFont typeface="Arial"/>
              <a:buChar char="•"/>
            </a:pPr>
            <a:r>
              <a:rPr lang="vi"/>
              <a:t>Ở đây, </a:t>
            </a:r>
            <a:endParaRPr/>
          </a:p>
          <a:p>
            <a:pPr marL="628650" lvl="1" indent="-171450" algn="l" rtl="0">
              <a:spcBef>
                <a:spcPts val="360"/>
              </a:spcBef>
              <a:spcAft>
                <a:spcPts val="0"/>
              </a:spcAft>
              <a:buClr>
                <a:schemeClr val="dk1"/>
              </a:buClr>
              <a:buSzPts val="1200"/>
              <a:buFont typeface="Arial"/>
              <a:buChar char="•"/>
            </a:pPr>
            <a:r>
              <a:rPr lang="vi" b="1"/>
              <a:t>ctext</a:t>
            </a:r>
            <a:r>
              <a:rPr lang="vi"/>
              <a:t> - chỉ định một đối tượng ngữ cảnh</a:t>
            </a:r>
            <a:endParaRPr/>
          </a:p>
          <a:p>
            <a:pPr marL="628650" lvl="1" indent="-171450" algn="l" rtl="0">
              <a:spcBef>
                <a:spcPts val="360"/>
              </a:spcBef>
              <a:spcAft>
                <a:spcPts val="0"/>
              </a:spcAft>
              <a:buClr>
                <a:schemeClr val="dk1"/>
              </a:buClr>
              <a:buSzPts val="1200"/>
              <a:buFont typeface="Arial"/>
              <a:buChar char="•"/>
            </a:pPr>
            <a:r>
              <a:rPr lang="vi" b="1"/>
              <a:t>beginPath() </a:t>
            </a:r>
            <a:r>
              <a:rPr lang="vi"/>
              <a:t>- Chỉ định một đường dẫn bản vẽ mới</a:t>
            </a:r>
            <a:endParaRPr/>
          </a:p>
          <a:p>
            <a:pPr marL="628650" lvl="1" indent="-171450" algn="l" rtl="0">
              <a:spcBef>
                <a:spcPts val="360"/>
              </a:spcBef>
              <a:spcAft>
                <a:spcPts val="0"/>
              </a:spcAft>
              <a:buClr>
                <a:schemeClr val="dk1"/>
              </a:buClr>
              <a:buSzPts val="1200"/>
              <a:buFont typeface="Arial"/>
              <a:buChar char="•"/>
            </a:pPr>
            <a:r>
              <a:rPr lang="vi" b="1"/>
              <a:t>moveTo() </a:t>
            </a:r>
            <a:r>
              <a:rPr lang="vi"/>
              <a:t>- Chỉ định việc tạo đường dẫn con mới đến vị trí đã cho</a:t>
            </a:r>
            <a:endParaRPr/>
          </a:p>
          <a:p>
            <a:pPr marL="628650" lvl="1" indent="-171450" algn="l" rtl="0">
              <a:spcBef>
                <a:spcPts val="360"/>
              </a:spcBef>
              <a:spcAft>
                <a:spcPts val="0"/>
              </a:spcAft>
              <a:buClr>
                <a:schemeClr val="dk1"/>
              </a:buClr>
              <a:buSzPts val="1200"/>
              <a:buFont typeface="Arial"/>
              <a:buChar char="•"/>
            </a:pPr>
            <a:r>
              <a:rPr lang="vi" b="1"/>
              <a:t>lineTo() </a:t>
            </a:r>
            <a:r>
              <a:rPr lang="vi"/>
              <a:t>- Chỉ định bản vẽ của một đường từ vị trí ngữ cảnh đến vị trí đã cho</a:t>
            </a:r>
            <a:endParaRPr/>
          </a:p>
          <a:p>
            <a:pPr marL="628650" lvl="1" indent="-171450" algn="l" rtl="0">
              <a:spcBef>
                <a:spcPts val="360"/>
              </a:spcBef>
              <a:spcAft>
                <a:spcPts val="0"/>
              </a:spcAft>
              <a:buClr>
                <a:schemeClr val="dk1"/>
              </a:buClr>
              <a:buSzPts val="1200"/>
              <a:buFont typeface="Arial"/>
              <a:buChar char="•"/>
            </a:pPr>
            <a:r>
              <a:rPr lang="vi" b="1"/>
              <a:t>stroke() </a:t>
            </a:r>
            <a:r>
              <a:rPr lang="vi"/>
              <a:t>- Chỉ định cách gán màu cho đường thẳng và hiển thị nó</a:t>
            </a:r>
            <a:endParaRPr b="0" u="none"/>
          </a:p>
        </p:txBody>
      </p:sp>
      <p:sp>
        <p:nvSpPr>
          <p:cNvPr id="136" name="Google Shape;136;gb241cd829b_2_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241cd829b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8" name="Google Shape;148;gb241cd829b_2_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Làm việc với các đối tượng vẽ</a:t>
            </a:r>
            <a:endParaRPr b="1"/>
          </a:p>
          <a:p>
            <a:pPr marL="171450" lvl="0" indent="-171450" algn="l" rtl="0">
              <a:spcBef>
                <a:spcPts val="360"/>
              </a:spcBef>
              <a:spcAft>
                <a:spcPts val="0"/>
              </a:spcAft>
              <a:buClr>
                <a:schemeClr val="dk1"/>
              </a:buClr>
              <a:buSzPts val="1200"/>
              <a:buFont typeface="Arial"/>
              <a:buChar char="•"/>
            </a:pPr>
            <a:r>
              <a:rPr lang="vi"/>
              <a:t>HTML5 canvas cho phép người dùng làm việc với các loại đối tượng vẽ khác nhau. </a:t>
            </a:r>
            <a:endParaRPr/>
          </a:p>
          <a:p>
            <a:pPr marL="171450" lvl="0" indent="-171450" algn="l" rtl="0">
              <a:spcBef>
                <a:spcPts val="360"/>
              </a:spcBef>
              <a:spcAft>
                <a:spcPts val="0"/>
              </a:spcAft>
              <a:buClr>
                <a:schemeClr val="dk1"/>
              </a:buClr>
              <a:buSzPts val="1200"/>
              <a:buFont typeface="Arial"/>
              <a:buChar char="•"/>
            </a:pPr>
            <a:r>
              <a:rPr lang="vi"/>
              <a:t>Các đối tượng sau có thể được vẽ trên phần tử canvas:</a:t>
            </a:r>
            <a:endParaRPr/>
          </a:p>
          <a:p>
            <a:pPr marL="171450" lvl="0" indent="-171450" algn="l" rtl="0">
              <a:spcBef>
                <a:spcPts val="360"/>
              </a:spcBef>
              <a:spcAft>
                <a:spcPts val="0"/>
              </a:spcAft>
              <a:buClr>
                <a:schemeClr val="dk1"/>
              </a:buClr>
              <a:buSzPts val="1200"/>
              <a:buFont typeface="Arial"/>
              <a:buChar char="•"/>
            </a:pPr>
            <a:r>
              <a:rPr lang="vi" b="1"/>
              <a:t>Vẽ hình chữ nhật</a:t>
            </a:r>
            <a:endParaRPr/>
          </a:p>
          <a:p>
            <a:pPr marL="628650" lvl="1" indent="-171450" algn="l" rtl="0">
              <a:spcBef>
                <a:spcPts val="360"/>
              </a:spcBef>
              <a:spcAft>
                <a:spcPts val="0"/>
              </a:spcAft>
              <a:buClr>
                <a:schemeClr val="dk1"/>
              </a:buClr>
              <a:buSzPts val="1200"/>
              <a:buFont typeface="Arial"/>
              <a:buChar char="•"/>
            </a:pPr>
            <a:r>
              <a:rPr lang="vi"/>
              <a:t>Với canvas HTML5, người dùng có thể tạo một hình chữ nhật bằng phương thức </a:t>
            </a:r>
            <a:r>
              <a:rPr lang="vi" b="1"/>
              <a:t>rect()</a:t>
            </a:r>
            <a:r>
              <a:rPr lang="vi"/>
              <a:t>. </a:t>
            </a:r>
            <a:endParaRPr/>
          </a:p>
          <a:p>
            <a:pPr marL="628650" lvl="1" indent="-171450" algn="l" rtl="0">
              <a:spcBef>
                <a:spcPts val="360"/>
              </a:spcBef>
              <a:spcAft>
                <a:spcPts val="0"/>
              </a:spcAft>
              <a:buClr>
                <a:schemeClr val="dk1"/>
              </a:buClr>
              <a:buSzPts val="1200"/>
              <a:buFont typeface="Arial"/>
              <a:buChar char="•"/>
            </a:pPr>
            <a:r>
              <a:rPr lang="vi"/>
              <a:t>Khung HTML5 được đặt bằng cách sử dụng các tham số x và y và có kích thước thích hợp thông qua các thuộc tính chiều cao và chiều rộng.</a:t>
            </a:r>
            <a:endParaRPr/>
          </a:p>
          <a:p>
            <a:pPr marL="171450" lvl="0" indent="-171450" algn="l" rtl="0">
              <a:spcBef>
                <a:spcPts val="360"/>
              </a:spcBef>
              <a:spcAft>
                <a:spcPts val="0"/>
              </a:spcAft>
              <a:buClr>
                <a:schemeClr val="dk1"/>
              </a:buClr>
              <a:buSzPts val="1200"/>
              <a:buFont typeface="Arial"/>
              <a:buChar char="•"/>
            </a:pPr>
            <a:r>
              <a:rPr lang="vi" b="1"/>
              <a:t>Các thuộc tính và phương thức</a:t>
            </a:r>
            <a:endParaRPr/>
          </a:p>
        </p:txBody>
      </p:sp>
      <p:sp>
        <p:nvSpPr>
          <p:cNvPr id="149" name="Google Shape;149;gb241cd829b_2_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241cd829b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4" name="Google Shape;164;gb241cd829b_2_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Làm việc với các đối tượng vẽ</a:t>
            </a:r>
            <a:endParaRPr b="1"/>
          </a:p>
          <a:p>
            <a:pPr marL="171450" lvl="0" indent="-171450" algn="l" rtl="0">
              <a:spcBef>
                <a:spcPts val="360"/>
              </a:spcBef>
              <a:spcAft>
                <a:spcPts val="0"/>
              </a:spcAft>
              <a:buClr>
                <a:schemeClr val="dk1"/>
              </a:buClr>
              <a:buSzPts val="1200"/>
              <a:buFont typeface="Arial"/>
              <a:buChar char="•"/>
            </a:pPr>
            <a:r>
              <a:rPr lang="vi"/>
              <a:t>Hình sau hiển thị một hình chữ nhật được vẽ trên canvas.</a:t>
            </a:r>
            <a:endParaRPr/>
          </a:p>
          <a:p>
            <a:pPr marL="171450" lvl="0" indent="-171450" algn="l" rtl="0">
              <a:spcBef>
                <a:spcPts val="360"/>
              </a:spcBef>
              <a:spcAft>
                <a:spcPts val="0"/>
              </a:spcAft>
              <a:buClr>
                <a:schemeClr val="dk1"/>
              </a:buClr>
              <a:buSzPts val="1200"/>
              <a:buFont typeface="Arial"/>
              <a:buChar char="•"/>
            </a:pPr>
            <a:r>
              <a:rPr lang="vi" b="1"/>
              <a:t>Vẽ hình Vòng cung</a:t>
            </a:r>
            <a:endParaRPr b="1"/>
          </a:p>
          <a:p>
            <a:pPr marL="628650" lvl="1" indent="-171450" algn="l" rtl="0">
              <a:spcBef>
                <a:spcPts val="360"/>
              </a:spcBef>
              <a:spcAft>
                <a:spcPts val="0"/>
              </a:spcAft>
              <a:buClr>
                <a:schemeClr val="dk1"/>
              </a:buClr>
              <a:buSzPts val="1200"/>
              <a:buFont typeface="Arial"/>
              <a:buChar char="•"/>
            </a:pPr>
            <a:r>
              <a:rPr lang="vi"/>
              <a:t>Có thể tạo một vòng cung bằng cách sử dụng phương thức </a:t>
            </a:r>
            <a:r>
              <a:rPr lang="vi" b="1"/>
              <a:t>arc()</a:t>
            </a:r>
            <a:endParaRPr b="1"/>
          </a:p>
          <a:p>
            <a:pPr marL="628650" lvl="1" indent="-171450" algn="l" rtl="0">
              <a:spcBef>
                <a:spcPts val="360"/>
              </a:spcBef>
              <a:spcAft>
                <a:spcPts val="0"/>
              </a:spcAft>
              <a:buClr>
                <a:schemeClr val="dk1"/>
              </a:buClr>
              <a:buSzPts val="1200"/>
              <a:buFont typeface="Arial"/>
              <a:buChar char="•"/>
            </a:pPr>
            <a:r>
              <a:rPr lang="vi"/>
              <a:t>Cung được biểu diễn bằng cách sử dụng góc bắt đầu, góc kết thúc, bán kính, điểm trung tâm và hướng vẽ (ngược chiều kim đồng hồ hoặc ngược chiều kim đồng hồ).</a:t>
            </a:r>
            <a:endParaRPr b="1"/>
          </a:p>
        </p:txBody>
      </p:sp>
      <p:sp>
        <p:nvSpPr>
          <p:cNvPr id="165" name="Google Shape;165;gb241cd829b_2_10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241cd829b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8" name="Google Shape;178;gb241cd829b_2_1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Làm việc với các đối tượng vẽ</a:t>
            </a:r>
            <a:endParaRPr b="1"/>
          </a:p>
          <a:p>
            <a:pPr marL="171450" lvl="0" indent="-171450" algn="l" rtl="0">
              <a:spcBef>
                <a:spcPts val="360"/>
              </a:spcBef>
              <a:spcAft>
                <a:spcPts val="0"/>
              </a:spcAft>
              <a:buClr>
                <a:schemeClr val="dk1"/>
              </a:buClr>
              <a:buSzPts val="1200"/>
              <a:buFont typeface="Arial"/>
              <a:buChar char="•"/>
            </a:pPr>
            <a:r>
              <a:rPr lang="vi"/>
              <a:t>Cú pháp để vẽ một cung tròn trong HTML5 như sau:</a:t>
            </a:r>
            <a:endParaRPr/>
          </a:p>
          <a:p>
            <a:pPr marL="171450" lvl="0" indent="-171450" algn="l" rtl="0">
              <a:spcBef>
                <a:spcPts val="360"/>
              </a:spcBef>
              <a:spcAft>
                <a:spcPts val="0"/>
              </a:spcAft>
              <a:buClr>
                <a:schemeClr val="dk1"/>
              </a:buClr>
              <a:buSzPts val="1200"/>
              <a:buFont typeface="Arial"/>
              <a:buChar char="•"/>
            </a:pPr>
            <a:r>
              <a:rPr lang="vi" u="sng"/>
              <a:t>Cú pháp</a:t>
            </a:r>
            <a:r>
              <a:rPr lang="vi"/>
              <a:t>:</a:t>
            </a:r>
            <a:endParaRPr/>
          </a:p>
          <a:p>
            <a:pPr marL="457200" lvl="1" indent="0" algn="l" rtl="0">
              <a:spcBef>
                <a:spcPts val="360"/>
              </a:spcBef>
              <a:spcAft>
                <a:spcPts val="0"/>
              </a:spcAft>
              <a:buClr>
                <a:schemeClr val="dk1"/>
              </a:buClr>
              <a:buSzPts val="1200"/>
              <a:buFont typeface="Arial"/>
              <a:buNone/>
            </a:pPr>
            <a:r>
              <a:rPr lang="vi"/>
              <a:t>	</a:t>
            </a:r>
            <a:r>
              <a:rPr lang="vi" b="1"/>
              <a:t>arc(x, y, radius, startAngle, endAngle, anticlockwise)</a:t>
            </a:r>
            <a:endParaRPr/>
          </a:p>
          <a:p>
            <a:pPr marL="171450" lvl="0" indent="-171450" algn="l" rtl="0">
              <a:spcBef>
                <a:spcPts val="360"/>
              </a:spcBef>
              <a:spcAft>
                <a:spcPts val="0"/>
              </a:spcAft>
              <a:buClr>
                <a:schemeClr val="dk1"/>
              </a:buClr>
              <a:buSzPts val="1200"/>
              <a:buFont typeface="Arial"/>
              <a:buChar char="•"/>
            </a:pPr>
            <a:r>
              <a:rPr lang="vi"/>
              <a:t>Ở đây, </a:t>
            </a:r>
            <a:endParaRPr/>
          </a:p>
          <a:p>
            <a:pPr marL="628650" lvl="1" indent="-171450" algn="l" rtl="0">
              <a:spcBef>
                <a:spcPts val="360"/>
              </a:spcBef>
              <a:spcAft>
                <a:spcPts val="0"/>
              </a:spcAft>
              <a:buClr>
                <a:schemeClr val="dk1"/>
              </a:buClr>
              <a:buSzPts val="1200"/>
              <a:buFont typeface="Arial"/>
              <a:buChar char="•"/>
            </a:pPr>
            <a:r>
              <a:rPr lang="vi" b="1"/>
              <a:t>x, y </a:t>
            </a:r>
            <a:r>
              <a:rPr lang="vi"/>
              <a:t>- Chỉ định tọa độ của tâm cung </a:t>
            </a:r>
            <a:endParaRPr/>
          </a:p>
          <a:p>
            <a:pPr marL="628650" lvl="1" indent="-171450" algn="l" rtl="0">
              <a:spcBef>
                <a:spcPts val="360"/>
              </a:spcBef>
              <a:spcAft>
                <a:spcPts val="0"/>
              </a:spcAft>
              <a:buClr>
                <a:schemeClr val="dk1"/>
              </a:buClr>
              <a:buSzPts val="1200"/>
              <a:buFont typeface="Arial"/>
              <a:buChar char="•"/>
            </a:pPr>
            <a:r>
              <a:rPr lang="vi" b="1"/>
              <a:t>radius (bán kính) </a:t>
            </a:r>
            <a:r>
              <a:rPr lang="vi"/>
              <a:t>- Chỉ định khoảng cách từ tâm đến bất kỳ điểm nào trên vòng tròn</a:t>
            </a:r>
            <a:endParaRPr/>
          </a:p>
          <a:p>
            <a:pPr marL="628650" lvl="1" indent="-171450" algn="l" rtl="0">
              <a:spcBef>
                <a:spcPts val="360"/>
              </a:spcBef>
              <a:spcAft>
                <a:spcPts val="0"/>
              </a:spcAft>
              <a:buClr>
                <a:schemeClr val="dk1"/>
              </a:buClr>
              <a:buSzPts val="1200"/>
              <a:buFont typeface="Arial"/>
              <a:buChar char="•"/>
            </a:pPr>
            <a:r>
              <a:rPr lang="vi" b="1"/>
              <a:t>startAngle, endAngle </a:t>
            </a:r>
            <a:r>
              <a:rPr lang="vi"/>
              <a:t>- Chỉ định điểm bắt đầu và điểm kết thúc trong vòng cung</a:t>
            </a:r>
            <a:endParaRPr/>
          </a:p>
          <a:p>
            <a:pPr marL="628650" lvl="1" indent="-171450" algn="l" rtl="0">
              <a:spcBef>
                <a:spcPts val="360"/>
              </a:spcBef>
              <a:spcAft>
                <a:spcPts val="0"/>
              </a:spcAft>
              <a:buClr>
                <a:schemeClr val="dk1"/>
              </a:buClr>
              <a:buSzPts val="1200"/>
              <a:buFont typeface="Arial"/>
              <a:buChar char="•"/>
            </a:pPr>
            <a:r>
              <a:rPr lang="vi" b="1"/>
              <a:t>anticlockwise (ngược chiều kim đồng hồ) </a:t>
            </a:r>
            <a:r>
              <a:rPr lang="vi"/>
              <a:t>- Vẽ vòng cung theo chiều kim đồng hồ hoặc ngược chiều kim đồng hồ và chấp nhận giá trị boolean</a:t>
            </a:r>
            <a:endParaRPr b="1"/>
          </a:p>
        </p:txBody>
      </p:sp>
      <p:sp>
        <p:nvSpPr>
          <p:cNvPr id="179" name="Google Shape;179;gb241cd829b_2_1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5"/>
        <p:cNvGrpSpPr/>
        <p:nvPr/>
      </p:nvGrpSpPr>
      <p:grpSpPr>
        <a:xfrm>
          <a:off x="0" y="0"/>
          <a:ext cx="0" cy="0"/>
          <a:chOff x="0" y="0"/>
          <a:chExt cx="0" cy="0"/>
        </a:xfrm>
      </p:grpSpPr>
      <p:sp>
        <p:nvSpPr>
          <p:cNvPr id="56" name="Google Shape;56;p14"/>
          <p:cNvSpPr txBox="1"/>
          <p:nvPr/>
        </p:nvSpPr>
        <p:spPr>
          <a:xfrm>
            <a:off x="1752600" y="2743200"/>
            <a:ext cx="2286000" cy="39241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vi" sz="2800" b="1" i="0" u="none" strike="noStrike" cap="none">
                <a:solidFill>
                  <a:schemeClr val="dk1"/>
                </a:solidFill>
                <a:latin typeface="Book Antiqua"/>
                <a:ea typeface="Book Antiqua"/>
                <a:cs typeface="Book Antiqua"/>
                <a:sym typeface="Book Antiqua"/>
              </a:rPr>
              <a:t>Session: 1</a:t>
            </a:r>
            <a:r>
              <a:rPr lang="en-US" sz="2800" b="1" i="0" u="none" strike="noStrike" cap="none">
                <a:solidFill>
                  <a:schemeClr val="dk1"/>
                </a:solidFill>
                <a:latin typeface="Book Antiqua"/>
                <a:ea typeface="Book Antiqua"/>
                <a:cs typeface="Book Antiqua"/>
                <a:sym typeface="Book Antiqua"/>
              </a:rPr>
              <a:t>9</a:t>
            </a:r>
            <a:endParaRPr/>
          </a:p>
        </p:txBody>
      </p:sp>
      <p:sp>
        <p:nvSpPr>
          <p:cNvPr id="57" name="Google Shape;57;p14"/>
          <p:cNvSpPr txBox="1"/>
          <p:nvPr/>
        </p:nvSpPr>
        <p:spPr>
          <a:xfrm>
            <a:off x="914400" y="3314700"/>
            <a:ext cx="7315200" cy="58862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4500" b="1" i="1" u="none" strike="noStrike" cap="none">
                <a:solidFill>
                  <a:schemeClr val="dk1"/>
                </a:solidFill>
                <a:latin typeface="Book Antiqua"/>
                <a:ea typeface="Book Antiqua"/>
                <a:cs typeface="Book Antiqua"/>
                <a:sym typeface="Book Antiqua"/>
              </a:rPr>
              <a:t>Canvas and JavaScript</a:t>
            </a:r>
            <a:endParaRPr/>
          </a:p>
        </p:txBody>
      </p:sp>
      <p:sp>
        <p:nvSpPr>
          <p:cNvPr id="58" name="Google Shape;58;p14"/>
          <p:cNvSpPr/>
          <p:nvPr/>
        </p:nvSpPr>
        <p:spPr>
          <a:xfrm>
            <a:off x="0" y="0"/>
            <a:ext cx="685800" cy="5143500"/>
          </a:xfrm>
          <a:prstGeom prst="rect">
            <a:avLst/>
          </a:prstGeom>
          <a:gradFill>
            <a:gsLst>
              <a:gs pos="0">
                <a:srgbClr val="E36C09"/>
              </a:gs>
              <a:gs pos="50000">
                <a:srgbClr val="E36C09"/>
              </a:gs>
              <a:gs pos="100000">
                <a:srgbClr val="C5D8F1"/>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59" name="Google Shape;59;p14"/>
          <p:cNvPicPr preferRelativeResize="0"/>
          <p:nvPr/>
        </p:nvPicPr>
        <p:blipFill rotWithShape="1">
          <a:blip r:embed="rId2">
            <a:alphaModFix/>
          </a:blip>
          <a:srcRect l="3556"/>
          <a:stretch/>
        </p:blipFill>
        <p:spPr>
          <a:xfrm>
            <a:off x="7040033" y="1600200"/>
            <a:ext cx="656167" cy="571500"/>
          </a:xfrm>
          <a:prstGeom prst="rect">
            <a:avLst/>
          </a:prstGeom>
          <a:noFill/>
          <a:ln>
            <a:noFill/>
          </a:ln>
        </p:spPr>
      </p:pic>
      <p:pic>
        <p:nvPicPr>
          <p:cNvPr id="60" name="Google Shape;60;p14" descr="Internet_Explorer_7_Logo-150x150.png"/>
          <p:cNvPicPr preferRelativeResize="0"/>
          <p:nvPr/>
        </p:nvPicPr>
        <p:blipFill rotWithShape="1">
          <a:blip r:embed="rId3">
            <a:alphaModFix/>
          </a:blip>
          <a:srcRect/>
          <a:stretch/>
        </p:blipFill>
        <p:spPr>
          <a:xfrm>
            <a:off x="7010400" y="628650"/>
            <a:ext cx="457200" cy="457200"/>
          </a:xfrm>
          <a:prstGeom prst="rect">
            <a:avLst/>
          </a:prstGeom>
          <a:noFill/>
          <a:ln>
            <a:noFill/>
          </a:ln>
        </p:spPr>
      </p:pic>
      <p:pic>
        <p:nvPicPr>
          <p:cNvPr id="61" name="Google Shape;61;p14" descr="images.jpg"/>
          <p:cNvPicPr preferRelativeResize="0"/>
          <p:nvPr/>
        </p:nvPicPr>
        <p:blipFill rotWithShape="1">
          <a:blip r:embed="rId4">
            <a:alphaModFix/>
          </a:blip>
          <a:srcRect/>
          <a:stretch/>
        </p:blipFill>
        <p:spPr>
          <a:xfrm rot="-1088993">
            <a:off x="931826" y="532112"/>
            <a:ext cx="1850231" cy="1385888"/>
          </a:xfrm>
          <a:prstGeom prst="rect">
            <a:avLst/>
          </a:prstGeom>
          <a:noFill/>
          <a:ln>
            <a:noFill/>
          </a:ln>
        </p:spPr>
      </p:pic>
      <p:sp>
        <p:nvSpPr>
          <p:cNvPr id="62" name="Google Shape;62;p14"/>
          <p:cNvSpPr/>
          <p:nvPr/>
        </p:nvSpPr>
        <p:spPr>
          <a:xfrm>
            <a:off x="228600" y="971550"/>
            <a:ext cx="7571303" cy="7617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6000" b="1" i="1" u="none" strike="noStrike" cap="none">
                <a:solidFill>
                  <a:srgbClr val="FC7876"/>
                </a:solidFill>
                <a:latin typeface="Courier New"/>
                <a:ea typeface="Courier New"/>
                <a:cs typeface="Courier New"/>
                <a:sym typeface="Courier New"/>
              </a:rPr>
              <a:t>     NexTGen Web</a:t>
            </a:r>
            <a:endParaRPr sz="6000" b="1" i="0" u="none" strike="noStrike" cap="none">
              <a:solidFill>
                <a:srgbClr val="5F497A"/>
              </a:solidFill>
              <a:latin typeface="Courier New"/>
              <a:ea typeface="Courier New"/>
              <a:cs typeface="Courier New"/>
              <a:sym typeface="Courier New"/>
            </a:endParaRPr>
          </a:p>
        </p:txBody>
      </p:sp>
      <p:pic>
        <p:nvPicPr>
          <p:cNvPr id="63" name="Google Shape;63;p14"/>
          <p:cNvPicPr preferRelativeResize="0"/>
          <p:nvPr/>
        </p:nvPicPr>
        <p:blipFill rotWithShape="1">
          <a:blip r:embed="rId5">
            <a:alphaModFix/>
          </a:blip>
          <a:srcRect t="3540"/>
          <a:stretch/>
        </p:blipFill>
        <p:spPr>
          <a:xfrm>
            <a:off x="5943600" y="1657350"/>
            <a:ext cx="762000" cy="484774"/>
          </a:xfrm>
          <a:prstGeom prst="rect">
            <a:avLst/>
          </a:prstGeom>
          <a:noFill/>
          <a:ln>
            <a:noFill/>
          </a:ln>
        </p:spPr>
      </p:pic>
      <p:pic>
        <p:nvPicPr>
          <p:cNvPr id="64" name="Google Shape;64;p14"/>
          <p:cNvPicPr preferRelativeResize="0"/>
          <p:nvPr/>
        </p:nvPicPr>
        <p:blipFill rotWithShape="1">
          <a:blip r:embed="rId6">
            <a:alphaModFix/>
          </a:blip>
          <a:srcRect/>
          <a:stretch/>
        </p:blipFill>
        <p:spPr>
          <a:xfrm>
            <a:off x="6009901" y="628650"/>
            <a:ext cx="464624" cy="442913"/>
          </a:xfrm>
          <a:prstGeom prst="rect">
            <a:avLst/>
          </a:prstGeom>
          <a:noFill/>
          <a:ln>
            <a:noFill/>
          </a:ln>
        </p:spPr>
      </p:pic>
      <p:pic>
        <p:nvPicPr>
          <p:cNvPr id="65" name="Google Shape;65;p14" descr="256px-Chrome_Logo.svg_.png"/>
          <p:cNvPicPr preferRelativeResize="0"/>
          <p:nvPr/>
        </p:nvPicPr>
        <p:blipFill rotWithShape="1">
          <a:blip r:embed="rId7">
            <a:alphaModFix/>
          </a:blip>
          <a:srcRect/>
          <a:stretch/>
        </p:blipFill>
        <p:spPr>
          <a:xfrm>
            <a:off x="77724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gradFill>
          <a:gsLst>
            <a:gs pos="0">
              <a:srgbClr val="FABF8E"/>
            </a:gs>
            <a:gs pos="50000">
              <a:srgbClr val="D6E3BC"/>
            </a:gs>
            <a:gs pos="100000">
              <a:srgbClr val="C5D8F1"/>
            </a:gs>
          </a:gsLst>
          <a:lin ang="16200000" scaled="0"/>
        </a:gradFill>
        <a:effectLst/>
      </p:bgPr>
    </p:bg>
    <p:spTree>
      <p:nvGrpSpPr>
        <p:cNvPr id="1" name="Shape 66"/>
        <p:cNvGrpSpPr/>
        <p:nvPr/>
      </p:nvGrpSpPr>
      <p:grpSpPr>
        <a:xfrm>
          <a:off x="0" y="0"/>
          <a:ext cx="0" cy="0"/>
          <a:chOff x="0" y="0"/>
          <a:chExt cx="0" cy="0"/>
        </a:xfrm>
      </p:grpSpPr>
      <p:sp>
        <p:nvSpPr>
          <p:cNvPr id="67" name="Google Shape;67;p15"/>
          <p:cNvSpPr/>
          <p:nvPr/>
        </p:nvSpPr>
        <p:spPr>
          <a:xfrm>
            <a:off x="0" y="0"/>
            <a:ext cx="9144000" cy="571500"/>
          </a:xfrm>
          <a:prstGeom prst="rect">
            <a:avLst/>
          </a:prstGeom>
          <a:gradFill>
            <a:gsLst>
              <a:gs pos="0">
                <a:srgbClr val="366092"/>
              </a:gs>
              <a:gs pos="50000">
                <a:srgbClr val="FBD4B4"/>
              </a:gs>
              <a:gs pos="100000">
                <a:srgbClr val="D6E3BC"/>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Courier New"/>
              <a:ea typeface="Courier New"/>
              <a:cs typeface="Courier New"/>
              <a:sym typeface="Courier New"/>
            </a:endParaRPr>
          </a:p>
        </p:txBody>
      </p:sp>
      <p:sp>
        <p:nvSpPr>
          <p:cNvPr id="68" name="Google Shape;68;p1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
        <p:nvSpPr>
          <p:cNvPr id="69" name="Google Shape;69;p15"/>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200" b="1" i="0" cap="none">
                <a:solidFill>
                  <a:srgbClr val="953734"/>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71" name="Google Shape;71;p15"/>
          <p:cNvSpPr txBox="1"/>
          <p:nvPr/>
        </p:nvSpPr>
        <p:spPr>
          <a:xfrm>
            <a:off x="0" y="4960144"/>
            <a:ext cx="3048000" cy="18335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Calibri"/>
              <a:buNone/>
            </a:pPr>
            <a:r>
              <a:rPr lang="vi" sz="1200" b="0" i="0" u="none" strike="noStrike" cap="none">
                <a:solidFill>
                  <a:schemeClr val="dk1"/>
                </a:solidFill>
                <a:latin typeface="Calibri"/>
                <a:ea typeface="Calibri"/>
                <a:cs typeface="Calibri"/>
                <a:sym typeface="Calibri"/>
              </a:rPr>
              <a:t>© </a:t>
            </a:r>
            <a:r>
              <a:rPr lang="vi" sz="1200" b="0" i="1" u="none" strike="noStrike" cap="none">
                <a:solidFill>
                  <a:schemeClr val="dk1"/>
                </a:solidFill>
                <a:latin typeface="Calibri"/>
                <a:ea typeface="Calibri"/>
                <a:cs typeface="Calibri"/>
                <a:sym typeface="Calibri"/>
              </a:rPr>
              <a:t>Aptech Ltd. </a:t>
            </a:r>
            <a:endParaRPr sz="1200" b="0" i="1" u="none" strike="noStrike" cap="none">
              <a:solidFill>
                <a:schemeClr val="dk1"/>
              </a:solidFill>
              <a:latin typeface="Calibri"/>
              <a:ea typeface="Calibri"/>
              <a:cs typeface="Calibri"/>
              <a:sym typeface="Calibri"/>
            </a:endParaRPr>
          </a:p>
        </p:txBody>
      </p:sp>
      <p:pic>
        <p:nvPicPr>
          <p:cNvPr id="72" name="Google Shape;72;p15" descr="HTML5_Logo_256.png"/>
          <p:cNvPicPr preferRelativeResize="0"/>
          <p:nvPr/>
        </p:nvPicPr>
        <p:blipFill rotWithShape="1">
          <a:blip r:embed="rId2">
            <a:alphaModFix/>
          </a:blip>
          <a:srcRect/>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263128"/>
            <a:ext cx="8229600" cy="30837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r"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r"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r"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r"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304800" y="685800"/>
            <a:ext cx="8610600" cy="3943350"/>
          </a:xfrm>
          <a:prstGeom prst="rect">
            <a:avLst/>
          </a:prstGeom>
          <a:noFill/>
          <a:ln>
            <a:noFill/>
          </a:ln>
        </p:spPr>
        <p:txBody>
          <a:bodyPr spcFirstLastPara="1" wrap="square" lIns="91425" tIns="45700" rIns="91425" bIns="45700" anchor="t" anchorCtr="0">
            <a:noAutofit/>
          </a:bodyPr>
          <a:lstStyle>
            <a:lvl1pPr marL="457200" marR="0" lvl="0" indent="-317500" algn="l" rtl="0">
              <a:spcBef>
                <a:spcPts val="560"/>
              </a:spcBef>
              <a:spcAft>
                <a:spcPts val="0"/>
              </a:spcAft>
              <a:buClr>
                <a:srgbClr val="004E4C"/>
              </a:buClr>
              <a:buSzPts val="1400"/>
              <a:buFont typeface="Noto Sans Symbols"/>
              <a:buChar char="◆"/>
              <a:defRPr sz="2800" b="0" i="0" u="none" strike="noStrike" cap="none">
                <a:solidFill>
                  <a:schemeClr val="dk1"/>
                </a:solidFill>
                <a:latin typeface="Calibri"/>
                <a:ea typeface="Calibri"/>
                <a:cs typeface="Calibri"/>
                <a:sym typeface="Calibri"/>
              </a:defRPr>
            </a:lvl1pPr>
            <a:lvl2pPr marL="914400" marR="0" lvl="1" indent="-304800" algn="l" rtl="0">
              <a:spcBef>
                <a:spcPts val="480"/>
              </a:spcBef>
              <a:spcAft>
                <a:spcPts val="0"/>
              </a:spcAft>
              <a:buClr>
                <a:srgbClr val="006666"/>
              </a:buClr>
              <a:buSzPts val="1200"/>
              <a:buFont typeface="Noto Sans Symbols"/>
              <a:buChar char="🞛"/>
              <a:defRPr sz="2400" b="0" i="0" u="none" strike="noStrike" cap="none">
                <a:solidFill>
                  <a:schemeClr val="dk1"/>
                </a:solidFill>
                <a:latin typeface="Calibri"/>
                <a:ea typeface="Calibri"/>
                <a:cs typeface="Calibri"/>
                <a:sym typeface="Calibri"/>
              </a:defRPr>
            </a:lvl2pPr>
            <a:lvl3pPr marL="1371600" marR="0" lvl="2" indent="-279400" algn="l" rtl="0">
              <a:spcBef>
                <a:spcPts val="400"/>
              </a:spcBef>
              <a:spcAft>
                <a:spcPts val="0"/>
              </a:spcAft>
              <a:buClr>
                <a:srgbClr val="006666"/>
              </a:buClr>
              <a:buSzPts val="8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4" name="Google Shape;54;p1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
        <p:nvSpPr>
          <p:cNvPr id="195" name="Google Shape;195;p25"/>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196" name="Google Shape;196;p2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Working with Drawing Objects 4-6</a:t>
            </a:r>
            <a:endParaRPr/>
          </a:p>
        </p:txBody>
      </p:sp>
      <p:grpSp>
        <p:nvGrpSpPr>
          <p:cNvPr id="197" name="Google Shape;197;p25"/>
          <p:cNvGrpSpPr/>
          <p:nvPr/>
        </p:nvGrpSpPr>
        <p:grpSpPr>
          <a:xfrm>
            <a:off x="381000" y="685801"/>
            <a:ext cx="8382000" cy="342899"/>
            <a:chOff x="0" y="924398"/>
            <a:chExt cx="8382000" cy="600405"/>
          </a:xfrm>
        </p:grpSpPr>
        <p:sp>
          <p:nvSpPr>
            <p:cNvPr id="198" name="Google Shape;198;p25"/>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lang="vi" sz="2000" b="1">
                  <a:solidFill>
                    <a:schemeClr val="lt1"/>
                  </a:solidFill>
                  <a:latin typeface="Calibri"/>
                  <a:ea typeface="Calibri"/>
                  <a:cs typeface="Calibri"/>
                  <a:sym typeface="Calibri"/>
                </a:rPr>
                <a:t>Circle</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200" name="Google Shape;200;p25"/>
          <p:cNvSpPr/>
          <p:nvPr/>
        </p:nvSpPr>
        <p:spPr>
          <a:xfrm>
            <a:off x="228600" y="1143000"/>
            <a:ext cx="8382000" cy="6858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draw a circle using the </a:t>
            </a:r>
            <a:r>
              <a:rPr lang="vi" sz="2800" b="0" i="0" u="none" strike="noStrike" cap="none" baseline="30000">
                <a:solidFill>
                  <a:schemeClr val="dk1"/>
                </a:solidFill>
                <a:latin typeface="Courier New"/>
                <a:ea typeface="Courier New"/>
                <a:cs typeface="Courier New"/>
                <a:sym typeface="Courier New"/>
              </a:rPr>
              <a:t>arc()</a:t>
            </a:r>
            <a:r>
              <a:rPr lang="vi" sz="2800" b="0" i="0" u="none" strike="noStrike" cap="none" baseline="30000">
                <a:solidFill>
                  <a:schemeClr val="dk1"/>
                </a:solidFill>
                <a:latin typeface="Calibri"/>
                <a:ea typeface="Calibri"/>
                <a:cs typeface="Calibri"/>
                <a:sym typeface="Calibri"/>
              </a:rPr>
              <a:t> method. </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have to set the start angle with 0 and the end angle is specified as </a:t>
            </a:r>
            <a:r>
              <a:rPr lang="vi" sz="2800" b="0" i="0" u="none" strike="noStrike" cap="none" baseline="30000">
                <a:solidFill>
                  <a:schemeClr val="dk1"/>
                </a:solidFill>
                <a:latin typeface="Courier New"/>
                <a:ea typeface="Courier New"/>
                <a:cs typeface="Courier New"/>
                <a:sym typeface="Courier New"/>
              </a:rPr>
              <a:t>2 * PI</a:t>
            </a:r>
            <a:r>
              <a:rPr lang="vi" sz="2800" b="0" i="0" u="none" strike="noStrike" cap="none" baseline="30000">
                <a:solidFill>
                  <a:schemeClr val="dk1"/>
                </a:solidFill>
                <a:latin typeface="Calibri"/>
                <a:ea typeface="Calibri"/>
                <a:cs typeface="Calibri"/>
                <a:sym typeface="Calibri"/>
              </a:rPr>
              <a:t>.</a:t>
            </a:r>
            <a:endParaRPr/>
          </a:p>
        </p:txBody>
      </p:sp>
      <p:sp>
        <p:nvSpPr>
          <p:cNvPr id="201" name="Google Shape;201;p25"/>
          <p:cNvSpPr/>
          <p:nvPr/>
        </p:nvSpPr>
        <p:spPr>
          <a:xfrm>
            <a:off x="609600" y="1913539"/>
            <a:ext cx="1371600" cy="220200"/>
          </a:xfrm>
          <a:prstGeom prst="rect">
            <a:avLst/>
          </a:prstGeom>
          <a:noFill/>
          <a:ln>
            <a:noFill/>
          </a:ln>
        </p:spPr>
        <p:txBody>
          <a:bodyPr spcFirstLastPara="1" wrap="square" lIns="91425" tIns="45700" rIns="91425" bIns="45700" anchor="ctr" anchorCtr="0">
            <a:noAutofit/>
          </a:bodyPr>
          <a:lstStyle/>
          <a:p>
            <a:pPr marL="0" marR="0" lvl="0" indent="0" algn="l" rtl="0">
              <a:lnSpc>
                <a:spcPct val="70000"/>
              </a:lnSpc>
              <a:spcBef>
                <a:spcPts val="0"/>
              </a:spcBef>
              <a:spcAft>
                <a:spcPts val="0"/>
              </a:spcAft>
              <a:buNone/>
            </a:pPr>
            <a:r>
              <a:rPr lang="vi" sz="2800" b="1" baseline="30000">
                <a:solidFill>
                  <a:schemeClr val="dk1"/>
                </a:solidFill>
                <a:latin typeface="Calibri"/>
                <a:ea typeface="Calibri"/>
                <a:cs typeface="Calibri"/>
                <a:sym typeface="Calibri"/>
              </a:rPr>
              <a:t>Syntax:</a:t>
            </a:r>
            <a:endParaRPr/>
          </a:p>
        </p:txBody>
      </p:sp>
      <p:sp>
        <p:nvSpPr>
          <p:cNvPr id="202" name="Google Shape;202;p25"/>
          <p:cNvSpPr txBox="1"/>
          <p:nvPr/>
        </p:nvSpPr>
        <p:spPr>
          <a:xfrm>
            <a:off x="609600" y="2133600"/>
            <a:ext cx="6934200" cy="2124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None/>
            </a:pPr>
            <a:r>
              <a:rPr lang="vi" sz="2400" baseline="30000">
                <a:solidFill>
                  <a:srgbClr val="F61828"/>
                </a:solidFill>
                <a:latin typeface="Courier New"/>
                <a:ea typeface="Courier New"/>
                <a:cs typeface="Courier New"/>
                <a:sym typeface="Courier New"/>
              </a:rPr>
              <a:t>arc(x, y, radius, startAngle, endAngle, anticlockwise)</a:t>
            </a:r>
            <a:endParaRPr/>
          </a:p>
        </p:txBody>
      </p:sp>
      <p:sp>
        <p:nvSpPr>
          <p:cNvPr id="203" name="Google Shape;203;p25"/>
          <p:cNvSpPr/>
          <p:nvPr/>
        </p:nvSpPr>
        <p:spPr>
          <a:xfrm>
            <a:off x="381000" y="2571750"/>
            <a:ext cx="5557500" cy="23433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None/>
            </a:pPr>
            <a:r>
              <a:rPr lang="vi" sz="2800" b="0" i="0" u="none" strike="noStrike" cap="none" baseline="30000">
                <a:solidFill>
                  <a:schemeClr val="dk1"/>
                </a:solidFill>
                <a:latin typeface="Calibri"/>
                <a:ea typeface="Calibri"/>
                <a:cs typeface="Calibri"/>
                <a:sym typeface="Calibri"/>
              </a:rPr>
              <a:t>where,</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x, </a:t>
            </a:r>
            <a:r>
              <a:rPr lang="vi" sz="2800" b="0" i="0" u="none" strike="noStrike" cap="none" baseline="30000">
                <a:solidFill>
                  <a:schemeClr val="dk1"/>
                </a:solidFill>
                <a:latin typeface="Calibri"/>
                <a:ea typeface="Calibri"/>
                <a:cs typeface="Calibri"/>
                <a:sym typeface="Calibri"/>
              </a:rPr>
              <a:t>y - Specifies the coordinates of the center of an arc</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radius</a:t>
            </a:r>
            <a:r>
              <a:rPr lang="vi" sz="2800" b="0" i="0" u="none" strike="noStrike" cap="none" baseline="30000">
                <a:solidFill>
                  <a:schemeClr val="dk1"/>
                </a:solidFill>
                <a:latin typeface="Calibri"/>
                <a:ea typeface="Calibri"/>
                <a:cs typeface="Calibri"/>
                <a:sym typeface="Calibri"/>
              </a:rPr>
              <a:t> - Specifies the distance from the center to any point on the circle</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startAngle, endAngle</a:t>
            </a:r>
            <a:r>
              <a:rPr lang="vi" sz="2800" b="0" i="0" u="none" strike="noStrike" cap="none" baseline="30000">
                <a:solidFill>
                  <a:schemeClr val="dk1"/>
                </a:solidFill>
                <a:latin typeface="Calibri"/>
                <a:ea typeface="Calibri"/>
                <a:cs typeface="Calibri"/>
                <a:sym typeface="Calibri"/>
              </a:rPr>
              <a:t> - Specifies the start and end points in the arc</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anticlockwise</a:t>
            </a:r>
            <a:r>
              <a:rPr lang="vi" sz="2800" b="0" i="0" u="none" strike="noStrike" cap="none" baseline="30000">
                <a:solidFill>
                  <a:schemeClr val="dk1"/>
                </a:solidFill>
                <a:latin typeface="Calibri"/>
                <a:ea typeface="Calibri"/>
                <a:cs typeface="Calibri"/>
                <a:sym typeface="Calibri"/>
              </a:rPr>
              <a:t> - Draws the arc clockwise or anticlockwise and accepts a </a:t>
            </a:r>
            <a:r>
              <a:rPr lang="vi" sz="2800" b="0" i="0" u="none" strike="noStrike" cap="none" baseline="30000">
                <a:solidFill>
                  <a:schemeClr val="dk1"/>
                </a:solidFill>
                <a:latin typeface="Courier New"/>
                <a:ea typeface="Courier New"/>
                <a:cs typeface="Courier New"/>
                <a:sym typeface="Courier New"/>
              </a:rPr>
              <a:t>boolean</a:t>
            </a:r>
            <a:r>
              <a:rPr lang="vi" sz="2800" b="0" i="0" u="none" strike="noStrike" cap="none" baseline="30000">
                <a:solidFill>
                  <a:schemeClr val="dk1"/>
                </a:solidFill>
                <a:latin typeface="Calibri"/>
                <a:ea typeface="Calibri"/>
                <a:cs typeface="Calibri"/>
                <a:sym typeface="Calibri"/>
              </a:rPr>
              <a:t> value</a:t>
            </a:r>
            <a:endParaRPr sz="2800" b="0" i="0" u="none" strike="noStrike" cap="none">
              <a:solidFill>
                <a:schemeClr val="dk1"/>
              </a:solidFill>
              <a:latin typeface="Calibri"/>
              <a:ea typeface="Calibri"/>
              <a:cs typeface="Calibri"/>
              <a:sym typeface="Calibri"/>
            </a:endParaRPr>
          </a:p>
        </p:txBody>
      </p:sp>
      <p:pic>
        <p:nvPicPr>
          <p:cNvPr id="204" name="Google Shape;204;p25" descr="Figure 17.6.tif"/>
          <p:cNvPicPr preferRelativeResize="0"/>
          <p:nvPr/>
        </p:nvPicPr>
        <p:blipFill rotWithShape="1">
          <a:blip r:embed="rId3">
            <a:alphaModFix/>
          </a:blip>
          <a:srcRect/>
          <a:stretch/>
        </p:blipFill>
        <p:spPr>
          <a:xfrm>
            <a:off x="6095345" y="2594339"/>
            <a:ext cx="2879057" cy="20412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5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500"/>
                                        <p:tgtEl>
                                          <p:spTgt spid="20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1"/>
                                        </p:tgtEl>
                                        <p:attrNameLst>
                                          <p:attrName>style.visibility</p:attrName>
                                        </p:attrNameLst>
                                      </p:cBhvr>
                                      <p:to>
                                        <p:strVal val="visible"/>
                                      </p:to>
                                    </p:set>
                                    <p:animEffect transition="in" filter="fade">
                                      <p:cBhvr>
                                        <p:cTn id="16" dur="500"/>
                                        <p:tgtEl>
                                          <p:spTgt spid="201"/>
                                        </p:tgtEl>
                                      </p:cBhvr>
                                    </p:animEffect>
                                  </p:childTnLst>
                                </p:cTn>
                              </p:par>
                              <p:par>
                                <p:cTn id="17" presetID="10" presetClass="entr" presetSubtype="0" fill="hold" nodeType="withEffect">
                                  <p:stCondLst>
                                    <p:cond delay="0"/>
                                  </p:stCondLst>
                                  <p:childTnLst>
                                    <p:set>
                                      <p:cBhvr>
                                        <p:cTn id="18" dur="1" fill="hold">
                                          <p:stCondLst>
                                            <p:cond delay="0"/>
                                          </p:stCondLst>
                                        </p:cTn>
                                        <p:tgtEl>
                                          <p:spTgt spid="202"/>
                                        </p:tgtEl>
                                        <p:attrNameLst>
                                          <p:attrName>style.visibility</p:attrName>
                                        </p:attrNameLst>
                                      </p:cBhvr>
                                      <p:to>
                                        <p:strVal val="visible"/>
                                      </p:to>
                                    </p:set>
                                    <p:animEffect transition="in" filter="fade">
                                      <p:cBhvr>
                                        <p:cTn id="19" dur="80"/>
                                        <p:tgtEl>
                                          <p:spTgt spid="20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3"/>
                                        </p:tgtEl>
                                        <p:attrNameLst>
                                          <p:attrName>style.visibility</p:attrName>
                                        </p:attrNameLst>
                                      </p:cBhvr>
                                      <p:to>
                                        <p:strVal val="visible"/>
                                      </p:to>
                                    </p:set>
                                    <p:animEffect transition="in" filter="fade">
                                      <p:cBhvr>
                                        <p:cTn id="24" dur="500"/>
                                        <p:tgtEl>
                                          <p:spTgt spid="20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4"/>
                                        </p:tgtEl>
                                        <p:attrNameLst>
                                          <p:attrName>style.visibility</p:attrName>
                                        </p:attrNameLst>
                                      </p:cBhvr>
                                      <p:to>
                                        <p:strVal val="visible"/>
                                      </p:to>
                                    </p:set>
                                    <p:animEffect transition="in" filter="fade">
                                      <p:cBhvr>
                                        <p:cTn id="29"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
        <p:nvSpPr>
          <p:cNvPr id="211" name="Google Shape;211;p26"/>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212" name="Google Shape;212;p26"/>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Working with Drawing Objects 5-6</a:t>
            </a:r>
            <a:endParaRPr/>
          </a:p>
        </p:txBody>
      </p:sp>
      <p:grpSp>
        <p:nvGrpSpPr>
          <p:cNvPr id="213" name="Google Shape;213;p26"/>
          <p:cNvGrpSpPr/>
          <p:nvPr/>
        </p:nvGrpSpPr>
        <p:grpSpPr>
          <a:xfrm>
            <a:off x="381000" y="685801"/>
            <a:ext cx="8382000" cy="342899"/>
            <a:chOff x="0" y="924398"/>
            <a:chExt cx="8382000" cy="600405"/>
          </a:xfrm>
        </p:grpSpPr>
        <p:sp>
          <p:nvSpPr>
            <p:cNvPr id="214" name="Google Shape;214;p26"/>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lang="vi" sz="2000" b="1">
                  <a:solidFill>
                    <a:schemeClr val="lt1"/>
                  </a:solidFill>
                  <a:latin typeface="Calibri"/>
                  <a:ea typeface="Calibri"/>
                  <a:cs typeface="Calibri"/>
                  <a:sym typeface="Calibri"/>
                </a:rPr>
                <a:t>Bezier Curves</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216" name="Google Shape;216;p26"/>
          <p:cNvSpPr/>
          <p:nvPr/>
        </p:nvSpPr>
        <p:spPr>
          <a:xfrm>
            <a:off x="228600" y="971550"/>
            <a:ext cx="8686800" cy="12573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Can create a Bezier curve using the </a:t>
            </a:r>
            <a:r>
              <a:rPr lang="vi" sz="2800" b="0" i="0" u="none" strike="noStrike" cap="none" baseline="30000">
                <a:solidFill>
                  <a:schemeClr val="dk1"/>
                </a:solidFill>
                <a:latin typeface="Courier New"/>
                <a:ea typeface="Courier New"/>
                <a:cs typeface="Courier New"/>
                <a:sym typeface="Courier New"/>
              </a:rPr>
              <a:t>bezierCurveTo()</a:t>
            </a:r>
            <a:r>
              <a:rPr lang="vi" sz="2800" b="0" i="0" u="none" strike="noStrike" cap="none" baseline="30000">
                <a:solidFill>
                  <a:schemeClr val="dk1"/>
                </a:solidFill>
                <a:latin typeface="Calibri"/>
                <a:ea typeface="Calibri"/>
                <a:cs typeface="Calibri"/>
                <a:sym typeface="Calibri"/>
              </a:rPr>
              <a:t> method. </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Bezier curves are represented with the two control points, context points, and an end point</a:t>
            </a:r>
            <a:endParaRPr sz="2800" b="0" i="0" u="none" strike="noStrike" cap="none">
              <a:solidFill>
                <a:schemeClr val="dk1"/>
              </a:solidFill>
              <a:latin typeface="Calibri"/>
              <a:ea typeface="Calibri"/>
              <a:cs typeface="Calibri"/>
              <a:sym typeface="Calibri"/>
            </a:endParaRPr>
          </a:p>
        </p:txBody>
      </p:sp>
      <p:pic>
        <p:nvPicPr>
          <p:cNvPr id="217" name="Google Shape;217;p26" descr="Figure 17.7.tif"/>
          <p:cNvPicPr preferRelativeResize="0"/>
          <p:nvPr/>
        </p:nvPicPr>
        <p:blipFill rotWithShape="1">
          <a:blip r:embed="rId3">
            <a:alphaModFix/>
          </a:blip>
          <a:srcRect/>
          <a:stretch/>
        </p:blipFill>
        <p:spPr>
          <a:xfrm>
            <a:off x="2835943" y="2178025"/>
            <a:ext cx="3116580" cy="2286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gtEl>
                                        <p:attrNameLst>
                                          <p:attrName>style.visibility</p:attrName>
                                        </p:attrNameLst>
                                      </p:cBhvr>
                                      <p:to>
                                        <p:strVal val="visible"/>
                                      </p:to>
                                    </p:set>
                                    <p:animEffect transition="in" filter="fade">
                                      <p:cBhvr>
                                        <p:cTn id="12" dur="500"/>
                                        <p:tgtEl>
                                          <p:spTgt spid="2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7"/>
                                        </p:tgtEl>
                                        <p:attrNameLst>
                                          <p:attrName>style.visibility</p:attrName>
                                        </p:attrNameLst>
                                      </p:cBhvr>
                                      <p:to>
                                        <p:strVal val="visible"/>
                                      </p:to>
                                    </p:set>
                                    <p:animEffect transition="in" filter="fade">
                                      <p:cBhvr>
                                        <p:cTn id="17"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
        <p:nvSpPr>
          <p:cNvPr id="224" name="Google Shape;224;p27"/>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225" name="Google Shape;225;p2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Working with Drawing Objects 6-6</a:t>
            </a:r>
            <a:endParaRPr/>
          </a:p>
        </p:txBody>
      </p:sp>
      <p:grpSp>
        <p:nvGrpSpPr>
          <p:cNvPr id="226" name="Google Shape;226;p27"/>
          <p:cNvGrpSpPr/>
          <p:nvPr/>
        </p:nvGrpSpPr>
        <p:grpSpPr>
          <a:xfrm>
            <a:off x="381000" y="685801"/>
            <a:ext cx="8382000" cy="342899"/>
            <a:chOff x="0" y="924398"/>
            <a:chExt cx="8382000" cy="600405"/>
          </a:xfrm>
        </p:grpSpPr>
        <p:sp>
          <p:nvSpPr>
            <p:cNvPr id="227" name="Google Shape;227;p27"/>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lang="vi" sz="2000" b="1">
                  <a:solidFill>
                    <a:schemeClr val="lt1"/>
                  </a:solidFill>
                  <a:latin typeface="Calibri"/>
                  <a:ea typeface="Calibri"/>
                  <a:cs typeface="Calibri"/>
                  <a:sym typeface="Calibri"/>
                </a:rPr>
                <a:t>Quadratic Curves</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229" name="Google Shape;229;p27"/>
          <p:cNvSpPr/>
          <p:nvPr/>
        </p:nvSpPr>
        <p:spPr>
          <a:xfrm>
            <a:off x="228600" y="1093880"/>
            <a:ext cx="8686800" cy="12573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Can create quadratic curves using the </a:t>
            </a:r>
            <a:r>
              <a:rPr lang="vi" sz="2800" b="0" i="0" u="none" strike="noStrike" cap="none" baseline="30000">
                <a:solidFill>
                  <a:schemeClr val="dk1"/>
                </a:solidFill>
                <a:latin typeface="Courier New"/>
                <a:ea typeface="Courier New"/>
                <a:cs typeface="Courier New"/>
                <a:sym typeface="Courier New"/>
              </a:rPr>
              <a:t>quadraticCurveTo()</a:t>
            </a:r>
            <a:r>
              <a:rPr lang="vi" sz="2800" b="0" i="0" u="none" strike="noStrike" cap="none" baseline="30000">
                <a:solidFill>
                  <a:schemeClr val="dk1"/>
                </a:solidFill>
                <a:latin typeface="Calibri"/>
                <a:ea typeface="Calibri"/>
                <a:cs typeface="Calibri"/>
                <a:sym typeface="Calibri"/>
              </a:rPr>
              <a:t> method. </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Quadratic curves are represented through the context point, an end point, and a control point.</a:t>
            </a:r>
            <a:endParaRPr/>
          </a:p>
        </p:txBody>
      </p:sp>
      <p:pic>
        <p:nvPicPr>
          <p:cNvPr id="230" name="Google Shape;230;p27"/>
          <p:cNvPicPr preferRelativeResize="0"/>
          <p:nvPr/>
        </p:nvPicPr>
        <p:blipFill rotWithShape="1">
          <a:blip r:embed="rId3">
            <a:alphaModFix/>
          </a:blip>
          <a:srcRect/>
          <a:stretch/>
        </p:blipFill>
        <p:spPr>
          <a:xfrm>
            <a:off x="685800" y="2228850"/>
            <a:ext cx="3886200" cy="2114550"/>
          </a:xfrm>
          <a:prstGeom prst="rect">
            <a:avLst/>
          </a:prstGeom>
          <a:noFill/>
          <a:ln>
            <a:noFill/>
          </a:ln>
        </p:spPr>
      </p:pic>
      <p:pic>
        <p:nvPicPr>
          <p:cNvPr id="231" name="Google Shape;231;p27"/>
          <p:cNvPicPr preferRelativeResize="0"/>
          <p:nvPr/>
        </p:nvPicPr>
        <p:blipFill rotWithShape="1">
          <a:blip r:embed="rId4">
            <a:alphaModFix/>
          </a:blip>
          <a:srcRect/>
          <a:stretch/>
        </p:blipFill>
        <p:spPr>
          <a:xfrm>
            <a:off x="4695216" y="2228850"/>
            <a:ext cx="3686783" cy="2114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500"/>
                                        <p:tgtEl>
                                          <p:spTgt spid="2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gtEl>
                                        <p:attrNameLst>
                                          <p:attrName>style.visibility</p:attrName>
                                        </p:attrNameLst>
                                      </p:cBhvr>
                                      <p:to>
                                        <p:strVal val="visible"/>
                                      </p:to>
                                    </p:set>
                                    <p:animEffect transition="in" filter="fade">
                                      <p:cBhvr>
                                        <p:cTn id="12"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
        <p:nvSpPr>
          <p:cNvPr id="238" name="Google Shape;238;p28"/>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239" name="Google Shape;239;p28"/>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Working with Images</a:t>
            </a:r>
            <a:endParaRPr/>
          </a:p>
        </p:txBody>
      </p:sp>
      <p:sp>
        <p:nvSpPr>
          <p:cNvPr id="240" name="Google Shape;240;p28"/>
          <p:cNvSpPr/>
          <p:nvPr/>
        </p:nvSpPr>
        <p:spPr>
          <a:xfrm>
            <a:off x="228600" y="914400"/>
            <a:ext cx="8458200" cy="16572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Can draw image objects on canvas using the </a:t>
            </a:r>
            <a:r>
              <a:rPr lang="vi" sz="2800" b="0" i="0" u="none" strike="noStrike" cap="none" baseline="30000">
                <a:solidFill>
                  <a:schemeClr val="dk1"/>
                </a:solidFill>
                <a:latin typeface="Courier New"/>
                <a:ea typeface="Courier New"/>
                <a:cs typeface="Courier New"/>
                <a:sym typeface="Courier New"/>
              </a:rPr>
              <a:t>drawImage()</a:t>
            </a:r>
            <a:r>
              <a:rPr lang="vi" sz="2800" b="0" i="0" u="none" strike="noStrike" cap="none" baseline="30000">
                <a:solidFill>
                  <a:schemeClr val="dk1"/>
                </a:solidFill>
                <a:latin typeface="Calibri"/>
                <a:ea typeface="Calibri"/>
                <a:cs typeface="Calibri"/>
                <a:sym typeface="Calibri"/>
              </a:rPr>
              <a:t> method. </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 </a:t>
            </a:r>
            <a:r>
              <a:rPr lang="vi" sz="2800" b="0" i="0" u="none" strike="noStrike" cap="none" baseline="30000">
                <a:solidFill>
                  <a:schemeClr val="dk1"/>
                </a:solidFill>
                <a:latin typeface="Courier New"/>
                <a:ea typeface="Courier New"/>
                <a:cs typeface="Courier New"/>
                <a:sym typeface="Courier New"/>
              </a:rPr>
              <a:t>drawImage()</a:t>
            </a:r>
            <a:r>
              <a:rPr lang="vi" sz="2800" b="0" i="0" u="none" strike="noStrike" cap="none" baseline="30000">
                <a:solidFill>
                  <a:schemeClr val="dk1"/>
                </a:solidFill>
                <a:latin typeface="Calibri"/>
                <a:ea typeface="Calibri"/>
                <a:cs typeface="Calibri"/>
                <a:sym typeface="Calibri"/>
              </a:rPr>
              <a:t> method can also draw parts of an image and increase or reduce the size of the image. </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This method accepts nine parameters, depending on editing that is required on the image. </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 image object can be a video, an image, or another canvas element.</a:t>
            </a:r>
            <a:endParaRPr/>
          </a:p>
          <a:p>
            <a:pPr marL="457200" marR="0" lvl="1" indent="-96520" algn="l" rtl="0">
              <a:lnSpc>
                <a:spcPct val="75000"/>
              </a:lnSpc>
              <a:spcBef>
                <a:spcPts val="0"/>
              </a:spcBef>
              <a:spcAft>
                <a:spcPts val="0"/>
              </a:spcAft>
              <a:buClr>
                <a:srgbClr val="AC1418"/>
              </a:buClr>
              <a:buSzPts val="2800"/>
              <a:buFont typeface="Noto Sans Symbols"/>
              <a:buNone/>
            </a:pPr>
            <a:endParaRPr sz="2800" b="0" i="0" u="none" strike="noStrike" cap="none">
              <a:solidFill>
                <a:schemeClr val="dk1"/>
              </a:solidFill>
              <a:latin typeface="Calibri"/>
              <a:ea typeface="Calibri"/>
              <a:cs typeface="Calibri"/>
              <a:sym typeface="Calibri"/>
            </a:endParaRPr>
          </a:p>
        </p:txBody>
      </p:sp>
      <p:pic>
        <p:nvPicPr>
          <p:cNvPr id="241" name="Google Shape;241;p28" descr="Figure 17.9.tif"/>
          <p:cNvPicPr preferRelativeResize="0"/>
          <p:nvPr/>
        </p:nvPicPr>
        <p:blipFill rotWithShape="1">
          <a:blip r:embed="rId3">
            <a:alphaModFix/>
          </a:blip>
          <a:srcRect/>
          <a:stretch/>
        </p:blipFill>
        <p:spPr>
          <a:xfrm>
            <a:off x="3234120" y="2495549"/>
            <a:ext cx="2315981" cy="2423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animEffect transition="in" filter="fade">
                                      <p:cBhvr>
                                        <p:cTn id="7" dur="500"/>
                                        <p:tgtEl>
                                          <p:spTgt spid="2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40">
                                            <p:txEl>
                                              <p:pRg st="1" end="1"/>
                                            </p:txEl>
                                          </p:spTgt>
                                        </p:tgtEl>
                                        <p:attrNameLst>
                                          <p:attrName>style.visibility</p:attrName>
                                        </p:attrNameLst>
                                      </p:cBhvr>
                                      <p:to>
                                        <p:strVal val="visible"/>
                                      </p:to>
                                    </p:set>
                                    <p:animEffect transition="in" filter="fade">
                                      <p:cBhvr>
                                        <p:cTn id="10" dur="500"/>
                                        <p:tgtEl>
                                          <p:spTgt spid="2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animEffect transition="in" filter="fade">
                                      <p:cBhvr>
                                        <p:cTn id="13" dur="500"/>
                                        <p:tgtEl>
                                          <p:spTgt spid="24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40">
                                            <p:txEl>
                                              <p:pRg st="3" end="3"/>
                                            </p:txEl>
                                          </p:spTgt>
                                        </p:tgtEl>
                                        <p:attrNameLst>
                                          <p:attrName>style.visibility</p:attrName>
                                        </p:attrNameLst>
                                      </p:cBhvr>
                                      <p:to>
                                        <p:strVal val="visible"/>
                                      </p:to>
                                    </p:set>
                                    <p:animEffect transition="in" filter="fade">
                                      <p:cBhvr>
                                        <p:cTn id="16" dur="500"/>
                                        <p:tgtEl>
                                          <p:spTgt spid="24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animEffect transition="in" filter="fade">
                                      <p:cBhvr>
                                        <p:cTn id="19" dur="500"/>
                                        <p:tgtEl>
                                          <p:spTgt spid="24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41"/>
                                        </p:tgtEl>
                                        <p:attrNameLst>
                                          <p:attrName>style.visibility</p:attrName>
                                        </p:attrNameLst>
                                      </p:cBhvr>
                                      <p:to>
                                        <p:strVal val="visible"/>
                                      </p:to>
                                    </p:set>
                                    <p:animEffect transition="in" filter="fade">
                                      <p:cBhvr>
                                        <p:cTn id="24"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
        <p:nvSpPr>
          <p:cNvPr id="248" name="Google Shape;248;p29"/>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249" name="Google Shape;249;p29"/>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Working with Text </a:t>
            </a:r>
            <a:endParaRPr/>
          </a:p>
        </p:txBody>
      </p:sp>
      <p:sp>
        <p:nvSpPr>
          <p:cNvPr id="250" name="Google Shape;250;p29"/>
          <p:cNvSpPr/>
          <p:nvPr/>
        </p:nvSpPr>
        <p:spPr>
          <a:xfrm>
            <a:off x="228600" y="914400"/>
            <a:ext cx="8458200" cy="13146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HTML5 canvas enables you to set the font, style, and size of text by using the font properties. </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 font style can be italic, normal, or bold. </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To set the text color, the fillStyle property of the canvas can be used.</a:t>
            </a:r>
            <a:endParaRPr/>
          </a:p>
          <a:p>
            <a:pPr marL="457200" marR="0" lvl="1" indent="-96520" algn="l" rtl="0">
              <a:lnSpc>
                <a:spcPct val="75000"/>
              </a:lnSpc>
              <a:spcBef>
                <a:spcPts val="0"/>
              </a:spcBef>
              <a:spcAft>
                <a:spcPts val="0"/>
              </a:spcAft>
              <a:buClr>
                <a:srgbClr val="AC1418"/>
              </a:buClr>
              <a:buSzPts val="2800"/>
              <a:buFont typeface="Noto Sans Symbols"/>
              <a:buNone/>
            </a:pPr>
            <a:endParaRPr sz="2800" b="0" i="0" u="none" strike="noStrike" cap="none">
              <a:solidFill>
                <a:schemeClr val="dk1"/>
              </a:solidFill>
              <a:latin typeface="Calibri"/>
              <a:ea typeface="Calibri"/>
              <a:cs typeface="Calibri"/>
              <a:sym typeface="Calibri"/>
            </a:endParaRPr>
          </a:p>
        </p:txBody>
      </p:sp>
      <p:pic>
        <p:nvPicPr>
          <p:cNvPr id="251" name="Google Shape;251;p29" descr="Figure 17.11.tif"/>
          <p:cNvPicPr preferRelativeResize="0"/>
          <p:nvPr/>
        </p:nvPicPr>
        <p:blipFill rotWithShape="1">
          <a:blip r:embed="rId3">
            <a:alphaModFix/>
          </a:blip>
          <a:srcRect/>
          <a:stretch/>
        </p:blipFill>
        <p:spPr>
          <a:xfrm>
            <a:off x="551232" y="2210611"/>
            <a:ext cx="3962400" cy="2324100"/>
          </a:xfrm>
          <a:prstGeom prst="rect">
            <a:avLst/>
          </a:prstGeom>
          <a:noFill/>
          <a:ln>
            <a:noFill/>
          </a:ln>
        </p:spPr>
      </p:pic>
      <p:pic>
        <p:nvPicPr>
          <p:cNvPr id="252" name="Google Shape;252;p29" descr="Figure 17.12.tif"/>
          <p:cNvPicPr preferRelativeResize="0"/>
          <p:nvPr/>
        </p:nvPicPr>
        <p:blipFill rotWithShape="1">
          <a:blip r:embed="rId4">
            <a:alphaModFix/>
          </a:blip>
          <a:srcRect/>
          <a:stretch/>
        </p:blipFill>
        <p:spPr>
          <a:xfrm>
            <a:off x="4650957" y="2206963"/>
            <a:ext cx="4029735" cy="23228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animEffect transition="in" filter="fade">
                                      <p:cBhvr>
                                        <p:cTn id="7" dur="500"/>
                                        <p:tgtEl>
                                          <p:spTgt spid="25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0">
                                            <p:txEl>
                                              <p:pRg st="1" end="1"/>
                                            </p:txEl>
                                          </p:spTgt>
                                        </p:tgtEl>
                                        <p:attrNameLst>
                                          <p:attrName>style.visibility</p:attrName>
                                        </p:attrNameLst>
                                      </p:cBhvr>
                                      <p:to>
                                        <p:strVal val="visible"/>
                                      </p:to>
                                    </p:set>
                                    <p:animEffect transition="in" filter="fade">
                                      <p:cBhvr>
                                        <p:cTn id="10" dur="500"/>
                                        <p:tgtEl>
                                          <p:spTgt spid="25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50">
                                            <p:txEl>
                                              <p:pRg st="2" end="2"/>
                                            </p:txEl>
                                          </p:spTgt>
                                        </p:tgtEl>
                                        <p:attrNameLst>
                                          <p:attrName>style.visibility</p:attrName>
                                        </p:attrNameLst>
                                      </p:cBhvr>
                                      <p:to>
                                        <p:strVal val="visible"/>
                                      </p:to>
                                    </p:set>
                                    <p:animEffect transition="in" filter="fade">
                                      <p:cBhvr>
                                        <p:cTn id="13" dur="500"/>
                                        <p:tgtEl>
                                          <p:spTgt spid="25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50">
                                            <p:txEl>
                                              <p:pRg st="3" end="3"/>
                                            </p:txEl>
                                          </p:spTgt>
                                        </p:tgtEl>
                                        <p:attrNameLst>
                                          <p:attrName>style.visibility</p:attrName>
                                        </p:attrNameLst>
                                      </p:cBhvr>
                                      <p:to>
                                        <p:strVal val="visible"/>
                                      </p:to>
                                    </p:set>
                                    <p:animEffect transition="in" filter="fade">
                                      <p:cBhvr>
                                        <p:cTn id="16" dur="500"/>
                                        <p:tgtEl>
                                          <p:spTgt spid="25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1"/>
                                        </p:tgtEl>
                                        <p:attrNameLst>
                                          <p:attrName>style.visibility</p:attrName>
                                        </p:attrNameLst>
                                      </p:cBhvr>
                                      <p:to>
                                        <p:strVal val="visible"/>
                                      </p:to>
                                    </p:set>
                                    <p:animEffect transition="in" filter="fade">
                                      <p:cBhvr>
                                        <p:cTn id="21" dur="500"/>
                                        <p:tgtEl>
                                          <p:spTgt spid="2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2"/>
                                        </p:tgtEl>
                                        <p:attrNameLst>
                                          <p:attrName>style.visibility</p:attrName>
                                        </p:attrNameLst>
                                      </p:cBhvr>
                                      <p:to>
                                        <p:strVal val="visible"/>
                                      </p:to>
                                    </p:set>
                                    <p:animEffect transition="in" filter="fade">
                                      <p:cBhvr>
                                        <p:cTn id="26"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
        <p:nvSpPr>
          <p:cNvPr id="259" name="Google Shape;259;p30"/>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260" name="Google Shape;260;p30"/>
          <p:cNvSpPr txBox="1">
            <a:spLocks noGrp="1"/>
          </p:cNvSpPr>
          <p:nvPr>
            <p:ph type="title"/>
          </p:nvPr>
        </p:nvSpPr>
        <p:spPr>
          <a:xfrm>
            <a:off x="533400" y="171450"/>
            <a:ext cx="83058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Using Transparency for Text in Canvas</a:t>
            </a:r>
            <a:endParaRPr/>
          </a:p>
        </p:txBody>
      </p:sp>
      <p:sp>
        <p:nvSpPr>
          <p:cNvPr id="261" name="Google Shape;261;p30"/>
          <p:cNvSpPr/>
          <p:nvPr/>
        </p:nvSpPr>
        <p:spPr>
          <a:xfrm>
            <a:off x="228600" y="1009650"/>
            <a:ext cx="8534400" cy="17145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There are two ways to set the transparency for the text and shapes. </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 first method is to use the </a:t>
            </a:r>
            <a:r>
              <a:rPr lang="vi" sz="2800" b="0" i="0" u="none" strike="noStrike" cap="none" baseline="30000">
                <a:solidFill>
                  <a:srgbClr val="F61828"/>
                </a:solidFill>
                <a:latin typeface="Courier New"/>
                <a:ea typeface="Courier New"/>
                <a:cs typeface="Courier New"/>
                <a:sym typeface="Courier New"/>
              </a:rPr>
              <a:t>strokeStyle</a:t>
            </a:r>
            <a:r>
              <a:rPr lang="vi" sz="2800" b="0" i="0" u="none" strike="noStrike" cap="none" baseline="30000">
                <a:solidFill>
                  <a:schemeClr val="dk1"/>
                </a:solidFill>
                <a:latin typeface="Calibri"/>
                <a:ea typeface="Calibri"/>
                <a:cs typeface="Calibri"/>
                <a:sym typeface="Calibri"/>
              </a:rPr>
              <a:t> and </a:t>
            </a:r>
            <a:r>
              <a:rPr lang="vi" sz="2800" b="0" i="0" u="none" strike="noStrike" cap="none" baseline="30000">
                <a:solidFill>
                  <a:srgbClr val="F61828"/>
                </a:solidFill>
                <a:latin typeface="Courier New"/>
                <a:ea typeface="Courier New"/>
                <a:cs typeface="Courier New"/>
                <a:sym typeface="Courier New"/>
              </a:rPr>
              <a:t>fillStyle</a:t>
            </a:r>
            <a:r>
              <a:rPr lang="vi" sz="2800" b="0" i="0" u="none" strike="noStrike" cap="none" baseline="30000">
                <a:solidFill>
                  <a:schemeClr val="dk1"/>
                </a:solidFill>
                <a:latin typeface="Calibri"/>
                <a:ea typeface="Calibri"/>
                <a:cs typeface="Calibri"/>
                <a:sym typeface="Calibri"/>
              </a:rPr>
              <a:t> by using the </a:t>
            </a:r>
            <a:r>
              <a:rPr lang="vi" sz="2800" b="0" i="0" u="none" strike="noStrike" cap="none" baseline="30000">
                <a:solidFill>
                  <a:srgbClr val="F61828"/>
                </a:solidFill>
                <a:latin typeface="Courier New"/>
                <a:ea typeface="Courier New"/>
                <a:cs typeface="Courier New"/>
                <a:sym typeface="Courier New"/>
              </a:rPr>
              <a:t>rgb</a:t>
            </a:r>
            <a:r>
              <a:rPr lang="vi" sz="2800" b="0" i="0" u="none" strike="noStrike" cap="none" baseline="30000">
                <a:solidFill>
                  <a:schemeClr val="dk1"/>
                </a:solidFill>
                <a:latin typeface="Calibri"/>
                <a:ea typeface="Calibri"/>
                <a:cs typeface="Calibri"/>
                <a:sym typeface="Calibri"/>
              </a:rPr>
              <a:t> function.</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 second method is to use </a:t>
            </a:r>
            <a:r>
              <a:rPr lang="vi" sz="2800" b="0" i="0" u="none" strike="noStrike" cap="none" baseline="30000">
                <a:solidFill>
                  <a:srgbClr val="F61828"/>
                </a:solidFill>
                <a:latin typeface="Courier New"/>
                <a:ea typeface="Courier New"/>
                <a:cs typeface="Courier New"/>
                <a:sym typeface="Courier New"/>
              </a:rPr>
              <a:t>globalAlpha</a:t>
            </a:r>
            <a:r>
              <a:rPr lang="vi" sz="2800" b="0" i="0" u="none" strike="noStrike" cap="none" baseline="30000">
                <a:solidFill>
                  <a:schemeClr val="dk1"/>
                </a:solidFill>
                <a:latin typeface="Calibri"/>
                <a:ea typeface="Calibri"/>
                <a:cs typeface="Calibri"/>
                <a:sym typeface="Calibri"/>
              </a:rPr>
              <a:t> drawing state property, which can be applied universally. </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 </a:t>
            </a:r>
            <a:r>
              <a:rPr lang="vi" sz="2800" b="0" i="0" u="none" strike="noStrike" cap="none" baseline="30000">
                <a:solidFill>
                  <a:schemeClr val="dk1"/>
                </a:solidFill>
                <a:latin typeface="Courier New"/>
                <a:ea typeface="Courier New"/>
                <a:cs typeface="Courier New"/>
                <a:sym typeface="Courier New"/>
              </a:rPr>
              <a:t>globalAlpha</a:t>
            </a:r>
            <a:r>
              <a:rPr lang="vi" sz="2800" b="0" i="0" u="none" strike="noStrike" cap="none" baseline="30000">
                <a:solidFill>
                  <a:schemeClr val="dk1"/>
                </a:solidFill>
                <a:latin typeface="Calibri"/>
                <a:ea typeface="Calibri"/>
                <a:cs typeface="Calibri"/>
                <a:sym typeface="Calibri"/>
              </a:rPr>
              <a:t> property is a value that ranges between </a:t>
            </a:r>
            <a:r>
              <a:rPr lang="vi" sz="2800" b="0" i="0" u="none" strike="noStrike" cap="none" baseline="30000">
                <a:solidFill>
                  <a:schemeClr val="dk1"/>
                </a:solidFill>
                <a:latin typeface="Courier New"/>
                <a:ea typeface="Courier New"/>
                <a:cs typeface="Courier New"/>
                <a:sym typeface="Courier New"/>
              </a:rPr>
              <a:t>0</a:t>
            </a:r>
            <a:r>
              <a:rPr lang="vi" sz="2800" b="0" i="0" u="none" strike="noStrike" cap="none" baseline="30000">
                <a:solidFill>
                  <a:schemeClr val="dk1"/>
                </a:solidFill>
                <a:latin typeface="Calibri"/>
                <a:ea typeface="Calibri"/>
                <a:cs typeface="Calibri"/>
                <a:sym typeface="Calibri"/>
              </a:rPr>
              <a:t> (fully transparent) and </a:t>
            </a:r>
            <a:r>
              <a:rPr lang="vi" sz="2800" b="0" i="0" u="none" strike="noStrike" cap="none" baseline="30000">
                <a:solidFill>
                  <a:schemeClr val="dk1"/>
                </a:solidFill>
                <a:latin typeface="Courier New"/>
                <a:ea typeface="Courier New"/>
                <a:cs typeface="Courier New"/>
                <a:sym typeface="Courier New"/>
              </a:rPr>
              <a:t>1</a:t>
            </a:r>
            <a:r>
              <a:rPr lang="vi" sz="2800" b="0" i="0" u="none" strike="noStrike" cap="none" baseline="30000">
                <a:solidFill>
                  <a:schemeClr val="dk1"/>
                </a:solidFill>
                <a:latin typeface="Calibri"/>
                <a:ea typeface="Calibri"/>
                <a:cs typeface="Calibri"/>
                <a:sym typeface="Calibri"/>
              </a:rPr>
              <a:t> (fully opaque).</a:t>
            </a:r>
            <a:endParaRPr sz="2800" b="0" i="0" u="none" strike="noStrike" cap="none" baseline="30000">
              <a:solidFill>
                <a:schemeClr val="dk1"/>
              </a:solidFill>
              <a:latin typeface="Calibri"/>
              <a:ea typeface="Calibri"/>
              <a:cs typeface="Calibri"/>
              <a:sym typeface="Calibri"/>
            </a:endParaRPr>
          </a:p>
        </p:txBody>
      </p:sp>
      <p:pic>
        <p:nvPicPr>
          <p:cNvPr id="262" name="Google Shape;262;p30" descr="Figure 17.13.tif"/>
          <p:cNvPicPr preferRelativeResize="0"/>
          <p:nvPr/>
        </p:nvPicPr>
        <p:blipFill rotWithShape="1">
          <a:blip r:embed="rId3">
            <a:alphaModFix/>
          </a:blip>
          <a:srcRect/>
          <a:stretch/>
        </p:blipFill>
        <p:spPr>
          <a:xfrm>
            <a:off x="3092201" y="2913301"/>
            <a:ext cx="2300000" cy="2004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Effect transition="in" filter="fade">
                                      <p:cBhvr>
                                        <p:cTn id="7" dur="500"/>
                                        <p:tgtEl>
                                          <p:spTgt spid="26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1">
                                            <p:txEl>
                                              <p:pRg st="1" end="1"/>
                                            </p:txEl>
                                          </p:spTgt>
                                        </p:tgtEl>
                                        <p:attrNameLst>
                                          <p:attrName>style.visibility</p:attrName>
                                        </p:attrNameLst>
                                      </p:cBhvr>
                                      <p:to>
                                        <p:strVal val="visible"/>
                                      </p:to>
                                    </p:set>
                                    <p:animEffect transition="in" filter="fade">
                                      <p:cBhvr>
                                        <p:cTn id="10" dur="500"/>
                                        <p:tgtEl>
                                          <p:spTgt spid="2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1">
                                            <p:txEl>
                                              <p:pRg st="2" end="2"/>
                                            </p:txEl>
                                          </p:spTgt>
                                        </p:tgtEl>
                                        <p:attrNameLst>
                                          <p:attrName>style.visibility</p:attrName>
                                        </p:attrNameLst>
                                      </p:cBhvr>
                                      <p:to>
                                        <p:strVal val="visible"/>
                                      </p:to>
                                    </p:set>
                                    <p:animEffect transition="in" filter="fade">
                                      <p:cBhvr>
                                        <p:cTn id="13" dur="500"/>
                                        <p:tgtEl>
                                          <p:spTgt spid="26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1">
                                            <p:txEl>
                                              <p:pRg st="3" end="3"/>
                                            </p:txEl>
                                          </p:spTgt>
                                        </p:tgtEl>
                                        <p:attrNameLst>
                                          <p:attrName>style.visibility</p:attrName>
                                        </p:attrNameLst>
                                      </p:cBhvr>
                                      <p:to>
                                        <p:strVal val="visible"/>
                                      </p:to>
                                    </p:set>
                                    <p:animEffect transition="in" filter="fade">
                                      <p:cBhvr>
                                        <p:cTn id="16" dur="500"/>
                                        <p:tgtEl>
                                          <p:spTgt spid="26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62"/>
                                        </p:tgtEl>
                                        <p:attrNameLst>
                                          <p:attrName>style.visibility</p:attrName>
                                        </p:attrNameLst>
                                      </p:cBhvr>
                                      <p:to>
                                        <p:strVal val="visible"/>
                                      </p:to>
                                    </p:set>
                                    <p:animEffect transition="in" filter="fade">
                                      <p:cBhvr>
                                        <p:cTn id="21"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
        <p:nvSpPr>
          <p:cNvPr id="269" name="Google Shape;269;p31"/>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270" name="Google Shape;270;p31"/>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Using Events with jQuery 1-2</a:t>
            </a:r>
            <a:endParaRPr/>
          </a:p>
        </p:txBody>
      </p:sp>
      <p:sp>
        <p:nvSpPr>
          <p:cNvPr id="271" name="Google Shape;271;p31"/>
          <p:cNvSpPr/>
          <p:nvPr/>
        </p:nvSpPr>
        <p:spPr>
          <a:xfrm>
            <a:off x="228600" y="819150"/>
            <a:ext cx="8458200" cy="5715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jQuery also offers different events to deal with common interactions when the user moves the mouse or switches between two actions while clicking. </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 following are the events:</a:t>
            </a:r>
            <a:endParaRPr sz="2400" b="0" i="0" u="none" strike="noStrike" cap="none">
              <a:solidFill>
                <a:schemeClr val="dk1"/>
              </a:solidFill>
              <a:latin typeface="Calibri"/>
              <a:ea typeface="Calibri"/>
              <a:cs typeface="Calibri"/>
              <a:sym typeface="Calibri"/>
            </a:endParaRPr>
          </a:p>
        </p:txBody>
      </p:sp>
      <p:grpSp>
        <p:nvGrpSpPr>
          <p:cNvPr id="272" name="Google Shape;272;p31"/>
          <p:cNvGrpSpPr/>
          <p:nvPr/>
        </p:nvGrpSpPr>
        <p:grpSpPr>
          <a:xfrm>
            <a:off x="381000" y="1466839"/>
            <a:ext cx="8382000" cy="342891"/>
            <a:chOff x="0" y="924398"/>
            <a:chExt cx="8382000" cy="600405"/>
          </a:xfrm>
        </p:grpSpPr>
        <p:sp>
          <p:nvSpPr>
            <p:cNvPr id="273" name="Google Shape;273;p31"/>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lang="vi" sz="2000" b="1">
                  <a:solidFill>
                    <a:schemeClr val="lt1"/>
                  </a:solidFill>
                  <a:latin typeface="Calibri"/>
                  <a:ea typeface="Calibri"/>
                  <a:cs typeface="Calibri"/>
                  <a:sym typeface="Calibri"/>
                </a:rPr>
                <a:t>hover() event</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275" name="Google Shape;275;p31"/>
          <p:cNvSpPr/>
          <p:nvPr/>
        </p:nvSpPr>
        <p:spPr>
          <a:xfrm>
            <a:off x="199417" y="1905121"/>
            <a:ext cx="8458200" cy="12000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 </a:t>
            </a:r>
            <a:r>
              <a:rPr lang="vi" sz="2400" b="0" i="0" u="none" strike="noStrike" cap="none" baseline="30000">
                <a:solidFill>
                  <a:srgbClr val="F61828"/>
                </a:solidFill>
                <a:latin typeface="Calibri"/>
                <a:ea typeface="Calibri"/>
                <a:cs typeface="Calibri"/>
                <a:sym typeface="Calibri"/>
              </a:rPr>
              <a:t>mouseenter</a:t>
            </a:r>
            <a:r>
              <a:rPr lang="vi" sz="2400" b="0" i="0" u="none" strike="noStrike" cap="none" baseline="30000">
                <a:solidFill>
                  <a:schemeClr val="dk1"/>
                </a:solidFill>
                <a:latin typeface="Calibri"/>
                <a:ea typeface="Calibri"/>
                <a:cs typeface="Calibri"/>
                <a:sym typeface="Calibri"/>
              </a:rPr>
              <a:t> and </a:t>
            </a:r>
            <a:r>
              <a:rPr lang="vi" sz="2400" b="0" i="0" u="none" strike="noStrike" cap="none" baseline="30000">
                <a:solidFill>
                  <a:srgbClr val="F61828"/>
                </a:solidFill>
                <a:latin typeface="Calibri"/>
                <a:ea typeface="Calibri"/>
                <a:cs typeface="Calibri"/>
                <a:sym typeface="Calibri"/>
              </a:rPr>
              <a:t>mouseleave </a:t>
            </a:r>
            <a:r>
              <a:rPr lang="vi" sz="2400" b="0" i="0" u="none" strike="noStrike" cap="none" baseline="30000">
                <a:solidFill>
                  <a:schemeClr val="dk1"/>
                </a:solidFill>
                <a:latin typeface="Calibri"/>
                <a:ea typeface="Calibri"/>
                <a:cs typeface="Calibri"/>
                <a:sym typeface="Calibri"/>
              </a:rPr>
              <a:t>are the two events often used together.</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jQuery provides a </a:t>
            </a:r>
            <a:r>
              <a:rPr lang="vi" sz="2400" b="0" i="0" u="none" strike="noStrike" cap="none" baseline="30000">
                <a:solidFill>
                  <a:srgbClr val="F61828"/>
                </a:solidFill>
                <a:latin typeface="Courier New"/>
                <a:ea typeface="Courier New"/>
                <a:cs typeface="Courier New"/>
                <a:sym typeface="Courier New"/>
              </a:rPr>
              <a:t>hover()</a:t>
            </a:r>
            <a:r>
              <a:rPr lang="vi" sz="2400" b="0" i="0" u="none" strike="noStrike" cap="none" baseline="30000">
                <a:solidFill>
                  <a:srgbClr val="F61828"/>
                </a:solidFill>
                <a:latin typeface="Calibri"/>
                <a:ea typeface="Calibri"/>
                <a:cs typeface="Calibri"/>
                <a:sym typeface="Calibri"/>
              </a:rPr>
              <a:t> </a:t>
            </a:r>
            <a:r>
              <a:rPr lang="vi" sz="2400" b="0" i="0" u="none" strike="noStrike" cap="none" baseline="30000">
                <a:solidFill>
                  <a:schemeClr val="dk1"/>
                </a:solidFill>
                <a:latin typeface="Calibri"/>
                <a:ea typeface="Calibri"/>
                <a:cs typeface="Calibri"/>
                <a:sym typeface="Calibri"/>
              </a:rPr>
              <a:t>function that accepts two parameters. </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 first parameter executes when the mouse moves over the element and the second function executes when the mouse moves away from the element.</a:t>
            </a:r>
            <a:endParaRPr sz="2400" b="0" i="0" u="none" strike="noStrike" cap="none" baseline="30000">
              <a:solidFill>
                <a:schemeClr val="dk1"/>
              </a:solidFill>
              <a:latin typeface="Calibri"/>
              <a:ea typeface="Calibri"/>
              <a:cs typeface="Calibri"/>
              <a:sym typeface="Calibri"/>
            </a:endParaRPr>
          </a:p>
        </p:txBody>
      </p:sp>
      <p:pic>
        <p:nvPicPr>
          <p:cNvPr id="276" name="Google Shape;276;p31" descr="Figure 17.14.tif"/>
          <p:cNvPicPr preferRelativeResize="0"/>
          <p:nvPr/>
        </p:nvPicPr>
        <p:blipFill rotWithShape="1">
          <a:blip r:embed="rId3">
            <a:alphaModFix/>
          </a:blip>
          <a:srcRect/>
          <a:stretch/>
        </p:blipFill>
        <p:spPr>
          <a:xfrm>
            <a:off x="1025892" y="3065376"/>
            <a:ext cx="2488131" cy="1846660"/>
          </a:xfrm>
          <a:prstGeom prst="rect">
            <a:avLst/>
          </a:prstGeom>
          <a:noFill/>
          <a:ln>
            <a:noFill/>
          </a:ln>
        </p:spPr>
      </p:pic>
      <p:pic>
        <p:nvPicPr>
          <p:cNvPr id="277" name="Google Shape;277;p31" descr="Figure 17.15.tif"/>
          <p:cNvPicPr preferRelativeResize="0"/>
          <p:nvPr/>
        </p:nvPicPr>
        <p:blipFill rotWithShape="1">
          <a:blip r:embed="rId4">
            <a:alphaModFix/>
          </a:blip>
          <a:srcRect/>
          <a:stretch/>
        </p:blipFill>
        <p:spPr>
          <a:xfrm>
            <a:off x="4486795" y="3065377"/>
            <a:ext cx="2497850" cy="18466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500"/>
                                        <p:tgtEl>
                                          <p:spTgt spid="2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5"/>
                                        </p:tgtEl>
                                        <p:attrNameLst>
                                          <p:attrName>style.visibility</p:attrName>
                                        </p:attrNameLst>
                                      </p:cBhvr>
                                      <p:to>
                                        <p:strVal val="visible"/>
                                      </p:to>
                                    </p:set>
                                    <p:animEffect transition="in" filter="fade">
                                      <p:cBhvr>
                                        <p:cTn id="12" dur="500"/>
                                        <p:tgtEl>
                                          <p:spTgt spid="275"/>
                                        </p:tgtEl>
                                      </p:cBhvr>
                                    </p:animEffect>
                                  </p:childTnLst>
                                </p:cTn>
                              </p:par>
                              <p:par>
                                <p:cTn id="13" presetID="10" presetClass="entr" presetSubtype="0" fill="hold" nodeType="withEffect">
                                  <p:stCondLst>
                                    <p:cond delay="0"/>
                                  </p:stCondLst>
                                  <p:childTnLst>
                                    <p:set>
                                      <p:cBhvr>
                                        <p:cTn id="14" dur="1" fill="hold">
                                          <p:stCondLst>
                                            <p:cond delay="0"/>
                                          </p:stCondLst>
                                        </p:cTn>
                                        <p:tgtEl>
                                          <p:spTgt spid="276"/>
                                        </p:tgtEl>
                                        <p:attrNameLst>
                                          <p:attrName>style.visibility</p:attrName>
                                        </p:attrNameLst>
                                      </p:cBhvr>
                                      <p:to>
                                        <p:strVal val="visible"/>
                                      </p:to>
                                    </p:set>
                                    <p:animEffect transition="in" filter="fade">
                                      <p:cBhvr>
                                        <p:cTn id="15" dur="500"/>
                                        <p:tgtEl>
                                          <p:spTgt spid="276"/>
                                        </p:tgtEl>
                                      </p:cBhvr>
                                    </p:animEffect>
                                  </p:childTnLst>
                                </p:cTn>
                              </p:par>
                              <p:par>
                                <p:cTn id="16" presetID="10" presetClass="entr" presetSubtype="0" fill="hold" nodeType="withEffect">
                                  <p:stCondLst>
                                    <p:cond delay="0"/>
                                  </p:stCondLst>
                                  <p:childTnLst>
                                    <p:set>
                                      <p:cBhvr>
                                        <p:cTn id="17" dur="1" fill="hold">
                                          <p:stCondLst>
                                            <p:cond delay="0"/>
                                          </p:stCondLst>
                                        </p:cTn>
                                        <p:tgtEl>
                                          <p:spTgt spid="277"/>
                                        </p:tgtEl>
                                        <p:attrNameLst>
                                          <p:attrName>style.visibility</p:attrName>
                                        </p:attrNameLst>
                                      </p:cBhvr>
                                      <p:to>
                                        <p:strVal val="visible"/>
                                      </p:to>
                                    </p:set>
                                    <p:animEffect transition="in" filter="fade">
                                      <p:cBhvr>
                                        <p:cTn id="18"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
        <p:nvSpPr>
          <p:cNvPr id="284" name="Google Shape;284;p32"/>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285" name="Google Shape;285;p32"/>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Using Events with jQuery 2-2</a:t>
            </a:r>
            <a:endParaRPr/>
          </a:p>
        </p:txBody>
      </p:sp>
      <p:grpSp>
        <p:nvGrpSpPr>
          <p:cNvPr id="286" name="Google Shape;286;p32"/>
          <p:cNvGrpSpPr/>
          <p:nvPr/>
        </p:nvGrpSpPr>
        <p:grpSpPr>
          <a:xfrm>
            <a:off x="381000" y="628650"/>
            <a:ext cx="8382000" cy="342899"/>
            <a:chOff x="0" y="924398"/>
            <a:chExt cx="8382000" cy="600405"/>
          </a:xfrm>
        </p:grpSpPr>
        <p:sp>
          <p:nvSpPr>
            <p:cNvPr id="287" name="Google Shape;287;p32"/>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lang="vi" sz="2000" b="1">
                  <a:solidFill>
                    <a:schemeClr val="lt1"/>
                  </a:solidFill>
                  <a:latin typeface="Calibri"/>
                  <a:ea typeface="Calibri"/>
                  <a:cs typeface="Calibri"/>
                  <a:sym typeface="Calibri"/>
                </a:rPr>
                <a:t>toggle() event</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289" name="Google Shape;289;p32"/>
          <p:cNvSpPr/>
          <p:nvPr/>
        </p:nvSpPr>
        <p:spPr>
          <a:xfrm>
            <a:off x="228600" y="1028700"/>
            <a:ext cx="8458200" cy="142875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 </a:t>
            </a:r>
            <a:r>
              <a:rPr lang="vi" sz="2800" b="0" i="0" u="none" strike="noStrike" cap="none" baseline="30000">
                <a:solidFill>
                  <a:srgbClr val="F61828"/>
                </a:solidFill>
                <a:latin typeface="Courier New"/>
                <a:ea typeface="Courier New"/>
                <a:cs typeface="Courier New"/>
                <a:sym typeface="Courier New"/>
              </a:rPr>
              <a:t>toggle()</a:t>
            </a:r>
            <a:r>
              <a:rPr lang="vi" sz="2800" b="0" i="0" u="none" strike="noStrike" cap="none" baseline="30000">
                <a:solidFill>
                  <a:srgbClr val="F61828"/>
                </a:solidFill>
                <a:latin typeface="Calibri"/>
                <a:ea typeface="Calibri"/>
                <a:cs typeface="Calibri"/>
                <a:sym typeface="Calibri"/>
              </a:rPr>
              <a:t> </a:t>
            </a:r>
            <a:r>
              <a:rPr lang="vi" sz="2800" b="0" i="0" u="none" strike="noStrike" cap="none" baseline="30000">
                <a:solidFill>
                  <a:schemeClr val="dk1"/>
                </a:solidFill>
                <a:latin typeface="Calibri"/>
                <a:ea typeface="Calibri"/>
                <a:cs typeface="Calibri"/>
                <a:sym typeface="Calibri"/>
              </a:rPr>
              <a:t>event works in a similar manner as that of the </a:t>
            </a:r>
            <a:r>
              <a:rPr lang="vi" sz="2800" b="0" i="0" u="none" strike="noStrike" cap="none" baseline="30000">
                <a:solidFill>
                  <a:schemeClr val="dk1"/>
                </a:solidFill>
                <a:latin typeface="Courier New"/>
                <a:ea typeface="Courier New"/>
                <a:cs typeface="Courier New"/>
                <a:sym typeface="Courier New"/>
              </a:rPr>
              <a:t>hover()</a:t>
            </a:r>
            <a:r>
              <a:rPr lang="vi" sz="2800" b="0" i="0" u="none" strike="noStrike" cap="none" baseline="30000">
                <a:solidFill>
                  <a:schemeClr val="dk1"/>
                </a:solidFill>
                <a:latin typeface="Calibri"/>
                <a:ea typeface="Calibri"/>
                <a:cs typeface="Calibri"/>
                <a:sym typeface="Calibri"/>
              </a:rPr>
              <a:t> event, except that it responds to mouse clicks. </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 </a:t>
            </a:r>
            <a:r>
              <a:rPr lang="vi" sz="2800" b="0" i="0" u="none" strike="noStrike" cap="none" baseline="30000">
                <a:solidFill>
                  <a:srgbClr val="F61828"/>
                </a:solidFill>
                <a:latin typeface="Courier New"/>
                <a:ea typeface="Courier New"/>
                <a:cs typeface="Courier New"/>
                <a:sym typeface="Courier New"/>
              </a:rPr>
              <a:t>toggle()</a:t>
            </a:r>
            <a:r>
              <a:rPr lang="vi" sz="2800" b="0" i="0" u="none" strike="noStrike" cap="none" baseline="30000">
                <a:solidFill>
                  <a:srgbClr val="F61828"/>
                </a:solidFill>
                <a:latin typeface="Calibri"/>
                <a:ea typeface="Calibri"/>
                <a:cs typeface="Calibri"/>
                <a:sym typeface="Calibri"/>
              </a:rPr>
              <a:t> </a:t>
            </a:r>
            <a:r>
              <a:rPr lang="vi" sz="2800" b="0" i="0" u="none" strike="noStrike" cap="none" baseline="30000">
                <a:solidFill>
                  <a:schemeClr val="dk1"/>
                </a:solidFill>
                <a:latin typeface="Calibri"/>
                <a:ea typeface="Calibri"/>
                <a:cs typeface="Calibri"/>
                <a:sym typeface="Calibri"/>
              </a:rPr>
              <a:t>function accepts more than two functions as arguments. </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All the functions passed to the </a:t>
            </a:r>
            <a:r>
              <a:rPr lang="vi" sz="2800" b="0" i="0" u="none" strike="noStrike" cap="none" baseline="30000">
                <a:solidFill>
                  <a:srgbClr val="F61828"/>
                </a:solidFill>
                <a:latin typeface="Calibri"/>
                <a:ea typeface="Calibri"/>
                <a:cs typeface="Calibri"/>
                <a:sym typeface="Calibri"/>
              </a:rPr>
              <a:t>toggle() </a:t>
            </a:r>
            <a:r>
              <a:rPr lang="vi" sz="2800" b="0" i="0" u="none" strike="noStrike" cap="none" baseline="30000">
                <a:solidFill>
                  <a:schemeClr val="dk1"/>
                </a:solidFill>
                <a:latin typeface="Calibri"/>
                <a:ea typeface="Calibri"/>
                <a:cs typeface="Calibri"/>
                <a:sym typeface="Calibri"/>
              </a:rPr>
              <a:t>event will react to its corresponding click action.</a:t>
            </a:r>
            <a:endParaRPr sz="2800" b="0" i="0" u="none" strike="noStrike" cap="none" baseline="30000">
              <a:solidFill>
                <a:schemeClr val="dk1"/>
              </a:solidFill>
              <a:latin typeface="Calibri"/>
              <a:ea typeface="Calibri"/>
              <a:cs typeface="Calibri"/>
              <a:sym typeface="Calibri"/>
            </a:endParaRPr>
          </a:p>
        </p:txBody>
      </p:sp>
      <p:pic>
        <p:nvPicPr>
          <p:cNvPr id="290" name="Google Shape;290;p32" descr="Figure 17.16.tif"/>
          <p:cNvPicPr preferRelativeResize="0"/>
          <p:nvPr/>
        </p:nvPicPr>
        <p:blipFill rotWithShape="1">
          <a:blip r:embed="rId3">
            <a:alphaModFix/>
          </a:blip>
          <a:srcRect/>
          <a:stretch/>
        </p:blipFill>
        <p:spPr>
          <a:xfrm>
            <a:off x="740228" y="2331979"/>
            <a:ext cx="2661557" cy="1972684"/>
          </a:xfrm>
          <a:prstGeom prst="rect">
            <a:avLst/>
          </a:prstGeom>
          <a:noFill/>
          <a:ln>
            <a:noFill/>
          </a:ln>
        </p:spPr>
      </p:pic>
      <p:pic>
        <p:nvPicPr>
          <p:cNvPr id="291" name="Google Shape;291;p32" descr="Figure 17.17.tif"/>
          <p:cNvPicPr preferRelativeResize="0"/>
          <p:nvPr/>
        </p:nvPicPr>
        <p:blipFill rotWithShape="1">
          <a:blip r:embed="rId4">
            <a:alphaModFix/>
          </a:blip>
          <a:srcRect/>
          <a:stretch/>
        </p:blipFill>
        <p:spPr>
          <a:xfrm>
            <a:off x="4985658" y="2331979"/>
            <a:ext cx="2636715" cy="19542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9"/>
                                        </p:tgtEl>
                                        <p:attrNameLst>
                                          <p:attrName>style.visibility</p:attrName>
                                        </p:attrNameLst>
                                      </p:cBhvr>
                                      <p:to>
                                        <p:strVal val="visible"/>
                                      </p:to>
                                    </p:set>
                                    <p:animEffect transition="in" filter="fade">
                                      <p:cBhvr>
                                        <p:cTn id="12" dur="500"/>
                                        <p:tgtEl>
                                          <p:spTgt spid="289"/>
                                        </p:tgtEl>
                                      </p:cBhvr>
                                    </p:animEffect>
                                  </p:childTnLst>
                                </p:cTn>
                              </p:par>
                              <p:par>
                                <p:cTn id="13" presetID="10" presetClass="entr" presetSubtype="0" fill="hold" nodeType="withEffect">
                                  <p:stCondLst>
                                    <p:cond delay="0"/>
                                  </p:stCondLst>
                                  <p:childTnLst>
                                    <p:set>
                                      <p:cBhvr>
                                        <p:cTn id="14" dur="1" fill="hold">
                                          <p:stCondLst>
                                            <p:cond delay="0"/>
                                          </p:stCondLst>
                                        </p:cTn>
                                        <p:tgtEl>
                                          <p:spTgt spid="290"/>
                                        </p:tgtEl>
                                        <p:attrNameLst>
                                          <p:attrName>style.visibility</p:attrName>
                                        </p:attrNameLst>
                                      </p:cBhvr>
                                      <p:to>
                                        <p:strVal val="visible"/>
                                      </p:to>
                                    </p:set>
                                    <p:animEffect transition="in" filter="fade">
                                      <p:cBhvr>
                                        <p:cTn id="15" dur="500"/>
                                        <p:tgtEl>
                                          <p:spTgt spid="290"/>
                                        </p:tgtEl>
                                      </p:cBhvr>
                                    </p:animEffect>
                                  </p:childTnLst>
                                </p:cTn>
                              </p:par>
                              <p:par>
                                <p:cTn id="16" presetID="10" presetClass="entr" presetSubtype="0" fill="hold" nodeType="withEffect">
                                  <p:stCondLst>
                                    <p:cond delay="0"/>
                                  </p:stCondLst>
                                  <p:childTnLst>
                                    <p:set>
                                      <p:cBhvr>
                                        <p:cTn id="17" dur="1" fill="hold">
                                          <p:stCondLst>
                                            <p:cond delay="0"/>
                                          </p:stCondLst>
                                        </p:cTn>
                                        <p:tgtEl>
                                          <p:spTgt spid="291"/>
                                        </p:tgtEl>
                                        <p:attrNameLst>
                                          <p:attrName>style.visibility</p:attrName>
                                        </p:attrNameLst>
                                      </p:cBhvr>
                                      <p:to>
                                        <p:strVal val="visible"/>
                                      </p:to>
                                    </p:set>
                                    <p:animEffect transition="in" filter="fade">
                                      <p:cBhvr>
                                        <p:cTn id="18" dur="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18</a:t>
            </a:fld>
            <a:endParaRPr/>
          </a:p>
        </p:txBody>
      </p:sp>
      <p:sp>
        <p:nvSpPr>
          <p:cNvPr id="298" name="Google Shape;298;p33"/>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299" name="Google Shape;299;p33"/>
          <p:cNvSpPr txBox="1">
            <a:spLocks noGrp="1"/>
          </p:cNvSpPr>
          <p:nvPr>
            <p:ph type="title"/>
          </p:nvPr>
        </p:nvSpPr>
        <p:spPr>
          <a:xfrm>
            <a:off x="533400" y="171450"/>
            <a:ext cx="83058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Inclusion of External Content in Web Pages</a:t>
            </a:r>
            <a:endParaRPr/>
          </a:p>
        </p:txBody>
      </p:sp>
      <p:grpSp>
        <p:nvGrpSpPr>
          <p:cNvPr id="300" name="Google Shape;300;p33"/>
          <p:cNvGrpSpPr/>
          <p:nvPr/>
        </p:nvGrpSpPr>
        <p:grpSpPr>
          <a:xfrm>
            <a:off x="304800" y="742950"/>
            <a:ext cx="8458200" cy="2383728"/>
            <a:chOff x="0" y="0"/>
            <a:chExt cx="8458200" cy="3178304"/>
          </a:xfrm>
        </p:grpSpPr>
        <p:sp>
          <p:nvSpPr>
            <p:cNvPr id="301" name="Google Shape;301;p33"/>
            <p:cNvSpPr/>
            <p:nvPr/>
          </p:nvSpPr>
          <p:spPr>
            <a:xfrm>
              <a:off x="0" y="0"/>
              <a:ext cx="8458200" cy="706889"/>
            </a:xfrm>
            <a:prstGeom prst="roundRect">
              <a:avLst>
                <a:gd name="adj" fmla="val 16667"/>
              </a:avLst>
            </a:prstGeom>
            <a:solidFill>
              <a:srgbClr val="D9959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txBox="1"/>
            <p:nvPr/>
          </p:nvSpPr>
          <p:spPr>
            <a:xfrm>
              <a:off x="34507" y="34507"/>
              <a:ext cx="8389186" cy="637875"/>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a:solidFill>
                    <a:schemeClr val="dk1"/>
                  </a:solidFill>
                  <a:latin typeface="Courier New"/>
                  <a:ea typeface="Courier New"/>
                  <a:cs typeface="Courier New"/>
                  <a:sym typeface="Courier New"/>
                </a:rPr>
                <a:t>HTML5 introduces the </a:t>
              </a:r>
              <a:r>
                <a:rPr lang="vi">
                  <a:solidFill>
                    <a:srgbClr val="FFFF00"/>
                  </a:solidFill>
                  <a:latin typeface="Courier New"/>
                  <a:ea typeface="Courier New"/>
                  <a:cs typeface="Courier New"/>
                  <a:sym typeface="Courier New"/>
                </a:rPr>
                <a:t>&lt;eventsource&gt; </a:t>
              </a:r>
              <a:r>
                <a:rPr lang="vi">
                  <a:solidFill>
                    <a:schemeClr val="dk1"/>
                  </a:solidFill>
                  <a:latin typeface="Courier New"/>
                  <a:ea typeface="Courier New"/>
                  <a:cs typeface="Courier New"/>
                  <a:sym typeface="Courier New"/>
                </a:rPr>
                <a:t>tag that allows the user to push external content in the Web page. This model is referred to as push model. </a:t>
              </a:r>
              <a:endParaRPr/>
            </a:p>
          </p:txBody>
        </p:sp>
        <p:sp>
          <p:nvSpPr>
            <p:cNvPr id="303" name="Google Shape;303;p33"/>
            <p:cNvSpPr/>
            <p:nvPr/>
          </p:nvSpPr>
          <p:spPr>
            <a:xfrm>
              <a:off x="0" y="827366"/>
              <a:ext cx="8458200" cy="712190"/>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txBox="1"/>
            <p:nvPr/>
          </p:nvSpPr>
          <p:spPr>
            <a:xfrm>
              <a:off x="34766" y="862132"/>
              <a:ext cx="8388668" cy="642658"/>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a:solidFill>
                    <a:schemeClr val="dk1"/>
                  </a:solidFill>
                  <a:latin typeface="Courier New"/>
                  <a:ea typeface="Courier New"/>
                  <a:cs typeface="Courier New"/>
                  <a:sym typeface="Courier New"/>
                </a:rPr>
                <a:t>Since the </a:t>
              </a:r>
              <a:r>
                <a:rPr lang="vi">
                  <a:solidFill>
                    <a:srgbClr val="FFFF00"/>
                  </a:solidFill>
                  <a:latin typeface="Courier New"/>
                  <a:ea typeface="Courier New"/>
                  <a:cs typeface="Courier New"/>
                  <a:sym typeface="Courier New"/>
                </a:rPr>
                <a:t>&lt;eventsource&gt; </a:t>
              </a:r>
              <a:r>
                <a:rPr lang="vi">
                  <a:solidFill>
                    <a:schemeClr val="dk1"/>
                  </a:solidFill>
                  <a:latin typeface="Courier New"/>
                  <a:ea typeface="Courier New"/>
                  <a:cs typeface="Courier New"/>
                  <a:sym typeface="Courier New"/>
                </a:rPr>
                <a:t>tag is not supported in many browsers, users make use of the &lt;embed&gt; tag for this purpose.</a:t>
              </a:r>
              <a:endParaRPr/>
            </a:p>
          </p:txBody>
        </p:sp>
        <p:sp>
          <p:nvSpPr>
            <p:cNvPr id="305" name="Google Shape;305;p33"/>
            <p:cNvSpPr/>
            <p:nvPr/>
          </p:nvSpPr>
          <p:spPr>
            <a:xfrm>
              <a:off x="0" y="1676399"/>
              <a:ext cx="8458200" cy="717183"/>
            </a:xfrm>
            <a:prstGeom prst="roundRect">
              <a:avLst>
                <a:gd name="adj" fmla="val 16667"/>
              </a:avLst>
            </a:prstGeom>
            <a:solidFill>
              <a:srgbClr val="B2A0C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txBox="1"/>
            <p:nvPr/>
          </p:nvSpPr>
          <p:spPr>
            <a:xfrm>
              <a:off x="35010" y="1711409"/>
              <a:ext cx="8388180" cy="647163"/>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a:solidFill>
                    <a:schemeClr val="dk1"/>
                  </a:solidFill>
                  <a:latin typeface="Courier New"/>
                  <a:ea typeface="Courier New"/>
                  <a:cs typeface="Courier New"/>
                  <a:sym typeface="Courier New"/>
                </a:rPr>
                <a:t>The </a:t>
              </a:r>
              <a:r>
                <a:rPr lang="vi">
                  <a:solidFill>
                    <a:srgbClr val="FFFF00"/>
                  </a:solidFill>
                  <a:latin typeface="Courier New"/>
                  <a:ea typeface="Courier New"/>
                  <a:cs typeface="Courier New"/>
                  <a:sym typeface="Courier New"/>
                </a:rPr>
                <a:t>&lt;embed&gt; </a:t>
              </a:r>
              <a:r>
                <a:rPr lang="vi">
                  <a:solidFill>
                    <a:schemeClr val="dk1"/>
                  </a:solidFill>
                  <a:latin typeface="Courier New"/>
                  <a:ea typeface="Courier New"/>
                  <a:cs typeface="Courier New"/>
                  <a:sym typeface="Courier New"/>
                </a:rPr>
                <a:t>tag is a new element in HTML5 and it is represented as a container for an interactive content or an external application. </a:t>
              </a:r>
              <a:endParaRPr/>
            </a:p>
          </p:txBody>
        </p:sp>
        <p:sp>
          <p:nvSpPr>
            <p:cNvPr id="307" name="Google Shape;307;p33"/>
            <p:cNvSpPr/>
            <p:nvPr/>
          </p:nvSpPr>
          <p:spPr>
            <a:xfrm>
              <a:off x="0" y="2514600"/>
              <a:ext cx="8458200" cy="663704"/>
            </a:xfrm>
            <a:prstGeom prst="roundRect">
              <a:avLst>
                <a:gd name="adj" fmla="val 16667"/>
              </a:avLst>
            </a:prstGeom>
            <a:solidFill>
              <a:srgbClr val="8CB3E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txBox="1"/>
            <p:nvPr/>
          </p:nvSpPr>
          <p:spPr>
            <a:xfrm>
              <a:off x="32399" y="2546999"/>
              <a:ext cx="8393402" cy="59890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a:solidFill>
                    <a:schemeClr val="dk1"/>
                  </a:solidFill>
                  <a:latin typeface="Courier New"/>
                  <a:ea typeface="Courier New"/>
                  <a:cs typeface="Courier New"/>
                  <a:sym typeface="Courier New"/>
                </a:rPr>
                <a:t>The </a:t>
              </a:r>
              <a:r>
                <a:rPr lang="vi">
                  <a:solidFill>
                    <a:srgbClr val="FFFF00"/>
                  </a:solidFill>
                  <a:latin typeface="Courier New"/>
                  <a:ea typeface="Courier New"/>
                  <a:cs typeface="Courier New"/>
                  <a:sym typeface="Courier New"/>
                </a:rPr>
                <a:t>&lt;embed&gt; </a:t>
              </a:r>
              <a:r>
                <a:rPr lang="vi">
                  <a:solidFill>
                    <a:schemeClr val="dk1"/>
                  </a:solidFill>
                  <a:latin typeface="Courier New"/>
                  <a:ea typeface="Courier New"/>
                  <a:cs typeface="Courier New"/>
                  <a:sym typeface="Courier New"/>
                </a:rPr>
                <a:t>tag is often used to add elements such as image, audio, or video on a Web page.</a:t>
              </a:r>
              <a:endParaRPr/>
            </a:p>
          </p:txBody>
        </p:sp>
      </p:grpSp>
      <p:sp>
        <p:nvSpPr>
          <p:cNvPr id="309" name="Google Shape;309;p33"/>
          <p:cNvSpPr/>
          <p:nvPr/>
        </p:nvSpPr>
        <p:spPr>
          <a:xfrm>
            <a:off x="228600" y="3409950"/>
            <a:ext cx="8458200" cy="3429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 Code Snippet demonstrates the use of &lt;embed&gt; tag.</a:t>
            </a:r>
            <a:endParaRPr sz="2800" b="0" i="0" u="none" strike="noStrike" cap="none">
              <a:solidFill>
                <a:schemeClr val="dk1"/>
              </a:solidFill>
              <a:latin typeface="Calibri"/>
              <a:ea typeface="Calibri"/>
              <a:cs typeface="Calibri"/>
              <a:sym typeface="Calibri"/>
            </a:endParaRPr>
          </a:p>
        </p:txBody>
      </p:sp>
      <p:sp>
        <p:nvSpPr>
          <p:cNvPr id="310" name="Google Shape;310;p33"/>
          <p:cNvSpPr txBox="1"/>
          <p:nvPr/>
        </p:nvSpPr>
        <p:spPr>
          <a:xfrm>
            <a:off x="762000" y="3826235"/>
            <a:ext cx="7467600" cy="2361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None/>
            </a:pPr>
            <a:r>
              <a:rPr lang="vi" sz="2800" baseline="30000">
                <a:solidFill>
                  <a:srgbClr val="FF0000"/>
                </a:solidFill>
                <a:latin typeface="Courier New"/>
                <a:ea typeface="Courier New"/>
                <a:cs typeface="Courier New"/>
                <a:sym typeface="Courier New"/>
              </a:rPr>
              <a:t>&lt;embed src=”mymovie.mp3” /&gt;</a:t>
            </a:r>
            <a:endParaRPr/>
          </a:p>
        </p:txBody>
      </p:sp>
      <p:sp>
        <p:nvSpPr>
          <p:cNvPr id="311" name="Google Shape;311;p33"/>
          <p:cNvSpPr/>
          <p:nvPr/>
        </p:nvSpPr>
        <p:spPr>
          <a:xfrm>
            <a:off x="228600" y="4210050"/>
            <a:ext cx="8458200" cy="3429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In this code, the </a:t>
            </a:r>
            <a:r>
              <a:rPr lang="vi" sz="2800" b="0" i="0" u="none" strike="noStrike" cap="none" baseline="30000">
                <a:solidFill>
                  <a:srgbClr val="FF0000"/>
                </a:solidFill>
                <a:latin typeface="Courier New"/>
                <a:ea typeface="Courier New"/>
                <a:cs typeface="Courier New"/>
                <a:sym typeface="Courier New"/>
              </a:rPr>
              <a:t>src</a:t>
            </a:r>
            <a:r>
              <a:rPr lang="vi" sz="2800" b="0" i="0" u="none" strike="noStrike" cap="none" baseline="30000">
                <a:solidFill>
                  <a:schemeClr val="dk1"/>
                </a:solidFill>
                <a:latin typeface="Calibri"/>
                <a:ea typeface="Calibri"/>
                <a:cs typeface="Calibri"/>
                <a:sym typeface="Calibri"/>
              </a:rPr>
              <a:t> attribute specifies the path of an external file to embed.</a:t>
            </a:r>
            <a:endParaRPr sz="2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500"/>
                                        <p:tgtEl>
                                          <p:spTgt spid="3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0"/>
                                        </p:tgtEl>
                                        <p:attrNameLst>
                                          <p:attrName>style.visibility</p:attrName>
                                        </p:attrNameLst>
                                      </p:cBhvr>
                                      <p:to>
                                        <p:strVal val="visible"/>
                                      </p:to>
                                    </p:set>
                                    <p:animEffect transition="in" filter="fade">
                                      <p:cBhvr>
                                        <p:cTn id="12" dur="80"/>
                                        <p:tgtEl>
                                          <p:spTgt spid="3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1"/>
                                        </p:tgtEl>
                                        <p:attrNameLst>
                                          <p:attrName>style.visibility</p:attrName>
                                        </p:attrNameLst>
                                      </p:cBhvr>
                                      <p:to>
                                        <p:strVal val="visible"/>
                                      </p:to>
                                    </p:set>
                                    <p:animEffect transition="in" filter="fade">
                                      <p:cBhvr>
                                        <p:cTn id="17" dur="5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19</a:t>
            </a:fld>
            <a:endParaRPr/>
          </a:p>
        </p:txBody>
      </p:sp>
      <p:sp>
        <p:nvSpPr>
          <p:cNvPr id="318" name="Google Shape;318;p34"/>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319" name="Google Shape;319;p34"/>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Summary</a:t>
            </a:r>
            <a:endParaRPr/>
          </a:p>
        </p:txBody>
      </p:sp>
      <p:sp>
        <p:nvSpPr>
          <p:cNvPr id="320" name="Google Shape;320;p34"/>
          <p:cNvSpPr/>
          <p:nvPr/>
        </p:nvSpPr>
        <p:spPr>
          <a:xfrm>
            <a:off x="304800" y="685800"/>
            <a:ext cx="8703300" cy="4378200"/>
          </a:xfrm>
          <a:prstGeom prst="rect">
            <a:avLst/>
          </a:prstGeom>
          <a:noFill/>
          <a:ln>
            <a:noFill/>
          </a:ln>
        </p:spPr>
        <p:txBody>
          <a:bodyPr spcFirstLastPara="1" wrap="square" lIns="91425" tIns="45700" rIns="91425" bIns="45700" anchor="t" anchorCtr="0">
            <a:noAutofit/>
          </a:bodyPr>
          <a:lstStyle/>
          <a:p>
            <a:pPr marL="457200" marR="0" lvl="1" indent="-261620" algn="just" rtl="0">
              <a:lnSpc>
                <a:spcPct val="100000"/>
              </a:lnSpc>
              <a:spcBef>
                <a:spcPts val="0"/>
              </a:spcBef>
              <a:spcAft>
                <a:spcPts val="0"/>
              </a:spcAft>
              <a:buClr>
                <a:srgbClr val="AC1418"/>
              </a:buClr>
              <a:buSzPts val="2600"/>
              <a:buFont typeface="Noto Sans Symbols"/>
              <a:buChar char="•"/>
            </a:pPr>
            <a:r>
              <a:rPr lang="vi" sz="2600" b="0" i="0" u="none" strike="noStrike" cap="none" baseline="30000">
                <a:solidFill>
                  <a:schemeClr val="dk1"/>
                </a:solidFill>
                <a:latin typeface="Calibri"/>
                <a:ea typeface="Calibri"/>
                <a:cs typeface="Calibri"/>
                <a:sym typeface="Calibri"/>
              </a:rPr>
              <a:t>The </a:t>
            </a:r>
            <a:r>
              <a:rPr lang="vi" sz="2600" b="0" i="0" u="none" strike="noStrike" cap="none" baseline="30000">
                <a:solidFill>
                  <a:srgbClr val="FF0000"/>
                </a:solidFill>
                <a:latin typeface="Calibri"/>
                <a:ea typeface="Calibri"/>
                <a:cs typeface="Calibri"/>
                <a:sym typeface="Calibri"/>
              </a:rPr>
              <a:t>&lt;canvas&gt;</a:t>
            </a:r>
            <a:r>
              <a:rPr lang="vi" sz="2600" b="0" i="0" u="none" strike="noStrike" cap="none" baseline="30000">
                <a:solidFill>
                  <a:schemeClr val="dk1"/>
                </a:solidFill>
                <a:latin typeface="Calibri"/>
                <a:ea typeface="Calibri"/>
                <a:cs typeface="Calibri"/>
                <a:sym typeface="Calibri"/>
              </a:rPr>
              <a:t> element is a drawing area where the user can draw graphics, use images, add animations, and also add text for enhancing the user experience on Web pages.</a:t>
            </a:r>
            <a:endParaRPr sz="2600"/>
          </a:p>
          <a:p>
            <a:pPr marL="457200" marR="0" lvl="1" indent="-261620" algn="just" rtl="0">
              <a:lnSpc>
                <a:spcPct val="100000"/>
              </a:lnSpc>
              <a:spcBef>
                <a:spcPts val="0"/>
              </a:spcBef>
              <a:spcAft>
                <a:spcPts val="0"/>
              </a:spcAft>
              <a:buClr>
                <a:srgbClr val="AC1418"/>
              </a:buClr>
              <a:buSzPts val="2600"/>
              <a:buFont typeface="Noto Sans Symbols"/>
              <a:buChar char="•"/>
            </a:pPr>
            <a:r>
              <a:rPr lang="vi" sz="2600" b="0" i="0" u="none" strike="noStrike" cap="none" baseline="30000">
                <a:solidFill>
                  <a:schemeClr val="dk1"/>
                </a:solidFill>
                <a:latin typeface="Calibri"/>
                <a:ea typeface="Calibri"/>
                <a:cs typeface="Calibri"/>
                <a:sym typeface="Calibri"/>
              </a:rPr>
              <a:t>To create a line, on a canvas one can use the </a:t>
            </a:r>
            <a:r>
              <a:rPr lang="vi" sz="2600" b="0" i="0" u="none" strike="noStrike" cap="none" baseline="30000">
                <a:solidFill>
                  <a:srgbClr val="FF0000"/>
                </a:solidFill>
                <a:latin typeface="Calibri"/>
                <a:ea typeface="Calibri"/>
                <a:cs typeface="Calibri"/>
                <a:sym typeface="Calibri"/>
              </a:rPr>
              <a:t>stroke(), beginPath(), lineTo(), and moveTo()</a:t>
            </a:r>
            <a:r>
              <a:rPr lang="vi" sz="2600" b="0" i="0" u="none" strike="noStrike" cap="none" baseline="30000">
                <a:solidFill>
                  <a:schemeClr val="dk1"/>
                </a:solidFill>
                <a:latin typeface="Calibri"/>
                <a:ea typeface="Calibri"/>
                <a:cs typeface="Calibri"/>
                <a:sym typeface="Calibri"/>
              </a:rPr>
              <a:t> methods.</a:t>
            </a:r>
            <a:endParaRPr sz="2600"/>
          </a:p>
          <a:p>
            <a:pPr marL="457200" marR="0" lvl="1" indent="-261620" algn="just" rtl="0">
              <a:lnSpc>
                <a:spcPct val="100000"/>
              </a:lnSpc>
              <a:spcBef>
                <a:spcPts val="0"/>
              </a:spcBef>
              <a:spcAft>
                <a:spcPts val="0"/>
              </a:spcAft>
              <a:buClr>
                <a:srgbClr val="AC1418"/>
              </a:buClr>
              <a:buSzPts val="2600"/>
              <a:buFont typeface="Noto Sans Symbols"/>
              <a:buChar char="•"/>
            </a:pPr>
            <a:r>
              <a:rPr lang="vi" sz="2600" b="0" i="0" u="none" strike="noStrike" cap="none" baseline="30000">
                <a:solidFill>
                  <a:schemeClr val="dk1"/>
                </a:solidFill>
                <a:latin typeface="Calibri"/>
                <a:ea typeface="Calibri"/>
                <a:cs typeface="Calibri"/>
                <a:sym typeface="Calibri"/>
              </a:rPr>
              <a:t>Arcs are represented using a start angle, an end angle, a radius, a center point, and the drawing direction (anticlockwise or clockwise).</a:t>
            </a:r>
            <a:endParaRPr sz="2600"/>
          </a:p>
          <a:p>
            <a:pPr marL="457200" marR="0" lvl="1" indent="-261620" algn="just" rtl="0">
              <a:lnSpc>
                <a:spcPct val="100000"/>
              </a:lnSpc>
              <a:spcBef>
                <a:spcPts val="0"/>
              </a:spcBef>
              <a:spcAft>
                <a:spcPts val="0"/>
              </a:spcAft>
              <a:buClr>
                <a:srgbClr val="AC1418"/>
              </a:buClr>
              <a:buSzPts val="2600"/>
              <a:buFont typeface="Noto Sans Symbols"/>
              <a:buChar char="•"/>
            </a:pPr>
            <a:r>
              <a:rPr lang="vi" sz="2600" b="0" i="0" u="none" strike="noStrike" cap="none" baseline="30000">
                <a:solidFill>
                  <a:schemeClr val="dk1"/>
                </a:solidFill>
                <a:latin typeface="Calibri"/>
                <a:ea typeface="Calibri"/>
                <a:cs typeface="Calibri"/>
                <a:sym typeface="Calibri"/>
              </a:rPr>
              <a:t>With HTML5 canvas, the user can create a rectangle using the </a:t>
            </a:r>
            <a:r>
              <a:rPr lang="vi" sz="2600" b="0" i="0" u="none" strike="noStrike" cap="none" baseline="30000">
                <a:solidFill>
                  <a:srgbClr val="FF0000"/>
                </a:solidFill>
                <a:latin typeface="Calibri"/>
                <a:ea typeface="Calibri"/>
                <a:cs typeface="Calibri"/>
                <a:sym typeface="Calibri"/>
              </a:rPr>
              <a:t>rect()</a:t>
            </a:r>
            <a:r>
              <a:rPr lang="vi" sz="2600" b="0" i="0" u="none" strike="noStrike" cap="none" baseline="30000">
                <a:solidFill>
                  <a:schemeClr val="dk1"/>
                </a:solidFill>
                <a:latin typeface="Calibri"/>
                <a:ea typeface="Calibri"/>
                <a:cs typeface="Calibri"/>
                <a:sym typeface="Calibri"/>
              </a:rPr>
              <a:t> method.</a:t>
            </a:r>
            <a:endParaRPr sz="2600"/>
          </a:p>
          <a:p>
            <a:pPr marL="457200" marR="0" lvl="1" indent="-261620" algn="just" rtl="0">
              <a:lnSpc>
                <a:spcPct val="100000"/>
              </a:lnSpc>
              <a:spcBef>
                <a:spcPts val="0"/>
              </a:spcBef>
              <a:spcAft>
                <a:spcPts val="0"/>
              </a:spcAft>
              <a:buClr>
                <a:srgbClr val="AC1418"/>
              </a:buClr>
              <a:buSzPts val="2600"/>
              <a:buFont typeface="Noto Sans Symbols"/>
              <a:buChar char="•"/>
            </a:pPr>
            <a:r>
              <a:rPr lang="vi" sz="2600" b="0" i="0" u="none" strike="noStrike" cap="none" baseline="30000">
                <a:solidFill>
                  <a:schemeClr val="dk1"/>
                </a:solidFill>
                <a:latin typeface="Calibri"/>
                <a:ea typeface="Calibri"/>
                <a:cs typeface="Calibri"/>
                <a:sym typeface="Calibri"/>
              </a:rPr>
              <a:t>Bezier curves are represented with the two control points, context points, and an end point.</a:t>
            </a:r>
            <a:endParaRPr sz="2600"/>
          </a:p>
          <a:p>
            <a:pPr marL="457200" marR="0" lvl="1" indent="-261620" algn="just" rtl="0">
              <a:lnSpc>
                <a:spcPct val="100000"/>
              </a:lnSpc>
              <a:spcBef>
                <a:spcPts val="0"/>
              </a:spcBef>
              <a:spcAft>
                <a:spcPts val="0"/>
              </a:spcAft>
              <a:buClr>
                <a:srgbClr val="AC1418"/>
              </a:buClr>
              <a:buSzPts val="2600"/>
              <a:buFont typeface="Noto Sans Symbols"/>
              <a:buChar char="•"/>
            </a:pPr>
            <a:r>
              <a:rPr lang="vi" sz="2600" b="0" i="0" u="none" strike="noStrike" cap="none" baseline="30000">
                <a:solidFill>
                  <a:schemeClr val="dk1"/>
                </a:solidFill>
                <a:latin typeface="Calibri"/>
                <a:ea typeface="Calibri"/>
                <a:cs typeface="Calibri"/>
                <a:sym typeface="Calibri"/>
              </a:rPr>
              <a:t>HTML5 canvas allows the user to create quadratic curves using the </a:t>
            </a:r>
            <a:r>
              <a:rPr lang="vi" sz="2600" b="0" i="0" u="none" strike="noStrike" cap="none" baseline="30000">
                <a:solidFill>
                  <a:srgbClr val="FF0000"/>
                </a:solidFill>
                <a:latin typeface="Calibri"/>
                <a:ea typeface="Calibri"/>
                <a:cs typeface="Calibri"/>
                <a:sym typeface="Calibri"/>
              </a:rPr>
              <a:t>quadraticCurveTo()</a:t>
            </a:r>
            <a:r>
              <a:rPr lang="vi" sz="2600" b="0" i="0" u="none" strike="noStrike" cap="none" baseline="30000">
                <a:solidFill>
                  <a:schemeClr val="dk1"/>
                </a:solidFill>
                <a:latin typeface="Calibri"/>
                <a:ea typeface="Calibri"/>
                <a:cs typeface="Calibri"/>
                <a:sym typeface="Calibri"/>
              </a:rPr>
              <a:t> method.</a:t>
            </a:r>
            <a:endParaRPr sz="2600"/>
          </a:p>
          <a:p>
            <a:pPr marL="457200" marR="0" lvl="1" indent="-261620" algn="just" rtl="0">
              <a:lnSpc>
                <a:spcPct val="100000"/>
              </a:lnSpc>
              <a:spcBef>
                <a:spcPts val="0"/>
              </a:spcBef>
              <a:spcAft>
                <a:spcPts val="0"/>
              </a:spcAft>
              <a:buClr>
                <a:srgbClr val="AC1418"/>
              </a:buClr>
              <a:buSzPts val="2600"/>
              <a:buFont typeface="Noto Sans Symbols"/>
              <a:buChar char="•"/>
            </a:pPr>
            <a:r>
              <a:rPr lang="vi" sz="2600" b="0" i="0" u="none" strike="noStrike" cap="none" baseline="30000">
                <a:solidFill>
                  <a:schemeClr val="dk1"/>
                </a:solidFill>
                <a:latin typeface="Calibri"/>
                <a:ea typeface="Calibri"/>
                <a:cs typeface="Calibri"/>
                <a:sym typeface="Calibri"/>
              </a:rPr>
              <a:t>HTML5 canvas enables the user to draw image object on canvas using the </a:t>
            </a:r>
            <a:r>
              <a:rPr lang="vi" sz="2600" b="0" i="0" u="none" strike="noStrike" cap="none" baseline="30000">
                <a:solidFill>
                  <a:srgbClr val="FF0000"/>
                </a:solidFill>
                <a:latin typeface="Calibri"/>
                <a:ea typeface="Calibri"/>
                <a:cs typeface="Calibri"/>
                <a:sym typeface="Calibri"/>
              </a:rPr>
              <a:t>drawImage()</a:t>
            </a:r>
            <a:r>
              <a:rPr lang="vi" sz="2600" b="0" i="0" u="none" strike="noStrike" cap="none" baseline="30000">
                <a:solidFill>
                  <a:schemeClr val="dk1"/>
                </a:solidFill>
                <a:latin typeface="Calibri"/>
                <a:ea typeface="Calibri"/>
                <a:cs typeface="Calibri"/>
                <a:sym typeface="Calibri"/>
              </a:rPr>
              <a:t> method.</a:t>
            </a:r>
            <a:endParaRPr sz="2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animEffect transition="in" filter="fade">
                                      <p:cBhvr>
                                        <p:cTn id="7" dur="500"/>
                                        <p:tgtEl>
                                          <p:spTgt spid="32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20">
                                            <p:txEl>
                                              <p:pRg st="1" end="1"/>
                                            </p:txEl>
                                          </p:spTgt>
                                        </p:tgtEl>
                                        <p:attrNameLst>
                                          <p:attrName>style.visibility</p:attrName>
                                        </p:attrNameLst>
                                      </p:cBhvr>
                                      <p:to>
                                        <p:strVal val="visible"/>
                                      </p:to>
                                    </p:set>
                                    <p:animEffect transition="in" filter="fade">
                                      <p:cBhvr>
                                        <p:cTn id="10" dur="500"/>
                                        <p:tgtEl>
                                          <p:spTgt spid="32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20">
                                            <p:txEl>
                                              <p:pRg st="2" end="2"/>
                                            </p:txEl>
                                          </p:spTgt>
                                        </p:tgtEl>
                                        <p:attrNameLst>
                                          <p:attrName>style.visibility</p:attrName>
                                        </p:attrNameLst>
                                      </p:cBhvr>
                                      <p:to>
                                        <p:strVal val="visible"/>
                                      </p:to>
                                    </p:set>
                                    <p:animEffect transition="in" filter="fade">
                                      <p:cBhvr>
                                        <p:cTn id="13" dur="500"/>
                                        <p:tgtEl>
                                          <p:spTgt spid="32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20">
                                            <p:txEl>
                                              <p:pRg st="3" end="3"/>
                                            </p:txEl>
                                          </p:spTgt>
                                        </p:tgtEl>
                                        <p:attrNameLst>
                                          <p:attrName>style.visibility</p:attrName>
                                        </p:attrNameLst>
                                      </p:cBhvr>
                                      <p:to>
                                        <p:strVal val="visible"/>
                                      </p:to>
                                    </p:set>
                                    <p:animEffect transition="in" filter="fade">
                                      <p:cBhvr>
                                        <p:cTn id="16" dur="500"/>
                                        <p:tgtEl>
                                          <p:spTgt spid="32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20">
                                            <p:txEl>
                                              <p:pRg st="4" end="4"/>
                                            </p:txEl>
                                          </p:spTgt>
                                        </p:tgtEl>
                                        <p:attrNameLst>
                                          <p:attrName>style.visibility</p:attrName>
                                        </p:attrNameLst>
                                      </p:cBhvr>
                                      <p:to>
                                        <p:strVal val="visible"/>
                                      </p:to>
                                    </p:set>
                                    <p:animEffect transition="in" filter="fade">
                                      <p:cBhvr>
                                        <p:cTn id="19" dur="500"/>
                                        <p:tgtEl>
                                          <p:spTgt spid="32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20">
                                            <p:txEl>
                                              <p:pRg st="5" end="5"/>
                                            </p:txEl>
                                          </p:spTgt>
                                        </p:tgtEl>
                                        <p:attrNameLst>
                                          <p:attrName>style.visibility</p:attrName>
                                        </p:attrNameLst>
                                      </p:cBhvr>
                                      <p:to>
                                        <p:strVal val="visible"/>
                                      </p:to>
                                    </p:set>
                                    <p:animEffect transition="in" filter="fade">
                                      <p:cBhvr>
                                        <p:cTn id="22" dur="500"/>
                                        <p:tgtEl>
                                          <p:spTgt spid="32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20">
                                            <p:txEl>
                                              <p:pRg st="6" end="6"/>
                                            </p:txEl>
                                          </p:spTgt>
                                        </p:tgtEl>
                                        <p:attrNameLst>
                                          <p:attrName>style.visibility</p:attrName>
                                        </p:attrNameLst>
                                      </p:cBhvr>
                                      <p:to>
                                        <p:strVal val="visible"/>
                                      </p:to>
                                    </p:set>
                                    <p:animEffect transition="in" filter="fade">
                                      <p:cBhvr>
                                        <p:cTn id="25" dur="500"/>
                                        <p:tgtEl>
                                          <p:spTgt spid="3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
        <p:nvSpPr>
          <p:cNvPr id="84" name="Google Shape;84;p17"/>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85" name="Google Shape;85;p1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Objectives</a:t>
            </a:r>
            <a:endParaRPr/>
          </a:p>
        </p:txBody>
      </p:sp>
      <p:sp>
        <p:nvSpPr>
          <p:cNvPr id="86" name="Google Shape;86;p17"/>
          <p:cNvSpPr/>
          <p:nvPr/>
        </p:nvSpPr>
        <p:spPr>
          <a:xfrm>
            <a:off x="152400" y="1485900"/>
            <a:ext cx="8839200" cy="2000100"/>
          </a:xfrm>
          <a:prstGeom prst="rect">
            <a:avLst/>
          </a:prstGeom>
          <a:noFill/>
          <a:ln>
            <a:noFill/>
          </a:ln>
        </p:spPr>
        <p:txBody>
          <a:bodyPr spcFirstLastPara="1" wrap="square" lIns="91425" tIns="45700" rIns="91425" bIns="45700" anchor="ctr" anchorCtr="0">
            <a:noAutofit/>
          </a:bodyPr>
          <a:lstStyle/>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Describe Canvas in HTML5</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the procedure to draw lines</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the procedure to use color and transparency</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the procedure to work with various drawing objects</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Describe working with images and text</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Describe the procedure to create Web page events with JavaScript and jQuery</a:t>
            </a:r>
            <a:endParaRPr sz="3200" b="0" i="0" u="none" strike="noStrike" cap="none" baseline="30000">
              <a:solidFill>
                <a:schemeClr val="dk1"/>
              </a:solidFill>
              <a:latin typeface="Calibri"/>
              <a:ea typeface="Calibri"/>
              <a:cs typeface="Calibri"/>
              <a:sym typeface="Calibri"/>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Describe the process of including external content in Web pages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
        <p:nvSpPr>
          <p:cNvPr id="93" name="Google Shape;93;p18"/>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94" name="Google Shape;94;p18"/>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Canvas Element 1-3</a:t>
            </a:r>
            <a:endParaRPr/>
          </a:p>
        </p:txBody>
      </p:sp>
      <p:grpSp>
        <p:nvGrpSpPr>
          <p:cNvPr id="95" name="Google Shape;95;p18"/>
          <p:cNvGrpSpPr/>
          <p:nvPr/>
        </p:nvGrpSpPr>
        <p:grpSpPr>
          <a:xfrm>
            <a:off x="304800" y="960308"/>
            <a:ext cx="8382000" cy="3461134"/>
            <a:chOff x="0" y="366010"/>
            <a:chExt cx="8382000" cy="4614845"/>
          </a:xfrm>
        </p:grpSpPr>
        <p:sp>
          <p:nvSpPr>
            <p:cNvPr id="96" name="Google Shape;96;p18"/>
            <p:cNvSpPr/>
            <p:nvPr/>
          </p:nvSpPr>
          <p:spPr>
            <a:xfrm>
              <a:off x="0" y="366010"/>
              <a:ext cx="8382000" cy="789240"/>
            </a:xfrm>
            <a:prstGeom prst="roundRect">
              <a:avLst>
                <a:gd name="adj" fmla="val 16667"/>
              </a:avLst>
            </a:prstGeom>
            <a:solidFill>
              <a:srgbClr val="D9959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p:nvPr/>
          </p:nvSpPr>
          <p:spPr>
            <a:xfrm>
              <a:off x="38528" y="404538"/>
              <a:ext cx="8304944" cy="712184"/>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b="0" i="0" u="none" strike="noStrike" cap="none">
                  <a:solidFill>
                    <a:schemeClr val="dk1"/>
                  </a:solidFill>
                  <a:latin typeface="Courier New"/>
                  <a:ea typeface="Courier New"/>
                  <a:cs typeface="Courier New"/>
                  <a:sym typeface="Courier New"/>
                </a:rPr>
                <a:t>Can be used to draw shapes on Web sites as well as to dynamically draw graphics using JavaScript.</a:t>
              </a:r>
              <a:endParaRPr/>
            </a:p>
          </p:txBody>
        </p:sp>
        <p:sp>
          <p:nvSpPr>
            <p:cNvPr id="98" name="Google Shape;98;p18"/>
            <p:cNvSpPr/>
            <p:nvPr/>
          </p:nvSpPr>
          <p:spPr>
            <a:xfrm>
              <a:off x="0" y="1441882"/>
              <a:ext cx="8382000" cy="768348"/>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txBox="1"/>
            <p:nvPr/>
          </p:nvSpPr>
          <p:spPr>
            <a:xfrm>
              <a:off x="37508" y="1479390"/>
              <a:ext cx="8306984" cy="693332"/>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b="0" i="0" u="none" strike="noStrike" cap="none">
                  <a:solidFill>
                    <a:schemeClr val="dk1"/>
                  </a:solidFill>
                  <a:latin typeface="Courier New"/>
                  <a:ea typeface="Courier New"/>
                  <a:cs typeface="Courier New"/>
                  <a:sym typeface="Courier New"/>
                </a:rPr>
                <a:t>Is represented like a rectangle on a page and allows the user to draw arcs, text, shapes, gradients, and patterns.</a:t>
              </a:r>
              <a:endParaRPr/>
            </a:p>
          </p:txBody>
        </p:sp>
        <p:sp>
          <p:nvSpPr>
            <p:cNvPr id="100" name="Google Shape;100;p18"/>
            <p:cNvSpPr/>
            <p:nvPr/>
          </p:nvSpPr>
          <p:spPr>
            <a:xfrm>
              <a:off x="0" y="2414791"/>
              <a:ext cx="8382000" cy="706668"/>
            </a:xfrm>
            <a:prstGeom prst="roundRect">
              <a:avLst>
                <a:gd name="adj" fmla="val 16667"/>
              </a:avLst>
            </a:prstGeom>
            <a:solidFill>
              <a:srgbClr val="B2A0C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txBox="1"/>
            <p:nvPr/>
          </p:nvSpPr>
          <p:spPr>
            <a:xfrm>
              <a:off x="34497" y="2449288"/>
              <a:ext cx="8313006" cy="637674"/>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b="0" i="0" u="none" strike="noStrike" cap="none">
                  <a:solidFill>
                    <a:schemeClr val="dk1"/>
                  </a:solidFill>
                  <a:latin typeface="Courier New"/>
                  <a:ea typeface="Courier New"/>
                  <a:cs typeface="Courier New"/>
                  <a:sym typeface="Courier New"/>
                </a:rPr>
                <a:t>Is like the </a:t>
              </a:r>
              <a:r>
                <a:rPr lang="vi" b="0" i="0" u="none" strike="noStrike" cap="none">
                  <a:solidFill>
                    <a:srgbClr val="FF0000"/>
                  </a:solidFill>
                  <a:latin typeface="Courier New"/>
                  <a:ea typeface="Courier New"/>
                  <a:cs typeface="Courier New"/>
                  <a:sym typeface="Courier New"/>
                </a:rPr>
                <a:t>&lt;div&gt;</a:t>
              </a:r>
              <a:r>
                <a:rPr lang="vi" b="0" i="0" u="none" strike="noStrike" cap="none">
                  <a:solidFill>
                    <a:schemeClr val="dk1"/>
                  </a:solidFill>
                  <a:latin typeface="Courier New"/>
                  <a:ea typeface="Courier New"/>
                  <a:cs typeface="Courier New"/>
                  <a:sym typeface="Courier New"/>
                </a:rPr>
                <a:t>, </a:t>
              </a:r>
              <a:r>
                <a:rPr lang="vi" b="0" i="0" u="none" strike="noStrike" cap="none">
                  <a:solidFill>
                    <a:srgbClr val="FF0000"/>
                  </a:solidFill>
                  <a:latin typeface="Courier New"/>
                  <a:ea typeface="Courier New"/>
                  <a:cs typeface="Courier New"/>
                  <a:sym typeface="Courier New"/>
                </a:rPr>
                <a:t>&lt;table&gt;</a:t>
              </a:r>
              <a:r>
                <a:rPr lang="vi" b="0" i="0" u="none" strike="noStrike" cap="none">
                  <a:solidFill>
                    <a:schemeClr val="dk1"/>
                  </a:solidFill>
                  <a:latin typeface="Courier New"/>
                  <a:ea typeface="Courier New"/>
                  <a:cs typeface="Courier New"/>
                  <a:sym typeface="Courier New"/>
                </a:rPr>
                <a:t>, or </a:t>
              </a:r>
              <a:r>
                <a:rPr lang="vi" b="0" i="0" u="none" strike="noStrike" cap="none">
                  <a:solidFill>
                    <a:srgbClr val="FF0000"/>
                  </a:solidFill>
                  <a:latin typeface="Courier New"/>
                  <a:ea typeface="Courier New"/>
                  <a:cs typeface="Courier New"/>
                  <a:sym typeface="Courier New"/>
                </a:rPr>
                <a:t>&lt;a&gt;</a:t>
              </a:r>
              <a:r>
                <a:rPr lang="vi" b="0" i="0" u="none" strike="noStrike" cap="none">
                  <a:solidFill>
                    <a:schemeClr val="dk1"/>
                  </a:solidFill>
                  <a:latin typeface="Courier New"/>
                  <a:ea typeface="Courier New"/>
                  <a:cs typeface="Courier New"/>
                  <a:sym typeface="Courier New"/>
                </a:rPr>
                <a:t> tag except that the content used in it is rendered through JavaScript. </a:t>
              </a:r>
              <a:endParaRPr/>
            </a:p>
          </p:txBody>
        </p:sp>
        <p:sp>
          <p:nvSpPr>
            <p:cNvPr id="102" name="Google Shape;102;p18"/>
            <p:cNvSpPr/>
            <p:nvPr/>
          </p:nvSpPr>
          <p:spPr>
            <a:xfrm>
              <a:off x="0" y="3299257"/>
              <a:ext cx="8382000" cy="690144"/>
            </a:xfrm>
            <a:prstGeom prst="roundRect">
              <a:avLst>
                <a:gd name="adj" fmla="val 16667"/>
              </a:avLst>
            </a:prstGeom>
            <a:solidFill>
              <a:srgbClr val="8CB3E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3690" y="3332947"/>
              <a:ext cx="8314620" cy="622764"/>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b="0" i="0" u="none" strike="noStrike" cap="none">
                  <a:solidFill>
                    <a:schemeClr val="dk1"/>
                  </a:solidFill>
                  <a:latin typeface="Courier New"/>
                  <a:ea typeface="Courier New"/>
                  <a:cs typeface="Courier New"/>
                  <a:sym typeface="Courier New"/>
                </a:rPr>
                <a:t>Does not contain any drawing abilities, instead, the drawing is done using a JavaScript code.</a:t>
              </a:r>
              <a:endParaRPr/>
            </a:p>
          </p:txBody>
        </p:sp>
        <p:sp>
          <p:nvSpPr>
            <p:cNvPr id="104" name="Google Shape;104;p18"/>
            <p:cNvSpPr/>
            <p:nvPr/>
          </p:nvSpPr>
          <p:spPr>
            <a:xfrm>
              <a:off x="0" y="4234787"/>
              <a:ext cx="8382000" cy="746068"/>
            </a:xfrm>
            <a:prstGeom prst="roundRect">
              <a:avLst>
                <a:gd name="adj" fmla="val 16667"/>
              </a:avLst>
            </a:prstGeom>
            <a:solidFill>
              <a:srgbClr val="B6DDE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txBox="1"/>
            <p:nvPr/>
          </p:nvSpPr>
          <p:spPr>
            <a:xfrm>
              <a:off x="36420" y="4271207"/>
              <a:ext cx="8309160" cy="673228"/>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b="0" i="0" u="none" strike="noStrike" cap="none">
                  <a:solidFill>
                    <a:schemeClr val="dk1"/>
                  </a:solidFill>
                  <a:latin typeface="Courier New"/>
                  <a:ea typeface="Courier New"/>
                  <a:cs typeface="Courier New"/>
                  <a:sym typeface="Courier New"/>
                </a:rPr>
                <a:t>Using </a:t>
              </a:r>
              <a:r>
                <a:rPr lang="vi" b="0" i="0" u="none" strike="noStrike" cap="none">
                  <a:solidFill>
                    <a:srgbClr val="FF0000"/>
                  </a:solidFill>
                  <a:latin typeface="Courier New"/>
                  <a:ea typeface="Courier New"/>
                  <a:cs typeface="Courier New"/>
                  <a:sym typeface="Courier New"/>
                </a:rPr>
                <a:t>&lt;canvas&gt;</a:t>
              </a:r>
              <a:r>
                <a:rPr lang="vi" b="0" i="0" u="none" strike="noStrike" cap="none">
                  <a:solidFill>
                    <a:srgbClr val="FF0000"/>
                  </a:solidFill>
                  <a:latin typeface="Arial"/>
                  <a:ea typeface="Arial"/>
                  <a:cs typeface="Arial"/>
                  <a:sym typeface="Arial"/>
                </a:rPr>
                <a:t> </a:t>
              </a:r>
              <a:r>
                <a:rPr lang="vi" b="0" i="0" u="none" strike="noStrike" cap="none">
                  <a:solidFill>
                    <a:schemeClr val="dk1"/>
                  </a:solidFill>
                  <a:latin typeface="Courier New"/>
                  <a:ea typeface="Courier New"/>
                  <a:cs typeface="Courier New"/>
                  <a:sym typeface="Courier New"/>
                </a:rPr>
                <a:t>with JavaScript improves the overall performance of Web sites and avoids the requirement to download images from the sites.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
        <p:nvSpPr>
          <p:cNvPr id="112" name="Google Shape;112;p19"/>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113" name="Google Shape;113;p19"/>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Canvas Element 2-3</a:t>
            </a:r>
            <a:endParaRPr/>
          </a:p>
        </p:txBody>
      </p:sp>
      <p:sp>
        <p:nvSpPr>
          <p:cNvPr id="114" name="Google Shape;114;p19"/>
          <p:cNvSpPr/>
          <p:nvPr/>
        </p:nvSpPr>
        <p:spPr>
          <a:xfrm>
            <a:off x="228600" y="571500"/>
            <a:ext cx="8153400" cy="4572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 Code Snippet demonstrates the use of </a:t>
            </a:r>
            <a:r>
              <a:rPr lang="vi" sz="2800" b="0" i="0" u="none" strike="noStrike" cap="none" baseline="30000">
                <a:solidFill>
                  <a:schemeClr val="dk1"/>
                </a:solidFill>
                <a:latin typeface="Courier New"/>
                <a:ea typeface="Courier New"/>
                <a:cs typeface="Courier New"/>
                <a:sym typeface="Courier New"/>
              </a:rPr>
              <a:t>&lt;canvas&gt;</a:t>
            </a:r>
            <a:r>
              <a:rPr lang="vi" sz="2800" b="0" i="0" u="none" strike="noStrike" cap="none" baseline="30000">
                <a:solidFill>
                  <a:schemeClr val="dk1"/>
                </a:solidFill>
                <a:latin typeface="Calibri"/>
                <a:ea typeface="Calibri"/>
                <a:cs typeface="Calibri"/>
                <a:sym typeface="Calibri"/>
              </a:rPr>
              <a:t> element.</a:t>
            </a:r>
            <a:endParaRPr sz="2800" b="0" i="0" u="none" strike="noStrike" cap="none">
              <a:solidFill>
                <a:schemeClr val="dk1"/>
              </a:solidFill>
              <a:latin typeface="Calibri"/>
              <a:ea typeface="Calibri"/>
              <a:cs typeface="Calibri"/>
              <a:sym typeface="Calibri"/>
            </a:endParaRPr>
          </a:p>
        </p:txBody>
      </p:sp>
      <p:sp>
        <p:nvSpPr>
          <p:cNvPr id="115" name="Google Shape;115;p19"/>
          <p:cNvSpPr txBox="1"/>
          <p:nvPr/>
        </p:nvSpPr>
        <p:spPr>
          <a:xfrm>
            <a:off x="609600" y="1083013"/>
            <a:ext cx="7156200" cy="2376600"/>
          </a:xfrm>
          <a:prstGeom prst="rect">
            <a:avLst/>
          </a:prstGeom>
          <a:noFill/>
          <a:ln>
            <a:noFill/>
          </a:ln>
        </p:spPr>
        <p:txBody>
          <a:bodyPr spcFirstLastPara="1" wrap="square" lIns="91425" tIns="45700" rIns="91425" bIns="45700" anchor="t" anchorCtr="0">
            <a:noAutofit/>
          </a:bodyPr>
          <a:lstStyle/>
          <a:p>
            <a:pPr marL="0" marR="0" lvl="0" indent="0" algn="l" rtl="0">
              <a:lnSpc>
                <a:spcPct val="41666"/>
              </a:lnSpc>
              <a:spcBef>
                <a:spcPts val="0"/>
              </a:spcBef>
              <a:spcAft>
                <a:spcPts val="0"/>
              </a:spcAft>
              <a:buNone/>
            </a:pPr>
            <a:r>
              <a:rPr lang="vi" sz="2400" b="0" i="0" u="none" strike="noStrike" cap="none" baseline="30000">
                <a:solidFill>
                  <a:schemeClr val="dk1"/>
                </a:solidFill>
                <a:latin typeface="Courier New"/>
                <a:ea typeface="Courier New"/>
                <a:cs typeface="Courier New"/>
                <a:sym typeface="Courier New"/>
              </a:rPr>
              <a:t>&lt;!DOCTYPE HTML&gt;</a:t>
            </a:r>
            <a:endParaRPr/>
          </a:p>
          <a:p>
            <a:pPr marL="0" marR="0" lvl="0" indent="0" algn="l" rtl="0">
              <a:lnSpc>
                <a:spcPct val="41666"/>
              </a:lnSpc>
              <a:spcBef>
                <a:spcPts val="1200"/>
              </a:spcBef>
              <a:spcAft>
                <a:spcPts val="0"/>
              </a:spcAft>
              <a:buNone/>
            </a:pPr>
            <a:r>
              <a:rPr lang="vi" sz="2400" b="0" i="0" u="none" strike="noStrike" cap="none" baseline="30000">
                <a:solidFill>
                  <a:schemeClr val="dk1"/>
                </a:solidFill>
                <a:latin typeface="Courier New"/>
                <a:ea typeface="Courier New"/>
                <a:cs typeface="Courier New"/>
                <a:sym typeface="Courier New"/>
              </a:rPr>
              <a:t> &lt;html&gt;</a:t>
            </a:r>
            <a:endParaRPr/>
          </a:p>
          <a:p>
            <a:pPr marL="0" marR="0" lvl="0" indent="0" algn="l" rtl="0">
              <a:lnSpc>
                <a:spcPct val="41666"/>
              </a:lnSpc>
              <a:spcBef>
                <a:spcPts val="1200"/>
              </a:spcBef>
              <a:spcAft>
                <a:spcPts val="0"/>
              </a:spcAft>
              <a:buNone/>
            </a:pPr>
            <a:r>
              <a:rPr lang="vi" sz="2400" b="0" i="0" u="none" strike="noStrike" cap="none" baseline="30000">
                <a:solidFill>
                  <a:schemeClr val="dk1"/>
                </a:solidFill>
                <a:latin typeface="Courier New"/>
                <a:ea typeface="Courier New"/>
                <a:cs typeface="Courier New"/>
                <a:sym typeface="Courier New"/>
              </a:rPr>
              <a:t>  &lt;head&gt;</a:t>
            </a:r>
            <a:endParaRPr/>
          </a:p>
          <a:p>
            <a:pPr marL="0" marR="0" lvl="0" indent="0" algn="l" rtl="0">
              <a:lnSpc>
                <a:spcPct val="41666"/>
              </a:lnSpc>
              <a:spcBef>
                <a:spcPts val="1200"/>
              </a:spcBef>
              <a:spcAft>
                <a:spcPts val="0"/>
              </a:spcAft>
              <a:buNone/>
            </a:pPr>
            <a:r>
              <a:rPr lang="vi" sz="2400" b="0" i="0" u="none" strike="noStrike" cap="none" baseline="30000">
                <a:solidFill>
                  <a:schemeClr val="dk1"/>
                </a:solidFill>
                <a:latin typeface="Courier New"/>
                <a:ea typeface="Courier New"/>
                <a:cs typeface="Courier New"/>
                <a:sym typeface="Courier New"/>
              </a:rPr>
              <a:t>   &lt;title&gt; Canvas &lt;/title&gt;</a:t>
            </a:r>
            <a:endParaRPr/>
          </a:p>
          <a:p>
            <a:pPr marL="0" marR="0" lvl="0" indent="0" algn="l" rtl="0">
              <a:lnSpc>
                <a:spcPct val="41666"/>
              </a:lnSpc>
              <a:spcBef>
                <a:spcPts val="1200"/>
              </a:spcBef>
              <a:spcAft>
                <a:spcPts val="0"/>
              </a:spcAft>
              <a:buNone/>
            </a:pPr>
            <a:r>
              <a:rPr lang="vi" sz="2400" b="0" i="0" u="none" strike="noStrike" cap="none" baseline="30000">
                <a:solidFill>
                  <a:schemeClr val="dk1"/>
                </a:solidFill>
                <a:latin typeface="Courier New"/>
                <a:ea typeface="Courier New"/>
                <a:cs typeface="Courier New"/>
                <a:sym typeface="Courier New"/>
              </a:rPr>
              <a:t>    &lt;style&gt;</a:t>
            </a:r>
            <a:endParaRPr/>
          </a:p>
          <a:p>
            <a:pPr marL="0" marR="0" lvl="0" indent="0" algn="l" rtl="0">
              <a:lnSpc>
                <a:spcPct val="41666"/>
              </a:lnSpc>
              <a:spcBef>
                <a:spcPts val="1200"/>
              </a:spcBef>
              <a:spcAft>
                <a:spcPts val="0"/>
              </a:spcAft>
              <a:buNone/>
            </a:pPr>
            <a:r>
              <a:rPr lang="vi" sz="2400" b="0" i="0" u="none" strike="noStrike" cap="none" baseline="30000">
                <a:solidFill>
                  <a:schemeClr val="dk1"/>
                </a:solidFill>
                <a:latin typeface="Courier New"/>
                <a:ea typeface="Courier New"/>
                <a:cs typeface="Courier New"/>
                <a:sym typeface="Courier New"/>
              </a:rPr>
              <a:t>	   </a:t>
            </a:r>
            <a:r>
              <a:rPr lang="vi" sz="2400" b="0" i="0" u="none" strike="noStrike" cap="none" baseline="30000">
                <a:solidFill>
                  <a:srgbClr val="FF0000"/>
                </a:solidFill>
                <a:latin typeface="Courier New"/>
                <a:ea typeface="Courier New"/>
                <a:cs typeface="Courier New"/>
                <a:sym typeface="Courier New"/>
              </a:rPr>
              <a:t>canvas{border: medium double red; margin: 4px}</a:t>
            </a:r>
            <a:endParaRPr/>
          </a:p>
          <a:p>
            <a:pPr marL="0" marR="0" lvl="0" indent="0" algn="l" rtl="0">
              <a:lnSpc>
                <a:spcPct val="41666"/>
              </a:lnSpc>
              <a:spcBef>
                <a:spcPts val="1200"/>
              </a:spcBef>
              <a:spcAft>
                <a:spcPts val="0"/>
              </a:spcAft>
              <a:buNone/>
            </a:pPr>
            <a:r>
              <a:rPr lang="vi" sz="2400" b="0" i="0" u="none" strike="noStrike" cap="none" baseline="30000">
                <a:solidFill>
                  <a:schemeClr val="dk1"/>
                </a:solidFill>
                <a:latin typeface="Courier New"/>
                <a:ea typeface="Courier New"/>
                <a:cs typeface="Courier New"/>
                <a:sym typeface="Courier New"/>
              </a:rPr>
              <a:t> </a:t>
            </a:r>
            <a:r>
              <a:rPr lang="vi" sz="2400" b="0" i="0" u="none" strike="noStrike" cap="none">
                <a:solidFill>
                  <a:schemeClr val="dk1"/>
                </a:solidFill>
                <a:latin typeface="Courier New"/>
                <a:ea typeface="Courier New"/>
                <a:cs typeface="Courier New"/>
                <a:sym typeface="Courier New"/>
              </a:rPr>
              <a:t>  </a:t>
            </a:r>
            <a:r>
              <a:rPr lang="vi" sz="2400" b="0" i="0" u="none" strike="noStrike" cap="none" baseline="30000">
                <a:solidFill>
                  <a:schemeClr val="dk1"/>
                </a:solidFill>
                <a:latin typeface="Courier New"/>
                <a:ea typeface="Courier New"/>
                <a:cs typeface="Courier New"/>
                <a:sym typeface="Courier New"/>
              </a:rPr>
              <a:t>&lt;/style&gt;</a:t>
            </a:r>
            <a:endParaRPr/>
          </a:p>
          <a:p>
            <a:pPr marL="0" marR="0" lvl="0" indent="0" algn="l" rtl="0">
              <a:lnSpc>
                <a:spcPct val="41666"/>
              </a:lnSpc>
              <a:spcBef>
                <a:spcPts val="1200"/>
              </a:spcBef>
              <a:spcAft>
                <a:spcPts val="0"/>
              </a:spcAft>
              <a:buNone/>
            </a:pPr>
            <a:r>
              <a:rPr lang="vi" sz="2400" b="0" i="0" u="none" strike="noStrike" cap="none" baseline="30000">
                <a:solidFill>
                  <a:schemeClr val="dk1"/>
                </a:solidFill>
                <a:latin typeface="Courier New"/>
                <a:ea typeface="Courier New"/>
                <a:cs typeface="Courier New"/>
                <a:sym typeface="Courier New"/>
              </a:rPr>
              <a:t>      &lt;/head&gt;</a:t>
            </a:r>
            <a:endParaRPr/>
          </a:p>
          <a:p>
            <a:pPr marL="0" marR="0" lvl="0" indent="0" algn="l" rtl="0">
              <a:lnSpc>
                <a:spcPct val="41666"/>
              </a:lnSpc>
              <a:spcBef>
                <a:spcPts val="1200"/>
              </a:spcBef>
              <a:spcAft>
                <a:spcPts val="0"/>
              </a:spcAft>
              <a:buNone/>
            </a:pPr>
            <a:r>
              <a:rPr lang="vi" sz="2400" b="0" i="0" u="none" strike="noStrike" cap="none" baseline="30000">
                <a:solidFill>
                  <a:schemeClr val="dk1"/>
                </a:solidFill>
                <a:latin typeface="Courier New"/>
                <a:ea typeface="Courier New"/>
                <a:cs typeface="Courier New"/>
                <a:sym typeface="Courier New"/>
              </a:rPr>
              <a:t>  &lt;body&gt;</a:t>
            </a:r>
            <a:endParaRPr/>
          </a:p>
          <a:p>
            <a:pPr marL="0" marR="0" lvl="0" indent="0" algn="l" rtl="0">
              <a:lnSpc>
                <a:spcPct val="41666"/>
              </a:lnSpc>
              <a:spcBef>
                <a:spcPts val="1200"/>
              </a:spcBef>
              <a:spcAft>
                <a:spcPts val="0"/>
              </a:spcAft>
              <a:buNone/>
            </a:pPr>
            <a:r>
              <a:rPr lang="vi" sz="2400" b="0" i="0" u="none" strike="noStrike" cap="none" baseline="30000">
                <a:solidFill>
                  <a:schemeClr val="dk1"/>
                </a:solidFill>
                <a:latin typeface="Courier New"/>
                <a:ea typeface="Courier New"/>
                <a:cs typeface="Courier New"/>
                <a:sym typeface="Courier New"/>
              </a:rPr>
              <a:t>    </a:t>
            </a:r>
            <a:r>
              <a:rPr lang="vi" sz="2400" b="1" i="0" u="none" strike="noStrike" cap="none" baseline="30000">
                <a:solidFill>
                  <a:srgbClr val="FF0000"/>
                </a:solidFill>
                <a:latin typeface="Courier New"/>
                <a:ea typeface="Courier New"/>
                <a:cs typeface="Courier New"/>
                <a:sym typeface="Courier New"/>
              </a:rPr>
              <a:t>&lt;canvas width=”278” height=”200”&gt;&lt;/canvas&gt;</a:t>
            </a:r>
            <a:endParaRPr/>
          </a:p>
          <a:p>
            <a:pPr marL="0" marR="0" lvl="0" indent="0" algn="l" rtl="0">
              <a:lnSpc>
                <a:spcPct val="41666"/>
              </a:lnSpc>
              <a:spcBef>
                <a:spcPts val="1200"/>
              </a:spcBef>
              <a:spcAft>
                <a:spcPts val="0"/>
              </a:spcAft>
              <a:buNone/>
            </a:pPr>
            <a:r>
              <a:rPr lang="vi" sz="2400" b="0" i="0" u="none" strike="noStrike" cap="none" baseline="30000">
                <a:solidFill>
                  <a:schemeClr val="dk1"/>
                </a:solidFill>
                <a:latin typeface="Courier New"/>
                <a:ea typeface="Courier New"/>
                <a:cs typeface="Courier New"/>
                <a:sym typeface="Courier New"/>
              </a:rPr>
              <a:t>  &lt;/body&gt;</a:t>
            </a:r>
            <a:endParaRPr/>
          </a:p>
          <a:p>
            <a:pPr marL="0" marR="0" lvl="0" indent="0" algn="l" rtl="0">
              <a:lnSpc>
                <a:spcPct val="41666"/>
              </a:lnSpc>
              <a:spcBef>
                <a:spcPts val="1200"/>
              </a:spcBef>
              <a:spcAft>
                <a:spcPts val="0"/>
              </a:spcAft>
              <a:buNone/>
            </a:pPr>
            <a:r>
              <a:rPr lang="vi" sz="2400" b="0" i="0" u="none" strike="noStrike" cap="none" baseline="30000">
                <a:solidFill>
                  <a:schemeClr val="dk1"/>
                </a:solidFill>
                <a:latin typeface="Courier New"/>
                <a:ea typeface="Courier New"/>
                <a:cs typeface="Courier New"/>
                <a:sym typeface="Courier New"/>
              </a:rPr>
              <a:t> &lt;/html&gt;</a:t>
            </a:r>
            <a:endParaRPr sz="2400" b="0" i="0" u="none" strike="noStrike" cap="none">
              <a:solidFill>
                <a:schemeClr val="dk1"/>
              </a:solidFill>
              <a:latin typeface="Courier New"/>
              <a:ea typeface="Courier New"/>
              <a:cs typeface="Courier New"/>
              <a:sym typeface="Courier New"/>
            </a:endParaRPr>
          </a:p>
        </p:txBody>
      </p:sp>
      <p:pic>
        <p:nvPicPr>
          <p:cNvPr id="116" name="Google Shape;116;p19"/>
          <p:cNvPicPr preferRelativeResize="0"/>
          <p:nvPr/>
        </p:nvPicPr>
        <p:blipFill rotWithShape="1">
          <a:blip r:embed="rId3">
            <a:alphaModFix/>
          </a:blip>
          <a:srcRect/>
          <a:stretch/>
        </p:blipFill>
        <p:spPr>
          <a:xfrm>
            <a:off x="6798900" y="2920509"/>
            <a:ext cx="2071688" cy="15359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8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
        <p:nvSpPr>
          <p:cNvPr id="123" name="Google Shape;123;p20"/>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124" name="Google Shape;124;p20"/>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Canvas Element 3-3</a:t>
            </a:r>
            <a:endParaRPr/>
          </a:p>
        </p:txBody>
      </p:sp>
      <p:grpSp>
        <p:nvGrpSpPr>
          <p:cNvPr id="125" name="Google Shape;125;p20"/>
          <p:cNvGrpSpPr/>
          <p:nvPr/>
        </p:nvGrpSpPr>
        <p:grpSpPr>
          <a:xfrm>
            <a:off x="304800" y="628650"/>
            <a:ext cx="8458200" cy="1543049"/>
            <a:chOff x="0" y="0"/>
            <a:chExt cx="8458200" cy="2057399"/>
          </a:xfrm>
        </p:grpSpPr>
        <p:sp>
          <p:nvSpPr>
            <p:cNvPr id="126" name="Google Shape;126;p20"/>
            <p:cNvSpPr/>
            <p:nvPr/>
          </p:nvSpPr>
          <p:spPr>
            <a:xfrm>
              <a:off x="0" y="0"/>
              <a:ext cx="8458200" cy="588788"/>
            </a:xfrm>
            <a:prstGeom prst="roundRect">
              <a:avLst>
                <a:gd name="adj" fmla="val 16667"/>
              </a:avLst>
            </a:prstGeom>
            <a:solidFill>
              <a:srgbClr val="D9959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txBox="1"/>
            <p:nvPr/>
          </p:nvSpPr>
          <p:spPr>
            <a:xfrm>
              <a:off x="28742" y="28742"/>
              <a:ext cx="8400716" cy="531304"/>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600" b="0" i="0" u="none" strike="noStrike" cap="none">
                  <a:solidFill>
                    <a:schemeClr val="dk1"/>
                  </a:solidFill>
                  <a:latin typeface="Courier New"/>
                  <a:ea typeface="Courier New"/>
                  <a:cs typeface="Courier New"/>
                  <a:sym typeface="Courier New"/>
                </a:rPr>
                <a:t>The </a:t>
              </a:r>
              <a:r>
                <a:rPr lang="vi" sz="1600" b="0" i="0" u="none" strike="noStrike" cap="none">
                  <a:solidFill>
                    <a:srgbClr val="FFFF00"/>
                  </a:solidFill>
                  <a:latin typeface="Courier New"/>
                  <a:ea typeface="Courier New"/>
                  <a:cs typeface="Courier New"/>
                  <a:sym typeface="Courier New"/>
                </a:rPr>
                <a:t>&lt;canvas&gt; </a:t>
              </a:r>
              <a:r>
                <a:rPr lang="vi" sz="1600" b="0" i="0" u="none" strike="noStrike" cap="none">
                  <a:solidFill>
                    <a:schemeClr val="dk1"/>
                  </a:solidFill>
                  <a:latin typeface="Courier New"/>
                  <a:ea typeface="Courier New"/>
                  <a:cs typeface="Courier New"/>
                  <a:sym typeface="Courier New"/>
                </a:rPr>
                <a:t>element in DOM exposes the </a:t>
              </a:r>
              <a:r>
                <a:rPr lang="vi" sz="1600" b="0" i="0" u="none" strike="noStrike" cap="none">
                  <a:solidFill>
                    <a:srgbClr val="FFFF00"/>
                  </a:solidFill>
                  <a:latin typeface="Courier New"/>
                  <a:ea typeface="Courier New"/>
                  <a:cs typeface="Courier New"/>
                  <a:sym typeface="Courier New"/>
                </a:rPr>
                <a:t>HTMLCanvasElement</a:t>
              </a:r>
              <a:r>
                <a:rPr lang="vi" sz="1600" b="0" i="0" u="none" strike="noStrike" cap="none">
                  <a:solidFill>
                    <a:schemeClr val="dk1"/>
                  </a:solidFill>
                  <a:latin typeface="Courier New"/>
                  <a:ea typeface="Courier New"/>
                  <a:cs typeface="Courier New"/>
                  <a:sym typeface="Courier New"/>
                </a:rPr>
                <a:t> interface.</a:t>
              </a:r>
              <a:endParaRPr sz="1600"/>
            </a:p>
          </p:txBody>
        </p:sp>
        <p:sp>
          <p:nvSpPr>
            <p:cNvPr id="128" name="Google Shape;128;p20"/>
            <p:cNvSpPr/>
            <p:nvPr/>
          </p:nvSpPr>
          <p:spPr>
            <a:xfrm>
              <a:off x="0" y="734198"/>
              <a:ext cx="8458200" cy="586862"/>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txBox="1"/>
            <p:nvPr/>
          </p:nvSpPr>
          <p:spPr>
            <a:xfrm>
              <a:off x="28648" y="762846"/>
              <a:ext cx="8400904" cy="52956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600" b="0" i="0" u="none" strike="noStrike" cap="none">
                  <a:solidFill>
                    <a:schemeClr val="dk1"/>
                  </a:solidFill>
                  <a:latin typeface="Courier New"/>
                  <a:ea typeface="Courier New"/>
                  <a:cs typeface="Courier New"/>
                  <a:sym typeface="Courier New"/>
                </a:rPr>
                <a:t>This interface provides the methods and properties for changing the presentation and layout of canvas elements. </a:t>
              </a:r>
              <a:endParaRPr sz="1600"/>
            </a:p>
          </p:txBody>
        </p:sp>
        <p:sp>
          <p:nvSpPr>
            <p:cNvPr id="130" name="Google Shape;130;p20"/>
            <p:cNvSpPr/>
            <p:nvPr/>
          </p:nvSpPr>
          <p:spPr>
            <a:xfrm>
              <a:off x="0" y="1458308"/>
              <a:ext cx="8458200" cy="599091"/>
            </a:xfrm>
            <a:prstGeom prst="roundRect">
              <a:avLst>
                <a:gd name="adj" fmla="val 16667"/>
              </a:avLst>
            </a:prstGeom>
            <a:solidFill>
              <a:srgbClr val="B2A0C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txBox="1"/>
            <p:nvPr/>
          </p:nvSpPr>
          <p:spPr>
            <a:xfrm>
              <a:off x="29245" y="1487553"/>
              <a:ext cx="8399710" cy="540601"/>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dk1"/>
                </a:buClr>
                <a:buSzPts val="1800"/>
                <a:buFont typeface="Courier New"/>
                <a:buNone/>
              </a:pPr>
              <a:r>
                <a:rPr lang="vi" sz="1600" b="0" i="0" u="none" strike="noStrike" cap="none">
                  <a:solidFill>
                    <a:schemeClr val="dk1"/>
                  </a:solidFill>
                  <a:latin typeface="Courier New"/>
                  <a:ea typeface="Courier New"/>
                  <a:cs typeface="Courier New"/>
                  <a:sym typeface="Courier New"/>
                </a:rPr>
                <a:t>The </a:t>
              </a:r>
              <a:r>
                <a:rPr lang="vi" sz="1600" b="0" i="0" u="none" strike="noStrike" cap="none">
                  <a:solidFill>
                    <a:srgbClr val="FFFF00"/>
                  </a:solidFill>
                  <a:latin typeface="Courier New"/>
                  <a:ea typeface="Courier New"/>
                  <a:cs typeface="Courier New"/>
                  <a:sym typeface="Courier New"/>
                </a:rPr>
                <a:t>HTMLCanvasElement</a:t>
              </a:r>
              <a:r>
                <a:rPr lang="vi" sz="1600" b="0" i="0" u="none" strike="noStrike" cap="none">
                  <a:solidFill>
                    <a:schemeClr val="dk1"/>
                  </a:solidFill>
                  <a:latin typeface="Courier New"/>
                  <a:ea typeface="Courier New"/>
                  <a:cs typeface="Courier New"/>
                  <a:sym typeface="Courier New"/>
                </a:rPr>
                <a:t> has a </a:t>
              </a:r>
              <a:r>
                <a:rPr lang="vi" sz="1600" b="0" i="0" u="none" strike="noStrike" cap="none">
                  <a:solidFill>
                    <a:srgbClr val="FFFF00"/>
                  </a:solidFill>
                  <a:latin typeface="Courier New"/>
                  <a:ea typeface="Courier New"/>
                  <a:cs typeface="Courier New"/>
                  <a:sym typeface="Courier New"/>
                </a:rPr>
                <a:t>getContext(context) </a:t>
              </a:r>
              <a:r>
                <a:rPr lang="vi" sz="1600" b="0" i="0" u="none" strike="noStrike" cap="none">
                  <a:solidFill>
                    <a:schemeClr val="dk1"/>
                  </a:solidFill>
                  <a:latin typeface="Courier New"/>
                  <a:ea typeface="Courier New"/>
                  <a:cs typeface="Courier New"/>
                  <a:sym typeface="Courier New"/>
                </a:rPr>
                <a:t>method that returns the drawing context for the canvas. </a:t>
              </a:r>
              <a:endParaRPr sz="1600"/>
            </a:p>
          </p:txBody>
        </p:sp>
      </p:grpSp>
      <p:pic>
        <p:nvPicPr>
          <p:cNvPr id="132" name="Google Shape;132;p20" descr="Figure 17.2.tif"/>
          <p:cNvPicPr preferRelativeResize="0"/>
          <p:nvPr/>
        </p:nvPicPr>
        <p:blipFill rotWithShape="1">
          <a:blip r:embed="rId3">
            <a:alphaModFix/>
          </a:blip>
          <a:srcRect/>
          <a:stretch/>
        </p:blipFill>
        <p:spPr>
          <a:xfrm>
            <a:off x="2712925" y="2230506"/>
            <a:ext cx="2946840" cy="27825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
        <p:nvSpPr>
          <p:cNvPr id="139" name="Google Shape;139;p21"/>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140" name="Google Shape;140;p21"/>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Drawing a Line in Canvas</a:t>
            </a:r>
            <a:endParaRPr/>
          </a:p>
        </p:txBody>
      </p:sp>
      <p:sp>
        <p:nvSpPr>
          <p:cNvPr id="141" name="Google Shape;141;p21"/>
          <p:cNvSpPr/>
          <p:nvPr/>
        </p:nvSpPr>
        <p:spPr>
          <a:xfrm>
            <a:off x="228600" y="914400"/>
            <a:ext cx="8153400" cy="8001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You can create lines in a canvas using the </a:t>
            </a:r>
            <a:r>
              <a:rPr lang="vi" sz="2800" b="0" i="0" u="none" strike="noStrike" cap="none" baseline="30000">
                <a:solidFill>
                  <a:schemeClr val="dk1"/>
                </a:solidFill>
                <a:latin typeface="Courier New"/>
                <a:ea typeface="Courier New"/>
                <a:cs typeface="Courier New"/>
                <a:sym typeface="Courier New"/>
              </a:rPr>
              <a:t>stroke()</a:t>
            </a:r>
            <a:r>
              <a:rPr lang="vi" sz="2800" b="0" i="0" u="none" strike="noStrike" cap="none" baseline="30000">
                <a:solidFill>
                  <a:schemeClr val="dk1"/>
                </a:solidFill>
                <a:latin typeface="Calibri"/>
                <a:ea typeface="Calibri"/>
                <a:cs typeface="Calibri"/>
                <a:sym typeface="Calibri"/>
              </a:rPr>
              <a:t>, </a:t>
            </a:r>
            <a:r>
              <a:rPr lang="vi" sz="2800" b="0" i="0" u="none" strike="noStrike" cap="none" baseline="30000">
                <a:solidFill>
                  <a:schemeClr val="dk1"/>
                </a:solidFill>
                <a:latin typeface="Courier New"/>
                <a:ea typeface="Courier New"/>
                <a:cs typeface="Courier New"/>
                <a:sym typeface="Courier New"/>
              </a:rPr>
              <a:t>beginPath()</a:t>
            </a:r>
            <a:r>
              <a:rPr lang="vi" sz="2800" b="0" i="0" u="none" strike="noStrike" cap="none" baseline="30000">
                <a:solidFill>
                  <a:schemeClr val="dk1"/>
                </a:solidFill>
                <a:latin typeface="Calibri"/>
                <a:ea typeface="Calibri"/>
                <a:cs typeface="Calibri"/>
                <a:sym typeface="Calibri"/>
              </a:rPr>
              <a:t>, </a:t>
            </a:r>
            <a:r>
              <a:rPr lang="vi" sz="2800" b="0" i="0" u="none" strike="noStrike" cap="none" baseline="30000">
                <a:solidFill>
                  <a:schemeClr val="dk1"/>
                </a:solidFill>
                <a:latin typeface="Courier New"/>
                <a:ea typeface="Courier New"/>
                <a:cs typeface="Courier New"/>
                <a:sym typeface="Courier New"/>
              </a:rPr>
              <a:t>lineTo()</a:t>
            </a:r>
            <a:r>
              <a:rPr lang="vi" sz="2800" b="0" i="0" u="none" strike="noStrike" cap="none" baseline="30000">
                <a:solidFill>
                  <a:schemeClr val="dk1"/>
                </a:solidFill>
                <a:latin typeface="Calibri"/>
                <a:ea typeface="Calibri"/>
                <a:cs typeface="Calibri"/>
                <a:sym typeface="Calibri"/>
              </a:rPr>
              <a:t>, and </a:t>
            </a:r>
            <a:r>
              <a:rPr lang="vi" sz="2800" b="0" i="0" u="none" strike="noStrike" cap="none" baseline="30000">
                <a:solidFill>
                  <a:schemeClr val="dk1"/>
                </a:solidFill>
                <a:latin typeface="Courier New"/>
                <a:ea typeface="Courier New"/>
                <a:cs typeface="Courier New"/>
                <a:sym typeface="Courier New"/>
              </a:rPr>
              <a:t>moveTo()</a:t>
            </a:r>
            <a:r>
              <a:rPr lang="vi" sz="2800" b="0" i="0" u="none" strike="noStrike" cap="none" baseline="30000">
                <a:solidFill>
                  <a:schemeClr val="dk1"/>
                </a:solidFill>
                <a:latin typeface="Calibri"/>
                <a:ea typeface="Calibri"/>
                <a:cs typeface="Calibri"/>
                <a:sym typeface="Calibri"/>
              </a:rPr>
              <a:t> methods.</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 following is the syntax to create a line in canvas</a:t>
            </a:r>
            <a:r>
              <a:rPr lang="vi" sz="2800" b="0" i="0" u="none" strike="noStrike" cap="none" baseline="30000">
                <a:solidFill>
                  <a:schemeClr val="dk1"/>
                </a:solidFill>
                <a:latin typeface="Courier New"/>
                <a:ea typeface="Courier New"/>
                <a:cs typeface="Courier New"/>
                <a:sym typeface="Courier New"/>
              </a:rPr>
              <a:t>:</a:t>
            </a:r>
            <a:endParaRPr/>
          </a:p>
          <a:p>
            <a:pPr marL="457200" marR="0" lvl="1" indent="-96520" algn="l" rtl="0">
              <a:lnSpc>
                <a:spcPct val="75000"/>
              </a:lnSpc>
              <a:spcBef>
                <a:spcPts val="0"/>
              </a:spcBef>
              <a:spcAft>
                <a:spcPts val="0"/>
              </a:spcAft>
              <a:buClr>
                <a:srgbClr val="AC1418"/>
              </a:buClr>
              <a:buSzPts val="2800"/>
              <a:buFont typeface="Noto Sans Symbols"/>
              <a:buNone/>
            </a:pPr>
            <a:endParaRPr sz="2800" b="0" i="0" u="none" strike="noStrike" cap="none">
              <a:solidFill>
                <a:schemeClr val="dk1"/>
              </a:solidFill>
              <a:latin typeface="Calibri"/>
              <a:ea typeface="Calibri"/>
              <a:cs typeface="Calibri"/>
              <a:sym typeface="Calibri"/>
            </a:endParaRPr>
          </a:p>
        </p:txBody>
      </p:sp>
      <p:sp>
        <p:nvSpPr>
          <p:cNvPr id="142" name="Google Shape;142;p21"/>
          <p:cNvSpPr/>
          <p:nvPr/>
        </p:nvSpPr>
        <p:spPr>
          <a:xfrm>
            <a:off x="478810" y="1799239"/>
            <a:ext cx="1371600" cy="220200"/>
          </a:xfrm>
          <a:prstGeom prst="rect">
            <a:avLst/>
          </a:prstGeom>
          <a:noFill/>
          <a:ln>
            <a:noFill/>
          </a:ln>
        </p:spPr>
        <p:txBody>
          <a:bodyPr spcFirstLastPara="1" wrap="square" lIns="91425" tIns="45700" rIns="91425" bIns="45700" anchor="ctr" anchorCtr="0">
            <a:noAutofit/>
          </a:bodyPr>
          <a:lstStyle/>
          <a:p>
            <a:pPr marL="0" marR="0" lvl="0" indent="0" algn="l" rtl="0">
              <a:lnSpc>
                <a:spcPct val="70000"/>
              </a:lnSpc>
              <a:spcBef>
                <a:spcPts val="0"/>
              </a:spcBef>
              <a:spcAft>
                <a:spcPts val="0"/>
              </a:spcAft>
              <a:buNone/>
            </a:pPr>
            <a:r>
              <a:rPr lang="vi" sz="2800" b="1" i="0" u="none" strike="noStrike" cap="none" baseline="30000">
                <a:solidFill>
                  <a:schemeClr val="dk1"/>
                </a:solidFill>
                <a:latin typeface="Calibri"/>
                <a:ea typeface="Calibri"/>
                <a:cs typeface="Calibri"/>
                <a:sym typeface="Calibri"/>
              </a:rPr>
              <a:t>Syntax:</a:t>
            </a:r>
            <a:endParaRPr/>
          </a:p>
        </p:txBody>
      </p:sp>
      <p:sp>
        <p:nvSpPr>
          <p:cNvPr id="143" name="Google Shape;143;p21"/>
          <p:cNvSpPr/>
          <p:nvPr/>
        </p:nvSpPr>
        <p:spPr>
          <a:xfrm>
            <a:off x="381000" y="3162300"/>
            <a:ext cx="8607000" cy="18288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None/>
            </a:pPr>
            <a:r>
              <a:rPr lang="vi" sz="2800" b="0" i="0" u="none" strike="noStrike" cap="none" baseline="30000">
                <a:solidFill>
                  <a:schemeClr val="dk1"/>
                </a:solidFill>
                <a:latin typeface="Calibri"/>
                <a:ea typeface="Calibri"/>
                <a:cs typeface="Calibri"/>
                <a:sym typeface="Calibri"/>
              </a:rPr>
              <a:t>where,</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ctext</a:t>
            </a:r>
            <a:r>
              <a:rPr lang="vi" sz="2800" b="0" i="0" u="none" strike="noStrike" cap="none" baseline="30000">
                <a:solidFill>
                  <a:schemeClr val="dk1"/>
                </a:solidFill>
                <a:latin typeface="Calibri"/>
                <a:ea typeface="Calibri"/>
                <a:cs typeface="Calibri"/>
                <a:sym typeface="Calibri"/>
              </a:rPr>
              <a:t> - specifies a context object</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beginPath()</a:t>
            </a:r>
            <a:r>
              <a:rPr lang="vi" sz="2800" b="0" i="0" u="none" strike="noStrike" cap="none" baseline="30000">
                <a:solidFill>
                  <a:schemeClr val="dk1"/>
                </a:solidFill>
                <a:latin typeface="Calibri"/>
                <a:ea typeface="Calibri"/>
                <a:cs typeface="Calibri"/>
                <a:sym typeface="Calibri"/>
              </a:rPr>
              <a:t> - Specifies a new drawing path</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moveTo()</a:t>
            </a:r>
            <a:r>
              <a:rPr lang="vi" sz="2800" b="0" i="0" u="none" strike="noStrike" cap="none" baseline="30000">
                <a:solidFill>
                  <a:schemeClr val="dk1"/>
                </a:solidFill>
                <a:latin typeface="Calibri"/>
                <a:ea typeface="Calibri"/>
                <a:cs typeface="Calibri"/>
                <a:sym typeface="Calibri"/>
              </a:rPr>
              <a:t> - Specifies the creation of new sub path to the given position</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lineTo()</a:t>
            </a:r>
            <a:r>
              <a:rPr lang="vi" sz="2800" b="0" i="0" u="none" strike="noStrike" cap="none" baseline="30000">
                <a:solidFill>
                  <a:schemeClr val="dk1"/>
                </a:solidFill>
                <a:latin typeface="Calibri"/>
                <a:ea typeface="Calibri"/>
                <a:cs typeface="Calibri"/>
                <a:sym typeface="Calibri"/>
              </a:rPr>
              <a:t> - Specifies the drawing of a line from the context position to the given position</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stroke()</a:t>
            </a:r>
            <a:r>
              <a:rPr lang="vi" sz="2800" b="0" i="0" u="none" strike="noStrike" cap="none" baseline="30000">
                <a:solidFill>
                  <a:schemeClr val="dk1"/>
                </a:solidFill>
                <a:latin typeface="Calibri"/>
                <a:ea typeface="Calibri"/>
                <a:cs typeface="Calibri"/>
                <a:sym typeface="Calibri"/>
              </a:rPr>
              <a:t> - Specifies how to assign a color to the line and display it</a:t>
            </a:r>
            <a:endParaRPr sz="2800" b="0" i="0" u="none" strike="noStrike" cap="none">
              <a:solidFill>
                <a:schemeClr val="dk1"/>
              </a:solidFill>
              <a:latin typeface="Calibri"/>
              <a:ea typeface="Calibri"/>
              <a:cs typeface="Calibri"/>
              <a:sym typeface="Calibri"/>
            </a:endParaRPr>
          </a:p>
        </p:txBody>
      </p:sp>
      <p:sp>
        <p:nvSpPr>
          <p:cNvPr id="144" name="Google Shape;144;p21"/>
          <p:cNvSpPr txBox="1"/>
          <p:nvPr/>
        </p:nvSpPr>
        <p:spPr>
          <a:xfrm>
            <a:off x="1566435" y="1728780"/>
            <a:ext cx="2529900" cy="12810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None/>
            </a:pPr>
            <a:r>
              <a:rPr lang="vi" sz="2400" b="1" i="0" u="none" strike="noStrike" cap="none" baseline="30000">
                <a:solidFill>
                  <a:schemeClr val="dk1"/>
                </a:solidFill>
                <a:latin typeface="Courier New"/>
                <a:ea typeface="Courier New"/>
                <a:cs typeface="Courier New"/>
                <a:sym typeface="Courier New"/>
              </a:rPr>
              <a:t>ctext</a:t>
            </a:r>
            <a:r>
              <a:rPr lang="vi" sz="2400" b="1" i="0" u="none" strike="noStrike" cap="none" baseline="30000">
                <a:solidFill>
                  <a:srgbClr val="4411D5"/>
                </a:solidFill>
                <a:latin typeface="Courier New"/>
                <a:ea typeface="Courier New"/>
                <a:cs typeface="Courier New"/>
                <a:sym typeface="Courier New"/>
              </a:rPr>
              <a:t>.beginPath();</a:t>
            </a:r>
            <a:endParaRPr sz="2400" b="1">
              <a:solidFill>
                <a:srgbClr val="4411D5"/>
              </a:solidFill>
              <a:latin typeface="Courier New"/>
              <a:ea typeface="Courier New"/>
              <a:cs typeface="Courier New"/>
              <a:sym typeface="Courier New"/>
            </a:endParaRPr>
          </a:p>
          <a:p>
            <a:pPr marL="0" marR="0" lvl="0" indent="0" algn="l" rtl="0">
              <a:lnSpc>
                <a:spcPct val="70000"/>
              </a:lnSpc>
              <a:spcBef>
                <a:spcPts val="1200"/>
              </a:spcBef>
              <a:spcAft>
                <a:spcPts val="0"/>
              </a:spcAft>
              <a:buNone/>
            </a:pPr>
            <a:r>
              <a:rPr lang="vi" sz="2400" b="1" baseline="30000">
                <a:solidFill>
                  <a:schemeClr val="dk1"/>
                </a:solidFill>
                <a:latin typeface="Courier New"/>
                <a:ea typeface="Courier New"/>
                <a:cs typeface="Courier New"/>
                <a:sym typeface="Courier New"/>
              </a:rPr>
              <a:t>ctext</a:t>
            </a:r>
            <a:r>
              <a:rPr lang="vi" sz="2400" b="1" baseline="30000">
                <a:solidFill>
                  <a:srgbClr val="4411D5"/>
                </a:solidFill>
                <a:latin typeface="Courier New"/>
                <a:ea typeface="Courier New"/>
                <a:cs typeface="Courier New"/>
                <a:sym typeface="Courier New"/>
              </a:rPr>
              <a:t>.moveTo(x,y);</a:t>
            </a:r>
            <a:endParaRPr sz="2400" b="1">
              <a:solidFill>
                <a:srgbClr val="4411D5"/>
              </a:solidFill>
              <a:latin typeface="Courier New"/>
              <a:ea typeface="Courier New"/>
              <a:cs typeface="Courier New"/>
              <a:sym typeface="Courier New"/>
            </a:endParaRPr>
          </a:p>
          <a:p>
            <a:pPr marL="0" marR="0" lvl="0" indent="0" algn="l" rtl="0">
              <a:lnSpc>
                <a:spcPct val="70000"/>
              </a:lnSpc>
              <a:spcBef>
                <a:spcPts val="1200"/>
              </a:spcBef>
              <a:spcAft>
                <a:spcPts val="0"/>
              </a:spcAft>
              <a:buNone/>
            </a:pPr>
            <a:r>
              <a:rPr lang="vi" sz="2400" b="1" baseline="30000">
                <a:solidFill>
                  <a:schemeClr val="dk1"/>
                </a:solidFill>
                <a:latin typeface="Courier New"/>
                <a:ea typeface="Courier New"/>
                <a:cs typeface="Courier New"/>
                <a:sym typeface="Courier New"/>
              </a:rPr>
              <a:t>ctext</a:t>
            </a:r>
            <a:r>
              <a:rPr lang="vi" sz="2400" b="1" baseline="30000">
                <a:solidFill>
                  <a:srgbClr val="4411D5"/>
                </a:solidFill>
                <a:latin typeface="Courier New"/>
                <a:ea typeface="Courier New"/>
                <a:cs typeface="Courier New"/>
                <a:sym typeface="Courier New"/>
              </a:rPr>
              <a:t>.lineTo(x,y); </a:t>
            </a:r>
            <a:endParaRPr sz="2400" b="1">
              <a:solidFill>
                <a:srgbClr val="4411D5"/>
              </a:solidFill>
              <a:latin typeface="Courier New"/>
              <a:ea typeface="Courier New"/>
              <a:cs typeface="Courier New"/>
              <a:sym typeface="Courier New"/>
            </a:endParaRPr>
          </a:p>
          <a:p>
            <a:pPr marL="0" marR="0" lvl="0" indent="0" algn="l" rtl="0">
              <a:lnSpc>
                <a:spcPct val="70000"/>
              </a:lnSpc>
              <a:spcBef>
                <a:spcPts val="1200"/>
              </a:spcBef>
              <a:spcAft>
                <a:spcPts val="0"/>
              </a:spcAft>
              <a:buNone/>
            </a:pPr>
            <a:r>
              <a:rPr lang="vi" sz="2400" b="1" baseline="30000">
                <a:solidFill>
                  <a:schemeClr val="dk1"/>
                </a:solidFill>
                <a:latin typeface="Courier New"/>
                <a:ea typeface="Courier New"/>
                <a:cs typeface="Courier New"/>
                <a:sym typeface="Courier New"/>
              </a:rPr>
              <a:t>ctext.</a:t>
            </a:r>
            <a:r>
              <a:rPr lang="vi" sz="2400" b="1" baseline="30000">
                <a:solidFill>
                  <a:srgbClr val="4411D5"/>
                </a:solidFill>
                <a:latin typeface="Courier New"/>
                <a:ea typeface="Courier New"/>
                <a:cs typeface="Courier New"/>
                <a:sym typeface="Courier New"/>
              </a:rPr>
              <a:t>stroke();</a:t>
            </a:r>
            <a:r>
              <a:rPr lang="vi" sz="2400" b="1">
                <a:solidFill>
                  <a:srgbClr val="4411D5"/>
                </a:solidFill>
                <a:latin typeface="Courier New"/>
                <a:ea typeface="Courier New"/>
                <a:cs typeface="Courier New"/>
                <a:sym typeface="Courier New"/>
              </a:rPr>
              <a:t> </a:t>
            </a:r>
            <a:endParaRPr/>
          </a:p>
        </p:txBody>
      </p:sp>
      <p:pic>
        <p:nvPicPr>
          <p:cNvPr id="145" name="Google Shape;145;p21"/>
          <p:cNvPicPr preferRelativeResize="0"/>
          <p:nvPr/>
        </p:nvPicPr>
        <p:blipFill rotWithShape="1">
          <a:blip r:embed="rId3">
            <a:alphaModFix/>
          </a:blip>
          <a:srcRect/>
          <a:stretch/>
        </p:blipFill>
        <p:spPr>
          <a:xfrm>
            <a:off x="5319308" y="1735171"/>
            <a:ext cx="2721769" cy="15287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par>
                                <p:cTn id="8" presetID="10" presetClass="entr" presetSubtype="0" fill="hold"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fade">
                                      <p:cBhvr>
                                        <p:cTn id="10" dur="80"/>
                                        <p:tgtEl>
                                          <p:spTgt spid="1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fade">
                                      <p:cBhvr>
                                        <p:cTn id="15"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
        <p:nvSpPr>
          <p:cNvPr id="152" name="Google Shape;152;p22"/>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153" name="Google Shape;153;p22"/>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Working with Drawing Objects 1-6</a:t>
            </a:r>
            <a:endParaRPr/>
          </a:p>
        </p:txBody>
      </p:sp>
      <p:sp>
        <p:nvSpPr>
          <p:cNvPr id="154" name="Google Shape;154;p22"/>
          <p:cNvSpPr/>
          <p:nvPr/>
        </p:nvSpPr>
        <p:spPr>
          <a:xfrm>
            <a:off x="228600" y="685800"/>
            <a:ext cx="8153400" cy="4572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HTML5 canvas allows the user to work with different types of drawing objects. </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Following objects can be drawn on a canvas element:</a:t>
            </a:r>
            <a:endParaRPr sz="2400" b="0" i="0" u="none" strike="noStrike" cap="none">
              <a:solidFill>
                <a:schemeClr val="dk1"/>
              </a:solidFill>
              <a:latin typeface="Calibri"/>
              <a:ea typeface="Calibri"/>
              <a:cs typeface="Calibri"/>
              <a:sym typeface="Calibri"/>
            </a:endParaRPr>
          </a:p>
        </p:txBody>
      </p:sp>
      <p:grpSp>
        <p:nvGrpSpPr>
          <p:cNvPr id="155" name="Google Shape;155;p22"/>
          <p:cNvGrpSpPr/>
          <p:nvPr/>
        </p:nvGrpSpPr>
        <p:grpSpPr>
          <a:xfrm>
            <a:off x="381000" y="1085851"/>
            <a:ext cx="8382000" cy="342899"/>
            <a:chOff x="0" y="924398"/>
            <a:chExt cx="8382000" cy="600405"/>
          </a:xfrm>
        </p:grpSpPr>
        <p:sp>
          <p:nvSpPr>
            <p:cNvPr id="156" name="Google Shape;156;p22"/>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lang="vi" sz="2000" b="1">
                  <a:solidFill>
                    <a:schemeClr val="lt1"/>
                  </a:solidFill>
                  <a:latin typeface="Calibri"/>
                  <a:ea typeface="Calibri"/>
                  <a:cs typeface="Calibri"/>
                  <a:sym typeface="Calibri"/>
                </a:rPr>
                <a:t>Rectangle</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158" name="Google Shape;158;p22"/>
          <p:cNvSpPr/>
          <p:nvPr/>
        </p:nvSpPr>
        <p:spPr>
          <a:xfrm>
            <a:off x="228600" y="1714500"/>
            <a:ext cx="8458200" cy="8574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With HTML5 canvas, the user can create a rectangle using the </a:t>
            </a:r>
            <a:r>
              <a:rPr lang="vi" sz="2400" b="0" i="0" u="none" strike="noStrike" cap="none" baseline="30000">
                <a:solidFill>
                  <a:schemeClr val="dk1"/>
                </a:solidFill>
                <a:latin typeface="Courier New"/>
                <a:ea typeface="Courier New"/>
                <a:cs typeface="Courier New"/>
                <a:sym typeface="Courier New"/>
              </a:rPr>
              <a:t>rect()</a:t>
            </a:r>
            <a:r>
              <a:rPr lang="vi" sz="2400" b="0" i="0" u="none" strike="noStrike" cap="none" baseline="30000">
                <a:solidFill>
                  <a:schemeClr val="dk1"/>
                </a:solidFill>
                <a:latin typeface="Calibri"/>
                <a:ea typeface="Calibri"/>
                <a:cs typeface="Calibri"/>
                <a:sym typeface="Calibri"/>
              </a:rPr>
              <a:t> method. </a:t>
            </a:r>
            <a:endParaRPr sz="2400"/>
          </a:p>
          <a:p>
            <a:pPr marL="457200" marR="0" lvl="1" indent="-248920" algn="l" rtl="0">
              <a:lnSpc>
                <a:spcPct val="75000"/>
              </a:lnSpc>
              <a:spcBef>
                <a:spcPts val="0"/>
              </a:spcBef>
              <a:spcAft>
                <a:spcPts val="0"/>
              </a:spcAft>
              <a:buClr>
                <a:srgbClr val="AC1418"/>
              </a:buClr>
              <a:buSzPts val="2400"/>
              <a:buFont typeface="Noto Sans Symbols"/>
              <a:buChar char="•"/>
            </a:pPr>
            <a:r>
              <a:rPr lang="vi" sz="2400" b="0" i="0" u="none" strike="noStrike" cap="none" baseline="30000">
                <a:solidFill>
                  <a:schemeClr val="dk1"/>
                </a:solidFill>
                <a:latin typeface="Calibri"/>
                <a:ea typeface="Calibri"/>
                <a:cs typeface="Calibri"/>
                <a:sym typeface="Calibri"/>
              </a:rPr>
              <a:t>The HTML5 canvas is placed by using the x and y parameters and appropriately sized through height and width properties. </a:t>
            </a:r>
            <a:endParaRPr sz="2400"/>
          </a:p>
          <a:p>
            <a:pPr marL="182880" marR="0" lvl="1" indent="0" algn="l" rtl="0">
              <a:lnSpc>
                <a:spcPct val="75000"/>
              </a:lnSpc>
              <a:spcBef>
                <a:spcPts val="0"/>
              </a:spcBef>
              <a:spcAft>
                <a:spcPts val="0"/>
              </a:spcAft>
              <a:buNone/>
            </a:pPr>
            <a:endParaRPr sz="2400" b="0" i="0" u="none" strike="noStrike" cap="none">
              <a:solidFill>
                <a:schemeClr val="dk1"/>
              </a:solidFill>
              <a:latin typeface="Calibri"/>
              <a:ea typeface="Calibri"/>
              <a:cs typeface="Calibri"/>
              <a:sym typeface="Calibri"/>
            </a:endParaRPr>
          </a:p>
        </p:txBody>
      </p:sp>
      <p:graphicFrame>
        <p:nvGraphicFramePr>
          <p:cNvPr id="159" name="Google Shape;159;p22"/>
          <p:cNvGraphicFramePr/>
          <p:nvPr/>
        </p:nvGraphicFramePr>
        <p:xfrm>
          <a:off x="685800" y="2514600"/>
          <a:ext cx="3000000" cy="3000000"/>
        </p:xfrm>
        <a:graphic>
          <a:graphicData uri="http://schemas.openxmlformats.org/drawingml/2006/table">
            <a:tbl>
              <a:tblPr firstRow="1" bandRow="1">
                <a:noFill/>
                <a:tableStyleId>{3D92BEC5-702E-48A1-8AE4-B4C19584244A}</a:tableStyleId>
              </a:tblPr>
              <a:tblGrid>
                <a:gridCol w="3657600">
                  <a:extLst>
                    <a:ext uri="{9D8B030D-6E8A-4147-A177-3AD203B41FA5}">
                      <a16:colId xmlns:a16="http://schemas.microsoft.com/office/drawing/2014/main" val="20000"/>
                    </a:ext>
                  </a:extLst>
                </a:gridCol>
              </a:tblGrid>
              <a:tr h="324600">
                <a:tc>
                  <a:txBody>
                    <a:bodyPr/>
                    <a:lstStyle/>
                    <a:p>
                      <a:pPr marL="0" marR="0" lvl="0" indent="0" algn="ctr" rtl="0">
                        <a:lnSpc>
                          <a:spcPct val="100000"/>
                        </a:lnSpc>
                        <a:spcBef>
                          <a:spcPts val="0"/>
                        </a:spcBef>
                        <a:spcAft>
                          <a:spcPts val="0"/>
                        </a:spcAft>
                        <a:buClr>
                          <a:schemeClr val="dk1"/>
                        </a:buClr>
                        <a:buSzPts val="1800"/>
                        <a:buFont typeface="Arial"/>
                        <a:buNone/>
                      </a:pPr>
                      <a:endParaRPr sz="1800" b="1" u="none" strike="noStrike" cap="none" baseline="30000">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800"/>
                        <a:buFont typeface="Arial"/>
                        <a:buNone/>
                      </a:pPr>
                      <a:r>
                        <a:rPr lang="vi" sz="1800" b="1" u="none" strike="noStrike" cap="none" baseline="30000">
                          <a:solidFill>
                            <a:schemeClr val="lt1"/>
                          </a:solidFill>
                          <a:latin typeface="Arial"/>
                          <a:ea typeface="Arial"/>
                          <a:cs typeface="Arial"/>
                          <a:sym typeface="Arial"/>
                        </a:rPr>
                        <a:t>Properties and Methods</a:t>
                      </a:r>
                      <a:endParaRPr sz="1100"/>
                    </a:p>
                  </a:txBody>
                  <a:tcPr marL="91450" marR="91450" marT="0" marB="0">
                    <a:solidFill>
                      <a:srgbClr val="953734"/>
                    </a:solidFill>
                  </a:tcPr>
                </a:tc>
                <a:extLst>
                  <a:ext uri="{0D108BD9-81ED-4DB2-BD59-A6C34878D82A}">
                    <a16:rowId xmlns:a16="http://schemas.microsoft.com/office/drawing/2014/main" val="10000"/>
                  </a:ext>
                </a:extLst>
              </a:tr>
              <a:tr h="270475">
                <a:tc>
                  <a:txBody>
                    <a:bodyPr/>
                    <a:lstStyle/>
                    <a:p>
                      <a:pPr marL="0" marR="0" lvl="0" indent="0" algn="l" rtl="0">
                        <a:lnSpc>
                          <a:spcPct val="100000"/>
                        </a:lnSpc>
                        <a:spcBef>
                          <a:spcPts val="0"/>
                        </a:spcBef>
                        <a:spcAft>
                          <a:spcPts val="0"/>
                        </a:spcAft>
                        <a:buClr>
                          <a:schemeClr val="dk1"/>
                        </a:buClr>
                        <a:buSzPts val="1500"/>
                        <a:buFont typeface="Courier New"/>
                        <a:buNone/>
                      </a:pPr>
                      <a:r>
                        <a:rPr lang="vi" sz="1500" b="0" u="none" strike="noStrike" cap="none" baseline="30000">
                          <a:solidFill>
                            <a:schemeClr val="dk1"/>
                          </a:solidFill>
                          <a:latin typeface="Courier New"/>
                          <a:ea typeface="Courier New"/>
                          <a:cs typeface="Courier New"/>
                          <a:sym typeface="Courier New"/>
                        </a:rPr>
                        <a:t>fillStyle</a:t>
                      </a:r>
                      <a:endParaRPr sz="1500" b="0" u="none" strike="noStrike" cap="none" baseline="30000">
                        <a:solidFill>
                          <a:schemeClr val="dk1"/>
                        </a:solidFill>
                        <a:latin typeface="Courier New"/>
                        <a:ea typeface="Courier New"/>
                        <a:cs typeface="Courier New"/>
                        <a:sym typeface="Courier New"/>
                      </a:endParaRPr>
                    </a:p>
                  </a:txBody>
                  <a:tcPr marL="91450" marR="91450" marT="0" marB="0">
                    <a:solidFill>
                      <a:srgbClr val="D6E3BC"/>
                    </a:solidFill>
                  </a:tcPr>
                </a:tc>
                <a:extLst>
                  <a:ext uri="{0D108BD9-81ED-4DB2-BD59-A6C34878D82A}">
                    <a16:rowId xmlns:a16="http://schemas.microsoft.com/office/drawing/2014/main" val="10001"/>
                  </a:ext>
                </a:extLst>
              </a:tr>
              <a:tr h="300975">
                <a:tc>
                  <a:txBody>
                    <a:bodyPr/>
                    <a:lstStyle/>
                    <a:p>
                      <a:pPr marL="0" marR="0" lvl="0" indent="0" algn="l" rtl="0">
                        <a:lnSpc>
                          <a:spcPct val="100000"/>
                        </a:lnSpc>
                        <a:spcBef>
                          <a:spcPts val="0"/>
                        </a:spcBef>
                        <a:spcAft>
                          <a:spcPts val="0"/>
                        </a:spcAft>
                        <a:buClr>
                          <a:schemeClr val="dk1"/>
                        </a:buClr>
                        <a:buSzPts val="1500"/>
                        <a:buFont typeface="Courier New"/>
                        <a:buNone/>
                      </a:pPr>
                      <a:r>
                        <a:rPr lang="vi" sz="1500" b="0" u="none" strike="noStrike" cap="none" baseline="30000">
                          <a:solidFill>
                            <a:schemeClr val="dk1"/>
                          </a:solidFill>
                          <a:latin typeface="Courier New"/>
                          <a:ea typeface="Courier New"/>
                          <a:cs typeface="Courier New"/>
                          <a:sym typeface="Courier New"/>
                        </a:rPr>
                        <a:t>filRect(x, y, width, height)</a:t>
                      </a:r>
                      <a:endParaRPr sz="1100"/>
                    </a:p>
                  </a:txBody>
                  <a:tcPr marL="91450" marR="91450" marT="0" marB="0">
                    <a:solidFill>
                      <a:srgbClr val="F2DADA"/>
                    </a:solidFill>
                  </a:tcPr>
                </a:tc>
                <a:extLst>
                  <a:ext uri="{0D108BD9-81ED-4DB2-BD59-A6C34878D82A}">
                    <a16:rowId xmlns:a16="http://schemas.microsoft.com/office/drawing/2014/main" val="10002"/>
                  </a:ext>
                </a:extLst>
              </a:tr>
              <a:tr h="347675">
                <a:tc>
                  <a:txBody>
                    <a:bodyPr/>
                    <a:lstStyle/>
                    <a:p>
                      <a:pPr marL="0" marR="0" lvl="0" indent="0" algn="l" rtl="0">
                        <a:lnSpc>
                          <a:spcPct val="100000"/>
                        </a:lnSpc>
                        <a:spcBef>
                          <a:spcPts val="0"/>
                        </a:spcBef>
                        <a:spcAft>
                          <a:spcPts val="0"/>
                        </a:spcAft>
                        <a:buClr>
                          <a:schemeClr val="dk1"/>
                        </a:buClr>
                        <a:buSzPts val="1500"/>
                        <a:buFont typeface="Courier New"/>
                        <a:buNone/>
                      </a:pPr>
                      <a:r>
                        <a:rPr lang="vi" sz="1500" b="0" u="none" strike="noStrike" cap="none" baseline="30000">
                          <a:solidFill>
                            <a:schemeClr val="dk1"/>
                          </a:solidFill>
                          <a:latin typeface="Courier New"/>
                          <a:ea typeface="Courier New"/>
                          <a:cs typeface="Courier New"/>
                          <a:sym typeface="Courier New"/>
                        </a:rPr>
                        <a:t>strokeStyle</a:t>
                      </a:r>
                      <a:endParaRPr sz="1500" b="0" u="none" strike="noStrike" cap="none" baseline="30000">
                        <a:solidFill>
                          <a:schemeClr val="dk1"/>
                        </a:solidFill>
                        <a:latin typeface="Courier New"/>
                        <a:ea typeface="Courier New"/>
                        <a:cs typeface="Courier New"/>
                        <a:sym typeface="Courier New"/>
                      </a:endParaRPr>
                    </a:p>
                  </a:txBody>
                  <a:tcPr marL="91450" marR="91450" marT="0" marB="0">
                    <a:solidFill>
                      <a:srgbClr val="D6E3BC"/>
                    </a:solidFill>
                  </a:tcPr>
                </a:tc>
                <a:extLst>
                  <a:ext uri="{0D108BD9-81ED-4DB2-BD59-A6C34878D82A}">
                    <a16:rowId xmlns:a16="http://schemas.microsoft.com/office/drawing/2014/main" val="10003"/>
                  </a:ext>
                </a:extLst>
              </a:tr>
            </a:tbl>
          </a:graphicData>
        </a:graphic>
      </p:graphicFrame>
      <p:graphicFrame>
        <p:nvGraphicFramePr>
          <p:cNvPr id="160" name="Google Shape;160;p22"/>
          <p:cNvGraphicFramePr/>
          <p:nvPr/>
        </p:nvGraphicFramePr>
        <p:xfrm>
          <a:off x="685800" y="3981450"/>
          <a:ext cx="3000000" cy="3000000"/>
        </p:xfrm>
        <a:graphic>
          <a:graphicData uri="http://schemas.openxmlformats.org/drawingml/2006/table">
            <a:tbl>
              <a:tblPr firstRow="1" bandRow="1">
                <a:noFill/>
                <a:tableStyleId>{3D92BEC5-702E-48A1-8AE4-B4C19584244A}</a:tableStyleId>
              </a:tblPr>
              <a:tblGrid>
                <a:gridCol w="3657600">
                  <a:extLst>
                    <a:ext uri="{9D8B030D-6E8A-4147-A177-3AD203B41FA5}">
                      <a16:colId xmlns:a16="http://schemas.microsoft.com/office/drawing/2014/main" val="20000"/>
                    </a:ext>
                  </a:extLst>
                </a:gridCol>
              </a:tblGrid>
              <a:tr h="315400">
                <a:tc>
                  <a:txBody>
                    <a:bodyPr/>
                    <a:lstStyle/>
                    <a:p>
                      <a:pPr marL="0" marR="0" lvl="0" indent="0" algn="l" rtl="0">
                        <a:lnSpc>
                          <a:spcPct val="100000"/>
                        </a:lnSpc>
                        <a:spcBef>
                          <a:spcPts val="0"/>
                        </a:spcBef>
                        <a:spcAft>
                          <a:spcPts val="0"/>
                        </a:spcAft>
                        <a:buClr>
                          <a:schemeClr val="dk1"/>
                        </a:buClr>
                        <a:buSzPts val="1500"/>
                        <a:buFont typeface="Courier New"/>
                        <a:buNone/>
                      </a:pPr>
                      <a:r>
                        <a:rPr lang="vi" sz="1500" b="0" u="none" strike="noStrike" cap="none" baseline="30000">
                          <a:solidFill>
                            <a:schemeClr val="dk1"/>
                          </a:solidFill>
                          <a:latin typeface="Courier New"/>
                          <a:ea typeface="Courier New"/>
                          <a:cs typeface="Courier New"/>
                          <a:sym typeface="Courier New"/>
                        </a:rPr>
                        <a:t>strokeRect(x, y, width, height)</a:t>
                      </a:r>
                      <a:endParaRPr sz="1100"/>
                    </a:p>
                  </a:txBody>
                  <a:tcPr marL="91450" marR="91450" marT="0" marB="0">
                    <a:solidFill>
                      <a:srgbClr val="F2DADA"/>
                    </a:solidFill>
                  </a:tcPr>
                </a:tc>
                <a:extLst>
                  <a:ext uri="{0D108BD9-81ED-4DB2-BD59-A6C34878D82A}">
                    <a16:rowId xmlns:a16="http://schemas.microsoft.com/office/drawing/2014/main" val="10000"/>
                  </a:ext>
                </a:extLst>
              </a:tr>
              <a:tr h="427525">
                <a:tc>
                  <a:txBody>
                    <a:bodyPr/>
                    <a:lstStyle/>
                    <a:p>
                      <a:pPr marL="0" marR="0" lvl="0" indent="0" algn="l" rtl="0">
                        <a:lnSpc>
                          <a:spcPct val="100000"/>
                        </a:lnSpc>
                        <a:spcBef>
                          <a:spcPts val="0"/>
                        </a:spcBef>
                        <a:spcAft>
                          <a:spcPts val="0"/>
                        </a:spcAft>
                        <a:buClr>
                          <a:schemeClr val="dk1"/>
                        </a:buClr>
                        <a:buSzPts val="1500"/>
                        <a:buFont typeface="Courier New"/>
                        <a:buNone/>
                      </a:pPr>
                      <a:r>
                        <a:rPr lang="vi" sz="1500" b="0" u="none" strike="noStrike" cap="none" baseline="30000">
                          <a:solidFill>
                            <a:schemeClr val="dk1"/>
                          </a:solidFill>
                          <a:latin typeface="Courier New"/>
                          <a:ea typeface="Courier New"/>
                          <a:cs typeface="Courier New"/>
                          <a:sym typeface="Courier New"/>
                        </a:rPr>
                        <a:t>clearRect(x, y, width, height)</a:t>
                      </a:r>
                      <a:endParaRPr sz="1500" b="0" u="none" strike="noStrike" cap="none">
                        <a:latin typeface="Courier New"/>
                        <a:ea typeface="Courier New"/>
                        <a:cs typeface="Courier New"/>
                        <a:sym typeface="Courier New"/>
                      </a:endParaRPr>
                    </a:p>
                  </a:txBody>
                  <a:tcPr marL="91450" marR="91450" marT="0" marB="0">
                    <a:solidFill>
                      <a:srgbClr val="D6E3BC"/>
                    </a:solidFill>
                  </a:tcPr>
                </a:tc>
                <a:extLst>
                  <a:ext uri="{0D108BD9-81ED-4DB2-BD59-A6C34878D82A}">
                    <a16:rowId xmlns:a16="http://schemas.microsoft.com/office/drawing/2014/main" val="10001"/>
                  </a:ext>
                </a:extLst>
              </a:tr>
            </a:tbl>
          </a:graphicData>
        </a:graphic>
      </p:graphicFrame>
      <p:pic>
        <p:nvPicPr>
          <p:cNvPr id="161" name="Google Shape;161;p22" descr="Figure 17.4.tif"/>
          <p:cNvPicPr preferRelativeResize="0"/>
          <p:nvPr/>
        </p:nvPicPr>
        <p:blipFill rotWithShape="1">
          <a:blip r:embed="rId3">
            <a:alphaModFix/>
          </a:blip>
          <a:srcRect/>
          <a:stretch/>
        </p:blipFill>
        <p:spPr>
          <a:xfrm>
            <a:off x="4876800" y="2495550"/>
            <a:ext cx="2457450" cy="232607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fade">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fade">
                                      <p:cBhvr>
                                        <p:cTn id="17"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
        <p:nvSpPr>
          <p:cNvPr id="168" name="Google Shape;168;p23"/>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169" name="Google Shape;169;p23"/>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Working with Drawing Objects 2-6</a:t>
            </a:r>
            <a:endParaRPr/>
          </a:p>
        </p:txBody>
      </p:sp>
      <p:sp>
        <p:nvSpPr>
          <p:cNvPr id="170" name="Google Shape;170;p23"/>
          <p:cNvSpPr/>
          <p:nvPr/>
        </p:nvSpPr>
        <p:spPr>
          <a:xfrm>
            <a:off x="228600" y="628650"/>
            <a:ext cx="8153400" cy="4572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Following figure displays a rectangle drawn on the canvas.</a:t>
            </a:r>
            <a:endParaRPr sz="2800" b="0" i="0" u="none" strike="noStrike" cap="none">
              <a:solidFill>
                <a:schemeClr val="dk1"/>
              </a:solidFill>
              <a:latin typeface="Calibri"/>
              <a:ea typeface="Calibri"/>
              <a:cs typeface="Calibri"/>
              <a:sym typeface="Calibri"/>
            </a:endParaRPr>
          </a:p>
        </p:txBody>
      </p:sp>
      <p:pic>
        <p:nvPicPr>
          <p:cNvPr id="171" name="Google Shape;171;p23" descr="Figure 17.4.tif"/>
          <p:cNvPicPr preferRelativeResize="0"/>
          <p:nvPr/>
        </p:nvPicPr>
        <p:blipFill rotWithShape="1">
          <a:blip r:embed="rId3">
            <a:alphaModFix/>
          </a:blip>
          <a:srcRect/>
          <a:stretch/>
        </p:blipFill>
        <p:spPr>
          <a:xfrm>
            <a:off x="3200400" y="990600"/>
            <a:ext cx="2457450" cy="2326077"/>
          </a:xfrm>
          <a:prstGeom prst="rect">
            <a:avLst/>
          </a:prstGeom>
          <a:noFill/>
          <a:ln>
            <a:noFill/>
          </a:ln>
        </p:spPr>
      </p:pic>
      <p:grpSp>
        <p:nvGrpSpPr>
          <p:cNvPr id="172" name="Google Shape;172;p23"/>
          <p:cNvGrpSpPr/>
          <p:nvPr/>
        </p:nvGrpSpPr>
        <p:grpSpPr>
          <a:xfrm>
            <a:off x="381000" y="3429001"/>
            <a:ext cx="8382000" cy="342899"/>
            <a:chOff x="0" y="924398"/>
            <a:chExt cx="8382000" cy="600405"/>
          </a:xfrm>
        </p:grpSpPr>
        <p:sp>
          <p:nvSpPr>
            <p:cNvPr id="173" name="Google Shape;173;p23"/>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lang="vi" sz="2000" b="1">
                  <a:solidFill>
                    <a:schemeClr val="lt1"/>
                  </a:solidFill>
                  <a:latin typeface="Calibri"/>
                  <a:ea typeface="Calibri"/>
                  <a:cs typeface="Calibri"/>
                  <a:sym typeface="Calibri"/>
                </a:rPr>
                <a:t>Arcs</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175" name="Google Shape;175;p23"/>
          <p:cNvSpPr/>
          <p:nvPr/>
        </p:nvSpPr>
        <p:spPr>
          <a:xfrm>
            <a:off x="228600" y="4038600"/>
            <a:ext cx="8534400" cy="7428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Can create an arc by using the </a:t>
            </a:r>
            <a:r>
              <a:rPr lang="vi" sz="2800" b="0" i="0" u="none" strike="noStrike" cap="none" baseline="30000">
                <a:solidFill>
                  <a:srgbClr val="F61828"/>
                </a:solidFill>
                <a:latin typeface="Calibri"/>
                <a:ea typeface="Calibri"/>
                <a:cs typeface="Calibri"/>
                <a:sym typeface="Calibri"/>
              </a:rPr>
              <a:t>arc() </a:t>
            </a:r>
            <a:r>
              <a:rPr lang="vi" sz="2800" b="0" i="0" u="none" strike="noStrike" cap="none" baseline="30000">
                <a:solidFill>
                  <a:schemeClr val="dk1"/>
                </a:solidFill>
                <a:latin typeface="Calibri"/>
                <a:ea typeface="Calibri"/>
                <a:cs typeface="Calibri"/>
                <a:sym typeface="Calibri"/>
              </a:rPr>
              <a:t>method. </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Arcs are represented using a start angle, an end angle, a radius, a center point, and the drawing direction (anticlockwise or clockwise).</a:t>
            </a:r>
            <a:endParaRPr sz="2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fade">
                                      <p:cBhvr>
                                        <p:cTn id="12" dur="500"/>
                                        <p:tgtEl>
                                          <p:spTgt spid="1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gtEl>
                                        <p:attrNameLst>
                                          <p:attrName>style.visibility</p:attrName>
                                        </p:attrNameLst>
                                      </p:cBhvr>
                                      <p:to>
                                        <p:strVal val="visible"/>
                                      </p:to>
                                    </p:set>
                                    <p:animEffect transition="in" filter="fade">
                                      <p:cBhvr>
                                        <p:cTn id="1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
        <p:nvSpPr>
          <p:cNvPr id="182" name="Google Shape;182;p24"/>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Canvas and JavaScript / Session 17</a:t>
            </a:r>
            <a:endParaRPr/>
          </a:p>
        </p:txBody>
      </p:sp>
      <p:sp>
        <p:nvSpPr>
          <p:cNvPr id="183" name="Google Shape;183;p24"/>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Working with Drawing Objects 3-6</a:t>
            </a:r>
            <a:endParaRPr/>
          </a:p>
        </p:txBody>
      </p:sp>
      <p:sp>
        <p:nvSpPr>
          <p:cNvPr id="184" name="Google Shape;184;p24"/>
          <p:cNvSpPr/>
          <p:nvPr/>
        </p:nvSpPr>
        <p:spPr>
          <a:xfrm>
            <a:off x="228600" y="704850"/>
            <a:ext cx="8153400" cy="2859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The syntax to draw an arc in HTML5 is as follows:</a:t>
            </a:r>
            <a:endParaRPr sz="2800" b="0" i="0" u="none" strike="noStrike" cap="none">
              <a:solidFill>
                <a:schemeClr val="dk1"/>
              </a:solidFill>
              <a:latin typeface="Calibri"/>
              <a:ea typeface="Calibri"/>
              <a:cs typeface="Calibri"/>
              <a:sym typeface="Calibri"/>
            </a:endParaRPr>
          </a:p>
        </p:txBody>
      </p:sp>
      <p:sp>
        <p:nvSpPr>
          <p:cNvPr id="185" name="Google Shape;185;p24"/>
          <p:cNvSpPr/>
          <p:nvPr/>
        </p:nvSpPr>
        <p:spPr>
          <a:xfrm>
            <a:off x="609600" y="1123950"/>
            <a:ext cx="1371600" cy="220200"/>
          </a:xfrm>
          <a:prstGeom prst="rect">
            <a:avLst/>
          </a:prstGeom>
          <a:noFill/>
          <a:ln>
            <a:noFill/>
          </a:ln>
        </p:spPr>
        <p:txBody>
          <a:bodyPr spcFirstLastPara="1" wrap="square" lIns="91425" tIns="45700" rIns="91425" bIns="45700" anchor="ctr" anchorCtr="0">
            <a:noAutofit/>
          </a:bodyPr>
          <a:lstStyle/>
          <a:p>
            <a:pPr marL="0" marR="0" lvl="0" indent="0" algn="l" rtl="0">
              <a:lnSpc>
                <a:spcPct val="70000"/>
              </a:lnSpc>
              <a:spcBef>
                <a:spcPts val="0"/>
              </a:spcBef>
              <a:spcAft>
                <a:spcPts val="0"/>
              </a:spcAft>
              <a:buNone/>
            </a:pPr>
            <a:r>
              <a:rPr lang="vi" sz="2800" b="1" baseline="30000">
                <a:solidFill>
                  <a:schemeClr val="dk1"/>
                </a:solidFill>
                <a:latin typeface="Calibri"/>
                <a:ea typeface="Calibri"/>
                <a:cs typeface="Calibri"/>
                <a:sym typeface="Calibri"/>
              </a:rPr>
              <a:t>Syntax:</a:t>
            </a:r>
            <a:endParaRPr/>
          </a:p>
        </p:txBody>
      </p:sp>
      <p:sp>
        <p:nvSpPr>
          <p:cNvPr id="186" name="Google Shape;186;p24"/>
          <p:cNvSpPr txBox="1"/>
          <p:nvPr/>
        </p:nvSpPr>
        <p:spPr>
          <a:xfrm>
            <a:off x="609600" y="1287384"/>
            <a:ext cx="6934200" cy="198516"/>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None/>
            </a:pPr>
            <a:r>
              <a:rPr lang="vi" sz="2400" baseline="30000">
                <a:solidFill>
                  <a:schemeClr val="dk1"/>
                </a:solidFill>
                <a:latin typeface="Courier New"/>
                <a:ea typeface="Courier New"/>
                <a:cs typeface="Courier New"/>
                <a:sym typeface="Courier New"/>
              </a:rPr>
              <a:t>arc(x, y, radius, startAngle, endAngle, anticlockwise)</a:t>
            </a:r>
            <a:endParaRPr/>
          </a:p>
        </p:txBody>
      </p:sp>
      <p:sp>
        <p:nvSpPr>
          <p:cNvPr id="187" name="Google Shape;187;p24"/>
          <p:cNvSpPr/>
          <p:nvPr/>
        </p:nvSpPr>
        <p:spPr>
          <a:xfrm>
            <a:off x="457200" y="1632500"/>
            <a:ext cx="8686800" cy="14919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None/>
            </a:pPr>
            <a:r>
              <a:rPr lang="vi" sz="2800" b="0" i="0" u="none" strike="noStrike" cap="none" baseline="30000">
                <a:solidFill>
                  <a:schemeClr val="dk1"/>
                </a:solidFill>
                <a:latin typeface="Calibri"/>
                <a:ea typeface="Calibri"/>
                <a:cs typeface="Calibri"/>
                <a:sym typeface="Calibri"/>
              </a:rPr>
              <a:t>where,</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x, </a:t>
            </a:r>
            <a:r>
              <a:rPr lang="vi" sz="2800" b="0" i="0" u="none" strike="noStrike" cap="none" baseline="30000">
                <a:solidFill>
                  <a:schemeClr val="dk1"/>
                </a:solidFill>
                <a:latin typeface="Calibri"/>
                <a:ea typeface="Calibri"/>
                <a:cs typeface="Calibri"/>
                <a:sym typeface="Calibri"/>
              </a:rPr>
              <a:t>y - Specifies the coordinates of the center of an arc</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radius</a:t>
            </a:r>
            <a:r>
              <a:rPr lang="vi" sz="2800" b="0" i="0" u="none" strike="noStrike" cap="none" baseline="30000">
                <a:solidFill>
                  <a:schemeClr val="dk1"/>
                </a:solidFill>
                <a:latin typeface="Calibri"/>
                <a:ea typeface="Calibri"/>
                <a:cs typeface="Calibri"/>
                <a:sym typeface="Calibri"/>
              </a:rPr>
              <a:t> - Specifies the distance from the center to any point on the circle</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startAngle, endAngle</a:t>
            </a:r>
            <a:r>
              <a:rPr lang="vi" sz="2800" b="0" i="0" u="none" strike="noStrike" cap="none" baseline="30000">
                <a:solidFill>
                  <a:schemeClr val="dk1"/>
                </a:solidFill>
                <a:latin typeface="Calibri"/>
                <a:ea typeface="Calibri"/>
                <a:cs typeface="Calibri"/>
                <a:sym typeface="Calibri"/>
              </a:rPr>
              <a:t> - Specifies the start and end points in the arc</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anticlockwise</a:t>
            </a:r>
            <a:r>
              <a:rPr lang="vi" sz="2800" b="0" i="0" u="none" strike="noStrike" cap="none" baseline="30000">
                <a:solidFill>
                  <a:schemeClr val="dk1"/>
                </a:solidFill>
                <a:latin typeface="Calibri"/>
                <a:ea typeface="Calibri"/>
                <a:cs typeface="Calibri"/>
                <a:sym typeface="Calibri"/>
              </a:rPr>
              <a:t> - Draws the arc clockwise or anticlockwise and accepts a </a:t>
            </a:r>
            <a:r>
              <a:rPr lang="vi" sz="2800" b="0" i="0" u="none" strike="noStrike" cap="none" baseline="30000">
                <a:solidFill>
                  <a:schemeClr val="dk1"/>
                </a:solidFill>
                <a:latin typeface="Courier New"/>
                <a:ea typeface="Courier New"/>
                <a:cs typeface="Courier New"/>
                <a:sym typeface="Courier New"/>
              </a:rPr>
              <a:t>boolean</a:t>
            </a:r>
            <a:r>
              <a:rPr lang="vi" sz="2800" b="0" i="0" u="none" strike="noStrike" cap="none" baseline="30000">
                <a:solidFill>
                  <a:schemeClr val="dk1"/>
                </a:solidFill>
                <a:latin typeface="Calibri"/>
                <a:ea typeface="Calibri"/>
                <a:cs typeface="Calibri"/>
                <a:sym typeface="Calibri"/>
              </a:rPr>
              <a:t> value</a:t>
            </a:r>
            <a:endParaRPr sz="2800" b="0" i="0" u="none" strike="noStrike" cap="none">
              <a:solidFill>
                <a:schemeClr val="dk1"/>
              </a:solidFill>
              <a:latin typeface="Calibri"/>
              <a:ea typeface="Calibri"/>
              <a:cs typeface="Calibri"/>
              <a:sym typeface="Calibri"/>
            </a:endParaRPr>
          </a:p>
        </p:txBody>
      </p:sp>
      <p:pic>
        <p:nvPicPr>
          <p:cNvPr id="188" name="Google Shape;188;p24" descr="Figure 17.5.tif"/>
          <p:cNvPicPr preferRelativeResize="0"/>
          <p:nvPr/>
        </p:nvPicPr>
        <p:blipFill rotWithShape="1">
          <a:blip r:embed="rId3">
            <a:alphaModFix/>
          </a:blip>
          <a:srcRect/>
          <a:stretch/>
        </p:blipFill>
        <p:spPr>
          <a:xfrm>
            <a:off x="3501291" y="3144799"/>
            <a:ext cx="1608022" cy="1815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500"/>
                                        <p:tgtEl>
                                          <p:spTgt spid="185"/>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80"/>
                                        <p:tgtEl>
                                          <p:spTgt spid="1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animEffect transition="in" filter="fade">
                                      <p:cBhvr>
                                        <p:cTn id="15" dur="500"/>
                                        <p:tgtEl>
                                          <p:spTgt spid="18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8"/>
                                        </p:tgtEl>
                                        <p:attrNameLst>
                                          <p:attrName>style.visibility</p:attrName>
                                        </p:attrNameLst>
                                      </p:cBhvr>
                                      <p:to>
                                        <p:strVal val="visible"/>
                                      </p:to>
                                    </p:set>
                                    <p:animEffect transition="in" filter="fade">
                                      <p:cBhvr>
                                        <p:cTn id="20"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3365</Words>
  <Application>Microsoft Office PowerPoint</Application>
  <PresentationFormat>On-screen Show (16:9)</PresentationFormat>
  <Paragraphs>306</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Noto Sans Symbols</vt:lpstr>
      <vt:lpstr>Book Antiqua</vt:lpstr>
      <vt:lpstr>Calibri</vt:lpstr>
      <vt:lpstr>Courier New</vt:lpstr>
      <vt:lpstr>Simple Light</vt:lpstr>
      <vt:lpstr>3_Office Theme</vt:lpstr>
      <vt:lpstr>PowerPoint Presentation</vt:lpstr>
      <vt:lpstr>Objectives</vt:lpstr>
      <vt:lpstr>Canvas Element 1-3</vt:lpstr>
      <vt:lpstr>Canvas Element 2-3</vt:lpstr>
      <vt:lpstr>Canvas Element 3-3</vt:lpstr>
      <vt:lpstr>Drawing a Line in Canvas</vt:lpstr>
      <vt:lpstr>Working with Drawing Objects 1-6</vt:lpstr>
      <vt:lpstr>Working with Drawing Objects 2-6</vt:lpstr>
      <vt:lpstr>Working with Drawing Objects 3-6</vt:lpstr>
      <vt:lpstr>Working with Drawing Objects 4-6</vt:lpstr>
      <vt:lpstr>Working with Drawing Objects 5-6</vt:lpstr>
      <vt:lpstr>Working with Drawing Objects 6-6</vt:lpstr>
      <vt:lpstr>Working with Images</vt:lpstr>
      <vt:lpstr>Working with Text </vt:lpstr>
      <vt:lpstr>Using Transparency for Text in Canvas</vt:lpstr>
      <vt:lpstr>Using Events with jQuery 1-2</vt:lpstr>
      <vt:lpstr>Using Events with jQuery 2-2</vt:lpstr>
      <vt:lpstr>Inclusion of External Content in Web Pages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Phat Tai (FE FAI HCM)</cp:lastModifiedBy>
  <cp:revision>1</cp:revision>
  <dcterms:modified xsi:type="dcterms:W3CDTF">2021-08-21T04:18:23Z</dcterms:modified>
</cp:coreProperties>
</file>