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Book Antiqu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567E97-4957-4FD9-9B4B-B404C51CC4B1}">
  <a:tblStyle styleId="{FF567E97-4957-4FD9-9B4B-B404C51CC4B1}" styleName="Table_0">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
          <a:ea typeface=""/>
          <a:cs typeface=""/>
        </a:font>
        <a:schemeClr val="lt1"/>
      </a:tcTxStyle>
      <a:tcStyle>
        <a:fill>
          <a:solidFill>
            <a:schemeClr val="accent1"/>
          </a:solidFill>
        </a:fill>
      </a:tcStyle>
    </a:lastCol>
    <a:firstCol>
      <a:tcTxStyle b="on" i="off">
        <a:font>
          <a:latin typeface=""/>
          <a:ea typeface=""/>
          <a:cs typeface=""/>
        </a:font>
        <a:schemeClr val="lt1"/>
      </a:tcTxStyle>
      <a:tcStyle>
        <a:fill>
          <a:solidFill>
            <a:schemeClr val="accent1"/>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BookAntiqua-regular.fntdata"/><Relationship Id="rId25" Type="http://schemas.openxmlformats.org/officeDocument/2006/relationships/slide" Target="slides/slide18.xml"/><Relationship Id="rId28" Type="http://schemas.openxmlformats.org/officeDocument/2006/relationships/font" Target="fonts/BookAntiqua-italic.fntdata"/><Relationship Id="rId27" Type="http://schemas.openxmlformats.org/officeDocument/2006/relationships/font" Target="fonts/BookAntiqu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BookAntiqua-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8566d214c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 name="Google Shape;75;ga8566d214c_2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2: Giới thiệu HTML5</a:t>
            </a:r>
            <a:endParaRPr/>
          </a:p>
        </p:txBody>
      </p:sp>
      <p:sp>
        <p:nvSpPr>
          <p:cNvPr id="76" name="Google Shape;76;ga8566d214c_2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8566d214c_2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9" name="Google Shape;179;ga8566d214c_2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thẻ cơ bản</a:t>
            </a:r>
            <a:endParaRPr b="1"/>
          </a:p>
          <a:p>
            <a:pPr indent="-171450" lvl="0" marL="171450" rtl="0" algn="l">
              <a:spcBef>
                <a:spcPts val="360"/>
              </a:spcBef>
              <a:spcAft>
                <a:spcPts val="0"/>
              </a:spcAft>
              <a:buClr>
                <a:schemeClr val="dk1"/>
              </a:buClr>
              <a:buSzPts val="1200"/>
              <a:buFont typeface="Arial"/>
              <a:buChar char="•"/>
            </a:pPr>
            <a:r>
              <a:rPr b="1" lang="vi"/>
              <a:t>Phần tử SCRIPT</a:t>
            </a:r>
            <a:endParaRPr b="1"/>
          </a:p>
          <a:p>
            <a:pPr indent="-171450" lvl="1" marL="628650" rtl="0" algn="l">
              <a:spcBef>
                <a:spcPts val="360"/>
              </a:spcBef>
              <a:spcAft>
                <a:spcPts val="0"/>
              </a:spcAft>
              <a:buClr>
                <a:schemeClr val="dk1"/>
              </a:buClr>
              <a:buSzPts val="1200"/>
              <a:buFont typeface="Arial"/>
              <a:buChar char="•"/>
            </a:pPr>
            <a:r>
              <a:rPr lang="vi"/>
              <a:t>Với </a:t>
            </a:r>
            <a:r>
              <a:rPr b="1" lang="vi"/>
              <a:t>HTML5</a:t>
            </a:r>
            <a:r>
              <a:rPr lang="vi"/>
              <a:t>, </a:t>
            </a:r>
            <a:r>
              <a:rPr b="1" lang="vi"/>
              <a:t>JavaScript</a:t>
            </a:r>
            <a:r>
              <a:rPr lang="vi"/>
              <a:t> hiện là ngôn ngữ kịch bản chuẩn và mặc định. </a:t>
            </a:r>
            <a:endParaRPr/>
          </a:p>
          <a:p>
            <a:pPr indent="-171450" lvl="1" marL="628650" rtl="0" algn="l">
              <a:spcBef>
                <a:spcPts val="360"/>
              </a:spcBef>
              <a:spcAft>
                <a:spcPts val="0"/>
              </a:spcAft>
              <a:buClr>
                <a:schemeClr val="dk1"/>
              </a:buClr>
              <a:buSzPts val="1200"/>
              <a:buFont typeface="Arial"/>
              <a:buChar char="•"/>
            </a:pPr>
            <a:r>
              <a:rPr lang="vi"/>
              <a:t>Có thể xóa thẻ thuộc tính </a:t>
            </a:r>
            <a:r>
              <a:rPr b="1" lang="vi"/>
              <a:t>type</a:t>
            </a:r>
            <a:r>
              <a:rPr lang="vi"/>
              <a:t> khỏi các thẻ </a:t>
            </a:r>
            <a:r>
              <a:rPr b="1" lang="vi"/>
              <a:t>script</a:t>
            </a:r>
            <a:r>
              <a:rPr lang="vi"/>
              <a:t>.</a:t>
            </a:r>
            <a:endParaRPr b="1"/>
          </a:p>
        </p:txBody>
      </p:sp>
      <p:sp>
        <p:nvSpPr>
          <p:cNvPr id="180" name="Google Shape;180;ga8566d214c_2_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8566d214c_2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ga8566d214c_2_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thẻ cơ bản</a:t>
            </a:r>
            <a:endParaRPr b="1"/>
          </a:p>
          <a:p>
            <a:pPr indent="-171450" lvl="0" marL="171450" marR="0" rtl="0" algn="l">
              <a:lnSpc>
                <a:spcPct val="100000"/>
              </a:lnSpc>
              <a:spcBef>
                <a:spcPts val="360"/>
              </a:spcBef>
              <a:spcAft>
                <a:spcPts val="0"/>
              </a:spcAft>
              <a:buClr>
                <a:schemeClr val="dk1"/>
              </a:buClr>
              <a:buSzPts val="1200"/>
              <a:buFont typeface="Arial"/>
              <a:buChar char="•"/>
            </a:pPr>
            <a:r>
              <a:rPr b="1" lang="vi"/>
              <a:t>Phần tử </a:t>
            </a:r>
            <a:r>
              <a:rPr b="1" lang="vi" sz="1200">
                <a:solidFill>
                  <a:schemeClr val="lt1"/>
                </a:solidFill>
                <a:latin typeface="Calibri"/>
                <a:ea typeface="Calibri"/>
                <a:cs typeface="Calibri"/>
                <a:sym typeface="Calibri"/>
              </a:rPr>
              <a:t>BODY</a:t>
            </a:r>
            <a:endParaRPr b="1"/>
          </a:p>
          <a:p>
            <a:pPr indent="-171450" lvl="1" marL="628650" rtl="0" algn="l">
              <a:spcBef>
                <a:spcPts val="360"/>
              </a:spcBef>
              <a:spcAft>
                <a:spcPts val="0"/>
              </a:spcAft>
              <a:buClr>
                <a:schemeClr val="dk1"/>
              </a:buClr>
              <a:buSzPts val="1200"/>
              <a:buFont typeface="Arial"/>
              <a:buChar char="•"/>
            </a:pPr>
            <a:r>
              <a:rPr lang="vi"/>
              <a:t>cho phép thêm nội dung trên trang Web được chỉ định trong thẻ </a:t>
            </a:r>
            <a:r>
              <a:rPr b="1" lang="vi"/>
              <a:t>&lt;BODY&gt; </a:t>
            </a:r>
            <a:r>
              <a:rPr lang="vi"/>
              <a:t>và </a:t>
            </a:r>
            <a:r>
              <a:rPr b="1" lang="vi"/>
              <a:t>&lt;/BODY&gt;</a:t>
            </a:r>
            <a:r>
              <a:rPr lang="vi"/>
              <a:t>. </a:t>
            </a:r>
            <a:endParaRPr/>
          </a:p>
          <a:p>
            <a:pPr indent="-171450" lvl="1" marL="628650" rtl="0" algn="l">
              <a:spcBef>
                <a:spcPts val="360"/>
              </a:spcBef>
              <a:spcAft>
                <a:spcPts val="0"/>
              </a:spcAft>
              <a:buClr>
                <a:schemeClr val="dk1"/>
              </a:buClr>
              <a:buSzPts val="1200"/>
              <a:buFont typeface="Arial"/>
              <a:buChar char="•"/>
            </a:pPr>
            <a:r>
              <a:rPr lang="vi"/>
              <a:t>Nội dung có thể bao gồm văn bản, siêu liên kết và hình ảnh. Nó có thể được hiển thị bằng cách sử dụng các tùy chọn định dạng khác nhau như căn chỉnh, màu sắc và nền.</a:t>
            </a:r>
            <a:endParaRPr/>
          </a:p>
        </p:txBody>
      </p:sp>
      <p:sp>
        <p:nvSpPr>
          <p:cNvPr id="193" name="Google Shape;193;ga8566d214c_2_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8566d214c_2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5" name="Google Shape;205;ga8566d214c_2_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kiểu dữ liệu</a:t>
            </a:r>
            <a:endParaRPr b="1"/>
          </a:p>
          <a:p>
            <a:pPr indent="-171450" lvl="0" marL="171450" rtl="0" algn="l">
              <a:spcBef>
                <a:spcPts val="360"/>
              </a:spcBef>
              <a:spcAft>
                <a:spcPts val="0"/>
              </a:spcAft>
              <a:buClr>
                <a:schemeClr val="dk1"/>
              </a:buClr>
              <a:buSzPts val="1200"/>
              <a:buFont typeface="Arial"/>
              <a:buChar char="•"/>
            </a:pPr>
            <a:r>
              <a:rPr lang="vi"/>
              <a:t>chỉ định loại giá trị được gán cho các thuộc tính và loại nội dung sẽ được hiển thị trên trang Web. </a:t>
            </a:r>
            <a:endParaRPr/>
          </a:p>
          <a:p>
            <a:pPr indent="-171450" lvl="0" marL="171450" rtl="0" algn="l">
              <a:spcBef>
                <a:spcPts val="360"/>
              </a:spcBef>
              <a:spcAft>
                <a:spcPts val="0"/>
              </a:spcAft>
              <a:buClr>
                <a:schemeClr val="dk1"/>
              </a:buClr>
              <a:buSzPts val="1200"/>
              <a:buFont typeface="Arial"/>
              <a:buChar char="•"/>
            </a:pPr>
            <a:r>
              <a:rPr lang="vi"/>
              <a:t>trợ giúp trong việc xác định kiểu định dạng như màu sắc và độ dài của dữ liệu.</a:t>
            </a:r>
            <a:endParaRPr/>
          </a:p>
          <a:p>
            <a:pPr indent="-171450" lvl="1" marL="628650" rtl="0" algn="l">
              <a:spcBef>
                <a:spcPts val="360"/>
              </a:spcBef>
              <a:spcAft>
                <a:spcPts val="0"/>
              </a:spcAft>
              <a:buClr>
                <a:schemeClr val="dk1"/>
              </a:buClr>
              <a:buSzPts val="1200"/>
              <a:buFont typeface="Arial"/>
              <a:buChar char="•"/>
            </a:pPr>
            <a:r>
              <a:rPr b="1" lang="vi"/>
              <a:t>Chuỗi văn bản</a:t>
            </a:r>
            <a:r>
              <a:rPr lang="vi"/>
              <a:t>: Chỉ định nội dung dạng văn bản mà người dùng có thể đọc được.</a:t>
            </a:r>
            <a:endParaRPr/>
          </a:p>
          <a:p>
            <a:pPr indent="-171450" lvl="1" marL="628650" rtl="0" algn="l">
              <a:spcBef>
                <a:spcPts val="360"/>
              </a:spcBef>
              <a:spcAft>
                <a:spcPts val="0"/>
              </a:spcAft>
              <a:buClr>
                <a:schemeClr val="dk1"/>
              </a:buClr>
              <a:buSzPts val="1200"/>
              <a:buFont typeface="Arial"/>
              <a:buChar char="•"/>
            </a:pPr>
            <a:r>
              <a:rPr b="1" lang="vi"/>
              <a:t>Mã định danh tài nguyên đồng nhất (URI)</a:t>
            </a:r>
            <a:r>
              <a:rPr lang="vi"/>
              <a:t>: Chỉ định vị trí của các trang Web hoặc tập tin mạng.</a:t>
            </a:r>
            <a:endParaRPr/>
          </a:p>
          <a:p>
            <a:pPr indent="-171450" lvl="1" marL="628650" rtl="0" algn="l">
              <a:spcBef>
                <a:spcPts val="360"/>
              </a:spcBef>
              <a:spcAft>
                <a:spcPts val="0"/>
              </a:spcAft>
              <a:buClr>
                <a:schemeClr val="dk1"/>
              </a:buClr>
              <a:buSzPts val="1200"/>
              <a:buFont typeface="Arial"/>
              <a:buChar char="•"/>
            </a:pPr>
            <a:r>
              <a:rPr b="1" lang="vi"/>
              <a:t>Màu sắc</a:t>
            </a:r>
            <a:r>
              <a:rPr lang="vi"/>
              <a:t>: Chỉ định màu sẽ được áp dụng cho nội dung trên trang Web.</a:t>
            </a:r>
            <a:endParaRPr/>
          </a:p>
          <a:p>
            <a:pPr indent="-171450" lvl="1" marL="628650" rtl="0" algn="l">
              <a:spcBef>
                <a:spcPts val="360"/>
              </a:spcBef>
              <a:spcAft>
                <a:spcPts val="0"/>
              </a:spcAft>
              <a:buClr>
                <a:schemeClr val="dk1"/>
              </a:buClr>
              <a:buSzPts val="1200"/>
              <a:buFont typeface="Arial"/>
              <a:buChar char="•"/>
            </a:pPr>
            <a:r>
              <a:rPr b="1" lang="vi"/>
              <a:t>Độ dài</a:t>
            </a:r>
            <a:r>
              <a:rPr lang="vi"/>
              <a:t>: Chỉ định khoảng cách giữa các phần tử HTML. Giá trị độ dài có thể là Pixels, Length hoặc Multi Length. Điểm ảnh là điểm nhỏ nhất trên màn hình.</a:t>
            </a:r>
            <a:endParaRPr/>
          </a:p>
          <a:p>
            <a:pPr indent="-171450" lvl="1" marL="628650" rtl="0" algn="l">
              <a:spcBef>
                <a:spcPts val="360"/>
              </a:spcBef>
              <a:spcAft>
                <a:spcPts val="0"/>
              </a:spcAft>
              <a:buClr>
                <a:schemeClr val="dk1"/>
              </a:buClr>
              <a:buSzPts val="1200"/>
              <a:buFont typeface="Arial"/>
              <a:buChar char="•"/>
            </a:pPr>
            <a:r>
              <a:rPr b="1" lang="vi"/>
              <a:t>Loại nội dung</a:t>
            </a:r>
            <a:r>
              <a:rPr lang="vi"/>
              <a:t>: Chỉ định loại nội dung sẽ được hiển thị trên một trang Web. Các loại nội dung bao gồm ‘</a:t>
            </a:r>
            <a:r>
              <a:rPr b="1" lang="vi"/>
              <a:t>text/html</a:t>
            </a:r>
            <a:r>
              <a:rPr lang="vi"/>
              <a:t>’ để hiển thị văn bản, ‘</a:t>
            </a:r>
            <a:r>
              <a:rPr b="1" lang="vi"/>
              <a:t>image/gif</a:t>
            </a:r>
            <a:r>
              <a:rPr lang="vi"/>
              <a:t>’ để hiển thị hình ảnh có định dạng </a:t>
            </a:r>
            <a:r>
              <a:rPr b="1" lang="vi"/>
              <a:t>.gif</a:t>
            </a:r>
            <a:r>
              <a:rPr lang="vi"/>
              <a:t>, ‘</a:t>
            </a:r>
            <a:r>
              <a:rPr b="1" lang="vi"/>
              <a:t>video/mpg</a:t>
            </a:r>
            <a:r>
              <a:rPr lang="vi"/>
              <a:t>’ để hiển thị tệp video có định dạng </a:t>
            </a:r>
            <a:r>
              <a:rPr b="1" lang="vi"/>
              <a:t>.mpg</a:t>
            </a:r>
            <a:r>
              <a:rPr lang="vi"/>
              <a:t>.</a:t>
            </a:r>
            <a:endParaRPr b="1"/>
          </a:p>
        </p:txBody>
      </p:sp>
      <p:sp>
        <p:nvSpPr>
          <p:cNvPr id="206" name="Google Shape;206;ga8566d214c_2_1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8566d214c_2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5" name="Google Shape;215;ga8566d214c_2_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thuộc tính:</a:t>
            </a:r>
            <a:endParaRPr/>
          </a:p>
          <a:p>
            <a:pPr indent="-171450" lvl="0" marL="171450" rtl="0" algn="l">
              <a:spcBef>
                <a:spcPts val="360"/>
              </a:spcBef>
              <a:spcAft>
                <a:spcPts val="0"/>
              </a:spcAft>
              <a:buClr>
                <a:schemeClr val="dk1"/>
              </a:buClr>
              <a:buSzPts val="1200"/>
              <a:buFont typeface="Arial"/>
              <a:buChar char="•"/>
            </a:pPr>
            <a:r>
              <a:rPr lang="vi"/>
              <a:t>Các thuộc tính HTML giúp cung cấp một số ý nghĩa và ngữ cảnh cho các phần tử. </a:t>
            </a:r>
            <a:endParaRPr/>
          </a:p>
          <a:p>
            <a:pPr indent="-171450" lvl="0" marL="171450" rtl="0" algn="l">
              <a:spcBef>
                <a:spcPts val="360"/>
              </a:spcBef>
              <a:spcAft>
                <a:spcPts val="0"/>
              </a:spcAft>
              <a:buClr>
                <a:schemeClr val="dk1"/>
              </a:buClr>
              <a:buSzPts val="1200"/>
              <a:buFont typeface="Arial"/>
              <a:buChar char="•"/>
            </a:pPr>
            <a:r>
              <a:rPr lang="vi"/>
              <a:t>Bảng sau mô tả một số thuộc tính được sử dụng:</a:t>
            </a:r>
            <a:endParaRPr/>
          </a:p>
          <a:p>
            <a:pPr indent="-171450" lvl="1" marL="628650" rtl="0" algn="l">
              <a:spcBef>
                <a:spcPts val="360"/>
              </a:spcBef>
              <a:spcAft>
                <a:spcPts val="0"/>
              </a:spcAft>
              <a:buClr>
                <a:schemeClr val="dk1"/>
              </a:buClr>
              <a:buSzPts val="1200"/>
              <a:buFont typeface="Arial"/>
              <a:buChar char="•"/>
            </a:pPr>
            <a:r>
              <a:rPr b="1" lang="vi"/>
              <a:t>class</a:t>
            </a:r>
            <a:r>
              <a:rPr lang="vi"/>
              <a:t>: Chỉ định tên lớp</a:t>
            </a:r>
            <a:endParaRPr/>
          </a:p>
          <a:p>
            <a:pPr indent="-171450" lvl="1" marL="628650" rtl="0" algn="l">
              <a:spcBef>
                <a:spcPts val="360"/>
              </a:spcBef>
              <a:spcAft>
                <a:spcPts val="0"/>
              </a:spcAft>
              <a:buClr>
                <a:schemeClr val="dk1"/>
              </a:buClr>
              <a:buSzPts val="1200"/>
              <a:buFont typeface="Arial"/>
              <a:buChar char="•"/>
            </a:pPr>
            <a:r>
              <a:rPr b="1" lang="vi"/>
              <a:t>Contextmenu: </a:t>
            </a:r>
            <a:r>
              <a:rPr lang="vi"/>
              <a:t>Chỉ định menu ngữ cảnh cho một phần tử.</a:t>
            </a:r>
            <a:endParaRPr/>
          </a:p>
          <a:p>
            <a:pPr indent="-171450" lvl="1" marL="628650" rtl="0" algn="l">
              <a:spcBef>
                <a:spcPts val="360"/>
              </a:spcBef>
              <a:spcAft>
                <a:spcPts val="0"/>
              </a:spcAft>
              <a:buClr>
                <a:schemeClr val="dk1"/>
              </a:buClr>
              <a:buSzPts val="1200"/>
              <a:buFont typeface="Arial"/>
              <a:buChar char="•"/>
            </a:pPr>
            <a:r>
              <a:rPr b="1" lang="vi"/>
              <a:t>dir: </a:t>
            </a:r>
            <a:r>
              <a:rPr lang="vi"/>
              <a:t>Chỉ định hướng của văn bản hiện tại cho nội dung.</a:t>
            </a:r>
            <a:endParaRPr/>
          </a:p>
          <a:p>
            <a:pPr indent="-171450" lvl="1" marL="628650" rtl="0" algn="l">
              <a:spcBef>
                <a:spcPts val="360"/>
              </a:spcBef>
              <a:spcAft>
                <a:spcPts val="0"/>
              </a:spcAft>
              <a:buClr>
                <a:schemeClr val="dk1"/>
              </a:buClr>
              <a:buSzPts val="1200"/>
              <a:buFont typeface="Arial"/>
              <a:buChar char="•"/>
            </a:pPr>
            <a:r>
              <a:rPr b="1" lang="vi"/>
              <a:t>draggable: </a:t>
            </a:r>
            <a:r>
              <a:rPr lang="vi"/>
              <a:t>Chỉ định chức năng có thể kéo của một phần tử.</a:t>
            </a:r>
            <a:endParaRPr/>
          </a:p>
          <a:p>
            <a:pPr indent="-171450" lvl="1" marL="628650" rtl="0" algn="l">
              <a:spcBef>
                <a:spcPts val="360"/>
              </a:spcBef>
              <a:spcAft>
                <a:spcPts val="0"/>
              </a:spcAft>
              <a:buClr>
                <a:schemeClr val="dk1"/>
              </a:buClr>
              <a:buSzPts val="1200"/>
              <a:buFont typeface="Arial"/>
              <a:buChar char="•"/>
            </a:pPr>
            <a:r>
              <a:rPr b="1" lang="vi"/>
              <a:t>dropzone: </a:t>
            </a:r>
            <a:r>
              <a:rPr lang="vi"/>
              <a:t>Chỉ định xem dữ liệu khi được kéo có được sao chép, di chuyển hay liên kết hay không khi được thả xuống.</a:t>
            </a:r>
            <a:endParaRPr/>
          </a:p>
          <a:p>
            <a:pPr indent="-171450" lvl="1" marL="628650" rtl="0" algn="l">
              <a:spcBef>
                <a:spcPts val="360"/>
              </a:spcBef>
              <a:spcAft>
                <a:spcPts val="0"/>
              </a:spcAft>
              <a:buClr>
                <a:schemeClr val="dk1"/>
              </a:buClr>
              <a:buSzPts val="1200"/>
              <a:buFont typeface="Arial"/>
              <a:buChar char="•"/>
            </a:pPr>
            <a:r>
              <a:rPr b="1" lang="vi"/>
              <a:t>style: </a:t>
            </a:r>
            <a:r>
              <a:rPr lang="vi"/>
              <a:t>Chỉ định kiểu CSS nội tuyến cho một phần tử.</a:t>
            </a:r>
            <a:endParaRPr/>
          </a:p>
          <a:p>
            <a:pPr indent="-171450" lvl="1" marL="628650" rtl="0" algn="l">
              <a:spcBef>
                <a:spcPts val="360"/>
              </a:spcBef>
              <a:spcAft>
                <a:spcPts val="0"/>
              </a:spcAft>
              <a:buClr>
                <a:schemeClr val="dk1"/>
              </a:buClr>
              <a:buSzPts val="1200"/>
              <a:buFont typeface="Arial"/>
              <a:buChar char="•"/>
            </a:pPr>
            <a:r>
              <a:rPr b="1" lang="vi"/>
              <a:t>title: </a:t>
            </a:r>
            <a:r>
              <a:rPr lang="vi"/>
              <a:t>Chỉ định thông tin bổ sung về phần tử.</a:t>
            </a:r>
            <a:endParaRPr b="1"/>
          </a:p>
        </p:txBody>
      </p:sp>
      <p:sp>
        <p:nvSpPr>
          <p:cNvPr id="216" name="Google Shape;216;ga8566d214c_2_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8566d214c_2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5" name="Google Shape;225;ga8566d214c_2_1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thực thể HTML</a:t>
            </a:r>
            <a:endParaRPr b="1"/>
          </a:p>
          <a:p>
            <a:pPr indent="-171450" lvl="0" marL="171450" rtl="0" algn="l">
              <a:spcBef>
                <a:spcPts val="360"/>
              </a:spcBef>
              <a:spcAft>
                <a:spcPts val="0"/>
              </a:spcAft>
              <a:buClr>
                <a:schemeClr val="dk1"/>
              </a:buClr>
              <a:buSzPts val="1200"/>
              <a:buFont typeface="Arial"/>
              <a:buChar char="•"/>
            </a:pPr>
            <a:r>
              <a:rPr lang="vi"/>
              <a:t>Thực thể là các ký tự đặc biệt được dành riêng trong HTML. </a:t>
            </a:r>
            <a:endParaRPr/>
          </a:p>
          <a:p>
            <a:pPr indent="-171450" lvl="0" marL="171450" rtl="0" algn="l">
              <a:spcBef>
                <a:spcPts val="360"/>
              </a:spcBef>
              <a:spcAft>
                <a:spcPts val="0"/>
              </a:spcAft>
              <a:buClr>
                <a:schemeClr val="dk1"/>
              </a:buClr>
              <a:buSzPts val="1200"/>
              <a:buFont typeface="Arial"/>
              <a:buChar char="•"/>
            </a:pPr>
            <a:r>
              <a:rPr lang="vi"/>
              <a:t>Các thực thể này có thể được hiển thị bằng cách sử dụng cú pháp sau: </a:t>
            </a:r>
            <a:endParaRPr/>
          </a:p>
          <a:p>
            <a:pPr indent="0" lvl="1" marL="457200" rtl="0" algn="l">
              <a:spcBef>
                <a:spcPts val="360"/>
              </a:spcBef>
              <a:spcAft>
                <a:spcPts val="0"/>
              </a:spcAft>
              <a:buClr>
                <a:schemeClr val="dk1"/>
              </a:buClr>
              <a:buSzPts val="1200"/>
              <a:buFont typeface="Arial"/>
              <a:buNone/>
            </a:pPr>
            <a:r>
              <a:rPr b="1" lang="vi"/>
              <a:t>&amp;entity_name; </a:t>
            </a:r>
            <a:r>
              <a:rPr lang="vi"/>
              <a:t>hoặc </a:t>
            </a:r>
            <a:r>
              <a:rPr b="1" lang="vi"/>
              <a:t>&amp;#entity_number;</a:t>
            </a:r>
            <a:endParaRPr b="1"/>
          </a:p>
          <a:p>
            <a:pPr indent="-171450" lvl="0" marL="171450" rtl="0" algn="l">
              <a:spcBef>
                <a:spcPts val="360"/>
              </a:spcBef>
              <a:spcAft>
                <a:spcPts val="0"/>
              </a:spcAft>
              <a:buClr>
                <a:schemeClr val="dk1"/>
              </a:buClr>
              <a:buSzPts val="1200"/>
              <a:buFont typeface="Arial"/>
              <a:buChar char="•"/>
            </a:pPr>
            <a:r>
              <a:rPr lang="vi"/>
              <a:t>Bảng sau đây cho thấy một số thực thể HTML thường được sử dụng.</a:t>
            </a:r>
            <a:endParaRPr b="1"/>
          </a:p>
        </p:txBody>
      </p:sp>
      <p:sp>
        <p:nvSpPr>
          <p:cNvPr id="226" name="Google Shape;226;ga8566d214c_2_1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8566d214c_2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5" name="Google Shape;235;ga8566d214c_2_1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Thẻ vùng chứa và thẻ độc lập</a:t>
            </a:r>
            <a:endParaRPr b="1"/>
          </a:p>
          <a:p>
            <a:pPr indent="-171450" lvl="0" marL="171450" rtl="0" algn="l">
              <a:spcBef>
                <a:spcPts val="360"/>
              </a:spcBef>
              <a:spcAft>
                <a:spcPts val="0"/>
              </a:spcAft>
              <a:buClr>
                <a:schemeClr val="dk1"/>
              </a:buClr>
              <a:buSzPts val="1200"/>
              <a:buFont typeface="Arial"/>
              <a:buChar char="•"/>
            </a:pPr>
            <a:r>
              <a:rPr lang="vi"/>
              <a:t>Có hai loại phần tử HTML cụ thể là </a:t>
            </a:r>
            <a:r>
              <a:rPr i="1" lang="vi"/>
              <a:t>phần tử vùng chứa </a:t>
            </a:r>
            <a:r>
              <a:rPr lang="vi"/>
              <a:t>và </a:t>
            </a:r>
            <a:r>
              <a:rPr i="1" lang="vi"/>
              <a:t>phần tử độc lập</a:t>
            </a:r>
            <a:r>
              <a:rPr lang="vi"/>
              <a:t>.</a:t>
            </a:r>
            <a:endParaRPr/>
          </a:p>
          <a:p>
            <a:pPr indent="-171450" lvl="0" marL="171450" rtl="0" algn="l">
              <a:spcBef>
                <a:spcPts val="360"/>
              </a:spcBef>
              <a:spcAft>
                <a:spcPts val="0"/>
              </a:spcAft>
              <a:buClr>
                <a:schemeClr val="dk1"/>
              </a:buClr>
              <a:buSzPts val="1200"/>
              <a:buFont typeface="Arial"/>
              <a:buChar char="•"/>
            </a:pPr>
            <a:r>
              <a:rPr lang="vi"/>
              <a:t>Phần tử vùng chứa bao gồm thẻ bắt đầu, nội dung, phần tử phụ và thẻ kết thúc.</a:t>
            </a:r>
            <a:endParaRPr/>
          </a:p>
          <a:p>
            <a:pPr indent="-171450" lvl="0" marL="171450" rtl="0" algn="l">
              <a:spcBef>
                <a:spcPts val="360"/>
              </a:spcBef>
              <a:spcAft>
                <a:spcPts val="0"/>
              </a:spcAft>
              <a:buClr>
                <a:schemeClr val="dk1"/>
              </a:buClr>
              <a:buSzPts val="1200"/>
              <a:buFont typeface="Arial"/>
              <a:buChar char="•"/>
            </a:pPr>
            <a:r>
              <a:rPr lang="vi"/>
              <a:t>Tất cả các phần tử HTML cơ bản đều là phần tử vùng chứa.</a:t>
            </a:r>
            <a:endParaRPr/>
          </a:p>
          <a:p>
            <a:pPr indent="-171450" lvl="0" marL="171450" rtl="0" algn="l">
              <a:spcBef>
                <a:spcPts val="360"/>
              </a:spcBef>
              <a:spcAft>
                <a:spcPts val="0"/>
              </a:spcAft>
              <a:buClr>
                <a:schemeClr val="dk1"/>
              </a:buClr>
              <a:buSzPts val="1200"/>
              <a:buFont typeface="Arial"/>
              <a:buChar char="•"/>
            </a:pPr>
            <a:r>
              <a:rPr lang="vi"/>
              <a:t>Phần tử độc lập bao gồm thẻ bắt đầu và các thuộc tính theo sau là thẻ kết thúc là </a:t>
            </a:r>
            <a:r>
              <a:rPr b="1" lang="vi"/>
              <a:t>/&gt;</a:t>
            </a:r>
            <a:r>
              <a:rPr lang="vi"/>
              <a:t> không có bất kỳ nội dung nào.</a:t>
            </a:r>
            <a:endParaRPr b="1"/>
          </a:p>
        </p:txBody>
      </p:sp>
      <p:sp>
        <p:nvSpPr>
          <p:cNvPr id="236" name="Google Shape;236;ga8566d214c_2_1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8566d214c_2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2" name="Google Shape;252;ga8566d214c_2_1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HTML5 và Thiết bị di động</a:t>
            </a:r>
            <a:endParaRPr b="1"/>
          </a:p>
          <a:p>
            <a:pPr indent="-171450" lvl="0" marL="171450" rtl="0" algn="l">
              <a:spcBef>
                <a:spcPts val="360"/>
              </a:spcBef>
              <a:spcAft>
                <a:spcPts val="0"/>
              </a:spcAft>
              <a:buClr>
                <a:schemeClr val="dk1"/>
              </a:buClr>
              <a:buSzPts val="1200"/>
              <a:buFont typeface="Arial"/>
              <a:buChar char="•"/>
            </a:pPr>
            <a:r>
              <a:rPr lang="vi"/>
              <a:t>HTML5 giúp tạo các ứng dụng di động tốt hơn và phong phú hơn bằng cách sử dụng các API hỗ trợ các tính năng ứng dụng Web nâng cao cho trình duyệt di động.</a:t>
            </a:r>
            <a:endParaRPr/>
          </a:p>
          <a:p>
            <a:pPr indent="-171450" lvl="0" marL="171450" rtl="0" algn="l">
              <a:spcBef>
                <a:spcPts val="360"/>
              </a:spcBef>
              <a:spcAft>
                <a:spcPts val="0"/>
              </a:spcAft>
              <a:buClr>
                <a:schemeClr val="dk1"/>
              </a:buClr>
              <a:buSzPts val="1200"/>
              <a:buFont typeface="Arial"/>
              <a:buChar char="•"/>
            </a:pPr>
            <a:r>
              <a:rPr lang="vi"/>
              <a:t>Điện thoại thông minh thời đại mới với Apple iOS và Google Android làm hệ điều hành hỗ trợ trình duyệt tuân thủ HTML5.</a:t>
            </a:r>
            <a:endParaRPr/>
          </a:p>
          <a:p>
            <a:pPr indent="-171450" lvl="0" marL="171450" rtl="0" algn="l">
              <a:spcBef>
                <a:spcPts val="360"/>
              </a:spcBef>
              <a:spcAft>
                <a:spcPts val="0"/>
              </a:spcAft>
              <a:buClr>
                <a:schemeClr val="dk1"/>
              </a:buClr>
              <a:buSzPts val="1200"/>
              <a:buFont typeface="Arial"/>
              <a:buChar char="•"/>
            </a:pPr>
            <a:r>
              <a:rPr lang="vi"/>
              <a:t>HTML5 cố gắng tích hợp tất cả các tính năng để triển khai các ứng dụng di động có thể tương thích trên tất cả các nền tảng.</a:t>
            </a:r>
            <a:endParaRPr/>
          </a:p>
          <a:p>
            <a:pPr indent="-171450" lvl="0" marL="171450" rtl="0" algn="l">
              <a:spcBef>
                <a:spcPts val="360"/>
              </a:spcBef>
              <a:spcAft>
                <a:spcPts val="0"/>
              </a:spcAft>
              <a:buClr>
                <a:schemeClr val="dk1"/>
              </a:buClr>
              <a:buSzPts val="1200"/>
              <a:buFont typeface="Arial"/>
              <a:buChar char="•"/>
            </a:pPr>
            <a:r>
              <a:rPr lang="vi"/>
              <a:t>Vì HTML5 tương thích với hầu hết các hệ điều hành di động nên tiết kiệm tới 30% chi phí phát triển cho các hệ điều hành khác nhau.</a:t>
            </a:r>
            <a:endParaRPr b="1"/>
          </a:p>
        </p:txBody>
      </p:sp>
      <p:sp>
        <p:nvSpPr>
          <p:cNvPr id="253" name="Google Shape;253;ga8566d214c_2_1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8566d214c_2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1" name="Google Shape;271;ga8566d214c_2_2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Lợi ích của HTML5 đối với phát triển di động</a:t>
            </a:r>
            <a:endParaRPr b="1"/>
          </a:p>
          <a:p>
            <a:pPr indent="-171450" lvl="0" marL="171450" rtl="0" algn="l">
              <a:spcBef>
                <a:spcPts val="360"/>
              </a:spcBef>
              <a:spcAft>
                <a:spcPts val="0"/>
              </a:spcAft>
              <a:buClr>
                <a:schemeClr val="dk1"/>
              </a:buClr>
              <a:buSzPts val="1200"/>
              <a:buFont typeface="Arial"/>
              <a:buChar char="•"/>
            </a:pPr>
            <a:r>
              <a:rPr lang="vi"/>
              <a:t>HTML5 đã bao gồm các API, do đó, các plug-in bổ sung, các chương trình của bên thứ ba là không bắt buộc.</a:t>
            </a:r>
            <a:endParaRPr/>
          </a:p>
          <a:p>
            <a:pPr indent="-171450" lvl="0" marL="171450" rtl="0" algn="l">
              <a:spcBef>
                <a:spcPts val="360"/>
              </a:spcBef>
              <a:spcAft>
                <a:spcPts val="0"/>
              </a:spcAft>
              <a:buClr>
                <a:schemeClr val="dk1"/>
              </a:buClr>
              <a:buSzPts val="1200"/>
              <a:buFont typeface="Arial"/>
              <a:buChar char="•"/>
            </a:pPr>
            <a:r>
              <a:rPr lang="vi"/>
              <a:t>Phát triển thiết bị di động dễ dàng hơn vì chỉ cần có kiến thức về HTML5, CSS và JavaScript.</a:t>
            </a:r>
            <a:endParaRPr/>
          </a:p>
          <a:p>
            <a:pPr indent="-171450" lvl="0" marL="171450" rtl="0" algn="l">
              <a:spcBef>
                <a:spcPts val="360"/>
              </a:spcBef>
              <a:spcAft>
                <a:spcPts val="0"/>
              </a:spcAft>
              <a:buClr>
                <a:schemeClr val="dk1"/>
              </a:buClr>
              <a:buSzPts val="1200"/>
              <a:buFont typeface="Arial"/>
              <a:buChar char="•"/>
            </a:pPr>
            <a:r>
              <a:rPr lang="vi"/>
              <a:t>Các ứng dụng di động dựa trên HTML5 có thể chạy trên các trình duyệt của Android, iOS, Blackberry, Windows Phone và các hệ điều hành di động khác.</a:t>
            </a:r>
            <a:endParaRPr/>
          </a:p>
          <a:p>
            <a:pPr indent="-171450" lvl="0" marL="171450" rtl="0" algn="l">
              <a:spcBef>
                <a:spcPts val="360"/>
              </a:spcBef>
              <a:spcAft>
                <a:spcPts val="0"/>
              </a:spcAft>
              <a:buClr>
                <a:schemeClr val="dk1"/>
              </a:buClr>
              <a:buSzPts val="1200"/>
              <a:buFont typeface="Arial"/>
              <a:buChar char="•"/>
            </a:pPr>
            <a:r>
              <a:rPr lang="vi"/>
              <a:t>Chi phí phát triển để tạo các ứng dụng trong HTML5 là thấp.</a:t>
            </a:r>
            <a:endParaRPr/>
          </a:p>
          <a:p>
            <a:pPr indent="-171450" lvl="0" marL="171450" rtl="0" algn="l">
              <a:spcBef>
                <a:spcPts val="360"/>
              </a:spcBef>
              <a:spcAft>
                <a:spcPts val="0"/>
              </a:spcAft>
              <a:buClr>
                <a:schemeClr val="dk1"/>
              </a:buClr>
              <a:buSzPts val="1200"/>
              <a:buFont typeface="Arial"/>
              <a:buChar char="•"/>
            </a:pPr>
            <a:r>
              <a:rPr lang="vi"/>
              <a:t>Các ứng dụng dựa trên vị trí và bản đồ sẽ được hỗ trợ nhiều hơn trong HTML5.</a:t>
            </a:r>
            <a:endParaRPr b="1"/>
          </a:p>
        </p:txBody>
      </p:sp>
      <p:sp>
        <p:nvSpPr>
          <p:cNvPr id="272" name="Google Shape;272;ga8566d214c_2_2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8566d214c_2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5" name="Google Shape;285;ga8566d214c_2_2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b="1"/>
          </a:p>
          <a:p>
            <a:pPr indent="-171450" lvl="0" marL="171450" rtl="0" algn="l">
              <a:spcBef>
                <a:spcPts val="360"/>
              </a:spcBef>
              <a:spcAft>
                <a:spcPts val="0"/>
              </a:spcAft>
              <a:buClr>
                <a:schemeClr val="dk1"/>
              </a:buClr>
              <a:buSzPts val="1200"/>
              <a:buFont typeface="Arial"/>
              <a:buChar char="•"/>
            </a:pPr>
            <a:r>
              <a:rPr lang="vi"/>
              <a:t>Một phần tử tổ chức nội dung trong một trang Web theo thứ bậc, tạo nên cấu trúc HTML cơ bản.</a:t>
            </a:r>
            <a:endParaRPr/>
          </a:p>
          <a:p>
            <a:pPr indent="-171450" lvl="0" marL="171450" rtl="0" algn="l">
              <a:spcBef>
                <a:spcPts val="360"/>
              </a:spcBef>
              <a:spcAft>
                <a:spcPts val="0"/>
              </a:spcAft>
              <a:buClr>
                <a:schemeClr val="dk1"/>
              </a:buClr>
              <a:buSzPts val="1200"/>
              <a:buFont typeface="Arial"/>
              <a:buChar char="•"/>
            </a:pPr>
            <a:r>
              <a:rPr b="1" lang="vi"/>
              <a:t>DOCTYPE</a:t>
            </a:r>
            <a:r>
              <a:rPr lang="vi"/>
              <a:t> cho trình duyệt biết loại tài liệu của bạn.</a:t>
            </a:r>
            <a:endParaRPr/>
          </a:p>
          <a:p>
            <a:pPr indent="-171450" lvl="0" marL="171450" rtl="0" algn="l">
              <a:spcBef>
                <a:spcPts val="360"/>
              </a:spcBef>
              <a:spcAft>
                <a:spcPts val="0"/>
              </a:spcAft>
              <a:buClr>
                <a:schemeClr val="dk1"/>
              </a:buClr>
              <a:buSzPts val="1200"/>
              <a:buFont typeface="Arial"/>
              <a:buChar char="•"/>
            </a:pPr>
            <a:r>
              <a:rPr lang="vi"/>
              <a:t>Kiểu dữ liệu chỉ định kiểu giá trị được gán cho các thuộc tính và kiểu nội dung sẽ được hiển thị trên trang Web.</a:t>
            </a:r>
            <a:endParaRPr/>
          </a:p>
          <a:p>
            <a:pPr indent="-171450" lvl="0" marL="171450" rtl="0" algn="l">
              <a:spcBef>
                <a:spcPts val="360"/>
              </a:spcBef>
              <a:spcAft>
                <a:spcPts val="0"/>
              </a:spcAft>
              <a:buClr>
                <a:schemeClr val="dk1"/>
              </a:buClr>
              <a:buSzPts val="1200"/>
              <a:buFont typeface="Arial"/>
              <a:buChar char="•"/>
            </a:pPr>
            <a:r>
              <a:rPr lang="vi"/>
              <a:t>Thực thể là các ký tự đặc biệt được dành riêng trong HTML.</a:t>
            </a:r>
            <a:endParaRPr/>
          </a:p>
          <a:p>
            <a:pPr indent="-171450" lvl="0" marL="171450" rtl="0" algn="l">
              <a:spcBef>
                <a:spcPts val="360"/>
              </a:spcBef>
              <a:spcAft>
                <a:spcPts val="0"/>
              </a:spcAft>
              <a:buClr>
                <a:schemeClr val="dk1"/>
              </a:buClr>
              <a:buSzPts val="1200"/>
              <a:buFont typeface="Arial"/>
              <a:buChar char="•"/>
            </a:pPr>
            <a:r>
              <a:rPr i="1" lang="vi"/>
              <a:t>Phần tử vùng chứa </a:t>
            </a:r>
            <a:r>
              <a:rPr lang="vi"/>
              <a:t>bao gồm thẻ bắt đầu, nội dung, phần tử phụ và thẻ kết thúc.</a:t>
            </a:r>
            <a:endParaRPr/>
          </a:p>
          <a:p>
            <a:pPr indent="-171450" lvl="0" marL="171450" rtl="0" algn="l">
              <a:spcBef>
                <a:spcPts val="360"/>
              </a:spcBef>
              <a:spcAft>
                <a:spcPts val="0"/>
              </a:spcAft>
              <a:buClr>
                <a:schemeClr val="dk1"/>
              </a:buClr>
              <a:buSzPts val="1200"/>
              <a:buFont typeface="Arial"/>
              <a:buChar char="•"/>
            </a:pPr>
            <a:r>
              <a:rPr i="1" lang="vi"/>
              <a:t>Phần tử độc lập </a:t>
            </a:r>
            <a:r>
              <a:rPr lang="vi"/>
              <a:t>bao gồm thẻ bắt đầu và các thuộc tính theo sau là thẻ kết thúc là </a:t>
            </a:r>
            <a:r>
              <a:rPr b="1" lang="vi"/>
              <a:t>/&gt;</a:t>
            </a:r>
            <a:r>
              <a:rPr lang="vi"/>
              <a:t> không có bất kỳ nội dung nào.</a:t>
            </a:r>
            <a:endParaRPr/>
          </a:p>
          <a:p>
            <a:pPr indent="-171450" lvl="0" marL="171450" rtl="0" algn="l">
              <a:spcBef>
                <a:spcPts val="360"/>
              </a:spcBef>
              <a:spcAft>
                <a:spcPts val="0"/>
              </a:spcAft>
              <a:buClr>
                <a:schemeClr val="dk1"/>
              </a:buClr>
              <a:buSzPts val="1200"/>
              <a:buFont typeface="Arial"/>
              <a:buChar char="•"/>
            </a:pPr>
            <a:r>
              <a:rPr lang="vi"/>
              <a:t>HTML5 cung cấp các tính năng như chức năng kéo và thả, nhúng video vào ứng dụng và thậm chí cả khả năng ngoại tuyến cho thiết bị di động.</a:t>
            </a:r>
            <a:endParaRPr b="1"/>
          </a:p>
        </p:txBody>
      </p:sp>
      <p:sp>
        <p:nvSpPr>
          <p:cNvPr id="286" name="Google Shape;286;ga8566d214c_2_2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8566d214c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 name="Google Shape;80;ga8566d214c_2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171450" lvl="0" marL="171450" rtl="0" algn="l">
              <a:spcBef>
                <a:spcPts val="360"/>
              </a:spcBef>
              <a:spcAft>
                <a:spcPts val="0"/>
              </a:spcAft>
              <a:buClr>
                <a:schemeClr val="dk1"/>
              </a:buClr>
              <a:buSzPts val="1200"/>
              <a:buFont typeface="Arial"/>
              <a:buChar char="•"/>
            </a:pPr>
            <a:r>
              <a:rPr lang="vi"/>
              <a:t>Giải thích các yếu tố cấu thành thẻ HTML</a:t>
            </a:r>
            <a:endParaRPr/>
          </a:p>
          <a:p>
            <a:pPr indent="-171450" lvl="0" marL="171450" rtl="0" algn="l">
              <a:spcBef>
                <a:spcPts val="360"/>
              </a:spcBef>
              <a:spcAft>
                <a:spcPts val="0"/>
              </a:spcAft>
              <a:buClr>
                <a:schemeClr val="dk1"/>
              </a:buClr>
              <a:buSzPts val="1200"/>
              <a:buFont typeface="Arial"/>
              <a:buChar char="•"/>
            </a:pPr>
            <a:r>
              <a:rPr lang="vi"/>
              <a:t>Mô tả khai báo </a:t>
            </a:r>
            <a:r>
              <a:rPr b="1" lang="vi"/>
              <a:t>DOCTYPE</a:t>
            </a:r>
            <a:endParaRPr b="1"/>
          </a:p>
          <a:p>
            <a:pPr indent="-171450" lvl="0" marL="171450" rtl="0" algn="l">
              <a:spcBef>
                <a:spcPts val="360"/>
              </a:spcBef>
              <a:spcAft>
                <a:spcPts val="0"/>
              </a:spcAft>
              <a:buClr>
                <a:schemeClr val="dk1"/>
              </a:buClr>
              <a:buSzPts val="1200"/>
              <a:buFont typeface="Arial"/>
              <a:buChar char="•"/>
            </a:pPr>
            <a:r>
              <a:rPr lang="vi"/>
              <a:t>Giải thích các thẻ cơ bản trong HTML</a:t>
            </a:r>
            <a:endParaRPr/>
          </a:p>
          <a:p>
            <a:pPr indent="-171450" lvl="0" marL="171450" rtl="0" algn="l">
              <a:spcBef>
                <a:spcPts val="360"/>
              </a:spcBef>
              <a:spcAft>
                <a:spcPts val="0"/>
              </a:spcAft>
              <a:buClr>
                <a:schemeClr val="dk1"/>
              </a:buClr>
              <a:buSzPts val="1200"/>
              <a:buFont typeface="Arial"/>
              <a:buChar char="•"/>
            </a:pPr>
            <a:r>
              <a:rPr lang="vi"/>
              <a:t>Liệt kê các kiểu dữ liệu, thuộc tính và thực thể khác nhau của HTML5</a:t>
            </a:r>
            <a:endParaRPr/>
          </a:p>
          <a:p>
            <a:pPr indent="-171450" lvl="0" marL="171450" rtl="0" algn="l">
              <a:spcBef>
                <a:spcPts val="360"/>
              </a:spcBef>
              <a:spcAft>
                <a:spcPts val="0"/>
              </a:spcAft>
              <a:buClr>
                <a:schemeClr val="dk1"/>
              </a:buClr>
              <a:buSzPts val="1200"/>
              <a:buFont typeface="Arial"/>
              <a:buChar char="•"/>
            </a:pPr>
            <a:r>
              <a:rPr lang="vi"/>
              <a:t>Mô tả vùng chứa và các thẻ độc lập</a:t>
            </a:r>
            <a:endParaRPr/>
          </a:p>
          <a:p>
            <a:pPr indent="-171450" lvl="0" marL="171450" rtl="0" algn="l">
              <a:spcBef>
                <a:spcPts val="360"/>
              </a:spcBef>
              <a:spcAft>
                <a:spcPts val="0"/>
              </a:spcAft>
              <a:buClr>
                <a:schemeClr val="dk1"/>
              </a:buClr>
              <a:buSzPts val="1200"/>
              <a:buFont typeface="Arial"/>
              <a:buChar char="•"/>
            </a:pPr>
            <a:r>
              <a:rPr lang="vi"/>
              <a:t>Giải thích vai trò của HTML5 trong thiết bị di động</a:t>
            </a:r>
            <a:endParaRPr b="1"/>
          </a:p>
        </p:txBody>
      </p:sp>
      <p:sp>
        <p:nvSpPr>
          <p:cNvPr id="81" name="Google Shape;81;ga8566d214c_2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8566d214c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ga8566d214c_2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thành phần</a:t>
            </a:r>
            <a:endParaRPr b="1"/>
          </a:p>
          <a:p>
            <a:pPr indent="-171450" lvl="0" marL="171450" rtl="0" algn="l">
              <a:spcBef>
                <a:spcPts val="360"/>
              </a:spcBef>
              <a:spcAft>
                <a:spcPts val="0"/>
              </a:spcAft>
              <a:buClr>
                <a:schemeClr val="dk1"/>
              </a:buClr>
              <a:buSzPts val="1200"/>
              <a:buFont typeface="Arial"/>
              <a:buChar char="•"/>
            </a:pPr>
            <a:r>
              <a:rPr lang="vi"/>
              <a:t>Một tài liệu HTML được tạo thành từ các phần tử khác nhau xác định nội dung và định dạng của nó.</a:t>
            </a:r>
            <a:endParaRPr/>
          </a:p>
          <a:p>
            <a:pPr indent="-171450" lvl="0" marL="171450" rtl="0" algn="l">
              <a:spcBef>
                <a:spcPts val="360"/>
              </a:spcBef>
              <a:spcAft>
                <a:spcPts val="0"/>
              </a:spcAft>
              <a:buClr>
                <a:schemeClr val="dk1"/>
              </a:buClr>
              <a:buSzPts val="1200"/>
              <a:buFont typeface="Arial"/>
              <a:buChar char="•"/>
            </a:pPr>
            <a:r>
              <a:rPr lang="vi"/>
              <a:t>Mỗi phần tử bao gồm </a:t>
            </a:r>
            <a:r>
              <a:rPr b="1" lang="vi"/>
              <a:t>thẻ</a:t>
            </a:r>
            <a:r>
              <a:rPr lang="vi"/>
              <a:t>, </a:t>
            </a:r>
            <a:r>
              <a:rPr b="1" lang="vi"/>
              <a:t>thuộc tính </a:t>
            </a:r>
            <a:r>
              <a:rPr lang="vi"/>
              <a:t>và </a:t>
            </a:r>
            <a:r>
              <a:rPr b="1" lang="vi"/>
              <a:t>nội dung</a:t>
            </a:r>
            <a:r>
              <a:rPr lang="vi"/>
              <a:t>. Thẻ biểu thị phần bắt đầu và kết thúc của một phần tử HTML.</a:t>
            </a:r>
            <a:endParaRPr/>
          </a:p>
          <a:p>
            <a:pPr indent="-171450" lvl="0" marL="171450" rtl="0" algn="l">
              <a:spcBef>
                <a:spcPts val="360"/>
              </a:spcBef>
              <a:spcAft>
                <a:spcPts val="0"/>
              </a:spcAft>
              <a:buClr>
                <a:schemeClr val="dk1"/>
              </a:buClr>
              <a:buSzPts val="1200"/>
              <a:buFont typeface="Arial"/>
              <a:buChar char="•"/>
            </a:pPr>
            <a:r>
              <a:rPr lang="vi"/>
              <a:t>Thẻ bắt đầu bao gồm dấu ngoặc nhọn mở (</a:t>
            </a:r>
            <a:r>
              <a:rPr b="1" lang="vi"/>
              <a:t>&lt;</a:t>
            </a:r>
            <a:r>
              <a:rPr lang="vi"/>
              <a:t>) theo sau là tên phần tử, không hoặc nhiều thuộc tính và dấu ngoặc nhọn đóng (</a:t>
            </a:r>
            <a:r>
              <a:rPr b="1" lang="vi"/>
              <a:t>&gt;</a:t>
            </a:r>
            <a:r>
              <a:rPr lang="vi"/>
              <a:t>).</a:t>
            </a:r>
            <a:endParaRPr/>
          </a:p>
          <a:p>
            <a:pPr indent="-171450" lvl="0" marL="171450" rtl="0" algn="l">
              <a:spcBef>
                <a:spcPts val="360"/>
              </a:spcBef>
              <a:spcAft>
                <a:spcPts val="0"/>
              </a:spcAft>
              <a:buClr>
                <a:schemeClr val="dk1"/>
              </a:buClr>
              <a:buSzPts val="1200"/>
              <a:buFont typeface="Arial"/>
              <a:buChar char="•"/>
            </a:pPr>
            <a:r>
              <a:rPr lang="vi"/>
              <a:t>Thuộc tính là các cặp tên / giá trị mô tả phần tử và định dạng nội dung.</a:t>
            </a:r>
            <a:endParaRPr/>
          </a:p>
          <a:p>
            <a:pPr indent="-171450" lvl="0" marL="171450" rtl="0" algn="l">
              <a:spcBef>
                <a:spcPts val="360"/>
              </a:spcBef>
              <a:spcAft>
                <a:spcPts val="0"/>
              </a:spcAft>
              <a:buClr>
                <a:schemeClr val="dk1"/>
              </a:buClr>
              <a:buSzPts val="1200"/>
              <a:buFont typeface="Arial"/>
              <a:buChar char="•"/>
            </a:pPr>
            <a:r>
              <a:rPr lang="vi"/>
              <a:t>Thẻ đóng được viết chính xác như thẻ bắt đầu, nhưng dấu gạch chéo (</a:t>
            </a:r>
            <a:r>
              <a:rPr b="1" lang="vi"/>
              <a:t>/</a:t>
            </a:r>
            <a:r>
              <a:rPr lang="vi"/>
              <a:t>) đứng trước tên phần tử.</a:t>
            </a:r>
            <a:endParaRPr b="1"/>
          </a:p>
        </p:txBody>
      </p:sp>
      <p:sp>
        <p:nvSpPr>
          <p:cNvPr id="90" name="Google Shape;90;ga8566d214c_2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8566d214c_2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7" name="Google Shape;107;ga8566d214c_2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thành phần</a:t>
            </a:r>
            <a:endParaRPr b="1"/>
          </a:p>
          <a:p>
            <a:pPr indent="-171450" lvl="0" marL="171450" rtl="0" algn="l">
              <a:spcBef>
                <a:spcPts val="360"/>
              </a:spcBef>
              <a:spcAft>
                <a:spcPts val="0"/>
              </a:spcAft>
              <a:buClr>
                <a:schemeClr val="dk1"/>
              </a:buClr>
              <a:buSzPts val="1200"/>
              <a:buFont typeface="Arial"/>
              <a:buChar char="•"/>
            </a:pPr>
            <a:r>
              <a:rPr lang="vi"/>
              <a:t>Hình sau cho thấy một phần tử trong thẻ HTML.</a:t>
            </a:r>
            <a:endParaRPr/>
          </a:p>
        </p:txBody>
      </p:sp>
      <p:sp>
        <p:nvSpPr>
          <p:cNvPr id="108" name="Google Shape;108;ga8566d214c_2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8566d214c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7" name="Google Shape;117;ga8566d214c_2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LOẠI TÀI LIỆU</a:t>
            </a:r>
            <a:endParaRPr b="1"/>
          </a:p>
          <a:p>
            <a:pPr indent="-171450" lvl="0" marL="171450" rtl="0" algn="l">
              <a:spcBef>
                <a:spcPts val="360"/>
              </a:spcBef>
              <a:spcAft>
                <a:spcPts val="0"/>
              </a:spcAft>
              <a:buClr>
                <a:schemeClr val="dk1"/>
              </a:buClr>
              <a:buSzPts val="1200"/>
              <a:buFont typeface="Arial"/>
              <a:buChar char="•"/>
            </a:pPr>
            <a:r>
              <a:rPr lang="vi"/>
              <a:t>Thông báo cho trình duyệt số phiên bản HTML của tài liệu của bạn. </a:t>
            </a:r>
            <a:endParaRPr/>
          </a:p>
          <a:p>
            <a:pPr indent="-171450" lvl="0" marL="171450" rtl="0" algn="l">
              <a:spcBef>
                <a:spcPts val="360"/>
              </a:spcBef>
              <a:spcAft>
                <a:spcPts val="0"/>
              </a:spcAft>
              <a:buClr>
                <a:schemeClr val="dk1"/>
              </a:buClr>
              <a:buSzPts val="1200"/>
              <a:buFont typeface="Arial"/>
              <a:buChar char="•"/>
            </a:pPr>
            <a:r>
              <a:rPr lang="vi"/>
              <a:t>Đây là khai báo đầu tiên trong tài liệu HTML5 trước khi bất kỳ mã HTML nào khác được viết. </a:t>
            </a:r>
            <a:endParaRPr/>
          </a:p>
          <a:p>
            <a:pPr indent="-171450" lvl="0" marL="171450" rtl="0" algn="l">
              <a:spcBef>
                <a:spcPts val="360"/>
              </a:spcBef>
              <a:spcAft>
                <a:spcPts val="0"/>
              </a:spcAft>
              <a:buClr>
                <a:schemeClr val="dk1"/>
              </a:buClr>
              <a:buSzPts val="1200"/>
              <a:buFont typeface="Arial"/>
              <a:buChar char="•"/>
            </a:pPr>
            <a:r>
              <a:rPr lang="vi"/>
              <a:t>Cho phép trình duyệt chính xác hơn trong cách nó diễn giải và hiển thị các trang của bạn. </a:t>
            </a:r>
            <a:endParaRPr/>
          </a:p>
          <a:p>
            <a:pPr indent="-171450" lvl="0" marL="171450" rtl="0" algn="l">
              <a:spcBef>
                <a:spcPts val="360"/>
              </a:spcBef>
              <a:spcAft>
                <a:spcPts val="0"/>
              </a:spcAft>
              <a:buClr>
                <a:schemeClr val="dk1"/>
              </a:buClr>
              <a:buSzPts val="1200"/>
              <a:buFont typeface="Arial"/>
              <a:buChar char="•"/>
            </a:pPr>
            <a:r>
              <a:rPr lang="vi"/>
              <a:t>LOẠI TÀI LIỆU HTML5 mới như sau: </a:t>
            </a:r>
            <a:endParaRPr/>
          </a:p>
          <a:p>
            <a:pPr indent="0" lvl="1" marL="457200" rtl="0" algn="l">
              <a:spcBef>
                <a:spcPts val="360"/>
              </a:spcBef>
              <a:spcAft>
                <a:spcPts val="0"/>
              </a:spcAft>
              <a:buClr>
                <a:schemeClr val="dk1"/>
              </a:buClr>
              <a:buSzPts val="1200"/>
              <a:buFont typeface="Arial"/>
              <a:buNone/>
            </a:pPr>
            <a:r>
              <a:rPr b="1" lang="vi"/>
              <a:t>&lt;! DOCTYPE html&gt;</a:t>
            </a:r>
            <a:endParaRPr b="1"/>
          </a:p>
        </p:txBody>
      </p:sp>
      <p:sp>
        <p:nvSpPr>
          <p:cNvPr id="118" name="Google Shape;118;ga8566d214c_2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8566d214c_2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6" name="Google Shape;126;ga8566d214c_2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thẻ cơ bản</a:t>
            </a:r>
            <a:endParaRPr b="1"/>
          </a:p>
          <a:p>
            <a:pPr indent="-171450" lvl="0" marL="171450" rtl="0" algn="l">
              <a:spcBef>
                <a:spcPts val="360"/>
              </a:spcBef>
              <a:spcAft>
                <a:spcPts val="0"/>
              </a:spcAft>
              <a:buClr>
                <a:schemeClr val="dk1"/>
              </a:buClr>
              <a:buSzPts val="1200"/>
              <a:buFont typeface="Arial"/>
              <a:buChar char="•"/>
            </a:pPr>
            <a:r>
              <a:rPr lang="vi"/>
              <a:t>HTML vừa là ngôn ngữ đánh dấu cấu trúc vừa là ngôn ngữ trình bày. </a:t>
            </a:r>
            <a:endParaRPr/>
          </a:p>
          <a:p>
            <a:pPr indent="-171450" lvl="0" marL="171450" rtl="0" algn="l">
              <a:spcBef>
                <a:spcPts val="360"/>
              </a:spcBef>
              <a:spcAft>
                <a:spcPts val="0"/>
              </a:spcAft>
              <a:buClr>
                <a:schemeClr val="dk1"/>
              </a:buClr>
              <a:buSzPts val="1200"/>
              <a:buFont typeface="Arial"/>
              <a:buChar char="•"/>
            </a:pPr>
            <a:r>
              <a:rPr lang="vi"/>
              <a:t>Đánh dấu cấu trúc chỉ định cấu trúc của nội dung, trong khi đánh dấu trình bày chỉ định định dạng. </a:t>
            </a:r>
            <a:endParaRPr/>
          </a:p>
          <a:p>
            <a:pPr indent="-171450" lvl="0" marL="171450" rtl="0" algn="l">
              <a:spcBef>
                <a:spcPts val="360"/>
              </a:spcBef>
              <a:spcAft>
                <a:spcPts val="0"/>
              </a:spcAft>
              <a:buClr>
                <a:schemeClr val="dk1"/>
              </a:buClr>
              <a:buSzPts val="1200"/>
              <a:buFont typeface="Arial"/>
              <a:buChar char="•"/>
            </a:pPr>
            <a:r>
              <a:rPr lang="vi"/>
              <a:t>Trang HTML được lưu với phần mở rộng </a:t>
            </a:r>
            <a:r>
              <a:rPr b="1" lang="vi"/>
              <a:t>.html</a:t>
            </a:r>
            <a:endParaRPr b="1"/>
          </a:p>
          <a:p>
            <a:pPr indent="-171450" lvl="0" marL="171450" rtl="0" algn="l">
              <a:spcBef>
                <a:spcPts val="360"/>
              </a:spcBef>
              <a:spcAft>
                <a:spcPts val="0"/>
              </a:spcAft>
              <a:buClr>
                <a:schemeClr val="dk1"/>
              </a:buClr>
              <a:buSzPts val="1200"/>
              <a:buFont typeface="Arial"/>
              <a:buChar char="•"/>
            </a:pPr>
            <a:r>
              <a:rPr lang="vi"/>
              <a:t>Cấu trúc cơ bản của một tài liệu HTML chủ yếu bao gồm bảy yếu tố cơ bản. Những điều này như sau:</a:t>
            </a:r>
            <a:endParaRPr/>
          </a:p>
          <a:p>
            <a:pPr indent="-171450" lvl="0" marL="171450" rtl="0" algn="l">
              <a:spcBef>
                <a:spcPts val="360"/>
              </a:spcBef>
              <a:spcAft>
                <a:spcPts val="0"/>
              </a:spcAft>
              <a:buClr>
                <a:schemeClr val="dk1"/>
              </a:buClr>
              <a:buSzPts val="1200"/>
              <a:buFont typeface="Arial"/>
              <a:buChar char="•"/>
            </a:pPr>
            <a:r>
              <a:rPr b="1" lang="vi"/>
              <a:t>Phần tử HTML</a:t>
            </a:r>
            <a:endParaRPr b="1"/>
          </a:p>
          <a:p>
            <a:pPr indent="-171450" lvl="1" marL="628650" rtl="0" algn="l">
              <a:spcBef>
                <a:spcPts val="360"/>
              </a:spcBef>
              <a:spcAft>
                <a:spcPts val="0"/>
              </a:spcAft>
              <a:buClr>
                <a:schemeClr val="dk1"/>
              </a:buClr>
              <a:buSzPts val="1200"/>
              <a:buFont typeface="Arial"/>
              <a:buChar char="•"/>
            </a:pPr>
            <a:r>
              <a:rPr lang="vi"/>
              <a:t>là phần tử gốc đánh dấu sự bắt đầu của một tài liệu HTML. </a:t>
            </a:r>
            <a:endParaRPr/>
          </a:p>
          <a:p>
            <a:pPr indent="-171450" lvl="1" marL="628650" rtl="0" algn="l">
              <a:spcBef>
                <a:spcPts val="360"/>
              </a:spcBef>
              <a:spcAft>
                <a:spcPts val="0"/>
              </a:spcAft>
              <a:buClr>
                <a:schemeClr val="dk1"/>
              </a:buClr>
              <a:buSzPts val="1200"/>
              <a:buFont typeface="Arial"/>
              <a:buChar char="•"/>
            </a:pPr>
            <a:r>
              <a:rPr lang="vi"/>
              <a:t>chứa thẻ bắt đầu và thẻ kết thúc ở dạng </a:t>
            </a:r>
            <a:r>
              <a:rPr b="1" lang="vi"/>
              <a:t>&lt;HTML&gt; </a:t>
            </a:r>
            <a:r>
              <a:rPr lang="vi"/>
              <a:t>và </a:t>
            </a:r>
            <a:r>
              <a:rPr b="1" lang="vi"/>
              <a:t>&lt;/HTML&gt; </a:t>
            </a:r>
            <a:r>
              <a:rPr lang="vi"/>
              <a:t>tương ứng. </a:t>
            </a:r>
            <a:endParaRPr/>
          </a:p>
          <a:p>
            <a:pPr indent="-171450" lvl="1" marL="628650" rtl="0" algn="l">
              <a:spcBef>
                <a:spcPts val="360"/>
              </a:spcBef>
              <a:spcAft>
                <a:spcPts val="0"/>
              </a:spcAft>
              <a:buClr>
                <a:schemeClr val="dk1"/>
              </a:buClr>
              <a:buSzPts val="1200"/>
              <a:buFont typeface="Arial"/>
              <a:buChar char="•"/>
            </a:pPr>
            <a:r>
              <a:rPr lang="vi"/>
              <a:t>là phần tử vùng chứa lớn nhất vì nó chứa nhiều phần tử khác.</a:t>
            </a:r>
            <a:endParaRPr b="1"/>
          </a:p>
        </p:txBody>
      </p:sp>
      <p:sp>
        <p:nvSpPr>
          <p:cNvPr id="127" name="Google Shape;127;ga8566d214c_2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8566d214c_2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9" name="Google Shape;139;ga8566d214c_2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thẻ cơ bản</a:t>
            </a:r>
            <a:endParaRPr b="1"/>
          </a:p>
          <a:p>
            <a:pPr indent="-171450" lvl="0" marL="171450" rtl="0" algn="l">
              <a:spcBef>
                <a:spcPts val="360"/>
              </a:spcBef>
              <a:spcAft>
                <a:spcPts val="0"/>
              </a:spcAft>
              <a:buClr>
                <a:schemeClr val="dk1"/>
              </a:buClr>
              <a:buSzPts val="1200"/>
              <a:buFont typeface="Arial"/>
              <a:buChar char="•"/>
            </a:pPr>
            <a:r>
              <a:rPr b="1" lang="vi"/>
              <a:t>Phần tử HEAD</a:t>
            </a:r>
            <a:endParaRPr b="1"/>
          </a:p>
          <a:p>
            <a:pPr indent="-171450" lvl="1" marL="628650" rtl="0" algn="l">
              <a:spcBef>
                <a:spcPts val="360"/>
              </a:spcBef>
              <a:spcAft>
                <a:spcPts val="0"/>
              </a:spcAft>
              <a:buClr>
                <a:schemeClr val="dk1"/>
              </a:buClr>
              <a:buSzPts val="1200"/>
              <a:buFont typeface="Arial"/>
              <a:buChar char="•"/>
            </a:pPr>
            <a:r>
              <a:rPr lang="vi"/>
              <a:t>cung cấp thông tin về trang Web như từ khóa và ngôn ngữ được sử dụng. </a:t>
            </a:r>
            <a:endParaRPr/>
          </a:p>
          <a:p>
            <a:pPr indent="-171450" lvl="1" marL="628650" rtl="0" algn="l">
              <a:spcBef>
                <a:spcPts val="360"/>
              </a:spcBef>
              <a:spcAft>
                <a:spcPts val="0"/>
              </a:spcAft>
              <a:buClr>
                <a:schemeClr val="dk1"/>
              </a:buClr>
              <a:buSzPts val="1200"/>
              <a:buFont typeface="Arial"/>
              <a:buChar char="•"/>
            </a:pPr>
            <a:r>
              <a:rPr lang="vi"/>
              <a:t>từ khóa được các công cụ tìm kiếm sử dụng để xác định trang Web theo các tiêu chí tìm kiếm.</a:t>
            </a:r>
            <a:endParaRPr/>
          </a:p>
          <a:p>
            <a:pPr indent="-171450" lvl="0" marL="171450" rtl="0" algn="l">
              <a:spcBef>
                <a:spcPts val="360"/>
              </a:spcBef>
              <a:spcAft>
                <a:spcPts val="0"/>
              </a:spcAft>
              <a:buClr>
                <a:schemeClr val="dk1"/>
              </a:buClr>
              <a:buSzPts val="1200"/>
              <a:buFont typeface="Arial"/>
              <a:buChar char="•"/>
            </a:pPr>
            <a:r>
              <a:rPr b="1" lang="vi"/>
              <a:t>Phần tử TITLE</a:t>
            </a:r>
            <a:endParaRPr b="1"/>
          </a:p>
          <a:p>
            <a:pPr indent="-171450" lvl="1" marL="628650" rtl="0" algn="l">
              <a:spcBef>
                <a:spcPts val="360"/>
              </a:spcBef>
              <a:spcAft>
                <a:spcPts val="0"/>
              </a:spcAft>
              <a:buClr>
                <a:schemeClr val="dk1"/>
              </a:buClr>
              <a:buSzPts val="1200"/>
              <a:buFont typeface="Arial"/>
              <a:buChar char="•"/>
            </a:pPr>
            <a:r>
              <a:rPr lang="vi"/>
              <a:t>cho phép chỉ định tiêu đề của trang Web trong thẻ </a:t>
            </a:r>
            <a:r>
              <a:rPr b="1" lang="vi"/>
              <a:t>&lt;TITLE&gt; </a:t>
            </a:r>
            <a:r>
              <a:rPr lang="vi"/>
              <a:t>và </a:t>
            </a:r>
            <a:r>
              <a:rPr b="1" lang="vi"/>
              <a:t>&lt;/TITLE&gt;</a:t>
            </a:r>
            <a:r>
              <a:rPr lang="vi"/>
              <a:t>. </a:t>
            </a:r>
            <a:endParaRPr/>
          </a:p>
          <a:p>
            <a:pPr indent="-171450" lvl="1" marL="628650" rtl="0" algn="l">
              <a:spcBef>
                <a:spcPts val="360"/>
              </a:spcBef>
              <a:spcAft>
                <a:spcPts val="0"/>
              </a:spcAft>
              <a:buClr>
                <a:schemeClr val="dk1"/>
              </a:buClr>
              <a:buSzPts val="1200"/>
              <a:buFont typeface="Arial"/>
              <a:buChar char="•"/>
            </a:pPr>
            <a:r>
              <a:rPr lang="vi"/>
              <a:t>Tiêu đề được hiển thị trên thanh Tiêu đề của trình duyệt Web. Phần tử </a:t>
            </a:r>
            <a:r>
              <a:rPr b="1" lang="vi"/>
              <a:t>TITLE</a:t>
            </a:r>
            <a:r>
              <a:rPr lang="vi"/>
              <a:t> được bao gồm trong phần tử </a:t>
            </a:r>
            <a:r>
              <a:rPr b="1" lang="vi"/>
              <a:t>HEAD</a:t>
            </a:r>
            <a:r>
              <a:rPr lang="vi"/>
              <a:t>.</a:t>
            </a:r>
            <a:endParaRPr b="1"/>
          </a:p>
        </p:txBody>
      </p:sp>
      <p:sp>
        <p:nvSpPr>
          <p:cNvPr id="140" name="Google Shape;140;ga8566d214c_2_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8566d214c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5" name="Google Shape;155;ga8566d214c_2_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thẻ cơ bản</a:t>
            </a:r>
            <a:endParaRPr b="1"/>
          </a:p>
          <a:p>
            <a:pPr indent="-171450" lvl="0" marL="171450" rtl="0" algn="l">
              <a:spcBef>
                <a:spcPts val="360"/>
              </a:spcBef>
              <a:spcAft>
                <a:spcPts val="0"/>
              </a:spcAft>
              <a:buClr>
                <a:schemeClr val="dk1"/>
              </a:buClr>
              <a:buSzPts val="1200"/>
              <a:buFont typeface="Arial"/>
              <a:buChar char="•"/>
            </a:pPr>
            <a:r>
              <a:rPr b="1" lang="vi"/>
              <a:t>Phần tử META</a:t>
            </a:r>
            <a:endParaRPr b="1"/>
          </a:p>
          <a:p>
            <a:pPr indent="-171450" lvl="1" marL="628650" rtl="0" algn="l">
              <a:spcBef>
                <a:spcPts val="360"/>
              </a:spcBef>
              <a:spcAft>
                <a:spcPts val="0"/>
              </a:spcAft>
              <a:buClr>
                <a:schemeClr val="dk1"/>
              </a:buClr>
              <a:buSzPts val="1200"/>
              <a:buFont typeface="Arial"/>
              <a:buChar char="•"/>
            </a:pPr>
            <a:r>
              <a:rPr lang="vi"/>
              <a:t>được sử dụng để hiển thị thông tin về dữ liệu. </a:t>
            </a:r>
            <a:endParaRPr/>
          </a:p>
          <a:p>
            <a:pPr indent="-171450" lvl="1" marL="628650" rtl="0" algn="l">
              <a:spcBef>
                <a:spcPts val="360"/>
              </a:spcBef>
              <a:spcAft>
                <a:spcPts val="0"/>
              </a:spcAft>
              <a:buClr>
                <a:schemeClr val="dk1"/>
              </a:buClr>
              <a:buSzPts val="1200"/>
              <a:buFont typeface="Arial"/>
              <a:buChar char="•"/>
            </a:pPr>
            <a:r>
              <a:rPr lang="vi"/>
              <a:t>Trong HTML5, thẻ meta được sử dụng để chỉ định bộ ký tự hoặc mã hóa ký tự đã được đơn giản hóa: </a:t>
            </a:r>
            <a:r>
              <a:rPr b="1" lang="vi"/>
              <a:t>&lt;meta charset = ”utf-8” /&gt; </a:t>
            </a:r>
            <a:r>
              <a:rPr lang="vi"/>
              <a:t>UTF-8 là mã ký tự được sử dụng phổ biến nhất hỗ trợ nhiều bảng chữ cái. </a:t>
            </a:r>
            <a:endParaRPr/>
          </a:p>
          <a:p>
            <a:pPr indent="-171450" lvl="1" marL="628650" rtl="0" algn="l">
              <a:spcBef>
                <a:spcPts val="360"/>
              </a:spcBef>
              <a:spcAft>
                <a:spcPts val="0"/>
              </a:spcAft>
              <a:buClr>
                <a:schemeClr val="dk1"/>
              </a:buClr>
              <a:buSzPts val="1200"/>
              <a:buFont typeface="Arial"/>
              <a:buChar char="•"/>
            </a:pPr>
            <a:r>
              <a:rPr lang="vi"/>
              <a:t>có một số thuộc tính khác có thể được sử dụng để khai báo thông tin chung về trang. Thông tin này không được hiển thị trong trình duyệt. </a:t>
            </a:r>
            <a:endParaRPr/>
          </a:p>
          <a:p>
            <a:pPr indent="-171450" lvl="1" marL="628650" rtl="0" algn="l">
              <a:spcBef>
                <a:spcPts val="360"/>
              </a:spcBef>
              <a:spcAft>
                <a:spcPts val="0"/>
              </a:spcAft>
              <a:buClr>
                <a:schemeClr val="dk1"/>
              </a:buClr>
              <a:buSzPts val="1200"/>
              <a:buFont typeface="Arial"/>
              <a:buChar char="•"/>
            </a:pPr>
            <a:r>
              <a:rPr lang="vi"/>
              <a:t>cung cấp cho các công cụ tìm kiếm, trình duyệt và dịch vụ web thông tin cần thiết để xem trước hoặc có được bản tóm tắt dữ liệu liên quan trong tài liệu của bạn.</a:t>
            </a:r>
            <a:endParaRPr b="1"/>
          </a:p>
        </p:txBody>
      </p:sp>
      <p:sp>
        <p:nvSpPr>
          <p:cNvPr id="156" name="Google Shape;156;ga8566d214c_2_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8566d214c_2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 name="Google Shape;167;ga8566d214c_2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thẻ cơ bản</a:t>
            </a:r>
            <a:endParaRPr b="1"/>
          </a:p>
          <a:p>
            <a:pPr indent="-171450" lvl="0" marL="171450" marR="0" rtl="0" algn="l">
              <a:lnSpc>
                <a:spcPct val="100000"/>
              </a:lnSpc>
              <a:spcBef>
                <a:spcPts val="360"/>
              </a:spcBef>
              <a:spcAft>
                <a:spcPts val="0"/>
              </a:spcAft>
              <a:buClr>
                <a:schemeClr val="dk1"/>
              </a:buClr>
              <a:buSzPts val="1200"/>
              <a:buFont typeface="Arial"/>
              <a:buChar char="•"/>
            </a:pPr>
            <a:r>
              <a:rPr b="1" lang="vi"/>
              <a:t>Phần tử LINK</a:t>
            </a:r>
            <a:endParaRPr b="1"/>
          </a:p>
          <a:p>
            <a:pPr indent="-171450" lvl="1" marL="628650" marR="0" rtl="0" algn="l">
              <a:lnSpc>
                <a:spcPct val="100000"/>
              </a:lnSpc>
              <a:spcBef>
                <a:spcPts val="360"/>
              </a:spcBef>
              <a:spcAft>
                <a:spcPts val="0"/>
              </a:spcAft>
              <a:buClr>
                <a:schemeClr val="dk1"/>
              </a:buClr>
              <a:buSzPts val="1200"/>
              <a:buFont typeface="Arial"/>
              <a:buChar char="•"/>
            </a:pPr>
            <a:r>
              <a:rPr lang="vi"/>
              <a:t>được sử dụng để xác định mối liên kết giữa tài liệu và tài nguyên bên ngoài. </a:t>
            </a:r>
            <a:endParaRPr/>
          </a:p>
          <a:p>
            <a:pPr indent="-171450" lvl="1" marL="628650" marR="0" rtl="0" algn="l">
              <a:lnSpc>
                <a:spcPct val="100000"/>
              </a:lnSpc>
              <a:spcBef>
                <a:spcPts val="360"/>
              </a:spcBef>
              <a:spcAft>
                <a:spcPts val="0"/>
              </a:spcAft>
              <a:buClr>
                <a:schemeClr val="dk1"/>
              </a:buClr>
              <a:buSzPts val="1200"/>
              <a:buFont typeface="Arial"/>
              <a:buChar char="•"/>
            </a:pPr>
            <a:r>
              <a:rPr lang="vi"/>
              <a:t>được sử dụng để liên kết các bảng định kiểu. Thuộc tính </a:t>
            </a:r>
            <a:r>
              <a:rPr b="1" lang="vi"/>
              <a:t>type </a:t>
            </a:r>
            <a:r>
              <a:rPr lang="vi"/>
              <a:t>của nó được sử dụng để chỉ định loại liên kết, chẳng hạn như ‘</a:t>
            </a:r>
            <a:r>
              <a:rPr b="1" lang="vi"/>
              <a:t>text/css</a:t>
            </a:r>
            <a:r>
              <a:rPr lang="vi"/>
              <a:t>’ trỏ đến tập tin CSS.</a:t>
            </a:r>
            <a:endParaRPr/>
          </a:p>
          <a:p>
            <a:pPr indent="0" lvl="1" marL="457200" marR="0" rtl="0" algn="l">
              <a:lnSpc>
                <a:spcPct val="100000"/>
              </a:lnSpc>
              <a:spcBef>
                <a:spcPts val="360"/>
              </a:spcBef>
              <a:spcAft>
                <a:spcPts val="0"/>
              </a:spcAft>
              <a:buClr>
                <a:srgbClr val="007E39"/>
              </a:buClr>
              <a:buSzPts val="1200"/>
              <a:buFont typeface="Arial"/>
              <a:buNone/>
            </a:pPr>
            <a:r>
              <a:rPr b="1" lang="vi" sz="1200">
                <a:solidFill>
                  <a:srgbClr val="007E39"/>
                </a:solidFill>
              </a:rPr>
              <a:t>			&lt;</a:t>
            </a:r>
            <a:r>
              <a:rPr b="1" lang="vi" sz="1200">
                <a:solidFill>
                  <a:srgbClr val="F61828"/>
                </a:solidFill>
              </a:rPr>
              <a:t>link</a:t>
            </a:r>
            <a:r>
              <a:rPr b="1" lang="vi" sz="1200">
                <a:solidFill>
                  <a:srgbClr val="007E39"/>
                </a:solidFill>
              </a:rPr>
              <a:t> </a:t>
            </a:r>
            <a:r>
              <a:rPr b="1" lang="vi" sz="1200"/>
              <a:t>type</a:t>
            </a:r>
            <a:r>
              <a:rPr b="1" lang="vi" sz="1200">
                <a:solidFill>
                  <a:srgbClr val="007E39"/>
                </a:solidFill>
              </a:rPr>
              <a:t>=”text/css” rel=“stylesheet” </a:t>
            </a:r>
            <a:r>
              <a:rPr b="1" lang="vi" sz="1200"/>
              <a:t>href</a:t>
            </a:r>
            <a:r>
              <a:rPr b="1" lang="vi" sz="1200">
                <a:solidFill>
                  <a:srgbClr val="007E39"/>
                </a:solidFill>
              </a:rPr>
              <a:t>=”css.css”&gt;</a:t>
            </a:r>
            <a:endParaRPr/>
          </a:p>
          <a:p>
            <a:pPr indent="-171450" lvl="1" marL="628650" marR="0" rtl="0" algn="l">
              <a:lnSpc>
                <a:spcPct val="100000"/>
              </a:lnSpc>
              <a:spcBef>
                <a:spcPts val="360"/>
              </a:spcBef>
              <a:spcAft>
                <a:spcPts val="0"/>
              </a:spcAft>
              <a:buClr>
                <a:schemeClr val="dk1"/>
              </a:buClr>
              <a:buSzPts val="1200"/>
              <a:buFont typeface="Arial"/>
              <a:buChar char="•"/>
            </a:pPr>
            <a:r>
              <a:rPr lang="vi"/>
              <a:t>Tuy nhiên, thuộc tính </a:t>
            </a:r>
            <a:r>
              <a:rPr b="1" lang="vi"/>
              <a:t>type</a:t>
            </a:r>
            <a:r>
              <a:rPr lang="vi"/>
              <a:t> không được bao gồm trong HTML5. </a:t>
            </a:r>
            <a:endParaRPr/>
          </a:p>
          <a:p>
            <a:pPr indent="-171450" lvl="1" marL="628650" marR="0" rtl="0" algn="l">
              <a:lnSpc>
                <a:spcPct val="100000"/>
              </a:lnSpc>
              <a:spcBef>
                <a:spcPts val="360"/>
              </a:spcBef>
              <a:spcAft>
                <a:spcPts val="0"/>
              </a:spcAft>
              <a:buClr>
                <a:schemeClr val="dk1"/>
              </a:buClr>
              <a:buSzPts val="1200"/>
              <a:buFont typeface="Arial"/>
              <a:buChar char="•"/>
            </a:pPr>
            <a:r>
              <a:rPr lang="vi"/>
              <a:t>Lý do là CSS đã được khai báo là kiểu mặc định và chuẩn cho HTML5. Vì vậy, liên kết mới như sau:</a:t>
            </a:r>
            <a:endParaRPr/>
          </a:p>
          <a:p>
            <a:pPr indent="0" lvl="1" marL="457200" marR="0" rtl="0" algn="l">
              <a:lnSpc>
                <a:spcPct val="100000"/>
              </a:lnSpc>
              <a:spcBef>
                <a:spcPts val="360"/>
              </a:spcBef>
              <a:spcAft>
                <a:spcPts val="0"/>
              </a:spcAft>
              <a:buClr>
                <a:srgbClr val="007E39"/>
              </a:buClr>
              <a:buSzPts val="1200"/>
              <a:buFont typeface="Arial"/>
              <a:buNone/>
            </a:pPr>
            <a:r>
              <a:rPr b="1" lang="vi" sz="1200">
                <a:solidFill>
                  <a:srgbClr val="007E39"/>
                </a:solidFill>
              </a:rPr>
              <a:t>			&lt;</a:t>
            </a:r>
            <a:r>
              <a:rPr b="1" lang="vi" sz="1200">
                <a:solidFill>
                  <a:srgbClr val="F61828"/>
                </a:solidFill>
              </a:rPr>
              <a:t>link</a:t>
            </a:r>
            <a:r>
              <a:rPr b="1" lang="vi" sz="1200">
                <a:solidFill>
                  <a:srgbClr val="007E39"/>
                </a:solidFill>
              </a:rPr>
              <a:t> </a:t>
            </a:r>
            <a:r>
              <a:rPr b="1" lang="vi" sz="1200"/>
              <a:t>rel</a:t>
            </a:r>
            <a:r>
              <a:rPr b="1" lang="vi" sz="1200">
                <a:solidFill>
                  <a:srgbClr val="007E39"/>
                </a:solidFill>
              </a:rPr>
              <a:t>=”stylesheet” </a:t>
            </a:r>
            <a:r>
              <a:rPr b="1" lang="vi" sz="1200"/>
              <a:t>href</a:t>
            </a:r>
            <a:r>
              <a:rPr b="1" lang="vi" sz="1200">
                <a:solidFill>
                  <a:srgbClr val="007E39"/>
                </a:solidFill>
              </a:rPr>
              <a:t>=”css.css”&gt;</a:t>
            </a:r>
            <a:endParaRPr b="1"/>
          </a:p>
        </p:txBody>
      </p:sp>
      <p:sp>
        <p:nvSpPr>
          <p:cNvPr id="168" name="Google Shape;168;ga8566d214c_2_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sp>
        <p:nvSpPr>
          <p:cNvPr id="56" name="Google Shape;56;p14"/>
          <p:cNvSpPr txBox="1"/>
          <p:nvPr/>
        </p:nvSpPr>
        <p:spPr>
          <a:xfrm>
            <a:off x="1752600" y="2743200"/>
            <a:ext cx="1828800" cy="3924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vi" sz="2800" u="none" cap="none" strike="noStrike">
                <a:solidFill>
                  <a:schemeClr val="dk1"/>
                </a:solidFill>
                <a:latin typeface="Book Antiqua"/>
                <a:ea typeface="Book Antiqua"/>
                <a:cs typeface="Book Antiqua"/>
                <a:sym typeface="Book Antiqua"/>
              </a:rPr>
              <a:t>Session: 2</a:t>
            </a:r>
            <a:endParaRPr/>
          </a:p>
        </p:txBody>
      </p:sp>
      <p:sp>
        <p:nvSpPr>
          <p:cNvPr id="57" name="Google Shape;57;p14"/>
          <p:cNvSpPr txBox="1"/>
          <p:nvPr/>
        </p:nvSpPr>
        <p:spPr>
          <a:xfrm>
            <a:off x="914400" y="3314700"/>
            <a:ext cx="7315200" cy="58862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vi" sz="4500" u="none" cap="none" strike="noStrike">
                <a:solidFill>
                  <a:schemeClr val="dk1"/>
                </a:solidFill>
                <a:latin typeface="Book Antiqua"/>
                <a:ea typeface="Book Antiqua"/>
                <a:cs typeface="Book Antiqua"/>
                <a:sym typeface="Book Antiqua"/>
              </a:rPr>
              <a:t>Introduction to the HTML5</a:t>
            </a:r>
            <a:endParaRPr/>
          </a:p>
        </p:txBody>
      </p:sp>
      <p:sp>
        <p:nvSpPr>
          <p:cNvPr id="58" name="Google Shape;58;p14"/>
          <p:cNvSpPr/>
          <p:nvPr/>
        </p:nvSpPr>
        <p:spPr>
          <a:xfrm>
            <a:off x="0" y="0"/>
            <a:ext cx="685800" cy="5143500"/>
          </a:xfrm>
          <a:prstGeom prst="rect">
            <a:avLst/>
          </a:prstGeom>
          <a:gradFill>
            <a:gsLst>
              <a:gs pos="0">
                <a:srgbClr val="548135"/>
              </a:gs>
              <a:gs pos="50000">
                <a:srgbClr val="548135"/>
              </a:gs>
              <a:gs pos="100000">
                <a:srgbClr val="D5DBE5"/>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9" name="Google Shape;59;p14"/>
          <p:cNvPicPr preferRelativeResize="0"/>
          <p:nvPr/>
        </p:nvPicPr>
        <p:blipFill rotWithShape="1">
          <a:blip r:embed="rId2">
            <a:alphaModFix/>
          </a:blip>
          <a:srcRect b="0" l="3556" r="0" t="0"/>
          <a:stretch/>
        </p:blipFill>
        <p:spPr>
          <a:xfrm>
            <a:off x="7040033" y="1600200"/>
            <a:ext cx="656167" cy="571500"/>
          </a:xfrm>
          <a:prstGeom prst="rect">
            <a:avLst/>
          </a:prstGeom>
          <a:noFill/>
          <a:ln>
            <a:noFill/>
          </a:ln>
        </p:spPr>
      </p:pic>
      <p:pic>
        <p:nvPicPr>
          <p:cNvPr descr="Internet_Explorer_7_Logo-150x150.png" id="60" name="Google Shape;60;p14"/>
          <p:cNvPicPr preferRelativeResize="0"/>
          <p:nvPr/>
        </p:nvPicPr>
        <p:blipFill rotWithShape="1">
          <a:blip r:embed="rId3">
            <a:alphaModFix/>
          </a:blip>
          <a:srcRect b="0" l="0" r="0" t="0"/>
          <a:stretch/>
        </p:blipFill>
        <p:spPr>
          <a:xfrm>
            <a:off x="7010400" y="628650"/>
            <a:ext cx="457200" cy="457200"/>
          </a:xfrm>
          <a:prstGeom prst="rect">
            <a:avLst/>
          </a:prstGeom>
          <a:noFill/>
          <a:ln>
            <a:noFill/>
          </a:ln>
        </p:spPr>
      </p:pic>
      <p:pic>
        <p:nvPicPr>
          <p:cNvPr descr="images.jpg" id="61" name="Google Shape;61;p14"/>
          <p:cNvPicPr preferRelativeResize="0"/>
          <p:nvPr/>
        </p:nvPicPr>
        <p:blipFill rotWithShape="1">
          <a:blip r:embed="rId4">
            <a:alphaModFix/>
          </a:blip>
          <a:srcRect b="0" l="0" r="0" t="0"/>
          <a:stretch/>
        </p:blipFill>
        <p:spPr>
          <a:xfrm rot="-1088993">
            <a:off x="931826" y="532112"/>
            <a:ext cx="1850231" cy="1385888"/>
          </a:xfrm>
          <a:prstGeom prst="rect">
            <a:avLst/>
          </a:prstGeom>
          <a:noFill/>
          <a:ln>
            <a:noFill/>
          </a:ln>
        </p:spPr>
      </p:pic>
      <p:sp>
        <p:nvSpPr>
          <p:cNvPr id="62" name="Google Shape;62;p14"/>
          <p:cNvSpPr/>
          <p:nvPr/>
        </p:nvSpPr>
        <p:spPr>
          <a:xfrm>
            <a:off x="228600" y="971550"/>
            <a:ext cx="7571303" cy="7617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vi" sz="6000" u="none" cap="none" strike="noStrike">
                <a:solidFill>
                  <a:srgbClr val="FF9356"/>
                </a:solidFill>
                <a:latin typeface="Courier New"/>
                <a:ea typeface="Courier New"/>
                <a:cs typeface="Courier New"/>
                <a:sym typeface="Courier New"/>
              </a:rPr>
              <a:t>     NexTGen Web</a:t>
            </a:r>
            <a:endParaRPr b="1" i="0" sz="6000" u="none" cap="none" strike="noStrike">
              <a:solidFill>
                <a:srgbClr val="BF9000"/>
              </a:solidFill>
              <a:latin typeface="Courier New"/>
              <a:ea typeface="Courier New"/>
              <a:cs typeface="Courier New"/>
              <a:sym typeface="Courier New"/>
            </a:endParaRPr>
          </a:p>
        </p:txBody>
      </p:sp>
      <p:pic>
        <p:nvPicPr>
          <p:cNvPr id="63" name="Google Shape;63;p14"/>
          <p:cNvPicPr preferRelativeResize="0"/>
          <p:nvPr/>
        </p:nvPicPr>
        <p:blipFill rotWithShape="1">
          <a:blip r:embed="rId5">
            <a:alphaModFix/>
          </a:blip>
          <a:srcRect b="0" l="0" r="0" t="3540"/>
          <a:stretch/>
        </p:blipFill>
        <p:spPr>
          <a:xfrm>
            <a:off x="5943600" y="1657350"/>
            <a:ext cx="762000" cy="484774"/>
          </a:xfrm>
          <a:prstGeom prst="rect">
            <a:avLst/>
          </a:prstGeom>
          <a:noFill/>
          <a:ln>
            <a:noFill/>
          </a:ln>
        </p:spPr>
      </p:pic>
      <p:pic>
        <p:nvPicPr>
          <p:cNvPr id="64" name="Google Shape;64;p14"/>
          <p:cNvPicPr preferRelativeResize="0"/>
          <p:nvPr/>
        </p:nvPicPr>
        <p:blipFill rotWithShape="1">
          <a:blip r:embed="rId6">
            <a:alphaModFix/>
          </a:blip>
          <a:srcRect b="0" l="0" r="0" t="0"/>
          <a:stretch/>
        </p:blipFill>
        <p:spPr>
          <a:xfrm>
            <a:off x="6009901" y="628650"/>
            <a:ext cx="464624" cy="442913"/>
          </a:xfrm>
          <a:prstGeom prst="rect">
            <a:avLst/>
          </a:prstGeom>
          <a:noFill/>
          <a:ln>
            <a:noFill/>
          </a:ln>
        </p:spPr>
      </p:pic>
      <p:pic>
        <p:nvPicPr>
          <p:cNvPr descr="256px-Chrome_Logo.svg_.png" id="65" name="Google Shape;65;p14"/>
          <p:cNvPicPr preferRelativeResize="0"/>
          <p:nvPr/>
        </p:nvPicPr>
        <p:blipFill rotWithShape="1">
          <a:blip r:embed="rId7">
            <a:alphaModFix/>
          </a:blip>
          <a:srcRect b="0" l="0" r="0" t="0"/>
          <a:stretch/>
        </p:blipFill>
        <p:spPr>
          <a:xfrm>
            <a:off x="77724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5"/>
          <p:cNvSpPr/>
          <p:nvPr/>
        </p:nvSpPr>
        <p:spPr>
          <a:xfrm>
            <a:off x="0" y="0"/>
            <a:ext cx="9144000" cy="571500"/>
          </a:xfrm>
          <a:prstGeom prst="rect">
            <a:avLst/>
          </a:prstGeom>
          <a:gradFill>
            <a:gsLst>
              <a:gs pos="0">
                <a:srgbClr val="2F5496"/>
              </a:gs>
              <a:gs pos="50000">
                <a:srgbClr val="C4E0B2"/>
              </a:gs>
              <a:gs pos="100000">
                <a:srgbClr val="DBDBDB"/>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
        <p:nvSpPr>
          <p:cNvPr id="68" name="Google Shape;68;p1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69" name="Google Shape;69;p1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i="0" sz="3200" cap="none">
                <a:solidFill>
                  <a:srgbClr val="0036A2"/>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1" name="Google Shape;71;p15"/>
          <p:cNvSpPr txBox="1"/>
          <p:nvPr/>
        </p:nvSpPr>
        <p:spPr>
          <a:xfrm>
            <a:off x="0" y="4960144"/>
            <a:ext cx="3048000" cy="1833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vi" sz="1200" u="none" cap="none" strike="noStrike">
                <a:solidFill>
                  <a:schemeClr val="dk1"/>
                </a:solidFill>
                <a:latin typeface="Calibri"/>
                <a:ea typeface="Calibri"/>
                <a:cs typeface="Calibri"/>
                <a:sym typeface="Calibri"/>
              </a:rPr>
              <a:t>© </a:t>
            </a:r>
            <a:r>
              <a:rPr b="0" i="1" lang="vi" sz="1200" u="none" cap="none" strike="noStrike">
                <a:solidFill>
                  <a:schemeClr val="dk1"/>
                </a:solidFill>
                <a:latin typeface="Calibri"/>
                <a:ea typeface="Calibri"/>
                <a:cs typeface="Calibri"/>
                <a:sym typeface="Calibri"/>
              </a:rPr>
              <a:t>Aptech Ltd. </a:t>
            </a:r>
            <a:endParaRPr b="0" i="1" sz="1200" u="none" cap="none" strike="noStrike">
              <a:solidFill>
                <a:schemeClr val="dk1"/>
              </a:solidFill>
              <a:latin typeface="Calibri"/>
              <a:ea typeface="Calibri"/>
              <a:cs typeface="Calibri"/>
              <a:sym typeface="Calibri"/>
            </a:endParaRPr>
          </a:p>
        </p:txBody>
      </p:sp>
      <p:pic>
        <p:nvPicPr>
          <p:cNvPr descr="HTML5_Logo_256.png" id="72" name="Google Shape;72;p15"/>
          <p:cNvPicPr preferRelativeResize="0"/>
          <p:nvPr/>
        </p:nvPicPr>
        <p:blipFill rotWithShape="1">
          <a:blip r:embed="rId2">
            <a:alphaModFix/>
          </a:blip>
          <a:srcRect b="0" l="0" r="0" t="0"/>
          <a:stretch/>
        </p:blipFill>
        <p:spPr>
          <a:xfrm>
            <a:off x="-100584" y="-5878"/>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alpha val="49803"/>
          </a:srgb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63128"/>
            <a:ext cx="8229600" cy="3083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25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1" i="0" sz="25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25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25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25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6pPr>
            <a:lvl7pPr lvl="6"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7pPr>
            <a:lvl8pPr lvl="7"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8pPr>
            <a:lvl9pPr lvl="8"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9pPr>
          </a:lstStyle>
          <a:p/>
        </p:txBody>
      </p:sp>
      <p:sp>
        <p:nvSpPr>
          <p:cNvPr id="52" name="Google Shape;52;p13"/>
          <p:cNvSpPr txBox="1"/>
          <p:nvPr>
            <p:ph idx="1" type="body"/>
          </p:nvPr>
        </p:nvSpPr>
        <p:spPr>
          <a:xfrm>
            <a:off x="304800" y="685800"/>
            <a:ext cx="8610600" cy="394335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560"/>
              </a:spcBef>
              <a:spcAft>
                <a:spcPts val="0"/>
              </a:spcAft>
              <a:buClr>
                <a:srgbClr val="004E4C"/>
              </a:buClr>
              <a:buSzPts val="1400"/>
              <a:buFont typeface="Noto Sans Symbols"/>
              <a:buChar char="◆"/>
              <a:defRPr b="0" i="0" sz="2800" u="none" cap="none" strike="noStrike">
                <a:solidFill>
                  <a:schemeClr val="dk1"/>
                </a:solidFill>
                <a:latin typeface="Calibri"/>
                <a:ea typeface="Calibri"/>
                <a:cs typeface="Calibri"/>
                <a:sym typeface="Calibri"/>
              </a:defRPr>
            </a:lvl1pPr>
            <a:lvl2pPr indent="-304800" lvl="1" marL="914400" marR="0" rtl="0" algn="l">
              <a:spcBef>
                <a:spcPts val="480"/>
              </a:spcBef>
              <a:spcAft>
                <a:spcPts val="0"/>
              </a:spcAft>
              <a:buClr>
                <a:srgbClr val="006666"/>
              </a:buClr>
              <a:buSzPts val="1200"/>
              <a:buFont typeface="Noto Sans Symbols"/>
              <a:buChar char="🞛"/>
              <a:defRPr b="0" i="0" sz="2400" u="none" cap="none" strike="noStrike">
                <a:solidFill>
                  <a:schemeClr val="dk1"/>
                </a:solidFill>
                <a:latin typeface="Calibri"/>
                <a:ea typeface="Calibri"/>
                <a:cs typeface="Calibri"/>
                <a:sym typeface="Calibri"/>
              </a:defRPr>
            </a:lvl2pPr>
            <a:lvl3pPr indent="-279400" lvl="2" marL="1371600" marR="0" rtl="0" algn="l">
              <a:spcBef>
                <a:spcPts val="400"/>
              </a:spcBef>
              <a:spcAft>
                <a:spcPts val="0"/>
              </a:spcAft>
              <a:buClr>
                <a:srgbClr val="006666"/>
              </a:buClr>
              <a:buSzPts val="8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2pPr>
            <a:lvl3pPr lvl="2"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lvl="3"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lvl="4"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lvl="5"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lvl="6"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lvl="7"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lvl="8"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54" name="Google Shape;54;p1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83" name="Google Shape;183;p2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184" name="Google Shape;184;p25"/>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Basic Tags 5-6</a:t>
            </a:r>
            <a:endParaRPr/>
          </a:p>
        </p:txBody>
      </p:sp>
      <p:grpSp>
        <p:nvGrpSpPr>
          <p:cNvPr id="185" name="Google Shape;185;p25"/>
          <p:cNvGrpSpPr/>
          <p:nvPr/>
        </p:nvGrpSpPr>
        <p:grpSpPr>
          <a:xfrm>
            <a:off x="381000" y="628650"/>
            <a:ext cx="8382000" cy="450304"/>
            <a:chOff x="0" y="924398"/>
            <a:chExt cx="8382000" cy="600405"/>
          </a:xfrm>
        </p:grpSpPr>
        <p:sp>
          <p:nvSpPr>
            <p:cNvPr id="186" name="Google Shape;186;p25"/>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b="1" lang="vi" sz="2000">
                  <a:solidFill>
                    <a:schemeClr val="lt1"/>
                  </a:solidFill>
                  <a:latin typeface="Calibri"/>
                  <a:ea typeface="Calibri"/>
                  <a:cs typeface="Calibri"/>
                  <a:sym typeface="Calibri"/>
                </a:rPr>
                <a:t>SCRIPT element</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188" name="Google Shape;188;p25"/>
          <p:cNvSpPr/>
          <p:nvPr/>
        </p:nvSpPr>
        <p:spPr>
          <a:xfrm>
            <a:off x="228600" y="1108292"/>
            <a:ext cx="8153400" cy="921296"/>
          </a:xfrm>
          <a:prstGeom prst="rect">
            <a:avLst/>
          </a:prstGeom>
          <a:noFill/>
          <a:ln>
            <a:noFill/>
          </a:ln>
        </p:spPr>
        <p:txBody>
          <a:bodyPr anchorCtr="0" anchor="ctr" bIns="45700" lIns="91425" spcFirstLastPara="1" rIns="91425" wrap="square" tIns="45700">
            <a:noAutofit/>
          </a:bodyPr>
          <a:lstStyle/>
          <a:p>
            <a:pPr indent="-2616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With HTML5, JavaScript is now the standard and default scripting language. </a:t>
            </a:r>
            <a:endParaRPr sz="2000"/>
          </a:p>
          <a:p>
            <a:pPr indent="-261620" lvl="1" marL="457200"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The </a:t>
            </a:r>
            <a:r>
              <a:rPr b="1" i="0" lang="vi" sz="2000" u="none" cap="none" strike="noStrike">
                <a:solidFill>
                  <a:schemeClr val="dk1"/>
                </a:solidFill>
                <a:latin typeface="Calibri"/>
                <a:ea typeface="Calibri"/>
                <a:cs typeface="Calibri"/>
                <a:sym typeface="Calibri"/>
              </a:rPr>
              <a:t>type</a:t>
            </a:r>
            <a:r>
              <a:rPr b="0" i="0" lang="vi" sz="2000" u="none" cap="none" strike="noStrike">
                <a:solidFill>
                  <a:schemeClr val="dk1"/>
                </a:solidFill>
                <a:latin typeface="Calibri"/>
                <a:ea typeface="Calibri"/>
                <a:cs typeface="Calibri"/>
                <a:sym typeface="Calibri"/>
              </a:rPr>
              <a:t> attribute tag can be removed from the script tags.</a:t>
            </a:r>
            <a:endParaRPr sz="2000"/>
          </a:p>
        </p:txBody>
      </p:sp>
      <p:sp>
        <p:nvSpPr>
          <p:cNvPr id="189" name="Google Shape;189;p25"/>
          <p:cNvSpPr txBox="1"/>
          <p:nvPr/>
        </p:nvSpPr>
        <p:spPr>
          <a:xfrm>
            <a:off x="1638300" y="2175425"/>
            <a:ext cx="5638800" cy="2669400"/>
          </a:xfrm>
          <a:prstGeom prst="rect">
            <a:avLst/>
          </a:prstGeom>
          <a:gradFill>
            <a:gsLst>
              <a:gs pos="0">
                <a:srgbClr val="D8D8D8"/>
              </a:gs>
              <a:gs pos="35000">
                <a:srgbClr val="E3E3E3"/>
              </a:gs>
              <a:gs pos="100000">
                <a:srgbClr val="F4F4F4"/>
              </a:gs>
            </a:gsLst>
            <a:lin ang="16200000" scaled="0"/>
          </a:gradFill>
          <a:ln cap="flat" cmpd="sng" w="9525">
            <a:solidFill>
              <a:srgbClr val="A1A1A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baseline="30000" lang="vi" sz="1800">
                <a:solidFill>
                  <a:srgbClr val="F61828"/>
                </a:solidFill>
                <a:latin typeface="Calibri"/>
                <a:ea typeface="Calibri"/>
                <a:cs typeface="Calibri"/>
                <a:sym typeface="Calibri"/>
              </a:rPr>
              <a:t>&lt;!DOCTYPE html&gt;</a:t>
            </a:r>
            <a:br>
              <a:rPr lang="vi" sz="1800"/>
            </a:br>
            <a:r>
              <a:rPr b="1" baseline="30000" lang="vi" sz="1800">
                <a:solidFill>
                  <a:srgbClr val="4411D5"/>
                </a:solidFill>
                <a:latin typeface="Calibri"/>
                <a:ea typeface="Calibri"/>
                <a:cs typeface="Calibri"/>
                <a:sym typeface="Calibri"/>
              </a:rPr>
              <a:t>&lt;html&gt;</a:t>
            </a:r>
            <a:br>
              <a:rPr lang="vi" sz="1800"/>
            </a:br>
            <a:r>
              <a:rPr b="1" baseline="30000" lang="vi" sz="1800">
                <a:solidFill>
                  <a:srgbClr val="4411D5"/>
                </a:solidFill>
                <a:latin typeface="Calibri"/>
                <a:ea typeface="Calibri"/>
                <a:cs typeface="Calibri"/>
                <a:sym typeface="Calibri"/>
              </a:rPr>
              <a:t>  &lt;head&gt;</a:t>
            </a:r>
            <a:br>
              <a:rPr lang="vi" sz="1800"/>
            </a:br>
            <a:r>
              <a:rPr baseline="30000" lang="vi" sz="1800">
                <a:solidFill>
                  <a:schemeClr val="dk1"/>
                </a:solidFill>
                <a:latin typeface="Calibri"/>
                <a:ea typeface="Calibri"/>
                <a:cs typeface="Calibri"/>
                <a:sym typeface="Calibri"/>
              </a:rPr>
              <a:t>    	</a:t>
            </a:r>
            <a:r>
              <a:rPr b="1" baseline="30000" lang="vi" sz="1800">
                <a:solidFill>
                  <a:srgbClr val="4411D5"/>
                </a:solidFill>
                <a:latin typeface="Calibri"/>
                <a:ea typeface="Calibri"/>
                <a:cs typeface="Calibri"/>
                <a:sym typeface="Calibri"/>
              </a:rPr>
              <a:t>&lt;meta</a:t>
            </a:r>
            <a:r>
              <a:rPr baseline="30000" lang="vi" sz="1800">
                <a:solidFill>
                  <a:schemeClr val="dk1"/>
                </a:solidFill>
                <a:latin typeface="Calibri"/>
                <a:ea typeface="Calibri"/>
                <a:cs typeface="Calibri"/>
                <a:sym typeface="Calibri"/>
              </a:rPr>
              <a:t> charset=”UTF-8” </a:t>
            </a:r>
            <a:r>
              <a:rPr b="1" baseline="30000" lang="vi" sz="1800">
                <a:solidFill>
                  <a:srgbClr val="4411D5"/>
                </a:solidFill>
                <a:latin typeface="Calibri"/>
                <a:ea typeface="Calibri"/>
                <a:cs typeface="Calibri"/>
                <a:sym typeface="Calibri"/>
              </a:rPr>
              <a:t>&gt;</a:t>
            </a:r>
            <a:endParaRPr sz="1800"/>
          </a:p>
          <a:p>
            <a:pPr indent="0" lvl="0" marL="0" marR="0" rtl="0" algn="l">
              <a:lnSpc>
                <a:spcPct val="100000"/>
              </a:lnSpc>
              <a:spcBef>
                <a:spcPts val="600"/>
              </a:spcBef>
              <a:spcAft>
                <a:spcPts val="0"/>
              </a:spcAft>
              <a:buNone/>
            </a:pPr>
            <a:r>
              <a:rPr baseline="30000" lang="vi" sz="1800">
                <a:solidFill>
                  <a:schemeClr val="dk1"/>
                </a:solidFill>
                <a:latin typeface="Calibri"/>
                <a:ea typeface="Calibri"/>
                <a:cs typeface="Calibri"/>
                <a:sym typeface="Calibri"/>
              </a:rPr>
              <a:t>   	</a:t>
            </a:r>
            <a:r>
              <a:rPr b="1" baseline="30000" lang="vi" sz="1800">
                <a:solidFill>
                  <a:srgbClr val="4411D5"/>
                </a:solidFill>
                <a:latin typeface="Calibri"/>
                <a:ea typeface="Calibri"/>
                <a:cs typeface="Calibri"/>
                <a:sym typeface="Calibri"/>
              </a:rPr>
              <a:t>&lt;title&gt;</a:t>
            </a:r>
            <a:r>
              <a:rPr baseline="30000" lang="vi" sz="1800">
                <a:solidFill>
                  <a:schemeClr val="dk1"/>
                </a:solidFill>
                <a:latin typeface="Calibri"/>
                <a:ea typeface="Calibri"/>
                <a:cs typeface="Calibri"/>
                <a:sym typeface="Calibri"/>
              </a:rPr>
              <a:t> HTML Webinar </a:t>
            </a:r>
            <a:r>
              <a:rPr b="1" baseline="30000" lang="vi" sz="1800">
                <a:solidFill>
                  <a:srgbClr val="4411D5"/>
                </a:solidFill>
                <a:latin typeface="Calibri"/>
                <a:ea typeface="Calibri"/>
                <a:cs typeface="Calibri"/>
                <a:sym typeface="Calibri"/>
              </a:rPr>
              <a:t>&lt;/title&gt;</a:t>
            </a:r>
            <a:endParaRPr sz="1800"/>
          </a:p>
          <a:p>
            <a:pPr indent="0" lvl="0" marL="0" marR="0" rtl="0" algn="l">
              <a:lnSpc>
                <a:spcPct val="100000"/>
              </a:lnSpc>
              <a:spcBef>
                <a:spcPts val="600"/>
              </a:spcBef>
              <a:spcAft>
                <a:spcPts val="0"/>
              </a:spcAft>
              <a:buNone/>
            </a:pPr>
            <a:r>
              <a:rPr baseline="30000" lang="vi" sz="1800">
                <a:solidFill>
                  <a:schemeClr val="dk1"/>
                </a:solidFill>
                <a:latin typeface="Calibri"/>
                <a:ea typeface="Calibri"/>
                <a:cs typeface="Calibri"/>
                <a:sym typeface="Calibri"/>
              </a:rPr>
              <a:t>    	</a:t>
            </a:r>
            <a:r>
              <a:rPr b="1" baseline="30000" lang="vi" sz="1800">
                <a:solidFill>
                  <a:srgbClr val="4411D5"/>
                </a:solidFill>
                <a:latin typeface="Calibri"/>
                <a:ea typeface="Calibri"/>
                <a:cs typeface="Calibri"/>
                <a:sym typeface="Calibri"/>
              </a:rPr>
              <a:t>&lt;link</a:t>
            </a:r>
            <a:r>
              <a:rPr baseline="30000" lang="vi" sz="1800">
                <a:solidFill>
                  <a:schemeClr val="dk1"/>
                </a:solidFill>
                <a:latin typeface="Calibri"/>
                <a:ea typeface="Calibri"/>
                <a:cs typeface="Calibri"/>
                <a:sym typeface="Calibri"/>
              </a:rPr>
              <a:t> rel=”stylesheet” href=”first.css”</a:t>
            </a:r>
            <a:r>
              <a:rPr b="1" baseline="30000" lang="vi" sz="1800">
                <a:solidFill>
                  <a:srgbClr val="4411D5"/>
                </a:solidFill>
                <a:latin typeface="Calibri"/>
                <a:ea typeface="Calibri"/>
                <a:cs typeface="Calibri"/>
                <a:sym typeface="Calibri"/>
              </a:rPr>
              <a:t>&gt;</a:t>
            </a:r>
            <a:endParaRPr sz="1800"/>
          </a:p>
          <a:p>
            <a:pPr indent="0" lvl="0" marL="0" marR="0" rtl="0" algn="l">
              <a:lnSpc>
                <a:spcPct val="100000"/>
              </a:lnSpc>
              <a:spcBef>
                <a:spcPts val="600"/>
              </a:spcBef>
              <a:spcAft>
                <a:spcPts val="0"/>
              </a:spcAft>
              <a:buNone/>
            </a:pPr>
            <a:r>
              <a:rPr baseline="30000" lang="vi" sz="1800">
                <a:solidFill>
                  <a:schemeClr val="dk1"/>
                </a:solidFill>
                <a:latin typeface="Calibri"/>
                <a:ea typeface="Calibri"/>
                <a:cs typeface="Calibri"/>
                <a:sym typeface="Calibri"/>
              </a:rPr>
              <a:t>	</a:t>
            </a:r>
            <a:r>
              <a:rPr b="1" baseline="30000" lang="vi" sz="1800">
                <a:solidFill>
                  <a:srgbClr val="4411D5"/>
                </a:solidFill>
                <a:latin typeface="Calibri"/>
                <a:ea typeface="Calibri"/>
                <a:cs typeface="Calibri"/>
                <a:sym typeface="Calibri"/>
              </a:rPr>
              <a:t>&lt;script </a:t>
            </a:r>
            <a:r>
              <a:rPr baseline="30000" lang="vi" sz="1800">
                <a:solidFill>
                  <a:schemeClr val="dk1"/>
                </a:solidFill>
                <a:latin typeface="Calibri"/>
                <a:ea typeface="Calibri"/>
                <a:cs typeface="Calibri"/>
                <a:sym typeface="Calibri"/>
              </a:rPr>
              <a:t>src=”first.js”</a:t>
            </a:r>
            <a:r>
              <a:rPr b="1" baseline="30000" lang="vi" sz="1800">
                <a:solidFill>
                  <a:srgbClr val="4411D5"/>
                </a:solidFill>
                <a:latin typeface="Calibri"/>
                <a:ea typeface="Calibri"/>
                <a:cs typeface="Calibri"/>
                <a:sym typeface="Calibri"/>
              </a:rPr>
              <a:t>&gt; &lt;/script&gt;</a:t>
            </a:r>
            <a:br>
              <a:rPr lang="vi" sz="1800"/>
            </a:br>
            <a:r>
              <a:rPr baseline="30000" lang="vi" sz="1800">
                <a:solidFill>
                  <a:srgbClr val="4411D5"/>
                </a:solidFill>
                <a:latin typeface="Calibri"/>
                <a:ea typeface="Calibri"/>
                <a:cs typeface="Calibri"/>
                <a:sym typeface="Calibri"/>
              </a:rPr>
              <a:t>  </a:t>
            </a:r>
            <a:r>
              <a:rPr b="1" baseline="30000" lang="vi" sz="1800">
                <a:solidFill>
                  <a:srgbClr val="4411D5"/>
                </a:solidFill>
                <a:latin typeface="Calibri"/>
                <a:ea typeface="Calibri"/>
                <a:cs typeface="Calibri"/>
                <a:sym typeface="Calibri"/>
              </a:rPr>
              <a:t>&lt;/head&gt;</a:t>
            </a:r>
            <a:br>
              <a:rPr lang="vi" sz="1800"/>
            </a:br>
            <a:r>
              <a:rPr b="1" baseline="30000" lang="vi" sz="1800">
                <a:solidFill>
                  <a:srgbClr val="4411D5"/>
                </a:solidFill>
                <a:latin typeface="Calibri"/>
                <a:ea typeface="Calibri"/>
                <a:cs typeface="Calibri"/>
                <a:sym typeface="Calibri"/>
              </a:rPr>
              <a:t>&lt;/html&gt;</a:t>
            </a:r>
            <a:endParaRPr b="1" sz="1800">
              <a:solidFill>
                <a:srgbClr val="4411D5"/>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8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96" name="Google Shape;196;p26"/>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197" name="Google Shape;197;p26"/>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Basic Tags 6-6</a:t>
            </a:r>
            <a:endParaRPr/>
          </a:p>
        </p:txBody>
      </p:sp>
      <p:grpSp>
        <p:nvGrpSpPr>
          <p:cNvPr id="198" name="Google Shape;198;p26"/>
          <p:cNvGrpSpPr/>
          <p:nvPr/>
        </p:nvGrpSpPr>
        <p:grpSpPr>
          <a:xfrm>
            <a:off x="381000" y="628650"/>
            <a:ext cx="8382000" cy="450304"/>
            <a:chOff x="0" y="924398"/>
            <a:chExt cx="8382000" cy="600405"/>
          </a:xfrm>
        </p:grpSpPr>
        <p:sp>
          <p:nvSpPr>
            <p:cNvPr id="199" name="Google Shape;199;p26"/>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b="1" lang="vi" sz="2000">
                  <a:solidFill>
                    <a:schemeClr val="lt1"/>
                  </a:solidFill>
                  <a:latin typeface="Calibri"/>
                  <a:ea typeface="Calibri"/>
                  <a:cs typeface="Calibri"/>
                  <a:sym typeface="Calibri"/>
                </a:rPr>
                <a:t>BODY element</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201" name="Google Shape;201;p26"/>
          <p:cNvSpPr/>
          <p:nvPr/>
        </p:nvSpPr>
        <p:spPr>
          <a:xfrm>
            <a:off x="267808" y="1150056"/>
            <a:ext cx="8352691" cy="1364544"/>
          </a:xfrm>
          <a:prstGeom prst="rect">
            <a:avLst/>
          </a:prstGeom>
          <a:noFill/>
          <a:ln>
            <a:noFill/>
          </a:ln>
        </p:spPr>
        <p:txBody>
          <a:bodyPr anchorCtr="0" anchor="ctr" bIns="45700" lIns="91425" spcFirstLastPara="1" rIns="91425" wrap="square" tIns="45700">
            <a:noAutofit/>
          </a:bodyPr>
          <a:lstStyle/>
          <a:p>
            <a:pPr indent="-2616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enables to add content on the Web page specified under the &lt;BODY&gt; and &lt;/BODY&gt; tags. </a:t>
            </a:r>
            <a:endParaRPr sz="2000"/>
          </a:p>
          <a:p>
            <a:pPr indent="-2616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Content can include text, hyperlinks, and images. It can be displayed by using various formatting options such as alignment, color, and background.</a:t>
            </a:r>
            <a:endParaRPr sz="2000"/>
          </a:p>
        </p:txBody>
      </p:sp>
      <p:pic>
        <p:nvPicPr>
          <p:cNvPr descr="Figure 2.2.tif" id="202" name="Google Shape;202;p26"/>
          <p:cNvPicPr preferRelativeResize="0"/>
          <p:nvPr/>
        </p:nvPicPr>
        <p:blipFill rotWithShape="1">
          <a:blip r:embed="rId3">
            <a:alphaModFix/>
          </a:blip>
          <a:srcRect b="0" l="0" r="0" t="0"/>
          <a:stretch/>
        </p:blipFill>
        <p:spPr>
          <a:xfrm>
            <a:off x="2362200" y="2643989"/>
            <a:ext cx="3600450" cy="22739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09" name="Google Shape;209;p2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210" name="Google Shape;210;p27"/>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Data Types</a:t>
            </a:r>
            <a:endParaRPr/>
          </a:p>
        </p:txBody>
      </p:sp>
      <p:sp>
        <p:nvSpPr>
          <p:cNvPr id="211" name="Google Shape;211;p27"/>
          <p:cNvSpPr/>
          <p:nvPr/>
        </p:nvSpPr>
        <p:spPr>
          <a:xfrm>
            <a:off x="152400" y="674506"/>
            <a:ext cx="8596312" cy="1028700"/>
          </a:xfrm>
          <a:prstGeom prst="rect">
            <a:avLst/>
          </a:prstGeom>
          <a:noFill/>
          <a:ln>
            <a:noFill/>
          </a:ln>
        </p:spPr>
        <p:txBody>
          <a:bodyPr anchorCtr="0" anchor="ctr" bIns="45700" lIns="91425" spcFirstLastPara="1" rIns="91425" wrap="square" tIns="45700">
            <a:noAutofit/>
          </a:bodyPr>
          <a:lstStyle/>
          <a:p>
            <a:pPr indent="-2616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specify the type of value assigned to the attributes and the type of content that is to be displayed on the Web page.  </a:t>
            </a:r>
            <a:endParaRPr sz="2000"/>
          </a:p>
          <a:p>
            <a:pPr indent="-261620" lvl="1" marL="457200"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help in identifying the type of formatting such as color and length of data. </a:t>
            </a:r>
            <a:endParaRPr sz="2000"/>
          </a:p>
        </p:txBody>
      </p:sp>
      <p:graphicFrame>
        <p:nvGraphicFramePr>
          <p:cNvPr id="212" name="Google Shape;212;p27"/>
          <p:cNvGraphicFramePr/>
          <p:nvPr/>
        </p:nvGraphicFramePr>
        <p:xfrm>
          <a:off x="457200" y="1885950"/>
          <a:ext cx="3000000" cy="3000000"/>
        </p:xfrm>
        <a:graphic>
          <a:graphicData uri="http://schemas.openxmlformats.org/drawingml/2006/table">
            <a:tbl>
              <a:tblPr bandRow="1" firstRow="1">
                <a:noFill/>
                <a:tableStyleId>{FF567E97-4957-4FD9-9B4B-B404C51CC4B1}</a:tableStyleId>
              </a:tblPr>
              <a:tblGrid>
                <a:gridCol w="2133600"/>
                <a:gridCol w="6157900"/>
              </a:tblGrid>
              <a:tr h="350500">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Data Type</a:t>
                      </a:r>
                      <a:r>
                        <a:rPr b="1" lang="vi" sz="1800" u="none" cap="none" strike="noStrike">
                          <a:solidFill>
                            <a:schemeClr val="lt1"/>
                          </a:solidFill>
                          <a:latin typeface="Arial"/>
                          <a:ea typeface="Arial"/>
                          <a:cs typeface="Arial"/>
                          <a:sym typeface="Arial"/>
                        </a:rPr>
                        <a:t> </a:t>
                      </a:r>
                      <a:endParaRPr b="1" baseline="30000" sz="1800" u="none" cap="none" strike="noStrike">
                        <a:solidFill>
                          <a:schemeClr val="lt1"/>
                        </a:solidFill>
                        <a:latin typeface="Arial"/>
                        <a:ea typeface="Arial"/>
                        <a:cs typeface="Arial"/>
                        <a:sym typeface="Arial"/>
                      </a:endParaRPr>
                    </a:p>
                  </a:txBody>
                  <a:tcPr marT="34300" marB="34300" marR="91450" marL="91450" anchor="ctr">
                    <a:solidFill>
                      <a:srgbClr val="C55A11"/>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Description</a:t>
                      </a:r>
                      <a:endParaRPr sz="1800" u="none" cap="none" strike="noStrike"/>
                    </a:p>
                  </a:txBody>
                  <a:tcPr marT="34300" marB="34300" marR="91450" marL="91450" anchor="ctr">
                    <a:solidFill>
                      <a:srgbClr val="C55A11"/>
                    </a:solidFill>
                  </a:tcPr>
                </a:tc>
              </a:tr>
              <a:tr h="355275">
                <a:tc>
                  <a:txBody>
                    <a:bodyPr/>
                    <a:lstStyle/>
                    <a:p>
                      <a:pPr indent="0" lvl="0" marL="0" marR="0" rtl="0" algn="l">
                        <a:lnSpc>
                          <a:spcPct val="100000"/>
                        </a:lnSpc>
                        <a:spcBef>
                          <a:spcPts val="0"/>
                        </a:spcBef>
                        <a:spcAft>
                          <a:spcPts val="0"/>
                        </a:spcAft>
                        <a:buClr>
                          <a:schemeClr val="dk1"/>
                        </a:buClr>
                        <a:buSzPts val="1400"/>
                        <a:buFont typeface="Calibri"/>
                        <a:buNone/>
                      </a:pPr>
                      <a:r>
                        <a:rPr b="1" lang="vi" sz="1400" u="none" cap="none" strike="noStrike">
                          <a:latin typeface="Calibri"/>
                          <a:ea typeface="Calibri"/>
                          <a:cs typeface="Calibri"/>
                          <a:sym typeface="Calibri"/>
                        </a:rPr>
                        <a:t>Text Strings</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Specify textual content, which is readable by the user.</a:t>
                      </a:r>
                      <a:endParaRPr sz="1100"/>
                    </a:p>
                  </a:txBody>
                  <a:tcPr marT="0" marB="0" marR="91450" marL="91450">
                    <a:solidFill>
                      <a:srgbClr val="DBDBDB"/>
                    </a:solidFill>
                  </a:tcPr>
                </a:tc>
              </a:tr>
              <a:tr h="438550">
                <a:tc>
                  <a:txBody>
                    <a:bodyPr/>
                    <a:lstStyle/>
                    <a:p>
                      <a:pPr indent="0" lvl="0" marL="0" marR="0" rtl="0" algn="l">
                        <a:lnSpc>
                          <a:spcPct val="100000"/>
                        </a:lnSpc>
                        <a:spcBef>
                          <a:spcPts val="0"/>
                        </a:spcBef>
                        <a:spcAft>
                          <a:spcPts val="0"/>
                        </a:spcAft>
                        <a:buClr>
                          <a:schemeClr val="dk1"/>
                        </a:buClr>
                        <a:buSzPts val="1400"/>
                        <a:buFont typeface="Calibri"/>
                        <a:buNone/>
                      </a:pPr>
                      <a:r>
                        <a:rPr b="1" lang="vi" sz="1400" u="none" cap="none" strike="noStrike">
                          <a:latin typeface="Calibri"/>
                          <a:ea typeface="Calibri"/>
                          <a:cs typeface="Calibri"/>
                          <a:sym typeface="Calibri"/>
                        </a:rPr>
                        <a:t>Uniform Resource Identifiers (URIs)</a:t>
                      </a:r>
                      <a:endParaRPr sz="11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Specifies the location of Web pages or network files.</a:t>
                      </a:r>
                      <a:endParaRPr sz="1100"/>
                    </a:p>
                  </a:txBody>
                  <a:tcPr marT="0" marB="0" marR="91450" marL="91450">
                    <a:solidFill>
                      <a:srgbClr val="FBE4D4"/>
                    </a:solidFill>
                  </a:tcPr>
                </a:tc>
              </a:tr>
              <a:tr h="355275">
                <a:tc>
                  <a:txBody>
                    <a:bodyPr/>
                    <a:lstStyle/>
                    <a:p>
                      <a:pPr indent="0" lvl="0" marL="0" marR="0" rtl="0" algn="l">
                        <a:lnSpc>
                          <a:spcPct val="100000"/>
                        </a:lnSpc>
                        <a:spcBef>
                          <a:spcPts val="0"/>
                        </a:spcBef>
                        <a:spcAft>
                          <a:spcPts val="0"/>
                        </a:spcAft>
                        <a:buClr>
                          <a:schemeClr val="dk1"/>
                        </a:buClr>
                        <a:buSzPts val="1400"/>
                        <a:buFont typeface="Calibri"/>
                        <a:buNone/>
                      </a:pPr>
                      <a:r>
                        <a:rPr b="1" lang="vi" sz="1400" u="none" cap="none" strike="noStrike">
                          <a:latin typeface="Calibri"/>
                          <a:ea typeface="Calibri"/>
                          <a:cs typeface="Calibri"/>
                          <a:sym typeface="Calibri"/>
                        </a:rPr>
                        <a:t>Colors</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Specify the color to be applied to the content on the Web page.</a:t>
                      </a:r>
                      <a:endParaRPr sz="1100"/>
                    </a:p>
                  </a:txBody>
                  <a:tcPr marT="0" marB="0" marR="91450" marL="91450">
                    <a:solidFill>
                      <a:srgbClr val="DBDBDB"/>
                    </a:solidFill>
                  </a:tcPr>
                </a:tc>
              </a:tr>
              <a:tr h="630900">
                <a:tc>
                  <a:txBody>
                    <a:bodyPr/>
                    <a:lstStyle/>
                    <a:p>
                      <a:pPr indent="0" lvl="0" marL="0" marR="0" rtl="0" algn="l">
                        <a:lnSpc>
                          <a:spcPct val="100000"/>
                        </a:lnSpc>
                        <a:spcBef>
                          <a:spcPts val="0"/>
                        </a:spcBef>
                        <a:spcAft>
                          <a:spcPts val="0"/>
                        </a:spcAft>
                        <a:buClr>
                          <a:schemeClr val="dk1"/>
                        </a:buClr>
                        <a:buSzPts val="1400"/>
                        <a:buFont typeface="Calibri"/>
                        <a:buNone/>
                      </a:pPr>
                      <a:r>
                        <a:rPr b="1" lang="vi" sz="1400" u="none" cap="none" strike="noStrike">
                          <a:latin typeface="Calibri"/>
                          <a:ea typeface="Calibri"/>
                          <a:cs typeface="Calibri"/>
                          <a:sym typeface="Calibri"/>
                        </a:rPr>
                        <a:t>Lengths</a:t>
                      </a:r>
                      <a:endParaRPr sz="11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Specify the spacing among HTML elements. Length values can be in Pixels, Length, or Multi Length. Pixels refer to the smallest dot on the screen. </a:t>
                      </a:r>
                      <a:endParaRPr sz="1100"/>
                    </a:p>
                  </a:txBody>
                  <a:tcPr marT="0" marB="0" marR="91450" marL="91450">
                    <a:solidFill>
                      <a:srgbClr val="FBE4D4"/>
                    </a:solidFill>
                  </a:tcPr>
                </a:tc>
              </a:tr>
              <a:tr h="841200">
                <a:tc>
                  <a:txBody>
                    <a:bodyPr/>
                    <a:lstStyle/>
                    <a:p>
                      <a:pPr indent="0" lvl="0" marL="0" marR="0" rtl="0" algn="l">
                        <a:lnSpc>
                          <a:spcPct val="100000"/>
                        </a:lnSpc>
                        <a:spcBef>
                          <a:spcPts val="0"/>
                        </a:spcBef>
                        <a:spcAft>
                          <a:spcPts val="0"/>
                        </a:spcAft>
                        <a:buClr>
                          <a:schemeClr val="dk1"/>
                        </a:buClr>
                        <a:buSzPts val="1400"/>
                        <a:buFont typeface="Calibri"/>
                        <a:buNone/>
                      </a:pPr>
                      <a:r>
                        <a:rPr b="1" lang="vi" sz="1400" u="none" cap="none" strike="noStrike">
                          <a:latin typeface="Calibri"/>
                          <a:ea typeface="Calibri"/>
                          <a:cs typeface="Calibri"/>
                          <a:sym typeface="Calibri"/>
                        </a:rPr>
                        <a:t>Content Types</a:t>
                      </a:r>
                      <a:endParaRPr sz="1100"/>
                    </a:p>
                    <a:p>
                      <a:pPr indent="0" lvl="0" marL="0" marR="0" rtl="0" algn="l">
                        <a:lnSpc>
                          <a:spcPct val="100000"/>
                        </a:lnSpc>
                        <a:spcBef>
                          <a:spcPts val="0"/>
                        </a:spcBef>
                        <a:spcAft>
                          <a:spcPts val="0"/>
                        </a:spcAft>
                        <a:buClr>
                          <a:schemeClr val="dk1"/>
                        </a:buClr>
                        <a:buSzPts val="1400"/>
                        <a:buFont typeface="Arial"/>
                        <a:buNone/>
                      </a:pPr>
                      <a:r>
                        <a:t/>
                      </a:r>
                      <a:endParaRPr b="1" sz="1400" u="none" cap="none" strike="noStrike">
                        <a:latin typeface="Calibri"/>
                        <a:ea typeface="Calibri"/>
                        <a:cs typeface="Calibri"/>
                        <a:sym typeface="Calibri"/>
                      </a:endParaRPr>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Specify the type of content to be displayed on a Web page. Content types include ‘text/html’ for displaying text, ‘image/gif’ for displaying image of a .gif format, ‘video/mpg’ for displaying a video file of .mpg format.</a:t>
                      </a:r>
                      <a:endParaRPr sz="1100"/>
                    </a:p>
                  </a:txBody>
                  <a:tcPr marT="0" marB="0" marR="91450" marL="91450">
                    <a:solidFill>
                      <a:srgbClr val="DBDBDB"/>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2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19" name="Google Shape;219;p2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220" name="Google Shape;220;p28"/>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Attributes</a:t>
            </a:r>
            <a:endParaRPr/>
          </a:p>
        </p:txBody>
      </p:sp>
      <p:sp>
        <p:nvSpPr>
          <p:cNvPr id="221" name="Google Shape;221;p28"/>
          <p:cNvSpPr/>
          <p:nvPr/>
        </p:nvSpPr>
        <p:spPr>
          <a:xfrm>
            <a:off x="230378" y="628650"/>
            <a:ext cx="8686800" cy="971550"/>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HTML attributes help to provide some meaning and context to the elements.</a:t>
            </a:r>
            <a:endParaRPr/>
          </a:p>
          <a:p>
            <a:pPr indent="-274320" lvl="1" marL="457200" marR="0" rtl="0" algn="just">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Following table describes some of attributes used:</a:t>
            </a:r>
            <a:endParaRPr/>
          </a:p>
        </p:txBody>
      </p:sp>
      <p:graphicFrame>
        <p:nvGraphicFramePr>
          <p:cNvPr id="222" name="Google Shape;222;p28"/>
          <p:cNvGraphicFramePr/>
          <p:nvPr/>
        </p:nvGraphicFramePr>
        <p:xfrm>
          <a:off x="533400" y="1657350"/>
          <a:ext cx="3000000" cy="3000000"/>
        </p:xfrm>
        <a:graphic>
          <a:graphicData uri="http://schemas.openxmlformats.org/drawingml/2006/table">
            <a:tbl>
              <a:tblPr bandRow="1" firstRow="1">
                <a:noFill/>
                <a:tableStyleId>{FF567E97-4957-4FD9-9B4B-B404C51CC4B1}</a:tableStyleId>
              </a:tblPr>
              <a:tblGrid>
                <a:gridCol w="1616525"/>
                <a:gridCol w="6613075"/>
              </a:tblGrid>
              <a:tr h="466300">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Attribute</a:t>
                      </a:r>
                      <a:endParaRPr sz="1100"/>
                    </a:p>
                  </a:txBody>
                  <a:tcPr marT="34300" marB="34300" marR="91450" marL="91450" anchor="ctr">
                    <a:solidFill>
                      <a:srgbClr val="C55A11"/>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Description</a:t>
                      </a:r>
                      <a:endParaRPr sz="1800" u="none" cap="none" strike="noStrike"/>
                    </a:p>
                  </a:txBody>
                  <a:tcPr marT="34300" marB="34300" marR="91450" marL="91450" anchor="ctr">
                    <a:solidFill>
                      <a:srgbClr val="C55A11"/>
                    </a:solidFill>
                  </a:tcPr>
                </a:tc>
              </a:tr>
              <a:tr h="371925">
                <a:tc>
                  <a:txBody>
                    <a:bodyPr/>
                    <a:lstStyle/>
                    <a:p>
                      <a:pPr indent="0" lvl="0" marL="0" marR="0" rtl="0" algn="l">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class</a:t>
                      </a:r>
                      <a:endParaRPr sz="1100"/>
                    </a:p>
                  </a:txBody>
                  <a:tcPr marT="0" marB="0" marR="91450" marL="91450" anchor="ctr">
                    <a:solidFill>
                      <a:srgbClr val="DBDBDB"/>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Specifies class names</a:t>
                      </a:r>
                      <a:endParaRPr sz="1100"/>
                    </a:p>
                  </a:txBody>
                  <a:tcPr marT="0" marB="0" marR="91450" marL="91450" anchor="ctr">
                    <a:solidFill>
                      <a:srgbClr val="DBDBDB"/>
                    </a:solidFill>
                  </a:tcPr>
                </a:tc>
              </a:tr>
              <a:tr h="328150">
                <a:tc>
                  <a:txBody>
                    <a:bodyPr/>
                    <a:lstStyle/>
                    <a:p>
                      <a:pPr indent="0" lvl="0" marL="0" marR="0" rtl="0" algn="l">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contextmenu</a:t>
                      </a:r>
                      <a:endParaRPr b="1" baseline="30000" sz="1800" u="none" cap="none" strike="noStrike">
                        <a:solidFill>
                          <a:schemeClr val="dk1"/>
                        </a:solidFill>
                        <a:latin typeface="Arial"/>
                        <a:ea typeface="Arial"/>
                        <a:cs typeface="Arial"/>
                        <a:sym typeface="Arial"/>
                      </a:endParaRPr>
                    </a:p>
                  </a:txBody>
                  <a:tcPr marT="0" marB="0" marR="91450" marL="91450" anchor="ctr">
                    <a:solidFill>
                      <a:srgbClr val="FBE4D4"/>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Specifies the context menu for an element.</a:t>
                      </a:r>
                      <a:endParaRPr sz="1100"/>
                    </a:p>
                  </a:txBody>
                  <a:tcPr marT="0" marB="0" marR="91450" marL="91450" anchor="ctr">
                    <a:solidFill>
                      <a:srgbClr val="FBE4D4"/>
                    </a:solidFill>
                  </a:tcPr>
                </a:tc>
              </a:tr>
              <a:tr h="328150">
                <a:tc>
                  <a:txBody>
                    <a:bodyPr/>
                    <a:lstStyle/>
                    <a:p>
                      <a:pPr indent="0" lvl="0" marL="0" marR="0" rtl="0" algn="l">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dir</a:t>
                      </a:r>
                      <a:endParaRPr b="1" baseline="30000" sz="1800" u="none" cap="none" strike="noStrike">
                        <a:solidFill>
                          <a:schemeClr val="dk1"/>
                        </a:solidFill>
                        <a:latin typeface="Arial"/>
                        <a:ea typeface="Arial"/>
                        <a:cs typeface="Arial"/>
                        <a:sym typeface="Arial"/>
                      </a:endParaRPr>
                    </a:p>
                  </a:txBody>
                  <a:tcPr marT="0" marB="0" marR="91450" marL="91450" anchor="ctr">
                    <a:solidFill>
                      <a:srgbClr val="DBDBDB"/>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Specifies the direction of the text present for the content.</a:t>
                      </a:r>
                      <a:endParaRPr sz="1100"/>
                    </a:p>
                  </a:txBody>
                  <a:tcPr marT="0" marB="0" marR="91450" marL="91450" anchor="ctr">
                    <a:solidFill>
                      <a:srgbClr val="DBDBDB"/>
                    </a:solidFill>
                  </a:tcPr>
                </a:tc>
              </a:tr>
              <a:tr h="291700">
                <a:tc>
                  <a:txBody>
                    <a:bodyPr/>
                    <a:lstStyle/>
                    <a:p>
                      <a:pPr indent="0" lvl="0" marL="0" marR="0" rtl="0" algn="l">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draggable</a:t>
                      </a:r>
                      <a:endParaRPr b="1" baseline="30000" sz="1800" u="none" cap="none" strike="noStrike">
                        <a:solidFill>
                          <a:schemeClr val="dk1"/>
                        </a:solidFill>
                        <a:latin typeface="Arial"/>
                        <a:ea typeface="Arial"/>
                        <a:cs typeface="Arial"/>
                        <a:sym typeface="Arial"/>
                      </a:endParaRPr>
                    </a:p>
                  </a:txBody>
                  <a:tcPr marT="0" marB="0" marR="91450" marL="91450" anchor="ctr">
                    <a:solidFill>
                      <a:srgbClr val="FBE4D4"/>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Specifies the draggable function of an element.</a:t>
                      </a:r>
                      <a:endParaRPr sz="1100"/>
                    </a:p>
                  </a:txBody>
                  <a:tcPr marT="0" marB="0" marR="91450" marL="91450" anchor="ctr">
                    <a:solidFill>
                      <a:srgbClr val="FBE4D4"/>
                    </a:solidFill>
                  </a:tcPr>
                </a:tc>
              </a:tr>
              <a:tr h="417025">
                <a:tc>
                  <a:txBody>
                    <a:bodyPr/>
                    <a:lstStyle/>
                    <a:p>
                      <a:pPr indent="0" lvl="0" marL="0" marR="0" rtl="0" algn="l">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dropzone</a:t>
                      </a:r>
                      <a:endParaRPr b="1" sz="1800" u="none" cap="none" strike="noStrike"/>
                    </a:p>
                  </a:txBody>
                  <a:tcPr marT="0" marB="0" marR="91450" marL="91450" anchor="ctr">
                    <a:solidFill>
                      <a:srgbClr val="DBDBDB"/>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Specifies whether the data when dragged is copied, moved, or linked, when dropped.</a:t>
                      </a:r>
                      <a:endParaRPr sz="1100"/>
                    </a:p>
                  </a:txBody>
                  <a:tcPr marT="0" marB="0" marR="91450" marL="91450" anchor="ctr">
                    <a:solidFill>
                      <a:srgbClr val="DBDBDB"/>
                    </a:solidFill>
                  </a:tcPr>
                </a:tc>
              </a:tr>
              <a:tr h="279775">
                <a:tc>
                  <a:txBody>
                    <a:bodyPr/>
                    <a:lstStyle/>
                    <a:p>
                      <a:pPr indent="0" lvl="0" marL="0" marR="0" rtl="0" algn="l">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style</a:t>
                      </a:r>
                      <a:endParaRPr b="1" sz="1800" u="none" cap="none" strike="noStrike"/>
                    </a:p>
                  </a:txBody>
                  <a:tcPr marT="0" marB="0" marR="91450" marL="91450" anchor="ctr">
                    <a:solidFill>
                      <a:srgbClr val="FBE4D4"/>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Specifies the inline CSS style for an element.</a:t>
                      </a:r>
                      <a:endParaRPr sz="1100"/>
                    </a:p>
                  </a:txBody>
                  <a:tcPr marT="0" marB="0" marR="91450" marL="91450" anchor="ctr">
                    <a:solidFill>
                      <a:srgbClr val="FBE4D4"/>
                    </a:solidFill>
                  </a:tcPr>
                </a:tc>
              </a:tr>
              <a:tr h="442975">
                <a:tc>
                  <a:txBody>
                    <a:bodyPr/>
                    <a:lstStyle/>
                    <a:p>
                      <a:pPr indent="0" lvl="0" marL="0" marR="0" rtl="0" algn="l">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title</a:t>
                      </a:r>
                      <a:endParaRPr b="1" sz="1800" u="none" cap="none" strike="noStrike"/>
                    </a:p>
                  </a:txBody>
                  <a:tcPr marT="0" marB="0" marR="91450" marL="91450" anchor="ctr">
                    <a:solidFill>
                      <a:srgbClr val="DBDBDB"/>
                    </a:solidFill>
                  </a:tcPr>
                </a:tc>
                <a:tc>
                  <a:txBody>
                    <a:bodyPr/>
                    <a:lstStyle/>
                    <a:p>
                      <a:pPr indent="0" lvl="0" marL="0" marR="0" rtl="0" algn="just">
                        <a:lnSpc>
                          <a:spcPct val="100000"/>
                        </a:lnSpc>
                        <a:spcBef>
                          <a:spcPts val="0"/>
                        </a:spcBef>
                        <a:spcAft>
                          <a:spcPts val="0"/>
                        </a:spcAft>
                        <a:buClr>
                          <a:schemeClr val="dk1"/>
                        </a:buClr>
                        <a:buSzPts val="1400"/>
                        <a:buFont typeface="Calibri"/>
                        <a:buNone/>
                      </a:pPr>
                      <a:r>
                        <a:rPr lang="vi" sz="1400" u="none" cap="none" strike="noStrike">
                          <a:latin typeface="Calibri"/>
                          <a:ea typeface="Calibri"/>
                          <a:cs typeface="Calibri"/>
                          <a:sym typeface="Calibri"/>
                        </a:rPr>
                        <a:t>Specifies additional information about the element.</a:t>
                      </a:r>
                      <a:endParaRPr sz="1100"/>
                    </a:p>
                  </a:txBody>
                  <a:tcPr marT="0" marB="0" marR="91450" marL="91450" anchor="ctr">
                    <a:solidFill>
                      <a:srgbClr val="DBDBDB"/>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2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29" name="Google Shape;229;p2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230" name="Google Shape;230;p29"/>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HTML Entities</a:t>
            </a:r>
            <a:endParaRPr/>
          </a:p>
        </p:txBody>
      </p:sp>
      <p:sp>
        <p:nvSpPr>
          <p:cNvPr id="231" name="Google Shape;231;p29"/>
          <p:cNvSpPr/>
          <p:nvPr/>
        </p:nvSpPr>
        <p:spPr>
          <a:xfrm>
            <a:off x="242900" y="379400"/>
            <a:ext cx="3297300" cy="3098700"/>
          </a:xfrm>
          <a:prstGeom prst="rect">
            <a:avLst/>
          </a:prstGeom>
          <a:noFill/>
          <a:ln>
            <a:noFill/>
          </a:ln>
        </p:spPr>
        <p:txBody>
          <a:bodyPr anchorCtr="0" anchor="ctr"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Entities are special characters that are reserved in HTML. </a:t>
            </a:r>
            <a:endParaRPr sz="1600"/>
          </a:p>
          <a:p>
            <a:pPr indent="-236220" lvl="1" marL="457200" marR="0" rtl="0" algn="l">
              <a:lnSpc>
                <a:spcPct val="100000"/>
              </a:lnSpc>
              <a:spcBef>
                <a:spcPts val="60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These entities can be displayed by using the following syntax:</a:t>
            </a:r>
            <a:endParaRPr sz="1600"/>
          </a:p>
          <a:p>
            <a:pPr indent="0" lvl="1" marL="182880" marR="0" rtl="0" algn="ctr">
              <a:lnSpc>
                <a:spcPct val="100000"/>
              </a:lnSpc>
              <a:spcBef>
                <a:spcPts val="600"/>
              </a:spcBef>
              <a:spcAft>
                <a:spcPts val="0"/>
              </a:spcAft>
              <a:buNone/>
            </a:pPr>
            <a:r>
              <a:rPr b="0" i="0" lang="vi" sz="1600" u="none" cap="none" strike="noStrike">
                <a:solidFill>
                  <a:schemeClr val="dk1"/>
                </a:solidFill>
                <a:latin typeface="Courier New"/>
                <a:ea typeface="Courier New"/>
                <a:cs typeface="Courier New"/>
                <a:sym typeface="Courier New"/>
              </a:rPr>
              <a:t>&amp;entity_name; </a:t>
            </a:r>
            <a:r>
              <a:rPr b="0" i="0" lang="vi" sz="1600" u="none" cap="none" strike="noStrike">
                <a:solidFill>
                  <a:schemeClr val="dk1"/>
                </a:solidFill>
                <a:latin typeface="Calibri"/>
                <a:ea typeface="Calibri"/>
                <a:cs typeface="Calibri"/>
                <a:sym typeface="Calibri"/>
              </a:rPr>
              <a:t>or    </a:t>
            </a:r>
            <a:r>
              <a:rPr b="0" i="0" lang="vi" sz="1600" u="none" cap="none" strike="noStrike">
                <a:solidFill>
                  <a:schemeClr val="dk1"/>
                </a:solidFill>
                <a:latin typeface="Courier New"/>
                <a:ea typeface="Courier New"/>
                <a:cs typeface="Courier New"/>
                <a:sym typeface="Courier New"/>
              </a:rPr>
              <a:t>&amp;#entity_number;</a:t>
            </a:r>
            <a:endParaRPr sz="1600"/>
          </a:p>
          <a:p>
            <a:pPr indent="-236220" lvl="1" marL="457200" marR="0" rtl="0" algn="just">
              <a:lnSpc>
                <a:spcPct val="100000"/>
              </a:lnSpc>
              <a:spcBef>
                <a:spcPts val="120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Following table shows some of the commonly used HTML entities.</a:t>
            </a:r>
            <a:endParaRPr sz="1600"/>
          </a:p>
        </p:txBody>
      </p:sp>
      <p:graphicFrame>
        <p:nvGraphicFramePr>
          <p:cNvPr id="232" name="Google Shape;232;p29"/>
          <p:cNvGraphicFramePr/>
          <p:nvPr/>
        </p:nvGraphicFramePr>
        <p:xfrm>
          <a:off x="3845999" y="741988"/>
          <a:ext cx="3000000" cy="3000000"/>
        </p:xfrm>
        <a:graphic>
          <a:graphicData uri="http://schemas.openxmlformats.org/drawingml/2006/table">
            <a:tbl>
              <a:tblPr bandRow="1" firstRow="1">
                <a:noFill/>
                <a:tableStyleId>{FF567E97-4957-4FD9-9B4B-B404C51CC4B1}</a:tableStyleId>
              </a:tblPr>
              <a:tblGrid>
                <a:gridCol w="780950"/>
                <a:gridCol w="1506100"/>
                <a:gridCol w="1004075"/>
                <a:gridCol w="1729200"/>
              </a:tblGrid>
              <a:tr h="269075">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Output</a:t>
                      </a:r>
                      <a:endParaRPr sz="1100"/>
                    </a:p>
                  </a:txBody>
                  <a:tcPr marT="34300" marB="34300" marR="91450" marL="91450" anchor="b">
                    <a:solidFill>
                      <a:srgbClr val="C55A11"/>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Description</a:t>
                      </a:r>
                      <a:endParaRPr sz="1800" u="none" cap="none" strike="noStrike"/>
                    </a:p>
                  </a:txBody>
                  <a:tcPr marT="34300" marB="34300" marR="91450" marL="91450">
                    <a:solidFill>
                      <a:srgbClr val="C55A11"/>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Entity Name</a:t>
                      </a:r>
                      <a:endParaRPr sz="1800" u="none" cap="none" strike="noStrike"/>
                    </a:p>
                  </a:txBody>
                  <a:tcPr marT="34300" marB="34300" marR="91450" marL="91450">
                    <a:solidFill>
                      <a:srgbClr val="C55A11"/>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Entity Number</a:t>
                      </a:r>
                      <a:endParaRPr sz="1800" u="none" cap="none" strike="noStrike"/>
                    </a:p>
                  </a:txBody>
                  <a:tcPr marT="34300" marB="34300" marR="91450" marL="91450">
                    <a:solidFill>
                      <a:srgbClr val="C55A11"/>
                    </a:solidFill>
                  </a:tcPr>
                </a:tc>
              </a:tr>
              <a:tr h="431100">
                <a:tc>
                  <a:txBody>
                    <a:bodyPr/>
                    <a:lstStyle/>
                    <a:p>
                      <a:pPr indent="0" lvl="0" marL="0" marR="0" rtl="0" algn="l">
                        <a:lnSpc>
                          <a:spcPct val="100000"/>
                        </a:lnSpc>
                        <a:spcBef>
                          <a:spcPts val="0"/>
                        </a:spcBef>
                        <a:spcAft>
                          <a:spcPts val="0"/>
                        </a:spcAft>
                        <a:buClr>
                          <a:schemeClr val="dk1"/>
                        </a:buClr>
                        <a:buSzPts val="1800"/>
                        <a:buFont typeface="Arial"/>
                        <a:buNone/>
                      </a:pPr>
                      <a:r>
                        <a:t/>
                      </a:r>
                      <a:endParaRPr b="1" baseline="30000" sz="1800" u="none" cap="none" strike="noStrike">
                        <a:solidFill>
                          <a:schemeClr val="dk1"/>
                        </a:solidFill>
                        <a:latin typeface="Arial"/>
                        <a:ea typeface="Arial"/>
                        <a:cs typeface="Arial"/>
                        <a:sym typeface="Arial"/>
                      </a:endParaRPr>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non-breaking space</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&amp;nbsp;</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a:t>
                      </a:r>
                      <a:r>
                        <a:rPr b="0" baseline="30000" lang="vi" sz="1800" u="none" cap="none" strike="noStrike">
                          <a:solidFill>
                            <a:schemeClr val="dk1"/>
                          </a:solidFill>
                          <a:latin typeface="Arial"/>
                          <a:ea typeface="Arial"/>
                          <a:cs typeface="Arial"/>
                          <a:sym typeface="Arial"/>
                        </a:rPr>
                        <a:t>#160;</a:t>
                      </a:r>
                      <a:endParaRPr sz="1100"/>
                    </a:p>
                  </a:txBody>
                  <a:tcPr marT="0" marB="0" marR="91450" marL="91450">
                    <a:solidFill>
                      <a:srgbClr val="DBDBDB"/>
                    </a:solidFill>
                  </a:tcPr>
                </a:tc>
              </a:tr>
              <a:tr h="431100">
                <a:tc>
                  <a:txBody>
                    <a:bodyPr/>
                    <a:lstStyle/>
                    <a:p>
                      <a:pPr indent="0" lvl="0" marL="0" marR="0" rtl="0" algn="ctr">
                        <a:lnSpc>
                          <a:spcPct val="100000"/>
                        </a:lnSpc>
                        <a:spcBef>
                          <a:spcPts val="0"/>
                        </a:spcBef>
                        <a:spcAft>
                          <a:spcPts val="0"/>
                        </a:spcAft>
                        <a:buClr>
                          <a:schemeClr val="dk1"/>
                        </a:buClr>
                        <a:buSzPts val="1800"/>
                        <a:buFont typeface="Arial"/>
                        <a:buNone/>
                      </a:pPr>
                      <a:r>
                        <a:t/>
                      </a:r>
                      <a:endParaRPr b="1" baseline="3000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&lt;</a:t>
                      </a:r>
                      <a:endParaRPr sz="11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less than</a:t>
                      </a:r>
                      <a:endParaRPr sz="11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&amp;lt;</a:t>
                      </a:r>
                      <a:endParaRPr sz="11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&amp;#60;</a:t>
                      </a:r>
                      <a:endParaRPr sz="1100"/>
                    </a:p>
                  </a:txBody>
                  <a:tcPr marT="0" marB="0" marR="91450" marL="91450">
                    <a:solidFill>
                      <a:srgbClr val="FBE4D4"/>
                    </a:solidFill>
                  </a:tcPr>
                </a:tc>
              </a:tr>
              <a:tr h="431100">
                <a:tc>
                  <a:txBody>
                    <a:bodyPr/>
                    <a:lstStyle/>
                    <a:p>
                      <a:pPr indent="0" lvl="0" marL="0" marR="0" rtl="0" algn="ctr">
                        <a:lnSpc>
                          <a:spcPct val="100000"/>
                        </a:lnSpc>
                        <a:spcBef>
                          <a:spcPts val="0"/>
                        </a:spcBef>
                        <a:spcAft>
                          <a:spcPts val="0"/>
                        </a:spcAft>
                        <a:buClr>
                          <a:schemeClr val="dk1"/>
                        </a:buClr>
                        <a:buSzPts val="1800"/>
                        <a:buFont typeface="Arial"/>
                        <a:buNone/>
                      </a:pPr>
                      <a:r>
                        <a:t/>
                      </a:r>
                      <a:endParaRPr b="1" baseline="3000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&gt;</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greater than</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&amp;gt;</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&amp;#62;</a:t>
                      </a:r>
                      <a:endParaRPr b="0" baseline="30000" sz="1800" u="none" cap="none" strike="noStrike">
                        <a:solidFill>
                          <a:schemeClr val="dk1"/>
                        </a:solidFill>
                        <a:latin typeface="Arial"/>
                        <a:ea typeface="Arial"/>
                        <a:cs typeface="Arial"/>
                        <a:sym typeface="Arial"/>
                      </a:endParaRPr>
                    </a:p>
                  </a:txBody>
                  <a:tcPr marT="0" marB="0" marR="91450" marL="91450">
                    <a:solidFill>
                      <a:srgbClr val="DBDBDB"/>
                    </a:solidFill>
                  </a:tcPr>
                </a:tc>
              </a:tr>
              <a:tr h="431100">
                <a:tc>
                  <a:txBody>
                    <a:bodyPr/>
                    <a:lstStyle/>
                    <a:p>
                      <a:pPr indent="0" lvl="0" marL="0" marR="0" rtl="0" algn="ctr">
                        <a:lnSpc>
                          <a:spcPct val="100000"/>
                        </a:lnSpc>
                        <a:spcBef>
                          <a:spcPts val="0"/>
                        </a:spcBef>
                        <a:spcAft>
                          <a:spcPts val="0"/>
                        </a:spcAft>
                        <a:buClr>
                          <a:schemeClr val="dk1"/>
                        </a:buClr>
                        <a:buSzPts val="1800"/>
                        <a:buFont typeface="Arial"/>
                        <a:buNone/>
                      </a:pPr>
                      <a:r>
                        <a:t/>
                      </a:r>
                      <a:endParaRPr b="1" baseline="3000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&amp;</a:t>
                      </a:r>
                      <a:endParaRPr sz="11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ampersand</a:t>
                      </a:r>
                      <a:endParaRPr sz="11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&amp;amp;</a:t>
                      </a:r>
                      <a:endParaRPr sz="11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&amp;#38;</a:t>
                      </a:r>
                      <a:endParaRPr sz="1100"/>
                    </a:p>
                  </a:txBody>
                  <a:tcPr marT="0" marB="0" marR="91450" marL="91450">
                    <a:solidFill>
                      <a:srgbClr val="FBE4D4"/>
                    </a:solidFill>
                  </a:tcPr>
                </a:tc>
              </a:tr>
              <a:tr h="431100">
                <a:tc>
                  <a:txBody>
                    <a:bodyPr/>
                    <a:lstStyle/>
                    <a:p>
                      <a:pPr indent="0" lvl="0" marL="0" marR="0" rtl="0" algn="ctr">
                        <a:lnSpc>
                          <a:spcPct val="100000"/>
                        </a:lnSpc>
                        <a:spcBef>
                          <a:spcPts val="0"/>
                        </a:spcBef>
                        <a:spcAft>
                          <a:spcPts val="0"/>
                        </a:spcAft>
                        <a:buClr>
                          <a:schemeClr val="dk1"/>
                        </a:buClr>
                        <a:buSzPts val="1200"/>
                        <a:buFont typeface="Arial"/>
                        <a:buNone/>
                      </a:pPr>
                      <a:r>
                        <a:t/>
                      </a:r>
                      <a:endParaRPr b="1" baseline="3000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a:t>
                      </a:r>
                      <a:endParaRPr b="1" sz="1800" u="none" cap="none" strike="noStrike"/>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euro</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&amp;euro;</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&amp;#8364;</a:t>
                      </a:r>
                      <a:endParaRPr sz="1100"/>
                    </a:p>
                  </a:txBody>
                  <a:tcPr marT="0" marB="0" marR="91450" marL="91450">
                    <a:solidFill>
                      <a:srgbClr val="DBDBDB"/>
                    </a:solidFill>
                  </a:tcPr>
                </a:tc>
              </a:tr>
              <a:tr h="431100">
                <a:tc>
                  <a:txBody>
                    <a:bodyPr/>
                    <a:lstStyle/>
                    <a:p>
                      <a:pPr indent="0" lvl="0" marL="0" marR="0" rtl="0" algn="ctr">
                        <a:lnSpc>
                          <a:spcPct val="100000"/>
                        </a:lnSpc>
                        <a:spcBef>
                          <a:spcPts val="0"/>
                        </a:spcBef>
                        <a:spcAft>
                          <a:spcPts val="0"/>
                        </a:spcAft>
                        <a:buClr>
                          <a:schemeClr val="dk1"/>
                        </a:buClr>
                        <a:buSzPts val="1800"/>
                        <a:buFont typeface="Arial"/>
                        <a:buNone/>
                      </a:pPr>
                      <a:r>
                        <a:t/>
                      </a:r>
                      <a:endParaRPr b="1" baseline="3000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1" baseline="30000" lang="vi" sz="1800" u="none" cap="none" strike="noStrike">
                          <a:solidFill>
                            <a:schemeClr val="dk1"/>
                          </a:solidFill>
                          <a:latin typeface="Arial"/>
                          <a:ea typeface="Arial"/>
                          <a:cs typeface="Arial"/>
                          <a:sym typeface="Arial"/>
                        </a:rPr>
                        <a:t>©</a:t>
                      </a:r>
                      <a:endParaRPr b="1" sz="1800" u="none" cap="none" strike="noStrike"/>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copyright</a:t>
                      </a:r>
                      <a:endParaRPr sz="11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&amp;copy;</a:t>
                      </a:r>
                      <a:endParaRPr sz="1100"/>
                    </a:p>
                  </a:txBody>
                  <a:tcPr marT="0" marB="0" marR="91450" marL="91450">
                    <a:solidFill>
                      <a:srgbClr val="FBE4D4"/>
                    </a:solidFill>
                  </a:tcPr>
                </a:tc>
                <a:tc>
                  <a:txBody>
                    <a:bodyPr/>
                    <a:lstStyle/>
                    <a:p>
                      <a:pPr indent="0" lvl="0" marL="0" marR="0" rtl="0" algn="just">
                        <a:lnSpc>
                          <a:spcPct val="100000"/>
                        </a:lnSpc>
                        <a:spcBef>
                          <a:spcPts val="0"/>
                        </a:spcBef>
                        <a:spcAft>
                          <a:spcPts val="0"/>
                        </a:spcAft>
                        <a:buClr>
                          <a:schemeClr val="dk1"/>
                        </a:buClr>
                        <a:buSzPts val="1800"/>
                        <a:buFont typeface="Arial"/>
                        <a:buNone/>
                      </a:pPr>
                      <a:r>
                        <a:t/>
                      </a:r>
                      <a:endParaRPr b="0" baseline="3000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rPr b="0" baseline="30000" lang="vi" sz="1800" u="none" cap="none" strike="noStrike">
                          <a:solidFill>
                            <a:schemeClr val="dk1"/>
                          </a:solidFill>
                          <a:latin typeface="Arial"/>
                          <a:ea typeface="Arial"/>
                          <a:cs typeface="Arial"/>
                          <a:sym typeface="Arial"/>
                        </a:rPr>
                        <a:t>&amp;#169;</a:t>
                      </a:r>
                      <a:endParaRPr sz="1100"/>
                    </a:p>
                  </a:txBody>
                  <a:tcPr marT="0" marB="0" marR="91450" marL="91450">
                    <a:solidFill>
                      <a:srgbClr val="FBE4D4"/>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2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39" name="Google Shape;239;p30"/>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240" name="Google Shape;240;p30"/>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Container and Standalone Tags</a:t>
            </a:r>
            <a:endParaRPr/>
          </a:p>
        </p:txBody>
      </p:sp>
      <p:grpSp>
        <p:nvGrpSpPr>
          <p:cNvPr id="241" name="Google Shape;241;p30"/>
          <p:cNvGrpSpPr/>
          <p:nvPr/>
        </p:nvGrpSpPr>
        <p:grpSpPr>
          <a:xfrm>
            <a:off x="304800" y="1041231"/>
            <a:ext cx="8382000" cy="2993119"/>
            <a:chOff x="0" y="245308"/>
            <a:chExt cx="8382000" cy="3990826"/>
          </a:xfrm>
        </p:grpSpPr>
        <p:sp>
          <p:nvSpPr>
            <p:cNvPr id="242" name="Google Shape;242;p30"/>
            <p:cNvSpPr/>
            <p:nvPr/>
          </p:nvSpPr>
          <p:spPr>
            <a:xfrm>
              <a:off x="0" y="245308"/>
              <a:ext cx="8382000" cy="832809"/>
            </a:xfrm>
            <a:prstGeom prst="roundRect">
              <a:avLst>
                <a:gd fmla="val 16667" name="adj"/>
              </a:avLst>
            </a:prstGeom>
            <a:solidFill>
              <a:srgbClr val="F4B08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txBox="1"/>
            <p:nvPr/>
          </p:nvSpPr>
          <p:spPr>
            <a:xfrm>
              <a:off x="40654" y="285962"/>
              <a:ext cx="8300692" cy="751501"/>
            </a:xfrm>
            <a:prstGeom prst="rect">
              <a:avLst/>
            </a:prstGeom>
            <a:noFill/>
            <a:ln>
              <a:noFill/>
            </a:ln>
          </p:spPr>
          <p:txBody>
            <a:bodyPr anchorCtr="0" anchor="ctr" bIns="83800" lIns="83800" spcFirstLastPara="1" rIns="83800" wrap="square" tIns="83800">
              <a:noAutofit/>
            </a:bodyPr>
            <a:lstStyle/>
            <a:p>
              <a:pPr indent="0" lvl="0" marL="0" marR="0" rtl="0" algn="l">
                <a:lnSpc>
                  <a:spcPct val="100000"/>
                </a:lnSpc>
                <a:spcBef>
                  <a:spcPts val="0"/>
                </a:spcBef>
                <a:spcAft>
                  <a:spcPts val="0"/>
                </a:spcAft>
                <a:buClr>
                  <a:schemeClr val="dk1"/>
                </a:buClr>
                <a:buSzPts val="2200"/>
                <a:buFont typeface="Calibri"/>
                <a:buNone/>
              </a:pPr>
              <a:r>
                <a:rPr lang="vi" sz="2200">
                  <a:solidFill>
                    <a:schemeClr val="dk1"/>
                  </a:solidFill>
                  <a:latin typeface="Calibri"/>
                  <a:ea typeface="Calibri"/>
                  <a:cs typeface="Calibri"/>
                  <a:sym typeface="Calibri"/>
                </a:rPr>
                <a:t>There are two types of HTML elements namely, container and standalone elements.</a:t>
              </a:r>
              <a:endParaRPr/>
            </a:p>
          </p:txBody>
        </p:sp>
        <p:sp>
          <p:nvSpPr>
            <p:cNvPr id="244" name="Google Shape;244;p30"/>
            <p:cNvSpPr/>
            <p:nvPr/>
          </p:nvSpPr>
          <p:spPr>
            <a:xfrm>
              <a:off x="0" y="1298136"/>
              <a:ext cx="8382000" cy="800305"/>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txBox="1"/>
            <p:nvPr/>
          </p:nvSpPr>
          <p:spPr>
            <a:xfrm>
              <a:off x="39068" y="1337204"/>
              <a:ext cx="8303864" cy="722169"/>
            </a:xfrm>
            <a:prstGeom prst="rect">
              <a:avLst/>
            </a:prstGeom>
            <a:noFill/>
            <a:ln>
              <a:noFill/>
            </a:ln>
          </p:spPr>
          <p:txBody>
            <a:bodyPr anchorCtr="0" anchor="ctr" bIns="83800" lIns="83800" spcFirstLastPara="1" rIns="83800" wrap="square" tIns="83800">
              <a:noAutofit/>
            </a:bodyPr>
            <a:lstStyle/>
            <a:p>
              <a:pPr indent="0" lvl="0" marL="0" marR="0" rtl="0" algn="l">
                <a:lnSpc>
                  <a:spcPct val="100000"/>
                </a:lnSpc>
                <a:spcBef>
                  <a:spcPts val="0"/>
                </a:spcBef>
                <a:spcAft>
                  <a:spcPts val="0"/>
                </a:spcAft>
                <a:buClr>
                  <a:srgbClr val="FFFFFF"/>
                </a:buClr>
                <a:buSzPts val="2200"/>
                <a:buFont typeface="Calibri"/>
                <a:buNone/>
              </a:pPr>
              <a:r>
                <a:rPr lang="vi" sz="2200">
                  <a:solidFill>
                    <a:srgbClr val="FFFFFF"/>
                  </a:solidFill>
                  <a:latin typeface="Calibri"/>
                  <a:ea typeface="Calibri"/>
                  <a:cs typeface="Calibri"/>
                  <a:sym typeface="Calibri"/>
                </a:rPr>
                <a:t>A </a:t>
              </a:r>
              <a:r>
                <a:rPr b="1" lang="vi" sz="2200">
                  <a:solidFill>
                    <a:schemeClr val="dk1"/>
                  </a:solidFill>
                  <a:latin typeface="Calibri"/>
                  <a:ea typeface="Calibri"/>
                  <a:cs typeface="Calibri"/>
                  <a:sym typeface="Calibri"/>
                </a:rPr>
                <a:t>container</a:t>
              </a:r>
              <a:r>
                <a:rPr lang="vi" sz="2200">
                  <a:solidFill>
                    <a:srgbClr val="FFFFFF"/>
                  </a:solidFill>
                  <a:latin typeface="Calibri"/>
                  <a:ea typeface="Calibri"/>
                  <a:cs typeface="Calibri"/>
                  <a:sym typeface="Calibri"/>
                </a:rPr>
                <a:t> element includes the start tag, contents, sub-elements, and end tag. </a:t>
              </a:r>
              <a:endParaRPr/>
            </a:p>
          </p:txBody>
        </p:sp>
        <p:sp>
          <p:nvSpPr>
            <p:cNvPr id="246" name="Google Shape;246;p30"/>
            <p:cNvSpPr/>
            <p:nvPr/>
          </p:nvSpPr>
          <p:spPr>
            <a:xfrm>
              <a:off x="0" y="2362200"/>
              <a:ext cx="8382000" cy="831311"/>
            </a:xfrm>
            <a:prstGeom prst="roundRect">
              <a:avLst>
                <a:gd fmla="val 16667" name="adj"/>
              </a:avLst>
            </a:prstGeom>
            <a:solidFill>
              <a:srgbClr val="FFD9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txBox="1"/>
            <p:nvPr/>
          </p:nvSpPr>
          <p:spPr>
            <a:xfrm>
              <a:off x="40581" y="2402781"/>
              <a:ext cx="8300838" cy="750149"/>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Calibri"/>
                <a:buNone/>
              </a:pPr>
              <a:r>
                <a:rPr lang="vi" sz="2200">
                  <a:solidFill>
                    <a:schemeClr val="dk1"/>
                  </a:solidFill>
                  <a:latin typeface="Calibri"/>
                  <a:ea typeface="Calibri"/>
                  <a:cs typeface="Calibri"/>
                  <a:sym typeface="Calibri"/>
                </a:rPr>
                <a:t>All the basic HTML elements are container elements</a:t>
              </a:r>
              <a:r>
                <a:rPr lang="vi" sz="1800">
                  <a:solidFill>
                    <a:schemeClr val="dk1"/>
                  </a:solidFill>
                  <a:latin typeface="Courier New"/>
                  <a:ea typeface="Courier New"/>
                  <a:cs typeface="Courier New"/>
                  <a:sym typeface="Courier New"/>
                </a:rPr>
                <a:t>. </a:t>
              </a:r>
              <a:endParaRPr/>
            </a:p>
          </p:txBody>
        </p:sp>
        <p:sp>
          <p:nvSpPr>
            <p:cNvPr id="248" name="Google Shape;248;p30"/>
            <p:cNvSpPr/>
            <p:nvPr/>
          </p:nvSpPr>
          <p:spPr>
            <a:xfrm>
              <a:off x="0" y="3473724"/>
              <a:ext cx="8382000" cy="762410"/>
            </a:xfrm>
            <a:prstGeom prst="roundRect">
              <a:avLst>
                <a:gd fmla="val 16667" name="adj"/>
              </a:avLst>
            </a:prstGeom>
            <a:solidFill>
              <a:srgbClr val="ACB8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txBox="1"/>
            <p:nvPr/>
          </p:nvSpPr>
          <p:spPr>
            <a:xfrm>
              <a:off x="37218" y="3510942"/>
              <a:ext cx="8307564" cy="687974"/>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FFFFFF"/>
                </a:buClr>
                <a:buSzPts val="2200"/>
                <a:buFont typeface="Calibri"/>
                <a:buNone/>
              </a:pPr>
              <a:r>
                <a:rPr lang="vi" sz="2200">
                  <a:solidFill>
                    <a:srgbClr val="FFFFFF"/>
                  </a:solidFill>
                  <a:latin typeface="Calibri"/>
                  <a:ea typeface="Calibri"/>
                  <a:cs typeface="Calibri"/>
                  <a:sym typeface="Calibri"/>
                </a:rPr>
                <a:t>A </a:t>
              </a:r>
              <a:r>
                <a:rPr b="1" lang="vi" sz="2200">
                  <a:solidFill>
                    <a:schemeClr val="dk1"/>
                  </a:solidFill>
                  <a:latin typeface="Calibri"/>
                  <a:ea typeface="Calibri"/>
                  <a:cs typeface="Calibri"/>
                  <a:sym typeface="Calibri"/>
                </a:rPr>
                <a:t>standalone</a:t>
              </a:r>
              <a:r>
                <a:rPr lang="vi" sz="2200">
                  <a:solidFill>
                    <a:srgbClr val="FFFFFF"/>
                  </a:solidFill>
                  <a:latin typeface="Calibri"/>
                  <a:ea typeface="Calibri"/>
                  <a:cs typeface="Calibri"/>
                  <a:sym typeface="Calibri"/>
                </a:rPr>
                <a:t> element consists of the start tag and attributes followed by the end tag as /&gt; without any content</a:t>
              </a:r>
              <a:r>
                <a:rPr lang="vi" sz="1800">
                  <a:solidFill>
                    <a:schemeClr val="dk1"/>
                  </a:solidFill>
                  <a:latin typeface="Courier New"/>
                  <a:ea typeface="Courier New"/>
                  <a:cs typeface="Courier New"/>
                  <a:sym typeface="Courier New"/>
                </a:rPr>
                <a:t>.</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56" name="Google Shape;256;p31"/>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257" name="Google Shape;257;p31"/>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HTML5 and Mobile Devices</a:t>
            </a:r>
            <a:endParaRPr/>
          </a:p>
        </p:txBody>
      </p:sp>
      <p:grpSp>
        <p:nvGrpSpPr>
          <p:cNvPr id="258" name="Google Shape;258;p31"/>
          <p:cNvGrpSpPr/>
          <p:nvPr/>
        </p:nvGrpSpPr>
        <p:grpSpPr>
          <a:xfrm>
            <a:off x="304800" y="1055043"/>
            <a:ext cx="8382000" cy="3322204"/>
            <a:chOff x="0" y="35124"/>
            <a:chExt cx="8382000" cy="4429606"/>
          </a:xfrm>
        </p:grpSpPr>
        <p:sp>
          <p:nvSpPr>
            <p:cNvPr id="259" name="Google Shape;259;p31"/>
            <p:cNvSpPr/>
            <p:nvPr/>
          </p:nvSpPr>
          <p:spPr>
            <a:xfrm>
              <a:off x="0" y="35124"/>
              <a:ext cx="8382000" cy="716387"/>
            </a:xfrm>
            <a:prstGeom prst="roundRect">
              <a:avLst>
                <a:gd fmla="val 16667" name="adj"/>
              </a:avLst>
            </a:prstGeom>
            <a:solidFill>
              <a:srgbClr val="D8E2F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txBox="1"/>
            <p:nvPr/>
          </p:nvSpPr>
          <p:spPr>
            <a:xfrm>
              <a:off x="34971" y="70095"/>
              <a:ext cx="8312058" cy="646445"/>
            </a:xfrm>
            <a:prstGeom prst="rect">
              <a:avLst/>
            </a:prstGeom>
            <a:noFill/>
            <a:ln>
              <a:noFill/>
            </a:ln>
          </p:spPr>
          <p:txBody>
            <a:bodyPr anchorCtr="0" anchor="ctr" bIns="76200" lIns="76200" spcFirstLastPara="1" rIns="76200" wrap="square" tIns="76200">
              <a:noAutofit/>
            </a:bodyPr>
            <a:lstStyle/>
            <a:p>
              <a:pPr indent="0" lvl="0" marL="0" marR="0" rtl="0" algn="l">
                <a:lnSpc>
                  <a:spcPct val="100000"/>
                </a:lnSpc>
                <a:spcBef>
                  <a:spcPts val="0"/>
                </a:spcBef>
                <a:spcAft>
                  <a:spcPts val="0"/>
                </a:spcAft>
                <a:buClr>
                  <a:schemeClr val="dk1"/>
                </a:buClr>
                <a:buSzPts val="2000"/>
                <a:buFont typeface="Calibri"/>
                <a:buNone/>
              </a:pPr>
              <a:r>
                <a:rPr lang="vi" sz="2000">
                  <a:solidFill>
                    <a:schemeClr val="dk1"/>
                  </a:solidFill>
                  <a:latin typeface="Calibri"/>
                  <a:ea typeface="Calibri"/>
                  <a:cs typeface="Calibri"/>
                  <a:sym typeface="Calibri"/>
                </a:rPr>
                <a:t>HTML5 helps to create better and richer mobile applications by using APIs that support advanced Web application features for mobile browsers. </a:t>
              </a:r>
              <a:endParaRPr/>
            </a:p>
          </p:txBody>
        </p:sp>
        <p:sp>
          <p:nvSpPr>
            <p:cNvPr id="261" name="Google Shape;261;p31"/>
            <p:cNvSpPr/>
            <p:nvPr/>
          </p:nvSpPr>
          <p:spPr>
            <a:xfrm>
              <a:off x="0" y="903789"/>
              <a:ext cx="8382000" cy="757640"/>
            </a:xfrm>
            <a:prstGeom prst="roundRect">
              <a:avLst>
                <a:gd fmla="val 16667" name="adj"/>
              </a:avLst>
            </a:prstGeom>
            <a:solidFill>
              <a:schemeClr val="dk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txBox="1"/>
            <p:nvPr/>
          </p:nvSpPr>
          <p:spPr>
            <a:xfrm>
              <a:off x="36985" y="940774"/>
              <a:ext cx="8308030" cy="683670"/>
            </a:xfrm>
            <a:prstGeom prst="rect">
              <a:avLst/>
            </a:prstGeom>
            <a:noFill/>
            <a:ln>
              <a:noFill/>
            </a:ln>
          </p:spPr>
          <p:txBody>
            <a:bodyPr anchorCtr="0" anchor="ctr" bIns="76200" lIns="76200" spcFirstLastPara="1" rIns="76200" wrap="square" tIns="76200">
              <a:noAutofit/>
            </a:bodyPr>
            <a:lstStyle/>
            <a:p>
              <a:pPr indent="0" lvl="0" marL="0" marR="0" rtl="0" algn="l">
                <a:lnSpc>
                  <a:spcPct val="100000"/>
                </a:lnSpc>
                <a:spcBef>
                  <a:spcPts val="0"/>
                </a:spcBef>
                <a:spcAft>
                  <a:spcPts val="0"/>
                </a:spcAft>
                <a:buClr>
                  <a:srgbClr val="FFFFFF"/>
                </a:buClr>
                <a:buSzPts val="2000"/>
                <a:buFont typeface="Calibri"/>
                <a:buNone/>
              </a:pPr>
              <a:r>
                <a:rPr lang="vi" sz="2000">
                  <a:solidFill>
                    <a:srgbClr val="FFFFFF"/>
                  </a:solidFill>
                  <a:latin typeface="Calibri"/>
                  <a:ea typeface="Calibri"/>
                  <a:cs typeface="Calibri"/>
                  <a:sym typeface="Calibri"/>
                </a:rPr>
                <a:t>New age smart phones with Apple iOS and Google Android as operating systems support HTML5 compliant browsers. </a:t>
              </a:r>
              <a:endParaRPr/>
            </a:p>
          </p:txBody>
        </p:sp>
        <p:sp>
          <p:nvSpPr>
            <p:cNvPr id="263" name="Google Shape;263;p31"/>
            <p:cNvSpPr/>
            <p:nvPr/>
          </p:nvSpPr>
          <p:spPr>
            <a:xfrm>
              <a:off x="0" y="1847107"/>
              <a:ext cx="8382000" cy="721711"/>
            </a:xfrm>
            <a:prstGeom prst="roundRect">
              <a:avLst>
                <a:gd fmla="val 16667" name="adj"/>
              </a:avLst>
            </a:prstGeom>
            <a:solidFill>
              <a:srgbClr val="FFD9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txBox="1"/>
            <p:nvPr/>
          </p:nvSpPr>
          <p:spPr>
            <a:xfrm>
              <a:off x="35231" y="1882338"/>
              <a:ext cx="8311538" cy="651249"/>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lang="vi" sz="2000">
                  <a:solidFill>
                    <a:schemeClr val="dk1"/>
                  </a:solidFill>
                  <a:latin typeface="Calibri"/>
                  <a:ea typeface="Calibri"/>
                  <a:cs typeface="Calibri"/>
                  <a:sym typeface="Calibri"/>
                </a:rPr>
                <a:t>HTML5 tries to integrate all the features to deploy mobile applications that would be compatible in all the platforms</a:t>
              </a:r>
              <a:r>
                <a:rPr lang="vi" sz="1800">
                  <a:solidFill>
                    <a:schemeClr val="dk1"/>
                  </a:solidFill>
                  <a:latin typeface="Courier New"/>
                  <a:ea typeface="Courier New"/>
                  <a:cs typeface="Courier New"/>
                  <a:sym typeface="Courier New"/>
                </a:rPr>
                <a:t>.</a:t>
              </a:r>
              <a:endParaRPr/>
            </a:p>
          </p:txBody>
        </p:sp>
        <p:sp>
          <p:nvSpPr>
            <p:cNvPr id="265" name="Google Shape;265;p31"/>
            <p:cNvSpPr/>
            <p:nvPr/>
          </p:nvSpPr>
          <p:spPr>
            <a:xfrm>
              <a:off x="0" y="2730204"/>
              <a:ext cx="8382000" cy="781375"/>
            </a:xfrm>
            <a:prstGeom prst="roundRect">
              <a:avLst>
                <a:gd fmla="val 16667" name="adj"/>
              </a:avLst>
            </a:prstGeom>
            <a:solidFill>
              <a:srgbClr val="007E3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txBox="1"/>
            <p:nvPr/>
          </p:nvSpPr>
          <p:spPr>
            <a:xfrm>
              <a:off x="38144" y="2768348"/>
              <a:ext cx="8305712" cy="705087"/>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rgbClr val="FFFFFF"/>
                </a:buClr>
                <a:buSzPts val="2000"/>
                <a:buFont typeface="Calibri"/>
                <a:buNone/>
              </a:pPr>
              <a:r>
                <a:rPr lang="vi" sz="2000">
                  <a:solidFill>
                    <a:srgbClr val="FFFFFF"/>
                  </a:solidFill>
                  <a:latin typeface="Calibri"/>
                  <a:ea typeface="Calibri"/>
                  <a:cs typeface="Calibri"/>
                  <a:sym typeface="Calibri"/>
                </a:rPr>
                <a:t>HTML5 provides features such as drag-and-drop functionality, video embedding in an application, and even offline capabilities</a:t>
              </a:r>
              <a:r>
                <a:rPr lang="vi" sz="1800">
                  <a:solidFill>
                    <a:schemeClr val="dk1"/>
                  </a:solidFill>
                  <a:latin typeface="Courier New"/>
                  <a:ea typeface="Courier New"/>
                  <a:cs typeface="Courier New"/>
                  <a:sym typeface="Courier New"/>
                </a:rPr>
                <a:t>.</a:t>
              </a:r>
              <a:endParaRPr/>
            </a:p>
          </p:txBody>
        </p:sp>
        <p:sp>
          <p:nvSpPr>
            <p:cNvPr id="267" name="Google Shape;267;p31"/>
            <p:cNvSpPr/>
            <p:nvPr/>
          </p:nvSpPr>
          <p:spPr>
            <a:xfrm>
              <a:off x="0" y="3687961"/>
              <a:ext cx="8382000" cy="776769"/>
            </a:xfrm>
            <a:prstGeom prst="roundRect">
              <a:avLst>
                <a:gd fmla="val 16667" name="adj"/>
              </a:avLst>
            </a:prstGeom>
            <a:solidFill>
              <a:srgbClr val="FBE4D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txBox="1"/>
            <p:nvPr/>
          </p:nvSpPr>
          <p:spPr>
            <a:xfrm>
              <a:off x="37919" y="3725880"/>
              <a:ext cx="8306162" cy="700931"/>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lang="vi" sz="2000">
                  <a:solidFill>
                    <a:schemeClr val="dk1"/>
                  </a:solidFill>
                  <a:latin typeface="Calibri"/>
                  <a:ea typeface="Calibri"/>
                  <a:cs typeface="Calibri"/>
                  <a:sym typeface="Calibri"/>
                </a:rPr>
                <a:t>As HTML5 is compatible with most mobile operating systems, up to 30% of the cost for development for different operating systems is saved.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75" name="Google Shape;275;p32"/>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276" name="Google Shape;276;p32"/>
          <p:cNvSpPr txBox="1"/>
          <p:nvPr>
            <p:ph type="title"/>
          </p:nvPr>
        </p:nvSpPr>
        <p:spPr>
          <a:xfrm>
            <a:off x="533400" y="171450"/>
            <a:ext cx="86106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Benefits of HTML5 for Mobile Development</a:t>
            </a:r>
            <a:endParaRPr/>
          </a:p>
        </p:txBody>
      </p:sp>
      <p:sp>
        <p:nvSpPr>
          <p:cNvPr id="277" name="Google Shape;277;p32"/>
          <p:cNvSpPr/>
          <p:nvPr/>
        </p:nvSpPr>
        <p:spPr>
          <a:xfrm>
            <a:off x="628403" y="760761"/>
            <a:ext cx="7848600" cy="512638"/>
          </a:xfrm>
          <a:custGeom>
            <a:rect b="b" l="l" r="r" t="t"/>
            <a:pathLst>
              <a:path extrusionOk="0" h="489965" w="6576914">
                <a:moveTo>
                  <a:pt x="0" y="48997"/>
                </a:moveTo>
                <a:cubicBezTo>
                  <a:pt x="0" y="21937"/>
                  <a:pt x="21937" y="0"/>
                  <a:pt x="48997" y="0"/>
                </a:cubicBezTo>
                <a:lnTo>
                  <a:pt x="6527918" y="0"/>
                </a:lnTo>
                <a:cubicBezTo>
                  <a:pt x="6554978" y="0"/>
                  <a:pt x="6576915" y="21937"/>
                  <a:pt x="6576915" y="48997"/>
                </a:cubicBezTo>
                <a:cubicBezTo>
                  <a:pt x="6576915" y="179654"/>
                  <a:pt x="6576914" y="310312"/>
                  <a:pt x="6576914" y="440969"/>
                </a:cubicBezTo>
                <a:cubicBezTo>
                  <a:pt x="6576914" y="468029"/>
                  <a:pt x="6554977" y="489966"/>
                  <a:pt x="6527917" y="489966"/>
                </a:cubicBezTo>
                <a:lnTo>
                  <a:pt x="48997" y="489965"/>
                </a:lnTo>
                <a:cubicBezTo>
                  <a:pt x="21937" y="489965"/>
                  <a:pt x="0" y="468028"/>
                  <a:pt x="0" y="440968"/>
                </a:cubicBezTo>
                <a:lnTo>
                  <a:pt x="0" y="48997"/>
                </a:lnTo>
                <a:close/>
              </a:path>
            </a:pathLst>
          </a:custGeom>
          <a:solidFill>
            <a:srgbClr val="FEE599">
              <a:alpha val="89803"/>
            </a:srgbClr>
          </a:solidFill>
          <a:ln cap="flat" cmpd="sng" w="25400">
            <a:solidFill>
              <a:srgbClr val="4372C3"/>
            </a:solidFill>
            <a:prstDash val="solid"/>
            <a:round/>
            <a:headEnd len="sm" w="sm" type="none"/>
            <a:tailEnd len="sm" w="sm" type="none"/>
          </a:ln>
        </p:spPr>
        <p:txBody>
          <a:bodyPr anchorCtr="0" anchor="ctr" bIns="34650" lIns="44825" spcFirstLastPara="1" rIns="44825" wrap="square" tIns="34650">
            <a:noAutofit/>
          </a:bodyPr>
          <a:lstStyle/>
          <a:p>
            <a:pPr indent="0" lvl="0" marL="225425" marR="0" rtl="0" algn="l">
              <a:lnSpc>
                <a:spcPct val="100000"/>
              </a:lnSpc>
              <a:spcBef>
                <a:spcPts val="0"/>
              </a:spcBef>
              <a:spcAft>
                <a:spcPts val="0"/>
              </a:spcAft>
              <a:buNone/>
            </a:pPr>
            <a:r>
              <a:rPr lang="vi" sz="2000">
                <a:solidFill>
                  <a:schemeClr val="dk1"/>
                </a:solidFill>
                <a:latin typeface="Calibri"/>
                <a:ea typeface="Calibri"/>
                <a:cs typeface="Calibri"/>
                <a:sym typeface="Calibri"/>
              </a:rPr>
              <a:t>HTML5 has included APIs, hence additional plug-ins, third-party programs are not required.</a:t>
            </a:r>
            <a:endParaRPr/>
          </a:p>
        </p:txBody>
      </p:sp>
      <p:sp>
        <p:nvSpPr>
          <p:cNvPr id="278" name="Google Shape;278;p32"/>
          <p:cNvSpPr/>
          <p:nvPr/>
        </p:nvSpPr>
        <p:spPr>
          <a:xfrm>
            <a:off x="617333" y="1416177"/>
            <a:ext cx="7870741" cy="533567"/>
          </a:xfrm>
          <a:custGeom>
            <a:rect b="b" l="l" r="r" t="t"/>
            <a:pathLst>
              <a:path extrusionOk="0" h="509968" w="6595468">
                <a:moveTo>
                  <a:pt x="0" y="50997"/>
                </a:moveTo>
                <a:cubicBezTo>
                  <a:pt x="0" y="22832"/>
                  <a:pt x="22832" y="0"/>
                  <a:pt x="50997" y="0"/>
                </a:cubicBezTo>
                <a:lnTo>
                  <a:pt x="6544471" y="0"/>
                </a:lnTo>
                <a:cubicBezTo>
                  <a:pt x="6572636" y="0"/>
                  <a:pt x="6595468" y="22832"/>
                  <a:pt x="6595468" y="50997"/>
                </a:cubicBezTo>
                <a:lnTo>
                  <a:pt x="6595468" y="458971"/>
                </a:lnTo>
                <a:cubicBezTo>
                  <a:pt x="6595468" y="487136"/>
                  <a:pt x="6572636" y="509968"/>
                  <a:pt x="6544471" y="509968"/>
                </a:cubicBezTo>
                <a:lnTo>
                  <a:pt x="50997" y="509968"/>
                </a:lnTo>
                <a:cubicBezTo>
                  <a:pt x="22832" y="509968"/>
                  <a:pt x="0" y="487136"/>
                  <a:pt x="0" y="458971"/>
                </a:cubicBezTo>
                <a:lnTo>
                  <a:pt x="0" y="50997"/>
                </a:lnTo>
                <a:close/>
              </a:path>
            </a:pathLst>
          </a:custGeom>
          <a:solidFill>
            <a:schemeClr val="accent6">
              <a:alpha val="89803"/>
            </a:schemeClr>
          </a:solidFill>
          <a:ln cap="flat" cmpd="sng" w="25400">
            <a:solidFill>
              <a:srgbClr val="4372C3"/>
            </a:solidFill>
            <a:prstDash val="solid"/>
            <a:round/>
            <a:headEnd len="sm" w="sm" type="none"/>
            <a:tailEnd len="sm" w="sm" type="none"/>
          </a:ln>
        </p:spPr>
        <p:txBody>
          <a:bodyPr anchorCtr="0" anchor="ctr" bIns="35250" lIns="45400" spcFirstLastPara="1" rIns="45400" wrap="square" tIns="35250">
            <a:noAutofit/>
          </a:bodyPr>
          <a:lstStyle/>
          <a:p>
            <a:pPr indent="0" lvl="0" marL="225425" marR="0" rtl="0" algn="l">
              <a:lnSpc>
                <a:spcPct val="100000"/>
              </a:lnSpc>
              <a:spcBef>
                <a:spcPts val="0"/>
              </a:spcBef>
              <a:spcAft>
                <a:spcPts val="0"/>
              </a:spcAft>
              <a:buNone/>
            </a:pPr>
            <a:r>
              <a:rPr lang="vi" sz="2000">
                <a:solidFill>
                  <a:schemeClr val="lt1"/>
                </a:solidFill>
                <a:latin typeface="Calibri"/>
                <a:ea typeface="Calibri"/>
                <a:cs typeface="Calibri"/>
                <a:sym typeface="Calibri"/>
              </a:rPr>
              <a:t>Mobile development is easier as knowledge of only HTML5, CSS, and JavaScript is majorly required. </a:t>
            </a:r>
            <a:endParaRPr/>
          </a:p>
        </p:txBody>
      </p:sp>
      <p:sp>
        <p:nvSpPr>
          <p:cNvPr id="279" name="Google Shape;279;p32"/>
          <p:cNvSpPr/>
          <p:nvPr/>
        </p:nvSpPr>
        <p:spPr>
          <a:xfrm>
            <a:off x="617333" y="2092388"/>
            <a:ext cx="7870740" cy="561832"/>
          </a:xfrm>
          <a:custGeom>
            <a:rect b="b" l="l" r="r" t="t"/>
            <a:pathLst>
              <a:path extrusionOk="0" h="536983" w="6549915">
                <a:moveTo>
                  <a:pt x="0" y="53698"/>
                </a:moveTo>
                <a:cubicBezTo>
                  <a:pt x="0" y="24041"/>
                  <a:pt x="24041" y="0"/>
                  <a:pt x="53698" y="0"/>
                </a:cubicBezTo>
                <a:lnTo>
                  <a:pt x="6496217" y="0"/>
                </a:lnTo>
                <a:cubicBezTo>
                  <a:pt x="6525874" y="0"/>
                  <a:pt x="6549915" y="24041"/>
                  <a:pt x="6549915" y="53698"/>
                </a:cubicBezTo>
                <a:lnTo>
                  <a:pt x="6549915" y="483285"/>
                </a:lnTo>
                <a:cubicBezTo>
                  <a:pt x="6549915" y="512942"/>
                  <a:pt x="6525874" y="536983"/>
                  <a:pt x="6496217" y="536983"/>
                </a:cubicBezTo>
                <a:lnTo>
                  <a:pt x="53698" y="536983"/>
                </a:lnTo>
                <a:cubicBezTo>
                  <a:pt x="24041" y="536983"/>
                  <a:pt x="0" y="512942"/>
                  <a:pt x="0" y="483285"/>
                </a:cubicBezTo>
                <a:lnTo>
                  <a:pt x="0" y="53698"/>
                </a:lnTo>
                <a:close/>
              </a:path>
            </a:pathLst>
          </a:custGeom>
          <a:solidFill>
            <a:srgbClr val="FBE4D4">
              <a:alpha val="89803"/>
            </a:srgbClr>
          </a:solidFill>
          <a:ln cap="flat" cmpd="sng" w="25400">
            <a:solidFill>
              <a:srgbClr val="4372C3"/>
            </a:solidFill>
            <a:prstDash val="solid"/>
            <a:round/>
            <a:headEnd len="sm" w="sm" type="none"/>
            <a:tailEnd len="sm" w="sm" type="none"/>
          </a:ln>
        </p:spPr>
        <p:txBody>
          <a:bodyPr anchorCtr="0" anchor="ctr" bIns="36025" lIns="46200" spcFirstLastPara="1" rIns="46200" wrap="square" tIns="36025">
            <a:noAutofit/>
          </a:bodyPr>
          <a:lstStyle/>
          <a:p>
            <a:pPr indent="0" lvl="0" marL="174625" marR="0" rtl="0" algn="l">
              <a:lnSpc>
                <a:spcPct val="100000"/>
              </a:lnSpc>
              <a:spcBef>
                <a:spcPts val="0"/>
              </a:spcBef>
              <a:spcAft>
                <a:spcPts val="0"/>
              </a:spcAft>
              <a:buNone/>
            </a:pPr>
            <a:r>
              <a:rPr lang="vi" sz="2000">
                <a:solidFill>
                  <a:schemeClr val="dk1"/>
                </a:solidFill>
                <a:latin typeface="Calibri"/>
                <a:ea typeface="Calibri"/>
                <a:cs typeface="Calibri"/>
                <a:sym typeface="Calibri"/>
              </a:rPr>
              <a:t>There is a rising growth of HTML5 for mobile applications due to its enhanced compatibility.</a:t>
            </a:r>
            <a:endParaRPr/>
          </a:p>
        </p:txBody>
      </p:sp>
      <p:sp>
        <p:nvSpPr>
          <p:cNvPr id="280" name="Google Shape;280;p32"/>
          <p:cNvSpPr/>
          <p:nvPr/>
        </p:nvSpPr>
        <p:spPr>
          <a:xfrm>
            <a:off x="617333" y="2796865"/>
            <a:ext cx="7870740" cy="530203"/>
          </a:xfrm>
          <a:custGeom>
            <a:rect b="b" l="l" r="r" t="t"/>
            <a:pathLst>
              <a:path extrusionOk="0" h="436861" w="6637223">
                <a:moveTo>
                  <a:pt x="0" y="43686"/>
                </a:moveTo>
                <a:cubicBezTo>
                  <a:pt x="0" y="19559"/>
                  <a:pt x="19559" y="0"/>
                  <a:pt x="43686" y="0"/>
                </a:cubicBezTo>
                <a:lnTo>
                  <a:pt x="6593537" y="0"/>
                </a:lnTo>
                <a:cubicBezTo>
                  <a:pt x="6617664" y="0"/>
                  <a:pt x="6637223" y="19559"/>
                  <a:pt x="6637223" y="43686"/>
                </a:cubicBezTo>
                <a:lnTo>
                  <a:pt x="6637223" y="393175"/>
                </a:lnTo>
                <a:cubicBezTo>
                  <a:pt x="6637223" y="417302"/>
                  <a:pt x="6617664" y="436861"/>
                  <a:pt x="6593537" y="436861"/>
                </a:cubicBezTo>
                <a:lnTo>
                  <a:pt x="43686" y="436861"/>
                </a:lnTo>
                <a:cubicBezTo>
                  <a:pt x="19559" y="436861"/>
                  <a:pt x="0" y="417302"/>
                  <a:pt x="0" y="393175"/>
                </a:cubicBezTo>
                <a:lnTo>
                  <a:pt x="0" y="43686"/>
                </a:lnTo>
                <a:close/>
              </a:path>
            </a:pathLst>
          </a:custGeom>
          <a:solidFill>
            <a:srgbClr val="C00000">
              <a:alpha val="89803"/>
            </a:srgbClr>
          </a:solidFill>
          <a:ln cap="flat" cmpd="sng" w="25400">
            <a:solidFill>
              <a:srgbClr val="4372C3"/>
            </a:solidFill>
            <a:prstDash val="solid"/>
            <a:round/>
            <a:headEnd len="sm" w="sm" type="none"/>
            <a:tailEnd len="sm" w="sm" type="none"/>
          </a:ln>
        </p:spPr>
        <p:txBody>
          <a:bodyPr anchorCtr="0" anchor="ctr" bIns="33100" lIns="43275" spcFirstLastPara="1" rIns="43275" wrap="square" tIns="33100">
            <a:noAutofit/>
          </a:bodyPr>
          <a:lstStyle/>
          <a:p>
            <a:pPr indent="0" lvl="0" marL="225425" marR="0" rtl="0" algn="l">
              <a:lnSpc>
                <a:spcPct val="100000"/>
              </a:lnSpc>
              <a:spcBef>
                <a:spcPts val="0"/>
              </a:spcBef>
              <a:spcAft>
                <a:spcPts val="0"/>
              </a:spcAft>
              <a:buNone/>
            </a:pPr>
            <a:r>
              <a:rPr lang="vi" sz="2000">
                <a:solidFill>
                  <a:schemeClr val="lt1"/>
                </a:solidFill>
                <a:latin typeface="Calibri"/>
                <a:ea typeface="Calibri"/>
                <a:cs typeface="Calibri"/>
                <a:sym typeface="Calibri"/>
              </a:rPr>
              <a:t>The HTML5 based mobile applications can run on browsers of Android, iOS, Blackberry, Windows Phone, and other mobile operating systems.</a:t>
            </a:r>
            <a:endParaRPr/>
          </a:p>
        </p:txBody>
      </p:sp>
      <p:sp>
        <p:nvSpPr>
          <p:cNvPr id="281" name="Google Shape;281;p32"/>
          <p:cNvSpPr/>
          <p:nvPr/>
        </p:nvSpPr>
        <p:spPr>
          <a:xfrm>
            <a:off x="628403" y="3469713"/>
            <a:ext cx="7848600" cy="502441"/>
          </a:xfrm>
          <a:custGeom>
            <a:rect b="b" l="l" r="r" t="t"/>
            <a:pathLst>
              <a:path extrusionOk="0" h="436987" w="5652901">
                <a:moveTo>
                  <a:pt x="0" y="43699"/>
                </a:moveTo>
                <a:cubicBezTo>
                  <a:pt x="0" y="19565"/>
                  <a:pt x="19565" y="0"/>
                  <a:pt x="43699" y="0"/>
                </a:cubicBezTo>
                <a:lnTo>
                  <a:pt x="5609202" y="0"/>
                </a:lnTo>
                <a:cubicBezTo>
                  <a:pt x="5633336" y="0"/>
                  <a:pt x="5652901" y="19565"/>
                  <a:pt x="5652901" y="43699"/>
                </a:cubicBezTo>
                <a:lnTo>
                  <a:pt x="5652901" y="393288"/>
                </a:lnTo>
                <a:cubicBezTo>
                  <a:pt x="5652901" y="417422"/>
                  <a:pt x="5633336" y="436987"/>
                  <a:pt x="5609202" y="436987"/>
                </a:cubicBezTo>
                <a:lnTo>
                  <a:pt x="43699" y="436987"/>
                </a:lnTo>
                <a:cubicBezTo>
                  <a:pt x="19565" y="436987"/>
                  <a:pt x="0" y="417422"/>
                  <a:pt x="0" y="393288"/>
                </a:cubicBezTo>
                <a:lnTo>
                  <a:pt x="0" y="43699"/>
                </a:lnTo>
                <a:close/>
              </a:path>
            </a:pathLst>
          </a:custGeom>
          <a:solidFill>
            <a:srgbClr val="FFF2CC">
              <a:alpha val="89803"/>
            </a:srgbClr>
          </a:solidFill>
          <a:ln cap="flat" cmpd="sng" w="25400">
            <a:solidFill>
              <a:srgbClr val="4372C3"/>
            </a:solidFill>
            <a:prstDash val="solid"/>
            <a:round/>
            <a:headEnd len="sm" w="sm" type="none"/>
            <a:tailEnd len="sm" w="sm" type="none"/>
          </a:ln>
        </p:spPr>
        <p:txBody>
          <a:bodyPr anchorCtr="0" anchor="ctr" bIns="33100" lIns="43275" spcFirstLastPara="1" rIns="43275" wrap="square" tIns="33100">
            <a:noAutofit/>
          </a:bodyPr>
          <a:lstStyle/>
          <a:p>
            <a:pPr indent="0" lvl="0" marL="225425" marR="0" rtl="0" algn="l">
              <a:lnSpc>
                <a:spcPct val="100000"/>
              </a:lnSpc>
              <a:spcBef>
                <a:spcPts val="0"/>
              </a:spcBef>
              <a:spcAft>
                <a:spcPts val="0"/>
              </a:spcAft>
              <a:buNone/>
            </a:pPr>
            <a:r>
              <a:rPr lang="vi" sz="2000">
                <a:solidFill>
                  <a:schemeClr val="dk1"/>
                </a:solidFill>
                <a:latin typeface="Calibri"/>
                <a:ea typeface="Calibri"/>
                <a:cs typeface="Calibri"/>
                <a:sym typeface="Calibri"/>
              </a:rPr>
              <a:t>The development cost for creating applications in HTML5 is low</a:t>
            </a:r>
            <a:r>
              <a:rPr lang="vi" sz="1600">
                <a:solidFill>
                  <a:schemeClr val="dk1"/>
                </a:solidFill>
                <a:latin typeface="Calibri"/>
                <a:ea typeface="Calibri"/>
                <a:cs typeface="Calibri"/>
                <a:sym typeface="Calibri"/>
              </a:rPr>
              <a:t>.</a:t>
            </a:r>
            <a:endParaRPr/>
          </a:p>
        </p:txBody>
      </p:sp>
      <p:sp>
        <p:nvSpPr>
          <p:cNvPr id="282" name="Google Shape;282;p32"/>
          <p:cNvSpPr/>
          <p:nvPr/>
        </p:nvSpPr>
        <p:spPr>
          <a:xfrm>
            <a:off x="628403" y="4114800"/>
            <a:ext cx="7870740" cy="526489"/>
          </a:xfrm>
          <a:custGeom>
            <a:rect b="b" l="l" r="r" t="t"/>
            <a:pathLst>
              <a:path extrusionOk="0" h="437200" w="6587966">
                <a:moveTo>
                  <a:pt x="0" y="43720"/>
                </a:moveTo>
                <a:cubicBezTo>
                  <a:pt x="0" y="19574"/>
                  <a:pt x="19574" y="0"/>
                  <a:pt x="43720" y="0"/>
                </a:cubicBezTo>
                <a:lnTo>
                  <a:pt x="6544246" y="0"/>
                </a:lnTo>
                <a:cubicBezTo>
                  <a:pt x="6568392" y="0"/>
                  <a:pt x="6587966" y="19574"/>
                  <a:pt x="6587966" y="43720"/>
                </a:cubicBezTo>
                <a:lnTo>
                  <a:pt x="6587966" y="393480"/>
                </a:lnTo>
                <a:cubicBezTo>
                  <a:pt x="6587966" y="417626"/>
                  <a:pt x="6568392" y="437200"/>
                  <a:pt x="6544246" y="437200"/>
                </a:cubicBezTo>
                <a:lnTo>
                  <a:pt x="43720" y="437200"/>
                </a:lnTo>
                <a:cubicBezTo>
                  <a:pt x="19574" y="437200"/>
                  <a:pt x="0" y="417626"/>
                  <a:pt x="0" y="393480"/>
                </a:cubicBezTo>
                <a:lnTo>
                  <a:pt x="0" y="43720"/>
                </a:lnTo>
                <a:close/>
              </a:path>
            </a:pathLst>
          </a:custGeom>
          <a:solidFill>
            <a:srgbClr val="0036A2">
              <a:alpha val="89803"/>
            </a:srgbClr>
          </a:solidFill>
          <a:ln cap="flat" cmpd="sng" w="25400">
            <a:solidFill>
              <a:srgbClr val="4372C3"/>
            </a:solidFill>
            <a:prstDash val="solid"/>
            <a:round/>
            <a:headEnd len="sm" w="sm" type="none"/>
            <a:tailEnd len="sm" w="sm" type="none"/>
          </a:ln>
        </p:spPr>
        <p:txBody>
          <a:bodyPr anchorCtr="0" anchor="ctr" bIns="33125" lIns="43275" spcFirstLastPara="1" rIns="43275" wrap="square" tIns="33125">
            <a:noAutofit/>
          </a:bodyPr>
          <a:lstStyle/>
          <a:p>
            <a:pPr indent="1588" lvl="0" marL="173038" marR="0" rtl="0" algn="l">
              <a:lnSpc>
                <a:spcPct val="100000"/>
              </a:lnSpc>
              <a:spcBef>
                <a:spcPts val="0"/>
              </a:spcBef>
              <a:spcAft>
                <a:spcPts val="0"/>
              </a:spcAft>
              <a:buNone/>
            </a:pPr>
            <a:r>
              <a:rPr lang="vi" sz="2000">
                <a:solidFill>
                  <a:schemeClr val="lt1"/>
                </a:solidFill>
                <a:latin typeface="Calibri"/>
                <a:ea typeface="Calibri"/>
                <a:cs typeface="Calibri"/>
                <a:sym typeface="Calibri"/>
              </a:rPr>
              <a:t>Applications based on location and maps will have greater support in HTML5.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89" name="Google Shape;289;p33"/>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290" name="Google Shape;290;p33"/>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Summary</a:t>
            </a:r>
            <a:endParaRPr/>
          </a:p>
        </p:txBody>
      </p:sp>
      <p:sp>
        <p:nvSpPr>
          <p:cNvPr id="291" name="Google Shape;291;p33"/>
          <p:cNvSpPr/>
          <p:nvPr/>
        </p:nvSpPr>
        <p:spPr>
          <a:xfrm>
            <a:off x="304800" y="796225"/>
            <a:ext cx="8625000" cy="3762600"/>
          </a:xfrm>
          <a:prstGeom prst="rect">
            <a:avLst/>
          </a:prstGeom>
          <a:noFill/>
          <a:ln>
            <a:noFill/>
          </a:ln>
        </p:spPr>
        <p:txBody>
          <a:bodyPr anchorCtr="0" anchor="t" bIns="45700" lIns="91425" spcFirstLastPara="1" rIns="91425" wrap="square" tIns="45700">
            <a:noAutofit/>
          </a:bodyPr>
          <a:lstStyle/>
          <a:p>
            <a:pPr indent="-2616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An element organizes the content in a Web page hierarchically, which forms the basic HTML structure.</a:t>
            </a:r>
            <a:endParaRPr sz="1800"/>
          </a:p>
          <a:p>
            <a:pPr indent="-2616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DOCTYPE tells the browser the type of your document.</a:t>
            </a:r>
            <a:endParaRPr sz="1800"/>
          </a:p>
          <a:p>
            <a:pPr indent="-2616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 data type specifies the type of value assigned to the attributes and the type of content that is to be displayed on the Web page.</a:t>
            </a:r>
            <a:endParaRPr sz="1800"/>
          </a:p>
          <a:p>
            <a:pPr indent="-2616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Entities are special characters that are reserved in HTML.</a:t>
            </a:r>
            <a:endParaRPr sz="1800"/>
          </a:p>
          <a:p>
            <a:pPr indent="-2616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 container element includes the start tag, contents, sub-elements, and the end tag.</a:t>
            </a:r>
            <a:endParaRPr sz="1800"/>
          </a:p>
          <a:p>
            <a:pPr indent="-2616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 standalone element consists of the start tag and attributes followed by the end tag as /&gt; without any content.</a:t>
            </a:r>
            <a:endParaRPr sz="1800"/>
          </a:p>
          <a:p>
            <a:pPr indent="-2616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HTML5 provides features such as drag-and-drop functionality, video embedding in an application, and even offline capabilities for mobile devices.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500"/>
                                        <p:tgtEl>
                                          <p:spTgt spid="29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animEffect filter="fade" transition="in">
                                      <p:cBhvr>
                                        <p:cTn dur="500"/>
                                        <p:tgtEl>
                                          <p:spTgt spid="29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animEffect filter="fade" transition="in">
                                      <p:cBhvr>
                                        <p:cTn dur="500"/>
                                        <p:tgtEl>
                                          <p:spTgt spid="29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animEffect filter="fade" transition="in">
                                      <p:cBhvr>
                                        <p:cTn dur="500"/>
                                        <p:tgtEl>
                                          <p:spTgt spid="29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animEffect filter="fade" transition="in">
                                      <p:cBhvr>
                                        <p:cTn dur="500"/>
                                        <p:tgtEl>
                                          <p:spTgt spid="29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1">
                                            <p:txEl>
                                              <p:pRg end="5" st="5"/>
                                            </p:txEl>
                                          </p:spTgt>
                                        </p:tgtEl>
                                        <p:attrNameLst>
                                          <p:attrName>style.visibility</p:attrName>
                                        </p:attrNameLst>
                                      </p:cBhvr>
                                      <p:to>
                                        <p:strVal val="visible"/>
                                      </p:to>
                                    </p:set>
                                    <p:animEffect filter="fade" transition="in">
                                      <p:cBhvr>
                                        <p:cTn dur="500"/>
                                        <p:tgtEl>
                                          <p:spTgt spid="29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1">
                                            <p:txEl>
                                              <p:pRg end="6" st="6"/>
                                            </p:txEl>
                                          </p:spTgt>
                                        </p:tgtEl>
                                        <p:attrNameLst>
                                          <p:attrName>style.visibility</p:attrName>
                                        </p:attrNameLst>
                                      </p:cBhvr>
                                      <p:to>
                                        <p:strVal val="visible"/>
                                      </p:to>
                                    </p:set>
                                    <p:animEffect filter="fade" transition="in">
                                      <p:cBhvr>
                                        <p:cTn dur="500"/>
                                        <p:tgtEl>
                                          <p:spTgt spid="29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84" name="Google Shape;84;p1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85" name="Google Shape;85;p17"/>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Objectives</a:t>
            </a:r>
            <a:endParaRPr/>
          </a:p>
        </p:txBody>
      </p:sp>
      <p:sp>
        <p:nvSpPr>
          <p:cNvPr id="86" name="Google Shape;86;p17"/>
          <p:cNvSpPr/>
          <p:nvPr/>
        </p:nvSpPr>
        <p:spPr>
          <a:xfrm>
            <a:off x="152400" y="1485900"/>
            <a:ext cx="8839200" cy="2628900"/>
          </a:xfrm>
          <a:prstGeom prst="rect">
            <a:avLst/>
          </a:prstGeom>
          <a:noFill/>
          <a:ln>
            <a:noFill/>
          </a:ln>
        </p:spPr>
        <p:txBody>
          <a:bodyPr anchorCtr="0" anchor="ctr" bIns="45700" lIns="91425" spcFirstLastPara="1" rIns="91425" wrap="square" tIns="45700">
            <a:noAutofit/>
          </a:bodyPr>
          <a:lstStyle/>
          <a:p>
            <a:pPr indent="-248920" lvl="0" marL="457200" marR="0" rtl="0" algn="l">
              <a:lnSpc>
                <a:spcPct val="150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Explain the elements constituting an HTML tag</a:t>
            </a:r>
            <a:endParaRPr sz="2800"/>
          </a:p>
          <a:p>
            <a:pPr indent="-248920" lvl="0" marL="457200" marR="0" rtl="0" algn="l">
              <a:lnSpc>
                <a:spcPct val="150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Describe DOCTYPE declarations</a:t>
            </a:r>
            <a:endParaRPr sz="2800"/>
          </a:p>
          <a:p>
            <a:pPr indent="-248920" lvl="0" marL="457200" marR="0" rtl="0" algn="l">
              <a:lnSpc>
                <a:spcPct val="150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Explain the basic tags in HTML</a:t>
            </a:r>
            <a:endParaRPr sz="2800"/>
          </a:p>
          <a:p>
            <a:pPr indent="-248920" lvl="0" marL="457200" marR="0" rtl="0" algn="l">
              <a:lnSpc>
                <a:spcPct val="150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List the different data types, attributes, and entities of HTML5</a:t>
            </a:r>
            <a:endParaRPr sz="2800"/>
          </a:p>
          <a:p>
            <a:pPr indent="-248920" lvl="0" marL="457200" marR="0" rtl="0" algn="l">
              <a:lnSpc>
                <a:spcPct val="150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Describe container and standalone tags</a:t>
            </a:r>
            <a:endParaRPr sz="2800"/>
          </a:p>
          <a:p>
            <a:pPr indent="-248920" lvl="0" marL="457200" marR="0" rtl="0" algn="l">
              <a:lnSpc>
                <a:spcPct val="150000"/>
              </a:lnSpc>
              <a:spcBef>
                <a:spcPts val="0"/>
              </a:spcBef>
              <a:spcAft>
                <a:spcPts val="0"/>
              </a:spcAft>
              <a:buClr>
                <a:srgbClr val="AC1418"/>
              </a:buClr>
              <a:buSzPts val="2800"/>
              <a:buFont typeface="Noto Sans Symbols"/>
              <a:buChar char="•"/>
            </a:pPr>
            <a:r>
              <a:rPr b="0" baseline="30000" i="0" lang="vi" sz="2800" u="none" cap="none" strike="noStrike">
                <a:solidFill>
                  <a:schemeClr val="dk1"/>
                </a:solidFill>
                <a:latin typeface="Calibri"/>
                <a:ea typeface="Calibri"/>
                <a:cs typeface="Calibri"/>
                <a:sym typeface="Calibri"/>
              </a:rPr>
              <a:t>Explain the role of HTML5 in Mobile devices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93" name="Google Shape;93;p1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94" name="Google Shape;94;p18"/>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Elements 1-2</a:t>
            </a:r>
            <a:endParaRPr/>
          </a:p>
        </p:txBody>
      </p:sp>
      <p:sp>
        <p:nvSpPr>
          <p:cNvPr id="95" name="Google Shape;95;p18"/>
          <p:cNvSpPr/>
          <p:nvPr/>
        </p:nvSpPr>
        <p:spPr>
          <a:xfrm>
            <a:off x="152400" y="720328"/>
            <a:ext cx="8763000" cy="457200"/>
          </a:xfrm>
          <a:prstGeom prst="rect">
            <a:avLst/>
          </a:prstGeom>
          <a:noFill/>
          <a:ln>
            <a:noFill/>
          </a:ln>
        </p:spPr>
        <p:txBody>
          <a:bodyPr anchorCtr="0" anchor="ctr" bIns="45700" lIns="91425" spcFirstLastPara="1" rIns="91425" wrap="square" tIns="45700">
            <a:noAutofit/>
          </a:bodyPr>
          <a:lstStyle/>
          <a:p>
            <a:pPr indent="0" lvl="1" marL="182880" marR="0" rtl="0" algn="l">
              <a:lnSpc>
                <a:spcPct val="100000"/>
              </a:lnSpc>
              <a:spcBef>
                <a:spcPts val="0"/>
              </a:spcBef>
              <a:spcAft>
                <a:spcPts val="0"/>
              </a:spcAft>
              <a:buNone/>
            </a:pPr>
            <a:r>
              <a:rPr b="0" i="0" lang="vi" sz="2400" u="none" cap="none" strike="noStrike">
                <a:solidFill>
                  <a:schemeClr val="dk1"/>
                </a:solidFill>
                <a:latin typeface="Calibri"/>
                <a:ea typeface="Calibri"/>
                <a:cs typeface="Calibri"/>
                <a:sym typeface="Calibri"/>
              </a:rPr>
              <a:t>An HTML document is made up of different elements which specify its content and format. </a:t>
            </a:r>
            <a:endParaRPr/>
          </a:p>
        </p:txBody>
      </p:sp>
      <p:grpSp>
        <p:nvGrpSpPr>
          <p:cNvPr id="96" name="Google Shape;96;p18"/>
          <p:cNvGrpSpPr/>
          <p:nvPr/>
        </p:nvGrpSpPr>
        <p:grpSpPr>
          <a:xfrm>
            <a:off x="304800" y="1384394"/>
            <a:ext cx="8458200" cy="3073305"/>
            <a:chOff x="0" y="17059"/>
            <a:chExt cx="8458200" cy="4097740"/>
          </a:xfrm>
        </p:grpSpPr>
        <p:sp>
          <p:nvSpPr>
            <p:cNvPr id="97" name="Google Shape;97;p18"/>
            <p:cNvSpPr/>
            <p:nvPr/>
          </p:nvSpPr>
          <p:spPr>
            <a:xfrm>
              <a:off x="0" y="17059"/>
              <a:ext cx="8458200" cy="814282"/>
            </a:xfrm>
            <a:prstGeom prst="roundRect">
              <a:avLst>
                <a:gd fmla="val 16667" name="adj"/>
              </a:avLst>
            </a:prstGeom>
            <a:solidFill>
              <a:srgbClr val="F4B08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39750" y="56809"/>
              <a:ext cx="8378700" cy="734782"/>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vi" sz="2000" u="none" cap="none" strike="noStrike">
                  <a:solidFill>
                    <a:schemeClr val="dk1"/>
                  </a:solidFill>
                  <a:latin typeface="Calibri"/>
                  <a:ea typeface="Calibri"/>
                  <a:cs typeface="Calibri"/>
                  <a:sym typeface="Calibri"/>
                </a:rPr>
                <a:t>Each element consists of tag, attributes, and content. Tags denote the start and end of an HTML element.</a:t>
              </a:r>
              <a:endParaRPr/>
            </a:p>
          </p:txBody>
        </p:sp>
        <p:sp>
          <p:nvSpPr>
            <p:cNvPr id="99" name="Google Shape;99;p18"/>
            <p:cNvSpPr/>
            <p:nvPr/>
          </p:nvSpPr>
          <p:spPr>
            <a:xfrm>
              <a:off x="0" y="1051243"/>
              <a:ext cx="8458200" cy="811617"/>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39620" y="1090863"/>
              <a:ext cx="8378960" cy="732377"/>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rgbClr val="FFFFFF"/>
                </a:buClr>
                <a:buSzPts val="2000"/>
                <a:buFont typeface="Calibri"/>
                <a:buNone/>
              </a:pPr>
              <a:r>
                <a:rPr b="0" i="0" lang="vi" sz="2000" u="none" cap="none" strike="noStrike">
                  <a:solidFill>
                    <a:srgbClr val="FFFFFF"/>
                  </a:solidFill>
                  <a:latin typeface="Calibri"/>
                  <a:ea typeface="Calibri"/>
                  <a:cs typeface="Calibri"/>
                  <a:sym typeface="Calibri"/>
                </a:rPr>
                <a:t>A </a:t>
              </a:r>
              <a:r>
                <a:rPr b="1" i="0" lang="vi" sz="2000" u="none" cap="none" strike="noStrike">
                  <a:solidFill>
                    <a:schemeClr val="dk1"/>
                  </a:solidFill>
                  <a:latin typeface="Calibri"/>
                  <a:ea typeface="Calibri"/>
                  <a:cs typeface="Calibri"/>
                  <a:sym typeface="Calibri"/>
                </a:rPr>
                <a:t>start tag </a:t>
              </a:r>
              <a:r>
                <a:rPr b="0" i="0" lang="vi" sz="2000" u="none" cap="none" strike="noStrike">
                  <a:solidFill>
                    <a:srgbClr val="FFFFFF"/>
                  </a:solidFill>
                  <a:latin typeface="Calibri"/>
                  <a:ea typeface="Calibri"/>
                  <a:cs typeface="Calibri"/>
                  <a:sym typeface="Calibri"/>
                </a:rPr>
                <a:t>includes an opening angular bracket (&lt;) followed by the element name, zero or more attributes, and a closing angular bracket (&gt;). </a:t>
              </a:r>
              <a:endParaRPr/>
            </a:p>
          </p:txBody>
        </p:sp>
        <p:sp>
          <p:nvSpPr>
            <p:cNvPr id="101" name="Google Shape;101;p18"/>
            <p:cNvSpPr/>
            <p:nvPr/>
          </p:nvSpPr>
          <p:spPr>
            <a:xfrm>
              <a:off x="0" y="2209801"/>
              <a:ext cx="8458200" cy="828531"/>
            </a:xfrm>
            <a:prstGeom prst="roundRect">
              <a:avLst>
                <a:gd fmla="val 16667" name="adj"/>
              </a:avLst>
            </a:prstGeom>
            <a:solidFill>
              <a:srgbClr val="FFD9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nvSpPr>
          <p:spPr>
            <a:xfrm>
              <a:off x="40446" y="2250247"/>
              <a:ext cx="8377308" cy="747639"/>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1" i="0" lang="vi" sz="2000" u="none" cap="none" strike="noStrike">
                  <a:solidFill>
                    <a:schemeClr val="dk1"/>
                  </a:solidFill>
                  <a:latin typeface="Calibri"/>
                  <a:ea typeface="Calibri"/>
                  <a:cs typeface="Calibri"/>
                  <a:sym typeface="Calibri"/>
                </a:rPr>
                <a:t>Attributes</a:t>
              </a:r>
              <a:r>
                <a:rPr b="0" i="0" lang="vi" sz="2000" u="none" cap="none" strike="noStrike">
                  <a:solidFill>
                    <a:schemeClr val="dk1"/>
                  </a:solidFill>
                  <a:latin typeface="Calibri"/>
                  <a:ea typeface="Calibri"/>
                  <a:cs typeface="Calibri"/>
                  <a:sym typeface="Calibri"/>
                </a:rPr>
                <a:t> are name/value pairs that describe the element and content format.</a:t>
              </a:r>
              <a:endParaRPr/>
            </a:p>
          </p:txBody>
        </p:sp>
        <p:sp>
          <p:nvSpPr>
            <p:cNvPr id="103" name="Google Shape;103;p18"/>
            <p:cNvSpPr/>
            <p:nvPr/>
          </p:nvSpPr>
          <p:spPr>
            <a:xfrm>
              <a:off x="0" y="3321142"/>
              <a:ext cx="8458200" cy="793657"/>
            </a:xfrm>
            <a:prstGeom prst="roundRect">
              <a:avLst>
                <a:gd fmla="val 16667" name="adj"/>
              </a:avLst>
            </a:prstGeom>
            <a:solidFill>
              <a:srgbClr val="ACB8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38743" y="3359885"/>
              <a:ext cx="8380714" cy="716171"/>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rgbClr val="FFFFFF"/>
                </a:buClr>
                <a:buSzPts val="2000"/>
                <a:buFont typeface="Calibri"/>
                <a:buNone/>
              </a:pPr>
              <a:r>
                <a:rPr b="0" i="0" lang="vi" sz="2000" u="none" cap="none" strike="noStrike">
                  <a:solidFill>
                    <a:srgbClr val="FFFFFF"/>
                  </a:solidFill>
                  <a:latin typeface="Calibri"/>
                  <a:ea typeface="Calibri"/>
                  <a:cs typeface="Calibri"/>
                  <a:sym typeface="Calibri"/>
                </a:rPr>
                <a:t>An </a:t>
              </a:r>
              <a:r>
                <a:rPr b="1" i="0" lang="vi" sz="2000" u="none" cap="none" strike="noStrike">
                  <a:solidFill>
                    <a:schemeClr val="dk1"/>
                  </a:solidFill>
                  <a:latin typeface="Calibri"/>
                  <a:ea typeface="Calibri"/>
                  <a:cs typeface="Calibri"/>
                  <a:sym typeface="Calibri"/>
                </a:rPr>
                <a:t>end tag </a:t>
              </a:r>
              <a:r>
                <a:rPr b="0" i="0" lang="vi" sz="2000" u="none" cap="none" strike="noStrike">
                  <a:solidFill>
                    <a:srgbClr val="FFFFFF"/>
                  </a:solidFill>
                  <a:latin typeface="Calibri"/>
                  <a:ea typeface="Calibri"/>
                  <a:cs typeface="Calibri"/>
                  <a:sym typeface="Calibri"/>
                </a:rPr>
                <a:t>is written exactly as the start tag, but the forward slash (/) precedes the element name.</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11" name="Google Shape;111;p1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112" name="Google Shape;112;p19"/>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Elements 2-2</a:t>
            </a:r>
            <a:endParaRPr/>
          </a:p>
        </p:txBody>
      </p:sp>
      <p:sp>
        <p:nvSpPr>
          <p:cNvPr id="113" name="Google Shape;113;p19"/>
          <p:cNvSpPr/>
          <p:nvPr/>
        </p:nvSpPr>
        <p:spPr>
          <a:xfrm>
            <a:off x="304800" y="657979"/>
            <a:ext cx="8153400" cy="4572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Following figure shows an element in HTML tag.</a:t>
            </a:r>
            <a:endParaRPr/>
          </a:p>
        </p:txBody>
      </p:sp>
      <p:pic>
        <p:nvPicPr>
          <p:cNvPr descr="Figure 2.1.tif" id="114" name="Google Shape;114;p19"/>
          <p:cNvPicPr preferRelativeResize="0"/>
          <p:nvPr/>
        </p:nvPicPr>
        <p:blipFill rotWithShape="1">
          <a:blip r:embed="rId3">
            <a:alphaModFix/>
          </a:blip>
          <a:srcRect b="0" l="0" r="0" t="0"/>
          <a:stretch/>
        </p:blipFill>
        <p:spPr>
          <a:xfrm>
            <a:off x="1741950" y="1293325"/>
            <a:ext cx="5772151" cy="30674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21" name="Google Shape;121;p20"/>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122" name="Google Shape;122;p20"/>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DOCTYPE</a:t>
            </a:r>
            <a:endParaRPr/>
          </a:p>
        </p:txBody>
      </p:sp>
      <p:sp>
        <p:nvSpPr>
          <p:cNvPr id="123" name="Google Shape;123;p20"/>
          <p:cNvSpPr txBox="1"/>
          <p:nvPr/>
        </p:nvSpPr>
        <p:spPr>
          <a:xfrm>
            <a:off x="494732" y="857250"/>
            <a:ext cx="8077199" cy="263149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vi" sz="2400" u="none" cap="none" strike="noStrike">
                <a:solidFill>
                  <a:schemeClr val="dk1"/>
                </a:solidFill>
                <a:latin typeface="Calibri"/>
                <a:ea typeface="Calibri"/>
                <a:cs typeface="Calibri"/>
                <a:sym typeface="Calibri"/>
              </a:rPr>
              <a:t>Informs the browser the HTML version number of your document. </a:t>
            </a:r>
            <a:endParaRPr/>
          </a:p>
          <a:p>
            <a:pPr indent="-342900" lvl="0" marL="342900" marR="0" rtl="0" algn="l">
              <a:lnSpc>
                <a:spcPct val="100000"/>
              </a:lnSpc>
              <a:spcBef>
                <a:spcPts val="1200"/>
              </a:spcBef>
              <a:spcAft>
                <a:spcPts val="0"/>
              </a:spcAft>
              <a:buClr>
                <a:schemeClr val="dk1"/>
              </a:buClr>
              <a:buSzPts val="2400"/>
              <a:buFont typeface="Arial"/>
              <a:buChar char="•"/>
            </a:pPr>
            <a:r>
              <a:rPr b="0" i="0" lang="vi" sz="2400" u="none" cap="none" strike="noStrike">
                <a:solidFill>
                  <a:schemeClr val="dk1"/>
                </a:solidFill>
                <a:latin typeface="Calibri"/>
                <a:ea typeface="Calibri"/>
                <a:cs typeface="Calibri"/>
                <a:sym typeface="Calibri"/>
              </a:rPr>
              <a:t>It is the first declaration in the HTML5 document before any other HTML code is written. </a:t>
            </a:r>
            <a:endParaRPr/>
          </a:p>
          <a:p>
            <a:pPr indent="-342900" lvl="0" marL="342900" marR="0" rtl="0" algn="l">
              <a:lnSpc>
                <a:spcPct val="100000"/>
              </a:lnSpc>
              <a:spcBef>
                <a:spcPts val="1200"/>
              </a:spcBef>
              <a:spcAft>
                <a:spcPts val="0"/>
              </a:spcAft>
              <a:buClr>
                <a:schemeClr val="dk1"/>
              </a:buClr>
              <a:buSzPts val="2400"/>
              <a:buFont typeface="Arial"/>
              <a:buChar char="•"/>
            </a:pPr>
            <a:r>
              <a:rPr b="0" i="0" lang="vi" sz="2400" u="none" cap="none" strike="noStrike">
                <a:solidFill>
                  <a:schemeClr val="dk1"/>
                </a:solidFill>
                <a:latin typeface="Calibri"/>
                <a:ea typeface="Calibri"/>
                <a:cs typeface="Calibri"/>
                <a:sym typeface="Calibri"/>
              </a:rPr>
              <a:t>Allows a browser to be more precise in the way it interprets and renders your pages.</a:t>
            </a:r>
            <a:endParaRPr/>
          </a:p>
          <a:p>
            <a:pPr indent="-342900" lvl="0" marL="342900" marR="0" rtl="0" algn="l">
              <a:lnSpc>
                <a:spcPct val="100000"/>
              </a:lnSpc>
              <a:spcBef>
                <a:spcPts val="1200"/>
              </a:spcBef>
              <a:spcAft>
                <a:spcPts val="0"/>
              </a:spcAft>
              <a:buClr>
                <a:schemeClr val="dk1"/>
              </a:buClr>
              <a:buSzPts val="2400"/>
              <a:buFont typeface="Arial"/>
              <a:buChar char="•"/>
            </a:pPr>
            <a:r>
              <a:rPr b="0" i="0" lang="vi" sz="2400" u="none" cap="none" strike="noStrike">
                <a:solidFill>
                  <a:schemeClr val="dk1"/>
                </a:solidFill>
                <a:latin typeface="Calibri"/>
                <a:ea typeface="Calibri"/>
                <a:cs typeface="Calibri"/>
                <a:sym typeface="Calibri"/>
              </a:rPr>
              <a:t>The new HTML5 DOCTYPE is as follows:  </a:t>
            </a:r>
            <a:br>
              <a:rPr b="0" i="0" lang="vi" sz="2400" u="none" cap="none" strike="noStrike">
                <a:solidFill>
                  <a:schemeClr val="dk1"/>
                </a:solidFill>
                <a:latin typeface="Calibri"/>
                <a:ea typeface="Calibri"/>
                <a:cs typeface="Calibri"/>
                <a:sym typeface="Calibri"/>
              </a:rPr>
            </a:br>
            <a:r>
              <a:rPr b="0" i="0" lang="vi" sz="2400" u="none" cap="none" strike="noStrike">
                <a:solidFill>
                  <a:schemeClr val="dk1"/>
                </a:solidFill>
                <a:latin typeface="Calibri"/>
                <a:ea typeface="Calibri"/>
                <a:cs typeface="Calibri"/>
                <a:sym typeface="Calibri"/>
              </a:rPr>
              <a:t>&lt;</a:t>
            </a:r>
            <a:r>
              <a:rPr b="0" i="0" lang="vi" sz="2400" u="none" cap="none" strike="noStrike">
                <a:solidFill>
                  <a:srgbClr val="FF0000"/>
                </a:solidFill>
                <a:latin typeface="Calibri"/>
                <a:ea typeface="Calibri"/>
                <a:cs typeface="Calibri"/>
                <a:sym typeface="Calibri"/>
              </a:rPr>
              <a:t>!DOCTYPE </a:t>
            </a:r>
            <a:r>
              <a:rPr b="0" i="0" lang="vi" sz="2400" u="none" cap="none" strike="noStrike">
                <a:solidFill>
                  <a:schemeClr val="dk1"/>
                </a:solidFill>
                <a:latin typeface="Calibri"/>
                <a:ea typeface="Calibri"/>
                <a:cs typeface="Calibri"/>
                <a:sym typeface="Calibri"/>
              </a:rPr>
              <a:t>html&gt;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30" name="Google Shape;130;p21"/>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131" name="Google Shape;131;p21"/>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Basic Tags 1-6</a:t>
            </a:r>
            <a:endParaRPr/>
          </a:p>
        </p:txBody>
      </p:sp>
      <p:grpSp>
        <p:nvGrpSpPr>
          <p:cNvPr id="132" name="Google Shape;132;p21"/>
          <p:cNvGrpSpPr/>
          <p:nvPr/>
        </p:nvGrpSpPr>
        <p:grpSpPr>
          <a:xfrm>
            <a:off x="332416" y="2887365"/>
            <a:ext cx="8382000" cy="450304"/>
            <a:chOff x="0" y="924398"/>
            <a:chExt cx="8382000" cy="600405"/>
          </a:xfrm>
        </p:grpSpPr>
        <p:sp>
          <p:nvSpPr>
            <p:cNvPr id="133" name="Google Shape;133;p21"/>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29309" y="953707"/>
              <a:ext cx="8323500" cy="541800"/>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b="0" i="0" lang="vi" sz="2000" u="none" cap="none" strike="noStrike">
                  <a:solidFill>
                    <a:schemeClr val="lt1"/>
                  </a:solidFill>
                  <a:latin typeface="Courier New"/>
                  <a:ea typeface="Courier New"/>
                  <a:cs typeface="Courier New"/>
                  <a:sym typeface="Courier New"/>
                </a:rPr>
                <a:t> </a:t>
              </a:r>
              <a:r>
                <a:rPr b="1" i="0" lang="vi" sz="2000" u="none" cap="none" strike="noStrike">
                  <a:solidFill>
                    <a:schemeClr val="lt1"/>
                  </a:solidFill>
                  <a:latin typeface="Calibri"/>
                  <a:ea typeface="Calibri"/>
                  <a:cs typeface="Calibri"/>
                  <a:sym typeface="Calibri"/>
                </a:rPr>
                <a:t>HTML element</a:t>
              </a:r>
              <a:r>
                <a:rPr b="0" i="0" lang="vi" sz="2000" u="none" cap="none" strike="noStrike">
                  <a:solidFill>
                    <a:schemeClr val="lt1"/>
                  </a:solidFill>
                  <a:latin typeface="Calibri"/>
                  <a:ea typeface="Calibri"/>
                  <a:cs typeface="Calibri"/>
                  <a:sym typeface="Calibri"/>
                </a:rPr>
                <a:t> </a:t>
              </a:r>
              <a:endParaRPr b="0" i="0" sz="2000" u="none" cap="none" strike="noStrike">
                <a:solidFill>
                  <a:schemeClr val="lt1"/>
                </a:solidFill>
                <a:latin typeface="Calibri"/>
                <a:ea typeface="Calibri"/>
                <a:cs typeface="Calibri"/>
                <a:sym typeface="Calibri"/>
              </a:endParaRPr>
            </a:p>
          </p:txBody>
        </p:sp>
      </p:grpSp>
      <p:sp>
        <p:nvSpPr>
          <p:cNvPr id="135" name="Google Shape;135;p21"/>
          <p:cNvSpPr txBox="1"/>
          <p:nvPr/>
        </p:nvSpPr>
        <p:spPr>
          <a:xfrm>
            <a:off x="240292" y="702479"/>
            <a:ext cx="8305800" cy="1765868"/>
          </a:xfrm>
          <a:prstGeom prst="rect">
            <a:avLst/>
          </a:prstGeom>
          <a:noFill/>
          <a:ln>
            <a:noFill/>
          </a:ln>
        </p:spPr>
        <p:txBody>
          <a:bodyPr anchorCtr="0" anchor="t" bIns="45700" lIns="91425" spcFirstLastPara="1" rIns="91425" wrap="square" tIns="45700">
            <a:noAutofit/>
          </a:bodyPr>
          <a:lstStyle/>
          <a:p>
            <a:pPr indent="-330200" lvl="0" marL="342900" marR="0" rtl="0" algn="l">
              <a:lnSpc>
                <a:spcPct val="100000"/>
              </a:lnSpc>
              <a:spcBef>
                <a:spcPts val="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HTML is both a structural and presentational markup language. </a:t>
            </a:r>
            <a:endParaRPr sz="2000"/>
          </a:p>
          <a:p>
            <a:pPr indent="-330200" lvl="0" marL="342900" marR="0" rtl="0" algn="l">
              <a:lnSpc>
                <a:spcPct val="100000"/>
              </a:lnSpc>
              <a:spcBef>
                <a:spcPts val="60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Structural markup specifies the structure of the content, while the presentational markup specifies the format.</a:t>
            </a:r>
            <a:endParaRPr sz="2000"/>
          </a:p>
          <a:p>
            <a:pPr indent="-330200" lvl="0" marL="342900" marR="0" rtl="0" algn="l">
              <a:lnSpc>
                <a:spcPct val="100000"/>
              </a:lnSpc>
              <a:spcBef>
                <a:spcPts val="60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An HTML page is saved with the </a:t>
            </a:r>
            <a:r>
              <a:rPr b="1" i="0" lang="vi" sz="2000" u="none" cap="none" strike="noStrike">
                <a:solidFill>
                  <a:srgbClr val="FF0000"/>
                </a:solidFill>
                <a:latin typeface="Calibri"/>
                <a:ea typeface="Calibri"/>
                <a:cs typeface="Calibri"/>
                <a:sym typeface="Calibri"/>
              </a:rPr>
              <a:t>.html </a:t>
            </a:r>
            <a:r>
              <a:rPr b="0" i="0" lang="vi" sz="2000" u="none" cap="none" strike="noStrike">
                <a:solidFill>
                  <a:schemeClr val="dk1"/>
                </a:solidFill>
                <a:latin typeface="Calibri"/>
                <a:ea typeface="Calibri"/>
                <a:cs typeface="Calibri"/>
                <a:sym typeface="Calibri"/>
              </a:rPr>
              <a:t>extension. </a:t>
            </a:r>
            <a:endParaRPr sz="2000"/>
          </a:p>
          <a:p>
            <a:pPr indent="-330200" lvl="0" marL="342900" marR="0" rtl="0" algn="l">
              <a:lnSpc>
                <a:spcPct val="100000"/>
              </a:lnSpc>
              <a:spcBef>
                <a:spcPts val="60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The basic structure of an HTML document mainly consists of seven basic elements. These are as follows: </a:t>
            </a:r>
            <a:endParaRPr sz="2000"/>
          </a:p>
        </p:txBody>
      </p:sp>
      <p:sp>
        <p:nvSpPr>
          <p:cNvPr id="136" name="Google Shape;136;p21"/>
          <p:cNvSpPr txBox="1"/>
          <p:nvPr/>
        </p:nvSpPr>
        <p:spPr>
          <a:xfrm>
            <a:off x="240292" y="3413682"/>
            <a:ext cx="8751300" cy="13941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100000"/>
              </a:lnSpc>
              <a:spcBef>
                <a:spcPts val="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is the root element that marks the beginning of an HTML document. </a:t>
            </a:r>
            <a:endParaRPr sz="2000"/>
          </a:p>
          <a:p>
            <a:pPr indent="-330200" lvl="0" marL="342900" marR="0" rtl="0" algn="l">
              <a:lnSpc>
                <a:spcPct val="100000"/>
              </a:lnSpc>
              <a:spcBef>
                <a:spcPts val="60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contains the start and end tag in the form of &lt;HTML&gt; and &lt;/HTML&gt; respectively. </a:t>
            </a:r>
            <a:endParaRPr sz="2000"/>
          </a:p>
          <a:p>
            <a:pPr indent="-330200" lvl="0" marL="342900" marR="0" rtl="0" algn="l">
              <a:lnSpc>
                <a:spcPct val="100000"/>
              </a:lnSpc>
              <a:spcBef>
                <a:spcPts val="600"/>
              </a:spcBef>
              <a:spcAft>
                <a:spcPts val="0"/>
              </a:spcAft>
              <a:buClr>
                <a:schemeClr val="dk1"/>
              </a:buClr>
              <a:buSzPts val="2000"/>
              <a:buFont typeface="Arial"/>
              <a:buChar char="•"/>
            </a:pPr>
            <a:r>
              <a:rPr b="0" i="0" lang="vi" sz="2000" u="none" cap="none" strike="noStrike">
                <a:solidFill>
                  <a:schemeClr val="dk1"/>
                </a:solidFill>
                <a:latin typeface="Calibri"/>
                <a:ea typeface="Calibri"/>
                <a:cs typeface="Calibri"/>
                <a:sym typeface="Calibri"/>
              </a:rPr>
              <a:t>is the largest container element as it contains various other elements.</a:t>
            </a:r>
            <a:endParaRPr sz="2000"/>
          </a:p>
          <a:p>
            <a:pPr indent="0" lvl="0" marL="0" marR="0" rtl="0" algn="l">
              <a:lnSpc>
                <a:spcPct val="70000"/>
              </a:lnSpc>
              <a:spcBef>
                <a:spcPts val="700"/>
              </a:spcBef>
              <a:spcAft>
                <a:spcPts val="0"/>
              </a:spcAft>
              <a:buNone/>
            </a:pPr>
            <a:r>
              <a:t/>
            </a:r>
            <a:endParaRPr sz="20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43" name="Google Shape;143;p22"/>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144" name="Google Shape;144;p22"/>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Basic Tags 2-6</a:t>
            </a:r>
            <a:endParaRPr/>
          </a:p>
        </p:txBody>
      </p:sp>
      <p:grpSp>
        <p:nvGrpSpPr>
          <p:cNvPr id="145" name="Google Shape;145;p22"/>
          <p:cNvGrpSpPr/>
          <p:nvPr/>
        </p:nvGrpSpPr>
        <p:grpSpPr>
          <a:xfrm>
            <a:off x="381000" y="749846"/>
            <a:ext cx="8382000" cy="450304"/>
            <a:chOff x="0" y="924398"/>
            <a:chExt cx="8382000" cy="600405"/>
          </a:xfrm>
        </p:grpSpPr>
        <p:sp>
          <p:nvSpPr>
            <p:cNvPr id="146" name="Google Shape;146;p22"/>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b="1" lang="vi" sz="2000">
                  <a:solidFill>
                    <a:schemeClr val="lt1"/>
                  </a:solidFill>
                  <a:latin typeface="Calibri"/>
                  <a:ea typeface="Calibri"/>
                  <a:cs typeface="Calibri"/>
                  <a:sym typeface="Calibri"/>
                </a:rPr>
                <a:t>HEAD element</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148" name="Google Shape;148;p22"/>
          <p:cNvSpPr/>
          <p:nvPr/>
        </p:nvSpPr>
        <p:spPr>
          <a:xfrm>
            <a:off x="152400" y="1162050"/>
            <a:ext cx="8695200" cy="1373400"/>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provides information about the Web page such as keywords and language used.</a:t>
            </a:r>
            <a:endParaRPr/>
          </a:p>
          <a:p>
            <a:pPr indent="-274320" lvl="1" marL="457200" marR="0" rtl="0" algn="just">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keywords are used by the search engines to identify the Web page with respect to the search criteria. </a:t>
            </a:r>
            <a:endParaRPr/>
          </a:p>
        </p:txBody>
      </p:sp>
      <p:grpSp>
        <p:nvGrpSpPr>
          <p:cNvPr id="149" name="Google Shape;149;p22"/>
          <p:cNvGrpSpPr/>
          <p:nvPr/>
        </p:nvGrpSpPr>
        <p:grpSpPr>
          <a:xfrm>
            <a:off x="351691" y="2646512"/>
            <a:ext cx="8382000" cy="450304"/>
            <a:chOff x="0" y="924398"/>
            <a:chExt cx="8382000" cy="600405"/>
          </a:xfrm>
        </p:grpSpPr>
        <p:sp>
          <p:nvSpPr>
            <p:cNvPr id="150" name="Google Shape;150;p22"/>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b="1" lang="vi" sz="2000">
                  <a:solidFill>
                    <a:schemeClr val="lt1"/>
                  </a:solidFill>
                  <a:latin typeface="Calibri"/>
                  <a:ea typeface="Calibri"/>
                  <a:cs typeface="Calibri"/>
                  <a:sym typeface="Calibri"/>
                </a:rPr>
                <a:t>TITLE element</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152" name="Google Shape;152;p22"/>
          <p:cNvSpPr/>
          <p:nvPr/>
        </p:nvSpPr>
        <p:spPr>
          <a:xfrm>
            <a:off x="152400" y="3261111"/>
            <a:ext cx="8552100" cy="1485900"/>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allows to specify the title of the Web page under the &lt;TITLE&gt; and &lt;/TITLE&gt; tags. </a:t>
            </a:r>
            <a:endParaRPr/>
          </a:p>
          <a:p>
            <a:pPr indent="-274320" lvl="1" marL="457200" marR="0" rtl="0" algn="just">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title is displayed on the Title bar of the Web browser. The TITLE element is included within the HEAD element.</a:t>
            </a:r>
            <a:endParaRPr/>
          </a:p>
          <a:p>
            <a:pPr indent="-96520" lvl="1" marL="457200" marR="0" rtl="0" algn="just">
              <a:lnSpc>
                <a:spcPct val="75000"/>
              </a:lnSpc>
              <a:spcBef>
                <a:spcPts val="0"/>
              </a:spcBef>
              <a:spcAft>
                <a:spcPts val="0"/>
              </a:spcAft>
              <a:buClr>
                <a:srgbClr val="AC1418"/>
              </a:buClr>
              <a:buSzPts val="2800"/>
              <a:buFont typeface="Noto Sans Symbols"/>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59" name="Google Shape;159;p23"/>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160" name="Google Shape;160;p23"/>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Basic Tags 3-6</a:t>
            </a:r>
            <a:endParaRPr/>
          </a:p>
        </p:txBody>
      </p:sp>
      <p:grpSp>
        <p:nvGrpSpPr>
          <p:cNvPr id="161" name="Google Shape;161;p23"/>
          <p:cNvGrpSpPr/>
          <p:nvPr/>
        </p:nvGrpSpPr>
        <p:grpSpPr>
          <a:xfrm>
            <a:off x="381000" y="749846"/>
            <a:ext cx="8382000" cy="450304"/>
            <a:chOff x="0" y="924398"/>
            <a:chExt cx="8382000" cy="600405"/>
          </a:xfrm>
        </p:grpSpPr>
        <p:sp>
          <p:nvSpPr>
            <p:cNvPr id="162" name="Google Shape;162;p23"/>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b="1" lang="vi" sz="2000">
                  <a:solidFill>
                    <a:schemeClr val="lt1"/>
                  </a:solidFill>
                  <a:latin typeface="Calibri"/>
                  <a:ea typeface="Calibri"/>
                  <a:cs typeface="Calibri"/>
                  <a:sym typeface="Calibri"/>
                </a:rPr>
                <a:t>META element</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164" name="Google Shape;164;p23"/>
          <p:cNvSpPr txBox="1"/>
          <p:nvPr/>
        </p:nvSpPr>
        <p:spPr>
          <a:xfrm>
            <a:off x="495299" y="1222668"/>
            <a:ext cx="8496301" cy="3402470"/>
          </a:xfrm>
          <a:prstGeom prst="rect">
            <a:avLst/>
          </a:prstGeom>
          <a:noFill/>
          <a:ln>
            <a:noFill/>
          </a:ln>
        </p:spPr>
        <p:txBody>
          <a:bodyPr anchorCtr="0" anchor="t" bIns="45700" lIns="91425" spcFirstLastPara="1" rIns="91425" wrap="square" tIns="45700">
            <a:noAutofit/>
          </a:bodyPr>
          <a:lstStyle/>
          <a:p>
            <a:pPr indent="-330200" lvl="0" marL="342900" marR="0" rtl="0" algn="l">
              <a:lnSpc>
                <a:spcPct val="100000"/>
              </a:lnSpc>
              <a:spcBef>
                <a:spcPts val="0"/>
              </a:spcBef>
              <a:spcAft>
                <a:spcPts val="0"/>
              </a:spcAft>
              <a:buClr>
                <a:schemeClr val="dk1"/>
              </a:buClr>
              <a:buSzPts val="2000"/>
              <a:buFont typeface="Arial"/>
              <a:buChar char="•"/>
            </a:pPr>
            <a:r>
              <a:rPr lang="vi" sz="2000">
                <a:solidFill>
                  <a:schemeClr val="dk1"/>
                </a:solidFill>
                <a:latin typeface="Calibri"/>
                <a:ea typeface="Calibri"/>
                <a:cs typeface="Calibri"/>
                <a:sym typeface="Calibri"/>
              </a:rPr>
              <a:t>is used for displaying information about the data. </a:t>
            </a:r>
            <a:endParaRPr sz="2000"/>
          </a:p>
          <a:p>
            <a:pPr indent="-330200" lvl="0" marL="342900" marR="0" rtl="0" algn="l">
              <a:lnSpc>
                <a:spcPct val="100000"/>
              </a:lnSpc>
              <a:spcBef>
                <a:spcPts val="1200"/>
              </a:spcBef>
              <a:spcAft>
                <a:spcPts val="0"/>
              </a:spcAft>
              <a:buClr>
                <a:schemeClr val="dk1"/>
              </a:buClr>
              <a:buSzPts val="2000"/>
              <a:buFont typeface="Arial"/>
              <a:buChar char="•"/>
            </a:pPr>
            <a:r>
              <a:rPr lang="vi" sz="2000">
                <a:solidFill>
                  <a:schemeClr val="dk1"/>
                </a:solidFill>
                <a:latin typeface="Calibri"/>
                <a:ea typeface="Calibri"/>
                <a:cs typeface="Calibri"/>
                <a:sym typeface="Calibri"/>
              </a:rPr>
              <a:t>In HTML5, the meta tag which was used for specifying the charset or character encoding has been simplified: &lt;meta charset=”utf-8” /&gt;</a:t>
            </a:r>
            <a:br>
              <a:rPr lang="vi" sz="2000">
                <a:solidFill>
                  <a:schemeClr val="dk1"/>
                </a:solidFill>
                <a:latin typeface="Calibri"/>
                <a:ea typeface="Calibri"/>
                <a:cs typeface="Calibri"/>
                <a:sym typeface="Calibri"/>
              </a:rPr>
            </a:br>
            <a:r>
              <a:rPr lang="vi" sz="2000">
                <a:solidFill>
                  <a:schemeClr val="dk1"/>
                </a:solidFill>
                <a:latin typeface="Calibri"/>
                <a:ea typeface="Calibri"/>
                <a:cs typeface="Calibri"/>
                <a:sym typeface="Calibri"/>
              </a:rPr>
              <a:t>UTF-8 is the most commonly used character coding that supports many alphabets. </a:t>
            </a:r>
            <a:endParaRPr sz="2000"/>
          </a:p>
          <a:p>
            <a:pPr indent="-330200" lvl="0" marL="342900" marR="0" rtl="0" algn="l">
              <a:lnSpc>
                <a:spcPct val="100000"/>
              </a:lnSpc>
              <a:spcBef>
                <a:spcPts val="1200"/>
              </a:spcBef>
              <a:spcAft>
                <a:spcPts val="0"/>
              </a:spcAft>
              <a:buClr>
                <a:schemeClr val="dk1"/>
              </a:buClr>
              <a:buSzPts val="2000"/>
              <a:buFont typeface="Arial"/>
              <a:buChar char="•"/>
            </a:pPr>
            <a:r>
              <a:rPr lang="vi" sz="2000">
                <a:solidFill>
                  <a:schemeClr val="dk1"/>
                </a:solidFill>
                <a:latin typeface="Calibri"/>
                <a:ea typeface="Calibri"/>
                <a:cs typeface="Calibri"/>
                <a:sym typeface="Calibri"/>
              </a:rPr>
              <a:t>has several other attributes that can be used to declare general information about the page. This information is not displayed in the browser. </a:t>
            </a:r>
            <a:endParaRPr sz="2000"/>
          </a:p>
          <a:p>
            <a:pPr indent="-330200" lvl="0" marL="342900" marR="0" rtl="0" algn="l">
              <a:lnSpc>
                <a:spcPct val="100000"/>
              </a:lnSpc>
              <a:spcBef>
                <a:spcPts val="1200"/>
              </a:spcBef>
              <a:spcAft>
                <a:spcPts val="0"/>
              </a:spcAft>
              <a:buClr>
                <a:schemeClr val="dk1"/>
              </a:buClr>
              <a:buSzPts val="2000"/>
              <a:buFont typeface="Arial"/>
              <a:buChar char="•"/>
            </a:pPr>
            <a:r>
              <a:rPr lang="vi" sz="2000">
                <a:solidFill>
                  <a:schemeClr val="dk1"/>
                </a:solidFill>
                <a:latin typeface="Calibri"/>
                <a:ea typeface="Calibri"/>
                <a:cs typeface="Calibri"/>
                <a:sym typeface="Calibri"/>
              </a:rPr>
              <a:t>provides search engines, browsers, and web services with the information that is required to preview or acquire a summary of the relevant data of your document.</a:t>
            </a:r>
            <a:endParaRPr sz="2000"/>
          </a:p>
          <a:p>
            <a:pPr indent="0" lvl="0" marL="0" marR="0" rtl="0" algn="l">
              <a:lnSpc>
                <a:spcPct val="70000"/>
              </a:lnSpc>
              <a:spcBef>
                <a:spcPts val="700"/>
              </a:spcBef>
              <a:spcAft>
                <a:spcPts val="0"/>
              </a:spcAft>
              <a:buNone/>
            </a:pPr>
            <a:r>
              <a:t/>
            </a:r>
            <a:endParaRPr sz="2000">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71" name="Google Shape;171;p24"/>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Introduction to the HTML5 / Session 2 </a:t>
            </a:r>
            <a:endParaRPr/>
          </a:p>
        </p:txBody>
      </p:sp>
      <p:sp>
        <p:nvSpPr>
          <p:cNvPr id="172" name="Google Shape;172;p24"/>
          <p:cNvSpPr txBox="1"/>
          <p:nvPr>
            <p:ph type="title"/>
          </p:nvPr>
        </p:nvSpPr>
        <p:spPr>
          <a:xfrm>
            <a:off x="533400" y="114300"/>
            <a:ext cx="7620000" cy="36552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Basic Tags 4-6</a:t>
            </a:r>
            <a:endParaRPr/>
          </a:p>
        </p:txBody>
      </p:sp>
      <p:grpSp>
        <p:nvGrpSpPr>
          <p:cNvPr id="173" name="Google Shape;173;p24"/>
          <p:cNvGrpSpPr/>
          <p:nvPr/>
        </p:nvGrpSpPr>
        <p:grpSpPr>
          <a:xfrm>
            <a:off x="159544" y="643409"/>
            <a:ext cx="8382000" cy="450304"/>
            <a:chOff x="0" y="924398"/>
            <a:chExt cx="8382000" cy="600405"/>
          </a:xfrm>
        </p:grpSpPr>
        <p:sp>
          <p:nvSpPr>
            <p:cNvPr id="174" name="Google Shape;174;p24"/>
            <p:cNvSpPr/>
            <p:nvPr/>
          </p:nvSpPr>
          <p:spPr>
            <a:xfrm>
              <a:off x="0" y="924398"/>
              <a:ext cx="8382000" cy="600405"/>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29309" y="953707"/>
              <a:ext cx="8323382" cy="541787"/>
            </a:xfrm>
            <a:prstGeom prst="rect">
              <a:avLst/>
            </a:prstGeom>
            <a:solidFill>
              <a:srgbClr val="C00000"/>
            </a:solidFill>
            <a:ln>
              <a:noFill/>
            </a:ln>
          </p:spPr>
          <p:txBody>
            <a:bodyPr anchorCtr="0" anchor="ctr" bIns="68575" lIns="68575" spcFirstLastPara="1" rIns="68575" wrap="square" tIns="68575">
              <a:noAutofit/>
            </a:bodyPr>
            <a:lstStyle/>
            <a:p>
              <a:pPr indent="-127000" lvl="0" marL="0" marR="0" rtl="0" algn="l">
                <a:lnSpc>
                  <a:spcPct val="90000"/>
                </a:lnSpc>
                <a:spcBef>
                  <a:spcPts val="0"/>
                </a:spcBef>
                <a:spcAft>
                  <a:spcPts val="0"/>
                </a:spcAft>
                <a:buClr>
                  <a:schemeClr val="lt1"/>
                </a:buClr>
                <a:buSzPts val="2000"/>
                <a:buFont typeface="Noto Sans Symbols"/>
                <a:buChar char="⮚"/>
              </a:pPr>
              <a:r>
                <a:rPr lang="vi" sz="2000">
                  <a:solidFill>
                    <a:schemeClr val="lt1"/>
                  </a:solidFill>
                  <a:latin typeface="Courier New"/>
                  <a:ea typeface="Courier New"/>
                  <a:cs typeface="Courier New"/>
                  <a:sym typeface="Courier New"/>
                </a:rPr>
                <a:t> </a:t>
              </a:r>
              <a:r>
                <a:rPr b="1" lang="vi" sz="2000">
                  <a:solidFill>
                    <a:schemeClr val="lt1"/>
                  </a:solidFill>
                  <a:latin typeface="Calibri"/>
                  <a:ea typeface="Calibri"/>
                  <a:cs typeface="Calibri"/>
                  <a:sym typeface="Calibri"/>
                </a:rPr>
                <a:t>LINK element</a:t>
              </a:r>
              <a:r>
                <a:rPr lang="vi"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p:txBody>
        </p:sp>
      </p:grpSp>
      <p:sp>
        <p:nvSpPr>
          <p:cNvPr id="176" name="Google Shape;176;p24"/>
          <p:cNvSpPr/>
          <p:nvPr/>
        </p:nvSpPr>
        <p:spPr>
          <a:xfrm>
            <a:off x="0" y="1200150"/>
            <a:ext cx="8915400" cy="3714750"/>
          </a:xfrm>
          <a:prstGeom prst="rect">
            <a:avLst/>
          </a:prstGeom>
          <a:noFill/>
          <a:ln>
            <a:noFill/>
          </a:ln>
        </p:spPr>
        <p:txBody>
          <a:bodyPr anchorCtr="0" anchor="ctr" bIns="45700" lIns="91425" spcFirstLastPara="1" rIns="91425" wrap="square" tIns="45700">
            <a:noAutofit/>
          </a:bodyPr>
          <a:lstStyle/>
          <a:p>
            <a:pPr indent="-2616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is used to define the association between a document and an external resource.</a:t>
            </a:r>
            <a:endParaRPr sz="2000"/>
          </a:p>
          <a:p>
            <a:pPr indent="-261620" lvl="1" marL="457200"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is used to link stylesheets. Its </a:t>
            </a:r>
            <a:r>
              <a:rPr b="1" i="0" lang="vi" sz="2000" u="none" cap="none" strike="noStrike">
                <a:solidFill>
                  <a:schemeClr val="dk1"/>
                </a:solidFill>
                <a:latin typeface="Calibri"/>
                <a:ea typeface="Calibri"/>
                <a:cs typeface="Calibri"/>
                <a:sym typeface="Calibri"/>
              </a:rPr>
              <a:t>type</a:t>
            </a:r>
            <a:r>
              <a:rPr b="0" i="0" lang="vi" sz="2000" u="none" cap="none" strike="noStrike">
                <a:solidFill>
                  <a:schemeClr val="dk1"/>
                </a:solidFill>
                <a:latin typeface="Calibri"/>
                <a:ea typeface="Calibri"/>
                <a:cs typeface="Calibri"/>
                <a:sym typeface="Calibri"/>
              </a:rPr>
              <a:t> attribute is used to specify the type of link such as ‘text/css’ which points out to a stylesheet.</a:t>
            </a:r>
            <a:endParaRPr sz="2000"/>
          </a:p>
          <a:p>
            <a:pPr indent="0" lvl="1" marL="0" marR="0" rtl="0" algn="ctr">
              <a:lnSpc>
                <a:spcPct val="100000"/>
              </a:lnSpc>
              <a:spcBef>
                <a:spcPts val="1200"/>
              </a:spcBef>
              <a:spcAft>
                <a:spcPts val="0"/>
              </a:spcAft>
              <a:buNone/>
            </a:pPr>
            <a:r>
              <a:rPr b="1" i="0" lang="vi" sz="2000" u="none" cap="none" strike="noStrike">
                <a:solidFill>
                  <a:srgbClr val="007E39"/>
                </a:solidFill>
                <a:latin typeface="Courier New"/>
                <a:ea typeface="Courier New"/>
                <a:cs typeface="Courier New"/>
                <a:sym typeface="Courier New"/>
              </a:rPr>
              <a:t>&lt;</a:t>
            </a:r>
            <a:r>
              <a:rPr b="1" i="0" lang="vi" sz="2000" u="none" cap="none" strike="noStrike">
                <a:solidFill>
                  <a:srgbClr val="F61828"/>
                </a:solidFill>
                <a:latin typeface="Courier New"/>
                <a:ea typeface="Courier New"/>
                <a:cs typeface="Courier New"/>
                <a:sym typeface="Courier New"/>
              </a:rPr>
              <a:t>link</a:t>
            </a:r>
            <a:r>
              <a:rPr b="1" i="0" lang="vi" sz="2000" u="none" cap="none" strike="noStrike">
                <a:solidFill>
                  <a:srgbClr val="007E39"/>
                </a:solidFill>
                <a:latin typeface="Courier New"/>
                <a:ea typeface="Courier New"/>
                <a:cs typeface="Courier New"/>
                <a:sym typeface="Courier New"/>
              </a:rPr>
              <a:t> </a:t>
            </a:r>
            <a:r>
              <a:rPr b="1" i="0" lang="vi" sz="2000" u="none" cap="none" strike="noStrike">
                <a:solidFill>
                  <a:schemeClr val="dk1"/>
                </a:solidFill>
                <a:latin typeface="Courier New"/>
                <a:ea typeface="Courier New"/>
                <a:cs typeface="Courier New"/>
                <a:sym typeface="Courier New"/>
              </a:rPr>
              <a:t>type</a:t>
            </a:r>
            <a:r>
              <a:rPr b="1" i="0" lang="vi" sz="2000" u="none" cap="none" strike="noStrike">
                <a:solidFill>
                  <a:srgbClr val="007E39"/>
                </a:solidFill>
                <a:latin typeface="Courier New"/>
                <a:ea typeface="Courier New"/>
                <a:cs typeface="Courier New"/>
                <a:sym typeface="Courier New"/>
              </a:rPr>
              <a:t>=”text/css” rel=“stylesheet” </a:t>
            </a:r>
            <a:r>
              <a:rPr b="1" i="0" lang="vi" sz="2000" u="none" cap="none" strike="noStrike">
                <a:solidFill>
                  <a:schemeClr val="dk1"/>
                </a:solidFill>
                <a:latin typeface="Courier New"/>
                <a:ea typeface="Courier New"/>
                <a:cs typeface="Courier New"/>
                <a:sym typeface="Courier New"/>
              </a:rPr>
              <a:t>href</a:t>
            </a:r>
            <a:r>
              <a:rPr b="1" i="0" lang="vi" sz="2000" u="none" cap="none" strike="noStrike">
                <a:solidFill>
                  <a:srgbClr val="007E39"/>
                </a:solidFill>
                <a:latin typeface="Courier New"/>
                <a:ea typeface="Courier New"/>
                <a:cs typeface="Courier New"/>
                <a:sym typeface="Courier New"/>
              </a:rPr>
              <a:t>=”css.css”&gt;</a:t>
            </a:r>
            <a:endParaRPr sz="2000"/>
          </a:p>
          <a:p>
            <a:pPr indent="-134620" lvl="1" marL="457200" marR="0" rtl="0" algn="just">
              <a:lnSpc>
                <a:spcPct val="100000"/>
              </a:lnSpc>
              <a:spcBef>
                <a:spcPts val="600"/>
              </a:spcBef>
              <a:spcAft>
                <a:spcPts val="0"/>
              </a:spcAft>
              <a:buClr>
                <a:srgbClr val="AC1418"/>
              </a:buClr>
              <a:buSzPts val="2200"/>
              <a:buFont typeface="Noto Sans Symbols"/>
              <a:buNone/>
            </a:pPr>
            <a:r>
              <a:t/>
            </a:r>
            <a:endParaRPr b="0" i="0" sz="2000" u="none" cap="none" strike="noStrike">
              <a:solidFill>
                <a:schemeClr val="dk1"/>
              </a:solidFill>
              <a:latin typeface="Calibri"/>
              <a:ea typeface="Calibri"/>
              <a:cs typeface="Calibri"/>
              <a:sym typeface="Calibri"/>
            </a:endParaRPr>
          </a:p>
          <a:p>
            <a:pPr indent="-261620" lvl="1" marL="457200"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The type attribute is not included in HTML5, however.</a:t>
            </a:r>
            <a:endParaRPr sz="2000"/>
          </a:p>
          <a:p>
            <a:pPr indent="-261620" lvl="1" marL="457200" marR="0" rtl="0" algn="just">
              <a:lnSpc>
                <a:spcPct val="100000"/>
              </a:lnSpc>
              <a:spcBef>
                <a:spcPts val="6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The reason is that CSS has been declared as the default and standard style for HTML5. So, the new link is as follows:</a:t>
            </a:r>
            <a:endParaRPr sz="2000"/>
          </a:p>
          <a:p>
            <a:pPr indent="0" lvl="1" marL="182880" marR="0" rtl="0" algn="ctr">
              <a:lnSpc>
                <a:spcPct val="100000"/>
              </a:lnSpc>
              <a:spcBef>
                <a:spcPts val="1800"/>
              </a:spcBef>
              <a:spcAft>
                <a:spcPts val="0"/>
              </a:spcAft>
              <a:buNone/>
            </a:pPr>
            <a:r>
              <a:rPr b="1" i="0" lang="vi" sz="2000" u="none" cap="none" strike="noStrike">
                <a:solidFill>
                  <a:srgbClr val="007E39"/>
                </a:solidFill>
                <a:latin typeface="Courier New"/>
                <a:ea typeface="Courier New"/>
                <a:cs typeface="Courier New"/>
                <a:sym typeface="Courier New"/>
              </a:rPr>
              <a:t>&lt;</a:t>
            </a:r>
            <a:r>
              <a:rPr b="1" i="0" lang="vi" sz="2000" u="none" cap="none" strike="noStrike">
                <a:solidFill>
                  <a:srgbClr val="F61828"/>
                </a:solidFill>
                <a:latin typeface="Courier New"/>
                <a:ea typeface="Courier New"/>
                <a:cs typeface="Courier New"/>
                <a:sym typeface="Courier New"/>
              </a:rPr>
              <a:t>link</a:t>
            </a:r>
            <a:r>
              <a:rPr b="1" i="0" lang="vi" sz="2000" u="none" cap="none" strike="noStrike">
                <a:solidFill>
                  <a:srgbClr val="007E39"/>
                </a:solidFill>
                <a:latin typeface="Courier New"/>
                <a:ea typeface="Courier New"/>
                <a:cs typeface="Courier New"/>
                <a:sym typeface="Courier New"/>
              </a:rPr>
              <a:t> </a:t>
            </a:r>
            <a:r>
              <a:rPr b="1" i="0" lang="vi" sz="2000" u="none" cap="none" strike="noStrike">
                <a:solidFill>
                  <a:schemeClr val="dk1"/>
                </a:solidFill>
                <a:latin typeface="Courier New"/>
                <a:ea typeface="Courier New"/>
                <a:cs typeface="Courier New"/>
                <a:sym typeface="Courier New"/>
              </a:rPr>
              <a:t>rel</a:t>
            </a:r>
            <a:r>
              <a:rPr b="1" i="0" lang="vi" sz="2000" u="none" cap="none" strike="noStrike">
                <a:solidFill>
                  <a:srgbClr val="007E39"/>
                </a:solidFill>
                <a:latin typeface="Courier New"/>
                <a:ea typeface="Courier New"/>
                <a:cs typeface="Courier New"/>
                <a:sym typeface="Courier New"/>
              </a:rPr>
              <a:t>=”stylesheet” </a:t>
            </a:r>
            <a:r>
              <a:rPr b="1" i="0" lang="vi" sz="2000" u="none" cap="none" strike="noStrike">
                <a:solidFill>
                  <a:schemeClr val="dk1"/>
                </a:solidFill>
                <a:latin typeface="Courier New"/>
                <a:ea typeface="Courier New"/>
                <a:cs typeface="Courier New"/>
                <a:sym typeface="Courier New"/>
              </a:rPr>
              <a:t>href</a:t>
            </a:r>
            <a:r>
              <a:rPr b="1" i="0" lang="vi" sz="2000" u="none" cap="none" strike="noStrike">
                <a:solidFill>
                  <a:srgbClr val="007E39"/>
                </a:solidFill>
                <a:latin typeface="Courier New"/>
                <a:ea typeface="Courier New"/>
                <a:cs typeface="Courier New"/>
                <a:sym typeface="Courier New"/>
              </a:rPr>
              <a:t>=”css.css”&gt;</a:t>
            </a:r>
            <a:endParaRPr sz="2000"/>
          </a:p>
          <a:p>
            <a:pPr indent="-134620" lvl="1" marL="457200" marR="0" rtl="0" algn="just">
              <a:lnSpc>
                <a:spcPct val="100000"/>
              </a:lnSpc>
              <a:spcBef>
                <a:spcPts val="600"/>
              </a:spcBef>
              <a:spcAft>
                <a:spcPts val="0"/>
              </a:spcAft>
              <a:buClr>
                <a:srgbClr val="AC1418"/>
              </a:buClr>
              <a:buSzPts val="2200"/>
              <a:buFont typeface="Noto Sans Symbols"/>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