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Book Antiqua" panose="020406020503050303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634354-E8E9-4CDD-A9E3-484279A745A6}">
  <a:tblStyle styleId="{A7634354-E8E9-4CDD-A9E3-484279A745A6}" styleName="Table_0">
    <a:wholeTbl>
      <a:tcTxStyle b="off" i="off">
        <a:font>
          <a:latin typeface=""/>
          <a:ea typeface=""/>
          <a:cs typeface=""/>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8ECF4"/>
          </a:solidFill>
        </a:fill>
      </a:tcStyle>
    </a:band1H>
    <a:band2H>
      <a:tcTxStyle/>
      <a:tcStyle>
        <a:tcBdr/>
      </a:tcStyle>
    </a:band2H>
    <a:band1V>
      <a:tcTxStyle/>
      <a:tcStyle>
        <a:tcBdr/>
        <a:fill>
          <a:solidFill>
            <a:srgbClr val="E8ECF4"/>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
          <a:ea typeface=""/>
          <a:cs typeface=""/>
        </a:font>
        <a:schemeClr val="lt1"/>
      </a:tcTxStyle>
      <a:tcStyle>
        <a:tcBdr/>
        <a:fill>
          <a:solidFill>
            <a:schemeClr val="accent1"/>
          </a:solidFill>
        </a:fill>
      </a:tcStyle>
    </a:firstRow>
    <a:neCell>
      <a:tcTxStyle/>
      <a:tcStyle>
        <a:tcBdr/>
      </a:tcStyle>
    </a:neCell>
    <a:nwCell>
      <a:tcTxStyle/>
      <a:tcStyle>
        <a:tcBdr/>
      </a:tcStyle>
    </a:nwCell>
  </a:tblStyle>
  <a:tblStyle styleId="{F3C75459-E8D7-4473-A77E-F59827156BE5}" styleName="Table_1">
    <a:wholeTbl>
      <a:tcTxStyle b="off" i="off">
        <a:font>
          <a:latin typeface=""/>
          <a:ea typeface=""/>
          <a:cs typeface=""/>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4E8E8"/>
          </a:solidFill>
        </a:fill>
      </a:tcStyle>
    </a:band1H>
    <a:band2H>
      <a:tcTxStyle/>
      <a:tcStyle>
        <a:tcBdr/>
      </a:tcStyle>
    </a:band2H>
    <a:band1V>
      <a:tcTxStyle/>
      <a:tcStyle>
        <a:tcBdr/>
        <a:fill>
          <a:solidFill>
            <a:srgbClr val="F4E8E8"/>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
          <a:ea typeface=""/>
          <a:cs typeface=""/>
        </a:font>
        <a:schemeClr val="lt1"/>
      </a:tcTxStyle>
      <a:tcStyle>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960010af4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 name="Google Shape;76;ga960010af4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20 - Lưu trữ web HTML5</a:t>
            </a:r>
            <a:endParaRPr/>
          </a:p>
        </p:txBody>
      </p:sp>
      <p:sp>
        <p:nvSpPr>
          <p:cNvPr id="77" name="Google Shape;77;ga960010af4_2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960010af4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0" name="Google Shape;210;ga960010af4_2_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Cơ sở dữ liệu được lập chỉ mục</a:t>
            </a:r>
            <a:endParaRPr b="1"/>
          </a:p>
          <a:p>
            <a:pPr marL="171450" lvl="0" indent="-171450" algn="l" rtl="0">
              <a:spcBef>
                <a:spcPts val="360"/>
              </a:spcBef>
              <a:spcAft>
                <a:spcPts val="0"/>
              </a:spcAft>
              <a:buClr>
                <a:schemeClr val="dk1"/>
              </a:buClr>
              <a:buSzPts val="1200"/>
              <a:buFont typeface="Arial"/>
              <a:buChar char="•"/>
            </a:pPr>
            <a:r>
              <a:rPr lang="vi" b="1"/>
              <a:t>API IndexedDB </a:t>
            </a:r>
            <a:r>
              <a:rPr lang="vi"/>
              <a:t>được triển khai bằng đối tượng </a:t>
            </a:r>
            <a:r>
              <a:rPr lang="vi" b="1"/>
              <a:t>window.indexedDB</a:t>
            </a:r>
            <a:endParaRPr b="1"/>
          </a:p>
          <a:p>
            <a:pPr marL="171450" lvl="0" indent="-171450" algn="l" rtl="0">
              <a:spcBef>
                <a:spcPts val="360"/>
              </a:spcBef>
              <a:spcAft>
                <a:spcPts val="0"/>
              </a:spcAft>
              <a:buClr>
                <a:schemeClr val="dk1"/>
              </a:buClr>
              <a:buSzPts val="1200"/>
              <a:buFont typeface="Arial"/>
              <a:buChar char="•"/>
            </a:pPr>
            <a:r>
              <a:rPr lang="vi"/>
              <a:t>Các trình duyệt triển khai đối tượng </a:t>
            </a:r>
            <a:r>
              <a:rPr lang="vi" b="1"/>
              <a:t>IndexedDB </a:t>
            </a:r>
            <a:r>
              <a:rPr lang="vi"/>
              <a:t>với các tiền tố của riêng chúng. Ví dụ: Chrome sử dụng </a:t>
            </a:r>
            <a:r>
              <a:rPr lang="vi" b="1"/>
              <a:t>webkit</a:t>
            </a:r>
            <a:r>
              <a:rPr lang="vi"/>
              <a:t>, trong khi Mozilla hỗ trợ tiền tố </a:t>
            </a:r>
            <a:r>
              <a:rPr lang="vi" b="1"/>
              <a:t>–moz</a:t>
            </a:r>
            <a:endParaRPr b="1"/>
          </a:p>
          <a:p>
            <a:pPr marL="171450" lvl="0" indent="-171450" algn="l" rtl="0">
              <a:spcBef>
                <a:spcPts val="360"/>
              </a:spcBef>
              <a:spcAft>
                <a:spcPts val="0"/>
              </a:spcAft>
              <a:buClr>
                <a:schemeClr val="dk1"/>
              </a:buClr>
              <a:buSzPts val="1200"/>
              <a:buFont typeface="Arial"/>
              <a:buChar char="•"/>
            </a:pPr>
            <a:r>
              <a:rPr lang="vi"/>
              <a:t>Bảng sau liệt kê trình duyệt hỗ trợ </a:t>
            </a:r>
            <a:r>
              <a:rPr lang="vi" b="1"/>
              <a:t>API IndexedDB</a:t>
            </a:r>
            <a:endParaRPr b="1"/>
          </a:p>
        </p:txBody>
      </p:sp>
      <p:sp>
        <p:nvSpPr>
          <p:cNvPr id="211" name="Google Shape;211;ga960010af4_2_1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960010af4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ga960010af4_2_1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Triển khai API IndexedDB</a:t>
            </a:r>
            <a:endParaRPr b="1"/>
          </a:p>
          <a:p>
            <a:pPr marL="171450" lvl="0" indent="-171450" algn="l" rtl="0">
              <a:spcBef>
                <a:spcPts val="360"/>
              </a:spcBef>
              <a:spcAft>
                <a:spcPts val="0"/>
              </a:spcAft>
              <a:buClr>
                <a:schemeClr val="dk1"/>
              </a:buClr>
              <a:buSzPts val="1200"/>
              <a:buFont typeface="Arial"/>
              <a:buChar char="•"/>
            </a:pPr>
            <a:r>
              <a:rPr lang="vi"/>
              <a:t>Các bước triển khai </a:t>
            </a:r>
            <a:r>
              <a:rPr lang="vi" b="1"/>
              <a:t>API IndexedDB </a:t>
            </a:r>
            <a:r>
              <a:rPr lang="vi"/>
              <a:t>trong ứng dụng Web như sau:</a:t>
            </a:r>
            <a:endParaRPr/>
          </a:p>
          <a:p>
            <a:pPr marL="685800" lvl="1" indent="-228600" algn="l" rtl="0">
              <a:spcBef>
                <a:spcPts val="360"/>
              </a:spcBef>
              <a:spcAft>
                <a:spcPts val="0"/>
              </a:spcAft>
              <a:buClr>
                <a:schemeClr val="dk1"/>
              </a:buClr>
              <a:buSzPts val="1200"/>
              <a:buFont typeface="Calibri"/>
              <a:buAutoNum type="arabicPeriod"/>
            </a:pPr>
            <a:r>
              <a:rPr lang="vi"/>
              <a:t>Mở cơ sở dữ liệu</a:t>
            </a:r>
            <a:endParaRPr/>
          </a:p>
          <a:p>
            <a:pPr marL="685800" lvl="1" indent="-228600" algn="l" rtl="0">
              <a:spcBef>
                <a:spcPts val="360"/>
              </a:spcBef>
              <a:spcAft>
                <a:spcPts val="0"/>
              </a:spcAft>
              <a:buClr>
                <a:schemeClr val="dk1"/>
              </a:buClr>
              <a:buSzPts val="1200"/>
              <a:buFont typeface="Calibri"/>
              <a:buAutoNum type="arabicPeriod"/>
            </a:pPr>
            <a:r>
              <a:rPr lang="vi"/>
              <a:t>Tạo một cửa hàng lưu trữ</a:t>
            </a:r>
            <a:endParaRPr/>
          </a:p>
          <a:p>
            <a:pPr marL="685800" lvl="1" indent="-228600" algn="l" rtl="0">
              <a:spcBef>
                <a:spcPts val="360"/>
              </a:spcBef>
              <a:spcAft>
                <a:spcPts val="0"/>
              </a:spcAft>
              <a:buClr>
                <a:schemeClr val="dk1"/>
              </a:buClr>
              <a:buSzPts val="1200"/>
              <a:buFont typeface="Calibri"/>
              <a:buAutoNum type="arabicPeriod"/>
            </a:pPr>
            <a:r>
              <a:rPr lang="vi"/>
              <a:t>Bắt đầu giao dịch</a:t>
            </a:r>
            <a:endParaRPr/>
          </a:p>
          <a:p>
            <a:pPr marL="685800" lvl="1" indent="-228600" algn="l" rtl="0">
              <a:spcBef>
                <a:spcPts val="360"/>
              </a:spcBef>
              <a:spcAft>
                <a:spcPts val="0"/>
              </a:spcAft>
              <a:buClr>
                <a:schemeClr val="dk1"/>
              </a:buClr>
              <a:buSzPts val="1200"/>
              <a:buFont typeface="Calibri"/>
              <a:buAutoNum type="arabicPeriod"/>
            </a:pPr>
            <a:r>
              <a:rPr lang="vi"/>
              <a:t>Thực hiện một số hoạt động cơ sở dữ liệu, chẳng hạn như thêm và truy xuất</a:t>
            </a:r>
            <a:endParaRPr/>
          </a:p>
          <a:p>
            <a:pPr marL="685800" lvl="1" indent="-228600" algn="l" rtl="0">
              <a:spcBef>
                <a:spcPts val="360"/>
              </a:spcBef>
              <a:spcAft>
                <a:spcPts val="0"/>
              </a:spcAft>
              <a:buClr>
                <a:schemeClr val="dk1"/>
              </a:buClr>
              <a:buSzPts val="1200"/>
              <a:buFont typeface="Calibri"/>
              <a:buAutoNum type="arabicPeriod"/>
            </a:pPr>
            <a:r>
              <a:rPr lang="vi"/>
              <a:t>Làm việc với các kết quả đã truy xuất</a:t>
            </a:r>
            <a:endParaRPr b="1"/>
          </a:p>
        </p:txBody>
      </p:sp>
      <p:sp>
        <p:nvSpPr>
          <p:cNvPr id="226" name="Google Shape;226;ga960010af4_2_1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960010af4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ga960010af4_2_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Hạn chế của API IndexedDB</a:t>
            </a:r>
            <a:endParaRPr b="1"/>
          </a:p>
          <a:p>
            <a:pPr marL="171450" lvl="0" indent="-171450" algn="l" rtl="0">
              <a:spcBef>
                <a:spcPts val="360"/>
              </a:spcBef>
              <a:spcAft>
                <a:spcPts val="0"/>
              </a:spcAft>
              <a:buClr>
                <a:schemeClr val="dk1"/>
              </a:buClr>
              <a:buSzPts val="1200"/>
              <a:buFont typeface="Arial"/>
              <a:buChar char="•"/>
            </a:pPr>
            <a:r>
              <a:rPr lang="vi"/>
              <a:t>Hạn chế đối với API IndexedDB:</a:t>
            </a:r>
            <a:endParaRPr b="1"/>
          </a:p>
          <a:p>
            <a:pPr marL="628650" lvl="1" indent="-171450" algn="l" rtl="0">
              <a:spcBef>
                <a:spcPts val="360"/>
              </a:spcBef>
              <a:spcAft>
                <a:spcPts val="0"/>
              </a:spcAft>
              <a:buClr>
                <a:schemeClr val="dk1"/>
              </a:buClr>
              <a:buSzPts val="1200"/>
              <a:buFont typeface="Arial"/>
              <a:buChar char="•"/>
            </a:pPr>
            <a:r>
              <a:rPr lang="vi"/>
              <a:t>Phân loại quốc tế giải quyết việc sắp xếp dữ liệu chuỗi. Do cơ sở dữ liệu không tuân theo bất kỳ trật tự quốc tế nào để lưu trữ dữ liệu, nên API không hỗ trợ sắp xếp quốc tế. </a:t>
            </a:r>
            <a:endParaRPr/>
          </a:p>
          <a:p>
            <a:pPr marL="628650" lvl="1" indent="-171450" algn="l" rtl="0">
              <a:spcBef>
                <a:spcPts val="360"/>
              </a:spcBef>
              <a:spcAft>
                <a:spcPts val="0"/>
              </a:spcAft>
              <a:buClr>
                <a:schemeClr val="dk1"/>
              </a:buClr>
              <a:buSzPts val="1200"/>
              <a:buFont typeface="Arial"/>
              <a:buChar char="•"/>
            </a:pPr>
            <a:r>
              <a:rPr lang="vi" b="1"/>
              <a:t>API IndexedDB </a:t>
            </a:r>
            <a:r>
              <a:rPr lang="vi"/>
              <a:t>không đồng bộ hóa cơ sở dữ liệu phía máy khách với cơ sở dữ liệu phía máy chủ. </a:t>
            </a:r>
            <a:endParaRPr/>
          </a:p>
          <a:p>
            <a:pPr marL="628650" lvl="1" indent="-171450" algn="l" rtl="0">
              <a:spcBef>
                <a:spcPts val="360"/>
              </a:spcBef>
              <a:spcAft>
                <a:spcPts val="0"/>
              </a:spcAft>
              <a:buClr>
                <a:schemeClr val="dk1"/>
              </a:buClr>
              <a:buSzPts val="1200"/>
              <a:buFont typeface="Arial"/>
              <a:buChar char="•"/>
            </a:pPr>
            <a:r>
              <a:rPr lang="vi" b="1"/>
              <a:t>API IndexedDB </a:t>
            </a:r>
            <a:r>
              <a:rPr lang="vi"/>
              <a:t>hỗ trợ truy vấn cơ sở dữ liệu phía máy khách, nhưng không hỗ trợ việc sử dụng các toán tử, chẳng hạn như </a:t>
            </a:r>
            <a:r>
              <a:rPr lang="vi" b="1"/>
              <a:t>LIKE</a:t>
            </a:r>
            <a:r>
              <a:rPr lang="vi"/>
              <a:t> được sử dụng bởi Ngôn ngữ truy vấn có cấu trúc (</a:t>
            </a:r>
            <a:r>
              <a:rPr lang="vi" b="1"/>
              <a:t>SQL</a:t>
            </a:r>
            <a:r>
              <a:rPr lang="vi"/>
              <a:t>)</a:t>
            </a:r>
            <a:endParaRPr b="1"/>
          </a:p>
        </p:txBody>
      </p:sp>
      <p:sp>
        <p:nvSpPr>
          <p:cNvPr id="235" name="Google Shape;235;ga960010af4_2_1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960010af4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ga960010af4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Ứng dụng gốc </a:t>
            </a:r>
            <a:endParaRPr/>
          </a:p>
          <a:p>
            <a:pPr marL="171450" marR="0" lvl="0" indent="-171450" algn="l" rtl="0">
              <a:lnSpc>
                <a:spcPct val="100000"/>
              </a:lnSpc>
              <a:spcBef>
                <a:spcPts val="360"/>
              </a:spcBef>
              <a:spcAft>
                <a:spcPts val="0"/>
              </a:spcAft>
              <a:buClr>
                <a:schemeClr val="dk1"/>
              </a:buClr>
              <a:buSzPts val="1200"/>
              <a:buFont typeface="Arial"/>
              <a:buChar char="•"/>
            </a:pPr>
            <a:r>
              <a:rPr lang="vi"/>
              <a:t>Ứng dụng gốc còn được gọi là ứng dụng gốc là một chương trình ứng dụng được xây dựng để sử dụng nó trên một thiết bị hoặc nền tảng cụ thể.</a:t>
            </a:r>
            <a:endParaRPr/>
          </a:p>
          <a:p>
            <a:pPr marL="171450" lvl="0" indent="-171450" algn="l" rtl="0">
              <a:spcBef>
                <a:spcPts val="360"/>
              </a:spcBef>
              <a:spcAft>
                <a:spcPts val="0"/>
              </a:spcAft>
              <a:buClr>
                <a:schemeClr val="dk1"/>
              </a:buClr>
              <a:buSzPts val="1200"/>
              <a:buFont typeface="Arial"/>
              <a:buChar char="•"/>
            </a:pPr>
            <a:r>
              <a:rPr lang="vi"/>
              <a:t>Ứng dụng gốc, khi được so sánh với ứng dụng Web, được cài đặt trên thiết bị và có phản hồi nhanh hơn, vì nó có giao diện người dùng trực tiếp.</a:t>
            </a:r>
            <a:endParaRPr/>
          </a:p>
          <a:p>
            <a:pPr marL="171450" lvl="0" indent="-171450" algn="l" rtl="0">
              <a:spcBef>
                <a:spcPts val="360"/>
              </a:spcBef>
              <a:spcAft>
                <a:spcPts val="0"/>
              </a:spcAft>
              <a:buClr>
                <a:schemeClr val="dk1"/>
              </a:buClr>
              <a:buSzPts val="1200"/>
              <a:buFont typeface="Arial"/>
              <a:buChar char="•"/>
            </a:pPr>
            <a:r>
              <a:rPr lang="vi" b="1"/>
              <a:t>BlackBerry Messenger (BBM) </a:t>
            </a:r>
            <a:r>
              <a:rPr lang="vi"/>
              <a:t>là một ứng dụng gốc có sẵn trên các thiết bị di động </a:t>
            </a:r>
            <a:r>
              <a:rPr lang="vi" b="1"/>
              <a:t>blackberry</a:t>
            </a:r>
            <a:r>
              <a:rPr lang="vi"/>
              <a:t>.</a:t>
            </a:r>
            <a:endParaRPr/>
          </a:p>
        </p:txBody>
      </p:sp>
      <p:sp>
        <p:nvSpPr>
          <p:cNvPr id="244" name="Google Shape;244;ga960010af4_2_1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960010af4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ga960010af4_2_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Sự khác biệt giữa Ứng dụng gốc và Ứng dụng HTML5</a:t>
            </a:r>
            <a:endParaRPr b="1"/>
          </a:p>
          <a:p>
            <a:pPr marL="171450" lvl="0" indent="-171450" algn="l" rtl="0">
              <a:spcBef>
                <a:spcPts val="360"/>
              </a:spcBef>
              <a:spcAft>
                <a:spcPts val="0"/>
              </a:spcAft>
              <a:buClr>
                <a:schemeClr val="dk1"/>
              </a:buClr>
              <a:buSzPts val="1200"/>
              <a:buFont typeface="Arial"/>
              <a:buChar char="•"/>
            </a:pPr>
            <a:r>
              <a:rPr lang="vi"/>
              <a:t>Ứng dụng web HTML5 có thể truy cập và sử dụng trên mọi thiết bị thông qua trình duyệt Web tương tự như trang Web di động.</a:t>
            </a:r>
            <a:endParaRPr/>
          </a:p>
          <a:p>
            <a:pPr marL="171450" lvl="0" indent="-171450" algn="l" rtl="0">
              <a:spcBef>
                <a:spcPts val="360"/>
              </a:spcBef>
              <a:spcAft>
                <a:spcPts val="0"/>
              </a:spcAft>
              <a:buClr>
                <a:schemeClr val="dk1"/>
              </a:buClr>
              <a:buSzPts val="1200"/>
              <a:buFont typeface="Arial"/>
              <a:buChar char="•"/>
            </a:pPr>
            <a:r>
              <a:rPr lang="vi"/>
              <a:t>Ứng dụng web có khả năng truy cập ngoại tuyến có nghĩa là người dùng không cần kết nối mạng.</a:t>
            </a:r>
            <a:endParaRPr/>
          </a:p>
          <a:p>
            <a:pPr marL="171450" lvl="0" indent="-171450" algn="l" rtl="0">
              <a:spcBef>
                <a:spcPts val="360"/>
              </a:spcBef>
              <a:spcAft>
                <a:spcPts val="0"/>
              </a:spcAft>
              <a:buClr>
                <a:schemeClr val="dk1"/>
              </a:buClr>
              <a:buSzPts val="1200"/>
              <a:buFont typeface="Arial"/>
              <a:buChar char="•"/>
            </a:pPr>
            <a:r>
              <a:rPr lang="vi"/>
              <a:t>Bảng sau liệt kê sự khác biệt giữa </a:t>
            </a:r>
            <a:r>
              <a:rPr lang="vi" b="1"/>
              <a:t>ứng dụng gốc </a:t>
            </a:r>
            <a:r>
              <a:rPr lang="vi"/>
              <a:t>và </a:t>
            </a:r>
            <a:r>
              <a:rPr lang="vi" b="1"/>
              <a:t>ứng dụng HTML5</a:t>
            </a:r>
            <a:r>
              <a:rPr lang="vi"/>
              <a:t>.</a:t>
            </a:r>
            <a:endParaRPr/>
          </a:p>
          <a:p>
            <a:pPr marL="628650" lvl="1" indent="-171450" algn="l" rtl="0">
              <a:spcBef>
                <a:spcPts val="360"/>
              </a:spcBef>
              <a:spcAft>
                <a:spcPts val="0"/>
              </a:spcAft>
              <a:buClr>
                <a:schemeClr val="dk1"/>
              </a:buClr>
              <a:buSzPts val="1200"/>
              <a:buFont typeface="Arial"/>
              <a:buChar char="•"/>
            </a:pPr>
            <a:r>
              <a:rPr lang="vi" b="1"/>
              <a:t>Native Apps</a:t>
            </a:r>
            <a:endParaRPr b="1"/>
          </a:p>
          <a:p>
            <a:pPr marL="1085850" lvl="2" indent="-171450" algn="l" rtl="0">
              <a:spcBef>
                <a:spcPts val="360"/>
              </a:spcBef>
              <a:spcAft>
                <a:spcPts val="0"/>
              </a:spcAft>
              <a:buClr>
                <a:schemeClr val="dk1"/>
              </a:buClr>
              <a:buSzPts val="1200"/>
              <a:buFont typeface="Arial"/>
              <a:buChar char="•"/>
            </a:pPr>
            <a:r>
              <a:rPr lang="vi"/>
              <a:t>Chạy trên các thiết bị </a:t>
            </a:r>
            <a:r>
              <a:rPr lang="vi" b="1"/>
              <a:t>iOS</a:t>
            </a:r>
            <a:r>
              <a:rPr lang="vi"/>
              <a:t> và </a:t>
            </a:r>
            <a:r>
              <a:rPr lang="vi" b="1"/>
              <a:t>Android</a:t>
            </a:r>
            <a:r>
              <a:rPr lang="vi"/>
              <a:t> có thể tải xuống hoặc mua từ các cửa hàng ứng dụng trực tuyến</a:t>
            </a:r>
            <a:endParaRPr/>
          </a:p>
          <a:p>
            <a:pPr marL="1085850" lvl="2" indent="-171450" algn="l" rtl="0">
              <a:spcBef>
                <a:spcPts val="360"/>
              </a:spcBef>
              <a:spcAft>
                <a:spcPts val="0"/>
              </a:spcAft>
              <a:buClr>
                <a:schemeClr val="dk1"/>
              </a:buClr>
              <a:buSzPts val="1200"/>
              <a:buFont typeface="Arial"/>
              <a:buChar char="•"/>
            </a:pPr>
            <a:r>
              <a:rPr lang="vi"/>
              <a:t>Sử dụng ngôn ngữ lập trình, chẳng hạn như </a:t>
            </a:r>
            <a:r>
              <a:rPr lang="vi" b="1"/>
              <a:t>Java</a:t>
            </a:r>
            <a:r>
              <a:rPr lang="vi"/>
              <a:t> cho thiết bị </a:t>
            </a:r>
            <a:r>
              <a:rPr lang="vi" b="1"/>
              <a:t>Android </a:t>
            </a:r>
            <a:r>
              <a:rPr lang="vi"/>
              <a:t>và </a:t>
            </a:r>
            <a:r>
              <a:rPr lang="vi" b="1"/>
              <a:t>Objective C</a:t>
            </a:r>
            <a:r>
              <a:rPr lang="vi"/>
              <a:t> cho thiết bị </a:t>
            </a:r>
            <a:r>
              <a:rPr lang="vi" b="1"/>
              <a:t>iOS</a:t>
            </a:r>
            <a:endParaRPr b="1"/>
          </a:p>
          <a:p>
            <a:pPr marL="628650" lvl="1" indent="-171450" algn="l" rtl="0">
              <a:spcBef>
                <a:spcPts val="360"/>
              </a:spcBef>
              <a:spcAft>
                <a:spcPts val="0"/>
              </a:spcAft>
              <a:buClr>
                <a:schemeClr val="dk1"/>
              </a:buClr>
              <a:buSzPts val="1200"/>
              <a:buFont typeface="Arial"/>
              <a:buChar char="•"/>
            </a:pPr>
            <a:r>
              <a:rPr lang="vi" b="1"/>
              <a:t>HTML5 Apps</a:t>
            </a:r>
            <a:endParaRPr/>
          </a:p>
          <a:p>
            <a:pPr marL="1085850" lvl="2" indent="-171450" algn="l" rtl="0">
              <a:spcBef>
                <a:spcPts val="360"/>
              </a:spcBef>
              <a:spcAft>
                <a:spcPts val="0"/>
              </a:spcAft>
              <a:buClr>
                <a:schemeClr val="dk1"/>
              </a:buClr>
              <a:buSzPts val="1200"/>
              <a:buFont typeface="Arial"/>
              <a:buChar char="•"/>
            </a:pPr>
            <a:r>
              <a:rPr lang="vi"/>
              <a:t>Chạy trên máy chủ Web, thường là trong trình duyệt Web</a:t>
            </a:r>
            <a:endParaRPr/>
          </a:p>
          <a:p>
            <a:pPr marL="1085850" lvl="2" indent="-171450" algn="l" rtl="0">
              <a:spcBef>
                <a:spcPts val="360"/>
              </a:spcBef>
              <a:spcAft>
                <a:spcPts val="0"/>
              </a:spcAft>
              <a:buClr>
                <a:schemeClr val="dk1"/>
              </a:buClr>
              <a:buSzPts val="1200"/>
              <a:buFont typeface="Arial"/>
              <a:buChar char="•"/>
            </a:pPr>
            <a:r>
              <a:rPr lang="vi"/>
              <a:t>Các nhà phát triển web sử dụng </a:t>
            </a:r>
            <a:r>
              <a:rPr lang="vi" b="1"/>
              <a:t>HTML</a:t>
            </a:r>
            <a:r>
              <a:rPr lang="vi"/>
              <a:t>, </a:t>
            </a:r>
            <a:r>
              <a:rPr lang="vi" b="1"/>
              <a:t>JavaScript</a:t>
            </a:r>
            <a:r>
              <a:rPr lang="vi"/>
              <a:t> và </a:t>
            </a:r>
            <a:r>
              <a:rPr lang="vi" b="1"/>
              <a:t>CSS</a:t>
            </a:r>
            <a:endParaRPr b="1"/>
          </a:p>
        </p:txBody>
      </p:sp>
      <p:sp>
        <p:nvSpPr>
          <p:cNvPr id="259" name="Google Shape;259;ga960010af4_2_1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a960010af4_2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3" name="Google Shape;273;ga960010af4_2_2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Ưu điểm của ứng dụng HTML5</a:t>
            </a:r>
            <a:endParaRPr b="1"/>
          </a:p>
          <a:p>
            <a:pPr marL="171450" lvl="0" indent="-171450" algn="l" rtl="0">
              <a:spcBef>
                <a:spcPts val="360"/>
              </a:spcBef>
              <a:spcAft>
                <a:spcPts val="0"/>
              </a:spcAft>
              <a:buClr>
                <a:schemeClr val="dk1"/>
              </a:buClr>
              <a:buSzPts val="1200"/>
              <a:buFont typeface="Arial"/>
              <a:buChar char="•"/>
            </a:pPr>
            <a:r>
              <a:rPr lang="vi"/>
              <a:t>Người dùng không thể xác định sự khác biệt - Không thể xác định liệu họ đang làm việc trên ứng dụng gốc HTML5 kết hợp hay ứng dụng gốc hoàn toàn hoặc ứng dụng HTML5.</a:t>
            </a:r>
            <a:endParaRPr/>
          </a:p>
          <a:p>
            <a:pPr marL="171450" lvl="0" indent="-171450" algn="l" rtl="0">
              <a:spcBef>
                <a:spcPts val="360"/>
              </a:spcBef>
              <a:spcAft>
                <a:spcPts val="0"/>
              </a:spcAft>
              <a:buClr>
                <a:schemeClr val="dk1"/>
              </a:buClr>
              <a:buSzPts val="1200"/>
              <a:buFont typeface="Arial"/>
              <a:buChar char="•"/>
            </a:pPr>
            <a:r>
              <a:rPr lang="vi"/>
              <a:t>Người dùng điều chỉnh kiểu cho thiết bị - Ứng dụng HTML5 có thể được xem trên bất kỳ thiết bị nào có chứa trình duyệt Web.</a:t>
            </a:r>
            <a:endParaRPr/>
          </a:p>
          <a:p>
            <a:pPr marL="171450" lvl="0" indent="-171450" algn="l" rtl="0">
              <a:spcBef>
                <a:spcPts val="360"/>
              </a:spcBef>
              <a:spcAft>
                <a:spcPts val="0"/>
              </a:spcAft>
              <a:buClr>
                <a:schemeClr val="dk1"/>
              </a:buClr>
              <a:buSzPts val="1200"/>
              <a:buFont typeface="Arial"/>
              <a:buChar char="•"/>
            </a:pPr>
            <a:r>
              <a:rPr lang="vi"/>
              <a:t>Các chức năng sắp ra mắt - HTML5 không hỗ trợ tất cả các tính năng trên một thiết bị, nhưng nó sẽ có thêm các chức năng mới.</a:t>
            </a:r>
            <a:endParaRPr/>
          </a:p>
          <a:p>
            <a:pPr marL="171450" lvl="0" indent="-171450" algn="l" rtl="0">
              <a:spcBef>
                <a:spcPts val="360"/>
              </a:spcBef>
              <a:spcAft>
                <a:spcPts val="0"/>
              </a:spcAft>
              <a:buClr>
                <a:schemeClr val="dk1"/>
              </a:buClr>
              <a:buSzPts val="1200"/>
              <a:buFont typeface="Arial"/>
              <a:buChar char="•"/>
            </a:pPr>
            <a:r>
              <a:rPr lang="vi"/>
              <a:t>Cải thiện hiệu suất - Nhiều nhà phát triển học các phương pháp mới để cải thiện hiệu suất của Web.</a:t>
            </a:r>
            <a:endParaRPr/>
          </a:p>
          <a:p>
            <a:pPr marL="171450" lvl="0" indent="-171450" algn="l" rtl="0">
              <a:spcBef>
                <a:spcPts val="360"/>
              </a:spcBef>
              <a:spcAft>
                <a:spcPts val="0"/>
              </a:spcAft>
              <a:buClr>
                <a:schemeClr val="dk1"/>
              </a:buClr>
              <a:buSzPts val="1200"/>
              <a:buFont typeface="Arial"/>
              <a:buChar char="•"/>
            </a:pPr>
            <a:r>
              <a:rPr lang="vi"/>
              <a:t>Thiết bị độc lập - Nếu các nhà phát triển muốn ứng dụng của họ được một số lượng lớn người dùng sử dụng, thì họ nên thiết kế và phát triển ứng dụng cho cả người dùng di động cũng như máy tính để bàn.</a:t>
            </a:r>
            <a:endParaRPr/>
          </a:p>
          <a:p>
            <a:pPr marL="171450" lvl="0" indent="-171450" algn="l" rtl="0">
              <a:spcBef>
                <a:spcPts val="360"/>
              </a:spcBef>
              <a:spcAft>
                <a:spcPts val="0"/>
              </a:spcAft>
              <a:buClr>
                <a:schemeClr val="dk1"/>
              </a:buClr>
              <a:buSzPts val="1200"/>
              <a:buFont typeface="Arial"/>
              <a:buChar char="•"/>
            </a:pPr>
            <a:r>
              <a:rPr lang="vi"/>
              <a:t>Các nhà phát triển không bị khóa trong các cửa hàng ứng dụng - các nhà phát triển HTML5 không bị giới hạn trong một cửa hàng ứng dụng. Thay vào đó, họ có thể tạo ứng dụng và bán chúng giống như bất kỳ trang Web nào khác.</a:t>
            </a:r>
            <a:endParaRPr b="1"/>
          </a:p>
        </p:txBody>
      </p:sp>
      <p:sp>
        <p:nvSpPr>
          <p:cNvPr id="274" name="Google Shape;274;ga960010af4_2_20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960010af4_2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2" name="Google Shape;282;ga960010af4_2_2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Ưu điểm của ứng dụng gốc</a:t>
            </a:r>
            <a:endParaRPr b="1"/>
          </a:p>
          <a:p>
            <a:pPr marL="0" lvl="0" indent="0" algn="l" rtl="0">
              <a:spcBef>
                <a:spcPts val="360"/>
              </a:spcBef>
              <a:spcAft>
                <a:spcPts val="0"/>
              </a:spcAft>
              <a:buNone/>
            </a:pPr>
            <a:r>
              <a:rPr lang="vi"/>
              <a:t>Ưu điểm chính của ứng dụng gốc so với ứng dụng HTML5 là chúng nhanh hơn ứng dụng HTML5. Ứng dụng gốc cung cấp nhiều lợi ích hơn so với ứng dụng HTML5 như sau:</a:t>
            </a:r>
            <a:endParaRPr/>
          </a:p>
          <a:p>
            <a:pPr marL="171450" lvl="0" indent="-171450" algn="l" rtl="0">
              <a:spcBef>
                <a:spcPts val="360"/>
              </a:spcBef>
              <a:spcAft>
                <a:spcPts val="0"/>
              </a:spcAft>
              <a:buClr>
                <a:schemeClr val="dk1"/>
              </a:buClr>
              <a:buSzPts val="1200"/>
              <a:buFont typeface="Arial"/>
              <a:buChar char="•"/>
            </a:pPr>
            <a:r>
              <a:rPr lang="vi" b="1"/>
              <a:t>Cung cấp quyền truy cập vào phần cứng thiết bị </a:t>
            </a:r>
            <a:r>
              <a:rPr lang="vi"/>
              <a:t>- Không có API nào khả dụng cho gia tốc kế, máy ảnh hoặc bất kỳ phần cứng thiết bị nào khác cho ứng dụng HTML5.</a:t>
            </a:r>
            <a:endParaRPr/>
          </a:p>
          <a:p>
            <a:pPr marL="171450" lvl="0" indent="-171450" algn="l" rtl="0">
              <a:spcBef>
                <a:spcPts val="360"/>
              </a:spcBef>
              <a:spcAft>
                <a:spcPts val="0"/>
              </a:spcAft>
              <a:buClr>
                <a:schemeClr val="dk1"/>
              </a:buClr>
              <a:buSzPts val="1200"/>
              <a:buFont typeface="Arial"/>
              <a:buChar char="•"/>
            </a:pPr>
            <a:r>
              <a:rPr lang="vi" b="1"/>
              <a:t>Tải lên tập tin </a:t>
            </a:r>
            <a:r>
              <a:rPr lang="vi"/>
              <a:t>- Ứng dụng gốc có thể truy cập hệ thống tệp trong Android và một số tệp trong iOS. Tuy nhiên, các ứng dụng HTML không thể.</a:t>
            </a:r>
            <a:endParaRPr/>
          </a:p>
          <a:p>
            <a:pPr marL="171450" lvl="0" indent="-171450" algn="l" rtl="0">
              <a:spcBef>
                <a:spcPts val="360"/>
              </a:spcBef>
              <a:spcAft>
                <a:spcPts val="0"/>
              </a:spcAft>
              <a:buClr>
                <a:schemeClr val="dk1"/>
              </a:buClr>
              <a:buSzPts val="1200"/>
              <a:buFont typeface="Arial"/>
              <a:buChar char="•"/>
            </a:pPr>
            <a:r>
              <a:rPr lang="vi" b="1"/>
              <a:t>Thông báo đẩy </a:t>
            </a:r>
            <a:r>
              <a:rPr lang="vi"/>
              <a:t>- Thông báo đẩy luôn được gửi với kết nối IP mở tới các ứng dụng trên thiết bị iOS.</a:t>
            </a:r>
            <a:endParaRPr/>
          </a:p>
          <a:p>
            <a:pPr marL="171450" marR="0" lvl="0" indent="-171450" algn="l" rtl="0">
              <a:lnSpc>
                <a:spcPct val="100000"/>
              </a:lnSpc>
              <a:spcBef>
                <a:spcPts val="360"/>
              </a:spcBef>
              <a:spcAft>
                <a:spcPts val="0"/>
              </a:spcAft>
              <a:buClr>
                <a:schemeClr val="dk1"/>
              </a:buClr>
              <a:buSzPts val="1200"/>
              <a:buFont typeface="Arial"/>
              <a:buChar char="•"/>
            </a:pPr>
            <a:r>
              <a:rPr lang="vi" b="1"/>
              <a:t>Truy cập tập tin thiết bị </a:t>
            </a:r>
            <a:r>
              <a:rPr lang="vi"/>
              <a:t>- Ứng dụng gốc giao tiếp với tập tin trên thiết bị, chẳng hạn như danh bạ và ảnh. Tuy nhiên, ứng dụng HTML5 không thể.</a:t>
            </a:r>
            <a:endParaRPr/>
          </a:p>
          <a:p>
            <a:pPr marL="171450" lvl="0" indent="-171450" algn="l" rtl="0">
              <a:spcBef>
                <a:spcPts val="360"/>
              </a:spcBef>
              <a:spcAft>
                <a:spcPts val="0"/>
              </a:spcAft>
              <a:buClr>
                <a:schemeClr val="dk1"/>
              </a:buClr>
              <a:buSzPts val="1200"/>
              <a:buFont typeface="Arial"/>
              <a:buChar char="•"/>
            </a:pPr>
            <a:r>
              <a:rPr lang="vi" b="1"/>
              <a:t>Đồ họa vượt trội hơn HTML5 </a:t>
            </a:r>
            <a:r>
              <a:rPr lang="vi"/>
              <a:t>- HTML5 có phần tử canvas, nhưng nó sẽ không tạo ra trải nghiệm 3D đầy đủ.</a:t>
            </a:r>
            <a:endParaRPr/>
          </a:p>
          <a:p>
            <a:pPr marL="171450" lvl="0" indent="-171450" algn="l" rtl="0">
              <a:spcBef>
                <a:spcPts val="360"/>
              </a:spcBef>
              <a:spcAft>
                <a:spcPts val="0"/>
              </a:spcAft>
              <a:buClr>
                <a:schemeClr val="dk1"/>
              </a:buClr>
              <a:buSzPts val="1200"/>
              <a:buFont typeface="Arial"/>
              <a:buChar char="•"/>
            </a:pPr>
            <a:r>
              <a:rPr lang="vi" b="1"/>
              <a:t>Truy cập ngoại tuyến </a:t>
            </a:r>
            <a:r>
              <a:rPr lang="vi"/>
              <a:t>- HTML5 cung cấp quyền truy cập vào các ứng dụng Web ngoại tuyến. Tuy nhiên, một ứng dụng gốc được lưu trữ trên máy cục bộ, vì vậy người dùng không yêu cầu quyền truy cập vào Web để làm việc với ứng dụng.</a:t>
            </a:r>
            <a:endParaRPr b="1"/>
          </a:p>
        </p:txBody>
      </p:sp>
      <p:sp>
        <p:nvSpPr>
          <p:cNvPr id="283" name="Google Shape;283;ga960010af4_2_2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960010af4_2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1" name="Google Shape;291;ga960010af4_2_2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Chuyển đổi ứng dụng HTML5 thành ứng dụng gốc</a:t>
            </a:r>
            <a:endParaRPr b="1"/>
          </a:p>
          <a:p>
            <a:pPr marL="171450" lvl="0" indent="-171450" algn="l" rtl="0">
              <a:spcBef>
                <a:spcPts val="360"/>
              </a:spcBef>
              <a:spcAft>
                <a:spcPts val="0"/>
              </a:spcAft>
              <a:buClr>
                <a:schemeClr val="dk1"/>
              </a:buClr>
              <a:buSzPts val="1200"/>
              <a:buFont typeface="Arial"/>
              <a:buChar char="•"/>
            </a:pPr>
            <a:r>
              <a:rPr lang="vi"/>
              <a:t>Người dùng có lựa chọn phát triển ứng dụng của họ trong HTML5 và chuyển đổi chúng thành ứng dụng gốc</a:t>
            </a:r>
            <a:endParaRPr/>
          </a:p>
          <a:p>
            <a:pPr marL="171450" lvl="0" indent="-171450" algn="l" rtl="0">
              <a:spcBef>
                <a:spcPts val="360"/>
              </a:spcBef>
              <a:spcAft>
                <a:spcPts val="0"/>
              </a:spcAft>
              <a:buClr>
                <a:schemeClr val="dk1"/>
              </a:buClr>
              <a:buSzPts val="1200"/>
              <a:buFont typeface="Arial"/>
              <a:buChar char="•"/>
            </a:pPr>
            <a:r>
              <a:rPr lang="vi"/>
              <a:t>Họ có thể sử dụng một số công cụ để chuyển đổi ứng dụng HTML5 thành ứng dụng Gốc và chúng như sau:</a:t>
            </a:r>
            <a:endParaRPr/>
          </a:p>
          <a:p>
            <a:pPr marL="628650" lvl="1" indent="-171450" algn="l" rtl="0">
              <a:spcBef>
                <a:spcPts val="360"/>
              </a:spcBef>
              <a:spcAft>
                <a:spcPts val="0"/>
              </a:spcAft>
              <a:buClr>
                <a:schemeClr val="dk1"/>
              </a:buClr>
              <a:buSzPts val="1200"/>
              <a:buFont typeface="Arial"/>
              <a:buChar char="•"/>
            </a:pPr>
            <a:r>
              <a:rPr lang="vi" b="1"/>
              <a:t>PhoneGap</a:t>
            </a:r>
            <a:r>
              <a:rPr lang="vi"/>
              <a:t> - Là một ứng dụng HTML5 </a:t>
            </a:r>
            <a:r>
              <a:rPr lang="vi" b="1" i="1"/>
              <a:t>cho phép người dùng tạo các ứng dụng gốc bằng công nghệ Web </a:t>
            </a:r>
            <a:r>
              <a:rPr lang="vi"/>
              <a:t>và có thể truy cập vào các cửa hàng ứng dụng và API.</a:t>
            </a:r>
            <a:endParaRPr/>
          </a:p>
          <a:p>
            <a:pPr marL="628650" lvl="1" indent="-171450" algn="l" rtl="0">
              <a:spcBef>
                <a:spcPts val="360"/>
              </a:spcBef>
              <a:spcAft>
                <a:spcPts val="0"/>
              </a:spcAft>
              <a:buClr>
                <a:schemeClr val="dk1"/>
              </a:buClr>
              <a:buSzPts val="1200"/>
              <a:buFont typeface="Arial"/>
              <a:buChar char="•"/>
            </a:pPr>
            <a:r>
              <a:rPr lang="vi" b="1"/>
              <a:t>Appcelerator</a:t>
            </a:r>
            <a:r>
              <a:rPr lang="vi"/>
              <a:t> - Là một hỗ trợ phát triển ứng dụng di động đa nền tảng và cho phép người dùng tạo các ứng dụng </a:t>
            </a:r>
            <a:r>
              <a:rPr lang="vi" b="1"/>
              <a:t>Web Android</a:t>
            </a:r>
            <a:r>
              <a:rPr lang="vi"/>
              <a:t>, </a:t>
            </a:r>
            <a:r>
              <a:rPr lang="vi" b="1"/>
              <a:t>iOS</a:t>
            </a:r>
            <a:r>
              <a:rPr lang="vi"/>
              <a:t> và di động.</a:t>
            </a:r>
            <a:endParaRPr b="1"/>
          </a:p>
        </p:txBody>
      </p:sp>
      <p:sp>
        <p:nvSpPr>
          <p:cNvPr id="292" name="Google Shape;292;ga960010af4_2_2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960010af4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5" name="Google Shape;305;ga960010af4_2_2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Tóm lược</a:t>
            </a:r>
            <a:endParaRPr/>
          </a:p>
          <a:p>
            <a:pPr marL="171450" lvl="0" indent="-171450" algn="l" rtl="0">
              <a:spcBef>
                <a:spcPts val="360"/>
              </a:spcBef>
              <a:spcAft>
                <a:spcPts val="0"/>
              </a:spcAft>
              <a:buClr>
                <a:schemeClr val="dk1"/>
              </a:buClr>
              <a:buSzPts val="1200"/>
              <a:buFont typeface="Arial"/>
              <a:buChar char="•"/>
            </a:pPr>
            <a:r>
              <a:rPr lang="vi"/>
              <a:t>Lưu trữ web là một đặc tả </a:t>
            </a:r>
            <a:r>
              <a:rPr lang="vi" b="1"/>
              <a:t>W3C</a:t>
            </a:r>
            <a:r>
              <a:rPr lang="vi"/>
              <a:t> cung cấp chức năng lưu trữ dữ liệu ở phía máy khách cho cả nhu cầu tạm thời cũng như vĩnh viễn.</a:t>
            </a:r>
            <a:endParaRPr/>
          </a:p>
          <a:p>
            <a:pPr marL="171450" lvl="0" indent="-171450" algn="l" rtl="0">
              <a:spcBef>
                <a:spcPts val="360"/>
              </a:spcBef>
              <a:spcAft>
                <a:spcPts val="0"/>
              </a:spcAft>
              <a:buClr>
                <a:schemeClr val="dk1"/>
              </a:buClr>
              <a:buSzPts val="1200"/>
              <a:buFont typeface="Arial"/>
              <a:buChar char="•"/>
            </a:pPr>
            <a:r>
              <a:rPr lang="vi" b="1"/>
              <a:t>Các ứng dụng Web HTML5 </a:t>
            </a:r>
            <a:r>
              <a:rPr lang="vi"/>
              <a:t>sử dụng lưu trữ Web để triển khai lưu trữ liên tục phía máy khách và chúng là: lưu trữ phiên và lưu trữ cục bộ. </a:t>
            </a:r>
            <a:endParaRPr/>
          </a:p>
          <a:p>
            <a:pPr marL="171450" lvl="0" indent="-171450" algn="l" rtl="0">
              <a:spcBef>
                <a:spcPts val="360"/>
              </a:spcBef>
              <a:spcAft>
                <a:spcPts val="0"/>
              </a:spcAft>
              <a:buClr>
                <a:schemeClr val="dk1"/>
              </a:buClr>
              <a:buSzPts val="1200"/>
              <a:buFont typeface="Arial"/>
              <a:buChar char="•"/>
            </a:pPr>
            <a:r>
              <a:rPr lang="vi"/>
              <a:t>Lưu trữ phiên theo dõi dữ liệu cụ thể cho một cửa sổ hoặc tab. </a:t>
            </a:r>
            <a:endParaRPr/>
          </a:p>
          <a:p>
            <a:pPr marL="171450" lvl="0" indent="-171450" algn="l" rtl="0">
              <a:spcBef>
                <a:spcPts val="360"/>
              </a:spcBef>
              <a:spcAft>
                <a:spcPts val="0"/>
              </a:spcAft>
              <a:buClr>
                <a:schemeClr val="dk1"/>
              </a:buClr>
              <a:buSzPts val="1200"/>
              <a:buFont typeface="Arial"/>
              <a:buChar char="•"/>
            </a:pPr>
            <a:r>
              <a:rPr lang="vi"/>
              <a:t>Phương thức </a:t>
            </a:r>
            <a:r>
              <a:rPr lang="vi" b="1"/>
              <a:t>setItem() </a:t>
            </a:r>
            <a:r>
              <a:rPr lang="vi"/>
              <a:t>và </a:t>
            </a:r>
            <a:r>
              <a:rPr lang="vi" b="1"/>
              <a:t>getItem() </a:t>
            </a:r>
            <a:r>
              <a:rPr lang="vi"/>
              <a:t>được sử dụng để lưu trữ và truy xuất dữ liệu từ lưu trữ phiên.</a:t>
            </a:r>
            <a:endParaRPr/>
          </a:p>
          <a:p>
            <a:pPr marL="171450" lvl="0" indent="-171450" algn="l" rtl="0">
              <a:spcBef>
                <a:spcPts val="360"/>
              </a:spcBef>
              <a:spcAft>
                <a:spcPts val="0"/>
              </a:spcAft>
              <a:buClr>
                <a:schemeClr val="dk1"/>
              </a:buClr>
              <a:buSzPts val="1200"/>
              <a:buFont typeface="Arial"/>
              <a:buChar char="•"/>
            </a:pPr>
            <a:r>
              <a:rPr lang="vi"/>
              <a:t>Bộ nhớ cục bộ cho phép lưu dữ liệu trong thời gian dài hơn trên máy tính của người dùng thông qua trình duyệt. </a:t>
            </a:r>
            <a:endParaRPr/>
          </a:p>
          <a:p>
            <a:pPr marL="171450" lvl="0" indent="-171450" algn="l" rtl="0">
              <a:spcBef>
                <a:spcPts val="360"/>
              </a:spcBef>
              <a:spcAft>
                <a:spcPts val="0"/>
              </a:spcAft>
              <a:buClr>
                <a:schemeClr val="dk1"/>
              </a:buClr>
              <a:buSzPts val="1200"/>
              <a:buFont typeface="Arial"/>
              <a:buChar char="•"/>
            </a:pPr>
            <a:r>
              <a:rPr lang="vi" b="1"/>
              <a:t>IndexedDB API</a:t>
            </a:r>
            <a:r>
              <a:rPr lang="vi"/>
              <a:t> về cơ bản là một kho lưu trữ đối tượng có thể được sử dụng để lưu trữ và thao tác dữ liệu ở phía máy khách.</a:t>
            </a:r>
            <a:endParaRPr/>
          </a:p>
          <a:p>
            <a:pPr marL="171450" lvl="0" indent="-171450" algn="l" rtl="0">
              <a:spcBef>
                <a:spcPts val="360"/>
              </a:spcBef>
              <a:spcAft>
                <a:spcPts val="0"/>
              </a:spcAft>
              <a:buClr>
                <a:schemeClr val="dk1"/>
              </a:buClr>
              <a:buSzPts val="1200"/>
              <a:buFont typeface="Arial"/>
              <a:buChar char="•"/>
            </a:pPr>
            <a:r>
              <a:rPr lang="vi" sz="1200" b="1">
                <a:latin typeface="Calibri"/>
                <a:ea typeface="Calibri"/>
                <a:cs typeface="Calibri"/>
                <a:sym typeface="Calibri"/>
              </a:rPr>
              <a:t>Native application </a:t>
            </a:r>
            <a:r>
              <a:rPr lang="vi"/>
              <a:t>còn được gọi là ứng dụng gốc là một chương trình ứng dụng được xây dựng cho một thiết bị hoặc nền tảng cụ thể.</a:t>
            </a:r>
            <a:endParaRPr b="1"/>
          </a:p>
        </p:txBody>
      </p:sp>
      <p:sp>
        <p:nvSpPr>
          <p:cNvPr id="306" name="Google Shape;306;ga960010af4_2_2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a960010af4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ga960010af4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Giải thích lưu trữ web trong HTML5</a:t>
            </a:r>
            <a:endParaRPr/>
          </a:p>
          <a:p>
            <a:pPr marL="171450" lvl="0" indent="-171450" algn="l" rtl="0">
              <a:spcBef>
                <a:spcPts val="360"/>
              </a:spcBef>
              <a:spcAft>
                <a:spcPts val="0"/>
              </a:spcAft>
              <a:buClr>
                <a:schemeClr val="dk1"/>
              </a:buClr>
              <a:buSzPts val="1200"/>
              <a:buFont typeface="Arial"/>
              <a:buChar char="•"/>
            </a:pPr>
            <a:r>
              <a:rPr lang="vi"/>
              <a:t>Giải thích lưu trữ phiên</a:t>
            </a:r>
            <a:endParaRPr/>
          </a:p>
          <a:p>
            <a:pPr marL="171450" lvl="0" indent="-171450" algn="l" rtl="0">
              <a:spcBef>
                <a:spcPts val="360"/>
              </a:spcBef>
              <a:spcAft>
                <a:spcPts val="0"/>
              </a:spcAft>
              <a:buClr>
                <a:schemeClr val="dk1"/>
              </a:buClr>
              <a:buSzPts val="1200"/>
              <a:buFont typeface="Arial"/>
              <a:buChar char="•"/>
            </a:pPr>
            <a:r>
              <a:rPr lang="vi"/>
              <a:t>Giải thích bộ nhớ cục bộ</a:t>
            </a:r>
            <a:endParaRPr/>
          </a:p>
          <a:p>
            <a:pPr marL="171450" lvl="0" indent="-171450" algn="l" rtl="0">
              <a:spcBef>
                <a:spcPts val="360"/>
              </a:spcBef>
              <a:spcAft>
                <a:spcPts val="0"/>
              </a:spcAft>
              <a:buClr>
                <a:schemeClr val="dk1"/>
              </a:buClr>
              <a:buSzPts val="1200"/>
              <a:buFont typeface="Arial"/>
              <a:buChar char="•"/>
            </a:pPr>
            <a:r>
              <a:rPr lang="vi"/>
              <a:t>Giải thích API DB được lập chỉ mục</a:t>
            </a:r>
            <a:endParaRPr/>
          </a:p>
          <a:p>
            <a:pPr marL="171450" lvl="0" indent="-171450" algn="l" rtl="0">
              <a:spcBef>
                <a:spcPts val="360"/>
              </a:spcBef>
              <a:spcAft>
                <a:spcPts val="0"/>
              </a:spcAft>
              <a:buClr>
                <a:schemeClr val="dk1"/>
              </a:buClr>
              <a:buSzPts val="1200"/>
              <a:buFont typeface="Arial"/>
              <a:buChar char="•"/>
            </a:pPr>
            <a:r>
              <a:rPr lang="vi"/>
              <a:t>Mô tả một ứng dụng gốc</a:t>
            </a:r>
            <a:endParaRPr/>
          </a:p>
          <a:p>
            <a:pPr marL="171450" lvl="0" indent="-171450" algn="l" rtl="0">
              <a:spcBef>
                <a:spcPts val="360"/>
              </a:spcBef>
              <a:spcAft>
                <a:spcPts val="0"/>
              </a:spcAft>
              <a:buClr>
                <a:schemeClr val="dk1"/>
              </a:buClr>
              <a:buSzPts val="1200"/>
              <a:buFont typeface="Arial"/>
              <a:buChar char="•"/>
            </a:pPr>
            <a:r>
              <a:rPr lang="vi"/>
              <a:t>Giải thích sự khác biệt giữa ứng dụng gốc và ứng dụng HTML5</a:t>
            </a:r>
            <a:endParaRPr/>
          </a:p>
          <a:p>
            <a:pPr marL="171450" lvl="0" indent="-171450" algn="l" rtl="0">
              <a:spcBef>
                <a:spcPts val="360"/>
              </a:spcBef>
              <a:spcAft>
                <a:spcPts val="0"/>
              </a:spcAft>
              <a:buClr>
                <a:schemeClr val="dk1"/>
              </a:buClr>
              <a:buSzPts val="1200"/>
              <a:buFont typeface="Arial"/>
              <a:buChar char="•"/>
            </a:pPr>
            <a:r>
              <a:rPr lang="vi"/>
              <a:t>Mô tả những ưu điểm của ứng dụng gốc và HTML5</a:t>
            </a:r>
            <a:endParaRPr/>
          </a:p>
          <a:p>
            <a:pPr marL="171450" lvl="0" indent="-171450" algn="l" rtl="0">
              <a:spcBef>
                <a:spcPts val="360"/>
              </a:spcBef>
              <a:spcAft>
                <a:spcPts val="0"/>
              </a:spcAft>
              <a:buClr>
                <a:schemeClr val="dk1"/>
              </a:buClr>
              <a:buSzPts val="1200"/>
              <a:buFont typeface="Arial"/>
              <a:buChar char="•"/>
            </a:pPr>
            <a:r>
              <a:rPr lang="vi"/>
              <a:t>Liệt kê các bước để chuyển đổi ứng dụng HTML5 sang ứng dụng gốc</a:t>
            </a:r>
            <a:endParaRPr b="1"/>
          </a:p>
        </p:txBody>
      </p:sp>
      <p:sp>
        <p:nvSpPr>
          <p:cNvPr id="82" name="Google Shape;82;ga960010af4_2_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960010af4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 name="Google Shape;90;ga960010af4_2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Giới thiệu</a:t>
            </a:r>
            <a:endParaRPr b="1"/>
          </a:p>
          <a:p>
            <a:pPr marL="171450" lvl="0" indent="-171450" algn="l" rtl="0">
              <a:spcBef>
                <a:spcPts val="360"/>
              </a:spcBef>
              <a:spcAft>
                <a:spcPts val="0"/>
              </a:spcAft>
              <a:buClr>
                <a:schemeClr val="dk1"/>
              </a:buClr>
              <a:buSzPts val="1200"/>
              <a:buFont typeface="Arial"/>
              <a:buChar char="•"/>
            </a:pPr>
            <a:r>
              <a:rPr lang="vi"/>
              <a:t>Theo truyền thống, các ứng dụng Web sử dụng cookie để lưu trữ một lượng nhỏ thông tin trên máy tính của người dùng.</a:t>
            </a:r>
            <a:endParaRPr/>
          </a:p>
          <a:p>
            <a:pPr marL="171450" lvl="0" indent="-171450" algn="l" rtl="0">
              <a:spcBef>
                <a:spcPts val="360"/>
              </a:spcBef>
              <a:spcAft>
                <a:spcPts val="0"/>
              </a:spcAft>
              <a:buClr>
                <a:schemeClr val="dk1"/>
              </a:buClr>
              <a:buSzPts val="1200"/>
              <a:buFont typeface="Arial"/>
              <a:buChar char="•"/>
            </a:pPr>
            <a:r>
              <a:rPr lang="vi"/>
              <a:t>Cookie là một tập tin lưu trữ thông tin liên quan đến người dùng, chẳng hạn như chi tiết đăng nhập và có thể là tạm thời hoặc vĩnh viễn.</a:t>
            </a:r>
            <a:endParaRPr/>
          </a:p>
          <a:p>
            <a:pPr marL="171450" lvl="0" indent="-171450" algn="l" rtl="0">
              <a:spcBef>
                <a:spcPts val="360"/>
              </a:spcBef>
              <a:spcAft>
                <a:spcPts val="0"/>
              </a:spcAft>
              <a:buClr>
                <a:schemeClr val="dk1"/>
              </a:buClr>
              <a:buSzPts val="1200"/>
              <a:buFont typeface="Arial"/>
              <a:buChar char="•"/>
            </a:pPr>
            <a:r>
              <a:rPr lang="vi" b="1"/>
              <a:t>Hạn chế của cookie:</a:t>
            </a:r>
            <a:endParaRPr b="1"/>
          </a:p>
          <a:p>
            <a:pPr marL="628650" lvl="1" indent="-171450" algn="l" rtl="0">
              <a:spcBef>
                <a:spcPts val="360"/>
              </a:spcBef>
              <a:spcAft>
                <a:spcPts val="0"/>
              </a:spcAft>
              <a:buClr>
                <a:schemeClr val="dk1"/>
              </a:buClr>
              <a:buSzPts val="1200"/>
              <a:buFont typeface="Arial"/>
              <a:buChar char="•"/>
            </a:pPr>
            <a:r>
              <a:rPr lang="vi"/>
              <a:t>Làm chậm hiệu suất của ứng dụng Web, vì chúng được bao gồm trong mọi yêu cầu HTTP</a:t>
            </a:r>
            <a:endParaRPr/>
          </a:p>
          <a:p>
            <a:pPr marL="628650" lvl="1" indent="-171450" algn="l" rtl="0">
              <a:spcBef>
                <a:spcPts val="360"/>
              </a:spcBef>
              <a:spcAft>
                <a:spcPts val="0"/>
              </a:spcAft>
              <a:buClr>
                <a:schemeClr val="dk1"/>
              </a:buClr>
              <a:buSzPts val="1200"/>
              <a:buFont typeface="Arial"/>
              <a:buChar char="•"/>
            </a:pPr>
            <a:r>
              <a:rPr lang="vi"/>
              <a:t>Không thể được coi là phương tiện an toàn để truyền dữ liệu nhạy cảm</a:t>
            </a:r>
            <a:endParaRPr/>
          </a:p>
          <a:p>
            <a:pPr marL="628650" lvl="1" indent="-171450" algn="l" rtl="0">
              <a:spcBef>
                <a:spcPts val="360"/>
              </a:spcBef>
              <a:spcAft>
                <a:spcPts val="0"/>
              </a:spcAft>
              <a:buClr>
                <a:schemeClr val="dk1"/>
              </a:buClr>
              <a:buSzPts val="1200"/>
              <a:buFont typeface="Arial"/>
              <a:buChar char="•"/>
            </a:pPr>
            <a:r>
              <a:rPr lang="vi"/>
              <a:t>Không thể lưu trữ lượng lớn thông tin vì chúng có giới hạn về kích thước là 4 KB</a:t>
            </a:r>
            <a:endParaRPr/>
          </a:p>
          <a:p>
            <a:pPr marL="171450" lvl="0" indent="-171450" algn="l" rtl="0">
              <a:spcBef>
                <a:spcPts val="360"/>
              </a:spcBef>
              <a:spcAft>
                <a:spcPts val="0"/>
              </a:spcAft>
              <a:buClr>
                <a:schemeClr val="dk1"/>
              </a:buClr>
              <a:buSzPts val="1200"/>
              <a:buFont typeface="Arial"/>
              <a:buChar char="•"/>
            </a:pPr>
            <a:r>
              <a:rPr lang="vi" b="1"/>
              <a:t>W3C</a:t>
            </a:r>
            <a:r>
              <a:rPr lang="vi"/>
              <a:t> đã thiết kế một thông số kỹ thuật có tên </a:t>
            </a:r>
            <a:r>
              <a:rPr lang="vi" b="1"/>
              <a:t>API lưu trữ web </a:t>
            </a:r>
            <a:r>
              <a:rPr lang="vi"/>
              <a:t>cung cấp giải pháp lưu trữ dữ liệu ở phía máy khách</a:t>
            </a:r>
            <a:endParaRPr/>
          </a:p>
        </p:txBody>
      </p:sp>
      <p:sp>
        <p:nvSpPr>
          <p:cNvPr id="91" name="Google Shape;91;ga960010af4_2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960010af4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 name="Google Shape;104;ga960010af4_2_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Lưu trữ web trong HTML5</a:t>
            </a:r>
            <a:endParaRPr b="1"/>
          </a:p>
          <a:p>
            <a:pPr marL="171450" lvl="0" indent="-171450" algn="l" rtl="0">
              <a:spcBef>
                <a:spcPts val="360"/>
              </a:spcBef>
              <a:spcAft>
                <a:spcPts val="0"/>
              </a:spcAft>
              <a:buClr>
                <a:schemeClr val="dk1"/>
              </a:buClr>
              <a:buSzPts val="1200"/>
              <a:buFont typeface="Arial"/>
              <a:buChar char="•"/>
            </a:pPr>
            <a:r>
              <a:rPr lang="vi"/>
              <a:t>Là một thông số kỹ thuật của </a:t>
            </a:r>
            <a:r>
              <a:rPr lang="vi" b="1"/>
              <a:t>W3C</a:t>
            </a:r>
            <a:r>
              <a:rPr lang="vi"/>
              <a:t> và một số trình duyệt nhất định gọi nó là '</a:t>
            </a:r>
            <a:r>
              <a:rPr lang="vi" b="1"/>
              <a:t>DOM Storage</a:t>
            </a:r>
            <a:r>
              <a:rPr lang="vi"/>
              <a:t>’.</a:t>
            </a:r>
            <a:endParaRPr/>
          </a:p>
          <a:p>
            <a:pPr marL="171450" lvl="0" indent="-171450" algn="l" rtl="0">
              <a:spcBef>
                <a:spcPts val="360"/>
              </a:spcBef>
              <a:spcAft>
                <a:spcPts val="0"/>
              </a:spcAft>
              <a:buClr>
                <a:schemeClr val="dk1"/>
              </a:buClr>
              <a:buSzPts val="1200"/>
              <a:buFont typeface="Arial"/>
              <a:buChar char="•"/>
            </a:pPr>
            <a:r>
              <a:rPr lang="vi"/>
              <a:t>Cung cấp chức năng lưu trữ dữ liệu ở phía máy khách trên máy của người dùng.</a:t>
            </a:r>
            <a:endParaRPr/>
          </a:p>
          <a:p>
            <a:pPr marL="171450" lvl="0" indent="-171450" algn="l" rtl="0">
              <a:spcBef>
                <a:spcPts val="360"/>
              </a:spcBef>
              <a:spcAft>
                <a:spcPts val="0"/>
              </a:spcAft>
              <a:buClr>
                <a:schemeClr val="dk1"/>
              </a:buClr>
              <a:buSzPts val="1200"/>
              <a:buFont typeface="Arial"/>
              <a:buChar char="•"/>
            </a:pPr>
            <a:r>
              <a:rPr lang="vi"/>
              <a:t>Lưu trữ dữ liệu có thể phục vụ cho nhu cầu tạm thời cũng như vĩnh viễn.</a:t>
            </a:r>
            <a:endParaRPr/>
          </a:p>
          <a:p>
            <a:pPr marL="171450" lvl="0" indent="-171450" algn="l" rtl="0">
              <a:spcBef>
                <a:spcPts val="360"/>
              </a:spcBef>
              <a:spcAft>
                <a:spcPts val="0"/>
              </a:spcAft>
              <a:buClr>
                <a:schemeClr val="dk1"/>
              </a:buClr>
              <a:buSzPts val="1200"/>
              <a:buFont typeface="Arial"/>
              <a:buChar char="•"/>
            </a:pPr>
            <a:r>
              <a:rPr lang="vi"/>
              <a:t>Cung cấp nhiều quyền kiểm soát hơn so với cookie truyền thống và dễ sử dụng.</a:t>
            </a:r>
            <a:endParaRPr/>
          </a:p>
          <a:p>
            <a:pPr marL="171450" lvl="0" indent="-171450" algn="l" rtl="0">
              <a:spcBef>
                <a:spcPts val="360"/>
              </a:spcBef>
              <a:spcAft>
                <a:spcPts val="0"/>
              </a:spcAft>
              <a:buClr>
                <a:schemeClr val="dk1"/>
              </a:buClr>
              <a:buSzPts val="1200"/>
              <a:buFont typeface="Arial"/>
              <a:buChar char="•"/>
            </a:pPr>
            <a:r>
              <a:rPr lang="vi"/>
              <a:t>Ban đầu là một phần của đặc tả </a:t>
            </a:r>
            <a:r>
              <a:rPr lang="vi" b="1"/>
              <a:t>HTML5</a:t>
            </a:r>
            <a:r>
              <a:rPr lang="vi"/>
              <a:t>, nhưng bây giờ nó hiện diện trong một đặc tả riêng và lưu trữ tối đa </a:t>
            </a:r>
            <a:r>
              <a:rPr lang="vi" b="1"/>
              <a:t>5 MB </a:t>
            </a:r>
            <a:r>
              <a:rPr lang="vi"/>
              <a:t>thông tin cho mỗi miền.</a:t>
            </a:r>
            <a:endParaRPr b="1"/>
          </a:p>
        </p:txBody>
      </p:sp>
      <p:sp>
        <p:nvSpPr>
          <p:cNvPr id="105" name="Google Shape;105;ga960010af4_2_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960010af4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 name="Google Shape;123;ga960010af4_2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Lưu trữ web dành riêng cho từng trình duyệt </a:t>
            </a:r>
            <a:endParaRPr b="1"/>
          </a:p>
          <a:p>
            <a:pPr marL="171450" lvl="0" indent="-171450" algn="l" rtl="0">
              <a:spcBef>
                <a:spcPts val="360"/>
              </a:spcBef>
              <a:spcAft>
                <a:spcPts val="0"/>
              </a:spcAft>
              <a:buClr>
                <a:schemeClr val="dk1"/>
              </a:buClr>
              <a:buSzPts val="1200"/>
              <a:buFont typeface="Arial"/>
              <a:buChar char="•"/>
            </a:pPr>
            <a:r>
              <a:rPr lang="vi" b="0"/>
              <a:t>Lưu trữ web </a:t>
            </a:r>
            <a:r>
              <a:rPr lang="vi"/>
              <a:t>dành riêng cho từng trình duyệt và vị trí lưu trữ dữ liệu Web phụ thuộc vào trình duyệt.</a:t>
            </a:r>
            <a:endParaRPr/>
          </a:p>
          <a:p>
            <a:pPr marL="171450" lvl="0" indent="-171450" algn="l" rtl="0">
              <a:spcBef>
                <a:spcPts val="360"/>
              </a:spcBef>
              <a:spcAft>
                <a:spcPts val="0"/>
              </a:spcAft>
              <a:buClr>
                <a:schemeClr val="dk1"/>
              </a:buClr>
              <a:buSzPts val="1200"/>
              <a:buFont typeface="Arial"/>
              <a:buChar char="•"/>
            </a:pPr>
            <a:r>
              <a:rPr lang="vi"/>
              <a:t>Bộ nhớ của mỗi trình duyệt là riêng biệt và độc lập, ngay cả khi nó có trên cùng một máy.</a:t>
            </a:r>
            <a:endParaRPr/>
          </a:p>
          <a:p>
            <a:pPr marL="171450" lvl="0" indent="-171450" algn="l" rtl="0">
              <a:spcBef>
                <a:spcPts val="360"/>
              </a:spcBef>
              <a:spcAft>
                <a:spcPts val="0"/>
              </a:spcAft>
              <a:buClr>
                <a:schemeClr val="dk1"/>
              </a:buClr>
              <a:buSzPts val="1200"/>
              <a:buFont typeface="Arial"/>
              <a:buChar char="•"/>
            </a:pPr>
            <a:r>
              <a:rPr lang="vi" b="1"/>
              <a:t>Lưu trữ Web HTML5 </a:t>
            </a:r>
            <a:r>
              <a:rPr lang="vi"/>
              <a:t>được triển khai nguyên bản trong hầu hết các trình duyệt Web, vì vậy người ta có thể sử dụng nó ngay cả khi không có trình cắm trình duyệt của bên thứ ba.</a:t>
            </a:r>
            <a:endParaRPr b="1"/>
          </a:p>
        </p:txBody>
      </p:sp>
      <p:sp>
        <p:nvSpPr>
          <p:cNvPr id="124" name="Google Shape;124;ga960010af4_2_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960010af4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0" name="Google Shape;140;ga960010af4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Lưu trữ phiên</a:t>
            </a:r>
            <a:endParaRPr b="1"/>
          </a:p>
          <a:p>
            <a:pPr marL="171450" lvl="0" indent="-171450" algn="l" rtl="0">
              <a:spcBef>
                <a:spcPts val="360"/>
              </a:spcBef>
              <a:spcAft>
                <a:spcPts val="0"/>
              </a:spcAft>
              <a:buClr>
                <a:schemeClr val="dk1"/>
              </a:buClr>
              <a:buSzPts val="1200"/>
              <a:buFont typeface="Arial"/>
              <a:buChar char="•"/>
            </a:pPr>
            <a:r>
              <a:rPr lang="vi"/>
              <a:t>Cú pháp để sử dụng phương thức </a:t>
            </a:r>
            <a:r>
              <a:rPr lang="vi" b="1"/>
              <a:t>setItem() </a:t>
            </a:r>
            <a:r>
              <a:rPr lang="vi"/>
              <a:t>và </a:t>
            </a:r>
            <a:r>
              <a:rPr lang="vi" b="1"/>
              <a:t>getItem() </a:t>
            </a:r>
            <a:r>
              <a:rPr lang="vi"/>
              <a:t>như sau:</a:t>
            </a:r>
            <a:endParaRPr/>
          </a:p>
          <a:p>
            <a:pPr marL="171450" lvl="0" indent="-171450" algn="l" rtl="0">
              <a:spcBef>
                <a:spcPts val="360"/>
              </a:spcBef>
              <a:spcAft>
                <a:spcPts val="0"/>
              </a:spcAft>
              <a:buClr>
                <a:schemeClr val="dk1"/>
              </a:buClr>
              <a:buSzPts val="1200"/>
              <a:buFont typeface="Arial"/>
              <a:buChar char="•"/>
            </a:pPr>
            <a:r>
              <a:rPr lang="vi" b="1"/>
              <a:t>Để gán dữ liệu: </a:t>
            </a:r>
            <a:endParaRPr/>
          </a:p>
          <a:p>
            <a:pPr marL="457200" lvl="1" indent="0" algn="l" rtl="0">
              <a:spcBef>
                <a:spcPts val="360"/>
              </a:spcBef>
              <a:spcAft>
                <a:spcPts val="0"/>
              </a:spcAft>
              <a:buClr>
                <a:schemeClr val="dk1"/>
              </a:buClr>
              <a:buSzPts val="1200"/>
              <a:buFont typeface="Arial"/>
              <a:buNone/>
            </a:pPr>
            <a:r>
              <a:rPr lang="vi" b="1"/>
              <a:t>sessionStorage.setItem(key,value);</a:t>
            </a:r>
            <a:endParaRPr/>
          </a:p>
          <a:p>
            <a:pPr marL="628650" lvl="1" indent="-171450" algn="l" rtl="0">
              <a:spcBef>
                <a:spcPts val="360"/>
              </a:spcBef>
              <a:spcAft>
                <a:spcPts val="0"/>
              </a:spcAft>
              <a:buClr>
                <a:schemeClr val="dk1"/>
              </a:buClr>
              <a:buSzPts val="1200"/>
              <a:buFont typeface="Arial"/>
              <a:buChar char="•"/>
            </a:pPr>
            <a:r>
              <a:rPr lang="vi" b="1"/>
              <a:t>key</a:t>
            </a:r>
            <a:r>
              <a:rPr lang="vi"/>
              <a:t>: Là khóa được đặt tên để tham chiếu đến dữ liệu</a:t>
            </a:r>
            <a:endParaRPr/>
          </a:p>
          <a:p>
            <a:pPr marL="628650" lvl="1" indent="-171450" algn="l" rtl="0">
              <a:spcBef>
                <a:spcPts val="360"/>
              </a:spcBef>
              <a:spcAft>
                <a:spcPts val="0"/>
              </a:spcAft>
              <a:buClr>
                <a:schemeClr val="dk1"/>
              </a:buClr>
              <a:buSzPts val="1200"/>
              <a:buFont typeface="Arial"/>
              <a:buChar char="•"/>
            </a:pPr>
            <a:r>
              <a:rPr lang="vi" b="1"/>
              <a:t>value</a:t>
            </a:r>
            <a:r>
              <a:rPr lang="vi"/>
              <a:t>: Là dữ liệu được lưu trữ</a:t>
            </a:r>
            <a:endParaRPr/>
          </a:p>
          <a:p>
            <a:pPr marL="171450" lvl="0" indent="-171450" algn="l" rtl="0">
              <a:spcBef>
                <a:spcPts val="360"/>
              </a:spcBef>
              <a:spcAft>
                <a:spcPts val="0"/>
              </a:spcAft>
              <a:buClr>
                <a:schemeClr val="dk1"/>
              </a:buClr>
              <a:buSzPts val="1200"/>
              <a:buFont typeface="Arial"/>
              <a:buChar char="•"/>
            </a:pPr>
            <a:r>
              <a:rPr lang="vi" b="1"/>
              <a:t>Để nhận dữ liệu:</a:t>
            </a:r>
            <a:endParaRPr/>
          </a:p>
          <a:p>
            <a:pPr marL="457200" lvl="1" indent="0" algn="l" rtl="0">
              <a:spcBef>
                <a:spcPts val="360"/>
              </a:spcBef>
              <a:spcAft>
                <a:spcPts val="0"/>
              </a:spcAft>
              <a:buClr>
                <a:schemeClr val="dk1"/>
              </a:buClr>
              <a:buSzPts val="1200"/>
              <a:buFont typeface="Arial"/>
              <a:buNone/>
            </a:pPr>
            <a:r>
              <a:rPr lang="vi" b="1"/>
              <a:t>var item = sessionStorage.getItem(key);</a:t>
            </a:r>
            <a:endParaRPr/>
          </a:p>
          <a:p>
            <a:pPr marL="628650" lvl="1" indent="-171450" algn="l" rtl="0">
              <a:spcBef>
                <a:spcPts val="360"/>
              </a:spcBef>
              <a:spcAft>
                <a:spcPts val="0"/>
              </a:spcAft>
              <a:buClr>
                <a:schemeClr val="dk1"/>
              </a:buClr>
              <a:buSzPts val="1200"/>
              <a:buFont typeface="Arial"/>
              <a:buChar char="•"/>
            </a:pPr>
            <a:r>
              <a:rPr lang="vi" b="1"/>
              <a:t>item: </a:t>
            </a:r>
            <a:r>
              <a:rPr lang="vi"/>
              <a:t>Là biến mà dữ liệu sẽ được lưu vào đó</a:t>
            </a:r>
            <a:endParaRPr/>
          </a:p>
          <a:p>
            <a:pPr marL="628650" marR="0" lvl="1" indent="-171450" algn="l" rtl="0">
              <a:lnSpc>
                <a:spcPct val="100000"/>
              </a:lnSpc>
              <a:spcBef>
                <a:spcPts val="360"/>
              </a:spcBef>
              <a:spcAft>
                <a:spcPts val="0"/>
              </a:spcAft>
              <a:buClr>
                <a:schemeClr val="dk1"/>
              </a:buClr>
              <a:buSzPts val="1200"/>
              <a:buFont typeface="Arial"/>
              <a:buChar char="•"/>
            </a:pPr>
            <a:r>
              <a:rPr lang="vi" b="1"/>
              <a:t>key</a:t>
            </a:r>
            <a:r>
              <a:rPr lang="vi"/>
              <a:t>: Là khóa được đặt tên để tham chiếu đến dữ liệu</a:t>
            </a:r>
            <a:endParaRPr/>
          </a:p>
          <a:p>
            <a:pPr marL="171450" lvl="0" indent="-171450" algn="l" rtl="0">
              <a:spcBef>
                <a:spcPts val="360"/>
              </a:spcBef>
              <a:spcAft>
                <a:spcPts val="0"/>
              </a:spcAft>
              <a:buClr>
                <a:schemeClr val="dk1"/>
              </a:buClr>
              <a:buSzPts val="1200"/>
              <a:buFont typeface="Arial"/>
              <a:buChar char="•"/>
            </a:pPr>
            <a:r>
              <a:rPr lang="vi" b="1"/>
              <a:t>Để xóa dữ liệu:</a:t>
            </a:r>
            <a:endParaRPr/>
          </a:p>
          <a:p>
            <a:pPr marL="457200" lvl="1" indent="0" algn="l" rtl="0">
              <a:spcBef>
                <a:spcPts val="360"/>
              </a:spcBef>
              <a:spcAft>
                <a:spcPts val="0"/>
              </a:spcAft>
              <a:buClr>
                <a:schemeClr val="dk1"/>
              </a:buClr>
              <a:buSzPts val="1200"/>
              <a:buFont typeface="Arial"/>
              <a:buNone/>
            </a:pPr>
            <a:r>
              <a:rPr lang="vi" b="1"/>
              <a:t>sessionStorage.removeItem(key);</a:t>
            </a:r>
            <a:endParaRPr/>
          </a:p>
          <a:p>
            <a:pPr marL="628650" marR="0" lvl="1" indent="-171450" algn="l" rtl="0">
              <a:lnSpc>
                <a:spcPct val="100000"/>
              </a:lnSpc>
              <a:spcBef>
                <a:spcPts val="360"/>
              </a:spcBef>
              <a:spcAft>
                <a:spcPts val="0"/>
              </a:spcAft>
              <a:buClr>
                <a:schemeClr val="dk1"/>
              </a:buClr>
              <a:buSzPts val="1200"/>
              <a:buFont typeface="Arial"/>
              <a:buChar char="•"/>
            </a:pPr>
            <a:r>
              <a:rPr lang="vi" b="1"/>
              <a:t>key</a:t>
            </a:r>
            <a:r>
              <a:rPr lang="vi"/>
              <a:t>: Là khóa được đặt tên để tham chiếu đến dữ liệu</a:t>
            </a:r>
            <a:endParaRPr/>
          </a:p>
          <a:p>
            <a:pPr marL="171450" lvl="0" indent="-171450" algn="l" rtl="0">
              <a:spcBef>
                <a:spcPts val="360"/>
              </a:spcBef>
              <a:spcAft>
                <a:spcPts val="0"/>
              </a:spcAft>
              <a:buClr>
                <a:schemeClr val="dk1"/>
              </a:buClr>
              <a:buSzPts val="1200"/>
              <a:buFont typeface="Arial"/>
              <a:buChar char="•"/>
            </a:pPr>
            <a:r>
              <a:rPr lang="vi" b="1"/>
              <a:t>Xóa dữ liệu:</a:t>
            </a:r>
            <a:endParaRPr/>
          </a:p>
          <a:p>
            <a:pPr marL="628650" lvl="1" indent="-171450" algn="l" rtl="0">
              <a:spcBef>
                <a:spcPts val="360"/>
              </a:spcBef>
              <a:spcAft>
                <a:spcPts val="0"/>
              </a:spcAft>
              <a:buClr>
                <a:schemeClr val="dk1"/>
              </a:buClr>
              <a:buSzPts val="1200"/>
              <a:buFont typeface="Arial"/>
              <a:buChar char="•"/>
            </a:pPr>
            <a:r>
              <a:rPr lang="vi" b="1"/>
              <a:t>sessionStorage.clear();</a:t>
            </a:r>
            <a:endParaRPr/>
          </a:p>
        </p:txBody>
      </p:sp>
      <p:sp>
        <p:nvSpPr>
          <p:cNvPr id="141" name="Google Shape;141;ga960010af4_2_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960010af4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ga960010af4_2_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Lưu trữ cục bộ</a:t>
            </a:r>
            <a:endParaRPr b="1"/>
          </a:p>
          <a:p>
            <a:pPr marL="171450" lvl="0" indent="-171450" algn="l" rtl="0">
              <a:spcBef>
                <a:spcPts val="360"/>
              </a:spcBef>
              <a:spcAft>
                <a:spcPts val="0"/>
              </a:spcAft>
              <a:buClr>
                <a:schemeClr val="dk1"/>
              </a:buClr>
              <a:buSzPts val="1200"/>
              <a:buFont typeface="Arial"/>
              <a:buChar char="•"/>
            </a:pPr>
            <a:r>
              <a:rPr lang="vi"/>
              <a:t>Cho phép lưu dữ liệu trong thời gian dài hơn trên máy tính của người dùng</a:t>
            </a:r>
            <a:endParaRPr/>
          </a:p>
          <a:p>
            <a:pPr marL="171450" lvl="0" indent="-171450" algn="l" rtl="0">
              <a:spcBef>
                <a:spcPts val="360"/>
              </a:spcBef>
              <a:spcAft>
                <a:spcPts val="0"/>
              </a:spcAft>
              <a:buClr>
                <a:schemeClr val="dk1"/>
              </a:buClr>
              <a:buSzPts val="1200"/>
              <a:buFont typeface="Arial"/>
              <a:buChar char="•"/>
            </a:pPr>
            <a:r>
              <a:rPr lang="vi"/>
              <a:t>Dữ liệu liên tục và có thể được truy xuất khi người dùng truy cập lại trang web.</a:t>
            </a:r>
            <a:endParaRPr/>
          </a:p>
          <a:p>
            <a:pPr marL="171450" lvl="0" indent="-171450" algn="l" rtl="0">
              <a:spcBef>
                <a:spcPts val="360"/>
              </a:spcBef>
              <a:spcAft>
                <a:spcPts val="0"/>
              </a:spcAft>
              <a:buClr>
                <a:schemeClr val="dk1"/>
              </a:buClr>
              <a:buSzPts val="1200"/>
              <a:buFont typeface="Arial"/>
              <a:buChar char="•"/>
            </a:pPr>
            <a:r>
              <a:rPr lang="vi"/>
              <a:t>Được sử dụng, nếu dữ liệu cần được lưu trữ trong nhiều phiên duy nhất.</a:t>
            </a:r>
            <a:endParaRPr/>
          </a:p>
          <a:p>
            <a:pPr marL="171450" lvl="0" indent="-171450" algn="l" rtl="0">
              <a:spcBef>
                <a:spcPts val="360"/>
              </a:spcBef>
              <a:spcAft>
                <a:spcPts val="0"/>
              </a:spcAft>
              <a:buClr>
                <a:schemeClr val="dk1"/>
              </a:buClr>
              <a:buSzPts val="1200"/>
              <a:buFont typeface="Arial"/>
              <a:buChar char="•"/>
            </a:pPr>
            <a:r>
              <a:rPr lang="vi"/>
              <a:t>Hoạt động theo cách tương tự như lưu trữ phiên.</a:t>
            </a:r>
            <a:endParaRPr/>
          </a:p>
          <a:p>
            <a:pPr marL="171450" lvl="0" indent="-171450" algn="l" rtl="0">
              <a:spcBef>
                <a:spcPts val="360"/>
              </a:spcBef>
              <a:spcAft>
                <a:spcPts val="0"/>
              </a:spcAft>
              <a:buClr>
                <a:schemeClr val="dk1"/>
              </a:buClr>
              <a:buSzPts val="1200"/>
              <a:buFont typeface="Arial"/>
              <a:buChar char="•"/>
            </a:pPr>
            <a:r>
              <a:rPr lang="vi"/>
              <a:t>Sử dụng các hàm tương tự, chẳng hạn như </a:t>
            </a:r>
            <a:r>
              <a:rPr lang="vi" b="1"/>
              <a:t>setItem()</a:t>
            </a:r>
            <a:r>
              <a:rPr lang="vi"/>
              <a:t>, </a:t>
            </a:r>
            <a:r>
              <a:rPr lang="vi" b="1"/>
              <a:t>getItem()</a:t>
            </a:r>
            <a:r>
              <a:rPr lang="vi"/>
              <a:t>, </a:t>
            </a:r>
            <a:r>
              <a:rPr lang="vi" b="1"/>
              <a:t>removeItem()</a:t>
            </a:r>
            <a:r>
              <a:rPr lang="vi"/>
              <a:t> và </a:t>
            </a:r>
            <a:r>
              <a:rPr lang="vi" b="1"/>
              <a:t>clear()</a:t>
            </a:r>
            <a:endParaRPr b="1"/>
          </a:p>
        </p:txBody>
      </p:sp>
      <p:sp>
        <p:nvSpPr>
          <p:cNvPr id="152" name="Google Shape;152;ga960010af4_2_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960010af4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ga960010af4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Cơ sở dữ liệu được lập chỉ mục</a:t>
            </a:r>
            <a:endParaRPr b="1"/>
          </a:p>
          <a:p>
            <a:pPr marL="171450" lvl="0" indent="-171450" algn="l" rtl="0">
              <a:spcBef>
                <a:spcPts val="360"/>
              </a:spcBef>
              <a:spcAft>
                <a:spcPts val="0"/>
              </a:spcAft>
              <a:buClr>
                <a:schemeClr val="dk1"/>
              </a:buClr>
              <a:buSzPts val="1200"/>
              <a:buFont typeface="Arial"/>
              <a:buChar char="•"/>
            </a:pPr>
            <a:r>
              <a:rPr lang="vi"/>
              <a:t>Cơ sở dữ liệu là một tập hợp dữ liệu có tổ chức.</a:t>
            </a:r>
            <a:endParaRPr/>
          </a:p>
          <a:p>
            <a:pPr marL="171450" lvl="0" indent="-171450" algn="l" rtl="0">
              <a:spcBef>
                <a:spcPts val="360"/>
              </a:spcBef>
              <a:spcAft>
                <a:spcPts val="0"/>
              </a:spcAft>
              <a:buClr>
                <a:schemeClr val="dk1"/>
              </a:buClr>
              <a:buSzPts val="1200"/>
              <a:buFont typeface="Arial"/>
              <a:buChar char="•"/>
            </a:pPr>
            <a:r>
              <a:rPr lang="vi"/>
              <a:t>Ví dụ, cơ sở dữ liệu quan hệ lưu trữ dữ liệu dưới dạng bảng.</a:t>
            </a:r>
            <a:endParaRPr/>
          </a:p>
          <a:p>
            <a:pPr marL="171450" lvl="0" indent="-171450" algn="l" rtl="0">
              <a:spcBef>
                <a:spcPts val="360"/>
              </a:spcBef>
              <a:spcAft>
                <a:spcPts val="0"/>
              </a:spcAft>
              <a:buClr>
                <a:schemeClr val="dk1"/>
              </a:buClr>
              <a:buSzPts val="1200"/>
              <a:buFont typeface="Arial"/>
              <a:buChar char="•"/>
            </a:pPr>
            <a:r>
              <a:rPr lang="vi"/>
              <a:t>Một bảng bao gồm các hàng và cột được sử dụng để lưu trữ dữ liệu.</a:t>
            </a:r>
            <a:endParaRPr/>
          </a:p>
          <a:p>
            <a:pPr marL="171450" lvl="0" indent="-171450" algn="l" rtl="0">
              <a:spcBef>
                <a:spcPts val="360"/>
              </a:spcBef>
              <a:spcAft>
                <a:spcPts val="0"/>
              </a:spcAft>
              <a:buClr>
                <a:schemeClr val="dk1"/>
              </a:buClr>
              <a:buSzPts val="1200"/>
              <a:buFont typeface="Arial"/>
              <a:buChar char="•"/>
            </a:pPr>
            <a:r>
              <a:rPr lang="vi"/>
              <a:t>Biểu diễn dữ liệu từ một bảng ở dạng các bản ghi.</a:t>
            </a:r>
            <a:endParaRPr/>
          </a:p>
          <a:p>
            <a:pPr marL="171450" lvl="0" indent="-171450" algn="l" rtl="0">
              <a:spcBef>
                <a:spcPts val="360"/>
              </a:spcBef>
              <a:spcAft>
                <a:spcPts val="0"/>
              </a:spcAft>
              <a:buClr>
                <a:schemeClr val="dk1"/>
              </a:buClr>
              <a:buSzPts val="1200"/>
              <a:buFont typeface="Arial"/>
              <a:buChar char="•"/>
            </a:pPr>
            <a:r>
              <a:rPr lang="vi" b="1"/>
              <a:t>HTML5</a:t>
            </a:r>
            <a:r>
              <a:rPr lang="vi"/>
              <a:t> đã giới thiệu một </a:t>
            </a:r>
            <a:r>
              <a:rPr lang="vi" b="1"/>
              <a:t>API l</a:t>
            </a:r>
            <a:r>
              <a:rPr lang="vi"/>
              <a:t>ưu trữ web mới có thể lưu trữ cục bộ cơ sở dữ liệu Web trong trình duyệt của người dùng.</a:t>
            </a:r>
            <a:endParaRPr/>
          </a:p>
          <a:p>
            <a:pPr marL="171450" lvl="0" indent="-171450" algn="l" rtl="0">
              <a:spcBef>
                <a:spcPts val="360"/>
              </a:spcBef>
              <a:spcAft>
                <a:spcPts val="0"/>
              </a:spcAft>
              <a:buClr>
                <a:schemeClr val="dk1"/>
              </a:buClr>
              <a:buSzPts val="1200"/>
              <a:buFont typeface="Arial"/>
              <a:buChar char="•"/>
            </a:pPr>
            <a:r>
              <a:rPr lang="vi"/>
              <a:t>Cơ sở dữ liệu web không giống như cơ sở dữ liệu quan hệ về mặt chức năng.</a:t>
            </a:r>
            <a:endParaRPr b="1"/>
          </a:p>
        </p:txBody>
      </p:sp>
      <p:sp>
        <p:nvSpPr>
          <p:cNvPr id="171" name="Google Shape;171;ga960010af4_2_1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60010af4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1" name="Google Shape;191;ga960010af4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Cơ sở dữ liệu được lập chỉ mục</a:t>
            </a:r>
            <a:endParaRPr b="1"/>
          </a:p>
          <a:p>
            <a:pPr marL="171450" marR="0" lvl="0" indent="-171450" algn="l" rtl="0">
              <a:lnSpc>
                <a:spcPct val="100000"/>
              </a:lnSpc>
              <a:spcBef>
                <a:spcPts val="360"/>
              </a:spcBef>
              <a:spcAft>
                <a:spcPts val="0"/>
              </a:spcAft>
              <a:buClr>
                <a:schemeClr val="dk1"/>
              </a:buClr>
              <a:buSzPts val="1200"/>
              <a:buFont typeface="Arial"/>
              <a:buChar char="•"/>
            </a:pPr>
            <a:r>
              <a:rPr lang="vi"/>
              <a:t>API cơ sở dữ liệu được lập chỉ mục còn được gọi là </a:t>
            </a:r>
            <a:r>
              <a:rPr lang="vi" b="1"/>
              <a:t>IndexedDB</a:t>
            </a:r>
            <a:endParaRPr b="1"/>
          </a:p>
          <a:p>
            <a:pPr marL="171450" marR="0" lvl="0" indent="-171450" algn="l" rtl="0">
              <a:lnSpc>
                <a:spcPct val="100000"/>
              </a:lnSpc>
              <a:spcBef>
                <a:spcPts val="360"/>
              </a:spcBef>
              <a:spcAft>
                <a:spcPts val="0"/>
              </a:spcAft>
              <a:buClr>
                <a:schemeClr val="dk1"/>
              </a:buClr>
              <a:buSzPts val="1200"/>
              <a:buFont typeface="Arial"/>
              <a:buChar char="•"/>
            </a:pPr>
            <a:r>
              <a:rPr lang="vi"/>
              <a:t>Nó là một kho lưu trữ đối tượng có thể được sử dụng để lưu trữ và thao tác dữ liệu ở phía máy khách, trong trình duyệt.</a:t>
            </a:r>
            <a:endParaRPr b="1"/>
          </a:p>
          <a:p>
            <a:pPr marL="171450" lvl="0" indent="-171450" algn="l" rtl="0">
              <a:spcBef>
                <a:spcPts val="360"/>
              </a:spcBef>
              <a:spcAft>
                <a:spcPts val="0"/>
              </a:spcAft>
              <a:buClr>
                <a:schemeClr val="dk1"/>
              </a:buClr>
              <a:buSzPts val="1200"/>
              <a:buFont typeface="Arial"/>
              <a:buChar char="•"/>
            </a:pPr>
            <a:r>
              <a:rPr lang="vi" b="1"/>
              <a:t>IndexedDB</a:t>
            </a:r>
            <a:r>
              <a:rPr lang="vi"/>
              <a:t> cho phép tạo các ứng dụng Web với khả năng truy vấn phong phú và có thể hoạt động cả trực tuyến và ngoại tuyến.</a:t>
            </a:r>
            <a:endParaRPr/>
          </a:p>
          <a:p>
            <a:pPr marL="171450" lvl="0" indent="-171450" algn="l" rtl="0">
              <a:spcBef>
                <a:spcPts val="360"/>
              </a:spcBef>
              <a:spcAft>
                <a:spcPts val="0"/>
              </a:spcAft>
              <a:buClr>
                <a:schemeClr val="dk1"/>
              </a:buClr>
              <a:buSzPts val="1200"/>
              <a:buFont typeface="Arial"/>
              <a:buChar char="•"/>
            </a:pPr>
            <a:r>
              <a:rPr lang="vi" b="1"/>
              <a:t>IndexedDB</a:t>
            </a:r>
            <a:r>
              <a:rPr lang="vi"/>
              <a:t> hỗ trợ hai loại API là đồng bộ và không đồng bộ.</a:t>
            </a:r>
            <a:endParaRPr/>
          </a:p>
          <a:p>
            <a:pPr marL="171450" lvl="0" indent="-171450" algn="l" rtl="0">
              <a:spcBef>
                <a:spcPts val="360"/>
              </a:spcBef>
              <a:spcAft>
                <a:spcPts val="0"/>
              </a:spcAft>
              <a:buClr>
                <a:schemeClr val="dk1"/>
              </a:buClr>
              <a:buSzPts val="1200"/>
              <a:buFont typeface="Arial"/>
              <a:buChar char="•"/>
            </a:pPr>
            <a:r>
              <a:rPr lang="vi" b="1"/>
              <a:t>API đồng bộ </a:t>
            </a:r>
            <a:r>
              <a:rPr lang="vi"/>
              <a:t>có thể được sử dụng với </a:t>
            </a:r>
            <a:r>
              <a:rPr lang="vi" b="1"/>
              <a:t>WebWorkers</a:t>
            </a:r>
            <a:r>
              <a:rPr lang="vi"/>
              <a:t>, trong khi </a:t>
            </a:r>
            <a:r>
              <a:rPr lang="vi" b="1"/>
              <a:t>API không đồng bộ </a:t>
            </a:r>
            <a:r>
              <a:rPr lang="vi"/>
              <a:t>có thể được sử dụng cho </a:t>
            </a:r>
            <a:r>
              <a:rPr lang="vi" b="1"/>
              <a:t>các ứng dụng Web</a:t>
            </a:r>
            <a:r>
              <a:rPr lang="vi"/>
              <a:t>.</a:t>
            </a:r>
            <a:endParaRPr/>
          </a:p>
        </p:txBody>
      </p:sp>
      <p:sp>
        <p:nvSpPr>
          <p:cNvPr id="192" name="Google Shape;192;ga960010af4_2_1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pic>
        <p:nvPicPr>
          <p:cNvPr id="56" name="Google Shape;56;p14" descr="images.jpg"/>
          <p:cNvPicPr preferRelativeResize="0"/>
          <p:nvPr/>
        </p:nvPicPr>
        <p:blipFill rotWithShape="1">
          <a:blip r:embed="rId2">
            <a:alphaModFix/>
          </a:blip>
          <a:srcRect/>
          <a:stretch/>
        </p:blipFill>
        <p:spPr>
          <a:xfrm rot="-1088993">
            <a:off x="855626" y="532112"/>
            <a:ext cx="1850231" cy="1385888"/>
          </a:xfrm>
          <a:prstGeom prst="rect">
            <a:avLst/>
          </a:prstGeom>
          <a:noFill/>
          <a:ln>
            <a:noFill/>
          </a:ln>
        </p:spPr>
      </p:pic>
      <p:sp>
        <p:nvSpPr>
          <p:cNvPr id="57" name="Google Shape;57;p14"/>
          <p:cNvSpPr txBox="1"/>
          <p:nvPr/>
        </p:nvSpPr>
        <p:spPr>
          <a:xfrm>
            <a:off x="990600" y="1143000"/>
            <a:ext cx="4419600" cy="5262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4000" b="0" i="0" u="none" strike="noStrike" cap="none">
              <a:solidFill>
                <a:schemeClr val="lt1"/>
              </a:solidFill>
              <a:latin typeface="Calibri"/>
              <a:ea typeface="Calibri"/>
              <a:cs typeface="Calibri"/>
              <a:sym typeface="Calibri"/>
            </a:endParaRPr>
          </a:p>
        </p:txBody>
      </p:sp>
      <p:sp>
        <p:nvSpPr>
          <p:cNvPr id="58" name="Google Shape;58;p14"/>
          <p:cNvSpPr txBox="1"/>
          <p:nvPr/>
        </p:nvSpPr>
        <p:spPr>
          <a:xfrm>
            <a:off x="1752600" y="2743200"/>
            <a:ext cx="19812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a:t>
            </a:r>
            <a:r>
              <a:rPr lang="en-US" sz="2800" b="1" i="0" u="none" strike="noStrike" cap="none">
                <a:solidFill>
                  <a:schemeClr val="dk1"/>
                </a:solidFill>
                <a:latin typeface="Book Antiqua"/>
                <a:ea typeface="Book Antiqua"/>
                <a:cs typeface="Book Antiqua"/>
                <a:sym typeface="Book Antiqua"/>
              </a:rPr>
              <a:t>20</a:t>
            </a:r>
            <a:endParaRPr/>
          </a:p>
        </p:txBody>
      </p:sp>
      <p:sp>
        <p:nvSpPr>
          <p:cNvPr id="59" name="Google Shape;59;p14"/>
          <p:cNvSpPr txBox="1"/>
          <p:nvPr/>
        </p:nvSpPr>
        <p:spPr>
          <a:xfrm>
            <a:off x="914400" y="3314700"/>
            <a:ext cx="7315200" cy="5886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HTML5 Web Storage</a:t>
            </a:r>
            <a:endParaRPr/>
          </a:p>
        </p:txBody>
      </p:sp>
      <p:sp>
        <p:nvSpPr>
          <p:cNvPr id="60" name="Google Shape;60;p14"/>
          <p:cNvSpPr/>
          <p:nvPr/>
        </p:nvSpPr>
        <p:spPr>
          <a:xfrm>
            <a:off x="0" y="0"/>
            <a:ext cx="685800" cy="5143500"/>
          </a:xfrm>
          <a:prstGeom prst="rect">
            <a:avLst/>
          </a:prstGeom>
          <a:gradFill>
            <a:gsLst>
              <a:gs pos="0">
                <a:srgbClr val="E36C09"/>
              </a:gs>
              <a:gs pos="50000">
                <a:srgbClr val="E36C09"/>
              </a:gs>
              <a:gs pos="100000">
                <a:srgbClr val="C5D8F1"/>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pic>
        <p:nvPicPr>
          <p:cNvPr id="61" name="Google Shape;61;p14"/>
          <p:cNvPicPr preferRelativeResize="0"/>
          <p:nvPr/>
        </p:nvPicPr>
        <p:blipFill rotWithShape="1">
          <a:blip r:embed="rId3">
            <a:alphaModFix/>
          </a:blip>
          <a:srcRect l="3556"/>
          <a:stretch/>
        </p:blipFill>
        <p:spPr>
          <a:xfrm>
            <a:off x="6963833" y="1600200"/>
            <a:ext cx="656167" cy="571500"/>
          </a:xfrm>
          <a:prstGeom prst="rect">
            <a:avLst/>
          </a:prstGeom>
          <a:noFill/>
          <a:ln>
            <a:noFill/>
          </a:ln>
        </p:spPr>
      </p:pic>
      <p:pic>
        <p:nvPicPr>
          <p:cNvPr id="62" name="Google Shape;62;p14" descr="Internet_Explorer_7_Logo-150x150.png"/>
          <p:cNvPicPr preferRelativeResize="0"/>
          <p:nvPr/>
        </p:nvPicPr>
        <p:blipFill rotWithShape="1">
          <a:blip r:embed="rId4">
            <a:alphaModFix/>
          </a:blip>
          <a:srcRect/>
          <a:stretch/>
        </p:blipFill>
        <p:spPr>
          <a:xfrm>
            <a:off x="6934200" y="628650"/>
            <a:ext cx="457200" cy="457200"/>
          </a:xfrm>
          <a:prstGeom prst="rect">
            <a:avLst/>
          </a:prstGeom>
          <a:noFill/>
          <a:ln>
            <a:noFill/>
          </a:ln>
        </p:spPr>
      </p:pic>
      <p:sp>
        <p:nvSpPr>
          <p:cNvPr id="63" name="Google Shape;63;p14"/>
          <p:cNvSpPr/>
          <p:nvPr/>
        </p:nvSpPr>
        <p:spPr>
          <a:xfrm>
            <a:off x="152400" y="971550"/>
            <a:ext cx="7571303"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C7876"/>
                </a:solidFill>
                <a:latin typeface="Courier New"/>
                <a:ea typeface="Courier New"/>
                <a:cs typeface="Courier New"/>
                <a:sym typeface="Courier New"/>
              </a:rPr>
              <a:t>     NexTGen Web</a:t>
            </a:r>
            <a:endParaRPr sz="6000" b="1" i="0" u="none" strike="noStrike" cap="none">
              <a:solidFill>
                <a:srgbClr val="5F497A"/>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t="3540"/>
          <a:stretch/>
        </p:blipFill>
        <p:spPr>
          <a:xfrm>
            <a:off x="5867400" y="1657350"/>
            <a:ext cx="762000" cy="484774"/>
          </a:xfrm>
          <a:prstGeom prst="rect">
            <a:avLst/>
          </a:prstGeom>
          <a:noFill/>
          <a:ln>
            <a:noFill/>
          </a:ln>
        </p:spPr>
      </p:pic>
      <p:pic>
        <p:nvPicPr>
          <p:cNvPr id="65" name="Google Shape;65;p14"/>
          <p:cNvPicPr preferRelativeResize="0"/>
          <p:nvPr/>
        </p:nvPicPr>
        <p:blipFill rotWithShape="1">
          <a:blip r:embed="rId6">
            <a:alphaModFix/>
          </a:blip>
          <a:srcRect/>
          <a:stretch/>
        </p:blipFill>
        <p:spPr>
          <a:xfrm>
            <a:off x="5933701" y="628650"/>
            <a:ext cx="464624" cy="442913"/>
          </a:xfrm>
          <a:prstGeom prst="rect">
            <a:avLst/>
          </a:prstGeom>
          <a:noFill/>
          <a:ln>
            <a:noFill/>
          </a:ln>
        </p:spPr>
      </p:pic>
      <p:pic>
        <p:nvPicPr>
          <p:cNvPr id="66" name="Google Shape;66;p14" descr="256px-Chrome_Logo.svg_.png"/>
          <p:cNvPicPr preferRelativeResize="0"/>
          <p:nvPr/>
        </p:nvPicPr>
        <p:blipFill rotWithShape="1">
          <a:blip r:embed="rId7">
            <a:alphaModFix/>
          </a:blip>
          <a:srcRect/>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007E39"/>
              </a:gs>
              <a:gs pos="50000">
                <a:srgbClr val="FBD4B4"/>
              </a:gs>
              <a:gs pos="100000">
                <a:srgbClr val="D6E3BC"/>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9" name="Google Shape;69;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70" name="Google Shape;70;p1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0036A2"/>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2" name="Google Shape;72;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3" name="Google Shape;73;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alpha val="42745"/>
          </a:scheme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aphicFrame>
        <p:nvGraphicFramePr>
          <p:cNvPr id="213" name="Google Shape;213;p25"/>
          <p:cNvGraphicFramePr/>
          <p:nvPr/>
        </p:nvGraphicFramePr>
        <p:xfrm>
          <a:off x="533401" y="2571750"/>
          <a:ext cx="3000000" cy="3000000"/>
        </p:xfrm>
        <a:graphic>
          <a:graphicData uri="http://schemas.openxmlformats.org/drawingml/2006/table">
            <a:tbl>
              <a:tblPr firstRow="1" bandRow="1">
                <a:noFill/>
                <a:tableStyleId>{F3C75459-E8D7-4473-A77E-F59827156BE5}</a:tableStyleId>
              </a:tblPr>
              <a:tblGrid>
                <a:gridCol w="1371600">
                  <a:extLst>
                    <a:ext uri="{9D8B030D-6E8A-4147-A177-3AD203B41FA5}">
                      <a16:colId xmlns:a16="http://schemas.microsoft.com/office/drawing/2014/main" val="20000"/>
                    </a:ext>
                  </a:extLst>
                </a:gridCol>
                <a:gridCol w="1500775">
                  <a:extLst>
                    <a:ext uri="{9D8B030D-6E8A-4147-A177-3AD203B41FA5}">
                      <a16:colId xmlns:a16="http://schemas.microsoft.com/office/drawing/2014/main" val="20001"/>
                    </a:ext>
                  </a:extLst>
                </a:gridCol>
                <a:gridCol w="1358350">
                  <a:extLst>
                    <a:ext uri="{9D8B030D-6E8A-4147-A177-3AD203B41FA5}">
                      <a16:colId xmlns:a16="http://schemas.microsoft.com/office/drawing/2014/main" val="20002"/>
                    </a:ext>
                  </a:extLst>
                </a:gridCol>
                <a:gridCol w="1358350">
                  <a:extLst>
                    <a:ext uri="{9D8B030D-6E8A-4147-A177-3AD203B41FA5}">
                      <a16:colId xmlns:a16="http://schemas.microsoft.com/office/drawing/2014/main" val="20003"/>
                    </a:ext>
                  </a:extLst>
                </a:gridCol>
                <a:gridCol w="1358350">
                  <a:extLst>
                    <a:ext uri="{9D8B030D-6E8A-4147-A177-3AD203B41FA5}">
                      <a16:colId xmlns:a16="http://schemas.microsoft.com/office/drawing/2014/main" val="20004"/>
                    </a:ext>
                  </a:extLst>
                </a:gridCol>
                <a:gridCol w="1358350">
                  <a:extLst>
                    <a:ext uri="{9D8B030D-6E8A-4147-A177-3AD203B41FA5}">
                      <a16:colId xmlns:a16="http://schemas.microsoft.com/office/drawing/2014/main" val="20005"/>
                    </a:ext>
                  </a:extLst>
                </a:gridCol>
              </a:tblGrid>
              <a:tr h="313500">
                <a:tc>
                  <a:txBody>
                    <a:bodyPr/>
                    <a:lstStyle/>
                    <a:p>
                      <a:pPr marL="0" marR="0" lvl="0" indent="0" algn="ctr" rtl="0">
                        <a:lnSpc>
                          <a:spcPct val="100000"/>
                        </a:lnSpc>
                        <a:spcBef>
                          <a:spcPts val="0"/>
                        </a:spcBef>
                        <a:spcAft>
                          <a:spcPts val="0"/>
                        </a:spcAft>
                        <a:buClr>
                          <a:schemeClr val="dk1"/>
                        </a:buClr>
                        <a:buSzPts val="1400"/>
                        <a:buFont typeface="Arial"/>
                        <a:buNone/>
                      </a:pPr>
                      <a:r>
                        <a:rPr lang="vi" sz="1400"/>
                        <a:t>IE</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Firefox</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Chrome</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Safari</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Opera</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iOS Safari</a:t>
                      </a:r>
                      <a:endParaRPr sz="1100"/>
                    </a:p>
                  </a:txBody>
                  <a:tcPr marL="91450" marR="91450" marT="34300" marB="34300" anchor="ctr"/>
                </a:tc>
                <a:extLst>
                  <a:ext uri="{0D108BD9-81ED-4DB2-BD59-A6C34878D82A}">
                    <a16:rowId xmlns:a16="http://schemas.microsoft.com/office/drawing/2014/main" val="10000"/>
                  </a:ext>
                </a:extLst>
              </a:tr>
              <a:tr h="313500">
                <a:tc>
                  <a:txBody>
                    <a:bodyPr/>
                    <a:lstStyle/>
                    <a:p>
                      <a:pPr marL="0" marR="0" lvl="0" indent="0" algn="ctr" rtl="0">
                        <a:spcBef>
                          <a:spcPts val="0"/>
                        </a:spcBef>
                        <a:spcAft>
                          <a:spcPts val="0"/>
                        </a:spcAft>
                        <a:buNone/>
                      </a:pPr>
                      <a:r>
                        <a:rPr lang="vi" sz="1400"/>
                        <a:t>6.0</a:t>
                      </a:r>
                      <a:endParaRPr sz="1100"/>
                    </a:p>
                  </a:txBody>
                  <a:tcPr marL="91450" marR="91450" marT="0" marB="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3.2</a:t>
                      </a:r>
                      <a:endParaRPr sz="1100"/>
                    </a:p>
                  </a:txBody>
                  <a:tcPr marL="91450" marR="91450" marT="0" marB="0" anchor="ctr"/>
                </a:tc>
                <a:extLst>
                  <a:ext uri="{0D108BD9-81ED-4DB2-BD59-A6C34878D82A}">
                    <a16:rowId xmlns:a16="http://schemas.microsoft.com/office/drawing/2014/main" val="10001"/>
                  </a:ext>
                </a:extLst>
              </a:tr>
              <a:tr h="313500">
                <a:tc>
                  <a:txBody>
                    <a:bodyPr/>
                    <a:lstStyle/>
                    <a:p>
                      <a:pPr marL="0" marR="0" lvl="0" indent="0" algn="ctr" rtl="0">
                        <a:spcBef>
                          <a:spcPts val="0"/>
                        </a:spcBef>
                        <a:spcAft>
                          <a:spcPts val="0"/>
                        </a:spcAft>
                        <a:buNone/>
                      </a:pPr>
                      <a:r>
                        <a:rPr lang="vi" sz="1400"/>
                        <a:t>7.0</a:t>
                      </a:r>
                      <a:endParaRPr sz="1100"/>
                    </a:p>
                  </a:txBody>
                  <a:tcPr marL="91450" marR="91450" marT="0" marB="0" anchor="ctr"/>
                </a:tc>
                <a:tc>
                  <a:txBody>
                    <a:bodyPr/>
                    <a:lstStyle/>
                    <a:p>
                      <a:pPr marL="0" marR="0" lvl="0" indent="0" algn="ctr" rtl="0">
                        <a:spcBef>
                          <a:spcPts val="0"/>
                        </a:spcBef>
                        <a:spcAft>
                          <a:spcPts val="0"/>
                        </a:spcAft>
                        <a:buNone/>
                      </a:pPr>
                      <a:r>
                        <a:rPr lang="vi" sz="1400"/>
                        <a:t>8.0moz</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4.0-4.1</a:t>
                      </a:r>
                      <a:endParaRPr sz="1100"/>
                    </a:p>
                  </a:txBody>
                  <a:tcPr marL="91450" marR="91450" marT="0" marB="0" anchor="ctr"/>
                </a:tc>
                <a:extLst>
                  <a:ext uri="{0D108BD9-81ED-4DB2-BD59-A6C34878D82A}">
                    <a16:rowId xmlns:a16="http://schemas.microsoft.com/office/drawing/2014/main" val="10002"/>
                  </a:ext>
                </a:extLst>
              </a:tr>
              <a:tr h="313500">
                <a:tc>
                  <a:txBody>
                    <a:bodyPr/>
                    <a:lstStyle/>
                    <a:p>
                      <a:pPr marL="0" marR="0" lvl="0" indent="0" algn="ctr" rtl="0">
                        <a:spcBef>
                          <a:spcPts val="0"/>
                        </a:spcBef>
                        <a:spcAft>
                          <a:spcPts val="0"/>
                        </a:spcAft>
                        <a:buNone/>
                      </a:pPr>
                      <a:r>
                        <a:rPr lang="vi" sz="1400"/>
                        <a:t>8.0</a:t>
                      </a:r>
                      <a:endParaRPr sz="1100"/>
                    </a:p>
                  </a:txBody>
                  <a:tcPr marL="91450" marR="91450" marT="0" marB="0" anchor="ctr"/>
                </a:tc>
                <a:tc>
                  <a:txBody>
                    <a:bodyPr/>
                    <a:lstStyle/>
                    <a:p>
                      <a:pPr marL="0" marR="0" lvl="0" indent="0" algn="ctr" rtl="0">
                        <a:spcBef>
                          <a:spcPts val="0"/>
                        </a:spcBef>
                        <a:spcAft>
                          <a:spcPts val="0"/>
                        </a:spcAft>
                        <a:buNone/>
                      </a:pPr>
                      <a:r>
                        <a:rPr lang="vi" sz="1400"/>
                        <a:t>9.0moz</a:t>
                      </a:r>
                      <a:endParaRPr sz="1100"/>
                    </a:p>
                  </a:txBody>
                  <a:tcPr marL="91450" marR="91450" marT="0" marB="0" anchor="ctr"/>
                </a:tc>
                <a:tc>
                  <a:txBody>
                    <a:bodyPr/>
                    <a:lstStyle/>
                    <a:p>
                      <a:pPr marL="0" marR="0" lvl="0" indent="0" algn="ctr" rtl="0">
                        <a:spcBef>
                          <a:spcPts val="0"/>
                        </a:spcBef>
                        <a:spcAft>
                          <a:spcPts val="0"/>
                        </a:spcAft>
                        <a:buNone/>
                      </a:pPr>
                      <a:r>
                        <a:rPr lang="vi" sz="1400"/>
                        <a:t>16.0webkit</a:t>
                      </a:r>
                      <a:endParaRPr sz="1100"/>
                    </a:p>
                  </a:txBody>
                  <a:tcPr marL="91450" marR="91450" marT="0" marB="0" anchor="ctr"/>
                </a:tc>
                <a:tc>
                  <a:txBody>
                    <a:bodyPr/>
                    <a:lstStyle/>
                    <a:p>
                      <a:pPr marL="0" marR="0" lvl="0" indent="0" algn="ctr" rtl="0">
                        <a:spcBef>
                          <a:spcPts val="0"/>
                        </a:spcBef>
                        <a:spcAft>
                          <a:spcPts val="0"/>
                        </a:spcAft>
                        <a:buNone/>
                      </a:pPr>
                      <a:r>
                        <a:rPr lang="vi" sz="1400"/>
                        <a:t>5.0</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4.2-4.3</a:t>
                      </a:r>
                      <a:endParaRPr sz="1100"/>
                    </a:p>
                  </a:txBody>
                  <a:tcPr marL="91450" marR="91450" marT="0" marB="0" anchor="ctr"/>
                </a:tc>
                <a:extLst>
                  <a:ext uri="{0D108BD9-81ED-4DB2-BD59-A6C34878D82A}">
                    <a16:rowId xmlns:a16="http://schemas.microsoft.com/office/drawing/2014/main" val="10003"/>
                  </a:ext>
                </a:extLst>
              </a:tr>
              <a:tr h="313500">
                <a:tc>
                  <a:txBody>
                    <a:bodyPr/>
                    <a:lstStyle/>
                    <a:p>
                      <a:pPr marL="0" marR="0" lvl="0" indent="0" algn="ctr" rtl="0">
                        <a:spcBef>
                          <a:spcPts val="0"/>
                        </a:spcBef>
                        <a:spcAft>
                          <a:spcPts val="0"/>
                        </a:spcAft>
                        <a:buNone/>
                      </a:pPr>
                      <a:r>
                        <a:rPr lang="vi" sz="1400"/>
                        <a:t>9.0</a:t>
                      </a:r>
                      <a:endParaRPr sz="1100"/>
                    </a:p>
                  </a:txBody>
                  <a:tcPr marL="91450" marR="91450" marT="0" marB="0" anchor="ctr"/>
                </a:tc>
                <a:tc>
                  <a:txBody>
                    <a:bodyPr/>
                    <a:lstStyle/>
                    <a:p>
                      <a:pPr marL="0" marR="0" lvl="0" indent="0" algn="ctr" rtl="0">
                        <a:spcBef>
                          <a:spcPts val="0"/>
                        </a:spcBef>
                        <a:spcAft>
                          <a:spcPts val="0"/>
                        </a:spcAft>
                        <a:buNone/>
                      </a:pPr>
                      <a:r>
                        <a:rPr lang="vi" sz="1400"/>
                        <a:t>10.0moz</a:t>
                      </a:r>
                      <a:endParaRPr sz="1100"/>
                    </a:p>
                  </a:txBody>
                  <a:tcPr marL="91450" marR="91450" marT="0" marB="0" anchor="ctr"/>
                </a:tc>
                <a:tc>
                  <a:txBody>
                    <a:bodyPr/>
                    <a:lstStyle/>
                    <a:p>
                      <a:pPr marL="0" marR="0" lvl="0" indent="0" algn="ctr" rtl="0">
                        <a:spcBef>
                          <a:spcPts val="0"/>
                        </a:spcBef>
                        <a:spcAft>
                          <a:spcPts val="0"/>
                        </a:spcAft>
                        <a:buNone/>
                      </a:pPr>
                      <a:r>
                        <a:rPr lang="vi" sz="1400"/>
                        <a:t>17.0webkit</a:t>
                      </a:r>
                      <a:endParaRPr sz="1100"/>
                    </a:p>
                  </a:txBody>
                  <a:tcPr marL="91450" marR="91450" marT="0" marB="0" anchor="ctr"/>
                </a:tc>
                <a:tc>
                  <a:txBody>
                    <a:bodyPr/>
                    <a:lstStyle/>
                    <a:p>
                      <a:pPr marL="0" marR="0" lvl="0" indent="0" algn="ctr" rtl="0">
                        <a:spcBef>
                          <a:spcPts val="0"/>
                        </a:spcBef>
                        <a:spcAft>
                          <a:spcPts val="0"/>
                        </a:spcAft>
                        <a:buNone/>
                      </a:pPr>
                      <a:r>
                        <a:rPr lang="vi" sz="1400"/>
                        <a:t>5.1</a:t>
                      </a:r>
                      <a:endParaRPr sz="1100"/>
                    </a:p>
                  </a:txBody>
                  <a:tcPr marL="91450" marR="91450" marT="0" marB="0" anchor="ctr"/>
                </a:tc>
                <a:tc>
                  <a:txBody>
                    <a:bodyPr/>
                    <a:lstStyle/>
                    <a:p>
                      <a:pPr marL="0" marR="0" lvl="0" indent="0" algn="ctr" rtl="0">
                        <a:spcBef>
                          <a:spcPts val="0"/>
                        </a:spcBef>
                        <a:spcAft>
                          <a:spcPts val="0"/>
                        </a:spcAft>
                        <a:buNone/>
                      </a:pPr>
                      <a:r>
                        <a:rPr lang="vi" sz="1400"/>
                        <a:t>11.6</a:t>
                      </a:r>
                      <a:endParaRPr sz="1100"/>
                    </a:p>
                  </a:txBody>
                  <a:tcPr marL="91450" marR="91450" marT="0" marB="0" anchor="ctr"/>
                </a:tc>
                <a:tc>
                  <a:txBody>
                    <a:bodyPr/>
                    <a:lstStyle/>
                    <a:p>
                      <a:pPr marL="0" marR="0" lvl="0" indent="0" algn="ctr" rtl="0">
                        <a:spcBef>
                          <a:spcPts val="0"/>
                        </a:spcBef>
                        <a:spcAft>
                          <a:spcPts val="0"/>
                        </a:spcAft>
                        <a:buNone/>
                      </a:pPr>
                      <a:r>
                        <a:rPr lang="vi" sz="1400"/>
                        <a:t>5.0</a:t>
                      </a:r>
                      <a:endParaRPr sz="1100"/>
                    </a:p>
                  </a:txBody>
                  <a:tcPr marL="91450" marR="91450" marT="0" marB="0" anchor="ctr"/>
                </a:tc>
                <a:extLst>
                  <a:ext uri="{0D108BD9-81ED-4DB2-BD59-A6C34878D82A}">
                    <a16:rowId xmlns:a16="http://schemas.microsoft.com/office/drawing/2014/main" val="10004"/>
                  </a:ext>
                </a:extLst>
              </a:tr>
              <a:tr h="313500">
                <a:tc>
                  <a:txBody>
                    <a:bodyPr/>
                    <a:lstStyle/>
                    <a:p>
                      <a:pPr marL="0" marR="0" lvl="0" indent="0" algn="ctr" rtl="0">
                        <a:spcBef>
                          <a:spcPts val="0"/>
                        </a:spcBef>
                        <a:spcAft>
                          <a:spcPts val="0"/>
                        </a:spcAft>
                        <a:buNone/>
                      </a:pPr>
                      <a:r>
                        <a:rPr lang="vi" sz="1400"/>
                        <a:t>10.0</a:t>
                      </a:r>
                      <a:endParaRPr sz="1100"/>
                    </a:p>
                  </a:txBody>
                  <a:tcPr marL="91450" marR="91450" marT="0" marB="0" anchor="ctr"/>
                </a:tc>
                <a:tc>
                  <a:txBody>
                    <a:bodyPr/>
                    <a:lstStyle/>
                    <a:p>
                      <a:pPr marL="0" marR="0" lvl="0" indent="0" algn="ctr" rtl="0">
                        <a:spcBef>
                          <a:spcPts val="0"/>
                        </a:spcBef>
                        <a:spcAft>
                          <a:spcPts val="0"/>
                        </a:spcAft>
                        <a:buNone/>
                      </a:pPr>
                      <a:r>
                        <a:rPr lang="vi" sz="1400"/>
                        <a:t>11.0moz</a:t>
                      </a:r>
                      <a:endParaRPr sz="1100"/>
                    </a:p>
                  </a:txBody>
                  <a:tcPr marL="91450" marR="91450" marT="0" marB="0" anchor="ctr"/>
                </a:tc>
                <a:tc>
                  <a:txBody>
                    <a:bodyPr/>
                    <a:lstStyle/>
                    <a:p>
                      <a:pPr marL="0" marR="0" lvl="0" indent="0" algn="ctr" rtl="0">
                        <a:spcBef>
                          <a:spcPts val="0"/>
                        </a:spcBef>
                        <a:spcAft>
                          <a:spcPts val="0"/>
                        </a:spcAft>
                        <a:buNone/>
                      </a:pPr>
                      <a:r>
                        <a:rPr lang="vi" sz="1400"/>
                        <a:t>18.0webkit</a:t>
                      </a:r>
                      <a:endParaRPr sz="1100"/>
                    </a:p>
                  </a:txBody>
                  <a:tcPr marL="91450" marR="91450" marT="0" marB="0" anchor="ctr"/>
                </a:tc>
                <a:tc>
                  <a:txBody>
                    <a:bodyPr/>
                    <a:lstStyle/>
                    <a:p>
                      <a:pPr marL="0" marR="0" lvl="0" indent="0" algn="ctr" rtl="0">
                        <a:spcBef>
                          <a:spcPts val="0"/>
                        </a:spcBef>
                        <a:spcAft>
                          <a:spcPts val="0"/>
                        </a:spcAft>
                        <a:buNone/>
                      </a:pPr>
                      <a:r>
                        <a:rPr lang="vi" sz="1400"/>
                        <a:t>6.0</a:t>
                      </a:r>
                      <a:endParaRPr sz="1100"/>
                    </a:p>
                  </a:txBody>
                  <a:tcPr marL="91450" marR="91450" marT="0" marB="0" anchor="ctr"/>
                </a:tc>
                <a:tc>
                  <a:txBody>
                    <a:bodyPr/>
                    <a:lstStyle/>
                    <a:p>
                      <a:pPr marL="0" marR="0" lvl="0" indent="0" algn="ctr" rtl="0">
                        <a:spcBef>
                          <a:spcPts val="0"/>
                        </a:spcBef>
                        <a:spcAft>
                          <a:spcPts val="0"/>
                        </a:spcAft>
                        <a:buNone/>
                      </a:pPr>
                      <a:r>
                        <a:rPr lang="vi" sz="1400"/>
                        <a:t>12.0</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extLst>
                  <a:ext uri="{0D108BD9-81ED-4DB2-BD59-A6C34878D82A}">
                    <a16:rowId xmlns:a16="http://schemas.microsoft.com/office/drawing/2014/main" val="10005"/>
                  </a:ext>
                </a:extLst>
              </a:tr>
              <a:tr h="313500">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12.0moz</a:t>
                      </a:r>
                      <a:endParaRPr sz="1100"/>
                    </a:p>
                  </a:txBody>
                  <a:tcPr marL="91450" marR="91450" marT="0" marB="0" anchor="ctr"/>
                </a:tc>
                <a:tc>
                  <a:txBody>
                    <a:bodyPr/>
                    <a:lstStyle/>
                    <a:p>
                      <a:pPr marL="0" marR="0" lvl="0" indent="0" algn="ctr" rtl="0">
                        <a:spcBef>
                          <a:spcPts val="0"/>
                        </a:spcBef>
                        <a:spcAft>
                          <a:spcPts val="0"/>
                        </a:spcAft>
                        <a:buNone/>
                      </a:pPr>
                      <a:r>
                        <a:rPr lang="vi" sz="1400"/>
                        <a:t>19.0webkit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tc>
                  <a:txBody>
                    <a:bodyPr/>
                    <a:lstStyle/>
                    <a:p>
                      <a:pPr marL="0" marR="0" lvl="0" indent="0" algn="ctr" rtl="0">
                        <a:spcBef>
                          <a:spcPts val="0"/>
                        </a:spcBef>
                        <a:spcAft>
                          <a:spcPts val="0"/>
                        </a:spcAft>
                        <a:buNone/>
                      </a:pPr>
                      <a:r>
                        <a:rPr lang="vi" sz="1400"/>
                        <a:t>-</a:t>
                      </a:r>
                      <a:endParaRPr sz="1100"/>
                    </a:p>
                  </a:txBody>
                  <a:tcPr marL="91450" marR="91450" marT="0" marB="0" anchor="ctr"/>
                </a:tc>
                <a:extLst>
                  <a:ext uri="{0D108BD9-81ED-4DB2-BD59-A6C34878D82A}">
                    <a16:rowId xmlns:a16="http://schemas.microsoft.com/office/drawing/2014/main" val="10006"/>
                  </a:ext>
                </a:extLst>
              </a:tr>
            </a:tbl>
          </a:graphicData>
        </a:graphic>
      </p:graphicFrame>
      <p:sp>
        <p:nvSpPr>
          <p:cNvPr id="214" name="Google Shape;214;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215" name="Google Shape;215;p2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grpSp>
        <p:nvGrpSpPr>
          <p:cNvPr id="216" name="Google Shape;216;p25"/>
          <p:cNvGrpSpPr/>
          <p:nvPr/>
        </p:nvGrpSpPr>
        <p:grpSpPr>
          <a:xfrm>
            <a:off x="353704" y="888760"/>
            <a:ext cx="8382000" cy="1124752"/>
            <a:chOff x="0" y="316965"/>
            <a:chExt cx="8382000" cy="1499669"/>
          </a:xfrm>
        </p:grpSpPr>
        <p:sp>
          <p:nvSpPr>
            <p:cNvPr id="217" name="Google Shape;217;p25"/>
            <p:cNvSpPr/>
            <p:nvPr/>
          </p:nvSpPr>
          <p:spPr>
            <a:xfrm>
              <a:off x="0" y="316965"/>
              <a:ext cx="8382000" cy="722474"/>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txBox="1"/>
            <p:nvPr/>
          </p:nvSpPr>
          <p:spPr>
            <a:xfrm>
              <a:off x="35268" y="352233"/>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rgbClr val="FF0000"/>
                </a:buClr>
                <a:buSzPts val="1900"/>
                <a:buFont typeface="Courier New"/>
                <a:buNone/>
              </a:pPr>
              <a:r>
                <a:rPr lang="vi" sz="1600" b="0" i="0" u="none" strike="noStrike" cap="none">
                  <a:solidFill>
                    <a:srgbClr val="FF0000"/>
                  </a:solidFill>
                  <a:latin typeface="Courier New"/>
                  <a:ea typeface="Courier New"/>
                  <a:cs typeface="Courier New"/>
                  <a:sym typeface="Courier New"/>
                </a:rPr>
                <a:t>IndexedDB API </a:t>
              </a:r>
              <a:r>
                <a:rPr lang="vi" sz="1600" b="0" i="0" u="none" strike="noStrike" cap="none">
                  <a:solidFill>
                    <a:schemeClr val="dk1"/>
                  </a:solidFill>
                  <a:latin typeface="Courier New"/>
                  <a:ea typeface="Courier New"/>
                  <a:cs typeface="Courier New"/>
                  <a:sym typeface="Courier New"/>
                </a:rPr>
                <a:t>is implemented using </a:t>
              </a:r>
              <a:r>
                <a:rPr lang="vi" sz="1600" b="1" i="0" u="none" strike="noStrike" cap="none">
                  <a:solidFill>
                    <a:srgbClr val="FF0000"/>
                  </a:solidFill>
                  <a:latin typeface="Courier New"/>
                  <a:ea typeface="Courier New"/>
                  <a:cs typeface="Courier New"/>
                  <a:sym typeface="Courier New"/>
                </a:rPr>
                <a:t>window.indexedDB </a:t>
              </a:r>
              <a:r>
                <a:rPr lang="vi" sz="1600" b="0" i="0" u="none" strike="noStrike" cap="none">
                  <a:solidFill>
                    <a:schemeClr val="dk1"/>
                  </a:solidFill>
                  <a:latin typeface="Courier New"/>
                  <a:ea typeface="Courier New"/>
                  <a:cs typeface="Courier New"/>
                  <a:sym typeface="Courier New"/>
                </a:rPr>
                <a:t>object.</a:t>
              </a:r>
              <a:endParaRPr sz="1600"/>
            </a:p>
          </p:txBody>
        </p:sp>
        <p:sp>
          <p:nvSpPr>
            <p:cNvPr id="219" name="Google Shape;219;p25"/>
            <p:cNvSpPr/>
            <p:nvPr/>
          </p:nvSpPr>
          <p:spPr>
            <a:xfrm>
              <a:off x="0" y="1094160"/>
              <a:ext cx="8382000" cy="722474"/>
            </a:xfrm>
            <a:prstGeom prst="roundRect">
              <a:avLst>
                <a:gd name="adj" fmla="val 16667"/>
              </a:avLst>
            </a:prstGeom>
            <a:gradFill>
              <a:gsLst>
                <a:gs pos="0">
                  <a:srgbClr val="FFBB82"/>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p:nvPr/>
          </p:nvSpPr>
          <p:spPr>
            <a:xfrm>
              <a:off x="35268" y="1129428"/>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b="0" i="0" u="none" strike="noStrike" cap="none">
                  <a:solidFill>
                    <a:schemeClr val="dk1"/>
                  </a:solidFill>
                  <a:latin typeface="Courier New"/>
                  <a:ea typeface="Courier New"/>
                  <a:cs typeface="Courier New"/>
                  <a:sym typeface="Courier New"/>
                </a:rPr>
                <a:t>Browsers implement the IndexedDB object with their own prefixes. For example, Chrome uses the </a:t>
              </a:r>
              <a:r>
                <a:rPr lang="vi" sz="1600" b="1" i="0" u="none" strike="noStrike" cap="none">
                  <a:solidFill>
                    <a:schemeClr val="dk1"/>
                  </a:solidFill>
                  <a:latin typeface="Courier New"/>
                  <a:ea typeface="Courier New"/>
                  <a:cs typeface="Courier New"/>
                  <a:sym typeface="Courier New"/>
                </a:rPr>
                <a:t>webkit</a:t>
              </a:r>
              <a:r>
                <a:rPr lang="vi" sz="1600" b="0" i="0" u="none" strike="noStrike" cap="none">
                  <a:solidFill>
                    <a:schemeClr val="dk1"/>
                  </a:solidFill>
                  <a:latin typeface="Courier New"/>
                  <a:ea typeface="Courier New"/>
                  <a:cs typeface="Courier New"/>
                  <a:sym typeface="Courier New"/>
                </a:rPr>
                <a:t>, whereas Mozilla supports –</a:t>
              </a:r>
              <a:r>
                <a:rPr lang="vi" sz="1600" b="1" i="0" u="none" strike="noStrike" cap="none">
                  <a:solidFill>
                    <a:schemeClr val="dk1"/>
                  </a:solidFill>
                  <a:latin typeface="Courier New"/>
                  <a:ea typeface="Courier New"/>
                  <a:cs typeface="Courier New"/>
                  <a:sym typeface="Courier New"/>
                </a:rPr>
                <a:t>moz</a:t>
              </a:r>
              <a:r>
                <a:rPr lang="vi" sz="1600" b="0" i="0" u="none" strike="noStrike" cap="none">
                  <a:solidFill>
                    <a:schemeClr val="dk1"/>
                  </a:solidFill>
                  <a:latin typeface="Courier New"/>
                  <a:ea typeface="Courier New"/>
                  <a:cs typeface="Courier New"/>
                  <a:sym typeface="Courier New"/>
                </a:rPr>
                <a:t> prefix.</a:t>
              </a:r>
              <a:endParaRPr sz="1600"/>
            </a:p>
          </p:txBody>
        </p:sp>
      </p:grpSp>
      <p:sp>
        <p:nvSpPr>
          <p:cNvPr id="221" name="Google Shape;221;p25"/>
          <p:cNvSpPr/>
          <p:nvPr/>
        </p:nvSpPr>
        <p:spPr>
          <a:xfrm>
            <a:off x="277504" y="2152842"/>
            <a:ext cx="8534400" cy="323100"/>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Following table lists the browser support for the IndexedDB API.</a:t>
            </a:r>
            <a:endParaRPr/>
          </a:p>
        </p:txBody>
      </p:sp>
      <p:sp>
        <p:nvSpPr>
          <p:cNvPr id="222" name="Google Shape;222;p25"/>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Indexed Database API 3-3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3"/>
                                        </p:tgtEl>
                                        <p:attrNameLst>
                                          <p:attrName>style.visibility</p:attrName>
                                        </p:attrNameLst>
                                      </p:cBhvr>
                                      <p:to>
                                        <p:strVal val="visible"/>
                                      </p:to>
                                    </p:set>
                                    <p:animEffect transition="in" filter="fade">
                                      <p:cBhvr>
                                        <p:cTn id="11"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229" name="Google Shape;229;p26"/>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30" name="Google Shape;230;p26"/>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Implementing IndexedDB API</a:t>
            </a:r>
            <a:endParaRPr/>
          </a:p>
        </p:txBody>
      </p:sp>
      <p:sp>
        <p:nvSpPr>
          <p:cNvPr id="231" name="Google Shape;231;p26"/>
          <p:cNvSpPr/>
          <p:nvPr/>
        </p:nvSpPr>
        <p:spPr>
          <a:xfrm>
            <a:off x="152400" y="728395"/>
            <a:ext cx="8534400" cy="2608406"/>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Steps to implement the IndexedDB API in a Web application are as follows:</a:t>
            </a:r>
            <a:endParaRPr/>
          </a:p>
          <a:p>
            <a:pPr marL="457200" marR="0" lvl="1" indent="-134620" algn="just" rtl="0">
              <a:lnSpc>
                <a:spcPct val="100000"/>
              </a:lnSpc>
              <a:spcBef>
                <a:spcPts val="0"/>
              </a:spcBef>
              <a:spcAft>
                <a:spcPts val="0"/>
              </a:spcAft>
              <a:buClr>
                <a:srgbClr val="AC1418"/>
              </a:buClr>
              <a:buSzPts val="2200"/>
              <a:buFont typeface="Noto Sans Symbols"/>
              <a:buNone/>
            </a:pPr>
            <a:endParaRPr sz="2200" b="0" i="0" u="none" strike="noStrike" cap="none">
              <a:solidFill>
                <a:schemeClr val="dk1"/>
              </a:solidFill>
              <a:latin typeface="Calibri"/>
              <a:ea typeface="Calibri"/>
              <a:cs typeface="Calibri"/>
              <a:sym typeface="Calibri"/>
            </a:endParaRPr>
          </a:p>
          <a:p>
            <a:pPr marL="914400" marR="0" lvl="0" indent="-455613" algn="l" rtl="0">
              <a:lnSpc>
                <a:spcPct val="70000"/>
              </a:lnSpc>
              <a:spcBef>
                <a:spcPts val="1100"/>
              </a:spcBef>
              <a:spcAft>
                <a:spcPts val="0"/>
              </a:spcAft>
              <a:buClr>
                <a:schemeClr val="dk1"/>
              </a:buClr>
              <a:buSzPts val="2200"/>
              <a:buFont typeface="Arial"/>
              <a:buAutoNum type="arabicPeriod"/>
            </a:pPr>
            <a:r>
              <a:rPr lang="vi" sz="2200" b="0" i="0" u="none" strike="noStrike" cap="none">
                <a:solidFill>
                  <a:schemeClr val="dk1"/>
                </a:solidFill>
                <a:latin typeface="Calibri"/>
                <a:ea typeface="Calibri"/>
                <a:cs typeface="Calibri"/>
                <a:sym typeface="Calibri"/>
              </a:rPr>
              <a:t>Open a database</a:t>
            </a:r>
            <a:endParaRPr/>
          </a:p>
          <a:p>
            <a:pPr marL="914400" marR="0" lvl="0" indent="-455613" algn="l" rtl="0">
              <a:lnSpc>
                <a:spcPct val="70000"/>
              </a:lnSpc>
              <a:spcBef>
                <a:spcPts val="1100"/>
              </a:spcBef>
              <a:spcAft>
                <a:spcPts val="0"/>
              </a:spcAft>
              <a:buClr>
                <a:schemeClr val="dk1"/>
              </a:buClr>
              <a:buSzPts val="2200"/>
              <a:buFont typeface="Arial"/>
              <a:buAutoNum type="arabicPeriod"/>
            </a:pPr>
            <a:r>
              <a:rPr lang="vi" sz="2200" b="0" i="0" u="none" strike="noStrike" cap="none">
                <a:solidFill>
                  <a:schemeClr val="dk1"/>
                </a:solidFill>
                <a:latin typeface="Calibri"/>
                <a:ea typeface="Calibri"/>
                <a:cs typeface="Calibri"/>
                <a:sym typeface="Calibri"/>
              </a:rPr>
              <a:t>Create an object store</a:t>
            </a:r>
            <a:endParaRPr/>
          </a:p>
          <a:p>
            <a:pPr marL="914400" marR="0" lvl="0" indent="-455613" algn="l" rtl="0">
              <a:lnSpc>
                <a:spcPct val="70000"/>
              </a:lnSpc>
              <a:spcBef>
                <a:spcPts val="1100"/>
              </a:spcBef>
              <a:spcAft>
                <a:spcPts val="0"/>
              </a:spcAft>
              <a:buClr>
                <a:schemeClr val="dk1"/>
              </a:buClr>
              <a:buSzPts val="2200"/>
              <a:buFont typeface="Arial"/>
              <a:buAutoNum type="arabicPeriod"/>
            </a:pPr>
            <a:r>
              <a:rPr lang="vi" sz="2200" b="0" i="0" u="none" strike="noStrike" cap="none">
                <a:solidFill>
                  <a:schemeClr val="dk1"/>
                </a:solidFill>
                <a:latin typeface="Calibri"/>
                <a:ea typeface="Calibri"/>
                <a:cs typeface="Calibri"/>
                <a:sym typeface="Calibri"/>
              </a:rPr>
              <a:t>Start a transaction</a:t>
            </a:r>
            <a:endParaRPr/>
          </a:p>
          <a:p>
            <a:pPr marL="914400" marR="0" lvl="0" indent="-455613" algn="l" rtl="0">
              <a:lnSpc>
                <a:spcPct val="70000"/>
              </a:lnSpc>
              <a:spcBef>
                <a:spcPts val="1100"/>
              </a:spcBef>
              <a:spcAft>
                <a:spcPts val="0"/>
              </a:spcAft>
              <a:buClr>
                <a:schemeClr val="dk1"/>
              </a:buClr>
              <a:buSzPts val="2200"/>
              <a:buFont typeface="Arial"/>
              <a:buAutoNum type="arabicPeriod"/>
            </a:pPr>
            <a:r>
              <a:rPr lang="vi" sz="2200" b="0" i="0" u="none" strike="noStrike" cap="none">
                <a:solidFill>
                  <a:schemeClr val="dk1"/>
                </a:solidFill>
                <a:latin typeface="Calibri"/>
                <a:ea typeface="Calibri"/>
                <a:cs typeface="Calibri"/>
                <a:sym typeface="Calibri"/>
              </a:rPr>
              <a:t>Perform some database operations, such as add and retrieve</a:t>
            </a:r>
            <a:endParaRPr/>
          </a:p>
          <a:p>
            <a:pPr marL="914400" marR="0" lvl="0" indent="-455613" algn="l" rtl="0">
              <a:lnSpc>
                <a:spcPct val="70000"/>
              </a:lnSpc>
              <a:spcBef>
                <a:spcPts val="1100"/>
              </a:spcBef>
              <a:spcAft>
                <a:spcPts val="0"/>
              </a:spcAft>
              <a:buClr>
                <a:schemeClr val="dk1"/>
              </a:buClr>
              <a:buSzPts val="2200"/>
              <a:buFont typeface="Arial"/>
              <a:buAutoNum type="arabicPeriod"/>
            </a:pPr>
            <a:r>
              <a:rPr lang="vi" sz="2200" b="0" i="0" u="none" strike="noStrike" cap="none">
                <a:solidFill>
                  <a:schemeClr val="dk1"/>
                </a:solidFill>
                <a:latin typeface="Calibri"/>
                <a:ea typeface="Calibri"/>
                <a:cs typeface="Calibri"/>
                <a:sym typeface="Calibri"/>
              </a:rPr>
              <a:t>Work with the retrieved results</a:t>
            </a:r>
            <a:endParaRPr/>
          </a:p>
          <a:p>
            <a:pPr marL="457200" marR="0" lvl="1" indent="-134620" algn="just" rtl="0">
              <a:lnSpc>
                <a:spcPct val="100000"/>
              </a:lnSpc>
              <a:spcBef>
                <a:spcPts val="0"/>
              </a:spcBef>
              <a:spcAft>
                <a:spcPts val="0"/>
              </a:spcAft>
              <a:buClr>
                <a:srgbClr val="AC1418"/>
              </a:buClr>
              <a:buSzPts val="2200"/>
              <a:buFont typeface="Noto Sans Symbols"/>
              <a:buNone/>
            </a:pPr>
            <a:endParaRPr sz="2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38" name="Google Shape;238;p2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39" name="Google Shape;239;p27"/>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Limitations of IndexedDB API</a:t>
            </a:r>
            <a:endParaRPr/>
          </a:p>
        </p:txBody>
      </p:sp>
      <p:sp>
        <p:nvSpPr>
          <p:cNvPr id="240" name="Google Shape;240;p27"/>
          <p:cNvSpPr/>
          <p:nvPr/>
        </p:nvSpPr>
        <p:spPr>
          <a:xfrm>
            <a:off x="304800" y="744007"/>
            <a:ext cx="8534400" cy="2916183"/>
          </a:xfrm>
          <a:prstGeom prst="rect">
            <a:avLst/>
          </a:prstGeom>
          <a:noFill/>
          <a:ln>
            <a:noFill/>
          </a:ln>
        </p:spPr>
        <p:txBody>
          <a:bodyPr spcFirstLastPara="1" wrap="square" lIns="91425" tIns="45700" rIns="91425" bIns="45700" anchor="t" anchorCtr="0">
            <a:noAutofit/>
          </a:bodyPr>
          <a:lstStyle/>
          <a:p>
            <a:pPr marL="182880" marR="0" lvl="1" indent="0" algn="just" rtl="0">
              <a:lnSpc>
                <a:spcPct val="100000"/>
              </a:lnSpc>
              <a:spcBef>
                <a:spcPts val="0"/>
              </a:spcBef>
              <a:spcAft>
                <a:spcPts val="0"/>
              </a:spcAft>
              <a:buNone/>
            </a:pPr>
            <a:r>
              <a:rPr lang="vi" sz="2200" b="0" i="0" u="none" strike="noStrike" cap="none">
                <a:solidFill>
                  <a:schemeClr val="dk1"/>
                </a:solidFill>
                <a:latin typeface="Calibri"/>
                <a:ea typeface="Calibri"/>
                <a:cs typeface="Calibri"/>
                <a:sym typeface="Calibri"/>
              </a:rPr>
              <a:t>Limitations for IndexedDB API :</a:t>
            </a:r>
            <a:endParaRPr/>
          </a:p>
          <a:p>
            <a:pPr marL="573088" marR="0" lvl="0" indent="-400050" algn="l" rtl="0">
              <a:lnSpc>
                <a:spcPct val="100000"/>
              </a:lnSpc>
              <a:spcBef>
                <a:spcPts val="1200"/>
              </a:spcBef>
              <a:spcAft>
                <a:spcPts val="0"/>
              </a:spcAft>
              <a:buClr>
                <a:schemeClr val="dk1"/>
              </a:buClr>
              <a:buSzPts val="2200"/>
              <a:buFont typeface="Arial"/>
              <a:buChar char="•"/>
            </a:pPr>
            <a:r>
              <a:rPr lang="vi" sz="2200" b="0" i="0" u="none" strike="noStrike" cap="none">
                <a:solidFill>
                  <a:schemeClr val="dk1"/>
                </a:solidFill>
                <a:latin typeface="Calibri"/>
                <a:ea typeface="Calibri"/>
                <a:cs typeface="Calibri"/>
                <a:sym typeface="Calibri"/>
              </a:rPr>
              <a:t>Internationalized sorting deals with sorting of string data. As the database does not follow any international order for storing data, internationalized sorting is not supported by the API.</a:t>
            </a:r>
            <a:endParaRPr/>
          </a:p>
          <a:p>
            <a:pPr marL="573088" marR="0" lvl="0" indent="-400050" algn="l" rtl="0">
              <a:lnSpc>
                <a:spcPct val="100000"/>
              </a:lnSpc>
              <a:spcBef>
                <a:spcPts val="1200"/>
              </a:spcBef>
              <a:spcAft>
                <a:spcPts val="0"/>
              </a:spcAft>
              <a:buClr>
                <a:schemeClr val="dk1"/>
              </a:buClr>
              <a:buSzPts val="2200"/>
              <a:buFont typeface="Arial"/>
              <a:buChar char="•"/>
            </a:pPr>
            <a:r>
              <a:rPr lang="vi" sz="2200" b="0" i="0" u="none" strike="noStrike" cap="none">
                <a:solidFill>
                  <a:schemeClr val="dk1"/>
                </a:solidFill>
                <a:latin typeface="Calibri"/>
                <a:ea typeface="Calibri"/>
                <a:cs typeface="Calibri"/>
                <a:sym typeface="Calibri"/>
              </a:rPr>
              <a:t>IndexedDB API does not synchronize client-side database with the server-side databases.</a:t>
            </a:r>
            <a:endParaRPr/>
          </a:p>
          <a:p>
            <a:pPr marL="573088" marR="0" lvl="0" indent="-400050" algn="l" rtl="0">
              <a:lnSpc>
                <a:spcPct val="100000"/>
              </a:lnSpc>
              <a:spcBef>
                <a:spcPts val="1200"/>
              </a:spcBef>
              <a:spcAft>
                <a:spcPts val="0"/>
              </a:spcAft>
              <a:buClr>
                <a:schemeClr val="dk1"/>
              </a:buClr>
              <a:buSzPts val="2200"/>
              <a:buFont typeface="Arial"/>
              <a:buChar char="•"/>
            </a:pPr>
            <a:r>
              <a:rPr lang="vi" sz="2200" b="0" i="0" u="none" strike="noStrike" cap="none">
                <a:solidFill>
                  <a:schemeClr val="dk1"/>
                </a:solidFill>
                <a:latin typeface="Calibri"/>
                <a:ea typeface="Calibri"/>
                <a:cs typeface="Calibri"/>
                <a:sym typeface="Calibri"/>
              </a:rPr>
              <a:t>IndexedDB API supports querying the client-side database, but does not support the use of operators, such as LIKE that is used by Structured Query Language (SQL).</a:t>
            </a:r>
            <a:endParaRPr/>
          </a:p>
          <a:p>
            <a:pPr marL="457200" marR="0" lvl="1" indent="-96520" algn="just" rtl="0">
              <a:lnSpc>
                <a:spcPct val="100000"/>
              </a:lnSpc>
              <a:spcBef>
                <a:spcPts val="0"/>
              </a:spcBef>
              <a:spcAft>
                <a:spcPts val="0"/>
              </a:spcAft>
              <a:buClr>
                <a:srgbClr val="AC1418"/>
              </a:buClr>
              <a:buSzPts val="2800"/>
              <a:buFont typeface="Noto Sans Symbols"/>
              <a:buNone/>
            </a:pPr>
            <a:endParaRPr sz="2800" b="0" i="0" u="none" strike="noStrike" cap="none" baseline="30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47" name="Google Shape;247;p2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48" name="Google Shape;248;p28"/>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Native apps</a:t>
            </a:r>
            <a:endParaRPr/>
          </a:p>
        </p:txBody>
      </p:sp>
      <p:grpSp>
        <p:nvGrpSpPr>
          <p:cNvPr id="249" name="Google Shape;249;p28"/>
          <p:cNvGrpSpPr/>
          <p:nvPr/>
        </p:nvGrpSpPr>
        <p:grpSpPr>
          <a:xfrm>
            <a:off x="457200" y="1085848"/>
            <a:ext cx="8382000" cy="2151160"/>
            <a:chOff x="0" y="228598"/>
            <a:chExt cx="8382000" cy="2868213"/>
          </a:xfrm>
        </p:grpSpPr>
        <p:sp>
          <p:nvSpPr>
            <p:cNvPr id="250" name="Google Shape;250;p28"/>
            <p:cNvSpPr/>
            <p:nvPr/>
          </p:nvSpPr>
          <p:spPr>
            <a:xfrm>
              <a:off x="0" y="228598"/>
              <a:ext cx="8382000" cy="810809"/>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txBox="1"/>
            <p:nvPr/>
          </p:nvSpPr>
          <p:spPr>
            <a:xfrm>
              <a:off x="39580" y="268178"/>
              <a:ext cx="83028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A native application also known as native app is an application program that is built for using it on a particular device or platform.</a:t>
              </a:r>
              <a:endParaRPr sz="1600"/>
            </a:p>
          </p:txBody>
        </p:sp>
        <p:sp>
          <p:nvSpPr>
            <p:cNvPr id="252" name="Google Shape;252;p28"/>
            <p:cNvSpPr/>
            <p:nvPr/>
          </p:nvSpPr>
          <p:spPr>
            <a:xfrm>
              <a:off x="0" y="1219199"/>
              <a:ext cx="8382000" cy="810809"/>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txBox="1"/>
            <p:nvPr/>
          </p:nvSpPr>
          <p:spPr>
            <a:xfrm>
              <a:off x="39580" y="1258779"/>
              <a:ext cx="83028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A native app, when compared with Web app, is installed on a device and has a faster response, because it has a direct user interface.</a:t>
              </a:r>
              <a:endParaRPr sz="1600"/>
            </a:p>
          </p:txBody>
        </p:sp>
        <p:sp>
          <p:nvSpPr>
            <p:cNvPr id="254" name="Google Shape;254;p28"/>
            <p:cNvSpPr/>
            <p:nvPr/>
          </p:nvSpPr>
          <p:spPr>
            <a:xfrm>
              <a:off x="0" y="2286002"/>
              <a:ext cx="8382000" cy="810809"/>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txBox="1"/>
            <p:nvPr/>
          </p:nvSpPr>
          <p:spPr>
            <a:xfrm>
              <a:off x="39580" y="2325582"/>
              <a:ext cx="8302840" cy="73164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BlackBerry Messenger (BBM) is a native app available on blackberry mobile devices.</a:t>
              </a:r>
              <a:endParaRPr sz="16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62" name="Google Shape;262;p29"/>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63" name="Google Shape;263;p29"/>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sz="2600"/>
              <a:t> Difference between Native Apps and HTML5 Apps</a:t>
            </a:r>
            <a:endParaRPr/>
          </a:p>
        </p:txBody>
      </p:sp>
      <p:grpSp>
        <p:nvGrpSpPr>
          <p:cNvPr id="264" name="Google Shape;264;p29"/>
          <p:cNvGrpSpPr/>
          <p:nvPr/>
        </p:nvGrpSpPr>
        <p:grpSpPr>
          <a:xfrm>
            <a:off x="457200" y="800887"/>
            <a:ext cx="8382000" cy="1141426"/>
            <a:chOff x="0" y="1049"/>
            <a:chExt cx="8382000" cy="1521901"/>
          </a:xfrm>
        </p:grpSpPr>
        <p:sp>
          <p:nvSpPr>
            <p:cNvPr id="265" name="Google Shape;265;p29"/>
            <p:cNvSpPr/>
            <p:nvPr/>
          </p:nvSpPr>
          <p:spPr>
            <a:xfrm>
              <a:off x="0" y="1049"/>
              <a:ext cx="8382000" cy="73359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txBox="1"/>
            <p:nvPr/>
          </p:nvSpPr>
          <p:spPr>
            <a:xfrm>
              <a:off x="35811" y="36860"/>
              <a:ext cx="8310378" cy="66196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HTML5 web apps are accessible and used on any devices through Web browser similar to the mobile Web site.</a:t>
              </a:r>
              <a:endParaRPr/>
            </a:p>
          </p:txBody>
        </p:sp>
        <p:sp>
          <p:nvSpPr>
            <p:cNvPr id="267" name="Google Shape;267;p29"/>
            <p:cNvSpPr/>
            <p:nvPr/>
          </p:nvSpPr>
          <p:spPr>
            <a:xfrm>
              <a:off x="0" y="789360"/>
              <a:ext cx="8382000" cy="733590"/>
            </a:xfrm>
            <a:prstGeom prst="roundRect">
              <a:avLst>
                <a:gd name="adj" fmla="val 16667"/>
              </a:avLst>
            </a:prstGeom>
            <a:gradFill>
              <a:gsLst>
                <a:gs pos="0">
                  <a:srgbClr val="C7B1E8"/>
                </a:gs>
                <a:gs pos="35000">
                  <a:srgbClr val="D6C7EF"/>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p:nvPr/>
          </p:nvSpPr>
          <p:spPr>
            <a:xfrm>
              <a:off x="35811" y="825171"/>
              <a:ext cx="8310378" cy="66196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Web apps have the ability of offline access which means that the user need not have a network connection.</a:t>
              </a:r>
              <a:endParaRPr/>
            </a:p>
          </p:txBody>
        </p:sp>
      </p:grpSp>
      <p:graphicFrame>
        <p:nvGraphicFramePr>
          <p:cNvPr id="269" name="Google Shape;269;p29"/>
          <p:cNvGraphicFramePr/>
          <p:nvPr/>
        </p:nvGraphicFramePr>
        <p:xfrm>
          <a:off x="588560" y="2743201"/>
          <a:ext cx="3000000" cy="3000000"/>
        </p:xfrm>
        <a:graphic>
          <a:graphicData uri="http://schemas.openxmlformats.org/drawingml/2006/table">
            <a:tbl>
              <a:tblPr firstRow="1" bandRow="1">
                <a:noFill/>
                <a:tableStyleId>{A7634354-E8E9-4CDD-A9E3-484279A745A6}</a:tableStyleId>
              </a:tblPr>
              <a:tblGrid>
                <a:gridCol w="4114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12225">
                <a:tc>
                  <a:txBody>
                    <a:bodyPr/>
                    <a:lstStyle/>
                    <a:p>
                      <a:pPr marL="0" marR="0" lvl="0" indent="0" algn="ctr" rtl="0">
                        <a:lnSpc>
                          <a:spcPct val="100000"/>
                        </a:lnSpc>
                        <a:spcBef>
                          <a:spcPts val="0"/>
                        </a:spcBef>
                        <a:spcAft>
                          <a:spcPts val="0"/>
                        </a:spcAft>
                        <a:buClr>
                          <a:schemeClr val="dk1"/>
                        </a:buClr>
                        <a:buSzPts val="1400"/>
                        <a:buFont typeface="Arial"/>
                        <a:buNone/>
                      </a:pPr>
                      <a:r>
                        <a:rPr lang="vi" sz="1400"/>
                        <a:t>Native Apps</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a:t>HTML5 Apps</a:t>
                      </a:r>
                      <a:endParaRPr sz="1100"/>
                    </a:p>
                  </a:txBody>
                  <a:tcPr marL="91450" marR="91450" marT="34300" marB="34300" anchor="ctr"/>
                </a:tc>
                <a:extLst>
                  <a:ext uri="{0D108BD9-81ED-4DB2-BD59-A6C34878D82A}">
                    <a16:rowId xmlns:a16="http://schemas.microsoft.com/office/drawing/2014/main" val="10000"/>
                  </a:ext>
                </a:extLst>
              </a:tr>
              <a:tr h="786825">
                <a:tc>
                  <a:txBody>
                    <a:bodyPr/>
                    <a:lstStyle/>
                    <a:p>
                      <a:pPr marL="0" marR="0" lvl="0" indent="0" algn="l" rtl="0">
                        <a:spcBef>
                          <a:spcPts val="0"/>
                        </a:spcBef>
                        <a:spcAft>
                          <a:spcPts val="0"/>
                        </a:spcAft>
                        <a:buNone/>
                      </a:pPr>
                      <a:r>
                        <a:rPr lang="vi" sz="1400"/>
                        <a:t>Runs on iOS and Android devices that can be downloaded or purchased from the online app stores.</a:t>
                      </a:r>
                      <a:endParaRPr sz="1100"/>
                    </a:p>
                  </a:txBody>
                  <a:tcPr marL="91450" marR="91450" marT="0" marB="0" anchor="ctr"/>
                </a:tc>
                <a:tc>
                  <a:txBody>
                    <a:bodyPr/>
                    <a:lstStyle/>
                    <a:p>
                      <a:pPr marL="0" marR="0" lvl="0" indent="0" algn="l" rtl="0">
                        <a:spcBef>
                          <a:spcPts val="0"/>
                        </a:spcBef>
                        <a:spcAft>
                          <a:spcPts val="0"/>
                        </a:spcAft>
                        <a:buNone/>
                      </a:pPr>
                      <a:r>
                        <a:rPr lang="vi" sz="1400"/>
                        <a:t>Runs on a Web server, usually in a Web browser.</a:t>
                      </a:r>
                      <a:endParaRPr sz="1100"/>
                    </a:p>
                  </a:txBody>
                  <a:tcPr marL="91450" marR="91450" marT="0" marB="0" anchor="ctr"/>
                </a:tc>
                <a:extLst>
                  <a:ext uri="{0D108BD9-81ED-4DB2-BD59-A6C34878D82A}">
                    <a16:rowId xmlns:a16="http://schemas.microsoft.com/office/drawing/2014/main" val="10001"/>
                  </a:ext>
                </a:extLst>
              </a:tr>
              <a:tr h="786825">
                <a:tc>
                  <a:txBody>
                    <a:bodyPr/>
                    <a:lstStyle/>
                    <a:p>
                      <a:pPr marL="0" marR="0" lvl="0" indent="0" algn="l" rtl="0">
                        <a:spcBef>
                          <a:spcPts val="0"/>
                        </a:spcBef>
                        <a:spcAft>
                          <a:spcPts val="0"/>
                        </a:spcAft>
                        <a:buNone/>
                      </a:pPr>
                      <a:r>
                        <a:rPr lang="vi" sz="1400"/>
                        <a:t>Use programming language, such as Java for Android devices and Objective C for iOS devices.</a:t>
                      </a:r>
                      <a:endParaRPr sz="1100"/>
                    </a:p>
                  </a:txBody>
                  <a:tcPr marL="91450" marR="91450" marT="0" marB="0" anchor="ctr"/>
                </a:tc>
                <a:tc>
                  <a:txBody>
                    <a:bodyPr/>
                    <a:lstStyle/>
                    <a:p>
                      <a:pPr marL="0" marR="0" lvl="0" indent="0" algn="l" rtl="0">
                        <a:spcBef>
                          <a:spcPts val="0"/>
                        </a:spcBef>
                        <a:spcAft>
                          <a:spcPts val="0"/>
                        </a:spcAft>
                        <a:buNone/>
                      </a:pPr>
                      <a:r>
                        <a:rPr lang="vi" sz="1400"/>
                        <a:t>Web developers use HTML, JavaScript, and CSS. </a:t>
                      </a:r>
                      <a:endParaRPr sz="1100"/>
                    </a:p>
                  </a:txBody>
                  <a:tcPr marL="91450" marR="91450" marT="0" marB="0" anchor="ctr"/>
                </a:tc>
                <a:extLst>
                  <a:ext uri="{0D108BD9-81ED-4DB2-BD59-A6C34878D82A}">
                    <a16:rowId xmlns:a16="http://schemas.microsoft.com/office/drawing/2014/main" val="10002"/>
                  </a:ext>
                </a:extLst>
              </a:tr>
            </a:tbl>
          </a:graphicData>
        </a:graphic>
      </p:graphicFrame>
      <p:sp>
        <p:nvSpPr>
          <p:cNvPr id="270" name="Google Shape;270;p29"/>
          <p:cNvSpPr/>
          <p:nvPr/>
        </p:nvSpPr>
        <p:spPr>
          <a:xfrm>
            <a:off x="226894" y="2143653"/>
            <a:ext cx="8534400" cy="577081"/>
          </a:xfrm>
          <a:prstGeom prst="rect">
            <a:avLst/>
          </a:prstGeom>
          <a:noFill/>
          <a:ln>
            <a:noFill/>
          </a:ln>
        </p:spPr>
        <p:txBody>
          <a:bodyPr spcFirstLastPara="1" wrap="square" lIns="91425" tIns="45700" rIns="91425" bIns="45700" anchor="t" anchorCtr="0">
            <a:noAutofit/>
          </a:bodyPr>
          <a:lstStyle/>
          <a:p>
            <a:pPr marL="457200" marR="0" lvl="1" indent="-2489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Following table lists differences between the native apps and HTML5 apps.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1000"/>
                                        <p:tgtEl>
                                          <p:spTgt spid="27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9"/>
                                        </p:tgtEl>
                                        <p:attrNameLst>
                                          <p:attrName>style.visibility</p:attrName>
                                        </p:attrNameLst>
                                      </p:cBhvr>
                                      <p:to>
                                        <p:strVal val="visible"/>
                                      </p:to>
                                    </p:set>
                                    <p:animEffect transition="in" filter="fade">
                                      <p:cBhvr>
                                        <p:cTn id="11"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277" name="Google Shape;277;p3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78" name="Google Shape;278;p30"/>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Advantages of HTML5 Apps</a:t>
            </a:r>
            <a:endParaRPr/>
          </a:p>
        </p:txBody>
      </p:sp>
      <p:sp>
        <p:nvSpPr>
          <p:cNvPr id="279" name="Google Shape;279;p30"/>
          <p:cNvSpPr/>
          <p:nvPr/>
        </p:nvSpPr>
        <p:spPr>
          <a:xfrm>
            <a:off x="304800" y="742950"/>
            <a:ext cx="8754300" cy="3820200"/>
          </a:xfrm>
          <a:prstGeom prst="rect">
            <a:avLst/>
          </a:prstGeom>
          <a:noFill/>
          <a:ln>
            <a:noFill/>
          </a:ln>
        </p:spPr>
        <p:txBody>
          <a:bodyPr spcFirstLastPara="1" wrap="square" lIns="91425" tIns="45700" rIns="91425" bIns="45700" anchor="t" anchorCtr="0">
            <a:noAutofit/>
          </a:bodyPr>
          <a:lstStyle/>
          <a:p>
            <a:pPr marL="342900" marR="0" lvl="0" indent="-330200" algn="l" rtl="0">
              <a:lnSpc>
                <a:spcPct val="100000"/>
              </a:lnSpc>
              <a:spcBef>
                <a:spcPts val="0"/>
              </a:spcBef>
              <a:spcAft>
                <a:spcPts val="0"/>
              </a:spcAft>
              <a:buClr>
                <a:srgbClr val="007E39"/>
              </a:buClr>
              <a:buSzPts val="1800"/>
              <a:buFont typeface="Arial"/>
              <a:buChar char="•"/>
            </a:pPr>
            <a:r>
              <a:rPr lang="vi" sz="1800" b="1" i="0" u="none" strike="noStrike" cap="none">
                <a:solidFill>
                  <a:srgbClr val="007E39"/>
                </a:solidFill>
                <a:latin typeface="Calibri"/>
                <a:ea typeface="Calibri"/>
                <a:cs typeface="Calibri"/>
                <a:sym typeface="Calibri"/>
              </a:rPr>
              <a:t>Users cannot identify the differences </a:t>
            </a:r>
            <a:r>
              <a:rPr lang="vi" sz="1800" b="0" i="0" u="none" strike="noStrike" cap="none">
                <a:solidFill>
                  <a:schemeClr val="dk1"/>
                </a:solidFill>
                <a:latin typeface="Calibri"/>
                <a:ea typeface="Calibri"/>
                <a:cs typeface="Calibri"/>
                <a:sym typeface="Calibri"/>
              </a:rPr>
              <a:t>- Cannot identify whether they are working on a hybrid HTML5-native application or a fully native application or an HTML5 application.</a:t>
            </a:r>
            <a:endParaRPr sz="1800"/>
          </a:p>
          <a:p>
            <a:pPr marL="342900" marR="0" lvl="0" indent="-330200" algn="l" rtl="0">
              <a:lnSpc>
                <a:spcPct val="100000"/>
              </a:lnSpc>
              <a:spcBef>
                <a:spcPts val="600"/>
              </a:spcBef>
              <a:spcAft>
                <a:spcPts val="0"/>
              </a:spcAft>
              <a:buClr>
                <a:srgbClr val="007E39"/>
              </a:buClr>
              <a:buSzPts val="1800"/>
              <a:buFont typeface="Arial"/>
              <a:buChar char="•"/>
            </a:pPr>
            <a:r>
              <a:rPr lang="vi" sz="1800" b="1" i="0" u="none" strike="noStrike" cap="none">
                <a:solidFill>
                  <a:srgbClr val="007E39"/>
                </a:solidFill>
                <a:latin typeface="Calibri"/>
                <a:ea typeface="Calibri"/>
                <a:cs typeface="Calibri"/>
                <a:sym typeface="Calibri"/>
              </a:rPr>
              <a:t>Users adjust styles for devices </a:t>
            </a:r>
            <a:r>
              <a:rPr lang="vi" sz="1800" b="0" i="0" u="none" strike="noStrike" cap="none">
                <a:solidFill>
                  <a:schemeClr val="dk1"/>
                </a:solidFill>
                <a:latin typeface="Calibri"/>
                <a:ea typeface="Calibri"/>
                <a:cs typeface="Calibri"/>
                <a:sym typeface="Calibri"/>
              </a:rPr>
              <a:t>- HTML5 apps can be viewed on any devices that contains Web browser.</a:t>
            </a:r>
            <a:endParaRPr sz="1800"/>
          </a:p>
          <a:p>
            <a:pPr marL="342900" marR="0" lvl="0" indent="-330200" algn="l" rtl="0">
              <a:lnSpc>
                <a:spcPct val="100000"/>
              </a:lnSpc>
              <a:spcBef>
                <a:spcPts val="600"/>
              </a:spcBef>
              <a:spcAft>
                <a:spcPts val="0"/>
              </a:spcAft>
              <a:buClr>
                <a:srgbClr val="007E39"/>
              </a:buClr>
              <a:buSzPts val="1800"/>
              <a:buFont typeface="Arial"/>
              <a:buChar char="•"/>
            </a:pPr>
            <a:r>
              <a:rPr lang="vi" sz="1800" b="1" i="0" u="none" strike="noStrike" cap="none">
                <a:solidFill>
                  <a:srgbClr val="007E39"/>
                </a:solidFill>
                <a:latin typeface="Calibri"/>
                <a:ea typeface="Calibri"/>
                <a:cs typeface="Calibri"/>
                <a:sym typeface="Calibri"/>
              </a:rPr>
              <a:t>Upcoming functionalities </a:t>
            </a:r>
            <a:r>
              <a:rPr lang="vi" sz="1800" b="0" i="0" u="none" strike="noStrike" cap="none">
                <a:solidFill>
                  <a:schemeClr val="dk1"/>
                </a:solidFill>
                <a:latin typeface="Calibri"/>
                <a:ea typeface="Calibri"/>
                <a:cs typeface="Calibri"/>
                <a:sym typeface="Calibri"/>
              </a:rPr>
              <a:t>- HTML5 does not support all features on a device, but it is coming up with new functionalities.</a:t>
            </a:r>
            <a:endParaRPr sz="1800"/>
          </a:p>
          <a:p>
            <a:pPr marL="342900" marR="0" lvl="0" indent="-330200" algn="l" rtl="0">
              <a:lnSpc>
                <a:spcPct val="100000"/>
              </a:lnSpc>
              <a:spcBef>
                <a:spcPts val="600"/>
              </a:spcBef>
              <a:spcAft>
                <a:spcPts val="0"/>
              </a:spcAft>
              <a:buClr>
                <a:srgbClr val="007E39"/>
              </a:buClr>
              <a:buSzPts val="1800"/>
              <a:buFont typeface="Arial"/>
              <a:buChar char="•"/>
            </a:pPr>
            <a:r>
              <a:rPr lang="vi" sz="1800" b="1" i="0" u="none" strike="noStrike" cap="none">
                <a:solidFill>
                  <a:srgbClr val="007E39"/>
                </a:solidFill>
                <a:latin typeface="Calibri"/>
                <a:ea typeface="Calibri"/>
                <a:cs typeface="Calibri"/>
                <a:sym typeface="Calibri"/>
              </a:rPr>
              <a:t>Improving Performance </a:t>
            </a:r>
            <a:r>
              <a:rPr lang="vi" sz="1800" b="0" i="0" u="none" strike="noStrike" cap="none">
                <a:solidFill>
                  <a:schemeClr val="dk1"/>
                </a:solidFill>
                <a:latin typeface="Calibri"/>
                <a:ea typeface="Calibri"/>
                <a:cs typeface="Calibri"/>
                <a:sym typeface="Calibri"/>
              </a:rPr>
              <a:t>- Many developers learn new methods to improve the performance of Web.</a:t>
            </a:r>
            <a:endParaRPr sz="1800"/>
          </a:p>
          <a:p>
            <a:pPr marL="342900" marR="0" lvl="0" indent="-330200" algn="l" rtl="0">
              <a:lnSpc>
                <a:spcPct val="100000"/>
              </a:lnSpc>
              <a:spcBef>
                <a:spcPts val="600"/>
              </a:spcBef>
              <a:spcAft>
                <a:spcPts val="0"/>
              </a:spcAft>
              <a:buClr>
                <a:srgbClr val="007E39"/>
              </a:buClr>
              <a:buSzPts val="1800"/>
              <a:buFont typeface="Arial"/>
              <a:buChar char="•"/>
            </a:pPr>
            <a:r>
              <a:rPr lang="vi" sz="1800" b="1" i="0" u="none" strike="noStrike" cap="none">
                <a:solidFill>
                  <a:srgbClr val="007E39"/>
                </a:solidFill>
                <a:latin typeface="Calibri"/>
                <a:ea typeface="Calibri"/>
                <a:cs typeface="Calibri"/>
                <a:sym typeface="Calibri"/>
              </a:rPr>
              <a:t>Independent device </a:t>
            </a:r>
            <a:r>
              <a:rPr lang="vi" sz="1800" b="0" i="0" u="none" strike="noStrike" cap="none">
                <a:solidFill>
                  <a:schemeClr val="dk1"/>
                </a:solidFill>
                <a:latin typeface="Calibri"/>
                <a:ea typeface="Calibri"/>
                <a:cs typeface="Calibri"/>
                <a:sym typeface="Calibri"/>
              </a:rPr>
              <a:t>- If the developers want that their application to be used by a large number of users, then they should design and develop applications for both mobile users as well as desktop users.</a:t>
            </a:r>
            <a:endParaRPr sz="1800"/>
          </a:p>
          <a:p>
            <a:pPr marL="342900" marR="0" lvl="0" indent="-330200" algn="l" rtl="0">
              <a:lnSpc>
                <a:spcPct val="100000"/>
              </a:lnSpc>
              <a:spcBef>
                <a:spcPts val="600"/>
              </a:spcBef>
              <a:spcAft>
                <a:spcPts val="0"/>
              </a:spcAft>
              <a:buClr>
                <a:srgbClr val="007E39"/>
              </a:buClr>
              <a:buSzPts val="1800"/>
              <a:buFont typeface="Arial"/>
              <a:buChar char="•"/>
            </a:pPr>
            <a:r>
              <a:rPr lang="vi" sz="1800" b="1" i="0" u="none" strike="noStrike" cap="none">
                <a:solidFill>
                  <a:srgbClr val="007E39"/>
                </a:solidFill>
                <a:latin typeface="Calibri"/>
                <a:ea typeface="Calibri"/>
                <a:cs typeface="Calibri"/>
                <a:sym typeface="Calibri"/>
              </a:rPr>
              <a:t>Developers are not locked in app stores </a:t>
            </a:r>
            <a:r>
              <a:rPr lang="vi" sz="1800" b="0" i="0" u="none" strike="noStrike" cap="none">
                <a:solidFill>
                  <a:schemeClr val="dk1"/>
                </a:solidFill>
                <a:latin typeface="Calibri"/>
                <a:ea typeface="Calibri"/>
                <a:cs typeface="Calibri"/>
                <a:sym typeface="Calibri"/>
              </a:rPr>
              <a:t>- HTML5 developers are not restricted to an app store. Instead, they can create applications and sell them like any other Web page.</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286" name="Google Shape;286;p31"/>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87" name="Google Shape;287;p31"/>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Advantages of Native Apps</a:t>
            </a:r>
            <a:endParaRPr/>
          </a:p>
        </p:txBody>
      </p:sp>
      <p:sp>
        <p:nvSpPr>
          <p:cNvPr id="288" name="Google Shape;288;p31"/>
          <p:cNvSpPr/>
          <p:nvPr/>
        </p:nvSpPr>
        <p:spPr>
          <a:xfrm>
            <a:off x="228600" y="628650"/>
            <a:ext cx="8534400" cy="3877984"/>
          </a:xfrm>
          <a:prstGeom prst="rect">
            <a:avLst/>
          </a:prstGeom>
          <a:noFill/>
          <a:ln>
            <a:noFill/>
          </a:ln>
        </p:spPr>
        <p:txBody>
          <a:bodyPr spcFirstLastPara="1" wrap="square" lIns="91425" tIns="45700" rIns="91425" bIns="45700" anchor="t" anchorCtr="0">
            <a:noAutofit/>
          </a:bodyPr>
          <a:lstStyle/>
          <a:p>
            <a:pPr marL="0" marR="0" lvl="1" indent="0" algn="just" rtl="0">
              <a:lnSpc>
                <a:spcPct val="100000"/>
              </a:lnSpc>
              <a:spcBef>
                <a:spcPts val="0"/>
              </a:spcBef>
              <a:spcAft>
                <a:spcPts val="0"/>
              </a:spcAft>
              <a:buNone/>
            </a:pPr>
            <a:r>
              <a:rPr lang="vi" sz="1600" b="0" i="0" u="none" strike="noStrike" cap="none">
                <a:solidFill>
                  <a:schemeClr val="dk1"/>
                </a:solidFill>
                <a:latin typeface="Calibri"/>
                <a:ea typeface="Calibri"/>
                <a:cs typeface="Calibri"/>
                <a:sym typeface="Calibri"/>
              </a:rPr>
              <a:t>Major advantage of native apps over HTML5 apps is that they are faster than HTML5 apps. Native apps provide more benefits over HTML5 apps as follows :</a:t>
            </a:r>
            <a:endParaRPr sz="1600"/>
          </a:p>
          <a:p>
            <a:pPr marL="342900" marR="0" lvl="0" indent="-317500" algn="l" rtl="0">
              <a:lnSpc>
                <a:spcPct val="100000"/>
              </a:lnSpc>
              <a:spcBef>
                <a:spcPts val="600"/>
              </a:spcBef>
              <a:spcAft>
                <a:spcPts val="0"/>
              </a:spcAft>
              <a:buClr>
                <a:srgbClr val="007E39"/>
              </a:buClr>
              <a:buSzPts val="1600"/>
              <a:buFont typeface="Arial"/>
              <a:buChar char="•"/>
            </a:pPr>
            <a:r>
              <a:rPr lang="vi" sz="1600" b="1" i="0" u="none" strike="noStrike" cap="none">
                <a:solidFill>
                  <a:srgbClr val="007E39"/>
                </a:solidFill>
                <a:latin typeface="Calibri"/>
                <a:ea typeface="Calibri"/>
                <a:cs typeface="Calibri"/>
                <a:sym typeface="Calibri"/>
              </a:rPr>
              <a:t>Providing access to device hardware </a:t>
            </a:r>
            <a:r>
              <a:rPr lang="vi" sz="1600" b="0" i="0" u="none" strike="noStrike" cap="none">
                <a:solidFill>
                  <a:schemeClr val="dk1"/>
                </a:solidFill>
                <a:latin typeface="Calibri"/>
                <a:ea typeface="Calibri"/>
                <a:cs typeface="Calibri"/>
                <a:sym typeface="Calibri"/>
              </a:rPr>
              <a:t>- There are no APIs available for accelerometers, cameras, or any other device hardware for HTML5 apps.</a:t>
            </a:r>
            <a:endParaRPr sz="1600"/>
          </a:p>
          <a:p>
            <a:pPr marL="342900" marR="0" lvl="0" indent="-317500" algn="l" rtl="0">
              <a:lnSpc>
                <a:spcPct val="100000"/>
              </a:lnSpc>
              <a:spcBef>
                <a:spcPts val="600"/>
              </a:spcBef>
              <a:spcAft>
                <a:spcPts val="0"/>
              </a:spcAft>
              <a:buClr>
                <a:srgbClr val="007E39"/>
              </a:buClr>
              <a:buSzPts val="1600"/>
              <a:buFont typeface="Arial"/>
              <a:buChar char="•"/>
            </a:pPr>
            <a:r>
              <a:rPr lang="vi" sz="1600" b="1" i="0" u="none" strike="noStrike" cap="none">
                <a:solidFill>
                  <a:srgbClr val="007E39"/>
                </a:solidFill>
                <a:latin typeface="Calibri"/>
                <a:ea typeface="Calibri"/>
                <a:cs typeface="Calibri"/>
                <a:sym typeface="Calibri"/>
              </a:rPr>
              <a:t>Uploading Files </a:t>
            </a:r>
            <a:r>
              <a:rPr lang="vi" sz="1600" b="0" i="0" u="none" strike="noStrike" cap="none">
                <a:solidFill>
                  <a:schemeClr val="dk1"/>
                </a:solidFill>
                <a:latin typeface="Calibri"/>
                <a:ea typeface="Calibri"/>
                <a:cs typeface="Calibri"/>
                <a:sym typeface="Calibri"/>
              </a:rPr>
              <a:t>- Native apps can access the file system in Android and some files in iOS. However, the HTML apps cannot.</a:t>
            </a:r>
            <a:endParaRPr sz="1600"/>
          </a:p>
          <a:p>
            <a:pPr marL="342900" marR="0" lvl="0" indent="-317500" algn="l" rtl="0">
              <a:lnSpc>
                <a:spcPct val="100000"/>
              </a:lnSpc>
              <a:spcBef>
                <a:spcPts val="600"/>
              </a:spcBef>
              <a:spcAft>
                <a:spcPts val="0"/>
              </a:spcAft>
              <a:buClr>
                <a:srgbClr val="007E39"/>
              </a:buClr>
              <a:buSzPts val="1600"/>
              <a:buFont typeface="Arial"/>
              <a:buChar char="•"/>
            </a:pPr>
            <a:r>
              <a:rPr lang="vi" sz="1600" b="1" i="0" u="none" strike="noStrike" cap="none">
                <a:solidFill>
                  <a:srgbClr val="007E39"/>
                </a:solidFill>
                <a:latin typeface="Calibri"/>
                <a:ea typeface="Calibri"/>
                <a:cs typeface="Calibri"/>
                <a:sym typeface="Calibri"/>
              </a:rPr>
              <a:t>Push Notifications </a:t>
            </a:r>
            <a:r>
              <a:rPr lang="vi" sz="1600" b="0" i="0" u="none" strike="noStrike" cap="none">
                <a:solidFill>
                  <a:schemeClr val="dk1"/>
                </a:solidFill>
                <a:latin typeface="Calibri"/>
                <a:ea typeface="Calibri"/>
                <a:cs typeface="Calibri"/>
                <a:sym typeface="Calibri"/>
              </a:rPr>
              <a:t>- The push notifications are sent always with an open IP connection to applications on the iOS device.</a:t>
            </a:r>
            <a:endParaRPr sz="1600"/>
          </a:p>
          <a:p>
            <a:pPr marL="342900" marR="0" lvl="0" indent="-317500" algn="l" rtl="0">
              <a:lnSpc>
                <a:spcPct val="100000"/>
              </a:lnSpc>
              <a:spcBef>
                <a:spcPts val="600"/>
              </a:spcBef>
              <a:spcAft>
                <a:spcPts val="0"/>
              </a:spcAft>
              <a:buClr>
                <a:srgbClr val="007E39"/>
              </a:buClr>
              <a:buSzPts val="1600"/>
              <a:buFont typeface="Arial"/>
              <a:buChar char="•"/>
            </a:pPr>
            <a:r>
              <a:rPr lang="vi" sz="1600" b="1" i="0" u="none" strike="noStrike" cap="none">
                <a:solidFill>
                  <a:srgbClr val="007E39"/>
                </a:solidFill>
                <a:latin typeface="Calibri"/>
                <a:ea typeface="Calibri"/>
                <a:cs typeface="Calibri"/>
                <a:sym typeface="Calibri"/>
              </a:rPr>
              <a:t>Accessing device files </a:t>
            </a:r>
            <a:r>
              <a:rPr lang="vi" sz="1600" b="0" i="0" u="none" strike="noStrike" cap="none">
                <a:solidFill>
                  <a:schemeClr val="dk1"/>
                </a:solidFill>
                <a:latin typeface="Calibri"/>
                <a:ea typeface="Calibri"/>
                <a:cs typeface="Calibri"/>
                <a:sym typeface="Calibri"/>
              </a:rPr>
              <a:t>- Native apps communicate with files on devices, such as contacts and photos. However, HTML5 app cannot.</a:t>
            </a:r>
            <a:endParaRPr sz="1600"/>
          </a:p>
          <a:p>
            <a:pPr marL="342900" marR="0" lvl="0" indent="-317500" algn="l" rtl="0">
              <a:lnSpc>
                <a:spcPct val="100000"/>
              </a:lnSpc>
              <a:spcBef>
                <a:spcPts val="600"/>
              </a:spcBef>
              <a:spcAft>
                <a:spcPts val="0"/>
              </a:spcAft>
              <a:buClr>
                <a:srgbClr val="007E39"/>
              </a:buClr>
              <a:buSzPts val="1600"/>
              <a:buFont typeface="Arial"/>
              <a:buChar char="•"/>
            </a:pPr>
            <a:r>
              <a:rPr lang="vi" sz="1600" b="1" i="0" u="none" strike="noStrike" cap="none">
                <a:solidFill>
                  <a:srgbClr val="007E39"/>
                </a:solidFill>
                <a:latin typeface="Calibri"/>
                <a:ea typeface="Calibri"/>
                <a:cs typeface="Calibri"/>
                <a:sym typeface="Calibri"/>
              </a:rPr>
              <a:t>Superior graphics than HTML5 </a:t>
            </a:r>
            <a:r>
              <a:rPr lang="vi" sz="1600" b="0" i="0" u="none" strike="noStrike" cap="none">
                <a:solidFill>
                  <a:schemeClr val="dk1"/>
                </a:solidFill>
                <a:latin typeface="Calibri"/>
                <a:ea typeface="Calibri"/>
                <a:cs typeface="Calibri"/>
                <a:sym typeface="Calibri"/>
              </a:rPr>
              <a:t>- HTML5 has a canvas element, but it will not create a full 3D experience.</a:t>
            </a:r>
            <a:endParaRPr sz="1600"/>
          </a:p>
          <a:p>
            <a:pPr marL="342900" marR="0" lvl="0" indent="-317500" algn="l" rtl="0">
              <a:lnSpc>
                <a:spcPct val="100000"/>
              </a:lnSpc>
              <a:spcBef>
                <a:spcPts val="600"/>
              </a:spcBef>
              <a:spcAft>
                <a:spcPts val="0"/>
              </a:spcAft>
              <a:buClr>
                <a:srgbClr val="007E39"/>
              </a:buClr>
              <a:buSzPts val="1600"/>
              <a:buFont typeface="Arial"/>
              <a:buChar char="•"/>
            </a:pPr>
            <a:r>
              <a:rPr lang="vi" sz="1600" b="1" i="0" u="none" strike="noStrike" cap="none">
                <a:solidFill>
                  <a:srgbClr val="007E39"/>
                </a:solidFill>
                <a:latin typeface="Calibri"/>
                <a:ea typeface="Calibri"/>
                <a:cs typeface="Calibri"/>
                <a:sym typeface="Calibri"/>
              </a:rPr>
              <a:t>Offline access </a:t>
            </a:r>
            <a:r>
              <a:rPr lang="vi" sz="1600" b="0" i="0" u="none" strike="noStrike" cap="none">
                <a:solidFill>
                  <a:schemeClr val="dk1"/>
                </a:solidFill>
                <a:latin typeface="Calibri"/>
                <a:ea typeface="Calibri"/>
                <a:cs typeface="Calibri"/>
                <a:sym typeface="Calibri"/>
              </a:rPr>
              <a:t>- HTML5 provides access to offline Web applications. However, a native app is stored on local machine, so the users does not require access to the Web to work with the application.</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295" name="Google Shape;295;p3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296" name="Google Shape;296;p32"/>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Converting HTML5 Apps to Native Apps</a:t>
            </a:r>
            <a:endParaRPr/>
          </a:p>
        </p:txBody>
      </p:sp>
      <p:grpSp>
        <p:nvGrpSpPr>
          <p:cNvPr id="297" name="Google Shape;297;p32"/>
          <p:cNvGrpSpPr/>
          <p:nvPr/>
        </p:nvGrpSpPr>
        <p:grpSpPr>
          <a:xfrm>
            <a:off x="457200" y="2228851"/>
            <a:ext cx="8382000" cy="1646605"/>
            <a:chOff x="0" y="1"/>
            <a:chExt cx="8382000" cy="2195474"/>
          </a:xfrm>
        </p:grpSpPr>
        <p:sp>
          <p:nvSpPr>
            <p:cNvPr id="298" name="Google Shape;298;p32"/>
            <p:cNvSpPr/>
            <p:nvPr/>
          </p:nvSpPr>
          <p:spPr>
            <a:xfrm>
              <a:off x="0" y="1"/>
              <a:ext cx="8382000" cy="1061775"/>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txBox="1"/>
            <p:nvPr/>
          </p:nvSpPr>
          <p:spPr>
            <a:xfrm>
              <a:off x="51832" y="51833"/>
              <a:ext cx="8278336" cy="958111"/>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FF0000"/>
                </a:buClr>
                <a:buSzPts val="2000"/>
                <a:buFont typeface="Courier New"/>
                <a:buNone/>
              </a:pPr>
              <a:r>
                <a:rPr lang="vi" sz="1600" b="0" i="0" u="none" strike="noStrike" cap="none">
                  <a:solidFill>
                    <a:srgbClr val="FF0000"/>
                  </a:solidFill>
                  <a:latin typeface="Courier New"/>
                  <a:ea typeface="Courier New"/>
                  <a:cs typeface="Courier New"/>
                  <a:sym typeface="Courier New"/>
                </a:rPr>
                <a:t>PhoneGap</a:t>
              </a:r>
              <a:r>
                <a:rPr lang="vi" sz="1600" b="0" i="0" u="none" strike="noStrike" cap="none">
                  <a:solidFill>
                    <a:schemeClr val="dk1"/>
                  </a:solidFill>
                  <a:latin typeface="Courier New"/>
                  <a:ea typeface="Courier New"/>
                  <a:cs typeface="Courier New"/>
                  <a:sym typeface="Courier New"/>
                </a:rPr>
                <a:t> - Is an HTML5 app that allows the user to create native apps with Web technologies and is accessible to app stores and APIs.</a:t>
              </a:r>
              <a:endParaRPr sz="1600"/>
            </a:p>
          </p:txBody>
        </p:sp>
        <p:sp>
          <p:nvSpPr>
            <p:cNvPr id="300" name="Google Shape;300;p32"/>
            <p:cNvSpPr/>
            <p:nvPr/>
          </p:nvSpPr>
          <p:spPr>
            <a:xfrm>
              <a:off x="0" y="1133700"/>
              <a:ext cx="8382000" cy="1061775"/>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txBox="1"/>
            <p:nvPr/>
          </p:nvSpPr>
          <p:spPr>
            <a:xfrm>
              <a:off x="51832" y="1185532"/>
              <a:ext cx="8278336" cy="958111"/>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FF0000"/>
                </a:buClr>
                <a:buSzPts val="2000"/>
                <a:buFont typeface="Courier New"/>
                <a:buNone/>
              </a:pPr>
              <a:r>
                <a:rPr lang="vi" sz="1600" b="0" i="0" u="none" strike="noStrike" cap="none">
                  <a:solidFill>
                    <a:srgbClr val="FF0000"/>
                  </a:solidFill>
                  <a:latin typeface="Courier New"/>
                  <a:ea typeface="Courier New"/>
                  <a:cs typeface="Courier New"/>
                  <a:sym typeface="Courier New"/>
                </a:rPr>
                <a:t>Appcelerator</a:t>
              </a:r>
              <a:r>
                <a:rPr lang="vi" sz="1600" b="0" i="0" u="none" strike="noStrike" cap="none">
                  <a:solidFill>
                    <a:schemeClr val="dk1"/>
                  </a:solidFill>
                  <a:latin typeface="Courier New"/>
                  <a:ea typeface="Courier New"/>
                  <a:cs typeface="Courier New"/>
                  <a:sym typeface="Courier New"/>
                </a:rPr>
                <a:t> - Is a cross-platform mobile application development support and allows the users to create Android, iOS, and mobile Web apps.</a:t>
              </a:r>
              <a:endParaRPr sz="1600"/>
            </a:p>
          </p:txBody>
        </p:sp>
      </p:grpSp>
      <p:sp>
        <p:nvSpPr>
          <p:cNvPr id="302" name="Google Shape;302;p32"/>
          <p:cNvSpPr/>
          <p:nvPr/>
        </p:nvSpPr>
        <p:spPr>
          <a:xfrm>
            <a:off x="228600" y="959834"/>
            <a:ext cx="8534400" cy="1142621"/>
          </a:xfrm>
          <a:prstGeom prst="rect">
            <a:avLst/>
          </a:prstGeom>
          <a:noFill/>
          <a:ln>
            <a:noFill/>
          </a:ln>
        </p:spPr>
        <p:txBody>
          <a:bodyPr spcFirstLastPara="1" wrap="square" lIns="91425" tIns="45700" rIns="91425" bIns="45700" anchor="t" anchorCtr="0">
            <a:noAutofit/>
          </a:bodyPr>
          <a:lstStyle/>
          <a:p>
            <a:pPr marL="457200" marR="0" lvl="1" indent="-2489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Users have a choice of developing their application in HTML5 and convert them into a native app</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They can use some tools to convert an HTML5 app to Native app and they are as follows:</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
        <p:nvSpPr>
          <p:cNvPr id="309" name="Google Shape;309;p3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310" name="Google Shape;310;p3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 </a:t>
            </a:r>
            <a:endParaRPr/>
          </a:p>
        </p:txBody>
      </p:sp>
      <p:sp>
        <p:nvSpPr>
          <p:cNvPr id="311" name="Google Shape;311;p33"/>
          <p:cNvSpPr/>
          <p:nvPr/>
        </p:nvSpPr>
        <p:spPr>
          <a:xfrm>
            <a:off x="304800" y="685800"/>
            <a:ext cx="8305800" cy="4077900"/>
          </a:xfrm>
          <a:prstGeom prst="rect">
            <a:avLst/>
          </a:prstGeom>
          <a:noFill/>
          <a:ln>
            <a:noFill/>
          </a:ln>
        </p:spPr>
        <p:txBody>
          <a:bodyPr spcFirstLastPara="1" wrap="square" lIns="91425" tIns="45700" rIns="91425" bIns="45700" anchor="t" anchorCtr="0">
            <a:noAutofit/>
          </a:bodyPr>
          <a:lstStyle/>
          <a:p>
            <a:pPr marL="457200" marR="0" lvl="1" indent="-2616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Web Storage is a W3C specification that provides functionality for storing data on the client-side for both temporary as well as permanent needs.</a:t>
            </a:r>
            <a:endParaRPr sz="1800"/>
          </a:p>
          <a:p>
            <a:pPr marL="457200" marR="0" lvl="1" indent="-2616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rgbClr val="FF0000"/>
                </a:solidFill>
                <a:latin typeface="Calibri"/>
                <a:ea typeface="Calibri"/>
                <a:cs typeface="Calibri"/>
                <a:sym typeface="Calibri"/>
              </a:rPr>
              <a:t>HTML5 Web applications </a:t>
            </a:r>
            <a:r>
              <a:rPr lang="vi" sz="1800" b="0" i="0" u="none" strike="noStrike" cap="none">
                <a:solidFill>
                  <a:schemeClr val="dk1"/>
                </a:solidFill>
                <a:latin typeface="Calibri"/>
                <a:ea typeface="Calibri"/>
                <a:cs typeface="Calibri"/>
                <a:sym typeface="Calibri"/>
              </a:rPr>
              <a:t>make use of Web storage to implement client-side persistent storage and they are: session storage and local storage.</a:t>
            </a:r>
            <a:endParaRPr sz="1800"/>
          </a:p>
          <a:p>
            <a:pPr marL="457200" marR="0" lvl="1" indent="-2616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Session storage keeps track of data specific to one window or tab.</a:t>
            </a:r>
            <a:endParaRPr sz="1800"/>
          </a:p>
          <a:p>
            <a:pPr marL="457200" marR="0" lvl="1" indent="-2616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a:t>
            </a:r>
            <a:r>
              <a:rPr lang="vi" sz="1800" b="0" i="0" u="none" strike="noStrike" cap="none">
                <a:solidFill>
                  <a:srgbClr val="FF0000"/>
                </a:solidFill>
                <a:latin typeface="Calibri"/>
                <a:ea typeface="Calibri"/>
                <a:cs typeface="Calibri"/>
                <a:sym typeface="Calibri"/>
              </a:rPr>
              <a:t>setItem() </a:t>
            </a:r>
            <a:r>
              <a:rPr lang="vi" sz="1800" b="0" i="0" u="none" strike="noStrike" cap="none">
                <a:solidFill>
                  <a:schemeClr val="dk1"/>
                </a:solidFill>
                <a:latin typeface="Calibri"/>
                <a:ea typeface="Calibri"/>
                <a:cs typeface="Calibri"/>
                <a:sym typeface="Calibri"/>
              </a:rPr>
              <a:t>and </a:t>
            </a:r>
            <a:r>
              <a:rPr lang="vi" sz="1800" b="0" i="0" u="none" strike="noStrike" cap="none">
                <a:solidFill>
                  <a:srgbClr val="FF0000"/>
                </a:solidFill>
                <a:latin typeface="Calibri"/>
                <a:ea typeface="Calibri"/>
                <a:cs typeface="Calibri"/>
                <a:sym typeface="Calibri"/>
              </a:rPr>
              <a:t>getItem() </a:t>
            </a:r>
            <a:r>
              <a:rPr lang="vi" sz="1800" b="0" i="0" u="none" strike="noStrike" cap="none">
                <a:solidFill>
                  <a:schemeClr val="dk1"/>
                </a:solidFill>
                <a:latin typeface="Calibri"/>
                <a:ea typeface="Calibri"/>
                <a:cs typeface="Calibri"/>
                <a:sym typeface="Calibri"/>
              </a:rPr>
              <a:t>methods are used to store and retrieve the data from session storage.</a:t>
            </a:r>
            <a:endParaRPr sz="1800"/>
          </a:p>
          <a:p>
            <a:pPr marL="457200" marR="0" lvl="1" indent="-2616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Local storage enables to save data for longer periods on the user’s computer, through the browser.</a:t>
            </a:r>
            <a:endParaRPr sz="1800"/>
          </a:p>
          <a:p>
            <a:pPr marL="457200" marR="0" lvl="1" indent="-2616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rgbClr val="FF0000"/>
                </a:solidFill>
                <a:latin typeface="Calibri"/>
                <a:ea typeface="Calibri"/>
                <a:cs typeface="Calibri"/>
                <a:sym typeface="Calibri"/>
              </a:rPr>
              <a:t>IndexedDB API </a:t>
            </a:r>
            <a:r>
              <a:rPr lang="vi" sz="1800" b="0" i="0" u="none" strike="noStrike" cap="none">
                <a:solidFill>
                  <a:schemeClr val="dk1"/>
                </a:solidFill>
                <a:latin typeface="Calibri"/>
                <a:ea typeface="Calibri"/>
                <a:cs typeface="Calibri"/>
                <a:sym typeface="Calibri"/>
              </a:rPr>
              <a:t>is basically an object store that can be used to store and manipulate data on the client-side.</a:t>
            </a:r>
            <a:endParaRPr sz="1800"/>
          </a:p>
          <a:p>
            <a:pPr marL="457200" marR="0" lvl="1" indent="-2616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A </a:t>
            </a:r>
            <a:r>
              <a:rPr lang="vi" sz="1800" b="0" i="0" u="none" strike="noStrike" cap="none">
                <a:solidFill>
                  <a:srgbClr val="FF0000"/>
                </a:solidFill>
                <a:latin typeface="Calibri"/>
                <a:ea typeface="Calibri"/>
                <a:cs typeface="Calibri"/>
                <a:sym typeface="Calibri"/>
              </a:rPr>
              <a:t>native application </a:t>
            </a:r>
            <a:r>
              <a:rPr lang="vi" sz="1800" b="0" i="0" u="none" strike="noStrike" cap="none">
                <a:solidFill>
                  <a:schemeClr val="dk1"/>
                </a:solidFill>
                <a:latin typeface="Calibri"/>
                <a:ea typeface="Calibri"/>
                <a:cs typeface="Calibri"/>
                <a:sym typeface="Calibri"/>
              </a:rPr>
              <a:t>also called as native app is an application program that is built for a particular device or platform.</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animEffect transition="in" filter="fade">
                                      <p:cBhvr>
                                        <p:cTn id="7" dur="2000"/>
                                        <p:tgtEl>
                                          <p:spTgt spid="3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1">
                                            <p:txEl>
                                              <p:pRg st="1" end="1"/>
                                            </p:txEl>
                                          </p:spTgt>
                                        </p:tgtEl>
                                        <p:attrNameLst>
                                          <p:attrName>style.visibility</p:attrName>
                                        </p:attrNameLst>
                                      </p:cBhvr>
                                      <p:to>
                                        <p:strVal val="visible"/>
                                      </p:to>
                                    </p:set>
                                    <p:animEffect transition="in" filter="fade">
                                      <p:cBhvr>
                                        <p:cTn id="10" dur="2000"/>
                                        <p:tgtEl>
                                          <p:spTgt spid="3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1">
                                            <p:txEl>
                                              <p:pRg st="2" end="2"/>
                                            </p:txEl>
                                          </p:spTgt>
                                        </p:tgtEl>
                                        <p:attrNameLst>
                                          <p:attrName>style.visibility</p:attrName>
                                        </p:attrNameLst>
                                      </p:cBhvr>
                                      <p:to>
                                        <p:strVal val="visible"/>
                                      </p:to>
                                    </p:set>
                                    <p:animEffect transition="in" filter="fade">
                                      <p:cBhvr>
                                        <p:cTn id="13" dur="2000"/>
                                        <p:tgtEl>
                                          <p:spTgt spid="3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1">
                                            <p:txEl>
                                              <p:pRg st="3" end="3"/>
                                            </p:txEl>
                                          </p:spTgt>
                                        </p:tgtEl>
                                        <p:attrNameLst>
                                          <p:attrName>style.visibility</p:attrName>
                                        </p:attrNameLst>
                                      </p:cBhvr>
                                      <p:to>
                                        <p:strVal val="visible"/>
                                      </p:to>
                                    </p:set>
                                    <p:animEffect transition="in" filter="fade">
                                      <p:cBhvr>
                                        <p:cTn id="16" dur="2000"/>
                                        <p:tgtEl>
                                          <p:spTgt spid="3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1">
                                            <p:txEl>
                                              <p:pRg st="4" end="4"/>
                                            </p:txEl>
                                          </p:spTgt>
                                        </p:tgtEl>
                                        <p:attrNameLst>
                                          <p:attrName>style.visibility</p:attrName>
                                        </p:attrNameLst>
                                      </p:cBhvr>
                                      <p:to>
                                        <p:strVal val="visible"/>
                                      </p:to>
                                    </p:set>
                                    <p:animEffect transition="in" filter="fade">
                                      <p:cBhvr>
                                        <p:cTn id="19" dur="2000"/>
                                        <p:tgtEl>
                                          <p:spTgt spid="3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1">
                                            <p:txEl>
                                              <p:pRg st="5" end="5"/>
                                            </p:txEl>
                                          </p:spTgt>
                                        </p:tgtEl>
                                        <p:attrNameLst>
                                          <p:attrName>style.visibility</p:attrName>
                                        </p:attrNameLst>
                                      </p:cBhvr>
                                      <p:to>
                                        <p:strVal val="visible"/>
                                      </p:to>
                                    </p:set>
                                    <p:animEffect transition="in" filter="fade">
                                      <p:cBhvr>
                                        <p:cTn id="22" dur="2000"/>
                                        <p:tgtEl>
                                          <p:spTgt spid="3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11">
                                            <p:txEl>
                                              <p:pRg st="6" end="6"/>
                                            </p:txEl>
                                          </p:spTgt>
                                        </p:tgtEl>
                                        <p:attrNameLst>
                                          <p:attrName>style.visibility</p:attrName>
                                        </p:attrNameLst>
                                      </p:cBhvr>
                                      <p:to>
                                        <p:strVal val="visible"/>
                                      </p:to>
                                    </p:set>
                                    <p:animEffect transition="in" filter="fade">
                                      <p:cBhvr>
                                        <p:cTn id="25" dur="2000"/>
                                        <p:tgtEl>
                                          <p:spTgt spid="3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5" name="Google Shape;85;p1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Session 18</a:t>
            </a:r>
            <a:endParaRPr/>
          </a:p>
        </p:txBody>
      </p:sp>
      <p:sp>
        <p:nvSpPr>
          <p:cNvPr id="86" name="Google Shape;86;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7" name="Google Shape;87;p17"/>
          <p:cNvSpPr/>
          <p:nvPr/>
        </p:nvSpPr>
        <p:spPr>
          <a:xfrm>
            <a:off x="152400" y="971550"/>
            <a:ext cx="8839200" cy="3429000"/>
          </a:xfrm>
          <a:prstGeom prst="rect">
            <a:avLst/>
          </a:prstGeom>
          <a:noFill/>
          <a:ln>
            <a:noFill/>
          </a:ln>
        </p:spPr>
        <p:txBody>
          <a:bodyPr spcFirstLastPara="1" wrap="square" lIns="91425" tIns="45700" rIns="91425" bIns="45700" anchor="ctr" anchorCtr="0">
            <a:noAutofit/>
          </a:bodyPr>
          <a:lstStyle/>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Web storage in HTML5</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session storage</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local storage  </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Indexed DB API </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a native app  </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Explain the difference between native apps and HTML5 apps</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Describe the advantages of native and HTML5 apps</a:t>
            </a:r>
            <a:endParaRPr/>
          </a:p>
          <a:p>
            <a:pPr marL="457200" marR="0" lvl="0" indent="-274320" algn="l" rtl="0">
              <a:lnSpc>
                <a:spcPct val="100000"/>
              </a:lnSpc>
              <a:spcBef>
                <a:spcPts val="0"/>
              </a:spcBef>
              <a:spcAft>
                <a:spcPts val="0"/>
              </a:spcAft>
              <a:buClr>
                <a:srgbClr val="AC1418"/>
              </a:buClr>
              <a:buSzPts val="3200"/>
              <a:buFont typeface="Noto Sans Symbols"/>
              <a:buChar char="•"/>
            </a:pPr>
            <a:r>
              <a:rPr lang="vi" sz="3200" b="0" i="0" u="none" strike="noStrike" cap="none" baseline="30000">
                <a:solidFill>
                  <a:schemeClr val="dk1"/>
                </a:solidFill>
                <a:latin typeface="Calibri"/>
                <a:ea typeface="Calibri"/>
                <a:cs typeface="Calibri"/>
                <a:sym typeface="Calibri"/>
              </a:rPr>
              <a:t>List the steps to convert HTML5 apps to native apps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p:nvPr/>
        </p:nvSpPr>
        <p:spPr>
          <a:xfrm>
            <a:off x="327546" y="1943100"/>
            <a:ext cx="8534400" cy="2216100"/>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200"/>
              <a:buFont typeface="Noto Sans Symbols"/>
              <a:buChar char="•"/>
            </a:pPr>
            <a:r>
              <a:rPr lang="vi" sz="2200" b="1" i="0" u="none" strike="noStrike" cap="none">
                <a:solidFill>
                  <a:schemeClr val="dk1"/>
                </a:solidFill>
                <a:latin typeface="Calibri"/>
                <a:ea typeface="Calibri"/>
                <a:cs typeface="Calibri"/>
                <a:sym typeface="Calibri"/>
              </a:rPr>
              <a:t>Drawbacks of cookies :</a:t>
            </a:r>
            <a:endParaRPr/>
          </a:p>
          <a:p>
            <a:pPr marL="1097280" marR="0" lvl="2" indent="-457200" algn="just"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Slow down the performance of Web application, as they are included with every HTTP request</a:t>
            </a:r>
            <a:endParaRPr/>
          </a:p>
          <a:p>
            <a:pPr marL="1097280" marR="0" lvl="2" indent="-457200" algn="just"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Cannot be considered as safe means for transmission of sensitive data</a:t>
            </a:r>
            <a:endParaRPr/>
          </a:p>
          <a:p>
            <a:pPr marL="1097280" marR="0" lvl="2" indent="-457200" algn="just"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Cannot store large amount of information, as they have a limitation of size of 4 KB</a:t>
            </a:r>
            <a:endParaRPr/>
          </a:p>
          <a:p>
            <a:pPr marL="1097280" marR="0" lvl="2" indent="-330200" algn="just" rtl="0">
              <a:lnSpc>
                <a:spcPct val="100000"/>
              </a:lnSpc>
              <a:spcBef>
                <a:spcPts val="0"/>
              </a:spcBef>
              <a:spcAft>
                <a:spcPts val="0"/>
              </a:spcAft>
              <a:buClr>
                <a:srgbClr val="AC1418"/>
              </a:buClr>
              <a:buSzPts val="2000"/>
              <a:buFont typeface="Noto Sans Symbols"/>
              <a:buNone/>
            </a:pPr>
            <a:endParaRPr sz="2000" b="0" i="0" u="none" strike="noStrike" cap="none">
              <a:solidFill>
                <a:schemeClr val="dk1"/>
              </a:solidFill>
              <a:latin typeface="Calibri"/>
              <a:ea typeface="Calibri"/>
              <a:cs typeface="Calibri"/>
              <a:sym typeface="Calibri"/>
            </a:endParaRPr>
          </a:p>
          <a:p>
            <a:pPr marL="457200" marR="0" lvl="1" indent="-274320" algn="just"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W3C has designed a specification named </a:t>
            </a:r>
            <a:r>
              <a:rPr lang="vi" sz="2200" b="0" i="0" u="none" strike="noStrike" cap="none">
                <a:solidFill>
                  <a:srgbClr val="FF0000"/>
                </a:solidFill>
                <a:latin typeface="Calibri"/>
                <a:ea typeface="Calibri"/>
                <a:cs typeface="Calibri"/>
                <a:sym typeface="Calibri"/>
              </a:rPr>
              <a:t>Web Storage API </a:t>
            </a:r>
            <a:r>
              <a:rPr lang="vi" sz="2200" b="0" i="0" u="none" strike="noStrike" cap="none">
                <a:solidFill>
                  <a:schemeClr val="dk1"/>
                </a:solidFill>
                <a:latin typeface="Calibri"/>
                <a:ea typeface="Calibri"/>
                <a:cs typeface="Calibri"/>
                <a:sym typeface="Calibri"/>
              </a:rPr>
              <a:t>which offer a solution to store data on the client-side</a:t>
            </a:r>
            <a:endParaRPr/>
          </a:p>
        </p:txBody>
      </p:sp>
      <p:sp>
        <p:nvSpPr>
          <p:cNvPr id="94" name="Google Shape;94;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5" name="Google Shape;95;p1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96" name="Google Shape;96;p18"/>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Introduction</a:t>
            </a:r>
            <a:endParaRPr/>
          </a:p>
        </p:txBody>
      </p:sp>
      <p:grpSp>
        <p:nvGrpSpPr>
          <p:cNvPr id="97" name="Google Shape;97;p18"/>
          <p:cNvGrpSpPr/>
          <p:nvPr/>
        </p:nvGrpSpPr>
        <p:grpSpPr>
          <a:xfrm>
            <a:off x="457200" y="829462"/>
            <a:ext cx="8382000" cy="1141426"/>
            <a:chOff x="0" y="39149"/>
            <a:chExt cx="8382000" cy="1521901"/>
          </a:xfrm>
        </p:grpSpPr>
        <p:sp>
          <p:nvSpPr>
            <p:cNvPr id="98" name="Google Shape;98;p18"/>
            <p:cNvSpPr/>
            <p:nvPr/>
          </p:nvSpPr>
          <p:spPr>
            <a:xfrm>
              <a:off x="0" y="39149"/>
              <a:ext cx="8382000" cy="733590"/>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p:nvPr/>
          </p:nvSpPr>
          <p:spPr>
            <a:xfrm>
              <a:off x="35811" y="74960"/>
              <a:ext cx="8310378" cy="66196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b="0" i="0" u="none" strike="noStrike" cap="none">
                  <a:solidFill>
                    <a:schemeClr val="dk1"/>
                  </a:solidFill>
                  <a:latin typeface="Courier New"/>
                  <a:ea typeface="Courier New"/>
                  <a:cs typeface="Courier New"/>
                  <a:sym typeface="Courier New"/>
                </a:rPr>
                <a:t>Traditionally, Web applications use cookies to store small amounts of information on a user’s computer.</a:t>
              </a:r>
              <a:endParaRPr sz="1600"/>
            </a:p>
          </p:txBody>
        </p:sp>
        <p:sp>
          <p:nvSpPr>
            <p:cNvPr id="100" name="Google Shape;100;p18"/>
            <p:cNvSpPr/>
            <p:nvPr/>
          </p:nvSpPr>
          <p:spPr>
            <a:xfrm>
              <a:off x="0" y="827460"/>
              <a:ext cx="8382000" cy="73359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35811" y="863271"/>
              <a:ext cx="8310378" cy="66196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b="0" i="0" u="none" strike="noStrike" cap="none">
                  <a:solidFill>
                    <a:schemeClr val="dk1"/>
                  </a:solidFill>
                  <a:latin typeface="Courier New"/>
                  <a:ea typeface="Courier New"/>
                  <a:cs typeface="Courier New"/>
                  <a:sym typeface="Courier New"/>
                </a:rPr>
                <a:t>A cookie is a file that stores user-related information, such as login details, and may either be temporary or permanent.</a:t>
              </a:r>
              <a:endParaRPr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08" name="Google Shape;108;p19"/>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109" name="Google Shape;109;p19"/>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Web Storage in HTML5	</a:t>
            </a:r>
            <a:endParaRPr/>
          </a:p>
        </p:txBody>
      </p:sp>
      <p:grpSp>
        <p:nvGrpSpPr>
          <p:cNvPr id="110" name="Google Shape;110;p19"/>
          <p:cNvGrpSpPr/>
          <p:nvPr/>
        </p:nvGrpSpPr>
        <p:grpSpPr>
          <a:xfrm>
            <a:off x="431042" y="684189"/>
            <a:ext cx="8382000" cy="3889421"/>
            <a:chOff x="0" y="74052"/>
            <a:chExt cx="8382000" cy="5185895"/>
          </a:xfrm>
        </p:grpSpPr>
        <p:sp>
          <p:nvSpPr>
            <p:cNvPr id="111" name="Google Shape;111;p19"/>
            <p:cNvSpPr/>
            <p:nvPr/>
          </p:nvSpPr>
          <p:spPr>
            <a:xfrm>
              <a:off x="0" y="74052"/>
              <a:ext cx="8382000" cy="993403"/>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48494" y="122546"/>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Is a W3C specification and certain browsers refer to it as ‘DOM Storage’.</a:t>
              </a:r>
              <a:endParaRPr/>
            </a:p>
          </p:txBody>
        </p:sp>
        <p:sp>
          <p:nvSpPr>
            <p:cNvPr id="113" name="Google Shape;113;p19"/>
            <p:cNvSpPr/>
            <p:nvPr/>
          </p:nvSpPr>
          <p:spPr>
            <a:xfrm>
              <a:off x="0" y="1122175"/>
              <a:ext cx="8382000" cy="993403"/>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txBox="1"/>
            <p:nvPr/>
          </p:nvSpPr>
          <p:spPr>
            <a:xfrm>
              <a:off x="48494" y="1170669"/>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Provides functionality for storage of data on the client-side that is on user’s machine.</a:t>
              </a:r>
              <a:endParaRPr/>
            </a:p>
          </p:txBody>
        </p:sp>
        <p:sp>
          <p:nvSpPr>
            <p:cNvPr id="115" name="Google Shape;115;p19"/>
            <p:cNvSpPr/>
            <p:nvPr/>
          </p:nvSpPr>
          <p:spPr>
            <a:xfrm>
              <a:off x="0" y="2170298"/>
              <a:ext cx="8382000" cy="993403"/>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txBox="1"/>
            <p:nvPr/>
          </p:nvSpPr>
          <p:spPr>
            <a:xfrm>
              <a:off x="48494" y="2218792"/>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Stores data that can cater for both temporary as well as permanent needs.</a:t>
              </a:r>
              <a:endParaRPr/>
            </a:p>
          </p:txBody>
        </p:sp>
        <p:sp>
          <p:nvSpPr>
            <p:cNvPr id="117" name="Google Shape;117;p19"/>
            <p:cNvSpPr/>
            <p:nvPr/>
          </p:nvSpPr>
          <p:spPr>
            <a:xfrm>
              <a:off x="0" y="3218421"/>
              <a:ext cx="8382000" cy="993403"/>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txBox="1"/>
            <p:nvPr/>
          </p:nvSpPr>
          <p:spPr>
            <a:xfrm>
              <a:off x="48494" y="3266915"/>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Offers more control than traditional cookies, and is easy to work with.</a:t>
              </a:r>
              <a:endParaRPr/>
            </a:p>
          </p:txBody>
        </p:sp>
        <p:sp>
          <p:nvSpPr>
            <p:cNvPr id="119" name="Google Shape;119;p19"/>
            <p:cNvSpPr/>
            <p:nvPr/>
          </p:nvSpPr>
          <p:spPr>
            <a:xfrm>
              <a:off x="0" y="4266544"/>
              <a:ext cx="8382000" cy="993403"/>
            </a:xfrm>
            <a:prstGeom prst="roundRect">
              <a:avLst>
                <a:gd name="adj" fmla="val 16667"/>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txBox="1"/>
            <p:nvPr/>
          </p:nvSpPr>
          <p:spPr>
            <a:xfrm>
              <a:off x="48494" y="4315038"/>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Was originally a part of the HTML5 specification, but now it is present in a separate specification and stores a maximum of 5 MB of information per domain.</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27" name="Google Shape;127;p2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128" name="Google Shape;128;p20"/>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Browser-specific Web Storage</a:t>
            </a:r>
            <a:endParaRPr/>
          </a:p>
        </p:txBody>
      </p:sp>
      <p:grpSp>
        <p:nvGrpSpPr>
          <p:cNvPr id="129" name="Google Shape;129;p20"/>
          <p:cNvGrpSpPr/>
          <p:nvPr/>
        </p:nvGrpSpPr>
        <p:grpSpPr>
          <a:xfrm>
            <a:off x="457200" y="708514"/>
            <a:ext cx="8382000" cy="1823850"/>
            <a:chOff x="0" y="52513"/>
            <a:chExt cx="8382000" cy="2431800"/>
          </a:xfrm>
        </p:grpSpPr>
        <p:sp>
          <p:nvSpPr>
            <p:cNvPr id="130" name="Google Shape;130;p20"/>
            <p:cNvSpPr/>
            <p:nvPr/>
          </p:nvSpPr>
          <p:spPr>
            <a:xfrm>
              <a:off x="0" y="52513"/>
              <a:ext cx="8382000" cy="772200"/>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txBox="1"/>
            <p:nvPr/>
          </p:nvSpPr>
          <p:spPr>
            <a:xfrm>
              <a:off x="37696" y="90209"/>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Web storage is browser-specific and the location where the Web storage data is stored depends on the browser.</a:t>
              </a:r>
              <a:endParaRPr sz="1600"/>
            </a:p>
          </p:txBody>
        </p:sp>
        <p:sp>
          <p:nvSpPr>
            <p:cNvPr id="132" name="Google Shape;132;p20"/>
            <p:cNvSpPr/>
            <p:nvPr/>
          </p:nvSpPr>
          <p:spPr>
            <a:xfrm>
              <a:off x="0" y="882313"/>
              <a:ext cx="8382000" cy="77220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txBox="1"/>
            <p:nvPr/>
          </p:nvSpPr>
          <p:spPr>
            <a:xfrm>
              <a:off x="37696" y="920009"/>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b="0" i="0" u="none" strike="noStrike" cap="none">
                  <a:solidFill>
                    <a:schemeClr val="dk1"/>
                  </a:solidFill>
                  <a:latin typeface="Courier New"/>
                  <a:ea typeface="Courier New"/>
                  <a:cs typeface="Courier New"/>
                  <a:sym typeface="Courier New"/>
                </a:rPr>
                <a:t>Each browser’s storage is separate and independent, even if it is present on the same machine.</a:t>
              </a:r>
              <a:endParaRPr sz="1600"/>
            </a:p>
          </p:txBody>
        </p:sp>
        <p:sp>
          <p:nvSpPr>
            <p:cNvPr id="134" name="Google Shape;134;p20"/>
            <p:cNvSpPr/>
            <p:nvPr/>
          </p:nvSpPr>
          <p:spPr>
            <a:xfrm>
              <a:off x="0" y="1712113"/>
              <a:ext cx="8382000" cy="772200"/>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p:nvPr/>
          </p:nvSpPr>
          <p:spPr>
            <a:xfrm>
              <a:off x="37696" y="1749809"/>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rgbClr val="FF0000"/>
                </a:buClr>
                <a:buSzPts val="2000"/>
                <a:buFont typeface="Courier New"/>
                <a:buNone/>
              </a:pPr>
              <a:r>
                <a:rPr lang="vi" sz="1600" b="0" i="0" u="none" strike="noStrike" cap="none">
                  <a:solidFill>
                    <a:srgbClr val="FF0000"/>
                  </a:solidFill>
                  <a:latin typeface="Courier New"/>
                  <a:ea typeface="Courier New"/>
                  <a:cs typeface="Courier New"/>
                  <a:sym typeface="Courier New"/>
                </a:rPr>
                <a:t>HTML5 Web storage </a:t>
              </a:r>
              <a:r>
                <a:rPr lang="vi" sz="1600" b="0" i="0" u="none" strike="noStrike" cap="none">
                  <a:solidFill>
                    <a:schemeClr val="dk1"/>
                  </a:solidFill>
                  <a:latin typeface="Courier New"/>
                  <a:ea typeface="Courier New"/>
                  <a:cs typeface="Courier New"/>
                  <a:sym typeface="Courier New"/>
                </a:rPr>
                <a:t>is implemented natively in most Web browsers, so one can use it even when third-party browser plug-in is not available.</a:t>
              </a:r>
              <a:endParaRPr sz="1600"/>
            </a:p>
          </p:txBody>
        </p:sp>
      </p:grpSp>
      <p:sp>
        <p:nvSpPr>
          <p:cNvPr id="136" name="Google Shape;136;p20"/>
          <p:cNvSpPr/>
          <p:nvPr/>
        </p:nvSpPr>
        <p:spPr>
          <a:xfrm>
            <a:off x="146216" y="2706983"/>
            <a:ext cx="8774373" cy="300082"/>
          </a:xfrm>
          <a:prstGeom prst="rect">
            <a:avLst/>
          </a:prstGeom>
          <a:noFill/>
          <a:ln>
            <a:noFill/>
          </a:ln>
        </p:spPr>
        <p:txBody>
          <a:bodyPr spcFirstLastPara="1" wrap="square" lIns="91425" tIns="45700" rIns="91425" bIns="45700" anchor="t" anchorCtr="0">
            <a:noAutofit/>
          </a:bodyPr>
          <a:lstStyle/>
          <a:p>
            <a:pPr marL="457200" marR="0" lvl="1" indent="-274320" algn="l"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Following table lists the support of various browsers for HTML5 Web storage:</a:t>
            </a:r>
            <a:endParaRPr/>
          </a:p>
        </p:txBody>
      </p:sp>
      <p:graphicFrame>
        <p:nvGraphicFramePr>
          <p:cNvPr id="137" name="Google Shape;137;p20"/>
          <p:cNvGraphicFramePr/>
          <p:nvPr/>
        </p:nvGraphicFramePr>
        <p:xfrm>
          <a:off x="2476002" y="3086100"/>
          <a:ext cx="3000000" cy="3000000"/>
        </p:xfrm>
        <a:graphic>
          <a:graphicData uri="http://schemas.openxmlformats.org/drawingml/2006/table">
            <a:tbl>
              <a:tblPr firstRow="1" bandRow="1">
                <a:noFill/>
                <a:tableStyleId>{A7634354-E8E9-4CDD-A9E3-484279A745A6}</a:tableStyleId>
              </a:tblPr>
              <a:tblGrid>
                <a:gridCol w="1804725">
                  <a:extLst>
                    <a:ext uri="{9D8B030D-6E8A-4147-A177-3AD203B41FA5}">
                      <a16:colId xmlns:a16="http://schemas.microsoft.com/office/drawing/2014/main" val="20000"/>
                    </a:ext>
                  </a:extLst>
                </a:gridCol>
                <a:gridCol w="2310075">
                  <a:extLst>
                    <a:ext uri="{9D8B030D-6E8A-4147-A177-3AD203B41FA5}">
                      <a16:colId xmlns:a16="http://schemas.microsoft.com/office/drawing/2014/main" val="20001"/>
                    </a:ext>
                  </a:extLst>
                </a:gridCol>
              </a:tblGrid>
              <a:tr h="393125">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Browser</a:t>
                      </a:r>
                      <a:endParaRPr sz="1100"/>
                    </a:p>
                  </a:txBody>
                  <a:tcPr marL="91450" marR="91450" marT="34300" marB="34300" anchor="ctr"/>
                </a:tc>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Version</a:t>
                      </a:r>
                      <a:endParaRPr sz="1100"/>
                    </a:p>
                  </a:txBody>
                  <a:tcPr marL="91450" marR="91450" marT="34300" marB="34300" anchor="ctr"/>
                </a:tc>
                <a:extLst>
                  <a:ext uri="{0D108BD9-81ED-4DB2-BD59-A6C34878D82A}">
                    <a16:rowId xmlns:a16="http://schemas.microsoft.com/office/drawing/2014/main" val="10000"/>
                  </a:ext>
                </a:extLst>
              </a:tr>
              <a:tr h="250550">
                <a:tc>
                  <a:txBody>
                    <a:bodyPr/>
                    <a:lstStyle/>
                    <a:p>
                      <a:pPr marL="0" marR="0" lvl="0" indent="0" algn="l" rtl="0">
                        <a:spcBef>
                          <a:spcPts val="0"/>
                        </a:spcBef>
                        <a:spcAft>
                          <a:spcPts val="0"/>
                        </a:spcAft>
                        <a:buNone/>
                      </a:pPr>
                      <a:r>
                        <a:rPr lang="vi" sz="1400" u="none" strike="noStrike" cap="none"/>
                        <a:t>IE</a:t>
                      </a:r>
                      <a:endParaRPr sz="1100"/>
                    </a:p>
                  </a:txBody>
                  <a:tcPr marL="91450" marR="91450" marT="0" marB="0" anchor="ctr"/>
                </a:tc>
                <a:tc>
                  <a:txBody>
                    <a:bodyPr/>
                    <a:lstStyle/>
                    <a:p>
                      <a:pPr marL="0" marR="0" lvl="0" indent="0" algn="just" rtl="0">
                        <a:spcBef>
                          <a:spcPts val="0"/>
                        </a:spcBef>
                        <a:spcAft>
                          <a:spcPts val="0"/>
                        </a:spcAft>
                        <a:buNone/>
                      </a:pPr>
                      <a:r>
                        <a:rPr lang="vi" sz="1400"/>
                        <a:t>8.0+</a:t>
                      </a:r>
                      <a:endParaRPr sz="1100"/>
                    </a:p>
                  </a:txBody>
                  <a:tcPr marL="91450" marR="91450" marT="0" marB="0" anchor="ctr"/>
                </a:tc>
                <a:extLst>
                  <a:ext uri="{0D108BD9-81ED-4DB2-BD59-A6C34878D82A}">
                    <a16:rowId xmlns:a16="http://schemas.microsoft.com/office/drawing/2014/main" val="10001"/>
                  </a:ext>
                </a:extLst>
              </a:tr>
              <a:tr h="250550">
                <a:tc>
                  <a:txBody>
                    <a:bodyPr/>
                    <a:lstStyle/>
                    <a:p>
                      <a:pPr marL="0" marR="0" lvl="0" indent="0" algn="l" rtl="0">
                        <a:spcBef>
                          <a:spcPts val="0"/>
                        </a:spcBef>
                        <a:spcAft>
                          <a:spcPts val="0"/>
                        </a:spcAft>
                        <a:buNone/>
                      </a:pPr>
                      <a:r>
                        <a:rPr lang="vi" sz="1400"/>
                        <a:t>Firefox</a:t>
                      </a:r>
                      <a:endParaRPr sz="1100"/>
                    </a:p>
                  </a:txBody>
                  <a:tcPr marL="91450" marR="91450" marT="0" marB="0" anchor="ctr"/>
                </a:tc>
                <a:tc>
                  <a:txBody>
                    <a:bodyPr/>
                    <a:lstStyle/>
                    <a:p>
                      <a:pPr marL="0" marR="0" lvl="0" indent="0" algn="just" rtl="0">
                        <a:spcBef>
                          <a:spcPts val="0"/>
                        </a:spcBef>
                        <a:spcAft>
                          <a:spcPts val="0"/>
                        </a:spcAft>
                        <a:buNone/>
                      </a:pPr>
                      <a:r>
                        <a:rPr lang="vi" sz="1400"/>
                        <a:t>3.6+</a:t>
                      </a:r>
                      <a:endParaRPr sz="1100"/>
                    </a:p>
                  </a:txBody>
                  <a:tcPr marL="91450" marR="91450" marT="0" marB="0" anchor="ctr"/>
                </a:tc>
                <a:extLst>
                  <a:ext uri="{0D108BD9-81ED-4DB2-BD59-A6C34878D82A}">
                    <a16:rowId xmlns:a16="http://schemas.microsoft.com/office/drawing/2014/main" val="10002"/>
                  </a:ext>
                </a:extLst>
              </a:tr>
              <a:tr h="250550">
                <a:tc>
                  <a:txBody>
                    <a:bodyPr/>
                    <a:lstStyle/>
                    <a:p>
                      <a:pPr marL="0" marR="0" lvl="0" indent="0" algn="l" rtl="0">
                        <a:spcBef>
                          <a:spcPts val="0"/>
                        </a:spcBef>
                        <a:spcAft>
                          <a:spcPts val="0"/>
                        </a:spcAft>
                        <a:buNone/>
                      </a:pPr>
                      <a:r>
                        <a:rPr lang="vi" sz="1400"/>
                        <a:t>Safari</a:t>
                      </a:r>
                      <a:endParaRPr sz="1100"/>
                    </a:p>
                  </a:txBody>
                  <a:tcPr marL="91450" marR="91450" marT="0" marB="0" anchor="ctr"/>
                </a:tc>
                <a:tc>
                  <a:txBody>
                    <a:bodyPr/>
                    <a:lstStyle/>
                    <a:p>
                      <a:pPr marL="0" marR="0" lvl="0" indent="0" algn="just" rtl="0">
                        <a:spcBef>
                          <a:spcPts val="0"/>
                        </a:spcBef>
                        <a:spcAft>
                          <a:spcPts val="0"/>
                        </a:spcAft>
                        <a:buNone/>
                      </a:pPr>
                      <a:r>
                        <a:rPr lang="vi" sz="1400"/>
                        <a:t>4.0+</a:t>
                      </a:r>
                      <a:endParaRPr sz="1100"/>
                    </a:p>
                  </a:txBody>
                  <a:tcPr marL="91450" marR="91450" marT="0" marB="0" anchor="ctr"/>
                </a:tc>
                <a:extLst>
                  <a:ext uri="{0D108BD9-81ED-4DB2-BD59-A6C34878D82A}">
                    <a16:rowId xmlns:a16="http://schemas.microsoft.com/office/drawing/2014/main" val="10003"/>
                  </a:ext>
                </a:extLst>
              </a:tr>
              <a:tr h="250550">
                <a:tc>
                  <a:txBody>
                    <a:bodyPr/>
                    <a:lstStyle/>
                    <a:p>
                      <a:pPr marL="0" marR="0" lvl="0" indent="0" algn="l" rtl="0">
                        <a:spcBef>
                          <a:spcPts val="0"/>
                        </a:spcBef>
                        <a:spcAft>
                          <a:spcPts val="0"/>
                        </a:spcAft>
                        <a:buNone/>
                      </a:pPr>
                      <a:r>
                        <a:rPr lang="vi" sz="1400"/>
                        <a:t>Chrome</a:t>
                      </a:r>
                      <a:endParaRPr sz="1100"/>
                    </a:p>
                  </a:txBody>
                  <a:tcPr marL="91450" marR="91450" marT="0" marB="0" anchor="ctr"/>
                </a:tc>
                <a:tc>
                  <a:txBody>
                    <a:bodyPr/>
                    <a:lstStyle/>
                    <a:p>
                      <a:pPr marL="0" marR="0" lvl="0" indent="0" algn="just" rtl="0">
                        <a:spcBef>
                          <a:spcPts val="0"/>
                        </a:spcBef>
                        <a:spcAft>
                          <a:spcPts val="0"/>
                        </a:spcAft>
                        <a:buNone/>
                      </a:pPr>
                      <a:r>
                        <a:rPr lang="vi" sz="1400"/>
                        <a:t>5.0+</a:t>
                      </a:r>
                      <a:endParaRPr sz="1100"/>
                    </a:p>
                  </a:txBody>
                  <a:tcPr marL="91450" marR="91450" marT="0" marB="0" anchor="ctr"/>
                </a:tc>
                <a:extLst>
                  <a:ext uri="{0D108BD9-81ED-4DB2-BD59-A6C34878D82A}">
                    <a16:rowId xmlns:a16="http://schemas.microsoft.com/office/drawing/2014/main" val="10004"/>
                  </a:ext>
                </a:extLst>
              </a:tr>
              <a:tr h="250550">
                <a:tc>
                  <a:txBody>
                    <a:bodyPr/>
                    <a:lstStyle/>
                    <a:p>
                      <a:pPr marL="0" marR="0" lvl="0" indent="0" algn="l" rtl="0">
                        <a:spcBef>
                          <a:spcPts val="0"/>
                        </a:spcBef>
                        <a:spcAft>
                          <a:spcPts val="0"/>
                        </a:spcAft>
                        <a:buNone/>
                      </a:pPr>
                      <a:r>
                        <a:rPr lang="vi" sz="1400"/>
                        <a:t>Opera</a:t>
                      </a:r>
                      <a:endParaRPr sz="1100"/>
                    </a:p>
                  </a:txBody>
                  <a:tcPr marL="91450" marR="91450" marT="0" marB="0" anchor="ctr"/>
                </a:tc>
                <a:tc>
                  <a:txBody>
                    <a:bodyPr/>
                    <a:lstStyle/>
                    <a:p>
                      <a:pPr marL="0" marR="0" lvl="0" indent="0" algn="just" rtl="0">
                        <a:spcBef>
                          <a:spcPts val="0"/>
                        </a:spcBef>
                        <a:spcAft>
                          <a:spcPts val="0"/>
                        </a:spcAft>
                        <a:buNone/>
                      </a:pPr>
                      <a:r>
                        <a:rPr lang="vi" sz="1400"/>
                        <a:t>10.5+</a:t>
                      </a:r>
                      <a:endParaRPr sz="1100"/>
                    </a:p>
                  </a:txBody>
                  <a:tcPr marL="91450" marR="9145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animEffect transition="in" filter="fade">
                                      <p:cBhvr>
                                        <p:cTn id="11"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44" name="Google Shape;144;p21"/>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145" name="Google Shape;145;p21"/>
          <p:cNvSpPr txBox="1">
            <a:spLocks noGrp="1"/>
          </p:cNvSpPr>
          <p:nvPr>
            <p:ph type="title"/>
          </p:nvPr>
        </p:nvSpPr>
        <p:spPr>
          <a:xfrm>
            <a:off x="4572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Session Storage</a:t>
            </a:r>
            <a:endParaRPr/>
          </a:p>
        </p:txBody>
      </p:sp>
      <p:pic>
        <p:nvPicPr>
          <p:cNvPr id="146" name="Google Shape;146;p21"/>
          <p:cNvPicPr preferRelativeResize="0"/>
          <p:nvPr/>
        </p:nvPicPr>
        <p:blipFill rotWithShape="1">
          <a:blip r:embed="rId3">
            <a:alphaModFix/>
          </a:blip>
          <a:srcRect/>
          <a:stretch/>
        </p:blipFill>
        <p:spPr>
          <a:xfrm>
            <a:off x="0" y="603586"/>
            <a:ext cx="8610600" cy="2425364"/>
          </a:xfrm>
          <a:prstGeom prst="rect">
            <a:avLst/>
          </a:prstGeom>
          <a:noFill/>
          <a:ln>
            <a:noFill/>
          </a:ln>
        </p:spPr>
      </p:pic>
      <p:pic>
        <p:nvPicPr>
          <p:cNvPr id="147" name="Google Shape;147;p21"/>
          <p:cNvPicPr preferRelativeResize="0"/>
          <p:nvPr/>
        </p:nvPicPr>
        <p:blipFill rotWithShape="1">
          <a:blip r:embed="rId4">
            <a:alphaModFix/>
          </a:blip>
          <a:srcRect/>
          <a:stretch/>
        </p:blipFill>
        <p:spPr>
          <a:xfrm>
            <a:off x="18197" y="3006807"/>
            <a:ext cx="8325471" cy="1943101"/>
          </a:xfrm>
          <a:prstGeom prst="rect">
            <a:avLst/>
          </a:prstGeom>
          <a:noFill/>
          <a:ln>
            <a:noFill/>
          </a:ln>
        </p:spPr>
      </p:pic>
      <p:pic>
        <p:nvPicPr>
          <p:cNvPr id="148" name="Google Shape;148;p21"/>
          <p:cNvPicPr preferRelativeResize="0"/>
          <p:nvPr/>
        </p:nvPicPr>
        <p:blipFill rotWithShape="1">
          <a:blip r:embed="rId5">
            <a:alphaModFix/>
          </a:blip>
          <a:srcRect/>
          <a:stretch/>
        </p:blipFill>
        <p:spPr>
          <a:xfrm>
            <a:off x="4723244" y="1028700"/>
            <a:ext cx="4716320" cy="24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55" name="Google Shape;155;p2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156" name="Google Shape;156;p22"/>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Local Storage</a:t>
            </a:r>
            <a:endParaRPr/>
          </a:p>
        </p:txBody>
      </p:sp>
      <p:grpSp>
        <p:nvGrpSpPr>
          <p:cNvPr id="157" name="Google Shape;157;p22"/>
          <p:cNvGrpSpPr/>
          <p:nvPr/>
        </p:nvGrpSpPr>
        <p:grpSpPr>
          <a:xfrm>
            <a:off x="381000" y="1030837"/>
            <a:ext cx="8382000" cy="3015161"/>
            <a:chOff x="0" y="2849"/>
            <a:chExt cx="8382000" cy="4020214"/>
          </a:xfrm>
        </p:grpSpPr>
        <p:sp>
          <p:nvSpPr>
            <p:cNvPr id="158" name="Google Shape;158;p22"/>
            <p:cNvSpPr/>
            <p:nvPr/>
          </p:nvSpPr>
          <p:spPr>
            <a:xfrm>
              <a:off x="0" y="2849"/>
              <a:ext cx="8382000" cy="760500"/>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txBox="1"/>
            <p:nvPr/>
          </p:nvSpPr>
          <p:spPr>
            <a:xfrm>
              <a:off x="37125" y="39974"/>
              <a:ext cx="8307750" cy="68625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0" i="0" u="none" strike="noStrike" cap="none">
                  <a:solidFill>
                    <a:schemeClr val="dk1"/>
                  </a:solidFill>
                  <a:latin typeface="Courier New"/>
                  <a:ea typeface="Courier New"/>
                  <a:cs typeface="Courier New"/>
                  <a:sym typeface="Courier New"/>
                </a:rPr>
                <a:t>Enables to save data for longer periods on the user’s computer</a:t>
              </a:r>
              <a:endParaRPr/>
            </a:p>
          </p:txBody>
        </p:sp>
        <p:sp>
          <p:nvSpPr>
            <p:cNvPr id="160" name="Google Shape;160;p22"/>
            <p:cNvSpPr/>
            <p:nvPr/>
          </p:nvSpPr>
          <p:spPr>
            <a:xfrm>
              <a:off x="0" y="820950"/>
              <a:ext cx="8382000" cy="760500"/>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txBox="1"/>
            <p:nvPr/>
          </p:nvSpPr>
          <p:spPr>
            <a:xfrm>
              <a:off x="37125" y="858075"/>
              <a:ext cx="8307750" cy="68625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0" i="0" u="none" strike="noStrike" cap="none">
                  <a:solidFill>
                    <a:schemeClr val="dk1"/>
                  </a:solidFill>
                  <a:latin typeface="Courier New"/>
                  <a:ea typeface="Courier New"/>
                  <a:cs typeface="Courier New"/>
                  <a:sym typeface="Courier New"/>
                </a:rPr>
                <a:t>Data is persistent and can be retrieved when a user visits the site again.</a:t>
              </a:r>
              <a:endParaRPr/>
            </a:p>
          </p:txBody>
        </p:sp>
        <p:sp>
          <p:nvSpPr>
            <p:cNvPr id="162" name="Google Shape;162;p22"/>
            <p:cNvSpPr/>
            <p:nvPr/>
          </p:nvSpPr>
          <p:spPr>
            <a:xfrm>
              <a:off x="0" y="1639050"/>
              <a:ext cx="8382000" cy="760500"/>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txBox="1"/>
            <p:nvPr/>
          </p:nvSpPr>
          <p:spPr>
            <a:xfrm>
              <a:off x="37125" y="1676175"/>
              <a:ext cx="8307750" cy="68625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0" i="0" u="none" strike="noStrike" cap="none">
                  <a:solidFill>
                    <a:schemeClr val="dk1"/>
                  </a:solidFill>
                  <a:latin typeface="Courier New"/>
                  <a:ea typeface="Courier New"/>
                  <a:cs typeface="Courier New"/>
                  <a:sym typeface="Courier New"/>
                </a:rPr>
                <a:t>Is used, if data needs to be stored for more than a single session.</a:t>
              </a:r>
              <a:endParaRPr sz="2000" b="0" i="0" u="none" strike="noStrike" cap="none">
                <a:solidFill>
                  <a:schemeClr val="dk1"/>
                </a:solidFill>
                <a:latin typeface="Courier New"/>
                <a:ea typeface="Courier New"/>
                <a:cs typeface="Courier New"/>
                <a:sym typeface="Courier New"/>
              </a:endParaRPr>
            </a:p>
          </p:txBody>
        </p:sp>
        <p:sp>
          <p:nvSpPr>
            <p:cNvPr id="164" name="Google Shape;164;p22"/>
            <p:cNvSpPr/>
            <p:nvPr/>
          </p:nvSpPr>
          <p:spPr>
            <a:xfrm>
              <a:off x="0" y="2457150"/>
              <a:ext cx="8382000" cy="760500"/>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txBox="1"/>
            <p:nvPr/>
          </p:nvSpPr>
          <p:spPr>
            <a:xfrm>
              <a:off x="37125" y="2494275"/>
              <a:ext cx="8307750" cy="68625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0" i="0" u="none" strike="noStrike" cap="none">
                  <a:solidFill>
                    <a:schemeClr val="dk1"/>
                  </a:solidFill>
                  <a:latin typeface="Courier New"/>
                  <a:ea typeface="Courier New"/>
                  <a:cs typeface="Courier New"/>
                  <a:sym typeface="Courier New"/>
                </a:rPr>
                <a:t>Works in a similar fashion as session storage.</a:t>
              </a:r>
              <a:endParaRPr sz="2000" b="0" i="0" u="none" strike="noStrike" cap="none">
                <a:solidFill>
                  <a:schemeClr val="dk1"/>
                </a:solidFill>
                <a:latin typeface="Courier New"/>
                <a:ea typeface="Courier New"/>
                <a:cs typeface="Courier New"/>
                <a:sym typeface="Courier New"/>
              </a:endParaRPr>
            </a:p>
          </p:txBody>
        </p:sp>
        <p:sp>
          <p:nvSpPr>
            <p:cNvPr id="166" name="Google Shape;166;p22"/>
            <p:cNvSpPr/>
            <p:nvPr/>
          </p:nvSpPr>
          <p:spPr>
            <a:xfrm>
              <a:off x="0" y="3262563"/>
              <a:ext cx="8382000" cy="760500"/>
            </a:xfrm>
            <a:prstGeom prst="roundRect">
              <a:avLst>
                <a:gd name="adj" fmla="val 16667"/>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txBox="1"/>
            <p:nvPr/>
          </p:nvSpPr>
          <p:spPr>
            <a:xfrm>
              <a:off x="37125" y="3299688"/>
              <a:ext cx="8307750" cy="686250"/>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2000" b="0" i="0" u="none" strike="noStrike" cap="none">
                  <a:solidFill>
                    <a:schemeClr val="dk1"/>
                  </a:solidFill>
                  <a:latin typeface="Courier New"/>
                  <a:ea typeface="Courier New"/>
                  <a:cs typeface="Courier New"/>
                  <a:sym typeface="Courier New"/>
                </a:rPr>
                <a:t>Uses the same functions, such as </a:t>
              </a:r>
              <a:r>
                <a:rPr lang="vi" sz="2000" b="1" i="0" u="none" strike="noStrike" cap="none">
                  <a:solidFill>
                    <a:srgbClr val="FF0000"/>
                  </a:solidFill>
                  <a:latin typeface="Courier New"/>
                  <a:ea typeface="Courier New"/>
                  <a:cs typeface="Courier New"/>
                  <a:sym typeface="Courier New"/>
                </a:rPr>
                <a:t>setItem(), getItem(), removeItem(), </a:t>
              </a:r>
              <a:r>
                <a:rPr lang="vi" sz="2000" b="0" i="0" u="none" strike="noStrike" cap="none">
                  <a:solidFill>
                    <a:schemeClr val="dk1"/>
                  </a:solidFill>
                  <a:latin typeface="Courier New"/>
                  <a:ea typeface="Courier New"/>
                  <a:cs typeface="Courier New"/>
                  <a:sym typeface="Courier New"/>
                </a:rPr>
                <a:t>and </a:t>
              </a:r>
              <a:r>
                <a:rPr lang="vi" sz="2000" b="1" i="0" u="none" strike="noStrike" cap="none">
                  <a:solidFill>
                    <a:srgbClr val="FF0000"/>
                  </a:solidFill>
                  <a:latin typeface="Courier New"/>
                  <a:ea typeface="Courier New"/>
                  <a:cs typeface="Courier New"/>
                  <a:sym typeface="Courier New"/>
                </a:rPr>
                <a:t>clear().</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74" name="Google Shape;174;p2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175" name="Google Shape;175;p23"/>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Indexed Database API 1-3</a:t>
            </a:r>
            <a:endParaRPr/>
          </a:p>
        </p:txBody>
      </p:sp>
      <p:grpSp>
        <p:nvGrpSpPr>
          <p:cNvPr id="176" name="Google Shape;176;p23"/>
          <p:cNvGrpSpPr/>
          <p:nvPr/>
        </p:nvGrpSpPr>
        <p:grpSpPr>
          <a:xfrm>
            <a:off x="457200" y="872156"/>
            <a:ext cx="8382000" cy="3456336"/>
            <a:chOff x="0" y="96075"/>
            <a:chExt cx="8382000" cy="4608448"/>
          </a:xfrm>
        </p:grpSpPr>
        <p:sp>
          <p:nvSpPr>
            <p:cNvPr id="177" name="Google Shape;177;p23"/>
            <p:cNvSpPr/>
            <p:nvPr/>
          </p:nvSpPr>
          <p:spPr>
            <a:xfrm>
              <a:off x="0" y="96075"/>
              <a:ext cx="8382000" cy="722474"/>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txBox="1"/>
            <p:nvPr/>
          </p:nvSpPr>
          <p:spPr>
            <a:xfrm>
              <a:off x="35268" y="131343"/>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A database is an organized collection of data.</a:t>
              </a:r>
              <a:endParaRPr/>
            </a:p>
          </p:txBody>
        </p:sp>
        <p:sp>
          <p:nvSpPr>
            <p:cNvPr id="179" name="Google Shape;179;p23"/>
            <p:cNvSpPr/>
            <p:nvPr/>
          </p:nvSpPr>
          <p:spPr>
            <a:xfrm>
              <a:off x="0" y="873270"/>
              <a:ext cx="8382000" cy="722474"/>
            </a:xfrm>
            <a:prstGeom prst="roundRect">
              <a:avLst>
                <a:gd name="adj" fmla="val 16667"/>
              </a:avLst>
            </a:prstGeom>
            <a:gradFill>
              <a:gsLst>
                <a:gs pos="0">
                  <a:srgbClr val="FFB49F"/>
                </a:gs>
                <a:gs pos="35000">
                  <a:srgbClr val="FFC9BD"/>
                </a:gs>
                <a:gs pos="100000">
                  <a:srgbClr val="FFEBE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txBox="1"/>
            <p:nvPr/>
          </p:nvSpPr>
          <p:spPr>
            <a:xfrm>
              <a:off x="35268" y="908538"/>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Example, a relational database stores the data in the form of tables.</a:t>
              </a:r>
              <a:endParaRPr/>
            </a:p>
          </p:txBody>
        </p:sp>
        <p:sp>
          <p:nvSpPr>
            <p:cNvPr id="181" name="Google Shape;181;p23"/>
            <p:cNvSpPr/>
            <p:nvPr/>
          </p:nvSpPr>
          <p:spPr>
            <a:xfrm>
              <a:off x="0" y="1650465"/>
              <a:ext cx="8382000" cy="722474"/>
            </a:xfrm>
            <a:prstGeom prst="roundRect">
              <a:avLst>
                <a:gd name="adj" fmla="val 16667"/>
              </a:avLst>
            </a:prstGeom>
            <a:gradFill>
              <a:gsLst>
                <a:gs pos="0">
                  <a:srgbClr val="FFCBA1"/>
                </a:gs>
                <a:gs pos="35000">
                  <a:srgbClr val="FFDBBD"/>
                </a:gs>
                <a:gs pos="100000">
                  <a:srgbClr val="FFF2E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txBox="1"/>
            <p:nvPr/>
          </p:nvSpPr>
          <p:spPr>
            <a:xfrm>
              <a:off x="35268" y="1685733"/>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A table comprises rows and columns that are used to store data.</a:t>
              </a:r>
              <a:endParaRPr sz="1900" b="0" i="0" u="none" strike="noStrike" cap="none">
                <a:solidFill>
                  <a:schemeClr val="dk1"/>
                </a:solidFill>
                <a:latin typeface="Courier New"/>
                <a:ea typeface="Courier New"/>
                <a:cs typeface="Courier New"/>
                <a:sym typeface="Courier New"/>
              </a:endParaRPr>
            </a:p>
          </p:txBody>
        </p:sp>
        <p:sp>
          <p:nvSpPr>
            <p:cNvPr id="183" name="Google Shape;183;p23"/>
            <p:cNvSpPr/>
            <p:nvPr/>
          </p:nvSpPr>
          <p:spPr>
            <a:xfrm>
              <a:off x="0" y="2427660"/>
              <a:ext cx="8382000" cy="722474"/>
            </a:xfrm>
            <a:prstGeom prst="roundRect">
              <a:avLst>
                <a:gd name="adj" fmla="val 16667"/>
              </a:avLst>
            </a:prstGeom>
            <a:gradFill>
              <a:gsLst>
                <a:gs pos="0">
                  <a:srgbClr val="FFE7A2"/>
                </a:gs>
                <a:gs pos="35000">
                  <a:srgbClr val="FFEDBD"/>
                </a:gs>
                <a:gs pos="100000">
                  <a:srgbClr val="FFF9E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txBox="1"/>
            <p:nvPr/>
          </p:nvSpPr>
          <p:spPr>
            <a:xfrm>
              <a:off x="35268" y="2462928"/>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The representation of data from a table is in the form of records.</a:t>
              </a:r>
              <a:endParaRPr sz="1900" b="0" i="0" u="none" strike="noStrike" cap="none">
                <a:solidFill>
                  <a:schemeClr val="dk1"/>
                </a:solidFill>
                <a:latin typeface="Courier New"/>
                <a:ea typeface="Courier New"/>
                <a:cs typeface="Courier New"/>
                <a:sym typeface="Courier New"/>
              </a:endParaRPr>
            </a:p>
          </p:txBody>
        </p:sp>
        <p:sp>
          <p:nvSpPr>
            <p:cNvPr id="185" name="Google Shape;185;p23"/>
            <p:cNvSpPr/>
            <p:nvPr/>
          </p:nvSpPr>
          <p:spPr>
            <a:xfrm>
              <a:off x="0" y="3204854"/>
              <a:ext cx="8382000" cy="722474"/>
            </a:xfrm>
            <a:prstGeom prst="roundRect">
              <a:avLst>
                <a:gd name="adj" fmla="val 16667"/>
              </a:avLst>
            </a:prstGeom>
            <a:gradFill>
              <a:gsLst>
                <a:gs pos="0">
                  <a:srgbClr val="F6FFA2"/>
                </a:gs>
                <a:gs pos="35000">
                  <a:srgbClr val="F8FBC0"/>
                </a:gs>
                <a:gs pos="100000">
                  <a:srgbClr val="FB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p:nvPr/>
          </p:nvSpPr>
          <p:spPr>
            <a:xfrm>
              <a:off x="35268" y="3240122"/>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HTML5 has introduced a new Web Storage API which can host Web databases locally within the user browser.</a:t>
              </a:r>
              <a:endParaRPr sz="1900" b="0" i="0" u="none" strike="noStrike" cap="none">
                <a:solidFill>
                  <a:schemeClr val="dk1"/>
                </a:solidFill>
                <a:latin typeface="Courier New"/>
                <a:ea typeface="Courier New"/>
                <a:cs typeface="Courier New"/>
                <a:sym typeface="Courier New"/>
              </a:endParaRPr>
            </a:p>
          </p:txBody>
        </p:sp>
        <p:sp>
          <p:nvSpPr>
            <p:cNvPr id="187" name="Google Shape;187;p23"/>
            <p:cNvSpPr/>
            <p:nvPr/>
          </p:nvSpPr>
          <p:spPr>
            <a:xfrm>
              <a:off x="0" y="3982049"/>
              <a:ext cx="8382000" cy="722474"/>
            </a:xfrm>
            <a:prstGeom prst="roundRect">
              <a:avLst>
                <a:gd name="adj" fmla="val 16667"/>
              </a:avLst>
            </a:prstGeom>
            <a:gradFill>
              <a:gsLst>
                <a:gs pos="0">
                  <a:srgbClr val="D8FBA5"/>
                </a:gs>
                <a:gs pos="35000">
                  <a:srgbClr val="E4FBC0"/>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txBox="1"/>
            <p:nvPr/>
          </p:nvSpPr>
          <p:spPr>
            <a:xfrm>
              <a:off x="35268" y="4017317"/>
              <a:ext cx="8311464" cy="651938"/>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b="0" i="0" u="none" strike="noStrike" cap="none">
                  <a:solidFill>
                    <a:schemeClr val="dk1"/>
                  </a:solidFill>
                  <a:latin typeface="Courier New"/>
                  <a:ea typeface="Courier New"/>
                  <a:cs typeface="Courier New"/>
                  <a:sym typeface="Courier New"/>
                </a:rPr>
                <a:t>Web databases are not like relational databases in terms of functionality.</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195" name="Google Shape;195;p24"/>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HTML5 Web Storage / Session 18 </a:t>
            </a:r>
            <a:endParaRPr/>
          </a:p>
        </p:txBody>
      </p:sp>
      <p:sp>
        <p:nvSpPr>
          <p:cNvPr id="196" name="Google Shape;196;p24"/>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Indexed Database API 2-3</a:t>
            </a:r>
            <a:endParaRPr/>
          </a:p>
        </p:txBody>
      </p:sp>
      <p:grpSp>
        <p:nvGrpSpPr>
          <p:cNvPr id="197" name="Google Shape;197;p24"/>
          <p:cNvGrpSpPr/>
          <p:nvPr/>
        </p:nvGrpSpPr>
        <p:grpSpPr>
          <a:xfrm>
            <a:off x="457200" y="812345"/>
            <a:ext cx="8382000" cy="3175908"/>
            <a:chOff x="0" y="92527"/>
            <a:chExt cx="8382000" cy="4234544"/>
          </a:xfrm>
        </p:grpSpPr>
        <p:sp>
          <p:nvSpPr>
            <p:cNvPr id="198" name="Google Shape;198;p24"/>
            <p:cNvSpPr/>
            <p:nvPr/>
          </p:nvSpPr>
          <p:spPr>
            <a:xfrm>
              <a:off x="0" y="92527"/>
              <a:ext cx="8382000" cy="798524"/>
            </a:xfrm>
            <a:prstGeom prst="roundRect">
              <a:avLst>
                <a:gd name="adj" fmla="val 16667"/>
              </a:avLst>
            </a:prstGeom>
            <a:gradFill>
              <a:gsLst>
                <a:gs pos="0">
                  <a:srgbClr val="FFA09D"/>
                </a:gs>
                <a:gs pos="35000">
                  <a:srgbClr val="FFBCBC"/>
                </a:gs>
                <a:gs pos="100000">
                  <a:srgbClr val="FFE2E2"/>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txBox="1"/>
            <p:nvPr/>
          </p:nvSpPr>
          <p:spPr>
            <a:xfrm>
              <a:off x="38981" y="131508"/>
              <a:ext cx="8304038" cy="720562"/>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rgbClr val="FFFF00"/>
                </a:buClr>
                <a:buSzPts val="2100"/>
                <a:buFont typeface="Courier New"/>
                <a:buNone/>
              </a:pPr>
              <a:r>
                <a:rPr lang="vi" sz="1600" b="0" i="0" u="none" strike="noStrike" cap="none">
                  <a:solidFill>
                    <a:srgbClr val="FFFF00"/>
                  </a:solidFill>
                  <a:latin typeface="Courier New"/>
                  <a:ea typeface="Courier New"/>
                  <a:cs typeface="Courier New"/>
                  <a:sym typeface="Courier New"/>
                </a:rPr>
                <a:t>Indexed Database API </a:t>
              </a:r>
              <a:r>
                <a:rPr lang="vi" sz="1600" b="0" i="0" u="none" strike="noStrike" cap="none">
                  <a:solidFill>
                    <a:schemeClr val="dk1"/>
                  </a:solidFill>
                  <a:latin typeface="Courier New"/>
                  <a:ea typeface="Courier New"/>
                  <a:cs typeface="Courier New"/>
                  <a:sym typeface="Courier New"/>
                </a:rPr>
                <a:t>is also known as </a:t>
              </a:r>
              <a:r>
                <a:rPr lang="vi" sz="1600" b="0" i="0" u="none" strike="noStrike" cap="none">
                  <a:solidFill>
                    <a:srgbClr val="FFFF00"/>
                  </a:solidFill>
                  <a:latin typeface="Courier New"/>
                  <a:ea typeface="Courier New"/>
                  <a:cs typeface="Courier New"/>
                  <a:sym typeface="Courier New"/>
                </a:rPr>
                <a:t>IndexedDB</a:t>
              </a:r>
              <a:r>
                <a:rPr lang="vi" sz="1600" b="0" i="0" u="none" strike="noStrike" cap="none">
                  <a:solidFill>
                    <a:schemeClr val="dk1"/>
                  </a:solidFill>
                  <a:latin typeface="Courier New"/>
                  <a:ea typeface="Courier New"/>
                  <a:cs typeface="Courier New"/>
                  <a:sym typeface="Courier New"/>
                </a:rPr>
                <a:t>.</a:t>
              </a:r>
              <a:endParaRPr sz="1600"/>
            </a:p>
          </p:txBody>
        </p:sp>
        <p:sp>
          <p:nvSpPr>
            <p:cNvPr id="200" name="Google Shape;200;p24"/>
            <p:cNvSpPr/>
            <p:nvPr/>
          </p:nvSpPr>
          <p:spPr>
            <a:xfrm>
              <a:off x="0" y="951532"/>
              <a:ext cx="8382000" cy="798524"/>
            </a:xfrm>
            <a:prstGeom prst="roundRect">
              <a:avLst>
                <a:gd name="adj" fmla="val 16667"/>
              </a:avLst>
            </a:prstGeom>
            <a:gradFill>
              <a:gsLst>
                <a:gs pos="0">
                  <a:srgbClr val="DAFEA4"/>
                </a:gs>
                <a:gs pos="35000">
                  <a:srgbClr val="E3FEBF"/>
                </a:gs>
                <a:gs pos="100000">
                  <a:srgbClr val="F4FEE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txBox="1"/>
            <p:nvPr/>
          </p:nvSpPr>
          <p:spPr>
            <a:xfrm>
              <a:off x="38981" y="990513"/>
              <a:ext cx="8304038" cy="720562"/>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It is an object store that can be used to store and manipulate data on the client-side, within the browser.</a:t>
              </a:r>
              <a:endParaRPr sz="1600"/>
            </a:p>
          </p:txBody>
        </p:sp>
        <p:sp>
          <p:nvSpPr>
            <p:cNvPr id="202" name="Google Shape;202;p24"/>
            <p:cNvSpPr/>
            <p:nvPr/>
          </p:nvSpPr>
          <p:spPr>
            <a:xfrm>
              <a:off x="0" y="1810537"/>
              <a:ext cx="8382000" cy="798524"/>
            </a:xfrm>
            <a:prstGeom prst="roundRect">
              <a:avLst>
                <a:gd name="adj" fmla="val 16667"/>
              </a:avLst>
            </a:prstGeom>
            <a:gradFill>
              <a:gsLst>
                <a:gs pos="0">
                  <a:srgbClr val="C8B2E9"/>
                </a:gs>
                <a:gs pos="35000">
                  <a:srgbClr val="D6CAED"/>
                </a:gs>
                <a:gs pos="100000">
                  <a:srgbClr val="EFE8F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txBox="1"/>
            <p:nvPr/>
          </p:nvSpPr>
          <p:spPr>
            <a:xfrm>
              <a:off x="38981" y="1849518"/>
              <a:ext cx="8304038" cy="720562"/>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rgbClr val="FF0000"/>
                </a:buClr>
                <a:buSzPts val="2100"/>
                <a:buFont typeface="Courier New"/>
                <a:buNone/>
              </a:pPr>
              <a:r>
                <a:rPr lang="vi" sz="1600" b="0" i="0" u="none" strike="noStrike" cap="none">
                  <a:solidFill>
                    <a:srgbClr val="FF0000"/>
                  </a:solidFill>
                  <a:latin typeface="Courier New"/>
                  <a:ea typeface="Courier New"/>
                  <a:cs typeface="Courier New"/>
                  <a:sym typeface="Courier New"/>
                </a:rPr>
                <a:t>IndexedDB</a:t>
              </a:r>
              <a:r>
                <a:rPr lang="vi" sz="1600" b="0" i="0" u="none" strike="noStrike" cap="none">
                  <a:solidFill>
                    <a:schemeClr val="dk1"/>
                  </a:solidFill>
                  <a:latin typeface="Courier New"/>
                  <a:ea typeface="Courier New"/>
                  <a:cs typeface="Courier New"/>
                  <a:sym typeface="Courier New"/>
                </a:rPr>
                <a:t> enables to create Web applications with rich query abilities and which can work both online and offline.</a:t>
              </a:r>
              <a:endParaRPr sz="1600"/>
            </a:p>
          </p:txBody>
        </p:sp>
        <p:sp>
          <p:nvSpPr>
            <p:cNvPr id="204" name="Google Shape;204;p24"/>
            <p:cNvSpPr/>
            <p:nvPr/>
          </p:nvSpPr>
          <p:spPr>
            <a:xfrm>
              <a:off x="0" y="2669542"/>
              <a:ext cx="8382000" cy="798524"/>
            </a:xfrm>
            <a:prstGeom prst="roundRect">
              <a:avLst>
                <a:gd name="adj" fmla="val 16667"/>
              </a:avLst>
            </a:prstGeom>
            <a:gradFill>
              <a:gsLst>
                <a:gs pos="0">
                  <a:srgbClr val="99EAFF"/>
                </a:gs>
                <a:gs pos="35000">
                  <a:srgbClr val="B8F1FF"/>
                </a:gs>
                <a:gs pos="100000">
                  <a:srgbClr val="E2FB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txBox="1"/>
            <p:nvPr/>
          </p:nvSpPr>
          <p:spPr>
            <a:xfrm>
              <a:off x="38981" y="2708523"/>
              <a:ext cx="8304038" cy="720562"/>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rgbClr val="FF0000"/>
                </a:buClr>
                <a:buSzPts val="2100"/>
                <a:buFont typeface="Courier New"/>
                <a:buNone/>
              </a:pPr>
              <a:r>
                <a:rPr lang="vi" sz="1600" b="0" i="0" u="none" strike="noStrike" cap="none">
                  <a:solidFill>
                    <a:srgbClr val="FF0000"/>
                  </a:solidFill>
                  <a:latin typeface="Courier New"/>
                  <a:ea typeface="Courier New"/>
                  <a:cs typeface="Courier New"/>
                  <a:sym typeface="Courier New"/>
                </a:rPr>
                <a:t>IndexedDB</a:t>
              </a:r>
              <a:r>
                <a:rPr lang="vi" sz="1600" b="0" i="0" u="none" strike="noStrike" cap="none">
                  <a:solidFill>
                    <a:schemeClr val="dk1"/>
                  </a:solidFill>
                  <a:latin typeface="Courier New"/>
                  <a:ea typeface="Courier New"/>
                  <a:cs typeface="Courier New"/>
                  <a:sym typeface="Courier New"/>
                </a:rPr>
                <a:t> supports two types of API namely, synchronous and asynchronous.</a:t>
              </a:r>
              <a:endParaRPr sz="1600"/>
            </a:p>
          </p:txBody>
        </p:sp>
        <p:sp>
          <p:nvSpPr>
            <p:cNvPr id="206" name="Google Shape;206;p24"/>
            <p:cNvSpPr/>
            <p:nvPr/>
          </p:nvSpPr>
          <p:spPr>
            <a:xfrm>
              <a:off x="0" y="3528547"/>
              <a:ext cx="8382000" cy="798524"/>
            </a:xfrm>
            <a:prstGeom prst="roundRect">
              <a:avLst>
                <a:gd name="adj" fmla="val 16667"/>
              </a:avLst>
            </a:prstGeom>
            <a:gradFill>
              <a:gsLst>
                <a:gs pos="0">
                  <a:srgbClr val="FFBD80"/>
                </a:gs>
                <a:gs pos="35000">
                  <a:srgbClr val="FFCFA8"/>
                </a:gs>
                <a:gs pos="100000">
                  <a:srgbClr val="FFEBD9"/>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txBox="1"/>
            <p:nvPr/>
          </p:nvSpPr>
          <p:spPr>
            <a:xfrm>
              <a:off x="38981" y="3567528"/>
              <a:ext cx="8304038" cy="720562"/>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600" b="0" i="0" u="none" strike="noStrike" cap="none">
                  <a:solidFill>
                    <a:schemeClr val="dk1"/>
                  </a:solidFill>
                  <a:latin typeface="Courier New"/>
                  <a:ea typeface="Courier New"/>
                  <a:cs typeface="Courier New"/>
                  <a:sym typeface="Courier New"/>
                </a:rPr>
                <a:t>The synchronous API can be used with WebWorkers, whereas asynchronous API can be used for Web applications.</a:t>
              </a:r>
              <a:endParaRPr sz="1600"/>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3866</Words>
  <Application>Microsoft Office PowerPoint</Application>
  <PresentationFormat>On-screen Show (16:9)</PresentationFormat>
  <Paragraphs>334</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Calibri</vt:lpstr>
      <vt:lpstr>Noto Sans Symbols</vt:lpstr>
      <vt:lpstr>Courier New</vt:lpstr>
      <vt:lpstr>Arial</vt:lpstr>
      <vt:lpstr>Book Antiqua</vt:lpstr>
      <vt:lpstr>Simple Light</vt:lpstr>
      <vt:lpstr>3_Office Theme</vt:lpstr>
      <vt:lpstr>PowerPoint Presentation</vt:lpstr>
      <vt:lpstr>Objectives</vt:lpstr>
      <vt:lpstr> Introduction</vt:lpstr>
      <vt:lpstr> Web Storage in HTML5 </vt:lpstr>
      <vt:lpstr> Browser-specific Web Storage</vt:lpstr>
      <vt:lpstr> Session Storage</vt:lpstr>
      <vt:lpstr> Local Storage</vt:lpstr>
      <vt:lpstr> Indexed Database API 1-3</vt:lpstr>
      <vt:lpstr> Indexed Database API 2-3</vt:lpstr>
      <vt:lpstr> Indexed Database API 3-3</vt:lpstr>
      <vt:lpstr>Implementing IndexedDB API</vt:lpstr>
      <vt:lpstr> Limitations of IndexedDB API</vt:lpstr>
      <vt:lpstr>Native apps</vt:lpstr>
      <vt:lpstr> Difference between Native Apps and HTML5 Apps</vt:lpstr>
      <vt:lpstr> Advantages of HTML5 Apps</vt:lpstr>
      <vt:lpstr> Advantages of Native Apps</vt:lpstr>
      <vt:lpstr> Converting HTML5 Apps to Native Apps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Phat Tai (FE FAI HCM)</cp:lastModifiedBy>
  <cp:revision>1</cp:revision>
  <dcterms:modified xsi:type="dcterms:W3CDTF">2021-08-21T04:17:46Z</dcterms:modified>
</cp:coreProperties>
</file>