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Book Antiqua" panose="02040602050305030304" pitchFamily="18"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A9F733-3AA3-484C-896A-82DCD1B38B57}">
  <a:tblStyle styleId="{A1A9F733-3AA3-484C-896A-82DCD1B38B57}"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42705A8-1E73-407D-B9EB-7FCC989E548A}" styleName="Table_1">
    <a:wholeTbl>
      <a:tcTxStyle b="off" i="off">
        <a:font>
          <a:latin typeface=""/>
          <a:ea typeface=""/>
          <a:cs typeface=""/>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03C167C-FFBD-4425-A197-7ECFB090A5BC}" styleName="Table_2">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EEE8"/>
          </a:solidFill>
        </a:fill>
      </a:tcStyle>
    </a:wholeTbl>
    <a:band1H>
      <a:tcTxStyle/>
      <a:tcStyle>
        <a:tcBdr/>
        <a:fill>
          <a:solidFill>
            <a:srgbClr val="FCDCCE"/>
          </a:solidFill>
        </a:fill>
      </a:tcStyle>
    </a:band1H>
    <a:band2H>
      <a:tcTxStyle/>
      <a:tcStyle>
        <a:tcBdr/>
      </a:tcStyle>
    </a:band2H>
    <a:band1V>
      <a:tcTxStyle/>
      <a:tcStyle>
        <a:tcBdr/>
        <a:fill>
          <a:solidFill>
            <a:srgbClr val="FCDCCE"/>
          </a:solidFill>
        </a:fill>
      </a:tcStyle>
    </a:band1V>
    <a:band2V>
      <a:tcTxStyle/>
      <a:tcStyle>
        <a:tcBdr/>
      </a:tcStyle>
    </a:band2V>
    <a:lastCol>
      <a:tcTxStyle b="on" i="off">
        <a:font>
          <a:latin typeface=""/>
          <a:ea typeface=""/>
          <a:cs typeface=""/>
        </a:font>
        <a:schemeClr val="lt1"/>
      </a:tcTxStyle>
      <a:tcStyle>
        <a:tcBdr/>
        <a:fill>
          <a:solidFill>
            <a:schemeClr val="accent6"/>
          </a:solidFill>
        </a:fill>
      </a:tcStyle>
    </a:lastCol>
    <a:firstCol>
      <a:tcTxStyle b="on" i="off">
        <a:font>
          <a:latin typeface=""/>
          <a:ea typeface=""/>
          <a:cs typeface=""/>
        </a:font>
        <a:schemeClr val="lt1"/>
      </a:tcTxStyle>
      <a:tcStyle>
        <a:tcBdr/>
        <a:fill>
          <a:solidFill>
            <a:schemeClr val="accent6"/>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22374d929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 name="Google Shape;75;gb22374d929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Phiên 21 - HTML5 Vị trí địa lý và API</a:t>
            </a:r>
            <a:endParaRPr b="1"/>
          </a:p>
        </p:txBody>
      </p:sp>
      <p:sp>
        <p:nvSpPr>
          <p:cNvPr id="76" name="Google Shape;76;gb22374d929_2_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22374d929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gb22374d929_2_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Theo dõi vị trí của người dùng</a:t>
            </a:r>
            <a:endParaRPr b="1"/>
          </a:p>
          <a:p>
            <a:pPr marL="171450" lvl="0" indent="-171450" algn="l" rtl="0">
              <a:spcBef>
                <a:spcPts val="360"/>
              </a:spcBef>
              <a:spcAft>
                <a:spcPts val="0"/>
              </a:spcAft>
              <a:buClr>
                <a:schemeClr val="dk1"/>
              </a:buClr>
              <a:buSzPts val="1200"/>
              <a:buFont typeface="Arial"/>
              <a:buChar char="•"/>
            </a:pPr>
            <a:r>
              <a:rPr lang="vi"/>
              <a:t>Đối tượng Vị trí địa lý được </a:t>
            </a:r>
            <a:r>
              <a:rPr lang="vi" b="1"/>
              <a:t>Google Maps API </a:t>
            </a:r>
            <a:r>
              <a:rPr lang="vi"/>
              <a:t>sử dụng để hiển thị thông tin vị trí địa lý trong các ứng dụng.</a:t>
            </a:r>
            <a:endParaRPr b="1"/>
          </a:p>
        </p:txBody>
      </p:sp>
      <p:sp>
        <p:nvSpPr>
          <p:cNvPr id="208" name="Google Shape;208;gb22374d929_2_1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22374d929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7" name="Google Shape;217;gb22374d929_2_1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Kéo và thả</a:t>
            </a:r>
            <a:endParaRPr b="1"/>
          </a:p>
          <a:p>
            <a:pPr marL="171450" lvl="0" indent="-171450" algn="l" rtl="0">
              <a:spcBef>
                <a:spcPts val="360"/>
              </a:spcBef>
              <a:spcAft>
                <a:spcPts val="0"/>
              </a:spcAft>
              <a:buClr>
                <a:schemeClr val="dk1"/>
              </a:buClr>
              <a:buSzPts val="1200"/>
              <a:buFont typeface="Arial"/>
              <a:buChar char="•"/>
            </a:pPr>
            <a:r>
              <a:rPr lang="vi"/>
              <a:t>HTML5 định nghĩa các thao tác kéo và thả dựa trên các sự kiện. Hiện tại, các thao tác kéo và thả được hỗ trợ bởi tất cả các trình duyệt chính.</a:t>
            </a:r>
            <a:endParaRPr/>
          </a:p>
          <a:p>
            <a:pPr marL="171450" lvl="0" indent="-171450" algn="l" rtl="0">
              <a:spcBef>
                <a:spcPts val="360"/>
              </a:spcBef>
              <a:spcAft>
                <a:spcPts val="0"/>
              </a:spcAft>
              <a:buClr>
                <a:schemeClr val="dk1"/>
              </a:buClr>
              <a:buSzPts val="1200"/>
              <a:buFont typeface="Arial"/>
              <a:buChar char="•"/>
            </a:pPr>
            <a:r>
              <a:rPr lang="vi"/>
              <a:t>Cơ chế dựa trên sự kiện cho phép các yếu tố được sao chép, ghi lại hoặc xóa trên một trang web.</a:t>
            </a:r>
            <a:endParaRPr/>
          </a:p>
          <a:p>
            <a:pPr marL="171450" lvl="0" indent="-171450" algn="l" rtl="0">
              <a:spcBef>
                <a:spcPts val="360"/>
              </a:spcBef>
              <a:spcAft>
                <a:spcPts val="0"/>
              </a:spcAft>
              <a:buClr>
                <a:schemeClr val="dk1"/>
              </a:buClr>
              <a:buSzPts val="1200"/>
              <a:buFont typeface="Arial"/>
              <a:buChar char="•"/>
            </a:pPr>
            <a:r>
              <a:rPr lang="vi"/>
              <a:t>Các thao tác kéo và thả liên quan đến việc sử dụng thiết bị trỏ, chẳng hạn như chuột trên phương tiện trực quan.</a:t>
            </a:r>
            <a:endParaRPr/>
          </a:p>
          <a:p>
            <a:pPr marL="171450" lvl="0" indent="-171450" algn="l" rtl="0">
              <a:spcBef>
                <a:spcPts val="360"/>
              </a:spcBef>
              <a:spcAft>
                <a:spcPts val="0"/>
              </a:spcAft>
              <a:buClr>
                <a:schemeClr val="dk1"/>
              </a:buClr>
              <a:buSzPts val="1200"/>
              <a:buFont typeface="Arial"/>
              <a:buChar char="•"/>
            </a:pPr>
            <a:r>
              <a:rPr lang="vi"/>
              <a:t>Thực hiện thao tác kéo, một sự kiện tạm dừng được kích hoạt, theo sau là nhiều sự kiện di chuyển chuột.</a:t>
            </a:r>
            <a:endParaRPr/>
          </a:p>
          <a:p>
            <a:pPr marL="171450" lvl="0" indent="-171450" algn="l" rtl="0">
              <a:spcBef>
                <a:spcPts val="360"/>
              </a:spcBef>
              <a:spcAft>
                <a:spcPts val="0"/>
              </a:spcAft>
              <a:buClr>
                <a:schemeClr val="dk1"/>
              </a:buClr>
              <a:buSzPts val="1200"/>
              <a:buFont typeface="Arial"/>
              <a:buChar char="•"/>
            </a:pPr>
            <a:r>
              <a:rPr lang="vi"/>
              <a:t>Tương tự, thao tác thả được thực hiện khi người dùng thả chuột</a:t>
            </a:r>
            <a:endParaRPr b="1"/>
          </a:p>
        </p:txBody>
      </p:sp>
      <p:sp>
        <p:nvSpPr>
          <p:cNvPr id="218" name="Google Shape;218;gb22374d929_2_1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22374d929_2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gb22374d929_2_1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Các sự kiện Kéo - Thả</a:t>
            </a:r>
            <a:endParaRPr b="1"/>
          </a:p>
          <a:p>
            <a:pPr marL="171450" lvl="0" indent="-171450" algn="l" rtl="0">
              <a:spcBef>
                <a:spcPts val="360"/>
              </a:spcBef>
              <a:spcAft>
                <a:spcPts val="0"/>
              </a:spcAft>
              <a:buClr>
                <a:schemeClr val="dk1"/>
              </a:buClr>
              <a:buSzPts val="1200"/>
              <a:buFont typeface="Arial"/>
              <a:buChar char="•"/>
            </a:pPr>
            <a:r>
              <a:rPr lang="vi"/>
              <a:t>Trong các giai đoạn khác nhau của thao tác kéo và thả, một số sự kiện được kích hoạt. </a:t>
            </a:r>
            <a:endParaRPr/>
          </a:p>
          <a:p>
            <a:pPr marL="171450" lvl="0" indent="-171450" algn="l" rtl="0">
              <a:spcBef>
                <a:spcPts val="360"/>
              </a:spcBef>
              <a:spcAft>
                <a:spcPts val="0"/>
              </a:spcAft>
              <a:buClr>
                <a:schemeClr val="dk1"/>
              </a:buClr>
              <a:buSzPts val="1200"/>
              <a:buFont typeface="Arial"/>
              <a:buChar char="•"/>
            </a:pPr>
            <a:r>
              <a:rPr lang="vi"/>
              <a:t>Các sự kiện này là sự kiện dựa trên chuột. </a:t>
            </a:r>
            <a:endParaRPr/>
          </a:p>
          <a:p>
            <a:pPr marL="171450" lvl="0" indent="-171450" algn="l" rtl="0">
              <a:spcBef>
                <a:spcPts val="360"/>
              </a:spcBef>
              <a:spcAft>
                <a:spcPts val="0"/>
              </a:spcAft>
              <a:buClr>
                <a:schemeClr val="dk1"/>
              </a:buClr>
              <a:buSzPts val="1200"/>
              <a:buFont typeface="Arial"/>
              <a:buChar char="•"/>
            </a:pPr>
            <a:r>
              <a:rPr lang="vi"/>
              <a:t>Bảng sau liệt kê các sự kiện khác nhau được kích hoạt trong quá trình kéo.</a:t>
            </a:r>
            <a:endParaRPr/>
          </a:p>
          <a:p>
            <a:pPr marL="628650" lvl="1" indent="-171450" algn="l" rtl="0">
              <a:spcBef>
                <a:spcPts val="360"/>
              </a:spcBef>
              <a:spcAft>
                <a:spcPts val="0"/>
              </a:spcAft>
              <a:buClr>
                <a:schemeClr val="dk1"/>
              </a:buClr>
              <a:buSzPts val="1200"/>
              <a:buFont typeface="Arial"/>
              <a:buChar char="•"/>
            </a:pPr>
            <a:r>
              <a:rPr lang="vi" b="1"/>
              <a:t>dragstart: </a:t>
            </a:r>
            <a:r>
              <a:rPr lang="vi"/>
              <a:t>Kích hoạt khi người dùng bắt đầu kéo một phần tử</a:t>
            </a:r>
            <a:endParaRPr b="1"/>
          </a:p>
          <a:p>
            <a:pPr marL="628650" lvl="1" indent="-171450" algn="l" rtl="0">
              <a:spcBef>
                <a:spcPts val="360"/>
              </a:spcBef>
              <a:spcAft>
                <a:spcPts val="0"/>
              </a:spcAft>
              <a:buClr>
                <a:schemeClr val="dk1"/>
              </a:buClr>
              <a:buSzPts val="1200"/>
              <a:buFont typeface="Arial"/>
              <a:buChar char="•"/>
            </a:pPr>
            <a:r>
              <a:rPr lang="vi" b="1"/>
              <a:t>drag: </a:t>
            </a:r>
            <a:r>
              <a:rPr lang="vi"/>
              <a:t>Kích hoạt khi một phần tử được kéo bằng chuột</a:t>
            </a:r>
            <a:endParaRPr b="1"/>
          </a:p>
          <a:p>
            <a:pPr marL="628650" lvl="1" indent="-171450" algn="l" rtl="0">
              <a:spcBef>
                <a:spcPts val="360"/>
              </a:spcBef>
              <a:spcAft>
                <a:spcPts val="0"/>
              </a:spcAft>
              <a:buClr>
                <a:schemeClr val="dk1"/>
              </a:buClr>
              <a:buSzPts val="1200"/>
              <a:buFont typeface="Arial"/>
              <a:buChar char="•"/>
            </a:pPr>
            <a:r>
              <a:rPr lang="vi" b="1"/>
              <a:t>dragleave: </a:t>
            </a:r>
            <a:r>
              <a:rPr lang="vi"/>
              <a:t>Kích hoạt khi thao tác kéo và thả hoàn tất</a:t>
            </a:r>
            <a:endParaRPr b="1"/>
          </a:p>
          <a:p>
            <a:pPr marL="628650" lvl="1" indent="-171450" algn="l" rtl="0">
              <a:spcBef>
                <a:spcPts val="360"/>
              </a:spcBef>
              <a:spcAft>
                <a:spcPts val="0"/>
              </a:spcAft>
              <a:buClr>
                <a:schemeClr val="dk1"/>
              </a:buClr>
              <a:buSzPts val="1200"/>
              <a:buFont typeface="Arial"/>
              <a:buChar char="•"/>
            </a:pPr>
            <a:r>
              <a:rPr lang="vi" b="1"/>
              <a:t>dragenter: </a:t>
            </a:r>
            <a:r>
              <a:rPr lang="vi"/>
              <a:t>Kích hoạt khi một phần tử có thể kéo đang được kéo trên phần tử mục tiêu lần đầu tiên.</a:t>
            </a:r>
            <a:endParaRPr/>
          </a:p>
          <a:p>
            <a:pPr marL="628650" marR="0" lvl="1" indent="-171450" algn="l" rtl="0">
              <a:lnSpc>
                <a:spcPct val="100000"/>
              </a:lnSpc>
              <a:spcBef>
                <a:spcPts val="360"/>
              </a:spcBef>
              <a:spcAft>
                <a:spcPts val="0"/>
              </a:spcAft>
              <a:buClr>
                <a:schemeClr val="dk1"/>
              </a:buClr>
              <a:buSzPts val="1200"/>
              <a:buFont typeface="Arial"/>
              <a:buChar char="•"/>
            </a:pPr>
            <a:r>
              <a:rPr lang="vi" b="1"/>
              <a:t>dragleave: </a:t>
            </a:r>
            <a:r>
              <a:rPr lang="vi"/>
              <a:t>Kích hoạt khi một phần tử được kéo ra bên ngoài phần tử đích</a:t>
            </a:r>
            <a:endParaRPr b="1"/>
          </a:p>
          <a:p>
            <a:pPr marL="628650" lvl="1" indent="-171450" algn="l" rtl="0">
              <a:spcBef>
                <a:spcPts val="360"/>
              </a:spcBef>
              <a:spcAft>
                <a:spcPts val="0"/>
              </a:spcAft>
              <a:buClr>
                <a:schemeClr val="dk1"/>
              </a:buClr>
              <a:buSzPts val="1200"/>
              <a:buFont typeface="Arial"/>
              <a:buChar char="•"/>
            </a:pPr>
            <a:r>
              <a:rPr lang="vi" b="1"/>
              <a:t>dragover: </a:t>
            </a:r>
            <a:r>
              <a:rPr lang="vi"/>
              <a:t>Kích hoạt khi một phần tử được kéo vào bên trong phần tử đích</a:t>
            </a:r>
            <a:endParaRPr b="1"/>
          </a:p>
          <a:p>
            <a:pPr marL="628650" lvl="1" indent="-171450" algn="l" rtl="0">
              <a:spcBef>
                <a:spcPts val="360"/>
              </a:spcBef>
              <a:spcAft>
                <a:spcPts val="0"/>
              </a:spcAft>
              <a:buClr>
                <a:schemeClr val="dk1"/>
              </a:buClr>
              <a:buSzPts val="1200"/>
              <a:buFont typeface="Arial"/>
              <a:buChar char="•"/>
            </a:pPr>
            <a:r>
              <a:rPr lang="vi" b="1"/>
              <a:t>drop: </a:t>
            </a:r>
            <a:r>
              <a:rPr lang="vi"/>
              <a:t>Kích hoạt khi một phần tử bị bỏ trong phần tử mục tiêu</a:t>
            </a:r>
            <a:endParaRPr b="1"/>
          </a:p>
        </p:txBody>
      </p:sp>
      <p:sp>
        <p:nvSpPr>
          <p:cNvPr id="229" name="Google Shape;229;gb22374d929_2_1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22374d929_2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9" name="Google Shape;239;gb22374d929_2_1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API ứng dụng web ngoại tuyến</a:t>
            </a:r>
            <a:endParaRPr b="1"/>
          </a:p>
          <a:p>
            <a:pPr marL="171450" lvl="0" indent="-171450" algn="l" rtl="0">
              <a:spcBef>
                <a:spcPts val="360"/>
              </a:spcBef>
              <a:spcAft>
                <a:spcPts val="0"/>
              </a:spcAft>
              <a:buClr>
                <a:schemeClr val="dk1"/>
              </a:buClr>
              <a:buSzPts val="1200"/>
              <a:buFont typeface="Arial"/>
              <a:buChar char="•"/>
            </a:pPr>
            <a:r>
              <a:rPr lang="vi"/>
              <a:t>HTML5 hỗ trợ các ứng dụng Web ngoại tuyến cho phép người dùng làm việc với chúng mà không cần trực tuyến.</a:t>
            </a:r>
            <a:endParaRPr/>
          </a:p>
          <a:p>
            <a:pPr marL="171450" lvl="0" indent="-171450" algn="l" rtl="0">
              <a:spcBef>
                <a:spcPts val="360"/>
              </a:spcBef>
              <a:spcAft>
                <a:spcPts val="0"/>
              </a:spcAft>
              <a:buClr>
                <a:schemeClr val="dk1"/>
              </a:buClr>
              <a:buSzPts val="1200"/>
              <a:buFont typeface="Arial"/>
              <a:buChar char="•"/>
            </a:pPr>
            <a:r>
              <a:rPr lang="vi"/>
              <a:t>Các ứng dụng Web ngoại tuyến hoạt động bằng cách lưu cục bộ tất cả các trang Web trên hệ thống của người dùng.</a:t>
            </a:r>
            <a:endParaRPr/>
          </a:p>
          <a:p>
            <a:pPr marL="171450" lvl="0" indent="-171450" algn="l" rtl="0">
              <a:spcBef>
                <a:spcPts val="360"/>
              </a:spcBef>
              <a:spcAft>
                <a:spcPts val="0"/>
              </a:spcAft>
              <a:buClr>
                <a:schemeClr val="dk1"/>
              </a:buClr>
              <a:buSzPts val="1200"/>
              <a:buFont typeface="Arial"/>
              <a:buChar char="•"/>
            </a:pPr>
            <a:r>
              <a:rPr lang="vi"/>
              <a:t>Khái niệm này còn được gọi là </a:t>
            </a:r>
            <a:r>
              <a:rPr lang="vi" b="1"/>
              <a:t>Application Cache</a:t>
            </a:r>
            <a:r>
              <a:rPr lang="vi"/>
              <a:t>. </a:t>
            </a:r>
            <a:endParaRPr/>
          </a:p>
          <a:p>
            <a:pPr marL="171450" lvl="0" indent="-171450" algn="l" rtl="0">
              <a:spcBef>
                <a:spcPts val="360"/>
              </a:spcBef>
              <a:spcAft>
                <a:spcPts val="0"/>
              </a:spcAft>
              <a:buClr>
                <a:schemeClr val="dk1"/>
              </a:buClr>
              <a:buSzPts val="1200"/>
              <a:buFont typeface="Arial"/>
              <a:buChar char="•"/>
            </a:pPr>
            <a:r>
              <a:rPr lang="vi"/>
              <a:t>Bộ đệm ứng dụng cho phép tất cả tài nguyên, chẳng hạn như HTML, JavaScript, hình ảnh và các trang CSS của ứng dụng Web được lưu trữ cục bộ trên hệ thống. </a:t>
            </a:r>
            <a:endParaRPr/>
          </a:p>
          <a:p>
            <a:pPr marL="171450" lvl="0" indent="-171450" algn="l" rtl="0">
              <a:spcBef>
                <a:spcPts val="360"/>
              </a:spcBef>
              <a:spcAft>
                <a:spcPts val="0"/>
              </a:spcAft>
              <a:buClr>
                <a:schemeClr val="dk1"/>
              </a:buClr>
              <a:buSzPts val="1200"/>
              <a:buFont typeface="Arial"/>
              <a:buChar char="•"/>
            </a:pPr>
            <a:r>
              <a:rPr lang="vi"/>
              <a:t>Sau đây là các bước có thể được thực hiện để lưu trữ cục bộ tài nguyên trên hệ thống.</a:t>
            </a:r>
            <a:endParaRPr/>
          </a:p>
          <a:p>
            <a:pPr marL="685800" lvl="1" indent="-228600" algn="l" rtl="0">
              <a:spcBef>
                <a:spcPts val="360"/>
              </a:spcBef>
              <a:spcAft>
                <a:spcPts val="0"/>
              </a:spcAft>
              <a:buClr>
                <a:schemeClr val="dk1"/>
              </a:buClr>
              <a:buSzPts val="1200"/>
              <a:buFont typeface="Calibri"/>
              <a:buAutoNum type="arabicPeriod"/>
            </a:pPr>
            <a:r>
              <a:rPr lang="vi"/>
              <a:t>Tạo tập tin kê khai (</a:t>
            </a:r>
            <a:r>
              <a:rPr lang="vi" b="1"/>
              <a:t>manifest</a:t>
            </a:r>
            <a:r>
              <a:rPr lang="vi"/>
              <a:t>) để xác định tài nguyên cần được lưu.</a:t>
            </a:r>
            <a:endParaRPr/>
          </a:p>
          <a:p>
            <a:pPr marL="685800" lvl="1" indent="-228600" algn="l" rtl="0">
              <a:spcBef>
                <a:spcPts val="360"/>
              </a:spcBef>
              <a:spcAft>
                <a:spcPts val="0"/>
              </a:spcAft>
              <a:buClr>
                <a:schemeClr val="dk1"/>
              </a:buClr>
              <a:buSzPts val="1200"/>
              <a:buFont typeface="Calibri"/>
              <a:buAutoNum type="arabicPeriod"/>
            </a:pPr>
            <a:r>
              <a:rPr lang="vi"/>
              <a:t>Tham chiếu tập tin kê khai trong mỗi trang Web được thiết kế để sử dụng được tài nguyên được lưu trong bộ nhớ cache.</a:t>
            </a:r>
            <a:endParaRPr b="1"/>
          </a:p>
        </p:txBody>
      </p:sp>
      <p:sp>
        <p:nvSpPr>
          <p:cNvPr id="240" name="Google Shape;240;gb22374d929_2_1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22374d929_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4" name="Google Shape;254;gb22374d929_2_1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Tạo tập tin kê khai</a:t>
            </a:r>
            <a:endParaRPr b="1"/>
          </a:p>
          <a:p>
            <a:pPr marL="171450" lvl="0" indent="-171450" algn="l" rtl="0">
              <a:spcBef>
                <a:spcPts val="360"/>
              </a:spcBef>
              <a:spcAft>
                <a:spcPts val="0"/>
              </a:spcAft>
              <a:buClr>
                <a:schemeClr val="dk1"/>
              </a:buClr>
              <a:buSzPts val="1200"/>
              <a:buFont typeface="Arial"/>
              <a:buChar char="•"/>
            </a:pPr>
            <a:r>
              <a:rPr lang="vi"/>
              <a:t>Tập tin kê khai là tập tin văn bản xác định hành vi lưu vào bộ nhớ đệm cho các tài nguyên được sử dụng bởi trang Web.</a:t>
            </a:r>
            <a:endParaRPr/>
          </a:p>
          <a:p>
            <a:pPr marL="171450" lvl="0" indent="-171450" algn="l" rtl="0">
              <a:spcBef>
                <a:spcPts val="360"/>
              </a:spcBef>
              <a:spcAft>
                <a:spcPts val="0"/>
              </a:spcAft>
              <a:buClr>
                <a:schemeClr val="dk1"/>
              </a:buClr>
              <a:buSzPts val="1200"/>
              <a:buFont typeface="Arial"/>
              <a:buChar char="•"/>
            </a:pPr>
            <a:r>
              <a:rPr lang="vi"/>
              <a:t>Tập tin phải được lưu với phần mở rộng </a:t>
            </a:r>
            <a:r>
              <a:rPr lang="vi" b="1"/>
              <a:t>.manifest</a:t>
            </a:r>
            <a:r>
              <a:rPr lang="vi"/>
              <a:t>. </a:t>
            </a:r>
            <a:endParaRPr/>
          </a:p>
          <a:p>
            <a:pPr marL="171450" lvl="0" indent="-171450" algn="l" rtl="0">
              <a:spcBef>
                <a:spcPts val="360"/>
              </a:spcBef>
              <a:spcAft>
                <a:spcPts val="0"/>
              </a:spcAft>
              <a:buClr>
                <a:schemeClr val="dk1"/>
              </a:buClr>
              <a:buSzPts val="1200"/>
              <a:buFont typeface="Arial"/>
              <a:buChar char="•"/>
            </a:pPr>
            <a:r>
              <a:rPr lang="vi"/>
              <a:t>Đoạn mã trình bày việc tạo tập tin kê khai.</a:t>
            </a:r>
            <a:endParaRPr b="1"/>
          </a:p>
        </p:txBody>
      </p:sp>
      <p:sp>
        <p:nvSpPr>
          <p:cNvPr id="255" name="Google Shape;255;gb22374d929_2_1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22374d929_2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4" name="Google Shape;264;gb22374d929_2_1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Tạo tập tin kê khai</a:t>
            </a:r>
            <a:endParaRPr b="1"/>
          </a:p>
          <a:p>
            <a:pPr marL="171450" marR="0" lvl="0" indent="-171450" algn="l" rtl="0">
              <a:lnSpc>
                <a:spcPct val="100000"/>
              </a:lnSpc>
              <a:spcBef>
                <a:spcPts val="360"/>
              </a:spcBef>
              <a:spcAft>
                <a:spcPts val="0"/>
              </a:spcAft>
              <a:buClr>
                <a:schemeClr val="dk1"/>
              </a:buClr>
              <a:buSzPts val="1200"/>
              <a:buFont typeface="Arial"/>
              <a:buChar char="•"/>
            </a:pPr>
            <a:r>
              <a:rPr lang="vi"/>
              <a:t>Sau đây là các phần được xác định trong tệp </a:t>
            </a:r>
            <a:r>
              <a:rPr lang="vi" b="1"/>
              <a:t>.manifest</a:t>
            </a:r>
            <a:endParaRPr b="1"/>
          </a:p>
          <a:p>
            <a:pPr marL="628650" marR="0" lvl="1" indent="-171450" algn="l" rtl="0">
              <a:lnSpc>
                <a:spcPct val="100000"/>
              </a:lnSpc>
              <a:spcBef>
                <a:spcPts val="360"/>
              </a:spcBef>
              <a:spcAft>
                <a:spcPts val="0"/>
              </a:spcAft>
              <a:buClr>
                <a:schemeClr val="dk1"/>
              </a:buClr>
              <a:buSzPts val="1200"/>
              <a:buFont typeface="Arial"/>
              <a:buChar char="•"/>
            </a:pPr>
            <a:r>
              <a:rPr lang="vi" b="1"/>
              <a:t>CACHE:</a:t>
            </a:r>
            <a:endParaRPr/>
          </a:p>
          <a:p>
            <a:pPr marL="1085850" lvl="2" indent="-171450" algn="l" rtl="0">
              <a:lnSpc>
                <a:spcPct val="100000"/>
              </a:lnSpc>
              <a:spcBef>
                <a:spcPts val="0"/>
              </a:spcBef>
              <a:spcAft>
                <a:spcPts val="0"/>
              </a:spcAft>
              <a:buClr>
                <a:schemeClr val="dk1"/>
              </a:buClr>
              <a:buSzPts val="1200"/>
              <a:buFont typeface="Arial"/>
              <a:buChar char="•"/>
            </a:pPr>
            <a:r>
              <a:rPr lang="vi" b="0"/>
              <a:t>Phần này định nghĩa các tài nguyên được </a:t>
            </a:r>
            <a:r>
              <a:rPr lang="vi"/>
              <a:t>lưu vào bộ nhớ đệm cục bộ như: </a:t>
            </a:r>
            <a:r>
              <a:rPr lang="vi" sz="1200" b="1">
                <a:latin typeface="Courier New"/>
                <a:ea typeface="Courier New"/>
                <a:cs typeface="Courier New"/>
                <a:sym typeface="Courier New"/>
              </a:rPr>
              <a:t>check.js, styles.css, figure1.jpg</a:t>
            </a:r>
            <a:endParaRPr/>
          </a:p>
          <a:p>
            <a:pPr marL="628650" marR="0" lvl="1" indent="-171450" algn="l" rtl="0">
              <a:lnSpc>
                <a:spcPct val="100000"/>
              </a:lnSpc>
              <a:spcBef>
                <a:spcPts val="360"/>
              </a:spcBef>
              <a:spcAft>
                <a:spcPts val="0"/>
              </a:spcAft>
              <a:buClr>
                <a:srgbClr val="0036A2"/>
              </a:buClr>
              <a:buSzPts val="1200"/>
              <a:buFont typeface="Arial"/>
              <a:buChar char="•"/>
            </a:pPr>
            <a:r>
              <a:rPr lang="vi" sz="1200" b="1">
                <a:solidFill>
                  <a:srgbClr val="0036A2"/>
                </a:solidFill>
                <a:latin typeface="Courier New"/>
                <a:ea typeface="Courier New"/>
                <a:cs typeface="Courier New"/>
                <a:sym typeface="Courier New"/>
              </a:rPr>
              <a:t>FALLBACK:</a:t>
            </a:r>
            <a:endParaRPr/>
          </a:p>
          <a:p>
            <a:pPr marL="1085850" marR="0" lvl="2" indent="-171450" algn="l" rtl="0">
              <a:lnSpc>
                <a:spcPct val="100000"/>
              </a:lnSpc>
              <a:spcBef>
                <a:spcPts val="360"/>
              </a:spcBef>
              <a:spcAft>
                <a:spcPts val="0"/>
              </a:spcAft>
              <a:buClr>
                <a:schemeClr val="dk1"/>
              </a:buClr>
              <a:buSzPts val="1200"/>
              <a:buFont typeface="Arial"/>
              <a:buChar char="•"/>
            </a:pPr>
            <a:r>
              <a:rPr lang="vi"/>
              <a:t>Phần này xác định tài nguyên thay thế sẽ được sử dụng khi tài nguyên thực tế không có sẵn.</a:t>
            </a:r>
            <a:endParaRPr/>
          </a:p>
          <a:p>
            <a:pPr marL="628650" marR="0" lvl="1" indent="-171450" algn="l" rtl="0">
              <a:lnSpc>
                <a:spcPct val="100000"/>
              </a:lnSpc>
              <a:spcBef>
                <a:spcPts val="360"/>
              </a:spcBef>
              <a:spcAft>
                <a:spcPts val="0"/>
              </a:spcAft>
              <a:buClr>
                <a:srgbClr val="0036A2"/>
              </a:buClr>
              <a:buSzPts val="1200"/>
              <a:buFont typeface="Arial"/>
              <a:buChar char="•"/>
            </a:pPr>
            <a:r>
              <a:rPr lang="vi" sz="1200" b="1">
                <a:solidFill>
                  <a:srgbClr val="0036A2"/>
                </a:solidFill>
                <a:latin typeface="Courier New"/>
                <a:ea typeface="Courier New"/>
                <a:cs typeface="Courier New"/>
                <a:sym typeface="Courier New"/>
              </a:rPr>
              <a:t>NETWORK:</a:t>
            </a:r>
            <a:endParaRPr/>
          </a:p>
          <a:p>
            <a:pPr marL="1085850" marR="0" lvl="2" indent="-171450" algn="l" rtl="0">
              <a:lnSpc>
                <a:spcPct val="100000"/>
              </a:lnSpc>
              <a:spcBef>
                <a:spcPts val="360"/>
              </a:spcBef>
              <a:spcAft>
                <a:spcPts val="0"/>
              </a:spcAft>
              <a:buClr>
                <a:schemeClr val="dk1"/>
              </a:buClr>
              <a:buSzPts val="1200"/>
              <a:buFont typeface="Arial"/>
              <a:buChar char="•"/>
            </a:pPr>
            <a:r>
              <a:rPr lang="vi"/>
              <a:t>Phần này chỉ định các tài nguyên sẽ được truy cập khi có kết nối mạng. Tài nguyên trong phần này không được lưu vào bộ nhớ đệm</a:t>
            </a:r>
            <a:endParaRPr b="0"/>
          </a:p>
        </p:txBody>
      </p:sp>
      <p:sp>
        <p:nvSpPr>
          <p:cNvPr id="265" name="Google Shape;265;gb22374d929_2_1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22374d929_2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5" name="Google Shape;275;gb22374d929_2_2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Khai báo một bản kê khai</a:t>
            </a:r>
            <a:endParaRPr b="1"/>
          </a:p>
          <a:p>
            <a:pPr marL="171450" lvl="0" indent="-171450" algn="l" rtl="0">
              <a:spcBef>
                <a:spcPts val="360"/>
              </a:spcBef>
              <a:spcAft>
                <a:spcPts val="0"/>
              </a:spcAft>
              <a:buClr>
                <a:schemeClr val="dk1"/>
              </a:buClr>
              <a:buSzPts val="1200"/>
              <a:buFont typeface="Arial"/>
              <a:buChar char="•"/>
            </a:pPr>
            <a:r>
              <a:rPr lang="vi"/>
              <a:t>Lợi ích của Application Cache là nó cải thiện hiệu suất của một trang Web bằng cách giảm số lượng yêu cầu được gửi đến máy chủ Web. </a:t>
            </a:r>
            <a:endParaRPr/>
          </a:p>
          <a:p>
            <a:pPr marL="171450" lvl="0" indent="-171450" algn="l" rtl="0">
              <a:spcBef>
                <a:spcPts val="360"/>
              </a:spcBef>
              <a:spcAft>
                <a:spcPts val="0"/>
              </a:spcAft>
              <a:buClr>
                <a:schemeClr val="dk1"/>
              </a:buClr>
              <a:buSzPts val="1200"/>
              <a:buFont typeface="Arial"/>
              <a:buChar char="•"/>
            </a:pPr>
            <a:r>
              <a:rPr lang="vi"/>
              <a:t>Máy chủ Web lưu trữ ứng dụng Web được truy cập trên mạng. </a:t>
            </a:r>
            <a:endParaRPr/>
          </a:p>
          <a:p>
            <a:pPr marL="171450" lvl="0" indent="-171450" algn="l" rtl="0">
              <a:spcBef>
                <a:spcPts val="360"/>
              </a:spcBef>
              <a:spcAft>
                <a:spcPts val="0"/>
              </a:spcAft>
              <a:buClr>
                <a:schemeClr val="dk1"/>
              </a:buClr>
              <a:buSzPts val="1200"/>
              <a:buFont typeface="Arial"/>
              <a:buChar char="•"/>
            </a:pPr>
            <a:r>
              <a:rPr lang="vi"/>
              <a:t>Hình dưới đây cho thấy cách bật chế độ Làm việc Ngoại tuyến trong trình duyệt Opera, nó cho phép lưu cục bộ tài nguyên của các trang ứng dụng Web.</a:t>
            </a:r>
            <a:endParaRPr b="1"/>
          </a:p>
        </p:txBody>
      </p:sp>
      <p:sp>
        <p:nvSpPr>
          <p:cNvPr id="276" name="Google Shape;276;gb22374d929_2_2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b22374d929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6" name="Google Shape;286;gb22374d929_2_2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Tóm lược</a:t>
            </a:r>
            <a:endParaRPr/>
          </a:p>
          <a:p>
            <a:pPr marL="171450" lvl="0" indent="-171450" algn="l" rtl="0">
              <a:spcBef>
                <a:spcPts val="360"/>
              </a:spcBef>
              <a:spcAft>
                <a:spcPts val="0"/>
              </a:spcAft>
              <a:buClr>
                <a:schemeClr val="dk1"/>
              </a:buClr>
              <a:buSzPts val="1200"/>
              <a:buFont typeface="Arial"/>
              <a:buChar char="•"/>
            </a:pPr>
            <a:r>
              <a:rPr lang="vi"/>
              <a:t>Vị trí địa lý xác định vị trí hiện tại của người dùng trên thiết bị. </a:t>
            </a:r>
            <a:endParaRPr/>
          </a:p>
          <a:p>
            <a:pPr marL="171450" lvl="0" indent="-171450" algn="l" rtl="0">
              <a:spcBef>
                <a:spcPts val="360"/>
              </a:spcBef>
              <a:spcAft>
                <a:spcPts val="0"/>
              </a:spcAft>
              <a:buClr>
                <a:schemeClr val="dk1"/>
              </a:buClr>
              <a:buSzPts val="1200"/>
              <a:buFont typeface="Arial"/>
              <a:buChar char="•"/>
            </a:pPr>
            <a:r>
              <a:rPr lang="vi"/>
              <a:t>Vị trí được biểu thị dưới dạng một điểm trên bản đồ bao gồm hai thành phần: vĩ độ và kinh độ. </a:t>
            </a:r>
            <a:endParaRPr/>
          </a:p>
          <a:p>
            <a:pPr marL="171450" lvl="0" indent="-171450" algn="l" rtl="0">
              <a:spcBef>
                <a:spcPts val="360"/>
              </a:spcBef>
              <a:spcAft>
                <a:spcPts val="0"/>
              </a:spcAft>
              <a:buClr>
                <a:schemeClr val="dk1"/>
              </a:buClr>
              <a:buSzPts val="1200"/>
              <a:buFont typeface="Arial"/>
              <a:buChar char="•"/>
            </a:pPr>
            <a:r>
              <a:rPr lang="vi" b="1"/>
              <a:t>Goelocation API </a:t>
            </a:r>
            <a:r>
              <a:rPr lang="vi"/>
              <a:t>là một đặc tả được cung cấp bởi </a:t>
            </a:r>
            <a:r>
              <a:rPr lang="vi" b="1"/>
              <a:t>W3C</a:t>
            </a:r>
            <a:r>
              <a:rPr lang="vi"/>
              <a:t>, cung cấp một cách nhất quán để phát triển các ứng dụng Web nhận biết vị trí.</a:t>
            </a:r>
            <a:endParaRPr/>
          </a:p>
          <a:p>
            <a:pPr marL="171450" lvl="0" indent="-171450" algn="l" rtl="0">
              <a:spcBef>
                <a:spcPts val="360"/>
              </a:spcBef>
              <a:spcAft>
                <a:spcPts val="0"/>
              </a:spcAft>
              <a:buClr>
                <a:schemeClr val="dk1"/>
              </a:buClr>
              <a:buSzPts val="1200"/>
              <a:buFont typeface="Arial"/>
              <a:buChar char="•"/>
            </a:pPr>
            <a:r>
              <a:rPr lang="vi" b="1"/>
              <a:t>Google Maps API </a:t>
            </a:r>
            <a:r>
              <a:rPr lang="vi"/>
              <a:t>được sử dụng để hiển thị vị trí của người dùng trên bản đồ.</a:t>
            </a:r>
            <a:endParaRPr/>
          </a:p>
          <a:p>
            <a:pPr marL="171450" lvl="0" indent="-171450" algn="l" rtl="0">
              <a:spcBef>
                <a:spcPts val="360"/>
              </a:spcBef>
              <a:spcAft>
                <a:spcPts val="0"/>
              </a:spcAft>
              <a:buClr>
                <a:schemeClr val="dk1"/>
              </a:buClr>
              <a:buSzPts val="1200"/>
              <a:buFont typeface="Arial"/>
              <a:buChar char="•"/>
            </a:pPr>
            <a:r>
              <a:rPr lang="vi"/>
              <a:t>Đối tượng kiểu Bản đồ được tạo bằng JavaScript, trước khi nó có thể được tham chiếu trong tài liệu HTML. </a:t>
            </a:r>
            <a:endParaRPr/>
          </a:p>
          <a:p>
            <a:pPr marL="171450" lvl="0" indent="-171450" algn="l" rtl="0">
              <a:spcBef>
                <a:spcPts val="360"/>
              </a:spcBef>
              <a:spcAft>
                <a:spcPts val="0"/>
              </a:spcAft>
              <a:buClr>
                <a:schemeClr val="dk1"/>
              </a:buClr>
              <a:buSzPts val="1200"/>
              <a:buFont typeface="Arial"/>
              <a:buChar char="•"/>
            </a:pPr>
            <a:r>
              <a:rPr lang="vi"/>
              <a:t>Các thao tác kéo và thả xác định cơ chế dựa trên sự kiện bằng cách sử dụng các phần tử trên một trang Web có thể được sao chép, sắp xếp lại hoặc xóa. </a:t>
            </a:r>
            <a:endParaRPr/>
          </a:p>
          <a:p>
            <a:pPr marL="171450" lvl="0" indent="-171450" algn="l" rtl="0">
              <a:spcBef>
                <a:spcPts val="360"/>
              </a:spcBef>
              <a:spcAft>
                <a:spcPts val="0"/>
              </a:spcAft>
              <a:buClr>
                <a:schemeClr val="dk1"/>
              </a:buClr>
              <a:buSzPts val="1200"/>
              <a:buFont typeface="Arial"/>
              <a:buChar char="•"/>
            </a:pPr>
            <a:r>
              <a:rPr lang="vi" b="1"/>
              <a:t>HTML5</a:t>
            </a:r>
            <a:r>
              <a:rPr lang="vi"/>
              <a:t> hỗ trợ các ứng dụng Web ngoại tuyến cho phép người dùng làm việc với chúng mà không cần trực tuyến.</a:t>
            </a:r>
            <a:endParaRPr b="1"/>
          </a:p>
        </p:txBody>
      </p:sp>
      <p:sp>
        <p:nvSpPr>
          <p:cNvPr id="287" name="Google Shape;287;gb22374d929_2_2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22374d929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gb22374d929_2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Mục tiêu bài học</a:t>
            </a:r>
            <a:endParaRPr/>
          </a:p>
          <a:p>
            <a:pPr marL="171450" lvl="0" indent="-171450" algn="l" rtl="0">
              <a:spcBef>
                <a:spcPts val="360"/>
              </a:spcBef>
              <a:spcAft>
                <a:spcPts val="0"/>
              </a:spcAft>
              <a:buClr>
                <a:schemeClr val="dk1"/>
              </a:buClr>
              <a:buSzPts val="1200"/>
              <a:buFont typeface="Arial"/>
              <a:buChar char="•"/>
            </a:pPr>
            <a:r>
              <a:rPr lang="vi"/>
              <a:t>Giải thích vị trí địa lý và việc sử dụng nó trong HTML5</a:t>
            </a:r>
            <a:endParaRPr/>
          </a:p>
          <a:p>
            <a:pPr marL="171450" lvl="0" indent="-171450" algn="l" rtl="0">
              <a:spcBef>
                <a:spcPts val="360"/>
              </a:spcBef>
              <a:spcAft>
                <a:spcPts val="0"/>
              </a:spcAft>
              <a:buClr>
                <a:schemeClr val="dk1"/>
              </a:buClr>
              <a:buSzPts val="1200"/>
              <a:buFont typeface="Arial"/>
              <a:buChar char="•"/>
            </a:pPr>
            <a:r>
              <a:rPr lang="vi"/>
              <a:t>Giải thích </a:t>
            </a:r>
            <a:r>
              <a:rPr lang="vi" b="1"/>
              <a:t>API Google Maps</a:t>
            </a:r>
            <a:endParaRPr b="1"/>
          </a:p>
          <a:p>
            <a:pPr marL="171450" lvl="0" indent="-171450" algn="l" rtl="0">
              <a:spcBef>
                <a:spcPts val="360"/>
              </a:spcBef>
              <a:spcAft>
                <a:spcPts val="0"/>
              </a:spcAft>
              <a:buClr>
                <a:schemeClr val="dk1"/>
              </a:buClr>
              <a:buSzPts val="1200"/>
              <a:buFont typeface="Arial"/>
              <a:buChar char="•"/>
            </a:pPr>
            <a:r>
              <a:rPr lang="vi"/>
              <a:t>Giải thích các thao tác kéo và thả trong HTML5</a:t>
            </a:r>
            <a:endParaRPr/>
          </a:p>
          <a:p>
            <a:pPr marL="171450" lvl="0" indent="-171450" algn="l" rtl="0">
              <a:spcBef>
                <a:spcPts val="360"/>
              </a:spcBef>
              <a:spcAft>
                <a:spcPts val="0"/>
              </a:spcAft>
              <a:buClr>
                <a:schemeClr val="dk1"/>
              </a:buClr>
              <a:buSzPts val="1200"/>
              <a:buFont typeface="Arial"/>
              <a:buChar char="•"/>
            </a:pPr>
            <a:r>
              <a:rPr lang="vi"/>
              <a:t>Giải thích khái niệm Bộ đệm ứng dụng</a:t>
            </a:r>
            <a:endParaRPr b="1"/>
          </a:p>
        </p:txBody>
      </p:sp>
      <p:sp>
        <p:nvSpPr>
          <p:cNvPr id="81" name="Google Shape;81;gb22374d929_2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22374d92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9" name="Google Shape;89;gb22374d929_2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Vị trí địa lý</a:t>
            </a:r>
            <a:endParaRPr b="1"/>
          </a:p>
          <a:p>
            <a:pPr marL="171450" lvl="0" indent="-171450" algn="l" rtl="0">
              <a:spcBef>
                <a:spcPts val="360"/>
              </a:spcBef>
              <a:spcAft>
                <a:spcPts val="0"/>
              </a:spcAft>
              <a:buClr>
                <a:schemeClr val="dk1"/>
              </a:buClr>
              <a:buSzPts val="1200"/>
              <a:buFont typeface="Arial"/>
              <a:buChar char="•"/>
            </a:pPr>
            <a:r>
              <a:rPr lang="vi"/>
              <a:t>Vị trí địa lý trong thuật ngữ máy tính xác định vị trí hiện tại của người dùng trên thiết bị.</a:t>
            </a:r>
            <a:endParaRPr/>
          </a:p>
          <a:p>
            <a:pPr marL="171450" lvl="0" indent="-171450" algn="l" rtl="0">
              <a:spcBef>
                <a:spcPts val="360"/>
              </a:spcBef>
              <a:spcAft>
                <a:spcPts val="0"/>
              </a:spcAft>
              <a:buClr>
                <a:schemeClr val="dk1"/>
              </a:buClr>
              <a:buSzPts val="1200"/>
              <a:buFont typeface="Arial"/>
              <a:buChar char="•"/>
            </a:pPr>
            <a:r>
              <a:rPr lang="vi"/>
              <a:t>Vị trí của người dùng được biểu thị dưới dạng một điểm bao gồm hai thành phần: </a:t>
            </a:r>
            <a:r>
              <a:rPr lang="vi" b="1"/>
              <a:t>vĩ độ </a:t>
            </a:r>
            <a:r>
              <a:rPr lang="vi"/>
              <a:t>và </a:t>
            </a:r>
            <a:r>
              <a:rPr lang="vi" b="1"/>
              <a:t>kinh độ</a:t>
            </a:r>
            <a:r>
              <a:rPr lang="vi"/>
              <a:t>.</a:t>
            </a:r>
            <a:endParaRPr/>
          </a:p>
          <a:p>
            <a:pPr marL="171450" lvl="0" indent="-171450" algn="l" rtl="0">
              <a:spcBef>
                <a:spcPts val="360"/>
              </a:spcBef>
              <a:spcAft>
                <a:spcPts val="0"/>
              </a:spcAft>
              <a:buClr>
                <a:schemeClr val="dk1"/>
              </a:buClr>
              <a:buSzPts val="1200"/>
              <a:buFont typeface="Arial"/>
              <a:buChar char="•"/>
            </a:pPr>
            <a:r>
              <a:rPr lang="vi"/>
              <a:t>Hình dưới đây cho thấy sự thể hiện của vĩ độ và kinh độ đối với một vị trí trên địa cầu.</a:t>
            </a:r>
            <a:endParaRPr b="1"/>
          </a:p>
        </p:txBody>
      </p:sp>
      <p:sp>
        <p:nvSpPr>
          <p:cNvPr id="90" name="Google Shape;90;gb22374d929_2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22374d929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 name="Google Shape;104;gb22374d929_2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Vị trí địa lý</a:t>
            </a:r>
            <a:endParaRPr b="1"/>
          </a:p>
          <a:p>
            <a:pPr marL="171450" lvl="0" indent="-171450" algn="l" rtl="0">
              <a:spcBef>
                <a:spcPts val="360"/>
              </a:spcBef>
              <a:spcAft>
                <a:spcPts val="0"/>
              </a:spcAft>
              <a:buClr>
                <a:schemeClr val="dk1"/>
              </a:buClr>
              <a:buSzPts val="1200"/>
              <a:buFont typeface="Arial"/>
              <a:buChar char="•"/>
            </a:pPr>
            <a:r>
              <a:rPr lang="vi"/>
              <a:t>Các thiết bị có thể xác định thông tin về vị trí dựa trên các nguồn khác nhau như sau:</a:t>
            </a:r>
            <a:endParaRPr/>
          </a:p>
          <a:p>
            <a:pPr marL="171450" lvl="0" indent="-171450" algn="l" rtl="0">
              <a:spcBef>
                <a:spcPts val="360"/>
              </a:spcBef>
              <a:spcAft>
                <a:spcPts val="0"/>
              </a:spcAft>
              <a:buClr>
                <a:schemeClr val="dk1"/>
              </a:buClr>
              <a:buSzPts val="1200"/>
              <a:buFont typeface="Arial"/>
              <a:buChar char="•"/>
            </a:pPr>
            <a:r>
              <a:rPr lang="vi" b="1"/>
              <a:t>Hệ thống định vị toàn cầu (GPS)</a:t>
            </a:r>
            <a:endParaRPr b="1"/>
          </a:p>
          <a:p>
            <a:pPr marL="628650" lvl="1" indent="-171450" algn="l" rtl="0">
              <a:spcBef>
                <a:spcPts val="360"/>
              </a:spcBef>
              <a:spcAft>
                <a:spcPts val="0"/>
              </a:spcAft>
              <a:buClr>
                <a:schemeClr val="dk1"/>
              </a:buClr>
              <a:buSzPts val="1200"/>
              <a:buFont typeface="Arial"/>
              <a:buChar char="•"/>
            </a:pPr>
            <a:r>
              <a:rPr lang="vi"/>
              <a:t>GPS là một hệ thống định vị vệ tinh cung cấp thông tin về vị trí trên bất kỳ phần nào của địa cầu. </a:t>
            </a:r>
            <a:endParaRPr/>
          </a:p>
          <a:p>
            <a:pPr marL="628650" lvl="1" indent="-171450" algn="l" rtl="0">
              <a:spcBef>
                <a:spcPts val="360"/>
              </a:spcBef>
              <a:spcAft>
                <a:spcPts val="0"/>
              </a:spcAft>
              <a:buClr>
                <a:schemeClr val="dk1"/>
              </a:buClr>
              <a:buSzPts val="1200"/>
              <a:buFont typeface="Arial"/>
              <a:buChar char="•"/>
            </a:pPr>
            <a:r>
              <a:rPr lang="vi"/>
              <a:t>Hệ thống GPS được duy trì bởi chính phủ Hoa Kỳ.</a:t>
            </a:r>
            <a:endParaRPr/>
          </a:p>
          <a:p>
            <a:pPr marL="171450" lvl="0" indent="-171450" algn="l" rtl="0">
              <a:spcBef>
                <a:spcPts val="360"/>
              </a:spcBef>
              <a:spcAft>
                <a:spcPts val="0"/>
              </a:spcAft>
              <a:buClr>
                <a:schemeClr val="dk1"/>
              </a:buClr>
              <a:buSzPts val="1200"/>
              <a:buFont typeface="Arial"/>
              <a:buChar char="•"/>
            </a:pPr>
            <a:r>
              <a:rPr lang="vi" b="1"/>
              <a:t>Địa chỉ IP</a:t>
            </a:r>
            <a:endParaRPr/>
          </a:p>
          <a:p>
            <a:pPr marL="628650" lvl="1" indent="-171450" algn="l" rtl="0">
              <a:spcBef>
                <a:spcPts val="360"/>
              </a:spcBef>
              <a:spcAft>
                <a:spcPts val="0"/>
              </a:spcAft>
              <a:buClr>
                <a:schemeClr val="dk1"/>
              </a:buClr>
              <a:buSzPts val="1200"/>
              <a:buFont typeface="Arial"/>
              <a:buChar char="•"/>
            </a:pPr>
            <a:r>
              <a:rPr lang="vi"/>
              <a:t>Thông tin vị trí có thể được lấy từ Địa chỉ IP được gán cho các thiết bị, chẳng hạn như máy tính để bàn, máy in, v.v. được kết nối trên mạng.</a:t>
            </a:r>
            <a:endParaRPr b="1"/>
          </a:p>
          <a:p>
            <a:pPr marL="171450" lvl="0" indent="-171450" algn="l" rtl="0">
              <a:spcBef>
                <a:spcPts val="360"/>
              </a:spcBef>
              <a:spcAft>
                <a:spcPts val="0"/>
              </a:spcAft>
              <a:buClr>
                <a:schemeClr val="dk1"/>
              </a:buClr>
              <a:buSzPts val="1200"/>
              <a:buFont typeface="Arial"/>
              <a:buChar char="•"/>
            </a:pPr>
            <a:r>
              <a:rPr lang="vi" b="1"/>
              <a:t>ID di động GSM/CDMA</a:t>
            </a:r>
            <a:endParaRPr b="1"/>
          </a:p>
          <a:p>
            <a:pPr marL="628650" lvl="1" indent="-171450" algn="l" rtl="0">
              <a:spcBef>
                <a:spcPts val="360"/>
              </a:spcBef>
              <a:spcAft>
                <a:spcPts val="0"/>
              </a:spcAft>
              <a:buClr>
                <a:schemeClr val="dk1"/>
              </a:buClr>
              <a:buSzPts val="1200"/>
              <a:buFont typeface="Arial"/>
              <a:buChar char="•"/>
            </a:pPr>
            <a:r>
              <a:rPr lang="vi"/>
              <a:t>Chúng được sử dụng bởi điện thoại di động.</a:t>
            </a:r>
            <a:endParaRPr/>
          </a:p>
          <a:p>
            <a:pPr marL="171450" lvl="0" indent="-171450" algn="l" rtl="0">
              <a:spcBef>
                <a:spcPts val="360"/>
              </a:spcBef>
              <a:spcAft>
                <a:spcPts val="0"/>
              </a:spcAft>
              <a:buClr>
                <a:schemeClr val="dk1"/>
              </a:buClr>
              <a:buSzPts val="1200"/>
              <a:buFont typeface="Arial"/>
              <a:buChar char="•"/>
            </a:pPr>
            <a:r>
              <a:rPr lang="vi" b="1"/>
              <a:t>Địa chỉ MAC WiFi và Bluetooth</a:t>
            </a:r>
            <a:endParaRPr b="1"/>
          </a:p>
          <a:p>
            <a:pPr marL="628650" lvl="1" indent="-171450" algn="l" rtl="0">
              <a:spcBef>
                <a:spcPts val="360"/>
              </a:spcBef>
              <a:spcAft>
                <a:spcPts val="0"/>
              </a:spcAft>
              <a:buClr>
                <a:schemeClr val="dk1"/>
              </a:buClr>
              <a:buSzPts val="1200"/>
              <a:buFont typeface="Arial"/>
              <a:buChar char="•"/>
            </a:pPr>
            <a:r>
              <a:rPr lang="vi"/>
              <a:t>Chúng được sử dụng bởi các thiết bị có kết nối mạng không dây.</a:t>
            </a:r>
            <a:endParaRPr/>
          </a:p>
          <a:p>
            <a:pPr marL="171450" lvl="0" indent="-171450" algn="l" rtl="0">
              <a:spcBef>
                <a:spcPts val="360"/>
              </a:spcBef>
              <a:spcAft>
                <a:spcPts val="0"/>
              </a:spcAft>
              <a:buClr>
                <a:schemeClr val="dk1"/>
              </a:buClr>
              <a:buSzPts val="1200"/>
              <a:buFont typeface="Arial"/>
              <a:buChar char="•"/>
            </a:pPr>
            <a:r>
              <a:rPr lang="vi" b="1"/>
              <a:t>Đầu vào của người dùng</a:t>
            </a:r>
            <a:endParaRPr b="1"/>
          </a:p>
          <a:p>
            <a:pPr marL="628650" lvl="1" indent="-171450" algn="l" rtl="0">
              <a:spcBef>
                <a:spcPts val="360"/>
              </a:spcBef>
              <a:spcAft>
                <a:spcPts val="0"/>
              </a:spcAft>
              <a:buClr>
                <a:schemeClr val="dk1"/>
              </a:buClr>
              <a:buSzPts val="1200"/>
              <a:buFont typeface="Arial"/>
              <a:buChar char="•"/>
            </a:pPr>
            <a:r>
              <a:rPr lang="vi"/>
              <a:t>Nó là một công cụ phần mềm có thể được sử dụng trên bất kỳ thiết bị nào yêu cầu thông tin vị trí.</a:t>
            </a:r>
            <a:endParaRPr/>
          </a:p>
          <a:p>
            <a:pPr marL="628650" lvl="1" indent="-171450" algn="l" rtl="0">
              <a:spcBef>
                <a:spcPts val="360"/>
              </a:spcBef>
              <a:spcAft>
                <a:spcPts val="0"/>
              </a:spcAft>
              <a:buClr>
                <a:schemeClr val="dk1"/>
              </a:buClr>
              <a:buSzPts val="1200"/>
              <a:buFont typeface="Arial"/>
              <a:buChar char="•"/>
            </a:pPr>
            <a:r>
              <a:rPr lang="vi"/>
              <a:t>Thông tin được công cụ lấy ra dựa trên dữ liệu do người dùng cung cấp. Ví dụ: mã zip.</a:t>
            </a:r>
            <a:endParaRPr b="1"/>
          </a:p>
        </p:txBody>
      </p:sp>
      <p:sp>
        <p:nvSpPr>
          <p:cNvPr id="105" name="Google Shape;105;gb22374d929_2_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22374d929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gb22374d929_2_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Vị trí địa lý</a:t>
            </a:r>
            <a:endParaRPr b="1"/>
          </a:p>
          <a:p>
            <a:pPr marL="171450" marR="0" lvl="0" indent="-171450" algn="l" rtl="0">
              <a:lnSpc>
                <a:spcPct val="100000"/>
              </a:lnSpc>
              <a:spcBef>
                <a:spcPts val="360"/>
              </a:spcBef>
              <a:spcAft>
                <a:spcPts val="0"/>
              </a:spcAft>
              <a:buClr>
                <a:schemeClr val="dk1"/>
              </a:buClr>
              <a:buSzPts val="1200"/>
              <a:buFont typeface="Arial"/>
              <a:buChar char="•"/>
            </a:pPr>
            <a:r>
              <a:rPr lang="vi"/>
              <a:t>Trong </a:t>
            </a:r>
            <a:r>
              <a:rPr lang="vi" b="1"/>
              <a:t>HTML5</a:t>
            </a:r>
            <a:r>
              <a:rPr lang="vi"/>
              <a:t>, </a:t>
            </a:r>
            <a:r>
              <a:rPr lang="vi" b="1"/>
              <a:t>Geolocation API </a:t>
            </a:r>
            <a:r>
              <a:rPr lang="vi"/>
              <a:t>là một đặc tả của </a:t>
            </a:r>
            <a:r>
              <a:rPr lang="vi" b="1"/>
              <a:t>W3C</a:t>
            </a:r>
            <a:r>
              <a:rPr lang="vi"/>
              <a:t> để cung cấp một cách nhất quán để phát triển các ứng dụng Web nhận biết vị trí.</a:t>
            </a:r>
            <a:endParaRPr b="1"/>
          </a:p>
          <a:p>
            <a:pPr marL="171450" lvl="0" indent="-171450" algn="l" rtl="0">
              <a:spcBef>
                <a:spcPts val="360"/>
              </a:spcBef>
              <a:spcAft>
                <a:spcPts val="0"/>
              </a:spcAft>
              <a:buClr>
                <a:schemeClr val="dk1"/>
              </a:buClr>
              <a:buSzPts val="1200"/>
              <a:buFont typeface="Arial"/>
              <a:buChar char="•"/>
            </a:pPr>
            <a:r>
              <a:rPr lang="vi"/>
              <a:t>API vị trí địa lý cung cấp giao diện cấp cao để truy xuất thông tin vị trí liên quan đến thiết bị lưu trữ.</a:t>
            </a:r>
            <a:endParaRPr/>
          </a:p>
          <a:p>
            <a:pPr marL="171450" lvl="0" indent="-171450" algn="l" rtl="0">
              <a:spcBef>
                <a:spcPts val="360"/>
              </a:spcBef>
              <a:spcAft>
                <a:spcPts val="0"/>
              </a:spcAft>
              <a:buClr>
                <a:schemeClr val="dk1"/>
              </a:buClr>
              <a:buSzPts val="1200"/>
              <a:buFont typeface="Arial"/>
              <a:buChar char="•"/>
            </a:pPr>
            <a:r>
              <a:rPr lang="vi"/>
              <a:t>Giao diện ẩn các chi tiết, chẳng hạn như cách thông tin được thu thập hoặc phương pháp nào đã được sử dụng để truy xuất thông tin.</a:t>
            </a:r>
            <a:endParaRPr/>
          </a:p>
          <a:p>
            <a:pPr marL="171450" lvl="0" indent="-171450" algn="l" rtl="0">
              <a:spcBef>
                <a:spcPts val="360"/>
              </a:spcBef>
              <a:spcAft>
                <a:spcPts val="0"/>
              </a:spcAft>
              <a:buClr>
                <a:schemeClr val="dk1"/>
              </a:buClr>
              <a:buSzPts val="1200"/>
              <a:buFont typeface="Arial"/>
              <a:buChar char="•"/>
            </a:pPr>
            <a:r>
              <a:rPr lang="vi"/>
              <a:t>Đối tượng nắm giữ việc triển khai </a:t>
            </a:r>
            <a:r>
              <a:rPr lang="vi" b="1"/>
              <a:t>Geolocation API </a:t>
            </a:r>
            <a:r>
              <a:rPr lang="vi"/>
              <a:t>là đối tượng </a:t>
            </a:r>
            <a:r>
              <a:rPr lang="vi" b="1"/>
              <a:t>Geolocation</a:t>
            </a:r>
            <a:r>
              <a:rPr lang="vi"/>
              <a:t>.</a:t>
            </a:r>
            <a:endParaRPr/>
          </a:p>
          <a:p>
            <a:pPr marL="171450" lvl="0" indent="-171450" algn="l" rtl="0">
              <a:spcBef>
                <a:spcPts val="360"/>
              </a:spcBef>
              <a:spcAft>
                <a:spcPts val="0"/>
              </a:spcAft>
              <a:buClr>
                <a:schemeClr val="dk1"/>
              </a:buClr>
              <a:buSzPts val="1200"/>
              <a:buFont typeface="Arial"/>
              <a:buChar char="•"/>
            </a:pPr>
            <a:r>
              <a:rPr lang="vi"/>
              <a:t>Đối tượng này được sử dụng trong JavaScript để truy xuất thông tin địa lý về thiết bị theo chương trình.</a:t>
            </a:r>
            <a:endParaRPr/>
          </a:p>
          <a:p>
            <a:pPr marL="171450" lvl="0" indent="-171450" algn="l" rtl="0">
              <a:spcBef>
                <a:spcPts val="360"/>
              </a:spcBef>
              <a:spcAft>
                <a:spcPts val="0"/>
              </a:spcAft>
              <a:buClr>
                <a:schemeClr val="dk1"/>
              </a:buClr>
              <a:buSzPts val="1200"/>
              <a:buFont typeface="Arial"/>
              <a:buChar char="•"/>
            </a:pPr>
            <a:r>
              <a:rPr lang="vi"/>
              <a:t>API vị trí địa lý được hỗ trợ trên hầu hết các trình duyệt hiện đại có sẵn trên máy tính để bàn và điện thoại di động.</a:t>
            </a:r>
            <a:endParaRPr/>
          </a:p>
        </p:txBody>
      </p:sp>
      <p:sp>
        <p:nvSpPr>
          <p:cNvPr id="135" name="Google Shape;135;gb22374d929_2_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22374d929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gb22374d929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Triển khai đối tượng định vị địa lý</a:t>
            </a:r>
            <a:endParaRPr b="1"/>
          </a:p>
          <a:p>
            <a:pPr marL="171450" lvl="0" indent="-171450" algn="l" rtl="0">
              <a:spcBef>
                <a:spcPts val="360"/>
              </a:spcBef>
              <a:spcAft>
                <a:spcPts val="0"/>
              </a:spcAft>
              <a:buClr>
                <a:schemeClr val="dk1"/>
              </a:buClr>
              <a:buSzPts val="1200"/>
              <a:buFont typeface="Arial"/>
              <a:buChar char="•"/>
            </a:pPr>
            <a:r>
              <a:rPr lang="vi"/>
              <a:t>Đối tượng </a:t>
            </a:r>
            <a:r>
              <a:rPr lang="vi" b="1"/>
              <a:t>Geolocation</a:t>
            </a:r>
            <a:r>
              <a:rPr lang="vi"/>
              <a:t> có sẵn như một thuộc tính mới của đối tượng điều hướng.</a:t>
            </a:r>
            <a:endParaRPr/>
          </a:p>
          <a:p>
            <a:pPr marL="457200" marR="0" lvl="1" indent="0" algn="l" rtl="0">
              <a:lnSpc>
                <a:spcPct val="100000"/>
              </a:lnSpc>
              <a:spcBef>
                <a:spcPts val="360"/>
              </a:spcBef>
              <a:spcAft>
                <a:spcPts val="0"/>
              </a:spcAft>
              <a:buClr>
                <a:schemeClr val="dk1"/>
              </a:buClr>
              <a:buSzPts val="1200"/>
              <a:buFont typeface="Arial"/>
              <a:buNone/>
            </a:pPr>
            <a:r>
              <a:rPr lang="vi" sz="1200" b="1"/>
              <a:t>var geolocation = </a:t>
            </a:r>
            <a:r>
              <a:rPr lang="vi" sz="1200" b="1">
                <a:solidFill>
                  <a:srgbClr val="007E39"/>
                </a:solidFill>
              </a:rPr>
              <a:t>window.navigator</a:t>
            </a:r>
            <a:r>
              <a:rPr lang="vi" sz="1200" b="1"/>
              <a:t>.</a:t>
            </a:r>
            <a:r>
              <a:rPr lang="vi" sz="1200" b="1">
                <a:solidFill>
                  <a:srgbClr val="FF0000"/>
                </a:solidFill>
              </a:rPr>
              <a:t>geolocation</a:t>
            </a:r>
            <a:r>
              <a:rPr lang="vi" sz="1200" b="1"/>
              <a:t>;</a:t>
            </a:r>
            <a:endParaRPr/>
          </a:p>
        </p:txBody>
      </p:sp>
      <p:sp>
        <p:nvSpPr>
          <p:cNvPr id="156" name="Google Shape;156;gb22374d929_2_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22374d92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8" name="Google Shape;168;gb22374d929_2_1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Phương pháp định vị địa lý</a:t>
            </a:r>
            <a:endParaRPr b="1"/>
          </a:p>
          <a:p>
            <a:pPr marL="171450" lvl="0" indent="-171450" algn="l" rtl="0">
              <a:spcBef>
                <a:spcPts val="360"/>
              </a:spcBef>
              <a:spcAft>
                <a:spcPts val="0"/>
              </a:spcAft>
              <a:buClr>
                <a:schemeClr val="dk1"/>
              </a:buClr>
              <a:buSzPts val="1200"/>
              <a:buFont typeface="Arial"/>
              <a:buChar char="•"/>
            </a:pPr>
            <a:r>
              <a:rPr lang="vi"/>
              <a:t>Đối tượng </a:t>
            </a:r>
            <a:r>
              <a:rPr lang="vi" sz="1200" b="1">
                <a:solidFill>
                  <a:srgbClr val="FF0000"/>
                </a:solidFill>
              </a:rPr>
              <a:t>geolocation (</a:t>
            </a:r>
            <a:r>
              <a:rPr lang="vi" b="1"/>
              <a:t>định vị địa lý) </a:t>
            </a:r>
            <a:r>
              <a:rPr lang="vi"/>
              <a:t>cung cấp 3 phương thức để xác định vị trí hiện tại của người dùng: </a:t>
            </a:r>
            <a:r>
              <a:rPr lang="vi" b="1"/>
              <a:t>getCurrentPosition()</a:t>
            </a:r>
            <a:r>
              <a:rPr lang="vi"/>
              <a:t>, </a:t>
            </a:r>
            <a:r>
              <a:rPr lang="vi" b="1"/>
              <a:t>watchPositon()</a:t>
            </a:r>
            <a:r>
              <a:rPr lang="vi"/>
              <a:t>, </a:t>
            </a:r>
            <a:r>
              <a:rPr lang="vi" b="1"/>
              <a:t>clearWatch()</a:t>
            </a:r>
            <a:endParaRPr b="1"/>
          </a:p>
          <a:p>
            <a:pPr marL="171450" lvl="0" indent="-171450" algn="l" rtl="0">
              <a:spcBef>
                <a:spcPts val="360"/>
              </a:spcBef>
              <a:spcAft>
                <a:spcPts val="0"/>
              </a:spcAft>
              <a:buClr>
                <a:schemeClr val="dk1"/>
              </a:buClr>
              <a:buSzPts val="1200"/>
              <a:buFont typeface="Arial"/>
              <a:buChar char="•"/>
            </a:pPr>
            <a:r>
              <a:rPr lang="vi"/>
              <a:t>Đối tượng </a:t>
            </a:r>
            <a:r>
              <a:rPr lang="vi" b="1"/>
              <a:t>PositionError </a:t>
            </a:r>
            <a:r>
              <a:rPr lang="vi"/>
              <a:t>lưu giữ thông tin liên quan đến các lỗi xảy ra khi tìm vị trí địa lý của người dùng.</a:t>
            </a:r>
            <a:endParaRPr/>
          </a:p>
          <a:p>
            <a:pPr marL="171450" lvl="0" indent="-171450" algn="l" rtl="0">
              <a:spcBef>
                <a:spcPts val="360"/>
              </a:spcBef>
              <a:spcAft>
                <a:spcPts val="0"/>
              </a:spcAft>
              <a:buClr>
                <a:schemeClr val="dk1"/>
              </a:buClr>
              <a:buSzPts val="1200"/>
              <a:buFont typeface="Arial"/>
              <a:buChar char="•"/>
            </a:pPr>
            <a:r>
              <a:rPr lang="vi"/>
              <a:t>Bảng sau liệt kê các thuộc tính của đối tượng </a:t>
            </a:r>
            <a:r>
              <a:rPr lang="vi" b="1"/>
              <a:t>PositionError</a:t>
            </a:r>
            <a:r>
              <a:rPr lang="vi"/>
              <a:t>.</a:t>
            </a:r>
            <a:endParaRPr b="1"/>
          </a:p>
        </p:txBody>
      </p:sp>
      <p:sp>
        <p:nvSpPr>
          <p:cNvPr id="169" name="Google Shape;169;gb22374d929_2_1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22374d929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9" name="Google Shape;179;gb22374d929_2_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Đối tượng PositionOptions</a:t>
            </a:r>
            <a:endParaRPr b="1"/>
          </a:p>
          <a:p>
            <a:pPr marL="171450" lvl="0" indent="-171450" algn="l" rtl="0">
              <a:spcBef>
                <a:spcPts val="360"/>
              </a:spcBef>
              <a:spcAft>
                <a:spcPts val="0"/>
              </a:spcAft>
              <a:buClr>
                <a:schemeClr val="dk1"/>
              </a:buClr>
              <a:buSzPts val="1200"/>
              <a:buFont typeface="Arial"/>
              <a:buChar char="•"/>
            </a:pPr>
            <a:r>
              <a:rPr lang="vi"/>
              <a:t>Đối tượng </a:t>
            </a:r>
            <a:r>
              <a:rPr lang="vi" b="1"/>
              <a:t>PositionOptions</a:t>
            </a:r>
            <a:r>
              <a:rPr lang="vi"/>
              <a:t> là một tham số thứ ba tùy chọn được truyền cho phương thức </a:t>
            </a:r>
            <a:r>
              <a:rPr lang="vi" b="1"/>
              <a:t>getCurrentPosition()</a:t>
            </a:r>
            <a:endParaRPr b="1"/>
          </a:p>
          <a:p>
            <a:pPr marL="171450" lvl="0" indent="-171450" algn="l" rtl="0">
              <a:spcBef>
                <a:spcPts val="360"/>
              </a:spcBef>
              <a:spcAft>
                <a:spcPts val="0"/>
              </a:spcAft>
              <a:buClr>
                <a:schemeClr val="dk1"/>
              </a:buClr>
              <a:buSzPts val="1200"/>
              <a:buFont typeface="Arial"/>
              <a:buChar char="•"/>
            </a:pPr>
            <a:r>
              <a:rPr lang="vi"/>
              <a:t>Bảng sau liệt kê các thuộc tính của đối tượng </a:t>
            </a:r>
            <a:r>
              <a:rPr lang="vi" b="1"/>
              <a:t>PositionOptions</a:t>
            </a:r>
            <a:endParaRPr b="1"/>
          </a:p>
          <a:p>
            <a:pPr marL="628650" marR="0" lvl="1" indent="-171450" algn="l" rtl="0">
              <a:lnSpc>
                <a:spcPct val="100000"/>
              </a:lnSpc>
              <a:spcBef>
                <a:spcPts val="360"/>
              </a:spcBef>
              <a:spcAft>
                <a:spcPts val="0"/>
              </a:spcAft>
              <a:buClr>
                <a:schemeClr val="dk1"/>
              </a:buClr>
              <a:buSzPts val="1200"/>
              <a:buFont typeface="Arial"/>
              <a:buChar char="•"/>
            </a:pPr>
            <a:r>
              <a:rPr lang="vi" b="1"/>
              <a:t>enableHighAccuracy</a:t>
            </a:r>
            <a:r>
              <a:rPr lang="vi"/>
              <a:t>: Cho biết rằng ứng dụng muốn nhận được kết quả chính xác nhất để xác định vị trí địa lý. Giá trị mặc định của thuộc tính là </a:t>
            </a:r>
            <a:r>
              <a:rPr lang="vi" b="1"/>
              <a:t>false</a:t>
            </a:r>
            <a:endParaRPr b="1"/>
          </a:p>
          <a:p>
            <a:pPr marL="628650" marR="0" lvl="1" indent="-171450" algn="l" rtl="0">
              <a:lnSpc>
                <a:spcPct val="100000"/>
              </a:lnSpc>
              <a:spcBef>
                <a:spcPts val="360"/>
              </a:spcBef>
              <a:spcAft>
                <a:spcPts val="0"/>
              </a:spcAft>
              <a:buClr>
                <a:schemeClr val="dk1"/>
              </a:buClr>
              <a:buSzPts val="1200"/>
              <a:buFont typeface="Arial"/>
              <a:buChar char="•"/>
            </a:pPr>
            <a:r>
              <a:rPr lang="vi" b="1"/>
              <a:t>maximumAge</a:t>
            </a:r>
            <a:r>
              <a:rPr lang="vi"/>
              <a:t>: Lấy vị trí đối tượng được lưu trong bộ nhớ cache có tuổi nhỏ hơn giới hạn Tuổi tối đa được chỉ định (tính bằng mili giây). Nếu giới hạn độ tuổi được đặt thành 0, thì ứng dụng phải có được một đối tượng vị trí mới.</a:t>
            </a:r>
            <a:endParaRPr/>
          </a:p>
          <a:p>
            <a:pPr marL="628650" marR="0" lvl="1" indent="-171450" algn="l" rtl="0">
              <a:lnSpc>
                <a:spcPct val="100000"/>
              </a:lnSpc>
              <a:spcBef>
                <a:spcPts val="360"/>
              </a:spcBef>
              <a:spcAft>
                <a:spcPts val="0"/>
              </a:spcAft>
              <a:buClr>
                <a:schemeClr val="dk1"/>
              </a:buClr>
              <a:buSzPts val="1200"/>
              <a:buFont typeface="Arial"/>
              <a:buChar char="•"/>
            </a:pPr>
            <a:r>
              <a:rPr lang="vi" b="1"/>
              <a:t>timeout</a:t>
            </a:r>
            <a:r>
              <a:rPr lang="vi"/>
              <a:t>: Cho biết khoảng thời gian tối đa (tính bằng mili giây) mà ứng dụng có thể đợi để lấy đối tượng vị trí.</a:t>
            </a:r>
            <a:endParaRPr/>
          </a:p>
        </p:txBody>
      </p:sp>
      <p:sp>
        <p:nvSpPr>
          <p:cNvPr id="180" name="Google Shape;180;gb22374d929_2_1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22374d929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9" name="Google Shape;189;gb22374d929_2_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Google Maps API</a:t>
            </a:r>
            <a:endParaRPr/>
          </a:p>
          <a:p>
            <a:pPr marL="171450" marR="0" lvl="0" indent="-171450" algn="l" rtl="0">
              <a:lnSpc>
                <a:spcPct val="100000"/>
              </a:lnSpc>
              <a:spcBef>
                <a:spcPts val="360"/>
              </a:spcBef>
              <a:spcAft>
                <a:spcPts val="0"/>
              </a:spcAft>
              <a:buClr>
                <a:schemeClr val="dk1"/>
              </a:buClr>
              <a:buSzPts val="1200"/>
              <a:buFont typeface="Arial"/>
              <a:buChar char="•"/>
            </a:pPr>
            <a:r>
              <a:rPr lang="vi"/>
              <a:t>Google Maps API được sử dụng để hiển thị các vị trí trên bản đồ dựa trên các giá trị tọa độ của chúng: vĩ độ và kinh độ.</a:t>
            </a:r>
            <a:endParaRPr/>
          </a:p>
          <a:p>
            <a:pPr marL="171450" marR="0" lvl="0" indent="-171450" algn="l" rtl="0">
              <a:lnSpc>
                <a:spcPct val="100000"/>
              </a:lnSpc>
              <a:spcBef>
                <a:spcPts val="360"/>
              </a:spcBef>
              <a:spcAft>
                <a:spcPts val="0"/>
              </a:spcAft>
              <a:buClr>
                <a:schemeClr val="dk1"/>
              </a:buClr>
              <a:buSzPts val="1200"/>
              <a:buFont typeface="Arial"/>
              <a:buChar char="•"/>
            </a:pPr>
            <a:r>
              <a:rPr lang="vi"/>
              <a:t>Nó phải được định cấu hình bằng JavaScript, trước khi nó có thể được tham chiếu thêm trên trang.</a:t>
            </a:r>
            <a:endParaRPr/>
          </a:p>
          <a:p>
            <a:pPr marL="171450" marR="0" lvl="0" indent="-171450" algn="l" rtl="0">
              <a:lnSpc>
                <a:spcPct val="100000"/>
              </a:lnSpc>
              <a:spcBef>
                <a:spcPts val="360"/>
              </a:spcBef>
              <a:spcAft>
                <a:spcPts val="0"/>
              </a:spcAft>
              <a:buClr>
                <a:schemeClr val="dk1"/>
              </a:buClr>
              <a:buSzPts val="1200"/>
              <a:buFont typeface="Arial"/>
              <a:buChar char="•"/>
            </a:pPr>
            <a:r>
              <a:rPr lang="vi"/>
              <a:t>Nó chứa một đối tượng Bản đồ được khởi tạo và hiển thị trên một trang Web.</a:t>
            </a:r>
            <a:endParaRPr/>
          </a:p>
          <a:p>
            <a:pPr marL="171450" marR="0" lvl="0" indent="-171450" algn="l" rtl="0">
              <a:lnSpc>
                <a:spcPct val="100000"/>
              </a:lnSpc>
              <a:spcBef>
                <a:spcPts val="360"/>
              </a:spcBef>
              <a:spcAft>
                <a:spcPts val="0"/>
              </a:spcAft>
              <a:buClr>
                <a:schemeClr val="dk1"/>
              </a:buClr>
              <a:buSzPts val="1200"/>
              <a:buFont typeface="Arial"/>
              <a:buChar char="•"/>
            </a:pPr>
            <a:r>
              <a:rPr lang="vi"/>
              <a:t>Cú pháp sau hiển thị cấu hình của API Google Maps trong JavaScript.</a:t>
            </a:r>
            <a:endParaRPr/>
          </a:p>
          <a:p>
            <a:pPr marL="0" lvl="0" indent="0" algn="l" rtl="0">
              <a:spcBef>
                <a:spcPts val="360"/>
              </a:spcBef>
              <a:spcAft>
                <a:spcPts val="0"/>
              </a:spcAft>
              <a:buNone/>
            </a:pPr>
            <a:r>
              <a:rPr lang="vi" sz="1200" b="1"/>
              <a:t>	&lt;script src=”http://maps.google.com/maps/api/js?sensor=false”&gt;&lt;/script&gt; </a:t>
            </a:r>
            <a:endParaRPr/>
          </a:p>
          <a:p>
            <a:pPr marL="171450" lvl="0" indent="-171450" algn="l" rtl="0">
              <a:spcBef>
                <a:spcPts val="360"/>
              </a:spcBef>
              <a:spcAft>
                <a:spcPts val="0"/>
              </a:spcAft>
              <a:buClr>
                <a:schemeClr val="dk1"/>
              </a:buClr>
              <a:buSzPts val="1200"/>
              <a:buFont typeface="Arial"/>
              <a:buChar char="•"/>
            </a:pPr>
            <a:r>
              <a:rPr lang="vi"/>
              <a:t>Ở đây, </a:t>
            </a:r>
            <a:endParaRPr/>
          </a:p>
          <a:p>
            <a:pPr marL="628650" lvl="1" indent="-171450" algn="l" rtl="0">
              <a:spcBef>
                <a:spcPts val="360"/>
              </a:spcBef>
              <a:spcAft>
                <a:spcPts val="0"/>
              </a:spcAft>
              <a:buClr>
                <a:schemeClr val="dk1"/>
              </a:buClr>
              <a:buSzPts val="1200"/>
              <a:buFont typeface="Arial"/>
              <a:buChar char="•"/>
            </a:pPr>
            <a:r>
              <a:rPr lang="vi" b="1"/>
              <a:t>src</a:t>
            </a:r>
            <a:r>
              <a:rPr lang="vi"/>
              <a:t>: Là URL của Google Maps API</a:t>
            </a:r>
            <a:endParaRPr/>
          </a:p>
          <a:p>
            <a:pPr marL="628650" lvl="1" indent="-171450" algn="l" rtl="0">
              <a:spcBef>
                <a:spcPts val="360"/>
              </a:spcBef>
              <a:spcAft>
                <a:spcPts val="0"/>
              </a:spcAft>
              <a:buClr>
                <a:schemeClr val="dk1"/>
              </a:buClr>
              <a:buSzPts val="1200"/>
              <a:buFont typeface="Arial"/>
              <a:buChar char="•"/>
            </a:pPr>
            <a:r>
              <a:rPr lang="vi" b="1"/>
              <a:t>sensor</a:t>
            </a:r>
            <a:r>
              <a:rPr lang="vi"/>
              <a:t>: Tham số được gửi cùng với URL. Nó cho biết liệu ứng dụng có sử dụng bất kỳ cảm biến nào như hệ thống GPS hay không.</a:t>
            </a:r>
            <a:endParaRPr sz="1200" b="1"/>
          </a:p>
        </p:txBody>
      </p:sp>
      <p:sp>
        <p:nvSpPr>
          <p:cNvPr id="190" name="Google Shape;190;gb22374d929_2_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5"/>
        <p:cNvGrpSpPr/>
        <p:nvPr/>
      </p:nvGrpSpPr>
      <p:grpSpPr>
        <a:xfrm>
          <a:off x="0" y="0"/>
          <a:ext cx="0" cy="0"/>
          <a:chOff x="0" y="0"/>
          <a:chExt cx="0" cy="0"/>
        </a:xfrm>
      </p:grpSpPr>
      <p:sp>
        <p:nvSpPr>
          <p:cNvPr id="56" name="Google Shape;56;p14"/>
          <p:cNvSpPr txBox="1"/>
          <p:nvPr/>
        </p:nvSpPr>
        <p:spPr>
          <a:xfrm>
            <a:off x="1752600" y="2743200"/>
            <a:ext cx="2057400" cy="39241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vi" sz="2800" b="1" i="0" u="none" strike="noStrike" cap="none">
                <a:solidFill>
                  <a:schemeClr val="dk1"/>
                </a:solidFill>
                <a:latin typeface="Book Antiqua"/>
                <a:ea typeface="Book Antiqua"/>
                <a:cs typeface="Book Antiqua"/>
                <a:sym typeface="Book Antiqua"/>
              </a:rPr>
              <a:t>Session: </a:t>
            </a:r>
            <a:r>
              <a:rPr lang="en-US" sz="2800" b="1" i="0" u="none" strike="noStrike" cap="none">
                <a:solidFill>
                  <a:schemeClr val="dk1"/>
                </a:solidFill>
                <a:latin typeface="Book Antiqua"/>
                <a:ea typeface="Book Antiqua"/>
                <a:cs typeface="Book Antiqua"/>
                <a:sym typeface="Book Antiqua"/>
              </a:rPr>
              <a:t>21</a:t>
            </a:r>
            <a:endParaRPr/>
          </a:p>
        </p:txBody>
      </p:sp>
      <p:sp>
        <p:nvSpPr>
          <p:cNvPr id="57" name="Google Shape;57;p14"/>
          <p:cNvSpPr txBox="1"/>
          <p:nvPr/>
        </p:nvSpPr>
        <p:spPr>
          <a:xfrm>
            <a:off x="914400" y="3314700"/>
            <a:ext cx="7315200" cy="110799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4500" b="1" i="1" u="none" strike="noStrike" cap="none">
                <a:solidFill>
                  <a:schemeClr val="dk1"/>
                </a:solidFill>
                <a:latin typeface="Book Antiqua"/>
                <a:ea typeface="Book Antiqua"/>
                <a:cs typeface="Book Antiqua"/>
                <a:sym typeface="Book Antiqua"/>
              </a:rPr>
              <a:t>HTML5 Geolocation and APIs</a:t>
            </a:r>
            <a:endParaRPr/>
          </a:p>
        </p:txBody>
      </p:sp>
      <p:sp>
        <p:nvSpPr>
          <p:cNvPr id="58" name="Google Shape;58;p14"/>
          <p:cNvSpPr/>
          <p:nvPr/>
        </p:nvSpPr>
        <p:spPr>
          <a:xfrm>
            <a:off x="0" y="0"/>
            <a:ext cx="685800" cy="5143500"/>
          </a:xfrm>
          <a:prstGeom prst="rect">
            <a:avLst/>
          </a:prstGeom>
          <a:gradFill>
            <a:gsLst>
              <a:gs pos="0">
                <a:srgbClr val="E36C09"/>
              </a:gs>
              <a:gs pos="50000">
                <a:srgbClr val="E36C09"/>
              </a:gs>
              <a:gs pos="100000">
                <a:srgbClr val="C5D8F1"/>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9" name="Google Shape;59;p14"/>
          <p:cNvPicPr preferRelativeResize="0"/>
          <p:nvPr/>
        </p:nvPicPr>
        <p:blipFill rotWithShape="1">
          <a:blip r:embed="rId2">
            <a:alphaModFix/>
          </a:blip>
          <a:srcRect l="3556"/>
          <a:stretch/>
        </p:blipFill>
        <p:spPr>
          <a:xfrm>
            <a:off x="7040033" y="1600200"/>
            <a:ext cx="656167" cy="571500"/>
          </a:xfrm>
          <a:prstGeom prst="rect">
            <a:avLst/>
          </a:prstGeom>
          <a:noFill/>
          <a:ln>
            <a:noFill/>
          </a:ln>
        </p:spPr>
      </p:pic>
      <p:pic>
        <p:nvPicPr>
          <p:cNvPr id="60" name="Google Shape;60;p14" descr="Internet_Explorer_7_Logo-150x150.png"/>
          <p:cNvPicPr preferRelativeResize="0"/>
          <p:nvPr/>
        </p:nvPicPr>
        <p:blipFill rotWithShape="1">
          <a:blip r:embed="rId3">
            <a:alphaModFix/>
          </a:blip>
          <a:srcRect/>
          <a:stretch/>
        </p:blipFill>
        <p:spPr>
          <a:xfrm>
            <a:off x="7010400" y="628650"/>
            <a:ext cx="457200" cy="457200"/>
          </a:xfrm>
          <a:prstGeom prst="rect">
            <a:avLst/>
          </a:prstGeom>
          <a:noFill/>
          <a:ln>
            <a:noFill/>
          </a:ln>
        </p:spPr>
      </p:pic>
      <p:pic>
        <p:nvPicPr>
          <p:cNvPr id="61" name="Google Shape;61;p14" descr="images.jpg"/>
          <p:cNvPicPr preferRelativeResize="0"/>
          <p:nvPr/>
        </p:nvPicPr>
        <p:blipFill rotWithShape="1">
          <a:blip r:embed="rId4">
            <a:alphaModFix/>
          </a:blip>
          <a:srcRect/>
          <a:stretch/>
        </p:blipFill>
        <p:spPr>
          <a:xfrm rot="-1088993">
            <a:off x="931826" y="532112"/>
            <a:ext cx="1850231" cy="1385888"/>
          </a:xfrm>
          <a:prstGeom prst="rect">
            <a:avLst/>
          </a:prstGeom>
          <a:noFill/>
          <a:ln>
            <a:noFill/>
          </a:ln>
        </p:spPr>
      </p:pic>
      <p:sp>
        <p:nvSpPr>
          <p:cNvPr id="62" name="Google Shape;62;p14"/>
          <p:cNvSpPr/>
          <p:nvPr/>
        </p:nvSpPr>
        <p:spPr>
          <a:xfrm>
            <a:off x="228600" y="971550"/>
            <a:ext cx="7571303" cy="7617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6000" b="1" i="1" u="none" strike="noStrike" cap="none">
                <a:solidFill>
                  <a:srgbClr val="FC7876"/>
                </a:solidFill>
                <a:latin typeface="Courier New"/>
                <a:ea typeface="Courier New"/>
                <a:cs typeface="Courier New"/>
                <a:sym typeface="Courier New"/>
              </a:rPr>
              <a:t>     NexTGen Web</a:t>
            </a:r>
            <a:endParaRPr sz="6000" b="1" i="0" u="none" strike="noStrike" cap="none">
              <a:solidFill>
                <a:srgbClr val="5F497A"/>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t="3540"/>
          <a:stretch/>
        </p:blipFill>
        <p:spPr>
          <a:xfrm>
            <a:off x="5943600" y="1657350"/>
            <a:ext cx="762000" cy="484774"/>
          </a:xfrm>
          <a:prstGeom prst="rect">
            <a:avLst/>
          </a:prstGeom>
          <a:noFill/>
          <a:ln>
            <a:noFill/>
          </a:ln>
        </p:spPr>
      </p:pic>
      <p:pic>
        <p:nvPicPr>
          <p:cNvPr id="64" name="Google Shape;64;p14"/>
          <p:cNvPicPr preferRelativeResize="0"/>
          <p:nvPr/>
        </p:nvPicPr>
        <p:blipFill rotWithShape="1">
          <a:blip r:embed="rId6">
            <a:alphaModFix/>
          </a:blip>
          <a:srcRect/>
          <a:stretch/>
        </p:blipFill>
        <p:spPr>
          <a:xfrm>
            <a:off x="6009901" y="628650"/>
            <a:ext cx="464624" cy="442913"/>
          </a:xfrm>
          <a:prstGeom prst="rect">
            <a:avLst/>
          </a:prstGeom>
          <a:noFill/>
          <a:ln>
            <a:noFill/>
          </a:ln>
        </p:spPr>
      </p:pic>
      <p:pic>
        <p:nvPicPr>
          <p:cNvPr id="65" name="Google Shape;65;p14" descr="256px-Chrome_Logo.svg_.png"/>
          <p:cNvPicPr preferRelativeResize="0"/>
          <p:nvPr/>
        </p:nvPicPr>
        <p:blipFill rotWithShape="1">
          <a:blip r:embed="rId7">
            <a:alphaModFix/>
          </a:blip>
          <a:srcRect/>
          <a:stretch/>
        </p:blipFill>
        <p:spPr>
          <a:xfrm>
            <a:off x="7772400" y="1143000"/>
            <a:ext cx="457200" cy="457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007E39"/>
              </a:gs>
              <a:gs pos="50000">
                <a:srgbClr val="FBD4B4"/>
              </a:gs>
              <a:gs pos="100000">
                <a:srgbClr val="D6E3BC"/>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sp>
        <p:nvSpPr>
          <p:cNvPr id="68" name="Google Shape;68;p1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
        <p:nvSpPr>
          <p:cNvPr id="69" name="Google Shape;69;p15"/>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b="1" i="0" cap="none">
                <a:solidFill>
                  <a:srgbClr val="0036A2"/>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71" name="Google Shape;71;p15"/>
          <p:cNvSpPr txBox="1"/>
          <p:nvPr/>
        </p:nvSpPr>
        <p:spPr>
          <a:xfrm>
            <a:off x="0" y="4960144"/>
            <a:ext cx="3048000" cy="1833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Calibri"/>
              <a:buNone/>
            </a:pPr>
            <a:r>
              <a:rPr lang="vi" sz="1200" b="0" i="0" u="none" strike="noStrike" cap="none">
                <a:solidFill>
                  <a:schemeClr val="dk1"/>
                </a:solidFill>
                <a:latin typeface="Calibri"/>
                <a:ea typeface="Calibri"/>
                <a:cs typeface="Calibri"/>
                <a:sym typeface="Calibri"/>
              </a:rPr>
              <a:t>© </a:t>
            </a:r>
            <a:r>
              <a:rPr lang="vi" sz="1200" b="0" i="1" u="none" strike="noStrike" cap="none">
                <a:solidFill>
                  <a:schemeClr val="dk1"/>
                </a:solidFill>
                <a:latin typeface="Calibri"/>
                <a:ea typeface="Calibri"/>
                <a:cs typeface="Calibri"/>
                <a:sym typeface="Calibri"/>
              </a:rPr>
              <a:t>Aptech Ltd. </a:t>
            </a:r>
            <a:endParaRPr sz="1200" b="0" i="1" u="none" strike="noStrike" cap="none">
              <a:solidFill>
                <a:schemeClr val="dk1"/>
              </a:solidFill>
              <a:latin typeface="Calibri"/>
              <a:ea typeface="Calibri"/>
              <a:cs typeface="Calibri"/>
              <a:sym typeface="Calibri"/>
            </a:endParaRPr>
          </a:p>
        </p:txBody>
      </p:sp>
      <p:pic>
        <p:nvPicPr>
          <p:cNvPr id="72" name="Google Shape;72;p15" descr="HTML5_Logo_256.png"/>
          <p:cNvPicPr preferRelativeResize="0"/>
          <p:nvPr/>
        </p:nvPicPr>
        <p:blipFill rotWithShape="1">
          <a:blip r:embed="rId2">
            <a:alphaModFix/>
          </a:blip>
          <a:srcRect/>
          <a:stretch/>
        </p:blipFill>
        <p:spPr>
          <a:xfrm>
            <a:off x="-76200" y="57150"/>
            <a:ext cx="514350" cy="5143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47843"/>
          </a:scheme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263128"/>
            <a:ext cx="8229600" cy="3083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r"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r"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r"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r"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304800" y="685800"/>
            <a:ext cx="8610600" cy="3943350"/>
          </a:xfrm>
          <a:prstGeom prst="rect">
            <a:avLst/>
          </a:prstGeom>
          <a:noFill/>
          <a:ln>
            <a:noFill/>
          </a:ln>
        </p:spPr>
        <p:txBody>
          <a:bodyPr spcFirstLastPara="1" wrap="square" lIns="91425" tIns="45700" rIns="91425" bIns="45700" anchor="t" anchorCtr="0">
            <a:noAutofit/>
          </a:bodyPr>
          <a:lstStyle>
            <a:lvl1pPr marL="457200" marR="0" lvl="0" indent="-317500" algn="l" rtl="0">
              <a:spcBef>
                <a:spcPts val="560"/>
              </a:spcBef>
              <a:spcAft>
                <a:spcPts val="0"/>
              </a:spcAft>
              <a:buClr>
                <a:srgbClr val="004E4C"/>
              </a:buClr>
              <a:buSzPts val="1400"/>
              <a:buFont typeface="Noto Sans Symbols"/>
              <a:buChar char="◆"/>
              <a:defRPr sz="2800" b="0" i="0" u="none" strike="noStrike" cap="none">
                <a:solidFill>
                  <a:schemeClr val="dk1"/>
                </a:solidFill>
                <a:latin typeface="Calibri"/>
                <a:ea typeface="Calibri"/>
                <a:cs typeface="Calibri"/>
                <a:sym typeface="Calibri"/>
              </a:defRPr>
            </a:lvl1pPr>
            <a:lvl2pPr marL="914400" marR="0" lvl="1" indent="-304800" algn="l" rtl="0">
              <a:spcBef>
                <a:spcPts val="480"/>
              </a:spcBef>
              <a:spcAft>
                <a:spcPts val="0"/>
              </a:spcAft>
              <a:buClr>
                <a:srgbClr val="006666"/>
              </a:buClr>
              <a:buSzPts val="1200"/>
              <a:buFont typeface="Noto Sans Symbols"/>
              <a:buChar char="🞛"/>
              <a:defRPr sz="2400" b="0" i="0" u="none" strike="noStrike" cap="none">
                <a:solidFill>
                  <a:schemeClr val="dk1"/>
                </a:solidFill>
                <a:latin typeface="Calibri"/>
                <a:ea typeface="Calibri"/>
                <a:cs typeface="Calibri"/>
                <a:sym typeface="Calibri"/>
              </a:defRPr>
            </a:lvl2pPr>
            <a:lvl3pPr marL="1371600" marR="0" lvl="2" indent="-279400" algn="l" rtl="0">
              <a:spcBef>
                <a:spcPts val="400"/>
              </a:spcBef>
              <a:spcAft>
                <a:spcPts val="0"/>
              </a:spcAft>
              <a:buClr>
                <a:srgbClr val="006666"/>
              </a:buClr>
              <a:buSzPts val="8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4" name="Google Shape;54;p1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
        <p:nvSpPr>
          <p:cNvPr id="211" name="Google Shape;211;p25"/>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212" name="Google Shape;212;p2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Tracking User’s Location</a:t>
            </a:r>
            <a:endParaRPr/>
          </a:p>
        </p:txBody>
      </p:sp>
      <p:sp>
        <p:nvSpPr>
          <p:cNvPr id="213" name="Google Shape;213;p25"/>
          <p:cNvSpPr/>
          <p:nvPr/>
        </p:nvSpPr>
        <p:spPr>
          <a:xfrm>
            <a:off x="228600" y="742950"/>
            <a:ext cx="8763000" cy="74295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The </a:t>
            </a:r>
            <a:r>
              <a:rPr lang="vi" sz="2200" b="1" i="0" u="none" strike="noStrike" cap="none">
                <a:solidFill>
                  <a:schemeClr val="dk1"/>
                </a:solidFill>
                <a:latin typeface="Calibri"/>
                <a:ea typeface="Calibri"/>
                <a:cs typeface="Calibri"/>
                <a:sym typeface="Calibri"/>
              </a:rPr>
              <a:t>Geolocation</a:t>
            </a:r>
            <a:r>
              <a:rPr lang="vi" sz="2200" b="0" i="0" u="none" strike="noStrike" cap="none">
                <a:solidFill>
                  <a:schemeClr val="dk1"/>
                </a:solidFill>
                <a:latin typeface="Calibri"/>
                <a:ea typeface="Calibri"/>
                <a:cs typeface="Calibri"/>
                <a:sym typeface="Calibri"/>
              </a:rPr>
              <a:t> object is used by the Google Maps API to display the geolocation information in the applications. </a:t>
            </a:r>
            <a:endParaRPr/>
          </a:p>
        </p:txBody>
      </p:sp>
      <p:pic>
        <p:nvPicPr>
          <p:cNvPr id="214" name="Google Shape;214;p25" descr="Figure 19.7.tif"/>
          <p:cNvPicPr preferRelativeResize="0"/>
          <p:nvPr/>
        </p:nvPicPr>
        <p:blipFill rotWithShape="1">
          <a:blip r:embed="rId3">
            <a:alphaModFix/>
          </a:blip>
          <a:srcRect/>
          <a:stretch/>
        </p:blipFill>
        <p:spPr>
          <a:xfrm>
            <a:off x="1295400" y="1600200"/>
            <a:ext cx="4972050" cy="27074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
        <p:nvSpPr>
          <p:cNvPr id="221" name="Google Shape;221;p26"/>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222" name="Google Shape;222;p26"/>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Drag and Drop </a:t>
            </a:r>
            <a:endParaRPr/>
          </a:p>
        </p:txBody>
      </p:sp>
      <p:pic>
        <p:nvPicPr>
          <p:cNvPr id="223" name="Google Shape;223;p26"/>
          <p:cNvPicPr preferRelativeResize="0"/>
          <p:nvPr/>
        </p:nvPicPr>
        <p:blipFill rotWithShape="1">
          <a:blip r:embed="rId3">
            <a:alphaModFix/>
          </a:blip>
          <a:srcRect/>
          <a:stretch/>
        </p:blipFill>
        <p:spPr>
          <a:xfrm>
            <a:off x="152400" y="914400"/>
            <a:ext cx="6781800" cy="3431422"/>
          </a:xfrm>
          <a:prstGeom prst="rect">
            <a:avLst/>
          </a:prstGeom>
          <a:noFill/>
          <a:ln>
            <a:noFill/>
          </a:ln>
        </p:spPr>
      </p:pic>
      <p:pic>
        <p:nvPicPr>
          <p:cNvPr id="224" name="Google Shape;224;p26"/>
          <p:cNvPicPr preferRelativeResize="0"/>
          <p:nvPr/>
        </p:nvPicPr>
        <p:blipFill rotWithShape="1">
          <a:blip r:embed="rId4">
            <a:alphaModFix/>
          </a:blip>
          <a:srcRect/>
          <a:stretch/>
        </p:blipFill>
        <p:spPr>
          <a:xfrm>
            <a:off x="7991475" y="742950"/>
            <a:ext cx="814388" cy="2371725"/>
          </a:xfrm>
          <a:prstGeom prst="rect">
            <a:avLst/>
          </a:prstGeom>
          <a:noFill/>
          <a:ln>
            <a:noFill/>
          </a:ln>
        </p:spPr>
      </p:pic>
      <p:pic>
        <p:nvPicPr>
          <p:cNvPr id="225" name="Google Shape;225;p26"/>
          <p:cNvPicPr preferRelativeResize="0"/>
          <p:nvPr/>
        </p:nvPicPr>
        <p:blipFill rotWithShape="1">
          <a:blip r:embed="rId5">
            <a:alphaModFix/>
          </a:blip>
          <a:srcRect/>
          <a:stretch/>
        </p:blipFill>
        <p:spPr>
          <a:xfrm>
            <a:off x="6877050" y="736333"/>
            <a:ext cx="785813" cy="23692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
        <p:nvSpPr>
          <p:cNvPr id="232" name="Google Shape;232;p27"/>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233" name="Google Shape;233;p2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Drag – Drop Events</a:t>
            </a:r>
            <a:endParaRPr/>
          </a:p>
        </p:txBody>
      </p:sp>
      <p:sp>
        <p:nvSpPr>
          <p:cNvPr id="234" name="Google Shape;234;p27"/>
          <p:cNvSpPr/>
          <p:nvPr/>
        </p:nvSpPr>
        <p:spPr>
          <a:xfrm>
            <a:off x="-152400" y="679183"/>
            <a:ext cx="9296400" cy="74295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During various stages of the drag-and-drop operation, a number of events are fired. </a:t>
            </a:r>
            <a:endParaRPr/>
          </a:p>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These events are mouse-based events. </a:t>
            </a:r>
            <a:endParaRPr/>
          </a:p>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Following table lists the various events triggered during the drag operation.</a:t>
            </a:r>
            <a:endParaRPr/>
          </a:p>
        </p:txBody>
      </p:sp>
      <p:pic>
        <p:nvPicPr>
          <p:cNvPr id="235" name="Google Shape;235;p27"/>
          <p:cNvPicPr preferRelativeResize="0"/>
          <p:nvPr/>
        </p:nvPicPr>
        <p:blipFill rotWithShape="1">
          <a:blip r:embed="rId3">
            <a:alphaModFix/>
          </a:blip>
          <a:srcRect/>
          <a:stretch/>
        </p:blipFill>
        <p:spPr>
          <a:xfrm>
            <a:off x="456398" y="2982587"/>
            <a:ext cx="7763612" cy="1853584"/>
          </a:xfrm>
          <a:prstGeom prst="rect">
            <a:avLst/>
          </a:prstGeom>
          <a:noFill/>
          <a:ln>
            <a:noFill/>
          </a:ln>
        </p:spPr>
      </p:pic>
      <p:pic>
        <p:nvPicPr>
          <p:cNvPr id="236" name="Google Shape;236;p27"/>
          <p:cNvPicPr preferRelativeResize="0"/>
          <p:nvPr/>
        </p:nvPicPr>
        <p:blipFill rotWithShape="1">
          <a:blip r:embed="rId4">
            <a:alphaModFix/>
          </a:blip>
          <a:srcRect/>
          <a:stretch/>
        </p:blipFill>
        <p:spPr>
          <a:xfrm>
            <a:off x="457200" y="1515066"/>
            <a:ext cx="7215924" cy="14675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
        <p:nvSpPr>
          <p:cNvPr id="243" name="Google Shape;243;p28"/>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244" name="Google Shape;244;p2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Offline Web Applications API </a:t>
            </a:r>
            <a:endParaRPr/>
          </a:p>
        </p:txBody>
      </p:sp>
      <p:sp>
        <p:nvSpPr>
          <p:cNvPr id="245" name="Google Shape;245;p28"/>
          <p:cNvSpPr/>
          <p:nvPr/>
        </p:nvSpPr>
        <p:spPr>
          <a:xfrm>
            <a:off x="152400" y="685799"/>
            <a:ext cx="8686800" cy="2686051"/>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HTML5 supports offline Web applications that allow a user to work with them without being online. </a:t>
            </a:r>
            <a:endParaRPr sz="1800"/>
          </a:p>
          <a:p>
            <a:pPr marL="457200" marR="0" lvl="1" indent="-248920" algn="l"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offline Web applications works by saving all the Web pages locally on the user’s system. </a:t>
            </a:r>
            <a:endParaRPr sz="1800"/>
          </a:p>
          <a:p>
            <a:pPr marL="457200" marR="0" lvl="1" indent="-248920" algn="l"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This concept is also known as </a:t>
            </a:r>
            <a:r>
              <a:rPr lang="vi" sz="1800" b="0" i="0" u="none" strike="noStrike" cap="none">
                <a:solidFill>
                  <a:srgbClr val="FF0000"/>
                </a:solidFill>
                <a:latin typeface="Calibri"/>
                <a:ea typeface="Calibri"/>
                <a:cs typeface="Calibri"/>
                <a:sym typeface="Calibri"/>
              </a:rPr>
              <a:t>Application Cache</a:t>
            </a:r>
            <a:r>
              <a:rPr lang="vi" sz="1800" b="0" i="0" u="none" strike="noStrike" cap="none">
                <a:solidFill>
                  <a:schemeClr val="dk1"/>
                </a:solidFill>
                <a:latin typeface="Calibri"/>
                <a:ea typeface="Calibri"/>
                <a:cs typeface="Calibri"/>
                <a:sym typeface="Calibri"/>
              </a:rPr>
              <a:t>. </a:t>
            </a:r>
            <a:endParaRPr sz="1800"/>
          </a:p>
          <a:p>
            <a:pPr marL="457200" marR="0" lvl="1" indent="-248920" algn="l"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Application Cache enables all resources, such as HTML, JavaScript, images, and CSS pages of an Web application to be stored locally on the system. </a:t>
            </a:r>
            <a:endParaRPr sz="1800"/>
          </a:p>
          <a:p>
            <a:pPr marL="457200" marR="0" lvl="1" indent="-248920" algn="l"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Following are the steps that can be taken to cache resources locally on the system.</a:t>
            </a:r>
            <a:endParaRPr sz="1800"/>
          </a:p>
        </p:txBody>
      </p:sp>
      <p:grpSp>
        <p:nvGrpSpPr>
          <p:cNvPr id="246" name="Google Shape;246;p28"/>
          <p:cNvGrpSpPr/>
          <p:nvPr/>
        </p:nvGrpSpPr>
        <p:grpSpPr>
          <a:xfrm>
            <a:off x="374812" y="3537800"/>
            <a:ext cx="8235788" cy="685800"/>
            <a:chOff x="-158588" y="-500031"/>
            <a:chExt cx="8235788" cy="728115"/>
          </a:xfrm>
        </p:grpSpPr>
        <p:sp>
          <p:nvSpPr>
            <p:cNvPr id="247" name="Google Shape;247;p28"/>
            <p:cNvSpPr/>
            <p:nvPr/>
          </p:nvSpPr>
          <p:spPr>
            <a:xfrm>
              <a:off x="0" y="-500031"/>
              <a:ext cx="8077200" cy="598933"/>
            </a:xfrm>
            <a:prstGeom prst="roundRect">
              <a:avLst>
                <a:gd name="adj" fmla="val 21589"/>
              </a:avLst>
            </a:prstGeom>
            <a:gradFill>
              <a:gsLst>
                <a:gs pos="0">
                  <a:srgbClr val="8CB3E3"/>
                </a:gs>
                <a:gs pos="80000">
                  <a:srgbClr val="D99593"/>
                </a:gs>
                <a:gs pos="100000">
                  <a:srgbClr val="C00000"/>
                </a:gs>
              </a:gsLst>
              <a:lin ang="16200000" scaled="0"/>
            </a:gra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70000"/>
                </a:lnSpc>
                <a:spcBef>
                  <a:spcPts val="0"/>
                </a:spcBef>
                <a:spcAft>
                  <a:spcPts val="0"/>
                </a:spcAft>
                <a:buNone/>
              </a:pPr>
              <a:endParaRPr sz="1400">
                <a:solidFill>
                  <a:schemeClr val="dk1"/>
                </a:solidFill>
                <a:latin typeface="Arial"/>
                <a:ea typeface="Arial"/>
                <a:cs typeface="Arial"/>
                <a:sym typeface="Arial"/>
              </a:endParaRPr>
            </a:p>
          </p:txBody>
        </p:sp>
        <p:sp>
          <p:nvSpPr>
            <p:cNvPr id="248" name="Google Shape;248;p28"/>
            <p:cNvSpPr/>
            <p:nvPr/>
          </p:nvSpPr>
          <p:spPr>
            <a:xfrm>
              <a:off x="-158588" y="-218180"/>
              <a:ext cx="8004094" cy="446264"/>
            </a:xfrm>
            <a:prstGeom prst="rect">
              <a:avLst/>
            </a:prstGeom>
            <a:noFill/>
            <a:ln>
              <a:noFill/>
            </a:ln>
          </p:spPr>
          <p:txBody>
            <a:bodyPr spcFirstLastPara="1" wrap="square" lIns="68575" tIns="0" rIns="68575" bIns="0" anchor="t" anchorCtr="0">
              <a:noAutofit/>
            </a:bodyPr>
            <a:lstStyle/>
            <a:p>
              <a:pPr marL="457200" marR="0" lvl="0" indent="-274320" algn="l" rtl="0">
                <a:lnSpc>
                  <a:spcPct val="100000"/>
                </a:lnSpc>
                <a:spcBef>
                  <a:spcPts val="0"/>
                </a:spcBef>
                <a:spcAft>
                  <a:spcPts val="0"/>
                </a:spcAft>
                <a:buNone/>
              </a:pPr>
              <a:r>
                <a:rPr lang="vi" sz="2400" baseline="30000">
                  <a:solidFill>
                    <a:schemeClr val="dk1"/>
                  </a:solidFill>
                  <a:latin typeface="Arial"/>
                  <a:ea typeface="Arial"/>
                  <a:cs typeface="Arial"/>
                  <a:sym typeface="Arial"/>
                </a:rPr>
                <a:t>1. Create a manifest file to define the resources that need to be saved.</a:t>
              </a:r>
              <a:endParaRPr/>
            </a:p>
            <a:p>
              <a:pPr marL="0" marR="0" lvl="0" indent="0" algn="l" rtl="0">
                <a:lnSpc>
                  <a:spcPct val="70000"/>
                </a:lnSpc>
                <a:spcBef>
                  <a:spcPts val="1200"/>
                </a:spcBef>
                <a:spcAft>
                  <a:spcPts val="0"/>
                </a:spcAft>
                <a:buNone/>
              </a:pPr>
              <a:endParaRPr sz="2400" baseline="30000">
                <a:solidFill>
                  <a:schemeClr val="dk1"/>
                </a:solidFill>
                <a:latin typeface="Arial"/>
                <a:ea typeface="Arial"/>
                <a:cs typeface="Arial"/>
                <a:sym typeface="Arial"/>
              </a:endParaRPr>
            </a:p>
          </p:txBody>
        </p:sp>
      </p:grpSp>
      <p:grpSp>
        <p:nvGrpSpPr>
          <p:cNvPr id="249" name="Google Shape;249;p28"/>
          <p:cNvGrpSpPr/>
          <p:nvPr/>
        </p:nvGrpSpPr>
        <p:grpSpPr>
          <a:xfrm>
            <a:off x="374812" y="4152669"/>
            <a:ext cx="8235788" cy="685800"/>
            <a:chOff x="-158588" y="-500031"/>
            <a:chExt cx="8235788" cy="728115"/>
          </a:xfrm>
        </p:grpSpPr>
        <p:sp>
          <p:nvSpPr>
            <p:cNvPr id="250" name="Google Shape;250;p28"/>
            <p:cNvSpPr/>
            <p:nvPr/>
          </p:nvSpPr>
          <p:spPr>
            <a:xfrm>
              <a:off x="0" y="-500031"/>
              <a:ext cx="8077200" cy="598933"/>
            </a:xfrm>
            <a:prstGeom prst="roundRect">
              <a:avLst>
                <a:gd name="adj" fmla="val 21589"/>
              </a:avLst>
            </a:prstGeom>
            <a:gradFill>
              <a:gsLst>
                <a:gs pos="0">
                  <a:srgbClr val="8CB3E3"/>
                </a:gs>
                <a:gs pos="80000">
                  <a:srgbClr val="D99593"/>
                </a:gs>
                <a:gs pos="100000">
                  <a:srgbClr val="C00000"/>
                </a:gs>
              </a:gsLst>
              <a:lin ang="16200000" scaled="0"/>
            </a:gra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70000"/>
                </a:lnSpc>
                <a:spcBef>
                  <a:spcPts val="0"/>
                </a:spcBef>
                <a:spcAft>
                  <a:spcPts val="0"/>
                </a:spcAft>
                <a:buNone/>
              </a:pPr>
              <a:endParaRPr sz="1400">
                <a:solidFill>
                  <a:schemeClr val="dk1"/>
                </a:solidFill>
                <a:latin typeface="Arial"/>
                <a:ea typeface="Arial"/>
                <a:cs typeface="Arial"/>
                <a:sym typeface="Arial"/>
              </a:endParaRPr>
            </a:p>
          </p:txBody>
        </p:sp>
        <p:sp>
          <p:nvSpPr>
            <p:cNvPr id="251" name="Google Shape;251;p28"/>
            <p:cNvSpPr/>
            <p:nvPr/>
          </p:nvSpPr>
          <p:spPr>
            <a:xfrm>
              <a:off x="-158588" y="-218180"/>
              <a:ext cx="8004094" cy="446264"/>
            </a:xfrm>
            <a:prstGeom prst="rect">
              <a:avLst/>
            </a:prstGeom>
            <a:noFill/>
            <a:ln>
              <a:noFill/>
            </a:ln>
          </p:spPr>
          <p:txBody>
            <a:bodyPr spcFirstLastPara="1" wrap="square" lIns="68575" tIns="0" rIns="68575" bIns="0" anchor="t" anchorCtr="0">
              <a:noAutofit/>
            </a:bodyPr>
            <a:lstStyle/>
            <a:p>
              <a:pPr marL="457200" marR="0" lvl="0" indent="-274320" algn="l" rtl="0">
                <a:lnSpc>
                  <a:spcPct val="100000"/>
                </a:lnSpc>
                <a:spcBef>
                  <a:spcPts val="0"/>
                </a:spcBef>
                <a:spcAft>
                  <a:spcPts val="0"/>
                </a:spcAft>
                <a:buNone/>
              </a:pPr>
              <a:r>
                <a:rPr lang="vi" sz="2400" baseline="30000">
                  <a:solidFill>
                    <a:schemeClr val="dk1"/>
                  </a:solidFill>
                  <a:latin typeface="Arial"/>
                  <a:ea typeface="Arial"/>
                  <a:cs typeface="Arial"/>
                  <a:sym typeface="Arial"/>
                </a:rPr>
                <a:t>2. Reference the manifest file in each Web page designed to use cached resources.</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Effect transition="in" filter="fade">
                                      <p:cBhvr>
                                        <p:cTn id="7" dur="500"/>
                                        <p:tgtEl>
                                          <p:spTgt spid="24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45">
                                            <p:txEl>
                                              <p:pRg st="1" end="1"/>
                                            </p:txEl>
                                          </p:spTgt>
                                        </p:tgtEl>
                                        <p:attrNameLst>
                                          <p:attrName>style.visibility</p:attrName>
                                        </p:attrNameLst>
                                      </p:cBhvr>
                                      <p:to>
                                        <p:strVal val="visible"/>
                                      </p:to>
                                    </p:set>
                                    <p:animEffect transition="in" filter="fade">
                                      <p:cBhvr>
                                        <p:cTn id="10" dur="500"/>
                                        <p:tgtEl>
                                          <p:spTgt spid="24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5">
                                            <p:txEl>
                                              <p:pRg st="2" end="2"/>
                                            </p:txEl>
                                          </p:spTgt>
                                        </p:tgtEl>
                                        <p:attrNameLst>
                                          <p:attrName>style.visibility</p:attrName>
                                        </p:attrNameLst>
                                      </p:cBhvr>
                                      <p:to>
                                        <p:strVal val="visible"/>
                                      </p:to>
                                    </p:set>
                                    <p:animEffect transition="in" filter="fade">
                                      <p:cBhvr>
                                        <p:cTn id="13" dur="500"/>
                                        <p:tgtEl>
                                          <p:spTgt spid="24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45">
                                            <p:txEl>
                                              <p:pRg st="3" end="3"/>
                                            </p:txEl>
                                          </p:spTgt>
                                        </p:tgtEl>
                                        <p:attrNameLst>
                                          <p:attrName>style.visibility</p:attrName>
                                        </p:attrNameLst>
                                      </p:cBhvr>
                                      <p:to>
                                        <p:strVal val="visible"/>
                                      </p:to>
                                    </p:set>
                                    <p:animEffect transition="in" filter="fade">
                                      <p:cBhvr>
                                        <p:cTn id="16" dur="500"/>
                                        <p:tgtEl>
                                          <p:spTgt spid="24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45">
                                            <p:txEl>
                                              <p:pRg st="4" end="4"/>
                                            </p:txEl>
                                          </p:spTgt>
                                        </p:tgtEl>
                                        <p:attrNameLst>
                                          <p:attrName>style.visibility</p:attrName>
                                        </p:attrNameLst>
                                      </p:cBhvr>
                                      <p:to>
                                        <p:strVal val="visible"/>
                                      </p:to>
                                    </p:set>
                                    <p:animEffect transition="in" filter="fade">
                                      <p:cBhvr>
                                        <p:cTn id="19" dur="500"/>
                                        <p:tgtEl>
                                          <p:spTgt spid="24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46"/>
                                        </p:tgtEl>
                                        <p:attrNameLst>
                                          <p:attrName>style.visibility</p:attrName>
                                        </p:attrNameLst>
                                      </p:cBhvr>
                                      <p:to>
                                        <p:strVal val="visible"/>
                                      </p:to>
                                    </p:set>
                                    <p:animEffect transition="in" filter="fade">
                                      <p:cBhvr>
                                        <p:cTn id="24" dur="500"/>
                                        <p:tgtEl>
                                          <p:spTgt spid="24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9"/>
                                        </p:tgtEl>
                                        <p:attrNameLst>
                                          <p:attrName>style.visibility</p:attrName>
                                        </p:attrNameLst>
                                      </p:cBhvr>
                                      <p:to>
                                        <p:strVal val="visible"/>
                                      </p:to>
                                    </p:set>
                                    <p:animEffect transition="in" filter="fade">
                                      <p:cBhvr>
                                        <p:cTn id="29"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
        <p:nvSpPr>
          <p:cNvPr id="258" name="Google Shape;258;p29"/>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259" name="Google Shape;259;p2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Creating a Manifest File 1-2</a:t>
            </a:r>
            <a:endParaRPr/>
          </a:p>
        </p:txBody>
      </p:sp>
      <p:sp>
        <p:nvSpPr>
          <p:cNvPr id="260" name="Google Shape;260;p29"/>
          <p:cNvSpPr/>
          <p:nvPr/>
        </p:nvSpPr>
        <p:spPr>
          <a:xfrm>
            <a:off x="0" y="606246"/>
            <a:ext cx="8929688" cy="12573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manifest file is a text file that defines the caching behavior for resources used by the Web page. </a:t>
            </a:r>
            <a:endParaRPr sz="1800"/>
          </a:p>
          <a:p>
            <a:pPr marL="457200" marR="0" lvl="1" indent="-248920" algn="l"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file should be saved with the </a:t>
            </a:r>
            <a:r>
              <a:rPr lang="vi" sz="1800" b="1" i="0" u="none" strike="noStrike" cap="none">
                <a:solidFill>
                  <a:srgbClr val="FF0000"/>
                </a:solidFill>
                <a:latin typeface="Calibri"/>
                <a:ea typeface="Calibri"/>
                <a:cs typeface="Calibri"/>
                <a:sym typeface="Calibri"/>
              </a:rPr>
              <a:t>.manifest </a:t>
            </a:r>
            <a:r>
              <a:rPr lang="vi" sz="1800" b="0" i="0" u="none" strike="noStrike" cap="none">
                <a:solidFill>
                  <a:schemeClr val="dk1"/>
                </a:solidFill>
                <a:latin typeface="Calibri"/>
                <a:ea typeface="Calibri"/>
                <a:cs typeface="Calibri"/>
                <a:sym typeface="Calibri"/>
              </a:rPr>
              <a:t>extension.</a:t>
            </a:r>
            <a:endParaRPr sz="1800"/>
          </a:p>
          <a:p>
            <a:pPr marL="457200" marR="0" lvl="1" indent="-248920" algn="l"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Code Snippet demonstrates creation of a manifest file.</a:t>
            </a:r>
            <a:endParaRPr sz="1800"/>
          </a:p>
        </p:txBody>
      </p:sp>
      <p:sp>
        <p:nvSpPr>
          <p:cNvPr id="261" name="Google Shape;261;p29"/>
          <p:cNvSpPr txBox="1"/>
          <p:nvPr/>
        </p:nvSpPr>
        <p:spPr>
          <a:xfrm>
            <a:off x="540544" y="1863546"/>
            <a:ext cx="7848600" cy="297773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b="1">
                <a:solidFill>
                  <a:srgbClr val="0036A2"/>
                </a:solidFill>
                <a:latin typeface="Courier New"/>
                <a:ea typeface="Courier New"/>
                <a:cs typeface="Courier New"/>
                <a:sym typeface="Courier New"/>
              </a:rPr>
              <a:t>CACHE:</a:t>
            </a:r>
            <a:endParaRPr/>
          </a:p>
          <a:p>
            <a:pPr marL="0" marR="0" lvl="0" indent="0" algn="l" rtl="0">
              <a:lnSpc>
                <a:spcPct val="100000"/>
              </a:lnSpc>
              <a:spcBef>
                <a:spcPts val="0"/>
              </a:spcBef>
              <a:spcAft>
                <a:spcPts val="0"/>
              </a:spcAft>
              <a:buNone/>
            </a:pPr>
            <a:r>
              <a:rPr lang="vi" b="1">
                <a:solidFill>
                  <a:srgbClr val="007E39"/>
                </a:solidFill>
                <a:latin typeface="Courier New"/>
                <a:ea typeface="Courier New"/>
                <a:cs typeface="Courier New"/>
                <a:sym typeface="Courier New"/>
              </a:rPr>
              <a:t># Defines resources to be cached.</a:t>
            </a:r>
            <a:endParaRPr/>
          </a:p>
          <a:p>
            <a:pPr marL="0" marR="0" lvl="0" indent="0" algn="l" rtl="0">
              <a:lnSpc>
                <a:spcPct val="100000"/>
              </a:lnSpc>
              <a:spcBef>
                <a:spcPts val="0"/>
              </a:spcBef>
              <a:spcAft>
                <a:spcPts val="0"/>
              </a:spcAft>
              <a:buNone/>
            </a:pPr>
            <a:r>
              <a:rPr lang="vi" b="1">
                <a:solidFill>
                  <a:schemeClr val="dk1"/>
                </a:solidFill>
                <a:latin typeface="Courier New"/>
                <a:ea typeface="Courier New"/>
                <a:cs typeface="Courier New"/>
                <a:sym typeface="Courier New"/>
              </a:rPr>
              <a:t>   check.js</a:t>
            </a:r>
            <a:endParaRPr/>
          </a:p>
          <a:p>
            <a:pPr marL="0" marR="0" lvl="0" indent="0" algn="l" rtl="0">
              <a:lnSpc>
                <a:spcPct val="100000"/>
              </a:lnSpc>
              <a:spcBef>
                <a:spcPts val="0"/>
              </a:spcBef>
              <a:spcAft>
                <a:spcPts val="0"/>
              </a:spcAft>
              <a:buNone/>
            </a:pPr>
            <a:r>
              <a:rPr lang="vi" b="1">
                <a:solidFill>
                  <a:schemeClr val="dk1"/>
                </a:solidFill>
                <a:latin typeface="Courier New"/>
                <a:ea typeface="Courier New"/>
                <a:cs typeface="Courier New"/>
                <a:sym typeface="Courier New"/>
              </a:rPr>
              <a:t>   styles.css</a:t>
            </a:r>
            <a:endParaRPr/>
          </a:p>
          <a:p>
            <a:pPr marL="0" marR="0" lvl="0" indent="0" algn="l" rtl="0">
              <a:lnSpc>
                <a:spcPct val="100000"/>
              </a:lnSpc>
              <a:spcBef>
                <a:spcPts val="0"/>
              </a:spcBef>
              <a:spcAft>
                <a:spcPts val="0"/>
              </a:spcAft>
              <a:buNone/>
            </a:pPr>
            <a:r>
              <a:rPr lang="vi" b="1">
                <a:solidFill>
                  <a:schemeClr val="dk1"/>
                </a:solidFill>
                <a:latin typeface="Courier New"/>
                <a:ea typeface="Courier New"/>
                <a:cs typeface="Courier New"/>
                <a:sym typeface="Courier New"/>
              </a:rPr>
              <a:t>   images/figure1.jpg</a:t>
            </a:r>
            <a:endParaRPr/>
          </a:p>
          <a:p>
            <a:pPr marL="0" marR="0" lvl="0" indent="0" algn="l" rtl="0">
              <a:lnSpc>
                <a:spcPct val="100000"/>
              </a:lnSpc>
              <a:spcBef>
                <a:spcPts val="0"/>
              </a:spcBef>
              <a:spcAft>
                <a:spcPts val="0"/>
              </a:spcAft>
              <a:buNone/>
            </a:pPr>
            <a:endParaRPr b="1">
              <a:solidFill>
                <a:srgbClr val="007E39"/>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vi" b="1">
                <a:solidFill>
                  <a:srgbClr val="0036A2"/>
                </a:solidFill>
                <a:latin typeface="Courier New"/>
                <a:ea typeface="Courier New"/>
                <a:cs typeface="Courier New"/>
                <a:sym typeface="Courier New"/>
              </a:rPr>
              <a:t>FALLBACK:</a:t>
            </a:r>
            <a:endParaRPr/>
          </a:p>
          <a:p>
            <a:pPr marL="0" marR="0" lvl="0" indent="0" algn="l" rtl="0">
              <a:lnSpc>
                <a:spcPct val="100000"/>
              </a:lnSpc>
              <a:spcBef>
                <a:spcPts val="0"/>
              </a:spcBef>
              <a:spcAft>
                <a:spcPts val="0"/>
              </a:spcAft>
              <a:buNone/>
            </a:pPr>
            <a:r>
              <a:rPr lang="vi" b="1">
                <a:solidFill>
                  <a:srgbClr val="007E39"/>
                </a:solidFill>
                <a:latin typeface="Courier New"/>
                <a:ea typeface="Courier New"/>
                <a:cs typeface="Courier New"/>
                <a:sym typeface="Courier New"/>
              </a:rPr>
              <a:t># Defines resources to be used if non-cached resources</a:t>
            </a:r>
            <a:endParaRPr/>
          </a:p>
          <a:p>
            <a:pPr marL="0" marR="0" lvl="0" indent="0" algn="l" rtl="0">
              <a:lnSpc>
                <a:spcPct val="100000"/>
              </a:lnSpc>
              <a:spcBef>
                <a:spcPts val="0"/>
              </a:spcBef>
              <a:spcAft>
                <a:spcPts val="0"/>
              </a:spcAft>
              <a:buNone/>
            </a:pPr>
            <a:r>
              <a:rPr lang="vi" b="1">
                <a:solidFill>
                  <a:srgbClr val="007E39"/>
                </a:solidFill>
                <a:latin typeface="Courier New"/>
                <a:ea typeface="Courier New"/>
                <a:cs typeface="Courier New"/>
                <a:sym typeface="Courier New"/>
              </a:rPr>
              <a:t># cannot be downloaded</a:t>
            </a:r>
            <a:endParaRPr/>
          </a:p>
          <a:p>
            <a:pPr marL="0" marR="0" lvl="0" indent="0" algn="l" rtl="0">
              <a:lnSpc>
                <a:spcPct val="100000"/>
              </a:lnSpc>
              <a:spcBef>
                <a:spcPts val="0"/>
              </a:spcBef>
              <a:spcAft>
                <a:spcPts val="0"/>
              </a:spcAft>
              <a:buNone/>
            </a:pPr>
            <a:r>
              <a:rPr lang="vi" b="1">
                <a:solidFill>
                  <a:srgbClr val="007E39"/>
                </a:solidFill>
                <a:latin typeface="Courier New"/>
                <a:ea typeface="Courier New"/>
                <a:cs typeface="Courier New"/>
                <a:sym typeface="Courier New"/>
              </a:rPr>
              <a:t>  </a:t>
            </a:r>
            <a:r>
              <a:rPr lang="vi" b="1">
                <a:solidFill>
                  <a:schemeClr val="dk1"/>
                </a:solidFill>
                <a:latin typeface="Courier New"/>
                <a:ea typeface="Courier New"/>
                <a:cs typeface="Courier New"/>
                <a:sym typeface="Courier New"/>
              </a:rPr>
              <a:t>Other_images/ figure2.png</a:t>
            </a:r>
            <a:endParaRPr/>
          </a:p>
          <a:p>
            <a:pPr marL="0" marR="0" lvl="0" indent="0" algn="l" rtl="0">
              <a:lnSpc>
                <a:spcPct val="100000"/>
              </a:lnSpc>
              <a:spcBef>
                <a:spcPts val="0"/>
              </a:spcBef>
              <a:spcAft>
                <a:spcPts val="0"/>
              </a:spcAft>
              <a:buNone/>
            </a:pPr>
            <a:endParaRPr b="1">
              <a:solidFill>
                <a:srgbClr val="007E39"/>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vi" b="1">
                <a:solidFill>
                  <a:srgbClr val="0036A2"/>
                </a:solidFill>
                <a:latin typeface="Courier New"/>
                <a:ea typeface="Courier New"/>
                <a:cs typeface="Courier New"/>
                <a:sym typeface="Courier New"/>
              </a:rPr>
              <a:t>NETWORK:</a:t>
            </a:r>
            <a:endParaRPr/>
          </a:p>
          <a:p>
            <a:pPr marL="0" marR="0" lvl="0" indent="0" algn="l" rtl="0">
              <a:lnSpc>
                <a:spcPct val="100000"/>
              </a:lnSpc>
              <a:spcBef>
                <a:spcPts val="0"/>
              </a:spcBef>
              <a:spcAft>
                <a:spcPts val="0"/>
              </a:spcAft>
              <a:buNone/>
            </a:pPr>
            <a:r>
              <a:rPr lang="vi" b="1">
                <a:solidFill>
                  <a:srgbClr val="007E39"/>
                </a:solidFill>
                <a:latin typeface="Courier New"/>
                <a:ea typeface="Courier New"/>
                <a:cs typeface="Courier New"/>
                <a:sym typeface="Courier New"/>
              </a:rPr>
              <a:t># Defines resources that will not be cached.</a:t>
            </a:r>
            <a:endParaRPr/>
          </a:p>
          <a:p>
            <a:pPr marL="0" marR="0" lvl="0" indent="0" algn="l" rtl="0">
              <a:lnSpc>
                <a:spcPct val="100000"/>
              </a:lnSpc>
              <a:spcBef>
                <a:spcPts val="0"/>
              </a:spcBef>
              <a:spcAft>
                <a:spcPts val="0"/>
              </a:spcAft>
              <a:buNone/>
            </a:pPr>
            <a:r>
              <a:rPr lang="vi" b="1">
                <a:solidFill>
                  <a:srgbClr val="007E39"/>
                </a:solidFill>
                <a:latin typeface="Courier New"/>
                <a:ea typeface="Courier New"/>
                <a:cs typeface="Courier New"/>
                <a:sym typeface="Courier New"/>
              </a:rPr>
              <a:t>  </a:t>
            </a:r>
            <a:r>
              <a:rPr lang="vi" b="1">
                <a:solidFill>
                  <a:schemeClr val="dk1"/>
                </a:solidFill>
                <a:latin typeface="Courier New"/>
                <a:ea typeface="Courier New"/>
                <a:cs typeface="Courier New"/>
                <a:sym typeface="Courier New"/>
              </a:rPr>
              <a:t>figure3.png</a:t>
            </a:r>
            <a:endParaRPr b="1">
              <a:solidFill>
                <a:schemeClr val="dk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8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
        <p:nvSpPr>
          <p:cNvPr id="268" name="Google Shape;268;p30"/>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269" name="Google Shape;269;p30"/>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Creating a Manifest File 2-2</a:t>
            </a:r>
            <a:endParaRPr/>
          </a:p>
        </p:txBody>
      </p:sp>
      <p:sp>
        <p:nvSpPr>
          <p:cNvPr id="270" name="Google Shape;270;p30"/>
          <p:cNvSpPr/>
          <p:nvPr/>
        </p:nvSpPr>
        <p:spPr>
          <a:xfrm>
            <a:off x="152400" y="628650"/>
            <a:ext cx="8686800" cy="40005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alibri"/>
                <a:ea typeface="Calibri"/>
                <a:cs typeface="Calibri"/>
                <a:sym typeface="Calibri"/>
              </a:rPr>
              <a:t>Following are the sections defined in the </a:t>
            </a:r>
            <a:r>
              <a:rPr lang="vi" sz="2800" b="0" i="0" u="none" strike="noStrike" cap="none" baseline="30000">
                <a:solidFill>
                  <a:schemeClr val="dk1"/>
                </a:solidFill>
                <a:latin typeface="Courier New"/>
                <a:ea typeface="Courier New"/>
                <a:cs typeface="Courier New"/>
                <a:sym typeface="Courier New"/>
              </a:rPr>
              <a:t>.manifest</a:t>
            </a:r>
            <a:r>
              <a:rPr lang="vi" sz="2800" b="0" i="0" u="none" strike="noStrike" cap="none" baseline="30000">
                <a:solidFill>
                  <a:schemeClr val="dk1"/>
                </a:solidFill>
                <a:latin typeface="Calibri"/>
                <a:ea typeface="Calibri"/>
                <a:cs typeface="Calibri"/>
                <a:sym typeface="Calibri"/>
              </a:rPr>
              <a:t> file.</a:t>
            </a:r>
            <a:endParaRPr sz="2800" b="0" i="0" u="none" strike="noStrike" cap="none">
              <a:solidFill>
                <a:schemeClr val="dk1"/>
              </a:solidFill>
              <a:latin typeface="Calibri"/>
              <a:ea typeface="Calibri"/>
              <a:cs typeface="Calibri"/>
              <a:sym typeface="Calibri"/>
            </a:endParaRPr>
          </a:p>
        </p:txBody>
      </p:sp>
      <p:pic>
        <p:nvPicPr>
          <p:cNvPr id="271" name="Google Shape;271;p30"/>
          <p:cNvPicPr preferRelativeResize="0"/>
          <p:nvPr/>
        </p:nvPicPr>
        <p:blipFill rotWithShape="1">
          <a:blip r:embed="rId3">
            <a:alphaModFix/>
          </a:blip>
          <a:srcRect/>
          <a:stretch/>
        </p:blipFill>
        <p:spPr>
          <a:xfrm>
            <a:off x="685800" y="861127"/>
            <a:ext cx="7162800" cy="2076710"/>
          </a:xfrm>
          <a:prstGeom prst="rect">
            <a:avLst/>
          </a:prstGeom>
          <a:noFill/>
          <a:ln>
            <a:noFill/>
          </a:ln>
        </p:spPr>
      </p:pic>
      <p:pic>
        <p:nvPicPr>
          <p:cNvPr id="272" name="Google Shape;272;p30"/>
          <p:cNvPicPr preferRelativeResize="0"/>
          <p:nvPr/>
        </p:nvPicPr>
        <p:blipFill rotWithShape="1">
          <a:blip r:embed="rId4">
            <a:alphaModFix/>
          </a:blip>
          <a:srcRect/>
          <a:stretch/>
        </p:blipFill>
        <p:spPr>
          <a:xfrm>
            <a:off x="762000" y="3051007"/>
            <a:ext cx="7772399" cy="197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
        <p:nvSpPr>
          <p:cNvPr id="279" name="Google Shape;279;p31"/>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280" name="Google Shape;280;p3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Declaring a Manifest</a:t>
            </a:r>
            <a:endParaRPr/>
          </a:p>
        </p:txBody>
      </p:sp>
      <p:sp>
        <p:nvSpPr>
          <p:cNvPr id="281" name="Google Shape;281;p31"/>
          <p:cNvSpPr/>
          <p:nvPr/>
        </p:nvSpPr>
        <p:spPr>
          <a:xfrm>
            <a:off x="152400" y="628650"/>
            <a:ext cx="8991600" cy="1257300"/>
          </a:xfrm>
          <a:prstGeom prst="rect">
            <a:avLst/>
          </a:prstGeom>
          <a:noFill/>
          <a:ln>
            <a:noFill/>
          </a:ln>
        </p:spPr>
        <p:txBody>
          <a:bodyPr spcFirstLastPara="1" wrap="square" lIns="91425" tIns="45700" rIns="91425" bIns="45700" anchor="ctr" anchorCtr="0">
            <a:noAutofit/>
          </a:bodyPr>
          <a:lstStyle/>
          <a:p>
            <a:pPr marL="457200" marR="0" lvl="1" indent="-2616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benefit of Application Cache is that it improves the performance of a Web page by reducing the number of requests made to the Web server. </a:t>
            </a:r>
            <a:endParaRPr sz="1800"/>
          </a:p>
          <a:p>
            <a:pPr marL="457200" marR="0" lvl="1" indent="-2616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Web server hosts the Web application to be accessed on the network.</a:t>
            </a:r>
            <a:endParaRPr sz="1800"/>
          </a:p>
          <a:p>
            <a:pPr marL="457200" marR="0" lvl="1" indent="-2616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Following figure shows how to enable the Work Offline mode in Opera browser, it enables to cache the resources of the Web application pages locally.</a:t>
            </a:r>
            <a:endParaRPr sz="1800"/>
          </a:p>
        </p:txBody>
      </p:sp>
      <p:pic>
        <p:nvPicPr>
          <p:cNvPr id="282" name="Google Shape;282;p31" descr="Figure 19.11.tif"/>
          <p:cNvPicPr preferRelativeResize="0"/>
          <p:nvPr/>
        </p:nvPicPr>
        <p:blipFill rotWithShape="1">
          <a:blip r:embed="rId3">
            <a:alphaModFix/>
          </a:blip>
          <a:srcRect/>
          <a:stretch/>
        </p:blipFill>
        <p:spPr>
          <a:xfrm>
            <a:off x="3276600" y="2394077"/>
            <a:ext cx="4057650" cy="2051933"/>
          </a:xfrm>
          <a:prstGeom prst="rect">
            <a:avLst/>
          </a:prstGeom>
          <a:noFill/>
          <a:ln>
            <a:noFill/>
          </a:ln>
        </p:spPr>
      </p:pic>
      <p:pic>
        <p:nvPicPr>
          <p:cNvPr id="283" name="Google Shape;283;p31"/>
          <p:cNvPicPr preferRelativeResize="0"/>
          <p:nvPr/>
        </p:nvPicPr>
        <p:blipFill rotWithShape="1">
          <a:blip r:embed="rId4">
            <a:alphaModFix/>
          </a:blip>
          <a:srcRect/>
          <a:stretch/>
        </p:blipFill>
        <p:spPr>
          <a:xfrm>
            <a:off x="685800" y="1986607"/>
            <a:ext cx="1828800" cy="287287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fade">
                                      <p:cBhvr>
                                        <p:cTn id="7" dur="500"/>
                                        <p:tgtEl>
                                          <p:spTgt spid="28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1">
                                            <p:txEl>
                                              <p:pRg st="1" end="1"/>
                                            </p:txEl>
                                          </p:spTgt>
                                        </p:tgtEl>
                                        <p:attrNameLst>
                                          <p:attrName>style.visibility</p:attrName>
                                        </p:attrNameLst>
                                      </p:cBhvr>
                                      <p:to>
                                        <p:strVal val="visible"/>
                                      </p:to>
                                    </p:set>
                                    <p:animEffect transition="in" filter="fade">
                                      <p:cBhvr>
                                        <p:cTn id="10" dur="500"/>
                                        <p:tgtEl>
                                          <p:spTgt spid="28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1">
                                            <p:txEl>
                                              <p:pRg st="2" end="2"/>
                                            </p:txEl>
                                          </p:spTgt>
                                        </p:tgtEl>
                                        <p:attrNameLst>
                                          <p:attrName>style.visibility</p:attrName>
                                        </p:attrNameLst>
                                      </p:cBhvr>
                                      <p:to>
                                        <p:strVal val="visible"/>
                                      </p:to>
                                    </p:set>
                                    <p:animEffect transition="in" filter="fade">
                                      <p:cBhvr>
                                        <p:cTn id="13" dur="500"/>
                                        <p:tgtEl>
                                          <p:spTgt spid="28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2"/>
                                        </p:tgtEl>
                                        <p:attrNameLst>
                                          <p:attrName>style.visibility</p:attrName>
                                        </p:attrNameLst>
                                      </p:cBhvr>
                                      <p:to>
                                        <p:strVal val="visible"/>
                                      </p:to>
                                    </p:set>
                                    <p:animEffect transition="in" filter="fade">
                                      <p:cBhvr>
                                        <p:cTn id="18"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
        <p:nvSpPr>
          <p:cNvPr id="290" name="Google Shape;290;p32"/>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291" name="Google Shape;291;p3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Summary</a:t>
            </a:r>
            <a:endParaRPr/>
          </a:p>
        </p:txBody>
      </p:sp>
      <p:sp>
        <p:nvSpPr>
          <p:cNvPr id="292" name="Google Shape;292;p32"/>
          <p:cNvSpPr/>
          <p:nvPr/>
        </p:nvSpPr>
        <p:spPr>
          <a:xfrm>
            <a:off x="253390" y="726402"/>
            <a:ext cx="8305800" cy="3970318"/>
          </a:xfrm>
          <a:prstGeom prst="rect">
            <a:avLst/>
          </a:prstGeom>
          <a:noFill/>
          <a:ln>
            <a:noFill/>
          </a:ln>
        </p:spPr>
        <p:txBody>
          <a:bodyPr spcFirstLastPara="1" wrap="square" lIns="91425" tIns="45700" rIns="91425" bIns="45700" anchor="t" anchorCtr="0">
            <a:noAutofit/>
          </a:bodyPr>
          <a:lstStyle/>
          <a:p>
            <a:pPr marL="457200" marR="0" lvl="1" indent="-248920" algn="just"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Geolocation determines the current location of a user on devices. </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location is represented as a single point on a map that comprises two components: latitude and longitude.</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Goelocation API is a specification provided by the W3C which provides a consistent way to develop location-aware Web applications.</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Google Maps API is used to display the user’s location on the map.</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object of type Map is created in JavaScript, before it can be referenced in an HTML document.</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drag-and-drop operations defines an event-based mechanism using which elements on a Web page can be copied, reordered, or deleted.</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HTML5 supports offline Web applications that allow a user to work with them without being online.</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animEffect transition="in" filter="fade">
                                      <p:cBhvr>
                                        <p:cTn id="7" dur="500"/>
                                        <p:tgtEl>
                                          <p:spTgt spid="29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2">
                                            <p:txEl>
                                              <p:pRg st="1" end="1"/>
                                            </p:txEl>
                                          </p:spTgt>
                                        </p:tgtEl>
                                        <p:attrNameLst>
                                          <p:attrName>style.visibility</p:attrName>
                                        </p:attrNameLst>
                                      </p:cBhvr>
                                      <p:to>
                                        <p:strVal val="visible"/>
                                      </p:to>
                                    </p:set>
                                    <p:animEffect transition="in" filter="fade">
                                      <p:cBhvr>
                                        <p:cTn id="10" dur="500"/>
                                        <p:tgtEl>
                                          <p:spTgt spid="29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2">
                                            <p:txEl>
                                              <p:pRg st="2" end="2"/>
                                            </p:txEl>
                                          </p:spTgt>
                                        </p:tgtEl>
                                        <p:attrNameLst>
                                          <p:attrName>style.visibility</p:attrName>
                                        </p:attrNameLst>
                                      </p:cBhvr>
                                      <p:to>
                                        <p:strVal val="visible"/>
                                      </p:to>
                                    </p:set>
                                    <p:animEffect transition="in" filter="fade">
                                      <p:cBhvr>
                                        <p:cTn id="13" dur="500"/>
                                        <p:tgtEl>
                                          <p:spTgt spid="29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2">
                                            <p:txEl>
                                              <p:pRg st="3" end="3"/>
                                            </p:txEl>
                                          </p:spTgt>
                                        </p:tgtEl>
                                        <p:attrNameLst>
                                          <p:attrName>style.visibility</p:attrName>
                                        </p:attrNameLst>
                                      </p:cBhvr>
                                      <p:to>
                                        <p:strVal val="visible"/>
                                      </p:to>
                                    </p:set>
                                    <p:animEffect transition="in" filter="fade">
                                      <p:cBhvr>
                                        <p:cTn id="16" dur="500"/>
                                        <p:tgtEl>
                                          <p:spTgt spid="29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2">
                                            <p:txEl>
                                              <p:pRg st="4" end="4"/>
                                            </p:txEl>
                                          </p:spTgt>
                                        </p:tgtEl>
                                        <p:attrNameLst>
                                          <p:attrName>style.visibility</p:attrName>
                                        </p:attrNameLst>
                                      </p:cBhvr>
                                      <p:to>
                                        <p:strVal val="visible"/>
                                      </p:to>
                                    </p:set>
                                    <p:animEffect transition="in" filter="fade">
                                      <p:cBhvr>
                                        <p:cTn id="19" dur="500"/>
                                        <p:tgtEl>
                                          <p:spTgt spid="29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2">
                                            <p:txEl>
                                              <p:pRg st="5" end="5"/>
                                            </p:txEl>
                                          </p:spTgt>
                                        </p:tgtEl>
                                        <p:attrNameLst>
                                          <p:attrName>style.visibility</p:attrName>
                                        </p:attrNameLst>
                                      </p:cBhvr>
                                      <p:to>
                                        <p:strVal val="visible"/>
                                      </p:to>
                                    </p:set>
                                    <p:animEffect transition="in" filter="fade">
                                      <p:cBhvr>
                                        <p:cTn id="22" dur="500"/>
                                        <p:tgtEl>
                                          <p:spTgt spid="29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2">
                                            <p:txEl>
                                              <p:pRg st="6" end="6"/>
                                            </p:txEl>
                                          </p:spTgt>
                                        </p:tgtEl>
                                        <p:attrNameLst>
                                          <p:attrName>style.visibility</p:attrName>
                                        </p:attrNameLst>
                                      </p:cBhvr>
                                      <p:to>
                                        <p:strVal val="visible"/>
                                      </p:to>
                                    </p:set>
                                    <p:animEffect transition="in" filter="fade">
                                      <p:cBhvr>
                                        <p:cTn id="25" dur="500"/>
                                        <p:tgtEl>
                                          <p:spTgt spid="2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
        <p:nvSpPr>
          <p:cNvPr id="84" name="Google Shape;84;p17"/>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85" name="Google Shape;85;p1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Objectives</a:t>
            </a:r>
            <a:endParaRPr/>
          </a:p>
        </p:txBody>
      </p:sp>
      <p:sp>
        <p:nvSpPr>
          <p:cNvPr id="86" name="Google Shape;86;p17"/>
          <p:cNvSpPr/>
          <p:nvPr/>
        </p:nvSpPr>
        <p:spPr>
          <a:xfrm>
            <a:off x="115566" y="971550"/>
            <a:ext cx="8839200" cy="2514600"/>
          </a:xfrm>
          <a:prstGeom prst="rect">
            <a:avLst/>
          </a:prstGeom>
          <a:noFill/>
          <a:ln>
            <a:noFill/>
          </a:ln>
        </p:spPr>
        <p:txBody>
          <a:bodyPr spcFirstLastPara="1" wrap="square" lIns="91425" tIns="45700" rIns="91425" bIns="45700" anchor="ctr" anchorCtr="0">
            <a:noAutofit/>
          </a:bodyPr>
          <a:lstStyle/>
          <a:p>
            <a:pPr marL="457200" marR="0" lvl="0" indent="-274320" algn="l" rtl="0">
              <a:lnSpc>
                <a:spcPct val="100000"/>
              </a:lnSpc>
              <a:spcBef>
                <a:spcPts val="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geolocation and its use in HTML5</a:t>
            </a:r>
            <a:endParaRPr/>
          </a:p>
          <a:p>
            <a:pPr marL="457200" marR="0" lvl="0" indent="-274320" algn="l" rtl="0">
              <a:lnSpc>
                <a:spcPct val="100000"/>
              </a:lnSpc>
              <a:spcBef>
                <a:spcPts val="120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the Google Maps API</a:t>
            </a:r>
            <a:endParaRPr/>
          </a:p>
          <a:p>
            <a:pPr marL="457200" marR="0" lvl="0" indent="-274320" algn="l" rtl="0">
              <a:lnSpc>
                <a:spcPct val="100000"/>
              </a:lnSpc>
              <a:spcBef>
                <a:spcPts val="120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the drag-and-drop operations in HTML5</a:t>
            </a:r>
            <a:endParaRPr/>
          </a:p>
          <a:p>
            <a:pPr marL="457200" marR="0" lvl="0" indent="-274320" algn="l" rtl="0">
              <a:lnSpc>
                <a:spcPct val="100000"/>
              </a:lnSpc>
              <a:spcBef>
                <a:spcPts val="120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the concept of Application Cache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
        <p:nvSpPr>
          <p:cNvPr id="93" name="Google Shape;93;p18"/>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94" name="Google Shape;94;p1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Geolocation 1-2</a:t>
            </a:r>
            <a:endParaRPr/>
          </a:p>
        </p:txBody>
      </p:sp>
      <p:grpSp>
        <p:nvGrpSpPr>
          <p:cNvPr id="95" name="Google Shape;95;p18"/>
          <p:cNvGrpSpPr/>
          <p:nvPr/>
        </p:nvGrpSpPr>
        <p:grpSpPr>
          <a:xfrm>
            <a:off x="304800" y="712238"/>
            <a:ext cx="8458200" cy="1261574"/>
            <a:chOff x="0" y="35250"/>
            <a:chExt cx="8458200" cy="1682099"/>
          </a:xfrm>
        </p:grpSpPr>
        <p:sp>
          <p:nvSpPr>
            <p:cNvPr id="96" name="Google Shape;96;p18"/>
            <p:cNvSpPr/>
            <p:nvPr/>
          </p:nvSpPr>
          <p:spPr>
            <a:xfrm>
              <a:off x="0" y="35250"/>
              <a:ext cx="8458200" cy="810809"/>
            </a:xfrm>
            <a:prstGeom prst="roundRect">
              <a:avLst>
                <a:gd name="adj" fmla="val 16667"/>
              </a:avLst>
            </a:prstGeom>
            <a:gradFill>
              <a:gsLst>
                <a:gs pos="0">
                  <a:srgbClr val="99EAFF"/>
                </a:gs>
                <a:gs pos="35000">
                  <a:srgbClr val="B8F1FF"/>
                </a:gs>
                <a:gs pos="100000">
                  <a:srgbClr val="E2FB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p:nvPr/>
          </p:nvSpPr>
          <p:spPr>
            <a:xfrm>
              <a:off x="39580" y="74830"/>
              <a:ext cx="8379040" cy="73164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800" b="0" i="0" u="none" strike="noStrike" cap="none">
                  <a:solidFill>
                    <a:schemeClr val="dk1"/>
                  </a:solidFill>
                  <a:latin typeface="Courier New"/>
                  <a:ea typeface="Courier New"/>
                  <a:cs typeface="Courier New"/>
                  <a:sym typeface="Courier New"/>
                </a:rPr>
                <a:t>Geolocation in computing terminology determines the current location of a user on the devices.</a:t>
              </a:r>
              <a:endParaRPr sz="1800"/>
            </a:p>
          </p:txBody>
        </p:sp>
        <p:sp>
          <p:nvSpPr>
            <p:cNvPr id="98" name="Google Shape;98;p18"/>
            <p:cNvSpPr/>
            <p:nvPr/>
          </p:nvSpPr>
          <p:spPr>
            <a:xfrm>
              <a:off x="0" y="906540"/>
              <a:ext cx="8458200" cy="810809"/>
            </a:xfrm>
            <a:prstGeom prst="roundRect">
              <a:avLst>
                <a:gd name="adj" fmla="val 16667"/>
              </a:avLst>
            </a:prstGeom>
            <a:gradFill>
              <a:gsLst>
                <a:gs pos="0">
                  <a:srgbClr val="FFBB82"/>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p:nvPr/>
          </p:nvSpPr>
          <p:spPr>
            <a:xfrm>
              <a:off x="39580" y="946120"/>
              <a:ext cx="8379040" cy="73164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800" b="0" i="0" u="none" strike="noStrike" cap="none">
                  <a:solidFill>
                    <a:schemeClr val="dk1"/>
                  </a:solidFill>
                  <a:latin typeface="Courier New"/>
                  <a:ea typeface="Courier New"/>
                  <a:cs typeface="Courier New"/>
                  <a:sym typeface="Courier New"/>
                </a:rPr>
                <a:t>The location of the user is represented as a single point that comprises two components: </a:t>
              </a:r>
              <a:r>
                <a:rPr lang="vi" sz="1800" b="0" i="0" u="none" strike="noStrike" cap="none">
                  <a:solidFill>
                    <a:srgbClr val="FF0000"/>
                  </a:solidFill>
                  <a:latin typeface="Courier New"/>
                  <a:ea typeface="Courier New"/>
                  <a:cs typeface="Courier New"/>
                  <a:sym typeface="Courier New"/>
                </a:rPr>
                <a:t>latitude </a:t>
              </a:r>
              <a:r>
                <a:rPr lang="vi" sz="1800" b="0" i="0" u="none" strike="noStrike" cap="none">
                  <a:solidFill>
                    <a:schemeClr val="dk1"/>
                  </a:solidFill>
                  <a:latin typeface="Courier New"/>
                  <a:ea typeface="Courier New"/>
                  <a:cs typeface="Courier New"/>
                  <a:sym typeface="Courier New"/>
                </a:rPr>
                <a:t>and </a:t>
              </a:r>
              <a:r>
                <a:rPr lang="vi" sz="1800" b="0" i="0" u="none" strike="noStrike" cap="none">
                  <a:solidFill>
                    <a:srgbClr val="FF0000"/>
                  </a:solidFill>
                  <a:latin typeface="Courier New"/>
                  <a:ea typeface="Courier New"/>
                  <a:cs typeface="Courier New"/>
                  <a:sym typeface="Courier New"/>
                </a:rPr>
                <a:t>longitude</a:t>
              </a:r>
              <a:r>
                <a:rPr lang="vi" sz="1800" b="0" i="0" u="none" strike="noStrike" cap="none">
                  <a:solidFill>
                    <a:schemeClr val="dk1"/>
                  </a:solidFill>
                  <a:latin typeface="Courier New"/>
                  <a:ea typeface="Courier New"/>
                  <a:cs typeface="Courier New"/>
                  <a:sym typeface="Courier New"/>
                </a:rPr>
                <a:t>.</a:t>
              </a:r>
              <a:endParaRPr sz="1800" b="0" i="0" u="none" strike="noStrike" cap="none">
                <a:solidFill>
                  <a:schemeClr val="dk1"/>
                </a:solidFill>
                <a:latin typeface="Courier New"/>
                <a:ea typeface="Courier New"/>
                <a:cs typeface="Courier New"/>
                <a:sym typeface="Courier New"/>
              </a:endParaRPr>
            </a:p>
          </p:txBody>
        </p:sp>
      </p:grpSp>
      <p:sp>
        <p:nvSpPr>
          <p:cNvPr id="100" name="Google Shape;100;p18"/>
          <p:cNvSpPr/>
          <p:nvPr/>
        </p:nvSpPr>
        <p:spPr>
          <a:xfrm>
            <a:off x="228600" y="2114550"/>
            <a:ext cx="8534400" cy="4572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Following figure shows the representation of latitude and longitude with respect to a location on the globe.</a:t>
            </a:r>
            <a:endParaRPr/>
          </a:p>
        </p:txBody>
      </p:sp>
      <p:pic>
        <p:nvPicPr>
          <p:cNvPr id="101" name="Google Shape;101;p18" descr="Figure 19.1.tif"/>
          <p:cNvPicPr preferRelativeResize="0"/>
          <p:nvPr/>
        </p:nvPicPr>
        <p:blipFill rotWithShape="1">
          <a:blip r:embed="rId3">
            <a:alphaModFix/>
          </a:blip>
          <a:srcRect/>
          <a:stretch/>
        </p:blipFill>
        <p:spPr>
          <a:xfrm>
            <a:off x="2819400" y="2743200"/>
            <a:ext cx="2628900" cy="19540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
        <p:nvSpPr>
          <p:cNvPr id="108" name="Google Shape;108;p19"/>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109" name="Google Shape;109;p1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Geolocation 2-2</a:t>
            </a:r>
            <a:endParaRPr/>
          </a:p>
        </p:txBody>
      </p:sp>
      <p:sp>
        <p:nvSpPr>
          <p:cNvPr id="110" name="Google Shape;110;p19"/>
          <p:cNvSpPr/>
          <p:nvPr/>
        </p:nvSpPr>
        <p:spPr>
          <a:xfrm>
            <a:off x="76200" y="557664"/>
            <a:ext cx="8686800" cy="4572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4999"/>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Devices can determine the information about the location based on the different sources are as follows:</a:t>
            </a:r>
            <a:endParaRPr sz="1600"/>
          </a:p>
        </p:txBody>
      </p:sp>
      <p:grpSp>
        <p:nvGrpSpPr>
          <p:cNvPr id="111" name="Google Shape;111;p19"/>
          <p:cNvGrpSpPr/>
          <p:nvPr/>
        </p:nvGrpSpPr>
        <p:grpSpPr>
          <a:xfrm>
            <a:off x="457200" y="1065153"/>
            <a:ext cx="8077200" cy="3771635"/>
            <a:chOff x="0" y="48604"/>
            <a:chExt cx="8077200" cy="5028847"/>
          </a:xfrm>
        </p:grpSpPr>
        <p:sp>
          <p:nvSpPr>
            <p:cNvPr id="112" name="Google Shape;112;p19"/>
            <p:cNvSpPr/>
            <p:nvPr/>
          </p:nvSpPr>
          <p:spPr>
            <a:xfrm>
              <a:off x="0" y="236544"/>
              <a:ext cx="8077200" cy="945000"/>
            </a:xfrm>
            <a:prstGeom prst="rect">
              <a:avLst/>
            </a:prstGeom>
            <a:solidFill>
              <a:srgbClr val="F2DADA">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txBox="1"/>
            <p:nvPr/>
          </p:nvSpPr>
          <p:spPr>
            <a:xfrm>
              <a:off x="0" y="134944"/>
              <a:ext cx="8077200" cy="945000"/>
            </a:xfrm>
            <a:prstGeom prst="rect">
              <a:avLst/>
            </a:prstGeom>
            <a:noFill/>
            <a:ln>
              <a:noFill/>
            </a:ln>
          </p:spPr>
          <p:txBody>
            <a:bodyPr spcFirstLastPara="1" wrap="square" lIns="626875" tIns="249925" rIns="626875" bIns="99550" anchor="t" anchorCtr="0">
              <a:noAutofit/>
            </a:bodyPr>
            <a:lstStyle/>
            <a:p>
              <a:pPr marL="114300" marR="0" lvl="1" indent="-10160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GPS is a satellite navigation system that provides information about the location on any part of the globe. </a:t>
              </a:r>
              <a:endParaRPr sz="1200"/>
            </a:p>
            <a:p>
              <a:pPr marL="114300" marR="0" lvl="1" indent="-101600" algn="l" rtl="0">
                <a:lnSpc>
                  <a:spcPct val="90000"/>
                </a:lnSpc>
                <a:spcBef>
                  <a:spcPts val="21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The GPS system is maintained by the government of the United States.</a:t>
              </a:r>
              <a:endParaRPr sz="1200"/>
            </a:p>
          </p:txBody>
        </p:sp>
        <p:sp>
          <p:nvSpPr>
            <p:cNvPr id="114" name="Google Shape;114;p19"/>
            <p:cNvSpPr/>
            <p:nvPr/>
          </p:nvSpPr>
          <p:spPr>
            <a:xfrm>
              <a:off x="242316" y="48604"/>
              <a:ext cx="7007164" cy="385749"/>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txBox="1"/>
            <p:nvPr/>
          </p:nvSpPr>
          <p:spPr>
            <a:xfrm>
              <a:off x="261147" y="67435"/>
              <a:ext cx="6969502" cy="348087"/>
            </a:xfrm>
            <a:prstGeom prst="rect">
              <a:avLst/>
            </a:prstGeom>
            <a:noFill/>
            <a:ln>
              <a:noFill/>
            </a:ln>
          </p:spPr>
          <p:txBody>
            <a:bodyPr spcFirstLastPara="1" wrap="square" lIns="213700" tIns="0" rIns="213700" bIns="0" anchor="ctr" anchorCtr="0">
              <a:noAutofit/>
            </a:bodyPr>
            <a:lstStyle/>
            <a:p>
              <a:pPr marL="0" marR="0" lvl="0" indent="0" algn="l" rtl="0">
                <a:lnSpc>
                  <a:spcPct val="90000"/>
                </a:lnSpc>
                <a:spcBef>
                  <a:spcPts val="0"/>
                </a:spcBef>
                <a:spcAft>
                  <a:spcPts val="0"/>
                </a:spcAft>
                <a:buClr>
                  <a:schemeClr val="lt1"/>
                </a:buClr>
                <a:buSzPts val="1400"/>
                <a:buFont typeface="Courier New"/>
                <a:buNone/>
              </a:pPr>
              <a:r>
                <a:rPr lang="vi" sz="1400" b="1" i="0" u="none" strike="noStrike" cap="none">
                  <a:solidFill>
                    <a:schemeClr val="lt1"/>
                  </a:solidFill>
                  <a:latin typeface="Courier New"/>
                  <a:ea typeface="Courier New"/>
                  <a:cs typeface="Courier New"/>
                  <a:sym typeface="Courier New"/>
                </a:rPr>
                <a:t>Global Positioning System (GPS)</a:t>
              </a:r>
              <a:endParaRPr/>
            </a:p>
          </p:txBody>
        </p:sp>
        <p:sp>
          <p:nvSpPr>
            <p:cNvPr id="116" name="Google Shape;116;p19"/>
            <p:cNvSpPr/>
            <p:nvPr/>
          </p:nvSpPr>
          <p:spPr>
            <a:xfrm>
              <a:off x="0" y="1444154"/>
              <a:ext cx="8077200" cy="718200"/>
            </a:xfrm>
            <a:prstGeom prst="rect">
              <a:avLst/>
            </a:prstGeom>
            <a:solidFill>
              <a:srgbClr val="F2DADA">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txBox="1"/>
            <p:nvPr/>
          </p:nvSpPr>
          <p:spPr>
            <a:xfrm>
              <a:off x="0" y="1342554"/>
              <a:ext cx="8077200" cy="718200"/>
            </a:xfrm>
            <a:prstGeom prst="rect">
              <a:avLst/>
            </a:prstGeom>
            <a:noFill/>
            <a:ln>
              <a:noFill/>
            </a:ln>
          </p:spPr>
          <p:txBody>
            <a:bodyPr spcFirstLastPara="1" wrap="square" lIns="626875" tIns="249925" rIns="626875" bIns="99550" anchor="t" anchorCtr="0">
              <a:noAutofit/>
            </a:bodyPr>
            <a:lstStyle/>
            <a:p>
              <a:pPr marL="114300" marR="0" lvl="1" indent="-10160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Location information can be derived from IP Address which is assigned to devices, such as desktops, printers, and so on connected on a network. </a:t>
              </a:r>
              <a:endParaRPr sz="1200"/>
            </a:p>
          </p:txBody>
        </p:sp>
        <p:sp>
          <p:nvSpPr>
            <p:cNvPr id="118" name="Google Shape;118;p19"/>
            <p:cNvSpPr/>
            <p:nvPr/>
          </p:nvSpPr>
          <p:spPr>
            <a:xfrm>
              <a:off x="242316" y="1267034"/>
              <a:ext cx="5654040" cy="354240"/>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txBox="1"/>
            <p:nvPr/>
          </p:nvSpPr>
          <p:spPr>
            <a:xfrm>
              <a:off x="259609" y="1284327"/>
              <a:ext cx="5619454" cy="319654"/>
            </a:xfrm>
            <a:prstGeom prst="rect">
              <a:avLst/>
            </a:prstGeom>
            <a:noFill/>
            <a:ln>
              <a:noFill/>
            </a:ln>
          </p:spPr>
          <p:txBody>
            <a:bodyPr spcFirstLastPara="1" wrap="square" lIns="213700" tIns="0" rIns="213700" bIns="0" anchor="ctr" anchorCtr="0">
              <a:noAutofit/>
            </a:bodyPr>
            <a:lstStyle/>
            <a:p>
              <a:pPr marL="0" marR="0" lvl="0" indent="0" algn="l" rtl="0">
                <a:lnSpc>
                  <a:spcPct val="90000"/>
                </a:lnSpc>
                <a:spcBef>
                  <a:spcPts val="0"/>
                </a:spcBef>
                <a:spcAft>
                  <a:spcPts val="0"/>
                </a:spcAft>
                <a:buClr>
                  <a:schemeClr val="lt1"/>
                </a:buClr>
                <a:buSzPts val="1400"/>
                <a:buFont typeface="Courier New"/>
                <a:buNone/>
              </a:pPr>
              <a:r>
                <a:rPr lang="vi" sz="1400" b="1" i="0" u="none" strike="noStrike" cap="none">
                  <a:solidFill>
                    <a:schemeClr val="lt1"/>
                  </a:solidFill>
                  <a:latin typeface="Courier New"/>
                  <a:ea typeface="Courier New"/>
                  <a:cs typeface="Courier New"/>
                  <a:sym typeface="Courier New"/>
                </a:rPr>
                <a:t>IP Address</a:t>
              </a:r>
              <a:endParaRPr/>
            </a:p>
          </p:txBody>
        </p:sp>
        <p:sp>
          <p:nvSpPr>
            <p:cNvPr id="120" name="Google Shape;120;p19"/>
            <p:cNvSpPr/>
            <p:nvPr/>
          </p:nvSpPr>
          <p:spPr>
            <a:xfrm>
              <a:off x="0" y="2404274"/>
              <a:ext cx="8077200" cy="538650"/>
            </a:xfrm>
            <a:prstGeom prst="rect">
              <a:avLst/>
            </a:prstGeom>
            <a:solidFill>
              <a:srgbClr val="F2DADA">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txBox="1"/>
            <p:nvPr/>
          </p:nvSpPr>
          <p:spPr>
            <a:xfrm>
              <a:off x="0" y="2302674"/>
              <a:ext cx="8077200" cy="538800"/>
            </a:xfrm>
            <a:prstGeom prst="rect">
              <a:avLst/>
            </a:prstGeom>
            <a:noFill/>
            <a:ln>
              <a:noFill/>
            </a:ln>
          </p:spPr>
          <p:txBody>
            <a:bodyPr spcFirstLastPara="1" wrap="square" lIns="626875" tIns="249925" rIns="626875" bIns="99550" anchor="t" anchorCtr="0">
              <a:noAutofit/>
            </a:bodyPr>
            <a:lstStyle/>
            <a:p>
              <a:pPr marL="114300" marR="0" lvl="1" indent="-10160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These are used by the cell phones.</a:t>
              </a:r>
              <a:endParaRPr sz="1200"/>
            </a:p>
          </p:txBody>
        </p:sp>
        <p:sp>
          <p:nvSpPr>
            <p:cNvPr id="122" name="Google Shape;122;p19"/>
            <p:cNvSpPr/>
            <p:nvPr/>
          </p:nvSpPr>
          <p:spPr>
            <a:xfrm>
              <a:off x="242316" y="2227154"/>
              <a:ext cx="5654040" cy="354240"/>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259609" y="2244447"/>
              <a:ext cx="5619454" cy="319654"/>
            </a:xfrm>
            <a:prstGeom prst="rect">
              <a:avLst/>
            </a:prstGeom>
            <a:noFill/>
            <a:ln>
              <a:noFill/>
            </a:ln>
          </p:spPr>
          <p:txBody>
            <a:bodyPr spcFirstLastPara="1" wrap="square" lIns="213700" tIns="0" rIns="213700" bIns="0" anchor="ctr" anchorCtr="0">
              <a:noAutofit/>
            </a:bodyPr>
            <a:lstStyle/>
            <a:p>
              <a:pPr marL="0" marR="0" lvl="0" indent="0" algn="l" rtl="0">
                <a:lnSpc>
                  <a:spcPct val="90000"/>
                </a:lnSpc>
                <a:spcBef>
                  <a:spcPts val="0"/>
                </a:spcBef>
                <a:spcAft>
                  <a:spcPts val="0"/>
                </a:spcAft>
                <a:buClr>
                  <a:schemeClr val="lt1"/>
                </a:buClr>
                <a:buSzPts val="1400"/>
                <a:buFont typeface="Courier New"/>
                <a:buNone/>
              </a:pPr>
              <a:r>
                <a:rPr lang="vi" sz="1400" b="1" i="0" u="none" strike="noStrike" cap="none">
                  <a:solidFill>
                    <a:schemeClr val="lt1"/>
                  </a:solidFill>
                  <a:latin typeface="Courier New"/>
                  <a:ea typeface="Courier New"/>
                  <a:cs typeface="Courier New"/>
                  <a:sym typeface="Courier New"/>
                </a:rPr>
                <a:t>GSM/CDMA Cell IDs</a:t>
              </a:r>
              <a:endParaRPr/>
            </a:p>
          </p:txBody>
        </p:sp>
        <p:sp>
          <p:nvSpPr>
            <p:cNvPr id="124" name="Google Shape;124;p19"/>
            <p:cNvSpPr/>
            <p:nvPr/>
          </p:nvSpPr>
          <p:spPr>
            <a:xfrm>
              <a:off x="0" y="3164147"/>
              <a:ext cx="8077200" cy="538650"/>
            </a:xfrm>
            <a:prstGeom prst="rect">
              <a:avLst/>
            </a:prstGeom>
            <a:solidFill>
              <a:srgbClr val="F2DADA">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p:nvPr/>
          </p:nvSpPr>
          <p:spPr>
            <a:xfrm>
              <a:off x="0" y="3062547"/>
              <a:ext cx="8077200" cy="538800"/>
            </a:xfrm>
            <a:prstGeom prst="rect">
              <a:avLst/>
            </a:prstGeom>
            <a:noFill/>
            <a:ln>
              <a:noFill/>
            </a:ln>
          </p:spPr>
          <p:txBody>
            <a:bodyPr spcFirstLastPara="1" wrap="square" lIns="626875" tIns="249925" rIns="626875" bIns="99550" anchor="t" anchorCtr="0">
              <a:noAutofit/>
            </a:bodyPr>
            <a:lstStyle/>
            <a:p>
              <a:pPr marL="114300" marR="0" lvl="1" indent="-114300" algn="l" rtl="0">
                <a:lnSpc>
                  <a:spcPct val="90000"/>
                </a:lnSpc>
                <a:spcBef>
                  <a:spcPts val="0"/>
                </a:spcBef>
                <a:spcAft>
                  <a:spcPts val="0"/>
                </a:spcAft>
                <a:buClr>
                  <a:schemeClr val="dk1"/>
                </a:buClr>
                <a:buSzPts val="1400"/>
                <a:buFont typeface="Courier New"/>
                <a:buChar char="•"/>
              </a:pPr>
              <a:r>
                <a:rPr lang="vi" sz="1200" b="0" i="0" u="none" strike="noStrike" cap="none">
                  <a:solidFill>
                    <a:schemeClr val="dk1"/>
                  </a:solidFill>
                  <a:latin typeface="Courier New"/>
                  <a:ea typeface="Courier New"/>
                  <a:cs typeface="Courier New"/>
                  <a:sym typeface="Courier New"/>
                </a:rPr>
                <a:t>These are used by devices that have wireless network </a:t>
              </a:r>
              <a:r>
                <a:rPr lang="vi" sz="1400" b="0" i="0" u="none" strike="noStrike" cap="none">
                  <a:solidFill>
                    <a:schemeClr val="dk1"/>
                  </a:solidFill>
                  <a:latin typeface="Courier New"/>
                  <a:ea typeface="Courier New"/>
                  <a:cs typeface="Courier New"/>
                  <a:sym typeface="Courier New"/>
                </a:rPr>
                <a:t>connection.</a:t>
              </a:r>
              <a:endParaRPr/>
            </a:p>
          </p:txBody>
        </p:sp>
        <p:sp>
          <p:nvSpPr>
            <p:cNvPr id="126" name="Google Shape;126;p19"/>
            <p:cNvSpPr/>
            <p:nvPr/>
          </p:nvSpPr>
          <p:spPr>
            <a:xfrm>
              <a:off x="242316" y="3007724"/>
              <a:ext cx="5654040" cy="354240"/>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txBox="1"/>
            <p:nvPr/>
          </p:nvSpPr>
          <p:spPr>
            <a:xfrm>
              <a:off x="259609" y="3025017"/>
              <a:ext cx="5619454" cy="319654"/>
            </a:xfrm>
            <a:prstGeom prst="rect">
              <a:avLst/>
            </a:prstGeom>
            <a:noFill/>
            <a:ln>
              <a:noFill/>
            </a:ln>
          </p:spPr>
          <p:txBody>
            <a:bodyPr spcFirstLastPara="1" wrap="square" lIns="213700" tIns="0" rIns="213700" bIns="0" anchor="ctr" anchorCtr="0">
              <a:noAutofit/>
            </a:bodyPr>
            <a:lstStyle/>
            <a:p>
              <a:pPr marL="0" marR="0" lvl="0" indent="0" algn="l" rtl="0">
                <a:lnSpc>
                  <a:spcPct val="90000"/>
                </a:lnSpc>
                <a:spcBef>
                  <a:spcPts val="0"/>
                </a:spcBef>
                <a:spcAft>
                  <a:spcPts val="0"/>
                </a:spcAft>
                <a:buClr>
                  <a:schemeClr val="lt1"/>
                </a:buClr>
                <a:buSzPts val="1400"/>
                <a:buFont typeface="Courier New"/>
                <a:buNone/>
              </a:pPr>
              <a:r>
                <a:rPr lang="vi" sz="1400" b="1" i="0" u="none" strike="noStrike" cap="none">
                  <a:solidFill>
                    <a:schemeClr val="lt1"/>
                  </a:solidFill>
                  <a:latin typeface="Courier New"/>
                  <a:ea typeface="Courier New"/>
                  <a:cs typeface="Courier New"/>
                  <a:sym typeface="Courier New"/>
                </a:rPr>
                <a:t>WiFi and Bluetooth MAC address</a:t>
              </a:r>
              <a:endParaRPr/>
            </a:p>
          </p:txBody>
        </p:sp>
        <p:sp>
          <p:nvSpPr>
            <p:cNvPr id="128" name="Google Shape;128;p19"/>
            <p:cNvSpPr/>
            <p:nvPr/>
          </p:nvSpPr>
          <p:spPr>
            <a:xfrm>
              <a:off x="0" y="3943451"/>
              <a:ext cx="8077200" cy="1134000"/>
            </a:xfrm>
            <a:prstGeom prst="rect">
              <a:avLst/>
            </a:prstGeom>
            <a:solidFill>
              <a:srgbClr val="F2DADA">
                <a:alpha val="89803"/>
              </a:srgb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txBox="1"/>
            <p:nvPr/>
          </p:nvSpPr>
          <p:spPr>
            <a:xfrm>
              <a:off x="0" y="3841851"/>
              <a:ext cx="8077200" cy="1134000"/>
            </a:xfrm>
            <a:prstGeom prst="rect">
              <a:avLst/>
            </a:prstGeom>
            <a:noFill/>
            <a:ln>
              <a:noFill/>
            </a:ln>
          </p:spPr>
          <p:txBody>
            <a:bodyPr spcFirstLastPara="1" wrap="square" lIns="626875" tIns="249925" rIns="626875" bIns="99550" anchor="t" anchorCtr="0">
              <a:noAutofit/>
            </a:bodyPr>
            <a:lstStyle/>
            <a:p>
              <a:pPr marL="114300" marR="0" lvl="1" indent="-10160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It is a software tool which can be used on any device requesting for location information. </a:t>
              </a:r>
              <a:endParaRPr sz="1200"/>
            </a:p>
            <a:p>
              <a:pPr marL="114300" marR="0" lvl="1" indent="-101600" algn="l" rtl="0">
                <a:lnSpc>
                  <a:spcPct val="90000"/>
                </a:lnSpc>
                <a:spcBef>
                  <a:spcPts val="21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The information retrieved by the tool is based on the data provided by the user. For example, a zip code.</a:t>
              </a:r>
              <a:endParaRPr sz="1200"/>
            </a:p>
          </p:txBody>
        </p:sp>
        <p:sp>
          <p:nvSpPr>
            <p:cNvPr id="130" name="Google Shape;130;p19"/>
            <p:cNvSpPr/>
            <p:nvPr/>
          </p:nvSpPr>
          <p:spPr>
            <a:xfrm>
              <a:off x="254496" y="3788294"/>
              <a:ext cx="7022770" cy="311621"/>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txBox="1"/>
            <p:nvPr/>
          </p:nvSpPr>
          <p:spPr>
            <a:xfrm>
              <a:off x="269708" y="3803506"/>
              <a:ext cx="6992346" cy="281197"/>
            </a:xfrm>
            <a:prstGeom prst="rect">
              <a:avLst/>
            </a:prstGeom>
            <a:noFill/>
            <a:ln>
              <a:noFill/>
            </a:ln>
          </p:spPr>
          <p:txBody>
            <a:bodyPr spcFirstLastPara="1" wrap="square" lIns="213700" tIns="0" rIns="213700" bIns="0" anchor="ctr" anchorCtr="0">
              <a:noAutofit/>
            </a:bodyPr>
            <a:lstStyle/>
            <a:p>
              <a:pPr marL="0" marR="0" lvl="0" indent="0" algn="l" rtl="0">
                <a:lnSpc>
                  <a:spcPct val="90000"/>
                </a:lnSpc>
                <a:spcBef>
                  <a:spcPts val="0"/>
                </a:spcBef>
                <a:spcAft>
                  <a:spcPts val="0"/>
                </a:spcAft>
                <a:buClr>
                  <a:schemeClr val="lt1"/>
                </a:buClr>
                <a:buSzPts val="1400"/>
                <a:buFont typeface="Courier New"/>
                <a:buNone/>
              </a:pPr>
              <a:r>
                <a:rPr lang="vi" sz="1400" b="1" i="0" u="none" strike="noStrike" cap="none">
                  <a:solidFill>
                    <a:schemeClr val="lt1"/>
                  </a:solidFill>
                  <a:latin typeface="Courier New"/>
                  <a:ea typeface="Courier New"/>
                  <a:cs typeface="Courier New"/>
                  <a:sym typeface="Courier New"/>
                </a:rPr>
                <a:t>User Input</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
        <p:nvSpPr>
          <p:cNvPr id="138" name="Google Shape;138;p20"/>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139" name="Google Shape;139;p20"/>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Geolocation API</a:t>
            </a:r>
            <a:endParaRPr/>
          </a:p>
        </p:txBody>
      </p:sp>
      <p:grpSp>
        <p:nvGrpSpPr>
          <p:cNvPr id="140" name="Google Shape;140;p20"/>
          <p:cNvGrpSpPr/>
          <p:nvPr/>
        </p:nvGrpSpPr>
        <p:grpSpPr>
          <a:xfrm>
            <a:off x="304800" y="869175"/>
            <a:ext cx="8382000" cy="3690900"/>
            <a:chOff x="0" y="244500"/>
            <a:chExt cx="8382000" cy="4921200"/>
          </a:xfrm>
        </p:grpSpPr>
        <p:sp>
          <p:nvSpPr>
            <p:cNvPr id="141" name="Google Shape;141;p20"/>
            <p:cNvSpPr/>
            <p:nvPr/>
          </p:nvSpPr>
          <p:spPr>
            <a:xfrm>
              <a:off x="0" y="244500"/>
              <a:ext cx="8382000" cy="772200"/>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txBox="1"/>
            <p:nvPr/>
          </p:nvSpPr>
          <p:spPr>
            <a:xfrm>
              <a:off x="37696" y="2821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In HTML5, the Geolocation API is a specification by W3C for providing a consistent way to develop location-aware Web applications.</a:t>
              </a:r>
              <a:endParaRPr/>
            </a:p>
          </p:txBody>
        </p:sp>
        <p:sp>
          <p:nvSpPr>
            <p:cNvPr id="143" name="Google Shape;143;p20"/>
            <p:cNvSpPr/>
            <p:nvPr/>
          </p:nvSpPr>
          <p:spPr>
            <a:xfrm>
              <a:off x="0" y="1074300"/>
              <a:ext cx="8382000" cy="772200"/>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p:nvPr/>
          </p:nvSpPr>
          <p:spPr>
            <a:xfrm>
              <a:off x="37696" y="11119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The Geolocation API provides a high-level interface to retrieve location information related to the hosting devices.</a:t>
              </a:r>
              <a:endParaRPr/>
            </a:p>
          </p:txBody>
        </p:sp>
        <p:sp>
          <p:nvSpPr>
            <p:cNvPr id="145" name="Google Shape;145;p20"/>
            <p:cNvSpPr/>
            <p:nvPr/>
          </p:nvSpPr>
          <p:spPr>
            <a:xfrm>
              <a:off x="0" y="1904100"/>
              <a:ext cx="8382000" cy="772200"/>
            </a:xfrm>
            <a:prstGeom prst="roundRect">
              <a:avLst>
                <a:gd name="adj" fmla="val 16667"/>
              </a:avLst>
            </a:prstGeom>
            <a:gradFill>
              <a:gsLst>
                <a:gs pos="0">
                  <a:srgbClr val="C8B2E9"/>
                </a:gs>
                <a:gs pos="35000">
                  <a:srgbClr val="D6CAED"/>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p:nvPr/>
          </p:nvSpPr>
          <p:spPr>
            <a:xfrm>
              <a:off x="37696" y="19417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The interface hides the details, such as how the information is gathered or which methods were used to retrieve the information.</a:t>
              </a:r>
              <a:endParaRPr/>
            </a:p>
          </p:txBody>
        </p:sp>
        <p:sp>
          <p:nvSpPr>
            <p:cNvPr id="147" name="Google Shape;147;p20"/>
            <p:cNvSpPr/>
            <p:nvPr/>
          </p:nvSpPr>
          <p:spPr>
            <a:xfrm>
              <a:off x="0" y="2733900"/>
              <a:ext cx="8382000" cy="772200"/>
            </a:xfrm>
            <a:prstGeom prst="roundRect">
              <a:avLst>
                <a:gd name="adj" fmla="val 16667"/>
              </a:avLst>
            </a:prstGeom>
            <a:gradFill>
              <a:gsLst>
                <a:gs pos="0">
                  <a:srgbClr val="99EAFF"/>
                </a:gs>
                <a:gs pos="35000">
                  <a:srgbClr val="B8F1FF"/>
                </a:gs>
                <a:gs pos="100000">
                  <a:srgbClr val="E2FB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txBox="1"/>
            <p:nvPr/>
          </p:nvSpPr>
          <p:spPr>
            <a:xfrm>
              <a:off x="37696" y="27715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The object that holds implementation of the Geolocation API is the Geolocation object. </a:t>
              </a:r>
              <a:endParaRPr/>
            </a:p>
          </p:txBody>
        </p:sp>
        <p:sp>
          <p:nvSpPr>
            <p:cNvPr id="149" name="Google Shape;149;p20"/>
            <p:cNvSpPr/>
            <p:nvPr/>
          </p:nvSpPr>
          <p:spPr>
            <a:xfrm>
              <a:off x="0" y="3563700"/>
              <a:ext cx="8382000" cy="772200"/>
            </a:xfrm>
            <a:prstGeom prst="roundRect">
              <a:avLst>
                <a:gd name="adj" fmla="val 16667"/>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p:nvPr/>
          </p:nvSpPr>
          <p:spPr>
            <a:xfrm>
              <a:off x="37696" y="36013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This object is used in JavaScript to retrieve the geographic information about the devices programmatically.</a:t>
              </a:r>
              <a:endParaRPr/>
            </a:p>
          </p:txBody>
        </p:sp>
        <p:sp>
          <p:nvSpPr>
            <p:cNvPr id="151" name="Google Shape;151;p20"/>
            <p:cNvSpPr/>
            <p:nvPr/>
          </p:nvSpPr>
          <p:spPr>
            <a:xfrm>
              <a:off x="0" y="4393500"/>
              <a:ext cx="8382000" cy="772200"/>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txBox="1"/>
            <p:nvPr/>
          </p:nvSpPr>
          <p:spPr>
            <a:xfrm>
              <a:off x="37696" y="44311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The Geolocation API is supported on most of the modern browsers available on desktop and mobile phones.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
        <p:nvSpPr>
          <p:cNvPr id="159" name="Google Shape;159;p21"/>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160" name="Google Shape;160;p2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Implementing Geolocation Object</a:t>
            </a:r>
            <a:endParaRPr/>
          </a:p>
        </p:txBody>
      </p:sp>
      <p:grpSp>
        <p:nvGrpSpPr>
          <p:cNvPr id="161" name="Google Shape;161;p21"/>
          <p:cNvGrpSpPr/>
          <p:nvPr/>
        </p:nvGrpSpPr>
        <p:grpSpPr>
          <a:xfrm>
            <a:off x="228601" y="914401"/>
            <a:ext cx="8610600" cy="592081"/>
            <a:chOff x="0" y="79821"/>
            <a:chExt cx="8610600" cy="789442"/>
          </a:xfrm>
        </p:grpSpPr>
        <p:sp>
          <p:nvSpPr>
            <p:cNvPr id="162" name="Google Shape;162;p21"/>
            <p:cNvSpPr/>
            <p:nvPr/>
          </p:nvSpPr>
          <p:spPr>
            <a:xfrm>
              <a:off x="0" y="79821"/>
              <a:ext cx="8610600" cy="789442"/>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txBox="1"/>
            <p:nvPr/>
          </p:nvSpPr>
          <p:spPr>
            <a:xfrm>
              <a:off x="38537" y="118358"/>
              <a:ext cx="8533526" cy="712368"/>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800" b="0" i="0" u="none" strike="noStrike" cap="none">
                  <a:solidFill>
                    <a:schemeClr val="dk1"/>
                  </a:solidFill>
                  <a:latin typeface="Courier New"/>
                  <a:ea typeface="Courier New"/>
                  <a:cs typeface="Courier New"/>
                  <a:sym typeface="Courier New"/>
                </a:rPr>
                <a:t>The Geolocation object is available as a new property of the navigator object. </a:t>
              </a:r>
              <a:endParaRPr sz="1800"/>
            </a:p>
          </p:txBody>
        </p:sp>
      </p:grpSp>
      <p:sp>
        <p:nvSpPr>
          <p:cNvPr id="164" name="Google Shape;164;p21"/>
          <p:cNvSpPr txBox="1"/>
          <p:nvPr/>
        </p:nvSpPr>
        <p:spPr>
          <a:xfrm>
            <a:off x="901392" y="1582906"/>
            <a:ext cx="7417415" cy="230833"/>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vi" sz="2000" b="1" i="0" u="none" strike="noStrike" cap="none">
                <a:solidFill>
                  <a:schemeClr val="dk1"/>
                </a:solidFill>
                <a:latin typeface="Courier New"/>
                <a:ea typeface="Courier New"/>
                <a:cs typeface="Courier New"/>
                <a:sym typeface="Courier New"/>
              </a:rPr>
              <a:t>var geolocation = </a:t>
            </a:r>
            <a:r>
              <a:rPr lang="vi" sz="2000" b="1" i="0" u="none" strike="noStrike" cap="none">
                <a:solidFill>
                  <a:srgbClr val="007E39"/>
                </a:solidFill>
                <a:latin typeface="Courier New"/>
                <a:ea typeface="Courier New"/>
                <a:cs typeface="Courier New"/>
                <a:sym typeface="Courier New"/>
              </a:rPr>
              <a:t>window.navigator</a:t>
            </a:r>
            <a:r>
              <a:rPr lang="vi" sz="2000" b="1" i="0" u="none" strike="noStrike" cap="none">
                <a:solidFill>
                  <a:schemeClr val="dk1"/>
                </a:solidFill>
                <a:latin typeface="Courier New"/>
                <a:ea typeface="Courier New"/>
                <a:cs typeface="Courier New"/>
                <a:sym typeface="Courier New"/>
              </a:rPr>
              <a:t>.</a:t>
            </a:r>
            <a:r>
              <a:rPr lang="vi" sz="2000" b="1" i="0" u="none" strike="noStrike" cap="none">
                <a:solidFill>
                  <a:srgbClr val="FF0000"/>
                </a:solidFill>
                <a:latin typeface="Courier New"/>
                <a:ea typeface="Courier New"/>
                <a:cs typeface="Courier New"/>
                <a:sym typeface="Courier New"/>
              </a:rPr>
              <a:t>geolocation</a:t>
            </a:r>
            <a:r>
              <a:rPr lang="vi" sz="2000" b="1" i="0" u="none" strike="noStrike" cap="none">
                <a:solidFill>
                  <a:schemeClr val="dk1"/>
                </a:solidFill>
                <a:latin typeface="Courier New"/>
                <a:ea typeface="Courier New"/>
                <a:cs typeface="Courier New"/>
                <a:sym typeface="Courier New"/>
              </a:rPr>
              <a:t>;</a:t>
            </a:r>
            <a:endParaRPr/>
          </a:p>
        </p:txBody>
      </p:sp>
      <p:pic>
        <p:nvPicPr>
          <p:cNvPr id="165" name="Google Shape;165;p21"/>
          <p:cNvPicPr preferRelativeResize="0"/>
          <p:nvPr/>
        </p:nvPicPr>
        <p:blipFill rotWithShape="1">
          <a:blip r:embed="rId3">
            <a:alphaModFix/>
          </a:blip>
          <a:srcRect/>
          <a:stretch/>
        </p:blipFill>
        <p:spPr>
          <a:xfrm>
            <a:off x="2296636" y="1973375"/>
            <a:ext cx="3371850" cy="29719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8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
        <p:nvSpPr>
          <p:cNvPr id="172" name="Google Shape;172;p22"/>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173" name="Google Shape;173;p2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Geolocation Methods</a:t>
            </a:r>
            <a:endParaRPr/>
          </a:p>
        </p:txBody>
      </p:sp>
      <p:sp>
        <p:nvSpPr>
          <p:cNvPr id="174" name="Google Shape;174;p22"/>
          <p:cNvSpPr/>
          <p:nvPr/>
        </p:nvSpPr>
        <p:spPr>
          <a:xfrm>
            <a:off x="209266" y="589536"/>
            <a:ext cx="8720422" cy="2210814"/>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The </a:t>
            </a:r>
            <a:r>
              <a:rPr lang="vi" sz="2000" b="1" i="0" u="none" strike="noStrike" cap="none">
                <a:solidFill>
                  <a:srgbClr val="FF0000"/>
                </a:solidFill>
                <a:latin typeface="Courier New"/>
                <a:ea typeface="Courier New"/>
                <a:cs typeface="Courier New"/>
                <a:sym typeface="Courier New"/>
              </a:rPr>
              <a:t>geolocation</a:t>
            </a:r>
            <a:r>
              <a:rPr lang="vi" sz="2000" b="0" i="0" u="none" strike="noStrike" cap="none">
                <a:solidFill>
                  <a:schemeClr val="dk1"/>
                </a:solidFill>
                <a:latin typeface="Calibri"/>
                <a:ea typeface="Calibri"/>
                <a:cs typeface="Calibri"/>
                <a:sym typeface="Calibri"/>
              </a:rPr>
              <a:t> object provides three methods to determine the current position of the user:  </a:t>
            </a:r>
            <a:r>
              <a:rPr lang="vi" sz="2000" b="0" i="0" u="none" strike="noStrike" cap="none">
                <a:solidFill>
                  <a:srgbClr val="007E39"/>
                </a:solidFill>
                <a:latin typeface="Calibri"/>
                <a:ea typeface="Calibri"/>
                <a:cs typeface="Calibri"/>
                <a:sym typeface="Calibri"/>
              </a:rPr>
              <a:t>getCurrentPosition(), watchPositon(), clearWatch()</a:t>
            </a:r>
            <a:r>
              <a:rPr lang="vi" sz="2000" b="0" i="0" u="none" strike="noStrike" cap="none">
                <a:solidFill>
                  <a:schemeClr val="dk1"/>
                </a:solidFill>
                <a:latin typeface="Calibri"/>
                <a:ea typeface="Calibri"/>
                <a:cs typeface="Calibri"/>
                <a:sym typeface="Calibri"/>
              </a:rPr>
              <a:t>.</a:t>
            </a:r>
            <a:endParaRPr sz="2000"/>
          </a:p>
          <a:p>
            <a:pPr marL="457200" marR="0" lvl="1" indent="-248920" algn="l" rtl="0">
              <a:lnSpc>
                <a:spcPct val="100000"/>
              </a:lnSpc>
              <a:spcBef>
                <a:spcPts val="120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The </a:t>
            </a:r>
            <a:r>
              <a:rPr lang="vi" sz="2000" b="1" i="0" u="none" strike="noStrike" cap="none">
                <a:solidFill>
                  <a:srgbClr val="FF0000"/>
                </a:solidFill>
                <a:latin typeface="Courier New"/>
                <a:ea typeface="Courier New"/>
                <a:cs typeface="Courier New"/>
                <a:sym typeface="Courier New"/>
              </a:rPr>
              <a:t>PositionError</a:t>
            </a:r>
            <a:r>
              <a:rPr lang="vi" sz="2000" b="0" i="0" u="none" strike="noStrike" cap="none">
                <a:solidFill>
                  <a:schemeClr val="dk1"/>
                </a:solidFill>
                <a:latin typeface="Calibri"/>
                <a:ea typeface="Calibri"/>
                <a:cs typeface="Calibri"/>
                <a:sym typeface="Calibri"/>
              </a:rPr>
              <a:t> object holds information related to errors occurred while finding the geographic location of the user. </a:t>
            </a:r>
            <a:endParaRPr sz="2000"/>
          </a:p>
          <a:p>
            <a:pPr marL="457200" marR="0" lvl="1" indent="-248920" algn="l" rtl="0">
              <a:lnSpc>
                <a:spcPct val="100000"/>
              </a:lnSpc>
              <a:spcBef>
                <a:spcPts val="120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Following table lists the properties of </a:t>
            </a:r>
            <a:r>
              <a:rPr lang="vi" sz="2000" b="0" i="0" u="none" strike="noStrike" cap="none">
                <a:solidFill>
                  <a:srgbClr val="FF0000"/>
                </a:solidFill>
                <a:latin typeface="Calibri"/>
                <a:ea typeface="Calibri"/>
                <a:cs typeface="Calibri"/>
                <a:sym typeface="Calibri"/>
              </a:rPr>
              <a:t>PositionError</a:t>
            </a:r>
            <a:r>
              <a:rPr lang="vi" sz="2000" b="0" i="0" u="none" strike="noStrike" cap="none">
                <a:solidFill>
                  <a:schemeClr val="dk1"/>
                </a:solidFill>
                <a:latin typeface="Calibri"/>
                <a:ea typeface="Calibri"/>
                <a:cs typeface="Calibri"/>
                <a:sym typeface="Calibri"/>
              </a:rPr>
              <a:t> object.</a:t>
            </a:r>
            <a:endParaRPr sz="2000"/>
          </a:p>
        </p:txBody>
      </p:sp>
      <p:graphicFrame>
        <p:nvGraphicFramePr>
          <p:cNvPr id="175" name="Google Shape;175;p22"/>
          <p:cNvGraphicFramePr/>
          <p:nvPr/>
        </p:nvGraphicFramePr>
        <p:xfrm>
          <a:off x="1333500" y="2800350"/>
          <a:ext cx="3000000" cy="3000000"/>
        </p:xfrm>
        <a:graphic>
          <a:graphicData uri="http://schemas.openxmlformats.org/drawingml/2006/table">
            <a:tbl>
              <a:tblPr firstRow="1" bandRow="1">
                <a:noFill/>
                <a:tableStyleId>{A1A9F733-3AA3-484C-896A-82DCD1B38B57}</a:tableStyleId>
              </a:tblPr>
              <a:tblGrid>
                <a:gridCol w="2362200">
                  <a:extLst>
                    <a:ext uri="{9D8B030D-6E8A-4147-A177-3AD203B41FA5}">
                      <a16:colId xmlns:a16="http://schemas.microsoft.com/office/drawing/2014/main" val="20000"/>
                    </a:ext>
                  </a:extLst>
                </a:gridCol>
              </a:tblGrid>
              <a:tr h="430100">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Property</a:t>
                      </a:r>
                      <a:endParaRPr sz="1100"/>
                    </a:p>
                  </a:txBody>
                  <a:tcPr marL="91450" marR="91450" marT="0" marB="0" anchor="ctr"/>
                </a:tc>
                <a:extLst>
                  <a:ext uri="{0D108BD9-81ED-4DB2-BD59-A6C34878D82A}">
                    <a16:rowId xmlns:a16="http://schemas.microsoft.com/office/drawing/2014/main" val="10000"/>
                  </a:ext>
                </a:extLst>
              </a:tr>
              <a:tr h="430100">
                <a:tc>
                  <a:txBody>
                    <a:bodyPr/>
                    <a:lstStyle/>
                    <a:p>
                      <a:pPr marL="0" marR="0" lvl="0" indent="0" algn="l" rtl="0">
                        <a:spcBef>
                          <a:spcPts val="0"/>
                        </a:spcBef>
                        <a:spcAft>
                          <a:spcPts val="0"/>
                        </a:spcAft>
                        <a:buNone/>
                      </a:pPr>
                      <a:r>
                        <a:rPr lang="vi" sz="1400" u="none" strike="noStrike" cap="none"/>
                        <a:t>code</a:t>
                      </a:r>
                      <a:endParaRPr sz="1100"/>
                    </a:p>
                  </a:txBody>
                  <a:tcPr marL="91450" marR="91450" marT="0" marB="0" anchor="ctr"/>
                </a:tc>
                <a:extLst>
                  <a:ext uri="{0D108BD9-81ED-4DB2-BD59-A6C34878D82A}">
                    <a16:rowId xmlns:a16="http://schemas.microsoft.com/office/drawing/2014/main" val="10001"/>
                  </a:ext>
                </a:extLst>
              </a:tr>
              <a:tr h="430100">
                <a:tc>
                  <a:txBody>
                    <a:bodyPr/>
                    <a:lstStyle/>
                    <a:p>
                      <a:pPr marL="0" marR="0" lvl="0" indent="0" algn="l" rtl="0">
                        <a:spcBef>
                          <a:spcPts val="0"/>
                        </a:spcBef>
                        <a:spcAft>
                          <a:spcPts val="0"/>
                        </a:spcAft>
                        <a:buNone/>
                      </a:pPr>
                      <a:r>
                        <a:rPr lang="vi" sz="1400"/>
                        <a:t>message</a:t>
                      </a:r>
                      <a:endParaRPr sz="1100"/>
                    </a:p>
                  </a:txBody>
                  <a:tcPr marL="91450" marR="91450" marT="0" marB="0" anchor="ctr"/>
                </a:tc>
                <a:extLst>
                  <a:ext uri="{0D108BD9-81ED-4DB2-BD59-A6C34878D82A}">
                    <a16:rowId xmlns:a16="http://schemas.microsoft.com/office/drawing/2014/main" val="10002"/>
                  </a:ext>
                </a:extLst>
              </a:tr>
            </a:tbl>
          </a:graphicData>
        </a:graphic>
      </p:graphicFrame>
      <p:graphicFrame>
        <p:nvGraphicFramePr>
          <p:cNvPr id="176" name="Google Shape;176;p22"/>
          <p:cNvGraphicFramePr/>
          <p:nvPr/>
        </p:nvGraphicFramePr>
        <p:xfrm>
          <a:off x="4191000" y="2819400"/>
          <a:ext cx="3000000" cy="3000000"/>
        </p:xfrm>
        <a:graphic>
          <a:graphicData uri="http://schemas.openxmlformats.org/drawingml/2006/table">
            <a:tbl>
              <a:tblPr firstRow="1" bandRow="1">
                <a:noFill/>
                <a:tableStyleId>{942705A8-1E73-407D-B9EB-7FCC989E548A}</a:tableStyleId>
              </a:tblPr>
              <a:tblGrid>
                <a:gridCol w="10287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411475">
                <a:tc>
                  <a:txBody>
                    <a:bodyPr/>
                    <a:lstStyle/>
                    <a:p>
                      <a:pPr marL="0" marR="0" lvl="0" indent="0" algn="ctr" rtl="0">
                        <a:spcBef>
                          <a:spcPts val="0"/>
                        </a:spcBef>
                        <a:spcAft>
                          <a:spcPts val="0"/>
                        </a:spcAft>
                        <a:buNone/>
                      </a:pPr>
                      <a:r>
                        <a:rPr lang="vi" sz="1400"/>
                        <a:t>1</a:t>
                      </a:r>
                      <a:endParaRPr sz="1400" b="0"/>
                    </a:p>
                  </a:txBody>
                  <a:tcPr marL="91450" marR="91450" marT="0" marB="0" anchor="ctr"/>
                </a:tc>
                <a:tc>
                  <a:txBody>
                    <a:bodyPr/>
                    <a:lstStyle/>
                    <a:p>
                      <a:pPr marL="0" marR="0" lvl="0" indent="0" algn="l" rtl="0">
                        <a:lnSpc>
                          <a:spcPct val="100000"/>
                        </a:lnSpc>
                        <a:spcBef>
                          <a:spcPts val="0"/>
                        </a:spcBef>
                        <a:spcAft>
                          <a:spcPts val="0"/>
                        </a:spcAft>
                        <a:buClr>
                          <a:schemeClr val="dk1"/>
                        </a:buClr>
                        <a:buSzPts val="1400"/>
                        <a:buFont typeface="Arial"/>
                        <a:buNone/>
                      </a:pPr>
                      <a:r>
                        <a:rPr lang="vi" sz="1400"/>
                        <a:t>PERMISSION_DENIED</a:t>
                      </a:r>
                      <a:endParaRPr sz="1400" b="0"/>
                    </a:p>
                  </a:txBody>
                  <a:tcPr marL="91450" marR="91450" marT="0" marB="0" anchor="ctr"/>
                </a:tc>
                <a:extLst>
                  <a:ext uri="{0D108BD9-81ED-4DB2-BD59-A6C34878D82A}">
                    <a16:rowId xmlns:a16="http://schemas.microsoft.com/office/drawing/2014/main" val="10000"/>
                  </a:ext>
                </a:extLst>
              </a:tr>
              <a:tr h="411475">
                <a:tc>
                  <a:txBody>
                    <a:bodyPr/>
                    <a:lstStyle/>
                    <a:p>
                      <a:pPr marL="0" marR="0" lvl="0" indent="0" algn="ctr" rtl="0">
                        <a:spcBef>
                          <a:spcPts val="0"/>
                        </a:spcBef>
                        <a:spcAft>
                          <a:spcPts val="0"/>
                        </a:spcAft>
                        <a:buNone/>
                      </a:pPr>
                      <a:r>
                        <a:rPr lang="vi" sz="1400"/>
                        <a:t>2</a:t>
                      </a:r>
                      <a:endParaRPr sz="1100"/>
                    </a:p>
                  </a:txBody>
                  <a:tcPr marL="91450" marR="91450" marT="0" marB="0" anchor="ctr"/>
                </a:tc>
                <a:tc>
                  <a:txBody>
                    <a:bodyPr/>
                    <a:lstStyle/>
                    <a:p>
                      <a:pPr marL="0" marR="0" lvl="0" indent="0" algn="l" rtl="0">
                        <a:lnSpc>
                          <a:spcPct val="100000"/>
                        </a:lnSpc>
                        <a:spcBef>
                          <a:spcPts val="0"/>
                        </a:spcBef>
                        <a:spcAft>
                          <a:spcPts val="0"/>
                        </a:spcAft>
                        <a:buClr>
                          <a:schemeClr val="dk1"/>
                        </a:buClr>
                        <a:buSzPts val="1400"/>
                        <a:buFont typeface="Arial"/>
                        <a:buNone/>
                      </a:pPr>
                      <a:r>
                        <a:rPr lang="vi" sz="1400"/>
                        <a:t>POSITION_UNAVAILABLE</a:t>
                      </a:r>
                      <a:endParaRPr sz="1100"/>
                    </a:p>
                  </a:txBody>
                  <a:tcPr marL="91450" marR="91450" marT="0" marB="0" anchor="ctr"/>
                </a:tc>
                <a:extLst>
                  <a:ext uri="{0D108BD9-81ED-4DB2-BD59-A6C34878D82A}">
                    <a16:rowId xmlns:a16="http://schemas.microsoft.com/office/drawing/2014/main" val="10001"/>
                  </a:ext>
                </a:extLst>
              </a:tr>
              <a:tr h="411475">
                <a:tc>
                  <a:txBody>
                    <a:bodyPr/>
                    <a:lstStyle/>
                    <a:p>
                      <a:pPr marL="0" marR="0" lvl="0" indent="0" algn="ctr" rtl="0">
                        <a:spcBef>
                          <a:spcPts val="0"/>
                        </a:spcBef>
                        <a:spcAft>
                          <a:spcPts val="0"/>
                        </a:spcAft>
                        <a:buNone/>
                      </a:pPr>
                      <a:r>
                        <a:rPr lang="vi" sz="1400"/>
                        <a:t>3</a:t>
                      </a:r>
                      <a:endParaRPr sz="1100"/>
                    </a:p>
                  </a:txBody>
                  <a:tcPr marL="91450" marR="91450" marT="0" marB="0" anchor="ctr"/>
                </a:tc>
                <a:tc>
                  <a:txBody>
                    <a:bodyPr/>
                    <a:lstStyle/>
                    <a:p>
                      <a:pPr marL="0" marR="0" lvl="0" indent="0" algn="l" rtl="0">
                        <a:lnSpc>
                          <a:spcPct val="100000"/>
                        </a:lnSpc>
                        <a:spcBef>
                          <a:spcPts val="0"/>
                        </a:spcBef>
                        <a:spcAft>
                          <a:spcPts val="0"/>
                        </a:spcAft>
                        <a:buClr>
                          <a:schemeClr val="dk1"/>
                        </a:buClr>
                        <a:buSzPts val="1400"/>
                        <a:buFont typeface="Arial"/>
                        <a:buNone/>
                      </a:pPr>
                      <a:r>
                        <a:rPr lang="vi" sz="1400"/>
                        <a:t>TIMEOUT</a:t>
                      </a:r>
                      <a:endParaRPr sz="1100"/>
                    </a:p>
                  </a:txBody>
                  <a:tcPr marL="91450" marR="9145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
        <p:nvSpPr>
          <p:cNvPr id="183" name="Google Shape;183;p23"/>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184" name="Google Shape;184;p2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PositionOptions Object</a:t>
            </a:r>
            <a:endParaRPr/>
          </a:p>
        </p:txBody>
      </p:sp>
      <p:sp>
        <p:nvSpPr>
          <p:cNvPr id="185" name="Google Shape;185;p23"/>
          <p:cNvSpPr/>
          <p:nvPr/>
        </p:nvSpPr>
        <p:spPr>
          <a:xfrm>
            <a:off x="275122" y="628650"/>
            <a:ext cx="8534400" cy="10287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200"/>
              <a:buFont typeface="Noto Sans Symbols"/>
              <a:buChar char="•"/>
            </a:pPr>
            <a:r>
              <a:rPr lang="vi" sz="2200" b="1" i="0" u="none" strike="noStrike" cap="none">
                <a:solidFill>
                  <a:schemeClr val="dk1"/>
                </a:solidFill>
                <a:latin typeface="Calibri"/>
                <a:ea typeface="Calibri"/>
                <a:cs typeface="Calibri"/>
                <a:sym typeface="Calibri"/>
              </a:rPr>
              <a:t>PositionOptions</a:t>
            </a:r>
            <a:r>
              <a:rPr lang="vi" sz="2200" b="0" i="0" u="none" strike="noStrike" cap="none">
                <a:solidFill>
                  <a:schemeClr val="dk1"/>
                </a:solidFill>
                <a:latin typeface="Calibri"/>
                <a:ea typeface="Calibri"/>
                <a:cs typeface="Calibri"/>
                <a:sym typeface="Calibri"/>
              </a:rPr>
              <a:t> object is an optional third parameter passed to the </a:t>
            </a:r>
            <a:r>
              <a:rPr lang="vi" sz="2200" b="1" i="0" u="none" strike="noStrike" cap="none">
                <a:solidFill>
                  <a:srgbClr val="007E39"/>
                </a:solidFill>
                <a:latin typeface="Calibri"/>
                <a:ea typeface="Calibri"/>
                <a:cs typeface="Calibri"/>
                <a:sym typeface="Calibri"/>
              </a:rPr>
              <a:t>getCurrentPosition() </a:t>
            </a:r>
            <a:r>
              <a:rPr lang="vi" sz="2200" b="0" i="0" u="none" strike="noStrike" cap="none">
                <a:solidFill>
                  <a:schemeClr val="dk1"/>
                </a:solidFill>
                <a:latin typeface="Calibri"/>
                <a:ea typeface="Calibri"/>
                <a:cs typeface="Calibri"/>
                <a:sym typeface="Calibri"/>
              </a:rPr>
              <a:t>method. </a:t>
            </a:r>
            <a:endParaRPr/>
          </a:p>
          <a:p>
            <a:pPr marL="457200" marR="0" lvl="1" indent="-274320" algn="l" rtl="0">
              <a:lnSpc>
                <a:spcPct val="100000"/>
              </a:lnSpc>
              <a:spcBef>
                <a:spcPts val="120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Following table lists the attributes of </a:t>
            </a:r>
            <a:r>
              <a:rPr lang="vi" sz="2200" b="1" i="0" u="none" strike="noStrike" cap="none">
                <a:solidFill>
                  <a:schemeClr val="dk1"/>
                </a:solidFill>
                <a:latin typeface="Calibri"/>
                <a:ea typeface="Calibri"/>
                <a:cs typeface="Calibri"/>
                <a:sym typeface="Calibri"/>
              </a:rPr>
              <a:t>PositionOptions</a:t>
            </a:r>
            <a:r>
              <a:rPr lang="vi" sz="2200" b="0" i="0" u="none" strike="noStrike" cap="none">
                <a:solidFill>
                  <a:schemeClr val="dk1"/>
                </a:solidFill>
                <a:latin typeface="Calibri"/>
                <a:ea typeface="Calibri"/>
                <a:cs typeface="Calibri"/>
                <a:sym typeface="Calibri"/>
              </a:rPr>
              <a:t> object. </a:t>
            </a:r>
            <a:endParaRPr/>
          </a:p>
        </p:txBody>
      </p:sp>
      <p:graphicFrame>
        <p:nvGraphicFramePr>
          <p:cNvPr id="186" name="Google Shape;186;p23"/>
          <p:cNvGraphicFramePr/>
          <p:nvPr/>
        </p:nvGraphicFramePr>
        <p:xfrm>
          <a:off x="304800" y="1714500"/>
          <a:ext cx="3000000" cy="3000000"/>
        </p:xfrm>
        <a:graphic>
          <a:graphicData uri="http://schemas.openxmlformats.org/drawingml/2006/table">
            <a:tbl>
              <a:tblPr firstRow="1" bandRow="1">
                <a:noFill/>
                <a:tableStyleId>{A03C167C-FFBD-4425-A197-7ECFB090A5BC}</a:tableStyleId>
              </a:tblPr>
              <a:tblGrid>
                <a:gridCol w="2438400">
                  <a:extLst>
                    <a:ext uri="{9D8B030D-6E8A-4147-A177-3AD203B41FA5}">
                      <a16:colId xmlns:a16="http://schemas.microsoft.com/office/drawing/2014/main" val="20000"/>
                    </a:ext>
                  </a:extLst>
                </a:gridCol>
                <a:gridCol w="6216975">
                  <a:extLst>
                    <a:ext uri="{9D8B030D-6E8A-4147-A177-3AD203B41FA5}">
                      <a16:colId xmlns:a16="http://schemas.microsoft.com/office/drawing/2014/main" val="20001"/>
                    </a:ext>
                  </a:extLst>
                </a:gridCol>
              </a:tblGrid>
              <a:tr h="359075">
                <a:tc>
                  <a:txBody>
                    <a:bodyPr/>
                    <a:lstStyle/>
                    <a:p>
                      <a:pPr marL="0" marR="0" lvl="0" indent="0" algn="ctr" rtl="0">
                        <a:lnSpc>
                          <a:spcPct val="100000"/>
                        </a:lnSpc>
                        <a:spcBef>
                          <a:spcPts val="0"/>
                        </a:spcBef>
                        <a:spcAft>
                          <a:spcPts val="0"/>
                        </a:spcAft>
                        <a:buClr>
                          <a:schemeClr val="dk1"/>
                        </a:buClr>
                        <a:buSzPts val="1800"/>
                        <a:buFont typeface="Arial"/>
                        <a:buNone/>
                      </a:pPr>
                      <a:endParaRPr sz="1800" baseline="30000"/>
                    </a:p>
                    <a:p>
                      <a:pPr marL="0" marR="0" lvl="0" indent="0" algn="ctr" rtl="0">
                        <a:lnSpc>
                          <a:spcPct val="100000"/>
                        </a:lnSpc>
                        <a:spcBef>
                          <a:spcPts val="0"/>
                        </a:spcBef>
                        <a:spcAft>
                          <a:spcPts val="0"/>
                        </a:spcAft>
                        <a:buClr>
                          <a:schemeClr val="dk1"/>
                        </a:buClr>
                        <a:buSzPts val="1800"/>
                        <a:buFont typeface="Arial"/>
                        <a:buNone/>
                      </a:pPr>
                      <a:r>
                        <a:rPr lang="vi" sz="1800" baseline="30000"/>
                        <a:t>Attribute</a:t>
                      </a:r>
                      <a:endParaRPr sz="1800" b="1" baseline="30000">
                        <a:solidFill>
                          <a:schemeClr val="lt1"/>
                        </a:solidFill>
                        <a:latin typeface="Arial"/>
                        <a:ea typeface="Arial"/>
                        <a:cs typeface="Arial"/>
                        <a:sym typeface="Arial"/>
                      </a:endParaRPr>
                    </a:p>
                  </a:txBody>
                  <a:tcPr marL="91450" marR="91450" marT="0" marB="0"/>
                </a:tc>
                <a:tc>
                  <a:txBody>
                    <a:bodyPr/>
                    <a:lstStyle/>
                    <a:p>
                      <a:pPr marL="0" marR="0" lvl="0" indent="0" algn="ctr" rtl="0">
                        <a:lnSpc>
                          <a:spcPct val="100000"/>
                        </a:lnSpc>
                        <a:spcBef>
                          <a:spcPts val="0"/>
                        </a:spcBef>
                        <a:spcAft>
                          <a:spcPts val="0"/>
                        </a:spcAft>
                        <a:buClr>
                          <a:schemeClr val="dk1"/>
                        </a:buClr>
                        <a:buSzPts val="1800"/>
                        <a:buFont typeface="Arial"/>
                        <a:buNone/>
                      </a:pPr>
                      <a:endParaRPr sz="1800" baseline="30000"/>
                    </a:p>
                    <a:p>
                      <a:pPr marL="0" marR="0" lvl="0" indent="0" algn="ctr" rtl="0">
                        <a:lnSpc>
                          <a:spcPct val="100000"/>
                        </a:lnSpc>
                        <a:spcBef>
                          <a:spcPts val="0"/>
                        </a:spcBef>
                        <a:spcAft>
                          <a:spcPts val="0"/>
                        </a:spcAft>
                        <a:buClr>
                          <a:schemeClr val="dk1"/>
                        </a:buClr>
                        <a:buSzPts val="1800"/>
                        <a:buFont typeface="Arial"/>
                        <a:buNone/>
                      </a:pPr>
                      <a:r>
                        <a:rPr lang="vi" sz="1800" baseline="30000"/>
                        <a:t>Description</a:t>
                      </a:r>
                      <a:endParaRPr sz="1800" b="1" baseline="30000">
                        <a:solidFill>
                          <a:schemeClr val="lt1"/>
                        </a:solidFill>
                        <a:latin typeface="Arial"/>
                        <a:ea typeface="Arial"/>
                        <a:cs typeface="Arial"/>
                        <a:sym typeface="Arial"/>
                      </a:endParaRPr>
                    </a:p>
                  </a:txBody>
                  <a:tcPr marL="91450" marR="91450" marT="0" marB="0"/>
                </a:tc>
                <a:extLst>
                  <a:ext uri="{0D108BD9-81ED-4DB2-BD59-A6C34878D82A}">
                    <a16:rowId xmlns:a16="http://schemas.microsoft.com/office/drawing/2014/main" val="10000"/>
                  </a:ext>
                </a:extLst>
              </a:tr>
              <a:tr h="763025">
                <a:tc>
                  <a:txBody>
                    <a:bodyPr/>
                    <a:lstStyle/>
                    <a:p>
                      <a:pPr marL="0" marR="0" lvl="0" indent="0" algn="l" rtl="0">
                        <a:spcBef>
                          <a:spcPts val="0"/>
                        </a:spcBef>
                        <a:spcAft>
                          <a:spcPts val="0"/>
                        </a:spcAft>
                        <a:buNone/>
                      </a:pPr>
                      <a:r>
                        <a:rPr lang="vi" sz="1400"/>
                        <a:t>enableHighAccuracy</a:t>
                      </a:r>
                      <a:endParaRPr sz="1400"/>
                    </a:p>
                  </a:txBody>
                  <a:tcPr marL="91450" marR="91450" marT="0" marB="0" anchor="ctr"/>
                </a:tc>
                <a:tc>
                  <a:txBody>
                    <a:bodyPr/>
                    <a:lstStyle/>
                    <a:p>
                      <a:pPr marL="0" marR="0" lvl="0" indent="0" algn="l" rtl="0">
                        <a:spcBef>
                          <a:spcPts val="0"/>
                        </a:spcBef>
                        <a:spcAft>
                          <a:spcPts val="0"/>
                        </a:spcAft>
                        <a:buNone/>
                      </a:pPr>
                      <a:r>
                        <a:rPr lang="vi" sz="1400"/>
                        <a:t>Indicates that the application wants to receive the most accurate results for geolocation. The default value of the attribute is false.</a:t>
                      </a:r>
                      <a:endParaRPr sz="1100"/>
                    </a:p>
                  </a:txBody>
                  <a:tcPr marL="91450" marR="91450" marT="0" marB="0" anchor="ctr"/>
                </a:tc>
                <a:extLst>
                  <a:ext uri="{0D108BD9-81ED-4DB2-BD59-A6C34878D82A}">
                    <a16:rowId xmlns:a16="http://schemas.microsoft.com/office/drawing/2014/main" val="10001"/>
                  </a:ext>
                </a:extLst>
              </a:tr>
              <a:tr h="985750">
                <a:tc>
                  <a:txBody>
                    <a:bodyPr/>
                    <a:lstStyle/>
                    <a:p>
                      <a:pPr marL="0" marR="0" lvl="0" indent="0" algn="l" rtl="0">
                        <a:spcBef>
                          <a:spcPts val="0"/>
                        </a:spcBef>
                        <a:spcAft>
                          <a:spcPts val="0"/>
                        </a:spcAft>
                        <a:buNone/>
                      </a:pPr>
                      <a:r>
                        <a:rPr lang="vi" sz="1400"/>
                        <a:t>maximumAge</a:t>
                      </a:r>
                      <a:endParaRPr sz="1400"/>
                    </a:p>
                  </a:txBody>
                  <a:tcPr marL="91450" marR="91450" marT="0" marB="0" anchor="ctr"/>
                </a:tc>
                <a:tc>
                  <a:txBody>
                    <a:bodyPr/>
                    <a:lstStyle/>
                    <a:p>
                      <a:pPr marL="0" marR="0" lvl="0" indent="0" algn="l" rtl="0">
                        <a:spcBef>
                          <a:spcPts val="0"/>
                        </a:spcBef>
                        <a:spcAft>
                          <a:spcPts val="0"/>
                        </a:spcAft>
                        <a:buNone/>
                      </a:pPr>
                      <a:r>
                        <a:rPr lang="vi" sz="1400"/>
                        <a:t>Obtains the cached position object whose age is less than the specified maximumAge limit (in milliseconds). If age limit is set to 0, then the application must obtain a new position object.</a:t>
                      </a:r>
                      <a:endParaRPr sz="1100"/>
                    </a:p>
                  </a:txBody>
                  <a:tcPr marL="91450" marR="91450" marT="0" marB="0" anchor="ctr"/>
                </a:tc>
                <a:extLst>
                  <a:ext uri="{0D108BD9-81ED-4DB2-BD59-A6C34878D82A}">
                    <a16:rowId xmlns:a16="http://schemas.microsoft.com/office/drawing/2014/main" val="10002"/>
                  </a:ext>
                </a:extLst>
              </a:tr>
              <a:tr h="612550">
                <a:tc>
                  <a:txBody>
                    <a:bodyPr/>
                    <a:lstStyle/>
                    <a:p>
                      <a:pPr marL="0" marR="0" lvl="0" indent="0" algn="l" rtl="0">
                        <a:spcBef>
                          <a:spcPts val="0"/>
                        </a:spcBef>
                        <a:spcAft>
                          <a:spcPts val="0"/>
                        </a:spcAft>
                        <a:buNone/>
                      </a:pPr>
                      <a:r>
                        <a:rPr lang="vi" sz="1400"/>
                        <a:t>timeout</a:t>
                      </a:r>
                      <a:endParaRPr sz="1100"/>
                    </a:p>
                  </a:txBody>
                  <a:tcPr marL="91450" marR="91450" marT="0" marB="0" anchor="ctr"/>
                </a:tc>
                <a:tc>
                  <a:txBody>
                    <a:bodyPr/>
                    <a:lstStyle/>
                    <a:p>
                      <a:pPr marL="0" marR="0" lvl="0" indent="0" algn="l" rtl="0">
                        <a:lnSpc>
                          <a:spcPct val="100000"/>
                        </a:lnSpc>
                        <a:spcBef>
                          <a:spcPts val="0"/>
                        </a:spcBef>
                        <a:spcAft>
                          <a:spcPts val="0"/>
                        </a:spcAft>
                        <a:buClr>
                          <a:schemeClr val="dk1"/>
                        </a:buClr>
                        <a:buSzPts val="1400"/>
                        <a:buFont typeface="Arial"/>
                        <a:buNone/>
                      </a:pPr>
                      <a:r>
                        <a:rPr lang="vi" sz="1400"/>
                        <a:t>Indicates the maximum time length (in milliseconds) for which the application can wait to obtain the position object.</a:t>
                      </a:r>
                      <a:endParaRPr sz="1100"/>
                    </a:p>
                  </a:txBody>
                  <a:tcPr marL="91450" marR="91450" marT="0" marB="0"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animEffect transition="in" filter="fade">
                                      <p:cBhvr>
                                        <p:cTn id="7" dur="500"/>
                                        <p:tgtEl>
                                          <p:spTgt spid="18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5">
                                            <p:txEl>
                                              <p:pRg st="1" end="1"/>
                                            </p:txEl>
                                          </p:spTgt>
                                        </p:tgtEl>
                                        <p:attrNameLst>
                                          <p:attrName>style.visibility</p:attrName>
                                        </p:attrNameLst>
                                      </p:cBhvr>
                                      <p:to>
                                        <p:strVal val="visible"/>
                                      </p:to>
                                    </p:set>
                                    <p:animEffect transition="in" filter="fade">
                                      <p:cBhvr>
                                        <p:cTn id="10" dur="500"/>
                                        <p:tgtEl>
                                          <p:spTgt spid="18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6"/>
                                        </p:tgtEl>
                                        <p:attrNameLst>
                                          <p:attrName>style.visibility</p:attrName>
                                        </p:attrNameLst>
                                      </p:cBhvr>
                                      <p:to>
                                        <p:strVal val="visible"/>
                                      </p:to>
                                    </p:set>
                                    <p:animEffect transition="in" filter="fade">
                                      <p:cBhvr>
                                        <p:cTn id="15" dur="2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
        <p:nvSpPr>
          <p:cNvPr id="193" name="Google Shape;193;p24"/>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Geolocation and APIs / Session 19 </a:t>
            </a:r>
            <a:endParaRPr/>
          </a:p>
        </p:txBody>
      </p:sp>
      <p:sp>
        <p:nvSpPr>
          <p:cNvPr id="194" name="Google Shape;194;p24"/>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Google Maps API</a:t>
            </a:r>
            <a:endParaRPr/>
          </a:p>
        </p:txBody>
      </p:sp>
      <p:grpSp>
        <p:nvGrpSpPr>
          <p:cNvPr id="195" name="Google Shape;195;p24"/>
          <p:cNvGrpSpPr/>
          <p:nvPr/>
        </p:nvGrpSpPr>
        <p:grpSpPr>
          <a:xfrm>
            <a:off x="304800" y="688274"/>
            <a:ext cx="8458200" cy="1823851"/>
            <a:chOff x="0" y="3299"/>
            <a:chExt cx="8458200" cy="2431801"/>
          </a:xfrm>
        </p:grpSpPr>
        <p:sp>
          <p:nvSpPr>
            <p:cNvPr id="196" name="Google Shape;196;p24"/>
            <p:cNvSpPr/>
            <p:nvPr/>
          </p:nvSpPr>
          <p:spPr>
            <a:xfrm>
              <a:off x="0" y="3299"/>
              <a:ext cx="8458200" cy="772200"/>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txBox="1"/>
            <p:nvPr/>
          </p:nvSpPr>
          <p:spPr>
            <a:xfrm>
              <a:off x="37696" y="40995"/>
              <a:ext cx="83828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Google Maps API is used to display locations on a map based on the values of their coordinates: latitude and longitude.</a:t>
              </a:r>
              <a:endParaRPr sz="1600"/>
            </a:p>
          </p:txBody>
        </p:sp>
        <p:sp>
          <p:nvSpPr>
            <p:cNvPr id="198" name="Google Shape;198;p24"/>
            <p:cNvSpPr/>
            <p:nvPr/>
          </p:nvSpPr>
          <p:spPr>
            <a:xfrm>
              <a:off x="0" y="833100"/>
              <a:ext cx="8458200" cy="772200"/>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txBox="1"/>
            <p:nvPr/>
          </p:nvSpPr>
          <p:spPr>
            <a:xfrm>
              <a:off x="37696" y="870796"/>
              <a:ext cx="83828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It must be configured in JavaScript, before it can be referenced further on the page. </a:t>
              </a:r>
              <a:endParaRPr sz="1600"/>
            </a:p>
          </p:txBody>
        </p:sp>
        <p:sp>
          <p:nvSpPr>
            <p:cNvPr id="200" name="Google Shape;200;p24"/>
            <p:cNvSpPr/>
            <p:nvPr/>
          </p:nvSpPr>
          <p:spPr>
            <a:xfrm>
              <a:off x="0" y="1662900"/>
              <a:ext cx="8458200" cy="772200"/>
            </a:xfrm>
            <a:prstGeom prst="roundRect">
              <a:avLst>
                <a:gd name="adj" fmla="val 16667"/>
              </a:avLst>
            </a:prstGeom>
            <a:gradFill>
              <a:gsLst>
                <a:gs pos="0">
                  <a:srgbClr val="C8B2E9"/>
                </a:gs>
                <a:gs pos="35000">
                  <a:srgbClr val="D6CAED"/>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p:nvPr/>
          </p:nvSpPr>
          <p:spPr>
            <a:xfrm>
              <a:off x="37696" y="1700596"/>
              <a:ext cx="83828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It contains a Map object which is instantiated and displayed on a Web page. </a:t>
              </a:r>
              <a:endParaRPr sz="1600"/>
            </a:p>
          </p:txBody>
        </p:sp>
      </p:grpSp>
      <p:sp>
        <p:nvSpPr>
          <p:cNvPr id="202" name="Google Shape;202;p24"/>
          <p:cNvSpPr txBox="1"/>
          <p:nvPr/>
        </p:nvSpPr>
        <p:spPr>
          <a:xfrm>
            <a:off x="304800" y="2977157"/>
            <a:ext cx="8731800" cy="4797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vi" sz="1600" b="1">
                <a:solidFill>
                  <a:schemeClr val="dk1"/>
                </a:solidFill>
                <a:latin typeface="Courier New"/>
                <a:ea typeface="Courier New"/>
                <a:cs typeface="Courier New"/>
                <a:sym typeface="Courier New"/>
              </a:rPr>
              <a:t>&lt;script src=”http://maps.google.com/maps/api/js?sensor=false”&gt;</a:t>
            </a:r>
            <a:endParaRPr sz="1600"/>
          </a:p>
          <a:p>
            <a:pPr marL="0" marR="0" lvl="0" indent="0" algn="l" rtl="0">
              <a:lnSpc>
                <a:spcPct val="70000"/>
              </a:lnSpc>
              <a:spcBef>
                <a:spcPts val="900"/>
              </a:spcBef>
              <a:spcAft>
                <a:spcPts val="0"/>
              </a:spcAft>
              <a:buNone/>
            </a:pPr>
            <a:r>
              <a:rPr lang="vi" sz="1600" b="1">
                <a:solidFill>
                  <a:schemeClr val="dk1"/>
                </a:solidFill>
                <a:latin typeface="Courier New"/>
                <a:ea typeface="Courier New"/>
                <a:cs typeface="Courier New"/>
                <a:sym typeface="Courier New"/>
              </a:rPr>
              <a:t>&lt;/script&gt; </a:t>
            </a:r>
            <a:endParaRPr sz="1600"/>
          </a:p>
        </p:txBody>
      </p:sp>
      <p:sp>
        <p:nvSpPr>
          <p:cNvPr id="203" name="Google Shape;203;p24"/>
          <p:cNvSpPr/>
          <p:nvPr/>
        </p:nvSpPr>
        <p:spPr>
          <a:xfrm>
            <a:off x="95250" y="2499583"/>
            <a:ext cx="8496300" cy="4572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4999"/>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Following syntax shows the configuration of Google Maps API in JavaScript.</a:t>
            </a:r>
            <a:endParaRPr/>
          </a:p>
        </p:txBody>
      </p:sp>
      <p:sp>
        <p:nvSpPr>
          <p:cNvPr id="204" name="Google Shape;204;p24"/>
          <p:cNvSpPr/>
          <p:nvPr/>
        </p:nvSpPr>
        <p:spPr>
          <a:xfrm>
            <a:off x="228600" y="3726061"/>
            <a:ext cx="8153400" cy="108585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75000"/>
              </a:lnSpc>
              <a:spcBef>
                <a:spcPts val="0"/>
              </a:spcBef>
              <a:spcAft>
                <a:spcPts val="0"/>
              </a:spcAft>
              <a:buNone/>
            </a:pPr>
            <a:r>
              <a:rPr lang="vi" sz="2800" b="0" i="0" u="none" strike="noStrike" cap="none" baseline="30000">
                <a:solidFill>
                  <a:schemeClr val="dk1"/>
                </a:solidFill>
                <a:latin typeface="Calibri"/>
                <a:ea typeface="Calibri"/>
                <a:cs typeface="Calibri"/>
                <a:sym typeface="Calibri"/>
              </a:rPr>
              <a:t>where,</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src</a:t>
            </a:r>
            <a:r>
              <a:rPr lang="vi" sz="2800" b="0" i="0" u="none" strike="noStrike" cap="none" baseline="30000">
                <a:solidFill>
                  <a:schemeClr val="dk1"/>
                </a:solidFill>
                <a:latin typeface="Calibri"/>
                <a:ea typeface="Calibri"/>
                <a:cs typeface="Calibri"/>
                <a:sym typeface="Calibri"/>
              </a:rPr>
              <a:t>: Is the URL of Google Maps API.</a:t>
            </a:r>
            <a:endParaRPr/>
          </a:p>
          <a:p>
            <a:pPr marL="457200" marR="0" lvl="1" indent="-274320" algn="l" rtl="0">
              <a:lnSpc>
                <a:spcPct val="75000"/>
              </a:lnSpc>
              <a:spcBef>
                <a:spcPts val="0"/>
              </a:spcBef>
              <a:spcAft>
                <a:spcPts val="0"/>
              </a:spcAft>
              <a:buClr>
                <a:srgbClr val="AC1418"/>
              </a:buClr>
              <a:buSzPts val="2800"/>
              <a:buFont typeface="Noto Sans Symbols"/>
              <a:buChar char="▪"/>
            </a:pPr>
            <a:r>
              <a:rPr lang="vi" sz="2800" b="0" i="0" u="none" strike="noStrike" cap="none" baseline="30000">
                <a:solidFill>
                  <a:schemeClr val="dk1"/>
                </a:solidFill>
                <a:latin typeface="Courier New"/>
                <a:ea typeface="Courier New"/>
                <a:cs typeface="Courier New"/>
                <a:sym typeface="Courier New"/>
              </a:rPr>
              <a:t>sensor</a:t>
            </a:r>
            <a:r>
              <a:rPr lang="vi" sz="2800" b="0" i="0" u="none" strike="noStrike" cap="none" baseline="30000">
                <a:solidFill>
                  <a:schemeClr val="dk1"/>
                </a:solidFill>
                <a:latin typeface="Calibri"/>
                <a:ea typeface="Calibri"/>
                <a:cs typeface="Calibri"/>
                <a:sym typeface="Calibri"/>
              </a:rPr>
              <a:t>: Parameter sent with the URL. It indicates whether application uses any sensor such as GPS system.</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par>
                                <p:cTn id="8" presetID="10" presetClass="entr" presetSubtype="0" fill="hold" nodeType="withEffect">
                                  <p:stCondLst>
                                    <p:cond delay="0"/>
                                  </p:stCondLst>
                                  <p:childTnLst>
                                    <p:set>
                                      <p:cBhvr>
                                        <p:cTn id="9" dur="1" fill="hold">
                                          <p:stCondLst>
                                            <p:cond delay="0"/>
                                          </p:stCondLst>
                                        </p:cTn>
                                        <p:tgtEl>
                                          <p:spTgt spid="202"/>
                                        </p:tgtEl>
                                        <p:attrNameLst>
                                          <p:attrName>style.visibility</p:attrName>
                                        </p:attrNameLst>
                                      </p:cBhvr>
                                      <p:to>
                                        <p:strVal val="visible"/>
                                      </p:to>
                                    </p:set>
                                    <p:animEffect transition="in" filter="fade">
                                      <p:cBhvr>
                                        <p:cTn id="10" dur="80"/>
                                        <p:tgtEl>
                                          <p:spTgt spid="2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animEffect transition="in" filter="fade">
                                      <p:cBhvr>
                                        <p:cTn id="15"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3118</Words>
  <Application>Microsoft Office PowerPoint</Application>
  <PresentationFormat>On-screen Show (16:9)</PresentationFormat>
  <Paragraphs>269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Noto Sans Symbols</vt:lpstr>
      <vt:lpstr>Courier New</vt:lpstr>
      <vt:lpstr>Arial</vt:lpstr>
      <vt:lpstr>Book Antiqua</vt:lpstr>
      <vt:lpstr>Calibri</vt:lpstr>
      <vt:lpstr>3_Office Theme</vt:lpstr>
      <vt:lpstr>PowerPoint Presentation</vt:lpstr>
      <vt:lpstr>Objectives</vt:lpstr>
      <vt:lpstr>Geolocation 1-2</vt:lpstr>
      <vt:lpstr>Geolocation 2-2</vt:lpstr>
      <vt:lpstr>Geolocation API</vt:lpstr>
      <vt:lpstr>Implementing Geolocation Object</vt:lpstr>
      <vt:lpstr>Geolocation Methods</vt:lpstr>
      <vt:lpstr>PositionOptions Object</vt:lpstr>
      <vt:lpstr>Google Maps API</vt:lpstr>
      <vt:lpstr>Tracking User’s Location</vt:lpstr>
      <vt:lpstr>Drag and Drop </vt:lpstr>
      <vt:lpstr>Drag – Drop Events</vt:lpstr>
      <vt:lpstr>Offline Web Applications API </vt:lpstr>
      <vt:lpstr>Creating a Manifest File 1-2</vt:lpstr>
      <vt:lpstr>Creating a Manifest File 2-2</vt:lpstr>
      <vt:lpstr>Declaring a Manifest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Phat Tai (FE FAI HCM)</cp:lastModifiedBy>
  <cp:revision>1</cp:revision>
  <dcterms:modified xsi:type="dcterms:W3CDTF">2021-08-21T04:17:16Z</dcterms:modified>
</cp:coreProperties>
</file>