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F8110C-3D9A-4421-A43B-2DCFD6C39F8E}">
  <a:tblStyle styleId="{F1F8110C-3D9A-4421-A43B-2DCFD6C39F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2c1e6e625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b2c1e6e625_2_5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vi" b="1"/>
              <a:t>Phiên 22: </a:t>
            </a:r>
            <a:r>
              <a:rPr lang="en-US" b="1"/>
              <a:t>Giới thiệu về lập trình trong </a:t>
            </a:r>
            <a:r>
              <a:rPr lang="vi" b="1"/>
              <a:t>Bootstrap</a:t>
            </a:r>
            <a:endParaRPr b="1"/>
          </a:p>
        </p:txBody>
      </p:sp>
      <p:sp>
        <p:nvSpPr>
          <p:cNvPr id="103" name="Google Shape;103;gb2c1e6e625_2_5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2c1e6e625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b2c1e6e625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vi" b="1"/>
              <a:t>Nhóm đầu vào</a:t>
            </a:r>
            <a:endParaRPr b="1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Cú pháp để tạo điều khiển nhập văn bản và mật khẩu: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b2c1e6e625_2_17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2c1e6e625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b2c1e6e625_2_18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Phân trang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Hữu ích cho các trang web có nhiều trang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 b="1"/>
              <a:t>.pagination </a:t>
            </a:r>
            <a:r>
              <a:rPr lang="vi"/>
              <a:t>class trong phần tử </a:t>
            </a:r>
            <a:r>
              <a:rPr lang="vi" b="1"/>
              <a:t>&lt;ul&gt; </a:t>
            </a:r>
            <a:r>
              <a:rPr lang="vi"/>
              <a:t>nên được sử dụng để thêm thành phần phân trang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Đoạn mã: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ra:</a:t>
            </a:r>
            <a:endParaRPr b="1"/>
          </a:p>
        </p:txBody>
      </p:sp>
      <p:sp>
        <p:nvSpPr>
          <p:cNvPr id="247" name="Google Shape;247;gb2c1e6e625_2_18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2c1e6e625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b2c1e6e625_2_19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Tiêu đề trang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Nó là một phần bộ chia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Thêm khoảng cách thích hợp vào các tiêu đề của Trang web Tương tự với thẻ &lt;H1&gt;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Sử dụng lớp </a:t>
            </a:r>
            <a:r>
              <a:rPr lang="vi" b="1"/>
              <a:t>.page-header </a:t>
            </a:r>
            <a:r>
              <a:rPr lang="vi"/>
              <a:t>với phần tử </a:t>
            </a:r>
            <a:r>
              <a:rPr lang="vi" b="1"/>
              <a:t>&lt;div&gt; 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Mã: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 của tiêu đề trang</a:t>
            </a:r>
            <a:endParaRPr b="1"/>
          </a:p>
        </p:txBody>
      </p:sp>
      <p:sp>
        <p:nvSpPr>
          <p:cNvPr id="261" name="Google Shape;261;gb2c1e6e625_2_19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2c1e6e625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b2c1e6e625_2_21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Huy hiệu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Nhãn đặc biệt đại diện cho các mặt hàng mới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Hiển thị các giá trị số cho biết số lượng mặt hàng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Sử dụng lớp </a:t>
            </a:r>
            <a:r>
              <a:rPr lang="vi" b="1"/>
              <a:t>.badge </a:t>
            </a:r>
            <a:r>
              <a:rPr lang="vi"/>
              <a:t>với thẻ </a:t>
            </a:r>
            <a:r>
              <a:rPr lang="vi" b="1"/>
              <a:t>&lt;span&gt; 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Mã: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 của một huy hiệu</a:t>
            </a:r>
            <a:endParaRPr b="1"/>
          </a:p>
        </p:txBody>
      </p:sp>
      <p:sp>
        <p:nvSpPr>
          <p:cNvPr id="275" name="Google Shape;275;gb2c1e6e625_2_21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2c1e6e625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b2c1e6e625_2_22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Bảng điều khiển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Một vùng chứa chứa các thành phần khác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Sử dụng lớp cơ sở </a:t>
            </a:r>
            <a:r>
              <a:rPr lang="vi" b="1"/>
              <a:t>.panel </a:t>
            </a:r>
            <a:r>
              <a:rPr lang="vi"/>
              <a:t>với phần đệm và đường viền tiêu chuẩn để tạo bảng điều khiển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Sử dụng lớp </a:t>
            </a:r>
            <a:r>
              <a:rPr lang="vi" b="1"/>
              <a:t>.panel-body </a:t>
            </a:r>
            <a:r>
              <a:rPr lang="vi"/>
              <a:t>để đặt nội dung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Mã: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 của các </a:t>
            </a:r>
            <a:r>
              <a:rPr lang="vi" b="0"/>
              <a:t>bảng điều khiển</a:t>
            </a:r>
            <a:endParaRPr b="0"/>
          </a:p>
        </p:txBody>
      </p:sp>
      <p:sp>
        <p:nvSpPr>
          <p:cNvPr id="289" name="Google Shape;289;gb2c1e6e625_2_22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2c1e6e625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b2c1e6e625_2_23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Các nhóm danh sách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Danh sách các mục không có thứ tự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Hiển thị nội dung phức tạp và phù hợp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Sử dụng lớp </a:t>
            </a:r>
            <a:r>
              <a:rPr lang="vi" b="1"/>
              <a:t>.list-group </a:t>
            </a:r>
            <a:r>
              <a:rPr lang="vi"/>
              <a:t>với thẻ </a:t>
            </a:r>
            <a:r>
              <a:rPr lang="vi" b="1"/>
              <a:t>&lt;ul&gt; </a:t>
            </a:r>
            <a:r>
              <a:rPr lang="vi"/>
              <a:t>và lớp </a:t>
            </a:r>
            <a:r>
              <a:rPr lang="vi" b="1"/>
              <a:t>.list-group-item </a:t>
            </a:r>
            <a:r>
              <a:rPr lang="vi"/>
              <a:t>với thẻ </a:t>
            </a:r>
            <a:r>
              <a:rPr lang="vi" b="1"/>
              <a:t>&lt;li&gt;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Mã: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 của các nhóm danh sách:</a:t>
            </a:r>
            <a:endParaRPr b="1"/>
          </a:p>
        </p:txBody>
      </p:sp>
      <p:sp>
        <p:nvSpPr>
          <p:cNvPr id="303" name="Google Shape;303;gb2c1e6e625_2_23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2c1e6e625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b2c1e6e625_2_25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Các thanh tiến trình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Hiển thị trạng thái của một hành động hoặc quá trình đang diễn ra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Đưa ra phản hồi hoặc chuyển tải một hành động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Các loại thanh tiến trình: </a:t>
            </a:r>
            <a:r>
              <a:rPr lang="vi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Default, Stripped, Animated, Stacked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Ví dụ về thanh tiến trình:</a:t>
            </a:r>
            <a:endParaRPr b="1"/>
          </a:p>
        </p:txBody>
      </p:sp>
      <p:sp>
        <p:nvSpPr>
          <p:cNvPr id="317" name="Google Shape;317;gb2c1e6e625_2_25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2c1e6e625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b2c1e6e625_2_26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vi" b="1"/>
              <a:t>Các thanh tiến trình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Sử dụng lớp </a:t>
            </a:r>
            <a:r>
              <a:rPr lang="vi" b="1"/>
              <a:t>.progress</a:t>
            </a:r>
            <a:r>
              <a:rPr lang="vi"/>
              <a:t> trong thẻ </a:t>
            </a:r>
            <a:r>
              <a:rPr lang="vi" b="1"/>
              <a:t>&lt;div&gt; </a:t>
            </a:r>
            <a:r>
              <a:rPr lang="vi"/>
              <a:t>để tạo thanh tiến trình.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Mã: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 của thanh tiến trình mặc định:</a:t>
            </a:r>
            <a:endParaRPr/>
          </a:p>
        </p:txBody>
      </p:sp>
      <p:sp>
        <p:nvSpPr>
          <p:cNvPr id="334" name="Google Shape;334;gb2c1e6e625_2_26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2c1e6e625_2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b2c1e6e625_2_27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Lập trình trong Bootstrap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CSS là cốt lõi của bootstrap và tồn tại trong phần đầu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JavaScript tồn tại ở cuối phần nội dung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Bootstrap bao gồm ba phần chính: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Bootstrap CSS trong phần đầu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Bootstrap JavaScript ở cuối nội dung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jQuery ở cuối nội dung</a:t>
            </a:r>
            <a:endParaRPr b="1"/>
          </a:p>
        </p:txBody>
      </p:sp>
      <p:sp>
        <p:nvSpPr>
          <p:cNvPr id="348" name="Google Shape;348;gb2c1e6e625_2_27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2c1e6e625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gb2c1e6e625_2_30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vi" b="1"/>
              <a:t>Lập trình trong Bootstrap</a:t>
            </a:r>
            <a:endParaRPr b="1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Collapsible được sử dụng để hiển thị hoặc ẩn nội dung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Sử dụng lớp thu gọn trong thẻ </a:t>
            </a:r>
            <a:r>
              <a:rPr lang="vi" b="1"/>
              <a:t>&lt;div&gt; </a:t>
            </a:r>
            <a:r>
              <a:rPr lang="vi"/>
              <a:t>để thêm lớp có thể thu gọn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Mã để thu gọn: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 của có thể thu gọn: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Có thể thu gọn bị ẩn theo mặc định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b2c1e6e625_2_30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c1e6e625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b2c1e6e625_2_5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Mục tiêu bài học: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vi"/>
              <a:t>Vào cuối phiên này, bạn sẽ có thể: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Sử dụng các thành phần Bootstrap khác nhau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Viết chương trình trong Bootstrap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Áp dụng </a:t>
            </a:r>
            <a:r>
              <a:rPr lang="vi" b="1"/>
              <a:t>CSS</a:t>
            </a:r>
            <a:r>
              <a:rPr lang="vi"/>
              <a:t> và </a:t>
            </a:r>
            <a:r>
              <a:rPr lang="vi" b="1"/>
              <a:t>JavaScript</a:t>
            </a:r>
            <a:r>
              <a:rPr lang="vi"/>
              <a:t> cho các thành phần Bootstrap</a:t>
            </a:r>
            <a:endParaRPr b="1"/>
          </a:p>
        </p:txBody>
      </p:sp>
      <p:sp>
        <p:nvSpPr>
          <p:cNvPr id="110" name="Google Shape;110;gb2c1e6e625_2_5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2c1e6e625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b2c1e6e625_2_31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Demo về Chức năng Bootstrap</a:t>
            </a:r>
            <a:endParaRPr b="1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Bootstrap cung cấp ba bố cục cho các biểu mẫu: </a:t>
            </a:r>
            <a:r>
              <a:rPr lang="vi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Vertical, Horizontal, Inline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Bao gồm từng phần tử trong thẻ </a:t>
            </a:r>
            <a:r>
              <a:rPr lang="vi" b="1"/>
              <a:t>&lt;div&gt; </a:t>
            </a:r>
            <a:r>
              <a:rPr lang="vi"/>
              <a:t>bằng cách sử dụng lớp </a:t>
            </a:r>
            <a:r>
              <a:rPr lang="vi" b="1"/>
              <a:t>.form-group</a:t>
            </a:r>
            <a:r>
              <a:rPr lang="vi"/>
              <a:t>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Sử dụng lớp </a:t>
            </a:r>
            <a:r>
              <a:rPr lang="vi" b="1"/>
              <a:t>.form-control </a:t>
            </a:r>
            <a:r>
              <a:rPr lang="vi"/>
              <a:t>trong các phần tử </a:t>
            </a:r>
            <a:r>
              <a:rPr lang="vi" b="1"/>
              <a:t>&lt;input&gt;</a:t>
            </a:r>
            <a:r>
              <a:rPr lang="vi"/>
              <a:t>, </a:t>
            </a:r>
            <a:r>
              <a:rPr lang="vi" b="1"/>
              <a:t>&lt;textarea&gt; </a:t>
            </a:r>
            <a:r>
              <a:rPr lang="vi"/>
              <a:t>và </a:t>
            </a:r>
            <a:r>
              <a:rPr lang="vi" b="1"/>
              <a:t>&lt;select&gt;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b2c1e6e625_2_31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2c1e6e625_2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b2c1e6e625_2_32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Biểu mẫu dạng dọc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Bố cục mặc định trong bootstrap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Kiểu được chỉ định mà không có lớp cơ sở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Các điều khiển được gắn nhãn và căn chỉnh sang trái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 của dạng dọc</a:t>
            </a:r>
            <a:endParaRPr b="1"/>
          </a:p>
        </p:txBody>
      </p:sp>
      <p:sp>
        <p:nvSpPr>
          <p:cNvPr id="401" name="Google Shape;401;gb2c1e6e625_2_32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2c1e6e625_2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b2c1e6e625_2_34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Biểu mẫu kiểu nội tuyến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Tất cả các phần tử đều thẳng hàng, nối tiếp nhau và căn trái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Chiều rộng của khung nhìn là 768 pixel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Phù hợp với màn hình của thiết bị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Các điều khiển được sắp xếp cạnh nhau để điều chỉnh bố cục theo chiều dọc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 của biểu mẫu nội tuyến:</a:t>
            </a:r>
            <a:endParaRPr b="1"/>
          </a:p>
        </p:txBody>
      </p:sp>
      <p:sp>
        <p:nvSpPr>
          <p:cNvPr id="413" name="Google Shape;413;gb2c1e6e625_2_34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2c1e6e625_2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b2c1e6e625_2_35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Popover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Hộp thoại bật lên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Tương tự với công cụ chú thích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Hiển thị nhiều nội dung hơn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Không phải là một plugin chỉ CSS, hãy khởi tạo thông qua jQuery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 của cửa sổ bật lên:</a:t>
            </a:r>
            <a:endParaRPr b="1"/>
          </a:p>
        </p:txBody>
      </p:sp>
      <p:sp>
        <p:nvSpPr>
          <p:cNvPr id="425" name="Google Shape;425;gb2c1e6e625_2_35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2c1e6e625_2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b2c1e6e625_2_36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Tóm lược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Mỗi thành phần Bootstrap đều có thể sử dụng lại và bao gồm cấu trúc HTML, mã CSS và thậm chí cả JavaScript được liên kết.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Bootstrap cung cấp nhiều thành phần JavaScript khác nhau, có sẵn dưới dạng plugin jQuery.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Có hơn 250 glyph icon trong Bootstrap, có sẵn trong các tệp Glyphicons Halflings.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Lớp biểu tượng có thể áp dụng cho các phần tử không có văn bản hoặc phần tử con.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Thanh điều hướng là một tiêu đề điều hướng đáp ứng hiển thị trên đầu Trang web và có thể thu gọn hoặc mở rộng.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Phân trang đề cập đến một khối các số, mỗi số chỉ ra một trang khác nhau của Trang web.</a:t>
            </a:r>
            <a:endParaRPr b="1"/>
          </a:p>
        </p:txBody>
      </p:sp>
      <p:sp>
        <p:nvSpPr>
          <p:cNvPr id="437" name="Google Shape;437;gb2c1e6e625_2_36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2c1e6e625_2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b2c1e6e625_2_37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vi" b="1"/>
              <a:t>Tóm lược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Huy hiệu là nhãn đặc biệt cho biết các mục mới, tương tự như số lượng e-mail chưa đọc gần tab Hộp thư đến trong tài khoản e-mail.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Bảng điều khiển đề cập đến một vùng chứa có thể chứa các thành phần khác như danh sách và bảng với phần đệm thích hợp.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Một nhóm danh sách hiển thị một danh sách các mục không có thứ tự cũng như nội dung phức tạp và phù hợp.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Bootstrap cung cấp bốn loại thanh tiến trình chính, cụ thể là </a:t>
            </a:r>
            <a:r>
              <a:rPr lang="vi" b="1"/>
              <a:t>mặc định</a:t>
            </a:r>
            <a:r>
              <a:rPr lang="vi"/>
              <a:t>, </a:t>
            </a:r>
            <a:r>
              <a:rPr lang="vi" b="1"/>
              <a:t>sọc</a:t>
            </a:r>
            <a:r>
              <a:rPr lang="vi"/>
              <a:t>, </a:t>
            </a:r>
            <a:r>
              <a:rPr lang="vi" b="1"/>
              <a:t>hoạt hình </a:t>
            </a:r>
            <a:r>
              <a:rPr lang="vi"/>
              <a:t>và </a:t>
            </a:r>
            <a:r>
              <a:rPr lang="vi" b="1"/>
              <a:t>xếp chồng lên nhau</a:t>
            </a:r>
            <a:r>
              <a:rPr lang="vi"/>
              <a:t>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Lập trình trong Bootstrap bao gồm CSS trong phần đầu và JavaScript / jQuery trong phần thân.</a:t>
            </a:r>
            <a:endParaRPr/>
          </a:p>
        </p:txBody>
      </p:sp>
      <p:sp>
        <p:nvSpPr>
          <p:cNvPr id="448" name="Google Shape;448;gb2c1e6e625_2_37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2c1e6e625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b2c1e6e625_2_38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vi" b="1"/>
              <a:t>Tóm lược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Các tập tin </a:t>
            </a:r>
            <a:r>
              <a:rPr lang="vi" b="1"/>
              <a:t>html5shiv.js </a:t>
            </a:r>
            <a:r>
              <a:rPr lang="vi"/>
              <a:t>và </a:t>
            </a:r>
            <a:r>
              <a:rPr lang="vi" b="1"/>
              <a:t>response.min.js </a:t>
            </a:r>
            <a:r>
              <a:rPr lang="vi"/>
              <a:t>được bao gồm trong mẫu Bootstrapped để IE 8 có thể hiển thị các phần tử HTML5.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Bootstrap cung cấp ba bố cục biểu mẫu cụ thể là </a:t>
            </a:r>
            <a:r>
              <a:rPr lang="vi" b="1"/>
              <a:t>dọc (mặc định)</a:t>
            </a:r>
            <a:r>
              <a:rPr lang="vi"/>
              <a:t>, </a:t>
            </a:r>
            <a:r>
              <a:rPr lang="vi" b="1"/>
              <a:t>ngang</a:t>
            </a:r>
            <a:r>
              <a:rPr lang="vi"/>
              <a:t> và </a:t>
            </a:r>
            <a:r>
              <a:rPr lang="vi" b="1"/>
              <a:t>nội tuyến</a:t>
            </a:r>
            <a:r>
              <a:rPr lang="vi"/>
              <a:t>.</a:t>
            </a:r>
            <a:endParaRPr/>
          </a:p>
        </p:txBody>
      </p:sp>
      <p:sp>
        <p:nvSpPr>
          <p:cNvPr id="459" name="Google Shape;459;gb2c1e6e625_2_38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c1e6e62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b2c1e6e625_2_6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Các thành phần trong Bootstrap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Bao gồm một bộ sưu tập các </a:t>
            </a:r>
            <a:r>
              <a:rPr lang="vi" sz="12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Less stylesheets </a:t>
            </a:r>
            <a:r>
              <a:rPr lang="vi"/>
              <a:t>sử dụng các thành phần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Một tập hợp các biến cấu hình kiểm soát các tính năng của các thành phần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Các nhà phát triển triển khai các thành phần dưới dạng các lớp CSS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Một loạt các thành phần JavaScript dưới dạng plugin </a:t>
            </a:r>
            <a:r>
              <a:rPr lang="vi" b="1"/>
              <a:t>jQuery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 b="1"/>
              <a:t>Bootstrap 3</a:t>
            </a:r>
            <a:r>
              <a:rPr lang="vi"/>
              <a:t> hỗ trợ các trình duyệt web - Firefox, Opera, Chrome, Safari và IE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Mỗi thành phần bao gồm: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 b="0"/>
              <a:t>Cấu trúc HTML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 b="0"/>
              <a:t>Mã CSS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 b="0"/>
              <a:t>Javascript</a:t>
            </a:r>
            <a:endParaRPr/>
          </a:p>
        </p:txBody>
      </p:sp>
      <p:sp>
        <p:nvSpPr>
          <p:cNvPr id="121" name="Google Shape;121;gb2c1e6e625_2_6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c1e6e625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2c1e6e625_2_8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Các thành phần trong thiết kế giao diện bằng Bootstrap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Bộ Font </a:t>
            </a:r>
            <a:r>
              <a:rPr lang="vi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Glyphicons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Thanh định hướng menu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Nhóm Input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Phân trang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Tiêu đề trang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Huy hiệu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Panel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Nhóm danh sách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Thanh tiến trình</a:t>
            </a:r>
            <a:endParaRPr/>
          </a:p>
        </p:txBody>
      </p:sp>
      <p:sp>
        <p:nvSpPr>
          <p:cNvPr id="137" name="Google Shape;137;gb2c1e6e625_2_8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c1e6e62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b2c1e6e62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Font Glyphicons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Hơn 250 glyphs hoặc phông chữ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Tập tin ‘Glyphicons Halflings’ trong thư mục ‘font’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Cần lớp biểu tượng cơ sở và cá nhân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Chỉ các phần tử không phải văn bản hoặc phần tử con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Cú pháp: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vi" b="1"/>
              <a:t>&lt;span class = “glyphicon glyphicon- &lt;name&gt;”&gt; &lt;/span&gt; 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Được đề xuất với thẻ &lt;span&gt; lồng nhau</a:t>
            </a:r>
            <a:endParaRPr b="1"/>
          </a:p>
        </p:txBody>
      </p:sp>
      <p:sp>
        <p:nvSpPr>
          <p:cNvPr id="164" name="Google Shape;164;gb2c1e6e625_2_10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2c1e6e62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b2c1e6e62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vi" b="1"/>
              <a:t>Font Glyphicons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Đoạn mã: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Đầu ra:</a:t>
            </a:r>
            <a:endParaRPr/>
          </a:p>
        </p:txBody>
      </p:sp>
      <p:sp>
        <p:nvSpPr>
          <p:cNvPr id="175" name="Google Shape;175;gb2c1e6e625_2_11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2c1e6e625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b2c1e6e625_2_13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Thanh menu điều hướng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Còn được gọi là Thanh điều hướng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Tiêu đề điều hướng xuất hiện trên đầu trang Web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Có thể thu gọn hoặc mở rộng tùy theo kích thước màn hình trình duyệt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Vùng Chứa - liên kết, trình đơn thả xuống, nút, biểu tượng hoặc kết hợp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Canh lề hoặc phải của các yếu tố này là có thể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Đặt theo chiều ngang khi chiều rộng khung nhìn tăng lên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 b="0"/>
              <a:t>Cú pháp: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 b="1"/>
              <a:t>&lt;nav class=“narbar narbar-default”&gt;</a:t>
            </a:r>
            <a:endParaRPr/>
          </a:p>
        </p:txBody>
      </p:sp>
      <p:sp>
        <p:nvSpPr>
          <p:cNvPr id="189" name="Google Shape;189;gb2c1e6e625_2_13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2c1e6e625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b2c1e6e625_2_14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/>
              <a:t>Nhóm đầu vào</a:t>
            </a:r>
            <a:endParaRPr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Được gọi là điều khiển biểu mẫu mở rộng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Dễ dàng nối hoặc thêm tiền tố các biểu tượng, nút hoặc văn bản.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Lớp vùng chứa </a:t>
            </a:r>
            <a:r>
              <a:rPr lang="vi" b="1"/>
              <a:t>.input-group </a:t>
            </a:r>
            <a:r>
              <a:rPr lang="vi"/>
              <a:t>thêm văn bản trợ giúp, nút hoặc biểu tượng.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 b="1"/>
              <a:t>.input-group-addon </a:t>
            </a:r>
            <a:r>
              <a:rPr lang="vi"/>
              <a:t>class dán văn bản, biểu tượng hoặc nút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Lớp nhóm biểu mẫu thêm khoảng cách giữa các điều khiển</a:t>
            </a:r>
            <a:endParaRPr b="1"/>
          </a:p>
        </p:txBody>
      </p:sp>
      <p:sp>
        <p:nvSpPr>
          <p:cNvPr id="205" name="Google Shape;205;gb2c1e6e625_2_14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c1e6e625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b2c1e6e625_2_15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vi" b="1"/>
              <a:t>Nhóm đầu vào</a:t>
            </a:r>
            <a:endParaRPr b="1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Bootstrap hỗ trợ các điều khiển biểu mẫu sau: </a:t>
            </a:r>
            <a:r>
              <a:rPr lang="vi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Input, Textarea, Radio, Select, Checkbox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Cũng hỗ trợ các loại đầu vào: </a:t>
            </a:r>
            <a:r>
              <a:rPr lang="vi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Text, Number, Password, Email, Date Time, URL, Search, Color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b2c1e6e625_2_15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6858000" extrusionOk="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620" y="4577715"/>
            <a:ext cx="9136380" cy="114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71982" y="4116362"/>
            <a:ext cx="444494" cy="330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167181" y="3895620"/>
            <a:ext cx="1752600" cy="6792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00" y="344461"/>
            <a:ext cx="9139999" cy="16585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20" y="4577715"/>
            <a:ext cx="9136380" cy="114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523" y="1763649"/>
            <a:ext cx="9142476" cy="7417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287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87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287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287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287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9633" y="965072"/>
            <a:ext cx="8269605" cy="279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287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87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287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287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287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6858000" extrusionOk="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7620" y="4577715"/>
            <a:ext cx="9136380" cy="114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71982" y="4116362"/>
            <a:ext cx="444494" cy="330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167181" y="3895620"/>
            <a:ext cx="1752600" cy="6792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287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87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287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287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287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287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87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287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287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287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287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87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287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287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287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6858000" extrusionOk="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7620" y="4577715"/>
            <a:ext cx="9136380" cy="11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71982" y="4116362"/>
            <a:ext cx="444494" cy="33080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7167181" y="3895620"/>
            <a:ext cx="1752600" cy="67920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9633" y="965072"/>
            <a:ext cx="8269605" cy="279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2870" marR="0" lvl="0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870" marR="0" lvl="1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" marR="0" lvl="2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" marR="0" lvl="3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" marR="0" lvl="4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" marR="0" lvl="5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2870" marR="0" lvl="6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" marR="0" lvl="7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2870" marR="0" lvl="8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287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323809" y="2584275"/>
            <a:ext cx="64547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17420" marR="5080" lvl="0" indent="-22053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Introduction to Programming in Bootstrap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403475" y="3736850"/>
            <a:ext cx="1233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Session 22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68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Input Groups (3-3)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535940" y="977265"/>
            <a:ext cx="6797100" cy="2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16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Arial"/>
              <a:buChar char="•"/>
            </a:pP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Syntax for creating text and password input controls: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vi" sz="16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&lt;div class="form-group"&gt;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vi" sz="16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&lt;label for="user"&gt;Name:&lt;/label&gt;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vi" sz="16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&lt;input type="text" class="form-control" id="user"&gt;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vi" sz="16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vi" sz="16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&lt;div class="form-group"&gt;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vi" sz="16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&lt;label for="pwd"&gt;Password:&lt;/label&gt;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vi" sz="16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&lt;input type="password" class="form-control" id="pwd"&gt;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vi" sz="16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838200" y="1543050"/>
            <a:ext cx="6632448" cy="25168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914400" y="1600200"/>
            <a:ext cx="6477000" cy="2400300"/>
          </a:xfrm>
          <a:custGeom>
            <a:avLst/>
            <a:gdLst/>
            <a:ahLst/>
            <a:cxnLst/>
            <a:rect l="l" t="t" r="r" b="b"/>
            <a:pathLst>
              <a:path w="6477000" h="3200400" extrusionOk="0">
                <a:moveTo>
                  <a:pt x="0" y="533412"/>
                </a:moveTo>
                <a:lnTo>
                  <a:pt x="2179" y="484862"/>
                </a:lnTo>
                <a:lnTo>
                  <a:pt x="8593" y="437532"/>
                </a:lnTo>
                <a:lnTo>
                  <a:pt x="19053" y="391612"/>
                </a:lnTo>
                <a:lnTo>
                  <a:pt x="33370" y="347290"/>
                </a:lnTo>
                <a:lnTo>
                  <a:pt x="51357" y="304753"/>
                </a:lnTo>
                <a:lnTo>
                  <a:pt x="72825" y="264191"/>
                </a:lnTo>
                <a:lnTo>
                  <a:pt x="97585" y="225792"/>
                </a:lnTo>
                <a:lnTo>
                  <a:pt x="125449" y="189744"/>
                </a:lnTo>
                <a:lnTo>
                  <a:pt x="156230" y="156235"/>
                </a:lnTo>
                <a:lnTo>
                  <a:pt x="189739" y="125454"/>
                </a:lnTo>
                <a:lnTo>
                  <a:pt x="225787" y="97588"/>
                </a:lnTo>
                <a:lnTo>
                  <a:pt x="264186" y="72827"/>
                </a:lnTo>
                <a:lnTo>
                  <a:pt x="304748" y="51359"/>
                </a:lnTo>
                <a:lnTo>
                  <a:pt x="347285" y="33372"/>
                </a:lnTo>
                <a:lnTo>
                  <a:pt x="391608" y="19054"/>
                </a:lnTo>
                <a:lnTo>
                  <a:pt x="437529" y="8594"/>
                </a:lnTo>
                <a:lnTo>
                  <a:pt x="484860" y="2179"/>
                </a:lnTo>
                <a:lnTo>
                  <a:pt x="533412" y="0"/>
                </a:lnTo>
                <a:lnTo>
                  <a:pt x="5943587" y="0"/>
                </a:lnTo>
                <a:lnTo>
                  <a:pt x="5992139" y="2179"/>
                </a:lnTo>
                <a:lnTo>
                  <a:pt x="6039470" y="8594"/>
                </a:lnTo>
                <a:lnTo>
                  <a:pt x="6085391" y="19054"/>
                </a:lnTo>
                <a:lnTo>
                  <a:pt x="6129714" y="33372"/>
                </a:lnTo>
                <a:lnTo>
                  <a:pt x="6172251" y="51359"/>
                </a:lnTo>
                <a:lnTo>
                  <a:pt x="6212813" y="72827"/>
                </a:lnTo>
                <a:lnTo>
                  <a:pt x="6251212" y="97588"/>
                </a:lnTo>
                <a:lnTo>
                  <a:pt x="6287260" y="125454"/>
                </a:lnTo>
                <a:lnTo>
                  <a:pt x="6320769" y="156235"/>
                </a:lnTo>
                <a:lnTo>
                  <a:pt x="6351550" y="189744"/>
                </a:lnTo>
                <a:lnTo>
                  <a:pt x="6379414" y="225792"/>
                </a:lnTo>
                <a:lnTo>
                  <a:pt x="6404174" y="264191"/>
                </a:lnTo>
                <a:lnTo>
                  <a:pt x="6425642" y="304753"/>
                </a:lnTo>
                <a:lnTo>
                  <a:pt x="6443629" y="347290"/>
                </a:lnTo>
                <a:lnTo>
                  <a:pt x="6457946" y="391612"/>
                </a:lnTo>
                <a:lnTo>
                  <a:pt x="6468406" y="437532"/>
                </a:lnTo>
                <a:lnTo>
                  <a:pt x="6474820" y="484862"/>
                </a:lnTo>
                <a:lnTo>
                  <a:pt x="6477000" y="533412"/>
                </a:lnTo>
                <a:lnTo>
                  <a:pt x="6477000" y="2666987"/>
                </a:lnTo>
                <a:lnTo>
                  <a:pt x="6474820" y="2715539"/>
                </a:lnTo>
                <a:lnTo>
                  <a:pt x="6468406" y="2762870"/>
                </a:lnTo>
                <a:lnTo>
                  <a:pt x="6457946" y="2808791"/>
                </a:lnTo>
                <a:lnTo>
                  <a:pt x="6443629" y="2853114"/>
                </a:lnTo>
                <a:lnTo>
                  <a:pt x="6425642" y="2895651"/>
                </a:lnTo>
                <a:lnTo>
                  <a:pt x="6404174" y="2936213"/>
                </a:lnTo>
                <a:lnTo>
                  <a:pt x="6379414" y="2974612"/>
                </a:lnTo>
                <a:lnTo>
                  <a:pt x="6351550" y="3010660"/>
                </a:lnTo>
                <a:lnTo>
                  <a:pt x="6320769" y="3044169"/>
                </a:lnTo>
                <a:lnTo>
                  <a:pt x="6287260" y="3074950"/>
                </a:lnTo>
                <a:lnTo>
                  <a:pt x="6251212" y="3102814"/>
                </a:lnTo>
                <a:lnTo>
                  <a:pt x="6212813" y="3127574"/>
                </a:lnTo>
                <a:lnTo>
                  <a:pt x="6172251" y="3149042"/>
                </a:lnTo>
                <a:lnTo>
                  <a:pt x="6129714" y="3167029"/>
                </a:lnTo>
                <a:lnTo>
                  <a:pt x="6085391" y="3181346"/>
                </a:lnTo>
                <a:lnTo>
                  <a:pt x="6039470" y="3191806"/>
                </a:lnTo>
                <a:lnTo>
                  <a:pt x="5992139" y="3198220"/>
                </a:lnTo>
                <a:lnTo>
                  <a:pt x="5943587" y="3200399"/>
                </a:lnTo>
                <a:lnTo>
                  <a:pt x="533412" y="3200399"/>
                </a:lnTo>
                <a:lnTo>
                  <a:pt x="484860" y="3198220"/>
                </a:lnTo>
                <a:lnTo>
                  <a:pt x="437529" y="3191806"/>
                </a:lnTo>
                <a:lnTo>
                  <a:pt x="391608" y="3181346"/>
                </a:lnTo>
                <a:lnTo>
                  <a:pt x="347285" y="3167029"/>
                </a:lnTo>
                <a:lnTo>
                  <a:pt x="304748" y="3149042"/>
                </a:lnTo>
                <a:lnTo>
                  <a:pt x="264186" y="3127574"/>
                </a:lnTo>
                <a:lnTo>
                  <a:pt x="225787" y="3102814"/>
                </a:lnTo>
                <a:lnTo>
                  <a:pt x="189739" y="3074950"/>
                </a:lnTo>
                <a:lnTo>
                  <a:pt x="156230" y="3044169"/>
                </a:lnTo>
                <a:lnTo>
                  <a:pt x="125449" y="3010660"/>
                </a:lnTo>
                <a:lnTo>
                  <a:pt x="97585" y="2974612"/>
                </a:lnTo>
                <a:lnTo>
                  <a:pt x="72825" y="2936213"/>
                </a:lnTo>
                <a:lnTo>
                  <a:pt x="51357" y="2895651"/>
                </a:lnTo>
                <a:lnTo>
                  <a:pt x="33370" y="2853114"/>
                </a:lnTo>
                <a:lnTo>
                  <a:pt x="19053" y="2808791"/>
                </a:lnTo>
                <a:lnTo>
                  <a:pt x="8593" y="2762870"/>
                </a:lnTo>
                <a:lnTo>
                  <a:pt x="2179" y="2715539"/>
                </a:lnTo>
                <a:lnTo>
                  <a:pt x="0" y="2666987"/>
                </a:lnTo>
                <a:lnTo>
                  <a:pt x="0" y="533412"/>
                </a:lnTo>
                <a:close/>
              </a:path>
            </a:pathLst>
          </a:custGeom>
          <a:noFill/>
          <a:ln w="254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8425688" y="4847796"/>
            <a:ext cx="1809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752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Pagination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535763" y="1050798"/>
            <a:ext cx="7239000" cy="100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Useful to Websites with many pages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.pagination class in &lt;ul&gt; element should be used to add pagination  component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Code snippet: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535763" y="3199761"/>
            <a:ext cx="1179195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1984679" y="3431344"/>
            <a:ext cx="4676495" cy="977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2503322" y="2003821"/>
            <a:ext cx="5676900" cy="11787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11</a:t>
            </a:fld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342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Page Headers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535940" y="879348"/>
            <a:ext cx="50697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It is a section splitter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Add proper spacing to the Webpage headings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Similar to &lt;H1&gt; tag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 .page-header class with &lt;div&gt; element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536017" y="3302384"/>
            <a:ext cx="2721610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Output of page header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1222965" y="3622323"/>
            <a:ext cx="5731500" cy="914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1226465" y="2804854"/>
            <a:ext cx="7135200" cy="425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12</a:t>
            </a:fld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625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Badges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535940" y="955548"/>
            <a:ext cx="55638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Special labels representing new items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Show numerical values indicating number of items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 .badge class with &lt;span&gt; tag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535940" y="3028016"/>
            <a:ext cx="2249170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Output of a badge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1299531" y="3394199"/>
            <a:ext cx="5561400" cy="120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1809978" y="2175919"/>
            <a:ext cx="4443412" cy="7429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13</a:t>
            </a:fld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41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Panels</a:t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535940" y="879348"/>
            <a:ext cx="79971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container that holds other components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 .panel base class with standard padding and border for creating panel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 .panel-body class to place the content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536017" y="3028063"/>
            <a:ext cx="2511425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Output of the panels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1146886" y="3377631"/>
            <a:ext cx="6019800" cy="1215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530388" y="2309503"/>
            <a:ext cx="4648200" cy="703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14</a:t>
            </a:fld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098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List Groups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535940" y="955548"/>
            <a:ext cx="77787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Unordered list of items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Renders complex and tailored content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 .list-group class with &lt;ul&gt; tag and .list-group-item class with &lt;li&gt; tag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536017" y="3028063"/>
            <a:ext cx="2563495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Output of list groups: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916908" y="3316729"/>
            <a:ext cx="6400793" cy="10858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1647825" y="2061486"/>
            <a:ext cx="4943475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15</a:t>
            </a:fld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532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Progress Bars (1-2)</a:t>
            </a:r>
            <a:endParaRPr/>
          </a:p>
        </p:txBody>
      </p:sp>
      <p:sp>
        <p:nvSpPr>
          <p:cNvPr id="321" name="Google Shape;321;p34"/>
          <p:cNvSpPr txBox="1"/>
          <p:nvPr/>
        </p:nvSpPr>
        <p:spPr>
          <a:xfrm>
            <a:off x="535940" y="955548"/>
            <a:ext cx="57780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Display the status of an action or process in progress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Indicate a feedback or convey an action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Types of progress bars: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535940" y="2875807"/>
            <a:ext cx="31140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Examples of progress bars: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1068920" y="2021738"/>
            <a:ext cx="1682750" cy="757237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2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2919666" y="2021738"/>
            <a:ext cx="1682750" cy="757237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92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Stripped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4770424" y="2021738"/>
            <a:ext cx="1682750" cy="757237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51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Animated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6621183" y="2021738"/>
            <a:ext cx="1682750" cy="757237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86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Stacked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919314" y="3261608"/>
            <a:ext cx="6248397" cy="91797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16</a:t>
            </a:fld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330" name="Google Shape;330;p34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5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532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Progress Bars (2-2)</a:t>
            </a:r>
            <a:endParaRPr/>
          </a:p>
        </p:txBody>
      </p:sp>
      <p:sp>
        <p:nvSpPr>
          <p:cNvPr id="338" name="Google Shape;338;p35"/>
          <p:cNvSpPr txBox="1"/>
          <p:nvPr/>
        </p:nvSpPr>
        <p:spPr>
          <a:xfrm>
            <a:off x="535940" y="955548"/>
            <a:ext cx="6570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 .progress class in &lt;div&gt; tag for generating progress bars.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535940" y="2753915"/>
            <a:ext cx="3754120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Output of a default progress bar: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1069341" y="3088228"/>
            <a:ext cx="6486523" cy="6849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1757997" y="1547098"/>
            <a:ext cx="3962400" cy="104457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17</a:t>
            </a:fld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0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Programming in Bootstrap (1-2)</a:t>
            </a: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990600" y="2403100"/>
            <a:ext cx="6096000" cy="321469"/>
          </a:xfrm>
          <a:custGeom>
            <a:avLst/>
            <a:gdLst/>
            <a:ahLst/>
            <a:cxnLst/>
            <a:rect l="l" t="t" r="r" b="b"/>
            <a:pathLst>
              <a:path w="6096000" h="428625" extrusionOk="0">
                <a:moveTo>
                  <a:pt x="0" y="0"/>
                </a:moveTo>
                <a:lnTo>
                  <a:pt x="6096000" y="0"/>
                </a:lnTo>
                <a:lnTo>
                  <a:pt x="6096000" y="428396"/>
                </a:lnTo>
                <a:lnTo>
                  <a:pt x="0" y="428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990600" y="2403100"/>
            <a:ext cx="6096000" cy="321469"/>
          </a:xfrm>
          <a:custGeom>
            <a:avLst/>
            <a:gdLst/>
            <a:ahLst/>
            <a:cxnLst/>
            <a:rect l="l" t="t" r="r" b="b"/>
            <a:pathLst>
              <a:path w="6096000" h="428625" extrusionOk="0">
                <a:moveTo>
                  <a:pt x="0" y="0"/>
                </a:moveTo>
                <a:lnTo>
                  <a:pt x="6096000" y="0"/>
                </a:lnTo>
                <a:lnTo>
                  <a:pt x="6096000" y="428396"/>
                </a:lnTo>
                <a:lnTo>
                  <a:pt x="0" y="428396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1295400" y="2214914"/>
            <a:ext cx="4267200" cy="376713"/>
          </a:xfrm>
          <a:custGeom>
            <a:avLst/>
            <a:gdLst/>
            <a:ahLst/>
            <a:cxnLst/>
            <a:rect l="l" t="t" r="r" b="b"/>
            <a:pathLst>
              <a:path w="4267200" h="502285" extrusionOk="0">
                <a:moveTo>
                  <a:pt x="4183557" y="0"/>
                </a:moveTo>
                <a:lnTo>
                  <a:pt x="83642" y="0"/>
                </a:lnTo>
                <a:lnTo>
                  <a:pt x="51086" y="6573"/>
                </a:lnTo>
                <a:lnTo>
                  <a:pt x="24499" y="24499"/>
                </a:lnTo>
                <a:lnTo>
                  <a:pt x="6573" y="51086"/>
                </a:lnTo>
                <a:lnTo>
                  <a:pt x="0" y="83642"/>
                </a:lnTo>
                <a:lnTo>
                  <a:pt x="0" y="418198"/>
                </a:lnTo>
                <a:lnTo>
                  <a:pt x="6573" y="450753"/>
                </a:lnTo>
                <a:lnTo>
                  <a:pt x="24499" y="477340"/>
                </a:lnTo>
                <a:lnTo>
                  <a:pt x="51086" y="495266"/>
                </a:lnTo>
                <a:lnTo>
                  <a:pt x="83642" y="501840"/>
                </a:lnTo>
                <a:lnTo>
                  <a:pt x="4183557" y="501840"/>
                </a:lnTo>
                <a:lnTo>
                  <a:pt x="4216113" y="495266"/>
                </a:lnTo>
                <a:lnTo>
                  <a:pt x="4242700" y="477340"/>
                </a:lnTo>
                <a:lnTo>
                  <a:pt x="4260626" y="450753"/>
                </a:lnTo>
                <a:lnTo>
                  <a:pt x="4267200" y="418198"/>
                </a:lnTo>
                <a:lnTo>
                  <a:pt x="4267200" y="83642"/>
                </a:lnTo>
                <a:lnTo>
                  <a:pt x="4260626" y="51086"/>
                </a:lnTo>
                <a:lnTo>
                  <a:pt x="4242700" y="24499"/>
                </a:lnTo>
                <a:lnTo>
                  <a:pt x="4216113" y="6573"/>
                </a:lnTo>
                <a:lnTo>
                  <a:pt x="4183557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6"/>
          <p:cNvSpPr/>
          <p:nvPr/>
        </p:nvSpPr>
        <p:spPr>
          <a:xfrm>
            <a:off x="1295400" y="2214914"/>
            <a:ext cx="4267200" cy="376713"/>
          </a:xfrm>
          <a:custGeom>
            <a:avLst/>
            <a:gdLst/>
            <a:ahLst/>
            <a:cxnLst/>
            <a:rect l="l" t="t" r="r" b="b"/>
            <a:pathLst>
              <a:path w="4267200" h="502285" extrusionOk="0">
                <a:moveTo>
                  <a:pt x="0" y="83642"/>
                </a:moveTo>
                <a:lnTo>
                  <a:pt x="6573" y="51086"/>
                </a:lnTo>
                <a:lnTo>
                  <a:pt x="24499" y="24499"/>
                </a:lnTo>
                <a:lnTo>
                  <a:pt x="51086" y="6573"/>
                </a:lnTo>
                <a:lnTo>
                  <a:pt x="83642" y="0"/>
                </a:lnTo>
                <a:lnTo>
                  <a:pt x="4183557" y="0"/>
                </a:lnTo>
                <a:lnTo>
                  <a:pt x="4216113" y="6573"/>
                </a:lnTo>
                <a:lnTo>
                  <a:pt x="4242700" y="24499"/>
                </a:lnTo>
                <a:lnTo>
                  <a:pt x="4260626" y="51086"/>
                </a:lnTo>
                <a:lnTo>
                  <a:pt x="4267200" y="83642"/>
                </a:lnTo>
                <a:lnTo>
                  <a:pt x="4267200" y="418198"/>
                </a:lnTo>
                <a:lnTo>
                  <a:pt x="4260626" y="450753"/>
                </a:lnTo>
                <a:lnTo>
                  <a:pt x="4242700" y="477340"/>
                </a:lnTo>
                <a:lnTo>
                  <a:pt x="4216113" y="495266"/>
                </a:lnTo>
                <a:lnTo>
                  <a:pt x="4183557" y="501840"/>
                </a:lnTo>
                <a:lnTo>
                  <a:pt x="83642" y="501840"/>
                </a:lnTo>
                <a:lnTo>
                  <a:pt x="51086" y="495266"/>
                </a:lnTo>
                <a:lnTo>
                  <a:pt x="24499" y="477340"/>
                </a:lnTo>
                <a:lnTo>
                  <a:pt x="6573" y="450753"/>
                </a:lnTo>
                <a:lnTo>
                  <a:pt x="0" y="418198"/>
                </a:lnTo>
                <a:lnTo>
                  <a:pt x="0" y="83642"/>
                </a:lnTo>
                <a:close/>
              </a:path>
            </a:pathLst>
          </a:cu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/>
          <p:nvPr/>
        </p:nvSpPr>
        <p:spPr>
          <a:xfrm>
            <a:off x="990600" y="2981449"/>
            <a:ext cx="6096000" cy="321469"/>
          </a:xfrm>
          <a:custGeom>
            <a:avLst/>
            <a:gdLst/>
            <a:ahLst/>
            <a:cxnLst/>
            <a:rect l="l" t="t" r="r" b="b"/>
            <a:pathLst>
              <a:path w="6096000" h="428625" extrusionOk="0">
                <a:moveTo>
                  <a:pt x="0" y="0"/>
                </a:moveTo>
                <a:lnTo>
                  <a:pt x="6096000" y="0"/>
                </a:lnTo>
                <a:lnTo>
                  <a:pt x="6096000" y="428396"/>
                </a:lnTo>
                <a:lnTo>
                  <a:pt x="0" y="428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/>
          <p:nvPr/>
        </p:nvSpPr>
        <p:spPr>
          <a:xfrm>
            <a:off x="990600" y="2981449"/>
            <a:ext cx="6096000" cy="321469"/>
          </a:xfrm>
          <a:custGeom>
            <a:avLst/>
            <a:gdLst/>
            <a:ahLst/>
            <a:cxnLst/>
            <a:rect l="l" t="t" r="r" b="b"/>
            <a:pathLst>
              <a:path w="6096000" h="428625" extrusionOk="0">
                <a:moveTo>
                  <a:pt x="0" y="0"/>
                </a:moveTo>
                <a:lnTo>
                  <a:pt x="6096000" y="0"/>
                </a:lnTo>
                <a:lnTo>
                  <a:pt x="6096000" y="428396"/>
                </a:lnTo>
                <a:lnTo>
                  <a:pt x="0" y="428396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1295400" y="2793253"/>
            <a:ext cx="4267200" cy="376713"/>
          </a:xfrm>
          <a:custGeom>
            <a:avLst/>
            <a:gdLst/>
            <a:ahLst/>
            <a:cxnLst/>
            <a:rect l="l" t="t" r="r" b="b"/>
            <a:pathLst>
              <a:path w="4267200" h="502285" extrusionOk="0">
                <a:moveTo>
                  <a:pt x="4183557" y="0"/>
                </a:moveTo>
                <a:lnTo>
                  <a:pt x="83642" y="0"/>
                </a:lnTo>
                <a:lnTo>
                  <a:pt x="51086" y="6573"/>
                </a:lnTo>
                <a:lnTo>
                  <a:pt x="24499" y="24499"/>
                </a:lnTo>
                <a:lnTo>
                  <a:pt x="6573" y="51086"/>
                </a:lnTo>
                <a:lnTo>
                  <a:pt x="0" y="83642"/>
                </a:lnTo>
                <a:lnTo>
                  <a:pt x="0" y="418198"/>
                </a:lnTo>
                <a:lnTo>
                  <a:pt x="6573" y="450753"/>
                </a:lnTo>
                <a:lnTo>
                  <a:pt x="24499" y="477340"/>
                </a:lnTo>
                <a:lnTo>
                  <a:pt x="51086" y="495266"/>
                </a:lnTo>
                <a:lnTo>
                  <a:pt x="83642" y="501840"/>
                </a:lnTo>
                <a:lnTo>
                  <a:pt x="4183557" y="501840"/>
                </a:lnTo>
                <a:lnTo>
                  <a:pt x="4216113" y="495266"/>
                </a:lnTo>
                <a:lnTo>
                  <a:pt x="4242700" y="477340"/>
                </a:lnTo>
                <a:lnTo>
                  <a:pt x="4260626" y="450753"/>
                </a:lnTo>
                <a:lnTo>
                  <a:pt x="4267200" y="418198"/>
                </a:lnTo>
                <a:lnTo>
                  <a:pt x="4267200" y="83642"/>
                </a:lnTo>
                <a:lnTo>
                  <a:pt x="4260626" y="51086"/>
                </a:lnTo>
                <a:lnTo>
                  <a:pt x="4242700" y="24499"/>
                </a:lnTo>
                <a:lnTo>
                  <a:pt x="4216113" y="6573"/>
                </a:lnTo>
                <a:lnTo>
                  <a:pt x="4183557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6"/>
          <p:cNvSpPr/>
          <p:nvPr/>
        </p:nvSpPr>
        <p:spPr>
          <a:xfrm>
            <a:off x="1295400" y="2793253"/>
            <a:ext cx="4267200" cy="376713"/>
          </a:xfrm>
          <a:custGeom>
            <a:avLst/>
            <a:gdLst/>
            <a:ahLst/>
            <a:cxnLst/>
            <a:rect l="l" t="t" r="r" b="b"/>
            <a:pathLst>
              <a:path w="4267200" h="502285" extrusionOk="0">
                <a:moveTo>
                  <a:pt x="0" y="83642"/>
                </a:moveTo>
                <a:lnTo>
                  <a:pt x="6573" y="51086"/>
                </a:lnTo>
                <a:lnTo>
                  <a:pt x="24499" y="24499"/>
                </a:lnTo>
                <a:lnTo>
                  <a:pt x="51086" y="6573"/>
                </a:lnTo>
                <a:lnTo>
                  <a:pt x="83642" y="0"/>
                </a:lnTo>
                <a:lnTo>
                  <a:pt x="4183557" y="0"/>
                </a:lnTo>
                <a:lnTo>
                  <a:pt x="4216113" y="6573"/>
                </a:lnTo>
                <a:lnTo>
                  <a:pt x="4242700" y="24499"/>
                </a:lnTo>
                <a:lnTo>
                  <a:pt x="4260626" y="51086"/>
                </a:lnTo>
                <a:lnTo>
                  <a:pt x="4267200" y="83642"/>
                </a:lnTo>
                <a:lnTo>
                  <a:pt x="4267200" y="418198"/>
                </a:lnTo>
                <a:lnTo>
                  <a:pt x="4260626" y="450753"/>
                </a:lnTo>
                <a:lnTo>
                  <a:pt x="4242700" y="477340"/>
                </a:lnTo>
                <a:lnTo>
                  <a:pt x="4216113" y="495266"/>
                </a:lnTo>
                <a:lnTo>
                  <a:pt x="4183557" y="501840"/>
                </a:lnTo>
                <a:lnTo>
                  <a:pt x="83642" y="501840"/>
                </a:lnTo>
                <a:lnTo>
                  <a:pt x="51086" y="495266"/>
                </a:lnTo>
                <a:lnTo>
                  <a:pt x="24499" y="477340"/>
                </a:lnTo>
                <a:lnTo>
                  <a:pt x="6573" y="450753"/>
                </a:lnTo>
                <a:lnTo>
                  <a:pt x="0" y="418198"/>
                </a:lnTo>
                <a:lnTo>
                  <a:pt x="0" y="83642"/>
                </a:lnTo>
                <a:close/>
              </a:path>
            </a:pathLst>
          </a:cu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6"/>
          <p:cNvSpPr/>
          <p:nvPr/>
        </p:nvSpPr>
        <p:spPr>
          <a:xfrm>
            <a:off x="990600" y="3559787"/>
            <a:ext cx="6096000" cy="321469"/>
          </a:xfrm>
          <a:custGeom>
            <a:avLst/>
            <a:gdLst/>
            <a:ahLst/>
            <a:cxnLst/>
            <a:rect l="l" t="t" r="r" b="b"/>
            <a:pathLst>
              <a:path w="6096000" h="428625" extrusionOk="0">
                <a:moveTo>
                  <a:pt x="0" y="0"/>
                </a:moveTo>
                <a:lnTo>
                  <a:pt x="6096000" y="0"/>
                </a:lnTo>
                <a:lnTo>
                  <a:pt x="6096000" y="428396"/>
                </a:lnTo>
                <a:lnTo>
                  <a:pt x="0" y="428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990600" y="3559787"/>
            <a:ext cx="6096000" cy="321469"/>
          </a:xfrm>
          <a:custGeom>
            <a:avLst/>
            <a:gdLst/>
            <a:ahLst/>
            <a:cxnLst/>
            <a:rect l="l" t="t" r="r" b="b"/>
            <a:pathLst>
              <a:path w="6096000" h="428625" extrusionOk="0">
                <a:moveTo>
                  <a:pt x="0" y="0"/>
                </a:moveTo>
                <a:lnTo>
                  <a:pt x="6096000" y="0"/>
                </a:lnTo>
                <a:lnTo>
                  <a:pt x="6096000" y="428396"/>
                </a:lnTo>
                <a:lnTo>
                  <a:pt x="0" y="428396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6"/>
          <p:cNvSpPr/>
          <p:nvPr/>
        </p:nvSpPr>
        <p:spPr>
          <a:xfrm>
            <a:off x="1295400" y="3371592"/>
            <a:ext cx="4267200" cy="376713"/>
          </a:xfrm>
          <a:custGeom>
            <a:avLst/>
            <a:gdLst/>
            <a:ahLst/>
            <a:cxnLst/>
            <a:rect l="l" t="t" r="r" b="b"/>
            <a:pathLst>
              <a:path w="4267200" h="502285" extrusionOk="0">
                <a:moveTo>
                  <a:pt x="4183557" y="0"/>
                </a:moveTo>
                <a:lnTo>
                  <a:pt x="83642" y="0"/>
                </a:lnTo>
                <a:lnTo>
                  <a:pt x="51086" y="6573"/>
                </a:lnTo>
                <a:lnTo>
                  <a:pt x="24499" y="24499"/>
                </a:lnTo>
                <a:lnTo>
                  <a:pt x="6573" y="51086"/>
                </a:lnTo>
                <a:lnTo>
                  <a:pt x="0" y="83642"/>
                </a:lnTo>
                <a:lnTo>
                  <a:pt x="0" y="418198"/>
                </a:lnTo>
                <a:lnTo>
                  <a:pt x="6573" y="450753"/>
                </a:lnTo>
                <a:lnTo>
                  <a:pt x="24499" y="477340"/>
                </a:lnTo>
                <a:lnTo>
                  <a:pt x="51086" y="495266"/>
                </a:lnTo>
                <a:lnTo>
                  <a:pt x="83642" y="501840"/>
                </a:lnTo>
                <a:lnTo>
                  <a:pt x="4183557" y="501840"/>
                </a:lnTo>
                <a:lnTo>
                  <a:pt x="4216113" y="495266"/>
                </a:lnTo>
                <a:lnTo>
                  <a:pt x="4242700" y="477340"/>
                </a:lnTo>
                <a:lnTo>
                  <a:pt x="4260626" y="450753"/>
                </a:lnTo>
                <a:lnTo>
                  <a:pt x="4267200" y="418198"/>
                </a:lnTo>
                <a:lnTo>
                  <a:pt x="4267200" y="83642"/>
                </a:lnTo>
                <a:lnTo>
                  <a:pt x="4260626" y="51086"/>
                </a:lnTo>
                <a:lnTo>
                  <a:pt x="4242700" y="24499"/>
                </a:lnTo>
                <a:lnTo>
                  <a:pt x="4216113" y="6573"/>
                </a:lnTo>
                <a:lnTo>
                  <a:pt x="4183557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6"/>
          <p:cNvSpPr/>
          <p:nvPr/>
        </p:nvSpPr>
        <p:spPr>
          <a:xfrm>
            <a:off x="1295400" y="3371592"/>
            <a:ext cx="4267200" cy="376713"/>
          </a:xfrm>
          <a:custGeom>
            <a:avLst/>
            <a:gdLst/>
            <a:ahLst/>
            <a:cxnLst/>
            <a:rect l="l" t="t" r="r" b="b"/>
            <a:pathLst>
              <a:path w="4267200" h="502285" extrusionOk="0">
                <a:moveTo>
                  <a:pt x="0" y="83642"/>
                </a:moveTo>
                <a:lnTo>
                  <a:pt x="6573" y="51086"/>
                </a:lnTo>
                <a:lnTo>
                  <a:pt x="24499" y="24499"/>
                </a:lnTo>
                <a:lnTo>
                  <a:pt x="51086" y="6573"/>
                </a:lnTo>
                <a:lnTo>
                  <a:pt x="83642" y="0"/>
                </a:lnTo>
                <a:lnTo>
                  <a:pt x="4183557" y="0"/>
                </a:lnTo>
                <a:lnTo>
                  <a:pt x="4216113" y="6573"/>
                </a:lnTo>
                <a:lnTo>
                  <a:pt x="4242700" y="24499"/>
                </a:lnTo>
                <a:lnTo>
                  <a:pt x="4260626" y="51086"/>
                </a:lnTo>
                <a:lnTo>
                  <a:pt x="4267200" y="83642"/>
                </a:lnTo>
                <a:lnTo>
                  <a:pt x="4267200" y="418198"/>
                </a:lnTo>
                <a:lnTo>
                  <a:pt x="4260626" y="450753"/>
                </a:lnTo>
                <a:lnTo>
                  <a:pt x="4242700" y="477340"/>
                </a:lnTo>
                <a:lnTo>
                  <a:pt x="4216113" y="495266"/>
                </a:lnTo>
                <a:lnTo>
                  <a:pt x="4183557" y="501840"/>
                </a:lnTo>
                <a:lnTo>
                  <a:pt x="83642" y="501840"/>
                </a:lnTo>
                <a:lnTo>
                  <a:pt x="51086" y="495266"/>
                </a:lnTo>
                <a:lnTo>
                  <a:pt x="24499" y="477340"/>
                </a:lnTo>
                <a:lnTo>
                  <a:pt x="6573" y="450753"/>
                </a:lnTo>
                <a:lnTo>
                  <a:pt x="0" y="418198"/>
                </a:lnTo>
                <a:lnTo>
                  <a:pt x="0" y="83642"/>
                </a:lnTo>
                <a:close/>
              </a:path>
            </a:pathLst>
          </a:cu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535950" y="841250"/>
            <a:ext cx="59016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CSS is the core of bootstrap and exists in head section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JavaScript exists at the end of body section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Bootstrap consists three main parts:</a:t>
            </a:r>
            <a:endParaRPr sz="200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44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Bootstrap CSS in the head section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44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44880" marR="1165225" lvl="0" indent="0" algn="l" rtl="0">
              <a:lnSpc>
                <a:spcPct val="29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Bootstrap JavaScript at the end of the body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44880" marR="1165225" lvl="0" indent="0" algn="l" rtl="0">
              <a:lnSpc>
                <a:spcPct val="297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vi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 at the end of the body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6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18</a:t>
            </a:fld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367" name="Google Shape;367;p36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0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Programming in Bootstrap (2-2)</a:t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535775" y="993650"/>
            <a:ext cx="82398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700"/>
              <a:buFont typeface="Arial"/>
              <a:buChar char="•"/>
            </a:pPr>
            <a:r>
              <a:rPr lang="vi" sz="17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Collapsible is used to show or hide content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1700"/>
              <a:buFont typeface="Arial"/>
              <a:buChar char="•"/>
            </a:pPr>
            <a:r>
              <a:rPr lang="vi" sz="17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vi" sz="17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collapse </a:t>
            </a:r>
            <a:r>
              <a:rPr lang="vi" sz="17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class in &lt;div&gt; tag to add collapsible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1700"/>
              <a:buFont typeface="Arial"/>
              <a:buChar char="•"/>
            </a:pPr>
            <a:r>
              <a:rPr lang="vi" sz="17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Code for collapsible: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vi" sz="17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&lt;button type=“</a:t>
            </a:r>
            <a:r>
              <a:rPr lang="vi" sz="17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lang="vi" sz="17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” class=“</a:t>
            </a:r>
            <a:r>
              <a:rPr lang="vi" sz="17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btn btn-info</a:t>
            </a:r>
            <a:r>
              <a:rPr lang="vi" sz="17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” data-toggle=“</a:t>
            </a:r>
            <a:r>
              <a:rPr lang="vi" sz="17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collapse</a:t>
            </a:r>
            <a:r>
              <a:rPr lang="vi" sz="17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” id=“</a:t>
            </a:r>
            <a:r>
              <a:rPr lang="vi" sz="17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mybtn</a:t>
            </a:r>
            <a:r>
              <a:rPr lang="vi" sz="17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”  data-target=“</a:t>
            </a:r>
            <a:r>
              <a:rPr lang="vi" sz="17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#demo</a:t>
            </a:r>
            <a:r>
              <a:rPr lang="vi" sz="17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”&gt;Collapsible&lt;/button&gt;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1700"/>
              <a:buFont typeface="Arial"/>
              <a:buChar char="•"/>
            </a:pPr>
            <a:r>
              <a:rPr lang="vi" sz="17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Output of collapsible: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536017" y="3843623"/>
            <a:ext cx="33561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Collapsible hidden by default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1975750" y="2913301"/>
            <a:ext cx="5359800" cy="866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304800" y="1714500"/>
            <a:ext cx="8689835" cy="6880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382500" y="1742348"/>
            <a:ext cx="8534400" cy="687705"/>
          </a:xfrm>
          <a:custGeom>
            <a:avLst/>
            <a:gdLst/>
            <a:ahLst/>
            <a:cxnLst/>
            <a:rect l="l" t="t" r="r" b="b"/>
            <a:pathLst>
              <a:path w="8534400" h="762000" extrusionOk="0">
                <a:moveTo>
                  <a:pt x="0" y="127000"/>
                </a:moveTo>
                <a:lnTo>
                  <a:pt x="9980" y="77565"/>
                </a:lnTo>
                <a:lnTo>
                  <a:pt x="37196" y="37196"/>
                </a:lnTo>
                <a:lnTo>
                  <a:pt x="77565" y="9980"/>
                </a:lnTo>
                <a:lnTo>
                  <a:pt x="127000" y="0"/>
                </a:lnTo>
                <a:lnTo>
                  <a:pt x="8407400" y="0"/>
                </a:lnTo>
                <a:lnTo>
                  <a:pt x="8456834" y="9980"/>
                </a:lnTo>
                <a:lnTo>
                  <a:pt x="8497203" y="37196"/>
                </a:lnTo>
                <a:lnTo>
                  <a:pt x="8524419" y="77565"/>
                </a:lnTo>
                <a:lnTo>
                  <a:pt x="8534400" y="127000"/>
                </a:lnTo>
                <a:lnTo>
                  <a:pt x="8534400" y="635000"/>
                </a:lnTo>
                <a:lnTo>
                  <a:pt x="8524419" y="684429"/>
                </a:lnTo>
                <a:lnTo>
                  <a:pt x="8497203" y="724798"/>
                </a:lnTo>
                <a:lnTo>
                  <a:pt x="8456834" y="752018"/>
                </a:lnTo>
                <a:lnTo>
                  <a:pt x="8407400" y="762000"/>
                </a:lnTo>
                <a:lnTo>
                  <a:pt x="127000" y="762000"/>
                </a:lnTo>
                <a:lnTo>
                  <a:pt x="77565" y="752018"/>
                </a:lnTo>
                <a:lnTo>
                  <a:pt x="37196" y="724798"/>
                </a:lnTo>
                <a:lnTo>
                  <a:pt x="9980" y="684429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noFill/>
          <a:ln w="25400" cap="flat" cmpd="sng">
            <a:solidFill>
              <a:srgbClr val="385D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7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19</a:t>
            </a:fld>
            <a:endParaRPr/>
          </a:p>
        </p:txBody>
      </p:sp>
      <p:sp>
        <p:nvSpPr>
          <p:cNvPr id="381" name="Google Shape;381;p37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382" name="Google Shape;382;p37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872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Objectives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87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</a:t>
            </a:fld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591900" y="4855511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© APTECH LIMITED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35940" y="1222248"/>
            <a:ext cx="5597525" cy="13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At the end of this session, you will be able to: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Noto Sans Symbols"/>
              <a:buChar char="⮚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 different Bootstrap components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Noto Sans Symbols"/>
              <a:buChar char="⮚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Write programs in Bootstrap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Noto Sans Symbols"/>
              <a:buChar char="⮚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Apply CSS and JavaScript to Bootstrap components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/>
          </p:nvPr>
        </p:nvSpPr>
        <p:spPr>
          <a:xfrm>
            <a:off x="840168" y="281683"/>
            <a:ext cx="753935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Demo on Bootstrap Functionality</a:t>
            </a:r>
            <a:endParaRPr/>
          </a:p>
        </p:txBody>
      </p:sp>
      <p:sp>
        <p:nvSpPr>
          <p:cNvPr id="390" name="Google Shape;390;p38"/>
          <p:cNvSpPr txBox="1"/>
          <p:nvPr/>
        </p:nvSpPr>
        <p:spPr>
          <a:xfrm>
            <a:off x="8425688" y="4847796"/>
            <a:ext cx="1809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8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  <p:sp>
        <p:nvSpPr>
          <p:cNvPr id="393" name="Google Shape;393;p38"/>
          <p:cNvSpPr txBox="1"/>
          <p:nvPr/>
        </p:nvSpPr>
        <p:spPr>
          <a:xfrm>
            <a:off x="535940" y="1107948"/>
            <a:ext cx="45180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Bootstrap offers three layouts for forms: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8"/>
          <p:cNvSpPr txBox="1"/>
          <p:nvPr/>
        </p:nvSpPr>
        <p:spPr>
          <a:xfrm>
            <a:off x="535940" y="3028207"/>
            <a:ext cx="7560945" cy="52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Include each elements in &lt;div&gt; tag using </a:t>
            </a:r>
            <a:r>
              <a:rPr lang="vi" sz="20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.form-group </a:t>
            </a: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class.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vi" sz="20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.form-control </a:t>
            </a: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class in &lt;input&gt;, &lt;textarea&gt;, and &lt;select&gt; elements.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2211362" y="1486624"/>
            <a:ext cx="1522730" cy="685324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24775" rIns="0" bIns="0" anchor="t" anchorCtr="0">
            <a:noAutofit/>
          </a:bodyPr>
          <a:lstStyle/>
          <a:p>
            <a:pPr marL="2825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Vertical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3886123" y="1486624"/>
            <a:ext cx="1522730" cy="685324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24775" rIns="0" bIns="0" anchor="t" anchorCtr="0">
            <a:noAutofit/>
          </a:bodyPr>
          <a:lstStyle/>
          <a:p>
            <a:pPr marL="11048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Horizontal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3048749" y="2285942"/>
            <a:ext cx="1522730" cy="685324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24775" rIns="0" bIns="0" anchor="t" anchorCtr="0">
            <a:noAutofit/>
          </a:bodyPr>
          <a:lstStyle/>
          <a:p>
            <a:pPr marL="4032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Inline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548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Vertical Forms</a:t>
            </a:r>
            <a:endParaRPr/>
          </a:p>
        </p:txBody>
      </p:sp>
      <p:sp>
        <p:nvSpPr>
          <p:cNvPr id="405" name="Google Shape;405;p39"/>
          <p:cNvSpPr txBox="1"/>
          <p:nvPr/>
        </p:nvSpPr>
        <p:spPr>
          <a:xfrm>
            <a:off x="535940" y="1107948"/>
            <a:ext cx="447484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default layout in bootstrap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Styles are specified without a base class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Controls are labeled and aligned to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Output of vertical form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1496300" y="2725150"/>
            <a:ext cx="6205500" cy="1051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9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21</a:t>
            </a:fld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409" name="Google Shape;409;p39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771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Inline Forms</a:t>
            </a:r>
            <a:endParaRPr/>
          </a:p>
        </p:txBody>
      </p:sp>
      <p:sp>
        <p:nvSpPr>
          <p:cNvPr id="417" name="Google Shape;417;p40"/>
          <p:cNvSpPr txBox="1"/>
          <p:nvPr/>
        </p:nvSpPr>
        <p:spPr>
          <a:xfrm>
            <a:off x="535940" y="955548"/>
            <a:ext cx="69540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All elements are in line, one after the other, and left aligned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Width of viewport is 768 pixels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Suits the screen of the device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Controls are arranged side-by-side to adjust the layout vertically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Output of the inline form: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1449025" y="2828174"/>
            <a:ext cx="6325200" cy="946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0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22</a:t>
            </a:fld>
            <a:endParaRPr/>
          </a:p>
        </p:txBody>
      </p:sp>
      <p:sp>
        <p:nvSpPr>
          <p:cNvPr id="420" name="Google Shape;420;p40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421" name="Google Shape;421;p40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1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7343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Popover</a:t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535940" y="1107948"/>
            <a:ext cx="5180965" cy="134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pop-up dialog box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Analogous to a tooltip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Display much more content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Not a CSS-only plugin, initialize through jQuery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Output of the popover: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1244389" y="3045397"/>
            <a:ext cx="5943600" cy="971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1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23</a:t>
            </a:fld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433" name="Google Shape;433;p41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919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Summary (1-3)</a:t>
            </a:r>
            <a:endParaRPr/>
          </a:p>
        </p:txBody>
      </p:sp>
      <p:sp>
        <p:nvSpPr>
          <p:cNvPr id="441" name="Google Shape;441;p42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24</a:t>
            </a:fld>
            <a:endParaRPr/>
          </a:p>
        </p:txBody>
      </p:sp>
      <p:sp>
        <p:nvSpPr>
          <p:cNvPr id="442" name="Google Shape;442;p42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443" name="Google Shape;443;p42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  <p:sp>
        <p:nvSpPr>
          <p:cNvPr id="444" name="Google Shape;444;p42"/>
          <p:cNvSpPr txBox="1"/>
          <p:nvPr/>
        </p:nvSpPr>
        <p:spPr>
          <a:xfrm>
            <a:off x="459685" y="967740"/>
            <a:ext cx="8345988" cy="238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16383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Arial"/>
              <a:buChar char="•"/>
            </a:pP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Each Bootstrap component is reusable and comprises an HTML structure, CSS code, and even  associated JavaScript.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Arial"/>
              <a:buChar char="•"/>
            </a:pP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Bootstrap provides a variety of JavaScript components, which are available as jQuery plugins.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Arial"/>
              <a:buChar char="•"/>
            </a:pP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There are more than 250 glyphs in Bootstrap, which are available in </a:t>
            </a:r>
            <a:r>
              <a:rPr lang="vi" sz="1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Glyphicons Halflings </a:t>
            </a: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files.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Arial"/>
              <a:buChar char="•"/>
            </a:pP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An icon class is applicable to elements that have neither text nor child elements.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380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Arial"/>
              <a:buChar char="•"/>
            </a:pP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navbar is a responsive navigation header visible on the top of a Webpage and is collapsible or  extensible.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Arial"/>
              <a:buChar char="•"/>
            </a:pP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Pagination refers to a block of numbers, each indicating a different page of a Website.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3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919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Summary (2-3)</a:t>
            </a:r>
            <a:endParaRPr/>
          </a:p>
        </p:txBody>
      </p:sp>
      <p:sp>
        <p:nvSpPr>
          <p:cNvPr id="452" name="Google Shape;452;p43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25</a:t>
            </a:fld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body" idx="1"/>
          </p:nvPr>
        </p:nvSpPr>
        <p:spPr>
          <a:xfrm>
            <a:off x="459633" y="965072"/>
            <a:ext cx="8269605" cy="279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700"/>
              <a:buFont typeface="Arial"/>
              <a:buChar char="•"/>
            </a:pPr>
            <a:r>
              <a:rPr lang="vi"/>
              <a:t>Badges are special labels indicating new items, which is similar to the number of unread e-  mails near the Inbox tab in an e-mail account.</a:t>
            </a:r>
            <a:endParaRPr/>
          </a:p>
          <a:p>
            <a:pPr marL="355600" marR="78740" lvl="0" indent="-342900" algn="l" rtl="0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  <a:buClr>
                <a:srgbClr val="17375E"/>
              </a:buClr>
              <a:buSzPts val="1700"/>
              <a:buFont typeface="Arial"/>
              <a:buChar char="•"/>
            </a:pPr>
            <a:r>
              <a:rPr lang="vi"/>
              <a:t>A panel refers to a container that can hold other components such as lists and tables with  proper padding.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17375E"/>
              </a:buClr>
              <a:buSzPts val="1700"/>
              <a:buFont typeface="Arial"/>
              <a:buChar char="•"/>
            </a:pPr>
            <a:r>
              <a:rPr lang="vi"/>
              <a:t>A list group renders an unordered list of items as well as complex and tailored content.</a:t>
            </a:r>
            <a:endParaRPr/>
          </a:p>
          <a:p>
            <a:pPr marL="355600" marR="136525" lvl="0" indent="-342900" algn="l" rtl="0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  <a:buClr>
                <a:srgbClr val="17375E"/>
              </a:buClr>
              <a:buSzPts val="1700"/>
              <a:buFont typeface="Arial"/>
              <a:buChar char="•"/>
            </a:pPr>
            <a:r>
              <a:rPr lang="vi"/>
              <a:t>Bootstrap offers four main types of progress bars namely, default, striped, animated, and  stacked.</a:t>
            </a:r>
            <a:endParaRPr/>
          </a:p>
          <a:p>
            <a:pPr marL="355600" marR="227965" lvl="0" indent="-342900" algn="l" rtl="0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  <a:buClr>
                <a:srgbClr val="17375E"/>
              </a:buClr>
              <a:buSzPts val="1700"/>
              <a:buFont typeface="Arial"/>
              <a:buChar char="•"/>
            </a:pPr>
            <a:r>
              <a:rPr lang="vi"/>
              <a:t>Programming in Bootstrap includes CSS in the head section and JavaScript/jQuery in the  body section.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4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919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Summary (3-3)</a:t>
            </a:r>
            <a:endParaRPr/>
          </a:p>
        </p:txBody>
      </p:sp>
      <p:sp>
        <p:nvSpPr>
          <p:cNvPr id="463" name="Google Shape;463;p44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26</a:t>
            </a:fld>
            <a:endParaRPr/>
          </a:p>
        </p:txBody>
      </p:sp>
      <p:sp>
        <p:nvSpPr>
          <p:cNvPr id="464" name="Google Shape;464;p44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465" name="Google Shape;465;p44"/>
          <p:cNvSpPr txBox="1">
            <a:spLocks noGrp="1"/>
          </p:cNvSpPr>
          <p:nvPr>
            <p:ph type="ftr" idx="11"/>
          </p:nvPr>
        </p:nvSpPr>
        <p:spPr>
          <a:xfrm>
            <a:off x="4782400" y="4866232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© APTECH LIMITED</a:t>
            </a:r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459685" y="967740"/>
            <a:ext cx="8273415" cy="87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Arial"/>
              <a:buChar char="•"/>
            </a:pP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vi" sz="1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html5shiv.js </a:t>
            </a: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vi" sz="1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respond.min.js </a:t>
            </a: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files are included in the Bootstrapped template so that IE 8  can render the HTML5 elements.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Arial"/>
              <a:buChar char="•"/>
            </a:pPr>
            <a:r>
              <a:rPr lang="vi" sz="16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Bootstrap offers three form layouts namely, vertical (default), horizontal, and inline.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4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Components in Bootstrap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87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3</a:t>
            </a:fld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4591900" y="4855511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© APTECH LIMITED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59740" y="920115"/>
            <a:ext cx="7355700" cy="1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29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Arial"/>
              <a:buChar char="•"/>
            </a:pPr>
            <a:r>
              <a:rPr lang="vi" sz="18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Includes a collection of Less stylesheets use the components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295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Arial"/>
              <a:buChar char="•"/>
            </a:pPr>
            <a:r>
              <a:rPr lang="vi" sz="18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set of configuration variables that control features of components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295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Arial"/>
              <a:buChar char="•"/>
            </a:pPr>
            <a:r>
              <a:rPr lang="vi" sz="18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Developers implement the components as CSS classes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295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Arial"/>
              <a:buChar char="•"/>
            </a:pPr>
            <a:r>
              <a:rPr lang="vi" sz="18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variety of JavaScript components as jQuery plugins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59563" y="2703204"/>
            <a:ext cx="81147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Arial"/>
              <a:buChar char="•"/>
            </a:pPr>
            <a:r>
              <a:rPr lang="vi" sz="18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Bootstrap 3 supports web browsers – Firefox, Opera, Chrome, Safari, and IE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802386" y="3015624"/>
            <a:ext cx="2925445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Each component comprises: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506562" y="3429524"/>
            <a:ext cx="1606550" cy="722948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6050" rIns="0" bIns="0" anchor="t" anchorCtr="0">
            <a:noAutofit/>
          </a:bodyPr>
          <a:lstStyle/>
          <a:p>
            <a:pPr marL="0" marR="0" lvl="0" indent="0" algn="ctr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273526" y="3429524"/>
            <a:ext cx="1606550" cy="722948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178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040503" y="3429524"/>
            <a:ext cx="1606550" cy="722948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94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039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Layout Components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444752" y="1441323"/>
            <a:ext cx="1818132" cy="8206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831365" y="1727453"/>
            <a:ext cx="104330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Glyphicons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3436620" y="1441323"/>
            <a:ext cx="1816607" cy="8206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954653" y="1727453"/>
            <a:ext cx="77787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Navbars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5426964" y="1441323"/>
            <a:ext cx="1816608" cy="8206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713729" y="1727453"/>
            <a:ext cx="124142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Groups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1444752" y="2391155"/>
            <a:ext cx="1818132" cy="8206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849653" y="2677572"/>
            <a:ext cx="100520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Pagination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436620" y="2391155"/>
            <a:ext cx="1816607" cy="8206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744340" y="2677572"/>
            <a:ext cx="119951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Page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5426964" y="2391155"/>
            <a:ext cx="1816608" cy="8206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988075" y="2677572"/>
            <a:ext cx="690880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Badges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444752" y="3342132"/>
            <a:ext cx="1818132" cy="8195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2040153" y="3627691"/>
            <a:ext cx="62420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436620" y="3340989"/>
            <a:ext cx="1816607" cy="8206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3812946" y="3627691"/>
            <a:ext cx="105981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 Groups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5426964" y="3340989"/>
            <a:ext cx="1816608" cy="8206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703087" y="3627691"/>
            <a:ext cx="1262380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Progress bars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87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4</a:t>
            </a:fld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4591900" y="4855511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© APTECH LIMITED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94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Glyphicons (1-2)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87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5</a:t>
            </a:fld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4591900" y="4855511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© APTECH LIMITED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993140" y="977265"/>
            <a:ext cx="6351900" cy="2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More than 250 glyphs or fonts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‘Glyphicons Halflings’ files in ‘font’ folder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Need base and individual icon class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Only elements neither text nor child element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rPr lang="vi" sz="20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&lt;span class=“glyphicon glyphicon-&lt;name&gt;”&gt;&lt;/span&gt;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Recommended with nested </a:t>
            </a:r>
            <a:r>
              <a:rPr lang="vi" sz="2000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&lt;span&gt; </a:t>
            </a: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94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Glyphicons (2-2)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2684868" y="2925118"/>
            <a:ext cx="3488054" cy="11858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391725" y="1375171"/>
            <a:ext cx="8106898" cy="124318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65701" y="1031748"/>
            <a:ext cx="1735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snippet: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87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6</a:t>
            </a:fld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4591900" y="4855511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© APTECH LIMITED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65701" y="2708100"/>
            <a:ext cx="1122680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7539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Navbars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535940" y="901065"/>
            <a:ext cx="6686400" cy="1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Also called as Navigation bars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navigation header appears on the top of a Web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Collapsible or extensible according to the browser screen size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Contains – links, drop-downs, buttons, icons, or combination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536017" y="2760354"/>
            <a:ext cx="57093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Left or right alignment of these elements is possible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536017" y="3072793"/>
            <a:ext cx="53397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Sets horizontally when viewport width increases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450466" y="3850062"/>
            <a:ext cx="3953510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b="1" i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&lt;nav class=“navbar navbar-default”&gt;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1295400" y="3771900"/>
            <a:ext cx="4270248" cy="4023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371600" y="3905250"/>
            <a:ext cx="4114800" cy="285750"/>
          </a:xfrm>
          <a:custGeom>
            <a:avLst/>
            <a:gdLst/>
            <a:ahLst/>
            <a:cxnLst/>
            <a:rect l="l" t="t" r="r" b="b"/>
            <a:pathLst>
              <a:path w="4114800" h="381000" extrusionOk="0">
                <a:moveTo>
                  <a:pt x="0" y="63500"/>
                </a:moveTo>
                <a:lnTo>
                  <a:pt x="4990" y="38785"/>
                </a:lnTo>
                <a:lnTo>
                  <a:pt x="18600" y="18600"/>
                </a:lnTo>
                <a:lnTo>
                  <a:pt x="38785" y="4990"/>
                </a:lnTo>
                <a:lnTo>
                  <a:pt x="63500" y="0"/>
                </a:lnTo>
                <a:lnTo>
                  <a:pt x="4051300" y="0"/>
                </a:lnTo>
                <a:lnTo>
                  <a:pt x="4076014" y="4990"/>
                </a:lnTo>
                <a:lnTo>
                  <a:pt x="4096199" y="18600"/>
                </a:lnTo>
                <a:lnTo>
                  <a:pt x="4109809" y="38785"/>
                </a:lnTo>
                <a:lnTo>
                  <a:pt x="4114800" y="63500"/>
                </a:lnTo>
                <a:lnTo>
                  <a:pt x="4114800" y="317500"/>
                </a:lnTo>
                <a:lnTo>
                  <a:pt x="4109809" y="342214"/>
                </a:lnTo>
                <a:lnTo>
                  <a:pt x="4096199" y="362399"/>
                </a:lnTo>
                <a:lnTo>
                  <a:pt x="4076014" y="376009"/>
                </a:lnTo>
                <a:lnTo>
                  <a:pt x="4051300" y="381000"/>
                </a:lnTo>
                <a:lnTo>
                  <a:pt x="63500" y="381000"/>
                </a:lnTo>
                <a:lnTo>
                  <a:pt x="38785" y="376009"/>
                </a:lnTo>
                <a:lnTo>
                  <a:pt x="18600" y="362399"/>
                </a:lnTo>
                <a:lnTo>
                  <a:pt x="4990" y="342214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noFill/>
          <a:ln w="254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87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7</a:t>
            </a:fld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4591900" y="4855511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© APTECH LIMITED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68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Input Groups (1-3)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87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8</a:t>
            </a:fld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4591900" y="4855511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© APTECH LIMITED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535940" y="964168"/>
            <a:ext cx="6821700" cy="22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Referred as extended form controls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375E"/>
              </a:buClr>
              <a:buSzPts val="2500"/>
              <a:buFont typeface="Arial"/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Easy to append or prefix icons, buttons, or text.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375E"/>
              </a:buClr>
              <a:buSzPts val="2500"/>
              <a:buFont typeface="Arial"/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.input-group </a:t>
            </a: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container class adds help text, button, or an icon.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500"/>
              <a:buFont typeface="Arial"/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.input-group-addon </a:t>
            </a: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class affixes text, icon, or button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375E"/>
              </a:buClr>
              <a:buSzPts val="2500"/>
              <a:buFont typeface="Arial"/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Form-group </a:t>
            </a: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class adds space between controls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338327" y="168020"/>
            <a:ext cx="8546592" cy="946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934529" y="281683"/>
            <a:ext cx="7274940" cy="5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68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Input Groups (2-3)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ldNum" idx="12"/>
          </p:nvPr>
        </p:nvSpPr>
        <p:spPr>
          <a:xfrm>
            <a:off x="8412988" y="4847796"/>
            <a:ext cx="206375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87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9</a:t>
            </a:fld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dt" idx="10"/>
          </p:nvPr>
        </p:nvSpPr>
        <p:spPr>
          <a:xfrm>
            <a:off x="535940" y="4855511"/>
            <a:ext cx="311086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Developing Responsive Websites with Bootstrap and jQuery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4591900" y="4855511"/>
            <a:ext cx="102552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© APTECH LIMITED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535940" y="1129665"/>
            <a:ext cx="4864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9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Bootstrap supports following form controls: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35940" y="2295563"/>
            <a:ext cx="3119120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11480" marR="0" lvl="0" indent="-398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Arial"/>
              <a:buChar char="•"/>
            </a:pPr>
            <a:r>
              <a:rPr lang="vi" sz="2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Also supports input types: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917028" y="1451191"/>
            <a:ext cx="1424305" cy="641033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14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2483700" y="1451191"/>
            <a:ext cx="1424305" cy="641033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7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4050372" y="1451191"/>
            <a:ext cx="1424305" cy="641033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624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Radio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5617044" y="1451191"/>
            <a:ext cx="1424305" cy="641033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73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7183716" y="1451191"/>
            <a:ext cx="1424305" cy="641033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Checkbox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1020978" y="26867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{F1F8110C-3D9A-4421-A43B-2DCFD6C39F8E}</a:tableStyleId>
              </a:tblPr>
              <a:tblGrid>
                <a:gridCol w="117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0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0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70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8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Time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2809</Words>
  <Application>Microsoft Office PowerPoint</Application>
  <PresentationFormat>On-screen Show (16:9)</PresentationFormat>
  <Paragraphs>453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Noto Sans Symbols</vt:lpstr>
      <vt:lpstr>Times New Roman</vt:lpstr>
      <vt:lpstr>Simple Light</vt:lpstr>
      <vt:lpstr>Office Theme</vt:lpstr>
      <vt:lpstr>PowerPoint Presentation</vt:lpstr>
      <vt:lpstr>Objectives</vt:lpstr>
      <vt:lpstr>Components in Bootstrap</vt:lpstr>
      <vt:lpstr>Layout Components</vt:lpstr>
      <vt:lpstr>Glyphicons (1-2)</vt:lpstr>
      <vt:lpstr>Glyphicons (2-2)</vt:lpstr>
      <vt:lpstr>Navbars</vt:lpstr>
      <vt:lpstr>Input Groups (1-3)</vt:lpstr>
      <vt:lpstr>Input Groups (2-3)</vt:lpstr>
      <vt:lpstr>Input Groups (3-3)</vt:lpstr>
      <vt:lpstr>Pagination</vt:lpstr>
      <vt:lpstr>Page Headers</vt:lpstr>
      <vt:lpstr>Badges</vt:lpstr>
      <vt:lpstr>Panels</vt:lpstr>
      <vt:lpstr>List Groups</vt:lpstr>
      <vt:lpstr>Progress Bars (1-2)</vt:lpstr>
      <vt:lpstr>Progress Bars (2-2)</vt:lpstr>
      <vt:lpstr>Programming in Bootstrap (1-2)</vt:lpstr>
      <vt:lpstr>Programming in Bootstrap (2-2)</vt:lpstr>
      <vt:lpstr>Demo on Bootstrap Functionality</vt:lpstr>
      <vt:lpstr>Vertical Forms</vt:lpstr>
      <vt:lpstr>Inline Forms</vt:lpstr>
      <vt:lpstr>Popover</vt:lpstr>
      <vt:lpstr>Summary (1-3)</vt:lpstr>
      <vt:lpstr>Summary (2-3)</vt:lpstr>
      <vt:lpstr>Summary (3-3)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Phat Tai (FE FAI HCM)</cp:lastModifiedBy>
  <cp:revision>1</cp:revision>
  <dcterms:modified xsi:type="dcterms:W3CDTF">2021-08-21T04:26:23Z</dcterms:modified>
</cp:coreProperties>
</file>