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2D940C-1C15-4968-BE13-443E4C9C2E8F}">
  <a:tblStyle styleId="{082D940C-1C15-4968-BE13-443E4C9C2E8F}"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c6537c95_2_45: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b2c6537c95_2_45: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Phiên 23: Tạo bố cục đáp ứng chuẩn di động bằng Bootstrap</a:t>
            </a:r>
            <a:endParaRPr b="1"/>
          </a:p>
        </p:txBody>
      </p:sp>
      <p:sp>
        <p:nvSpPr>
          <p:cNvPr id="98" name="Google Shape;98;gb2c6537c95_2_45: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2c6537c95_2_194: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b2c6537c95_2_194: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Lưới cho thiết bị</a:t>
            </a:r>
            <a:endParaRPr b="1"/>
          </a:p>
          <a:p>
            <a:pPr indent="-171450" lvl="0" marL="171450" rtl="0" algn="l">
              <a:spcBef>
                <a:spcPts val="0"/>
              </a:spcBef>
              <a:spcAft>
                <a:spcPts val="0"/>
              </a:spcAft>
              <a:buClr>
                <a:schemeClr val="dk1"/>
              </a:buClr>
              <a:buSzPts val="1200"/>
              <a:buFont typeface="Arial"/>
              <a:buChar char="•"/>
            </a:pPr>
            <a:r>
              <a:rPr b="0" lang="vi"/>
              <a:t>Bố cục lưới khác với các thiết bị</a:t>
            </a:r>
            <a:endParaRPr/>
          </a:p>
          <a:p>
            <a:pPr indent="-171450" lvl="0" marL="171450" rtl="0" algn="l">
              <a:spcBef>
                <a:spcPts val="0"/>
              </a:spcBef>
              <a:spcAft>
                <a:spcPts val="0"/>
              </a:spcAft>
              <a:buClr>
                <a:schemeClr val="dk1"/>
              </a:buClr>
              <a:buSzPts val="1200"/>
              <a:buFont typeface="Arial"/>
              <a:buChar char="•"/>
            </a:pPr>
            <a:r>
              <a:rPr b="0" lang="vi"/>
              <a:t>Các cột được chia thành một hàng theo kích thước của thiết bị</a:t>
            </a:r>
            <a:endParaRPr/>
          </a:p>
          <a:p>
            <a:pPr indent="-171450" lvl="0" marL="171450" rtl="0" algn="l">
              <a:spcBef>
                <a:spcPts val="0"/>
              </a:spcBef>
              <a:spcAft>
                <a:spcPts val="0"/>
              </a:spcAft>
              <a:buClr>
                <a:schemeClr val="dk1"/>
              </a:buClr>
              <a:buSzPts val="1200"/>
              <a:buFont typeface="Arial"/>
              <a:buChar char="•"/>
            </a:pPr>
            <a:r>
              <a:rPr b="0" lang="vi"/>
              <a:t>4 loại lưới:</a:t>
            </a:r>
            <a:endParaRPr b="0"/>
          </a:p>
          <a:p>
            <a:pPr indent="-171450" lvl="1" marL="628650" rtl="0" algn="l">
              <a:spcBef>
                <a:spcPts val="0"/>
              </a:spcBef>
              <a:spcAft>
                <a:spcPts val="0"/>
              </a:spcAft>
              <a:buClr>
                <a:schemeClr val="dk1"/>
              </a:buClr>
              <a:buSzPts val="1200"/>
              <a:buFont typeface="Arial"/>
              <a:buChar char="•"/>
            </a:pPr>
            <a:r>
              <a:rPr b="1" lang="vi"/>
              <a:t>Xếp chồng lên nhau</a:t>
            </a:r>
            <a:endParaRPr/>
          </a:p>
          <a:p>
            <a:pPr indent="-171450" lvl="2" marL="1085850" rtl="0" algn="l">
              <a:spcBef>
                <a:spcPts val="0"/>
              </a:spcBef>
              <a:spcAft>
                <a:spcPts val="0"/>
              </a:spcAft>
              <a:buClr>
                <a:schemeClr val="dk1"/>
              </a:buClr>
              <a:buSzPts val="1200"/>
              <a:buFont typeface="Arial"/>
              <a:buChar char="•"/>
            </a:pPr>
            <a:r>
              <a:rPr b="0" lang="vi"/>
              <a:t>Còn được gọi là lưới ngang</a:t>
            </a:r>
            <a:endParaRPr/>
          </a:p>
          <a:p>
            <a:pPr indent="-171450" lvl="2" marL="1085850" rtl="0" algn="l">
              <a:spcBef>
                <a:spcPts val="0"/>
              </a:spcBef>
              <a:spcAft>
                <a:spcPts val="0"/>
              </a:spcAft>
              <a:buClr>
                <a:schemeClr val="dk1"/>
              </a:buClr>
              <a:buSzPts val="1200"/>
              <a:buFont typeface="Arial"/>
              <a:buChar char="•"/>
            </a:pPr>
            <a:r>
              <a:rPr b="0" lang="vi"/>
              <a:t>Tải dưới dạng ngăn xếp trước tiên trên các thiết bị có kích thước màn hình nhỏ</a:t>
            </a:r>
            <a:endParaRPr b="0"/>
          </a:p>
          <a:p>
            <a:pPr indent="-171450" lvl="1" marL="628650" rtl="0" algn="l">
              <a:spcBef>
                <a:spcPts val="0"/>
              </a:spcBef>
              <a:spcAft>
                <a:spcPts val="0"/>
              </a:spcAft>
              <a:buClr>
                <a:schemeClr val="dk1"/>
              </a:buClr>
              <a:buSzPts val="1200"/>
              <a:buFont typeface="Arial"/>
              <a:buChar char="•"/>
            </a:pPr>
            <a:r>
              <a:rPr b="1" lang="vi"/>
              <a:t>Thiết bị nhỏ</a:t>
            </a:r>
            <a:endParaRPr/>
          </a:p>
          <a:p>
            <a:pPr indent="-171450" lvl="2" marL="1085850" rtl="0" algn="l">
              <a:spcBef>
                <a:spcPts val="0"/>
              </a:spcBef>
              <a:spcAft>
                <a:spcPts val="0"/>
              </a:spcAft>
              <a:buClr>
                <a:schemeClr val="dk1"/>
              </a:buClr>
              <a:buSzPts val="1200"/>
              <a:buFont typeface="Arial"/>
              <a:buChar char="•"/>
            </a:pPr>
            <a:r>
              <a:rPr b="0" lang="vi"/>
              <a:t>Chiều rộng màn hình từ </a:t>
            </a:r>
            <a:r>
              <a:rPr b="1" lang="vi"/>
              <a:t>768 đến 991 pixel</a:t>
            </a:r>
            <a:endParaRPr/>
          </a:p>
          <a:p>
            <a:pPr indent="-171450" lvl="2" marL="1085850" rtl="0" algn="l">
              <a:spcBef>
                <a:spcPts val="0"/>
              </a:spcBef>
              <a:spcAft>
                <a:spcPts val="0"/>
              </a:spcAft>
              <a:buClr>
                <a:schemeClr val="dk1"/>
              </a:buClr>
              <a:buSzPts val="1200"/>
              <a:buFont typeface="Arial"/>
              <a:buChar char="•"/>
            </a:pPr>
            <a:r>
              <a:rPr b="0" lang="vi"/>
              <a:t>Sử dụng các lớp </a:t>
            </a:r>
            <a:r>
              <a:rPr b="1" lang="vi"/>
              <a:t>.col-sm- *</a:t>
            </a:r>
            <a:endParaRPr/>
          </a:p>
          <a:p>
            <a:pPr indent="-171450" lvl="1" marL="628650" rtl="0" algn="l">
              <a:spcBef>
                <a:spcPts val="0"/>
              </a:spcBef>
              <a:spcAft>
                <a:spcPts val="0"/>
              </a:spcAft>
              <a:buClr>
                <a:schemeClr val="dk1"/>
              </a:buClr>
              <a:buSzPts val="1200"/>
              <a:buFont typeface="Arial"/>
              <a:buChar char="•"/>
            </a:pPr>
            <a:r>
              <a:rPr b="1" lang="vi"/>
              <a:t>Thiết bị Trung bình</a:t>
            </a:r>
            <a:endParaRPr/>
          </a:p>
          <a:p>
            <a:pPr indent="-171450" lvl="2" marL="1085850" rtl="0" algn="l">
              <a:spcBef>
                <a:spcPts val="0"/>
              </a:spcBef>
              <a:spcAft>
                <a:spcPts val="0"/>
              </a:spcAft>
              <a:buClr>
                <a:schemeClr val="dk1"/>
              </a:buClr>
              <a:buSzPts val="1200"/>
              <a:buFont typeface="Arial"/>
              <a:buChar char="•"/>
            </a:pPr>
            <a:r>
              <a:rPr b="0" lang="vi"/>
              <a:t>Chiều rộng màn hình giữa </a:t>
            </a:r>
            <a:r>
              <a:rPr b="1" lang="vi"/>
              <a:t>992 và 1199 pixel</a:t>
            </a:r>
            <a:endParaRPr/>
          </a:p>
          <a:p>
            <a:pPr indent="-171450" lvl="2" marL="1085850" rtl="0" algn="l">
              <a:spcBef>
                <a:spcPts val="0"/>
              </a:spcBef>
              <a:spcAft>
                <a:spcPts val="0"/>
              </a:spcAft>
              <a:buClr>
                <a:schemeClr val="dk1"/>
              </a:buClr>
              <a:buSzPts val="1200"/>
              <a:buFont typeface="Arial"/>
              <a:buChar char="•"/>
            </a:pPr>
            <a:r>
              <a:rPr b="0" lang="vi"/>
              <a:t>Sử dụng các lớp </a:t>
            </a:r>
            <a:r>
              <a:rPr b="1" lang="vi"/>
              <a:t>.col-md- *</a:t>
            </a:r>
            <a:endParaRPr/>
          </a:p>
          <a:p>
            <a:pPr indent="-171450" lvl="1" marL="628650" rtl="0" algn="l">
              <a:spcBef>
                <a:spcPts val="0"/>
              </a:spcBef>
              <a:spcAft>
                <a:spcPts val="0"/>
              </a:spcAft>
              <a:buClr>
                <a:schemeClr val="dk1"/>
              </a:buClr>
              <a:buSzPts val="1200"/>
              <a:buFont typeface="Arial"/>
              <a:buChar char="•"/>
            </a:pPr>
            <a:r>
              <a:rPr b="1" lang="vi"/>
              <a:t>Thiết bị lớn</a:t>
            </a:r>
            <a:endParaRPr/>
          </a:p>
          <a:p>
            <a:pPr indent="-171450" lvl="2" marL="1085850" rtl="0" algn="l">
              <a:spcBef>
                <a:spcPts val="0"/>
              </a:spcBef>
              <a:spcAft>
                <a:spcPts val="0"/>
              </a:spcAft>
              <a:buClr>
                <a:schemeClr val="dk1"/>
              </a:buClr>
              <a:buSzPts val="1200"/>
              <a:buFont typeface="Arial"/>
              <a:buChar char="•"/>
            </a:pPr>
            <a:r>
              <a:rPr b="0" lang="vi"/>
              <a:t>Chiều rộng màn hình ít nhất </a:t>
            </a:r>
            <a:r>
              <a:rPr b="1" lang="vi"/>
              <a:t>1200 pixel</a:t>
            </a:r>
            <a:endParaRPr/>
          </a:p>
          <a:p>
            <a:pPr indent="-171450" lvl="2" marL="1085850" rtl="0" algn="l">
              <a:spcBef>
                <a:spcPts val="0"/>
              </a:spcBef>
              <a:spcAft>
                <a:spcPts val="0"/>
              </a:spcAft>
              <a:buClr>
                <a:schemeClr val="dk1"/>
              </a:buClr>
              <a:buSzPts val="1200"/>
              <a:buFont typeface="Arial"/>
              <a:buChar char="•"/>
            </a:pPr>
            <a:r>
              <a:rPr b="0" lang="vi"/>
              <a:t>Sử dụng các lớp </a:t>
            </a:r>
            <a:r>
              <a:rPr b="1" lang="vi"/>
              <a:t>.col-lg- *</a:t>
            </a:r>
            <a:endParaRPr/>
          </a:p>
        </p:txBody>
      </p:sp>
      <p:sp>
        <p:nvSpPr>
          <p:cNvPr id="255" name="Google Shape;255;gb2c6537c95_2_194: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2c6537c95_2_219: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b2c6537c95_2_219: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Làm việc với Tiêu đề</a:t>
            </a:r>
            <a:endParaRPr/>
          </a:p>
          <a:p>
            <a:pPr indent="-171450" lvl="0" marL="171450" rtl="0" algn="l">
              <a:spcBef>
                <a:spcPts val="0"/>
              </a:spcBef>
              <a:spcAft>
                <a:spcPts val="0"/>
              </a:spcAft>
              <a:buClr>
                <a:schemeClr val="dk1"/>
              </a:buClr>
              <a:buSzPts val="1200"/>
              <a:buFont typeface="Arial"/>
              <a:buChar char="•"/>
            </a:pPr>
            <a:r>
              <a:rPr b="0" lang="vi"/>
              <a:t>Bố cục tiêu đề trang thêm tiêu đề vào trang</a:t>
            </a:r>
            <a:endParaRPr/>
          </a:p>
          <a:p>
            <a:pPr indent="-171450" lvl="0" marL="171450" rtl="0" algn="l">
              <a:spcBef>
                <a:spcPts val="0"/>
              </a:spcBef>
              <a:spcAft>
                <a:spcPts val="0"/>
              </a:spcAft>
              <a:buClr>
                <a:schemeClr val="dk1"/>
              </a:buClr>
              <a:buSzPts val="1200"/>
              <a:buFont typeface="Arial"/>
              <a:buChar char="•"/>
            </a:pPr>
            <a:r>
              <a:rPr b="0" lang="vi"/>
              <a:t>Tách phần còn lại của trang bằng cách chèn một đường ngang dưới tiêu đề</a:t>
            </a:r>
            <a:endParaRPr/>
          </a:p>
          <a:p>
            <a:pPr indent="-171450" lvl="0" marL="171450" rtl="0" algn="l">
              <a:spcBef>
                <a:spcPts val="0"/>
              </a:spcBef>
              <a:spcAft>
                <a:spcPts val="0"/>
              </a:spcAft>
              <a:buClr>
                <a:schemeClr val="dk1"/>
              </a:buClr>
              <a:buSzPts val="1200"/>
              <a:buFont typeface="Arial"/>
              <a:buChar char="•"/>
            </a:pPr>
            <a:r>
              <a:rPr b="1" lang="vi"/>
              <a:t>Jumbotron</a:t>
            </a:r>
            <a:r>
              <a:rPr b="0" lang="vi"/>
              <a:t> là một thành phần linh hoạt và nhẹ</a:t>
            </a:r>
            <a:endParaRPr/>
          </a:p>
          <a:p>
            <a:pPr indent="-171450" lvl="0" marL="171450" rtl="0" algn="l">
              <a:spcBef>
                <a:spcPts val="0"/>
              </a:spcBef>
              <a:spcAft>
                <a:spcPts val="0"/>
              </a:spcAft>
              <a:buClr>
                <a:schemeClr val="dk1"/>
              </a:buClr>
              <a:buSzPts val="1200"/>
              <a:buFont typeface="Arial"/>
              <a:buChar char="•"/>
            </a:pPr>
            <a:r>
              <a:rPr b="0" lang="vi"/>
              <a:t>Mở rộng toàn bộ khung nhìn để làm nổi bật nội dung thông tin chính</a:t>
            </a:r>
            <a:endParaRPr/>
          </a:p>
          <a:p>
            <a:pPr indent="-171450" lvl="0" marL="171450" rtl="0" algn="l">
              <a:spcBef>
                <a:spcPts val="0"/>
              </a:spcBef>
              <a:spcAft>
                <a:spcPts val="0"/>
              </a:spcAft>
              <a:buClr>
                <a:schemeClr val="dk1"/>
              </a:buClr>
              <a:buSzPts val="1200"/>
              <a:buFont typeface="Arial"/>
              <a:buChar char="•"/>
            </a:pPr>
            <a:r>
              <a:rPr b="0" lang="vi"/>
              <a:t>Sử dụng lớp </a:t>
            </a:r>
            <a:r>
              <a:rPr b="1" lang="vi"/>
              <a:t>.jumbotron </a:t>
            </a:r>
            <a:r>
              <a:rPr b="0" lang="vi"/>
              <a:t>trong phần tử </a:t>
            </a:r>
            <a:r>
              <a:rPr b="1" lang="vi"/>
              <a:t>&lt;div&gt;</a:t>
            </a:r>
            <a:endParaRPr/>
          </a:p>
          <a:p>
            <a:pPr indent="-171450" lvl="0" marL="171450" rtl="0" algn="l">
              <a:spcBef>
                <a:spcPts val="0"/>
              </a:spcBef>
              <a:spcAft>
                <a:spcPts val="0"/>
              </a:spcAft>
              <a:buClr>
                <a:schemeClr val="dk1"/>
              </a:buClr>
              <a:buSzPts val="1200"/>
              <a:buFont typeface="Arial"/>
              <a:buChar char="•"/>
            </a:pPr>
            <a:r>
              <a:rPr b="0" lang="vi"/>
              <a:t>Hai cách sử dụng thành phần này:</a:t>
            </a:r>
            <a:endParaRPr b="0"/>
          </a:p>
          <a:p>
            <a:pPr indent="-171450" lvl="1" marL="628650" rtl="0" algn="l">
              <a:spcBef>
                <a:spcPts val="0"/>
              </a:spcBef>
              <a:spcAft>
                <a:spcPts val="0"/>
              </a:spcAft>
              <a:buClr>
                <a:schemeClr val="dk1"/>
              </a:buClr>
              <a:buSzPts val="1200"/>
              <a:buFont typeface="Arial"/>
              <a:buChar char="•"/>
            </a:pPr>
            <a:r>
              <a:rPr b="0" lang="vi"/>
              <a:t>Chèn nó vào bên trong </a:t>
            </a:r>
            <a:r>
              <a:rPr b="1" lang="vi"/>
              <a:t>&lt;div class = “container”&gt; </a:t>
            </a:r>
            <a:r>
              <a:rPr b="0" lang="vi"/>
              <a:t>để ngăn không cho kéo dài đến mép màn hình</a:t>
            </a:r>
            <a:endParaRPr/>
          </a:p>
          <a:p>
            <a:pPr indent="-171450" lvl="1" marL="628650" rtl="0" algn="l">
              <a:spcBef>
                <a:spcPts val="0"/>
              </a:spcBef>
              <a:spcAft>
                <a:spcPts val="0"/>
              </a:spcAft>
              <a:buClr>
                <a:schemeClr val="dk1"/>
              </a:buClr>
              <a:buSzPts val="1200"/>
              <a:buFont typeface="Arial"/>
              <a:buChar char="•"/>
            </a:pPr>
            <a:r>
              <a:rPr b="0" lang="vi"/>
              <a:t>Chèn nó bên ngoài </a:t>
            </a:r>
            <a:r>
              <a:rPr b="1" lang="vi"/>
              <a:t>&lt;div class = “container”&gt; </a:t>
            </a:r>
            <a:r>
              <a:rPr b="0" lang="vi"/>
              <a:t>để mở rộng nó đến các cạnh màn hình</a:t>
            </a:r>
            <a:endParaRPr/>
          </a:p>
        </p:txBody>
      </p:sp>
      <p:sp>
        <p:nvSpPr>
          <p:cNvPr id="281" name="Google Shape;281;gb2c6537c95_2_219: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2c6537c95_2_23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b2c6537c95_2_230: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Làm việc với Tiêu đề</a:t>
            </a:r>
            <a:endParaRPr/>
          </a:p>
          <a:p>
            <a:pPr indent="-171450" lvl="0" marL="171450" rtl="0" algn="l">
              <a:spcBef>
                <a:spcPts val="0"/>
              </a:spcBef>
              <a:spcAft>
                <a:spcPts val="0"/>
              </a:spcAft>
              <a:buClr>
                <a:schemeClr val="dk1"/>
              </a:buClr>
              <a:buSzPts val="1200"/>
              <a:buFont typeface="Arial"/>
              <a:buChar char="•"/>
            </a:pPr>
            <a:r>
              <a:rPr lang="vi"/>
              <a:t>Đầu ra của Jumbotron bên trong </a:t>
            </a:r>
            <a:r>
              <a:rPr b="1" lang="vi"/>
              <a:t>&lt;div&gt;</a:t>
            </a:r>
            <a:endParaRPr/>
          </a:p>
          <a:p>
            <a:pPr indent="-171450" lvl="0" marL="171450" rtl="0" algn="l">
              <a:spcBef>
                <a:spcPts val="0"/>
              </a:spcBef>
              <a:spcAft>
                <a:spcPts val="0"/>
              </a:spcAft>
              <a:buClr>
                <a:schemeClr val="dk1"/>
              </a:buClr>
              <a:buSzPts val="1200"/>
              <a:buFont typeface="Arial"/>
              <a:buChar char="•"/>
            </a:pPr>
            <a:r>
              <a:rPr b="0" lang="vi"/>
              <a:t>Đầu ra của Jumbotron bên ngoài </a:t>
            </a:r>
            <a:r>
              <a:rPr b="1" lang="vi"/>
              <a:t>&lt;div&gt;</a:t>
            </a:r>
            <a:endParaRPr/>
          </a:p>
        </p:txBody>
      </p:sp>
      <p:sp>
        <p:nvSpPr>
          <p:cNvPr id="293" name="Google Shape;293;gb2c6537c95_2_230: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2c6537c95_2_244: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b2c6537c95_2_244: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Kiểu chữ</a:t>
            </a:r>
            <a:endParaRPr/>
          </a:p>
          <a:p>
            <a:pPr indent="-171450" lvl="0" marL="171450" rtl="0" algn="l">
              <a:spcBef>
                <a:spcPts val="0"/>
              </a:spcBef>
              <a:spcAft>
                <a:spcPts val="0"/>
              </a:spcAft>
              <a:buClr>
                <a:schemeClr val="dk1"/>
              </a:buClr>
              <a:buSzPts val="1200"/>
              <a:buFont typeface="Arial"/>
              <a:buChar char="•"/>
            </a:pPr>
            <a:r>
              <a:rPr b="0" lang="vi"/>
              <a:t>Các lớp và phần tử kiểu chữ được sử dụng để tạo kiểu cho các phần tử HTML trên Trang web</a:t>
            </a:r>
            <a:endParaRPr/>
          </a:p>
          <a:p>
            <a:pPr indent="-171450" lvl="0" marL="171450" rtl="0" algn="l">
              <a:spcBef>
                <a:spcPts val="0"/>
              </a:spcBef>
              <a:spcAft>
                <a:spcPts val="0"/>
              </a:spcAft>
              <a:buClr>
                <a:schemeClr val="dk1"/>
              </a:buClr>
              <a:buSzPts val="1200"/>
              <a:buFont typeface="Arial"/>
              <a:buChar char="•"/>
            </a:pPr>
            <a:r>
              <a:rPr b="0" lang="vi"/>
              <a:t>Các lớp kiểu chữ có thể được áp dụng cho văn bản trong tiêu đề, nội dung và danh sách</a:t>
            </a:r>
            <a:endParaRPr/>
          </a:p>
          <a:p>
            <a:pPr indent="-171450" lvl="0" marL="171450" rtl="0" algn="l">
              <a:spcBef>
                <a:spcPts val="0"/>
              </a:spcBef>
              <a:spcAft>
                <a:spcPts val="0"/>
              </a:spcAft>
              <a:buClr>
                <a:schemeClr val="dk1"/>
              </a:buClr>
              <a:buSzPts val="1200"/>
              <a:buFont typeface="Arial"/>
              <a:buChar char="•"/>
            </a:pPr>
            <a:r>
              <a:rPr b="0" lang="vi"/>
              <a:t>Các tiêu đề HTML có các lớp </a:t>
            </a:r>
            <a:r>
              <a:rPr b="1" lang="vi"/>
              <a:t>.h1 </a:t>
            </a:r>
            <a:r>
              <a:rPr b="0" lang="vi"/>
              <a:t>đến </a:t>
            </a:r>
            <a:r>
              <a:rPr b="1" lang="vi"/>
              <a:t>.h6</a:t>
            </a:r>
            <a:endParaRPr/>
          </a:p>
          <a:p>
            <a:pPr indent="-171450" lvl="0" marL="171450" rtl="0" algn="l">
              <a:spcBef>
                <a:spcPts val="0"/>
              </a:spcBef>
              <a:spcAft>
                <a:spcPts val="0"/>
              </a:spcAft>
              <a:buClr>
                <a:schemeClr val="dk1"/>
              </a:buClr>
              <a:buSzPts val="1200"/>
              <a:buFont typeface="Arial"/>
              <a:buChar char="•"/>
            </a:pPr>
            <a:r>
              <a:rPr b="0" lang="vi"/>
              <a:t>Được sử dụng để khớp với kiểu của phông chữ tiêu đề và đặt văn bản nội tuyến</a:t>
            </a:r>
            <a:endParaRPr/>
          </a:p>
          <a:p>
            <a:pPr indent="-171450" lvl="0" marL="171450" rtl="0" algn="l">
              <a:spcBef>
                <a:spcPts val="0"/>
              </a:spcBef>
              <a:spcAft>
                <a:spcPts val="0"/>
              </a:spcAft>
              <a:buClr>
                <a:schemeClr val="dk1"/>
              </a:buClr>
              <a:buSzPts val="1200"/>
              <a:buFont typeface="Arial"/>
              <a:buChar char="•"/>
            </a:pPr>
            <a:r>
              <a:rPr b="0" lang="vi"/>
              <a:t>Sử dụng lớp </a:t>
            </a:r>
            <a:r>
              <a:rPr b="1" lang="vi"/>
              <a:t>.small </a:t>
            </a:r>
            <a:r>
              <a:rPr b="0" lang="vi"/>
              <a:t>cho tiêu đề phụ nội tuyến để hiển thị văn bản phụ với kích thước nhỏ hơn và màu sáng</a:t>
            </a:r>
            <a:endParaRPr/>
          </a:p>
          <a:p>
            <a:pPr indent="-171450" lvl="0" marL="171450" rtl="0" algn="l">
              <a:spcBef>
                <a:spcPts val="0"/>
              </a:spcBef>
              <a:spcAft>
                <a:spcPts val="0"/>
              </a:spcAft>
              <a:buClr>
                <a:schemeClr val="dk1"/>
              </a:buClr>
              <a:buSzPts val="1200"/>
              <a:buFont typeface="Arial"/>
              <a:buChar char="•"/>
            </a:pPr>
            <a:r>
              <a:rPr b="0" lang="vi"/>
              <a:t>Đầu ra:</a:t>
            </a:r>
            <a:endParaRPr b="0"/>
          </a:p>
        </p:txBody>
      </p:sp>
      <p:sp>
        <p:nvSpPr>
          <p:cNvPr id="308" name="Google Shape;308;gb2c6537c95_2_244: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c6537c95_2_255: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b2c6537c95_2_255: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Kiểu chữ</a:t>
            </a:r>
            <a:endParaRPr/>
          </a:p>
          <a:p>
            <a:pPr indent="-171450" lvl="0" marL="171450" rtl="0" algn="l">
              <a:spcBef>
                <a:spcPts val="0"/>
              </a:spcBef>
              <a:spcAft>
                <a:spcPts val="0"/>
              </a:spcAft>
              <a:buClr>
                <a:schemeClr val="dk1"/>
              </a:buClr>
              <a:buSzPts val="1200"/>
              <a:buFont typeface="Arial"/>
              <a:buChar char="•"/>
            </a:pPr>
            <a:r>
              <a:rPr b="0" lang="vi"/>
              <a:t>Bootstrap cung cấp các kiểu cho danh sách Mô tả </a:t>
            </a:r>
            <a:r>
              <a:rPr b="1" lang="vi"/>
              <a:t>&lt;dl&gt;</a:t>
            </a:r>
            <a:r>
              <a:rPr b="0" lang="vi"/>
              <a:t>, đoạn mã nội tuyến </a:t>
            </a:r>
            <a:r>
              <a:rPr b="1" lang="vi"/>
              <a:t>&lt;code&gt; </a:t>
            </a:r>
            <a:r>
              <a:rPr b="0" lang="vi"/>
              <a:t>và văn bản nhập bàn phím </a:t>
            </a:r>
            <a:r>
              <a:rPr b="1" lang="vi"/>
              <a:t>&lt;kbd&gt;</a:t>
            </a:r>
            <a:endParaRPr/>
          </a:p>
          <a:p>
            <a:pPr indent="-171450" lvl="0" marL="171450" rtl="0" algn="l">
              <a:spcBef>
                <a:spcPts val="0"/>
              </a:spcBef>
              <a:spcAft>
                <a:spcPts val="0"/>
              </a:spcAft>
              <a:buClr>
                <a:schemeClr val="dk1"/>
              </a:buClr>
              <a:buSzPts val="1200"/>
              <a:buFont typeface="Arial"/>
              <a:buChar char="•"/>
            </a:pPr>
            <a:r>
              <a:rPr b="0" lang="vi"/>
              <a:t>Đầu ra:</a:t>
            </a:r>
            <a:endParaRPr/>
          </a:p>
        </p:txBody>
      </p:sp>
      <p:sp>
        <p:nvSpPr>
          <p:cNvPr id="320" name="Google Shape;320;gb2c6537c95_2_255: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2c6537c95_2_266: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b2c6537c95_2_266: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lớp chuyển đổi văn bản</a:t>
            </a:r>
            <a:endParaRPr/>
          </a:p>
          <a:p>
            <a:pPr indent="-171450" lvl="0" marL="171450" rtl="0" algn="l">
              <a:spcBef>
                <a:spcPts val="0"/>
              </a:spcBef>
              <a:spcAft>
                <a:spcPts val="0"/>
              </a:spcAft>
              <a:buClr>
                <a:schemeClr val="dk1"/>
              </a:buClr>
              <a:buSzPts val="1200"/>
              <a:buFont typeface="Arial"/>
              <a:buChar char="•"/>
            </a:pPr>
            <a:r>
              <a:rPr b="0" lang="vi"/>
              <a:t>3 lớp chuyển đổi văn bản để thay đổi trường hợp văn bản trong thành phần:</a:t>
            </a:r>
            <a:endParaRPr b="0"/>
          </a:p>
          <a:p>
            <a:pPr indent="-171450" lvl="1" marL="628650" marR="0" rtl="0" algn="l">
              <a:lnSpc>
                <a:spcPct val="100000"/>
              </a:lnSpc>
              <a:spcBef>
                <a:spcPts val="0"/>
              </a:spcBef>
              <a:spcAft>
                <a:spcPts val="0"/>
              </a:spcAft>
              <a:buClr>
                <a:srgbClr val="FFFFFF"/>
              </a:buClr>
              <a:buSzPts val="1600"/>
              <a:buFont typeface="Arial"/>
              <a:buChar char="•"/>
            </a:pPr>
            <a:r>
              <a:rPr b="1" lang="vi" sz="1600">
                <a:solidFill>
                  <a:srgbClr val="FFFFFF"/>
                </a:solidFill>
                <a:latin typeface="Calibri"/>
                <a:ea typeface="Calibri"/>
                <a:cs typeface="Calibri"/>
                <a:sym typeface="Calibri"/>
              </a:rPr>
              <a:t>.</a:t>
            </a:r>
            <a:r>
              <a:rPr b="1" lang="vi" sz="1200">
                <a:solidFill>
                  <a:srgbClr val="FFFFFF"/>
                </a:solidFill>
                <a:latin typeface="Calibri"/>
                <a:ea typeface="Calibri"/>
                <a:cs typeface="Calibri"/>
                <a:sym typeface="Calibri"/>
              </a:rPr>
              <a:t>text-uppercase</a:t>
            </a:r>
            <a:r>
              <a:rPr lang="vi" sz="1200">
                <a:solidFill>
                  <a:srgbClr val="FFFFFF"/>
                </a:solidFill>
                <a:latin typeface="Calibri"/>
                <a:ea typeface="Calibri"/>
                <a:cs typeface="Calibri"/>
                <a:sym typeface="Calibri"/>
              </a:rPr>
              <a:t>: Chữ hoa</a:t>
            </a:r>
            <a:endParaRPr sz="1200">
              <a:latin typeface="Calibri"/>
              <a:ea typeface="Calibri"/>
              <a:cs typeface="Calibri"/>
              <a:sym typeface="Calibri"/>
            </a:endParaRPr>
          </a:p>
          <a:p>
            <a:pPr indent="-171450" lvl="1" marL="628650" marR="0" rtl="0" algn="l">
              <a:lnSpc>
                <a:spcPct val="100000"/>
              </a:lnSpc>
              <a:spcBef>
                <a:spcPts val="0"/>
              </a:spcBef>
              <a:spcAft>
                <a:spcPts val="0"/>
              </a:spcAft>
              <a:buClr>
                <a:srgbClr val="FFFFFF"/>
              </a:buClr>
              <a:buSzPts val="1600"/>
              <a:buFont typeface="Arial"/>
              <a:buChar char="•"/>
            </a:pPr>
            <a:r>
              <a:rPr b="1" lang="vi" sz="1600">
                <a:solidFill>
                  <a:srgbClr val="FFFFFF"/>
                </a:solidFill>
                <a:latin typeface="Calibri"/>
                <a:ea typeface="Calibri"/>
                <a:cs typeface="Calibri"/>
                <a:sym typeface="Calibri"/>
              </a:rPr>
              <a:t>.</a:t>
            </a:r>
            <a:r>
              <a:rPr b="1" lang="vi" sz="1200">
                <a:solidFill>
                  <a:srgbClr val="FFFFFF"/>
                </a:solidFill>
                <a:latin typeface="Calibri"/>
                <a:ea typeface="Calibri"/>
                <a:cs typeface="Calibri"/>
                <a:sym typeface="Calibri"/>
              </a:rPr>
              <a:t>text-lowercase</a:t>
            </a:r>
            <a:r>
              <a:rPr lang="vi" sz="1200">
                <a:solidFill>
                  <a:srgbClr val="FFFFFF"/>
                </a:solidFill>
                <a:latin typeface="Calibri"/>
                <a:ea typeface="Calibri"/>
                <a:cs typeface="Calibri"/>
                <a:sym typeface="Calibri"/>
              </a:rPr>
              <a:t>: chữ thường</a:t>
            </a:r>
            <a:endParaRPr sz="1200">
              <a:latin typeface="Calibri"/>
              <a:ea typeface="Calibri"/>
              <a:cs typeface="Calibri"/>
              <a:sym typeface="Calibri"/>
            </a:endParaRPr>
          </a:p>
          <a:p>
            <a:pPr indent="-171450" lvl="1" marL="628650" marR="0" rtl="0" algn="l">
              <a:lnSpc>
                <a:spcPct val="100000"/>
              </a:lnSpc>
              <a:spcBef>
                <a:spcPts val="0"/>
              </a:spcBef>
              <a:spcAft>
                <a:spcPts val="0"/>
              </a:spcAft>
              <a:buClr>
                <a:srgbClr val="FFFFFF"/>
              </a:buClr>
              <a:buSzPts val="1600"/>
              <a:buFont typeface="Arial"/>
              <a:buChar char="•"/>
            </a:pPr>
            <a:r>
              <a:rPr b="1" lang="vi" sz="1600">
                <a:solidFill>
                  <a:srgbClr val="FFFFFF"/>
                </a:solidFill>
                <a:latin typeface="Calibri"/>
                <a:ea typeface="Calibri"/>
                <a:cs typeface="Calibri"/>
                <a:sym typeface="Calibri"/>
              </a:rPr>
              <a:t>.</a:t>
            </a:r>
            <a:r>
              <a:rPr b="1" lang="vi" sz="1200">
                <a:solidFill>
                  <a:srgbClr val="FFFFFF"/>
                </a:solidFill>
                <a:latin typeface="Calibri"/>
                <a:ea typeface="Calibri"/>
                <a:cs typeface="Calibri"/>
                <a:sym typeface="Calibri"/>
              </a:rPr>
              <a:t>text-capitalize</a:t>
            </a:r>
            <a:r>
              <a:rPr lang="vi" sz="1200">
                <a:solidFill>
                  <a:srgbClr val="FFFFFF"/>
                </a:solidFill>
                <a:latin typeface="Calibri"/>
                <a:ea typeface="Calibri"/>
                <a:cs typeface="Calibri"/>
                <a:sym typeface="Calibri"/>
              </a:rPr>
              <a:t>: Viết hoa ký tự đầu</a:t>
            </a:r>
            <a:endParaRPr sz="1200">
              <a:latin typeface="Calibri"/>
              <a:ea typeface="Calibri"/>
              <a:cs typeface="Calibri"/>
              <a:sym typeface="Calibri"/>
            </a:endParaRPr>
          </a:p>
        </p:txBody>
      </p:sp>
      <p:sp>
        <p:nvSpPr>
          <p:cNvPr id="332" name="Google Shape;332;gb2c6537c95_2_266: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2c6537c95_2_29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b2c6537c95_2_290: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Thiết kế web đáp ứng chuẩn di động</a:t>
            </a:r>
            <a:endParaRPr/>
          </a:p>
          <a:p>
            <a:pPr indent="-171450" lvl="0" marL="171450" rtl="0" algn="l">
              <a:spcBef>
                <a:spcPts val="0"/>
              </a:spcBef>
              <a:spcAft>
                <a:spcPts val="0"/>
              </a:spcAft>
              <a:buClr>
                <a:schemeClr val="dk1"/>
              </a:buClr>
              <a:buSzPts val="1200"/>
              <a:buFont typeface="Arial"/>
              <a:buChar char="•"/>
            </a:pPr>
            <a:r>
              <a:rPr b="0" lang="vi"/>
              <a:t>Lớp .</a:t>
            </a:r>
            <a:r>
              <a:rPr b="1" lang="vi"/>
              <a:t>clearfix</a:t>
            </a:r>
            <a:r>
              <a:rPr b="0" lang="vi"/>
              <a:t> được sử dụng để ngăn việc gói không đồng đều và tổ chức nội dung</a:t>
            </a:r>
            <a:endParaRPr/>
          </a:p>
          <a:p>
            <a:pPr indent="-171450" lvl="0" marL="171450" rtl="0" algn="l">
              <a:spcBef>
                <a:spcPts val="0"/>
              </a:spcBef>
              <a:spcAft>
                <a:spcPts val="0"/>
              </a:spcAft>
              <a:buClr>
                <a:schemeClr val="dk1"/>
              </a:buClr>
              <a:buSzPts val="1200"/>
              <a:buFont typeface="Arial"/>
              <a:buChar char="•"/>
            </a:pPr>
            <a:r>
              <a:rPr b="0" lang="vi"/>
              <a:t>Lớp .</a:t>
            </a:r>
            <a:r>
              <a:rPr b="1" lang="vi"/>
              <a:t>visible-sm</a:t>
            </a:r>
            <a:r>
              <a:rPr b="0" lang="vi"/>
              <a:t> là một tiện ích đáp ứng để hiển thị nội dung trên các thiết bị nhỏ</a:t>
            </a:r>
            <a:endParaRPr/>
          </a:p>
          <a:p>
            <a:pPr indent="-171450" lvl="0" marL="171450" rtl="0" algn="l">
              <a:spcBef>
                <a:spcPts val="0"/>
              </a:spcBef>
              <a:spcAft>
                <a:spcPts val="0"/>
              </a:spcAft>
              <a:buClr>
                <a:schemeClr val="dk1"/>
              </a:buClr>
              <a:buSzPts val="1200"/>
              <a:buFont typeface="Arial"/>
              <a:buChar char="•"/>
            </a:pPr>
            <a:r>
              <a:rPr b="0" lang="vi"/>
              <a:t>Lớp .</a:t>
            </a:r>
            <a:r>
              <a:rPr b="1" lang="vi"/>
              <a:t>visible-sm-block</a:t>
            </a:r>
            <a:r>
              <a:rPr b="0" lang="vi"/>
              <a:t> được sử dụng để hiển thị nội dung thông qua các truy vấn phương tiện</a:t>
            </a:r>
            <a:endParaRPr/>
          </a:p>
          <a:p>
            <a:pPr indent="-171450" lvl="0" marL="171450" rtl="0" algn="l">
              <a:spcBef>
                <a:spcPts val="0"/>
              </a:spcBef>
              <a:spcAft>
                <a:spcPts val="0"/>
              </a:spcAft>
              <a:buClr>
                <a:schemeClr val="dk1"/>
              </a:buClr>
              <a:buSzPts val="1200"/>
              <a:buFont typeface="Arial"/>
              <a:buChar char="•"/>
            </a:pPr>
            <a:r>
              <a:rPr b="0" lang="vi"/>
              <a:t>Sử dụng một hoặc nhiều lớp để chuyển đổi nội dung trên nhiều điểm ngắt chế độ xem</a:t>
            </a:r>
            <a:endParaRPr b="0"/>
          </a:p>
        </p:txBody>
      </p:sp>
      <p:sp>
        <p:nvSpPr>
          <p:cNvPr id="357" name="Google Shape;357;gb2c6537c95_2_290: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2c6537c95_2_299: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b2c6537c95_2_299: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Tóm lược</a:t>
            </a:r>
            <a:endParaRPr/>
          </a:p>
          <a:p>
            <a:pPr indent="-171450" lvl="0" marL="171450" rtl="0" algn="l">
              <a:spcBef>
                <a:spcPts val="0"/>
              </a:spcBef>
              <a:spcAft>
                <a:spcPts val="0"/>
              </a:spcAft>
              <a:buClr>
                <a:schemeClr val="dk1"/>
              </a:buClr>
              <a:buSzPts val="1200"/>
              <a:buFont typeface="Arial"/>
              <a:buChar char="•"/>
            </a:pPr>
            <a:r>
              <a:rPr b="0" lang="vi"/>
              <a:t>Bố cục đáp ứng tự điều chỉnh các thành phần giao diện người dùng và thậm chí có thể chức năng cho bất kỳ kích thước màn hình nào.</a:t>
            </a:r>
            <a:endParaRPr/>
          </a:p>
          <a:p>
            <a:pPr indent="-171450" lvl="0" marL="171450" rtl="0" algn="l">
              <a:spcBef>
                <a:spcPts val="0"/>
              </a:spcBef>
              <a:spcAft>
                <a:spcPts val="0"/>
              </a:spcAft>
              <a:buClr>
                <a:schemeClr val="dk1"/>
              </a:buClr>
              <a:buSzPts val="1200"/>
              <a:buFont typeface="Arial"/>
              <a:buChar char="•"/>
            </a:pPr>
            <a:r>
              <a:rPr b="0" lang="vi"/>
              <a:t>Trang web đáp ứng chuẩn di động điều chỉnh bố cục của nó cho phù hợp với màn hình xem bằng cách sử dụng 3 yếu tố là </a:t>
            </a:r>
            <a:r>
              <a:rPr b="1" lang="vi"/>
              <a:t>lưới linh hoạt</a:t>
            </a:r>
            <a:r>
              <a:rPr b="0" lang="vi"/>
              <a:t>, </a:t>
            </a:r>
            <a:r>
              <a:rPr b="1" lang="vi"/>
              <a:t>đa phương tiện linh hoạt </a:t>
            </a:r>
            <a:r>
              <a:rPr b="0" lang="vi"/>
              <a:t>và </a:t>
            </a:r>
            <a:r>
              <a:rPr b="1" lang="vi"/>
              <a:t>truy vấn phương tiện CSS3</a:t>
            </a:r>
            <a:r>
              <a:rPr b="0" lang="vi"/>
              <a:t>.</a:t>
            </a:r>
            <a:endParaRPr/>
          </a:p>
          <a:p>
            <a:pPr indent="-171450" lvl="0" marL="171450" rtl="0" algn="l">
              <a:spcBef>
                <a:spcPts val="0"/>
              </a:spcBef>
              <a:spcAft>
                <a:spcPts val="0"/>
              </a:spcAft>
              <a:buClr>
                <a:schemeClr val="dk1"/>
              </a:buClr>
              <a:buSzPts val="1200"/>
              <a:buFont typeface="Arial"/>
              <a:buChar char="•"/>
            </a:pPr>
            <a:r>
              <a:rPr b="0" lang="vi"/>
              <a:t>Công nghệ đầu tiên trên thiết bị di động Bootstrap 3 cho phép mã tập trung đầu tiên vào màn hình nhỏ hơn và sau đó, mở rộng để phù hợp với màn hình lớn hơn.</a:t>
            </a:r>
            <a:endParaRPr/>
          </a:p>
          <a:p>
            <a:pPr indent="-171450" lvl="0" marL="171450" rtl="0" algn="l">
              <a:spcBef>
                <a:spcPts val="0"/>
              </a:spcBef>
              <a:spcAft>
                <a:spcPts val="0"/>
              </a:spcAft>
              <a:buClr>
                <a:schemeClr val="dk1"/>
              </a:buClr>
              <a:buSzPts val="1200"/>
              <a:buFont typeface="Arial"/>
              <a:buChar char="•"/>
            </a:pPr>
            <a:r>
              <a:rPr b="0" lang="vi"/>
              <a:t>Lưới trong Bootstrap là một tập hợp các thành phần HTML/CSS cho phép nhà phát triển Web cấu trúc một Trang web và chèn nội dung của nó dễ dàng vào các vị trí đã định.</a:t>
            </a:r>
            <a:endParaRPr b="0"/>
          </a:p>
        </p:txBody>
      </p:sp>
      <p:sp>
        <p:nvSpPr>
          <p:cNvPr id="367" name="Google Shape;367;gb2c6537c95_2_299: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2c6537c95_2_308: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gb2c6537c95_2_308: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Tóm lược</a:t>
            </a:r>
            <a:endParaRPr/>
          </a:p>
          <a:p>
            <a:pPr indent="-171450" lvl="0" marL="171450" marR="0" rtl="0" algn="l">
              <a:lnSpc>
                <a:spcPct val="100000"/>
              </a:lnSpc>
              <a:spcBef>
                <a:spcPts val="0"/>
              </a:spcBef>
              <a:spcAft>
                <a:spcPts val="0"/>
              </a:spcAft>
              <a:buClr>
                <a:schemeClr val="dk1"/>
              </a:buClr>
              <a:buSzPts val="1200"/>
              <a:buFont typeface="Arial"/>
              <a:buChar char="•"/>
            </a:pPr>
            <a:r>
              <a:rPr b="0" lang="vi"/>
              <a:t>Bootstrap chỉ cung cấp tối đa 12 cột cho một trang web bất kể khung nhìn, nhưng có thể có số hàng không giới hạn.</a:t>
            </a:r>
            <a:endParaRPr/>
          </a:p>
          <a:p>
            <a:pPr indent="-171450" lvl="0" marL="171450" marR="0" rtl="0" algn="l">
              <a:lnSpc>
                <a:spcPct val="100000"/>
              </a:lnSpc>
              <a:spcBef>
                <a:spcPts val="0"/>
              </a:spcBef>
              <a:spcAft>
                <a:spcPts val="0"/>
              </a:spcAft>
              <a:buClr>
                <a:schemeClr val="dk1"/>
              </a:buClr>
              <a:buSzPts val="1200"/>
              <a:buFont typeface="Arial"/>
              <a:buChar char="•"/>
            </a:pPr>
            <a:r>
              <a:rPr b="0" lang="vi"/>
              <a:t>Hệ thống lưới bao gồm một loạt các vùng chứa, hàng và cột để thiết kế bố cục và sắp xếp nội dung của nó. Phần tử vùng chứa bao phủ nội dung bằng cách đặt lề ở bên trái và bên phải.</a:t>
            </a:r>
            <a:endParaRPr/>
          </a:p>
          <a:p>
            <a:pPr indent="-171450" lvl="0" marL="171450" marR="0" rtl="0" algn="l">
              <a:lnSpc>
                <a:spcPct val="100000"/>
              </a:lnSpc>
              <a:spcBef>
                <a:spcPts val="0"/>
              </a:spcBef>
              <a:spcAft>
                <a:spcPts val="0"/>
              </a:spcAft>
              <a:buClr>
                <a:schemeClr val="dk1"/>
              </a:buClr>
              <a:buSzPts val="1200"/>
              <a:buFont typeface="Arial"/>
              <a:buChar char="•"/>
            </a:pPr>
            <a:r>
              <a:rPr b="0" lang="vi"/>
              <a:t>Bootstrap cung cấp 4 lớp được xác định trước là </a:t>
            </a:r>
            <a:r>
              <a:rPr b="1" lang="vi"/>
              <a:t>xs, sm, md </a:t>
            </a:r>
            <a:r>
              <a:rPr b="0" lang="vi"/>
              <a:t>và </a:t>
            </a:r>
            <a:r>
              <a:rPr b="1" lang="vi"/>
              <a:t>lg</a:t>
            </a:r>
            <a:r>
              <a:rPr b="0" lang="vi"/>
              <a:t> để thiết kế các bố cục đáp ứng một cách nhanh chóng theo các thiết bị được nhắm mục tiêu.</a:t>
            </a:r>
            <a:endParaRPr/>
          </a:p>
          <a:p>
            <a:pPr indent="-171450" lvl="0" marL="171450" marR="0" rtl="0" algn="l">
              <a:lnSpc>
                <a:spcPct val="100000"/>
              </a:lnSpc>
              <a:spcBef>
                <a:spcPts val="0"/>
              </a:spcBef>
              <a:spcAft>
                <a:spcPts val="0"/>
              </a:spcAft>
              <a:buClr>
                <a:schemeClr val="dk1"/>
              </a:buClr>
              <a:buSzPts val="1200"/>
              <a:buFont typeface="Arial"/>
              <a:buChar char="•"/>
            </a:pPr>
            <a:r>
              <a:rPr b="0" lang="vi"/>
              <a:t>Thành phần </a:t>
            </a:r>
            <a:r>
              <a:rPr b="1" lang="vi"/>
              <a:t>jumbotron</a:t>
            </a:r>
            <a:r>
              <a:rPr b="0" lang="vi"/>
              <a:t> cho phép tăng kích thước của tiêu đề và văn bản khác để thu hút sự chú ý nhanh chóng của khách truy cập.</a:t>
            </a:r>
            <a:endParaRPr b="0"/>
          </a:p>
        </p:txBody>
      </p:sp>
      <p:sp>
        <p:nvSpPr>
          <p:cNvPr id="377" name="Google Shape;377;gb2c6537c95_2_308: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2c6537c95_2_317: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gb2c6537c95_2_317: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Tóm lược</a:t>
            </a:r>
            <a:endParaRPr/>
          </a:p>
          <a:p>
            <a:pPr indent="-171450" lvl="0" marL="171450" marR="0" rtl="0" algn="l">
              <a:lnSpc>
                <a:spcPct val="100000"/>
              </a:lnSpc>
              <a:spcBef>
                <a:spcPts val="0"/>
              </a:spcBef>
              <a:spcAft>
                <a:spcPts val="0"/>
              </a:spcAft>
              <a:buClr>
                <a:schemeClr val="dk1"/>
              </a:buClr>
              <a:buSzPts val="1200"/>
              <a:buFont typeface="Arial"/>
              <a:buChar char="•"/>
            </a:pPr>
            <a:r>
              <a:rPr b="0" lang="vi"/>
              <a:t>Chèn </a:t>
            </a:r>
            <a:r>
              <a:rPr b="1" lang="vi"/>
              <a:t>jumbotron</a:t>
            </a:r>
            <a:r>
              <a:rPr b="0" lang="vi"/>
              <a:t> bên trong thẻ </a:t>
            </a:r>
            <a:r>
              <a:rPr b="1" lang="vi"/>
              <a:t>&lt;div&gt; </a:t>
            </a:r>
            <a:r>
              <a:rPr b="0" lang="vi"/>
              <a:t>ngăn nó mở rộng đến các cạnh của màn hình, trong khi đặt bên ngoài thì nó sẽ kéo dài đến các cạnh.</a:t>
            </a:r>
            <a:endParaRPr/>
          </a:p>
          <a:p>
            <a:pPr indent="-171450" lvl="0" marL="171450" marR="0" rtl="0" algn="l">
              <a:lnSpc>
                <a:spcPct val="100000"/>
              </a:lnSpc>
              <a:spcBef>
                <a:spcPts val="0"/>
              </a:spcBef>
              <a:spcAft>
                <a:spcPts val="0"/>
              </a:spcAft>
              <a:buClr>
                <a:schemeClr val="dk1"/>
              </a:buClr>
              <a:buSzPts val="1200"/>
              <a:buFont typeface="Arial"/>
              <a:buChar char="•"/>
            </a:pPr>
            <a:r>
              <a:rPr b="0" lang="vi"/>
              <a:t>Bootstrap cung cấp các lớp </a:t>
            </a:r>
            <a:r>
              <a:rPr b="1" lang="vi"/>
              <a:t>.h1 </a:t>
            </a:r>
            <a:r>
              <a:rPr b="0" lang="vi"/>
              <a:t>đến </a:t>
            </a:r>
            <a:r>
              <a:rPr b="1" lang="vi"/>
              <a:t>.h6 </a:t>
            </a:r>
            <a:r>
              <a:rPr b="0" lang="vi"/>
              <a:t>để tạo kiểu văn bản tiêu đề và chứa văn bản nội tuyến.</a:t>
            </a:r>
            <a:endParaRPr/>
          </a:p>
          <a:p>
            <a:pPr indent="-171450" lvl="0" marL="171450" marR="0" rtl="0" algn="l">
              <a:lnSpc>
                <a:spcPct val="100000"/>
              </a:lnSpc>
              <a:spcBef>
                <a:spcPts val="0"/>
              </a:spcBef>
              <a:spcAft>
                <a:spcPts val="0"/>
              </a:spcAft>
              <a:buClr>
                <a:schemeClr val="dk1"/>
              </a:buClr>
              <a:buSzPts val="1200"/>
              <a:buFont typeface="Arial"/>
              <a:buChar char="•"/>
            </a:pPr>
            <a:r>
              <a:rPr b="0" lang="vi"/>
              <a:t>Bootstrap cung cấp các lớp </a:t>
            </a:r>
            <a:r>
              <a:rPr b="1" lang="vi"/>
              <a:t>.text-uppercase, .text-lowercase và .text-capitalize </a:t>
            </a:r>
            <a:r>
              <a:rPr b="0" lang="vi"/>
              <a:t>để chuyển đổi trường hợp của các từ trong bất kỳ đoạn văn bản nào.</a:t>
            </a:r>
            <a:endParaRPr b="0"/>
          </a:p>
        </p:txBody>
      </p:sp>
      <p:sp>
        <p:nvSpPr>
          <p:cNvPr id="387" name="Google Shape;387;gb2c6537c95_2_317: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2c6537c95_2_52: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b2c6537c95_2_52: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Mục tiêu bài học:</a:t>
            </a:r>
            <a:endParaRPr/>
          </a:p>
          <a:p>
            <a:pPr indent="0" lvl="0" marL="0" rtl="0" algn="l">
              <a:spcBef>
                <a:spcPts val="0"/>
              </a:spcBef>
              <a:spcAft>
                <a:spcPts val="0"/>
              </a:spcAft>
              <a:buNone/>
            </a:pPr>
            <a:r>
              <a:rPr lang="vi"/>
              <a:t>Vào cuối phiên này, bạn sẽ có thể:</a:t>
            </a:r>
            <a:endParaRPr/>
          </a:p>
          <a:p>
            <a:pPr indent="-171450" lvl="0" marL="171450" rtl="0" algn="l">
              <a:spcBef>
                <a:spcPts val="0"/>
              </a:spcBef>
              <a:spcAft>
                <a:spcPts val="0"/>
              </a:spcAft>
              <a:buClr>
                <a:schemeClr val="dk1"/>
              </a:buClr>
              <a:buSzPts val="1200"/>
              <a:buFont typeface="Arial"/>
              <a:buChar char="•"/>
            </a:pPr>
            <a:r>
              <a:rPr lang="vi"/>
              <a:t>Mô tả cách bootstrap giúp đạt được khả năng đáp ứng chuẩn di động</a:t>
            </a:r>
            <a:endParaRPr/>
          </a:p>
          <a:p>
            <a:pPr indent="-171450" lvl="0" marL="171450" rtl="0" algn="l">
              <a:spcBef>
                <a:spcPts val="0"/>
              </a:spcBef>
              <a:spcAft>
                <a:spcPts val="0"/>
              </a:spcAft>
              <a:buClr>
                <a:schemeClr val="dk1"/>
              </a:buClr>
              <a:buSzPts val="1200"/>
              <a:buFont typeface="Arial"/>
              <a:buChar char="•"/>
            </a:pPr>
            <a:r>
              <a:rPr lang="vi"/>
              <a:t>Giải thích </a:t>
            </a:r>
            <a:r>
              <a:rPr b="1" lang="vi"/>
              <a:t>hệ thống lưới</a:t>
            </a:r>
            <a:endParaRPr/>
          </a:p>
          <a:p>
            <a:pPr indent="-171450" lvl="0" marL="171450" rtl="0" algn="l">
              <a:spcBef>
                <a:spcPts val="0"/>
              </a:spcBef>
              <a:spcAft>
                <a:spcPts val="0"/>
              </a:spcAft>
              <a:buClr>
                <a:schemeClr val="dk1"/>
              </a:buClr>
              <a:buSzPts val="1200"/>
              <a:buFont typeface="Arial"/>
              <a:buChar char="•"/>
            </a:pPr>
            <a:r>
              <a:rPr lang="vi"/>
              <a:t>Phác thảo việc sử dụng thành phần </a:t>
            </a:r>
            <a:r>
              <a:rPr b="1" lang="vi"/>
              <a:t>Jumbotron</a:t>
            </a:r>
            <a:endParaRPr/>
          </a:p>
          <a:p>
            <a:pPr indent="-171450" lvl="0" marL="171450" rtl="0" algn="l">
              <a:spcBef>
                <a:spcPts val="0"/>
              </a:spcBef>
              <a:spcAft>
                <a:spcPts val="0"/>
              </a:spcAft>
              <a:buClr>
                <a:schemeClr val="dk1"/>
              </a:buClr>
              <a:buSzPts val="1200"/>
              <a:buFont typeface="Arial"/>
              <a:buChar char="•"/>
            </a:pPr>
            <a:r>
              <a:rPr lang="vi"/>
              <a:t>Mô tả việc sử dụng các lớp kiểu chữ khác nhau</a:t>
            </a:r>
            <a:endParaRPr/>
          </a:p>
          <a:p>
            <a:pPr indent="-171450" lvl="0" marL="171450" rtl="0" algn="l">
              <a:spcBef>
                <a:spcPts val="0"/>
              </a:spcBef>
              <a:spcAft>
                <a:spcPts val="0"/>
              </a:spcAft>
              <a:buClr>
                <a:schemeClr val="dk1"/>
              </a:buClr>
              <a:buSzPts val="1200"/>
              <a:buFont typeface="Arial"/>
              <a:buChar char="•"/>
            </a:pPr>
            <a:r>
              <a:rPr lang="vi"/>
              <a:t>Mô tả việc tạo các trang đáp ứng chuẩn di động đơn giản với Bootstrap</a:t>
            </a:r>
            <a:endParaRPr/>
          </a:p>
        </p:txBody>
      </p:sp>
      <p:sp>
        <p:nvSpPr>
          <p:cNvPr id="105" name="Google Shape;105;gb2c6537c95_2_52: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2c6537c95_2_6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b2c6537c95_2_61: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Bố cục Bootstrap đáp ứng chuẩn di động</a:t>
            </a:r>
            <a:endParaRPr/>
          </a:p>
          <a:p>
            <a:pPr indent="-171450" lvl="0" marL="171450" rtl="0" algn="l">
              <a:spcBef>
                <a:spcPts val="0"/>
              </a:spcBef>
              <a:spcAft>
                <a:spcPts val="0"/>
              </a:spcAft>
              <a:buClr>
                <a:schemeClr val="dk1"/>
              </a:buClr>
              <a:buSzPts val="1200"/>
              <a:buFont typeface="Arial"/>
              <a:buChar char="•"/>
            </a:pPr>
            <a:r>
              <a:rPr b="0" lang="vi"/>
              <a:t>Một quy trình thiết kế để dễ dàng truy cập và xem mượt mà</a:t>
            </a:r>
            <a:endParaRPr/>
          </a:p>
          <a:p>
            <a:pPr indent="-171450" lvl="0" marL="171450" rtl="0" algn="l">
              <a:spcBef>
                <a:spcPts val="0"/>
              </a:spcBef>
              <a:spcAft>
                <a:spcPts val="0"/>
              </a:spcAft>
              <a:buClr>
                <a:schemeClr val="dk1"/>
              </a:buClr>
              <a:buSzPts val="1200"/>
              <a:buFont typeface="Arial"/>
              <a:buChar char="•"/>
            </a:pPr>
            <a:r>
              <a:rPr b="0" lang="vi"/>
              <a:t>Cách hiệu quả để hiển thị Trang web trên các thiết bị khác nhau</a:t>
            </a:r>
            <a:endParaRPr/>
          </a:p>
          <a:p>
            <a:pPr indent="-171450" lvl="0" marL="171450" rtl="0" algn="l">
              <a:spcBef>
                <a:spcPts val="0"/>
              </a:spcBef>
              <a:spcAft>
                <a:spcPts val="0"/>
              </a:spcAft>
              <a:buClr>
                <a:schemeClr val="dk1"/>
              </a:buClr>
              <a:buSzPts val="1200"/>
              <a:buFont typeface="Arial"/>
              <a:buChar char="•"/>
            </a:pPr>
            <a:r>
              <a:rPr b="0" lang="vi"/>
              <a:t>Bố cục đáp ứng thích ứng với các thành phần giao diện người dùng</a:t>
            </a:r>
            <a:endParaRPr/>
          </a:p>
          <a:p>
            <a:pPr indent="-171450" lvl="0" marL="171450" rtl="0" algn="l">
              <a:spcBef>
                <a:spcPts val="0"/>
              </a:spcBef>
              <a:spcAft>
                <a:spcPts val="0"/>
              </a:spcAft>
              <a:buClr>
                <a:schemeClr val="dk1"/>
              </a:buClr>
              <a:buSzPts val="1200"/>
              <a:buFont typeface="Arial"/>
              <a:buChar char="•"/>
            </a:pPr>
            <a:r>
              <a:rPr b="0" lang="vi"/>
              <a:t>Màn hình cho các thiết bị - máy tính xách tay, máy tính để bàn, điện thoại thông minh hoặc máy tính bảng</a:t>
            </a:r>
            <a:endParaRPr b="0"/>
          </a:p>
        </p:txBody>
      </p:sp>
      <p:sp>
        <p:nvSpPr>
          <p:cNvPr id="115" name="Google Shape;115;gb2c6537c95_2_61: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2c6537c95_2_73: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b2c6537c95_2_73: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Bố cục Bootstrap đáp ứng chuẩn di động</a:t>
            </a:r>
            <a:endParaRPr/>
          </a:p>
          <a:p>
            <a:pPr indent="-171450" lvl="0" marL="171450" marR="0" rtl="0" algn="l">
              <a:lnSpc>
                <a:spcPct val="100000"/>
              </a:lnSpc>
              <a:spcBef>
                <a:spcPts val="0"/>
              </a:spcBef>
              <a:spcAft>
                <a:spcPts val="0"/>
              </a:spcAft>
              <a:buClr>
                <a:schemeClr val="dk1"/>
              </a:buClr>
              <a:buSzPts val="1200"/>
              <a:buFont typeface="Arial"/>
              <a:buChar char="•"/>
            </a:pPr>
            <a:r>
              <a:rPr b="0" lang="vi"/>
              <a:t>Trang web đáp ứng sử dụng ba yếu tố:</a:t>
            </a:r>
            <a:endParaRPr/>
          </a:p>
          <a:p>
            <a:pPr indent="0" lvl="0" marL="0" rtl="0" algn="l">
              <a:spcBef>
                <a:spcPts val="0"/>
              </a:spcBef>
              <a:spcAft>
                <a:spcPts val="0"/>
              </a:spcAft>
              <a:buNone/>
            </a:pPr>
            <a:r>
              <a:t/>
            </a:r>
            <a:endParaRPr/>
          </a:p>
        </p:txBody>
      </p:sp>
      <p:sp>
        <p:nvSpPr>
          <p:cNvPr id="128" name="Google Shape;128;gb2c6537c95_2_73: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c6537c95_2_95: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b2c6537c95_2_95: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Làm việc với lưới</a:t>
            </a:r>
            <a:endParaRPr b="1"/>
          </a:p>
          <a:p>
            <a:pPr indent="-171450" lvl="0" marL="171450" rtl="0" algn="l">
              <a:spcBef>
                <a:spcPts val="0"/>
              </a:spcBef>
              <a:spcAft>
                <a:spcPts val="0"/>
              </a:spcAft>
              <a:buClr>
                <a:schemeClr val="dk1"/>
              </a:buClr>
              <a:buSzPts val="1200"/>
              <a:buFont typeface="Arial"/>
              <a:buChar char="•"/>
            </a:pPr>
            <a:r>
              <a:rPr b="0" lang="vi"/>
              <a:t>Tập hợp các thành phần HTML/CSS</a:t>
            </a:r>
            <a:endParaRPr/>
          </a:p>
          <a:p>
            <a:pPr indent="-171450" lvl="0" marL="171450" rtl="0" algn="l">
              <a:spcBef>
                <a:spcPts val="0"/>
              </a:spcBef>
              <a:spcAft>
                <a:spcPts val="0"/>
              </a:spcAft>
              <a:buClr>
                <a:schemeClr val="dk1"/>
              </a:buClr>
              <a:buSzPts val="1200"/>
              <a:buFont typeface="Arial"/>
              <a:buChar char="•"/>
            </a:pPr>
            <a:r>
              <a:rPr b="0" lang="vi"/>
              <a:t>Hệ thống lưới điện di động ưu tiên mạnh mẽ</a:t>
            </a:r>
            <a:endParaRPr/>
          </a:p>
          <a:p>
            <a:pPr indent="-171450" lvl="0" marL="171450" rtl="0" algn="l">
              <a:spcBef>
                <a:spcPts val="0"/>
              </a:spcBef>
              <a:spcAft>
                <a:spcPts val="0"/>
              </a:spcAft>
              <a:buClr>
                <a:schemeClr val="dk1"/>
              </a:buClr>
              <a:buSzPts val="1200"/>
              <a:buFont typeface="Arial"/>
              <a:buChar char="•"/>
            </a:pPr>
            <a:r>
              <a:rPr b="0" lang="vi"/>
              <a:t>Cho phép xác định các hàng và cột có nội dung trong các hộp kết quả</a:t>
            </a:r>
            <a:endParaRPr/>
          </a:p>
          <a:p>
            <a:pPr indent="-171450" lvl="0" marL="171450" rtl="0" algn="l">
              <a:spcBef>
                <a:spcPts val="0"/>
              </a:spcBef>
              <a:spcAft>
                <a:spcPts val="0"/>
              </a:spcAft>
              <a:buClr>
                <a:schemeClr val="dk1"/>
              </a:buClr>
              <a:buSzPts val="1200"/>
              <a:buFont typeface="Arial"/>
              <a:buChar char="•"/>
            </a:pPr>
            <a:r>
              <a:rPr b="0" lang="vi"/>
              <a:t>Tạo tối đa 12 cột và hàng không giới hạn, được gọi là hệ thống 12 lưới hoặc bố cục 12 cột</a:t>
            </a:r>
            <a:endParaRPr b="0"/>
          </a:p>
          <a:p>
            <a:pPr indent="-171450" lvl="0" marL="171450" rtl="0" algn="l">
              <a:spcBef>
                <a:spcPts val="0"/>
              </a:spcBef>
              <a:spcAft>
                <a:spcPts val="0"/>
              </a:spcAft>
              <a:buClr>
                <a:schemeClr val="dk1"/>
              </a:buClr>
              <a:buSzPts val="1200"/>
              <a:buFont typeface="Arial"/>
              <a:buChar char="•"/>
            </a:pPr>
            <a:r>
              <a:rPr b="0" lang="vi"/>
              <a:t>Bao gồm một loạt các vùng chứa, hàng và cột</a:t>
            </a:r>
            <a:endParaRPr/>
          </a:p>
        </p:txBody>
      </p:sp>
      <p:sp>
        <p:nvSpPr>
          <p:cNvPr id="151" name="Google Shape;151;gb2c6537c95_2_95: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2c6537c95_2_107: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b2c6537c95_2_107: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lớp lưới được xác định trước</a:t>
            </a:r>
            <a:endParaRPr b="1"/>
          </a:p>
          <a:p>
            <a:pPr indent="-171450" lvl="0" marL="171450" rtl="0" algn="l">
              <a:spcBef>
                <a:spcPts val="0"/>
              </a:spcBef>
              <a:spcAft>
                <a:spcPts val="0"/>
              </a:spcAft>
              <a:buClr>
                <a:schemeClr val="dk1"/>
              </a:buClr>
              <a:buSzPts val="1200"/>
              <a:buFont typeface="Arial"/>
              <a:buChar char="•"/>
            </a:pPr>
            <a:r>
              <a:rPr b="0" lang="vi"/>
              <a:t>4 lớp tạo thành bốn tầng của hệ thống lưới</a:t>
            </a:r>
            <a:endParaRPr b="0"/>
          </a:p>
          <a:p>
            <a:pPr indent="-171450" lvl="0" marL="171450" rtl="0" algn="l">
              <a:spcBef>
                <a:spcPts val="0"/>
              </a:spcBef>
              <a:spcAft>
                <a:spcPts val="0"/>
              </a:spcAft>
              <a:buClr>
                <a:schemeClr val="dk1"/>
              </a:buClr>
              <a:buSzPts val="1200"/>
              <a:buFont typeface="Arial"/>
              <a:buChar char="•"/>
            </a:pPr>
            <a:r>
              <a:rPr b="0" lang="vi"/>
              <a:t>Sử dụng một hoặc nhiều lớp cho bố cục thiết kế động và linh hoạt</a:t>
            </a:r>
            <a:endParaRPr/>
          </a:p>
          <a:p>
            <a:pPr indent="-171450" lvl="1" marL="628650" marR="0" rtl="0" algn="l">
              <a:lnSpc>
                <a:spcPct val="100000"/>
              </a:lnSpc>
              <a:spcBef>
                <a:spcPts val="0"/>
              </a:spcBef>
              <a:spcAft>
                <a:spcPts val="0"/>
              </a:spcAft>
              <a:buClr>
                <a:schemeClr val="dk1"/>
              </a:buClr>
              <a:buSzPts val="1200"/>
              <a:buFont typeface="Arial"/>
              <a:buChar char="•"/>
            </a:pPr>
            <a:r>
              <a:rPr b="1" lang="vi"/>
              <a:t>xs</a:t>
            </a:r>
            <a:r>
              <a:rPr b="0" lang="vi"/>
              <a:t> - màn hình cực nhỏ, </a:t>
            </a:r>
            <a:r>
              <a:rPr b="1" lang="vi" sz="1200">
                <a:latin typeface="Calibri"/>
                <a:ea typeface="Calibri"/>
                <a:cs typeface="Calibri"/>
                <a:sym typeface="Calibri"/>
              </a:rPr>
              <a:t>&lt; 768 pixels</a:t>
            </a:r>
            <a:endParaRPr b="1"/>
          </a:p>
          <a:p>
            <a:pPr indent="-171450" lvl="1" marL="628650" marR="0" rtl="0" algn="l">
              <a:lnSpc>
                <a:spcPct val="100000"/>
              </a:lnSpc>
              <a:spcBef>
                <a:spcPts val="0"/>
              </a:spcBef>
              <a:spcAft>
                <a:spcPts val="0"/>
              </a:spcAft>
              <a:buClr>
                <a:schemeClr val="dk1"/>
              </a:buClr>
              <a:buSzPts val="1200"/>
              <a:buFont typeface="Arial"/>
              <a:buChar char="•"/>
            </a:pPr>
            <a:r>
              <a:rPr b="1" lang="vi"/>
              <a:t>sm</a:t>
            </a:r>
            <a:r>
              <a:rPr b="0" lang="vi"/>
              <a:t> - màn hình nhỏ, </a:t>
            </a:r>
            <a:r>
              <a:rPr b="1" lang="vi" sz="1200">
                <a:latin typeface="Calibri"/>
                <a:ea typeface="Calibri"/>
                <a:cs typeface="Calibri"/>
                <a:sym typeface="Calibri"/>
              </a:rPr>
              <a:t>768 pixels trở lên</a:t>
            </a:r>
            <a:endParaRPr b="1" sz="1200">
              <a:latin typeface="Calibri"/>
              <a:ea typeface="Calibri"/>
              <a:cs typeface="Calibri"/>
              <a:sym typeface="Calibri"/>
            </a:endParaRPr>
          </a:p>
          <a:p>
            <a:pPr indent="-171450" lvl="1" marL="628650" marR="0" rtl="0" algn="l">
              <a:lnSpc>
                <a:spcPct val="100000"/>
              </a:lnSpc>
              <a:spcBef>
                <a:spcPts val="0"/>
              </a:spcBef>
              <a:spcAft>
                <a:spcPts val="0"/>
              </a:spcAft>
              <a:buClr>
                <a:schemeClr val="dk1"/>
              </a:buClr>
              <a:buSzPts val="1200"/>
              <a:buFont typeface="Arial"/>
              <a:buChar char="•"/>
            </a:pPr>
            <a:r>
              <a:rPr b="1" lang="vi"/>
              <a:t>md</a:t>
            </a:r>
            <a:r>
              <a:rPr b="0" lang="vi"/>
              <a:t> - màn hình trung bình, </a:t>
            </a:r>
            <a:r>
              <a:rPr b="1" lang="vi" sz="1200">
                <a:latin typeface="Calibri"/>
                <a:ea typeface="Calibri"/>
                <a:cs typeface="Calibri"/>
                <a:sym typeface="Calibri"/>
              </a:rPr>
              <a:t>992 pixels trở lên</a:t>
            </a:r>
            <a:endParaRPr b="1" sz="1200">
              <a:latin typeface="Calibri"/>
              <a:ea typeface="Calibri"/>
              <a:cs typeface="Calibri"/>
              <a:sym typeface="Calibri"/>
            </a:endParaRPr>
          </a:p>
          <a:p>
            <a:pPr indent="-171450" lvl="1" marL="628650" marR="0" rtl="0" algn="l">
              <a:lnSpc>
                <a:spcPct val="100000"/>
              </a:lnSpc>
              <a:spcBef>
                <a:spcPts val="0"/>
              </a:spcBef>
              <a:spcAft>
                <a:spcPts val="0"/>
              </a:spcAft>
              <a:buClr>
                <a:schemeClr val="dk1"/>
              </a:buClr>
              <a:buSzPts val="1200"/>
              <a:buFont typeface="Arial"/>
              <a:buChar char="•"/>
            </a:pPr>
            <a:r>
              <a:rPr b="1" lang="vi"/>
              <a:t>lg</a:t>
            </a:r>
            <a:r>
              <a:rPr b="0" lang="vi"/>
              <a:t> - màn hình lớn, </a:t>
            </a:r>
            <a:r>
              <a:rPr b="1" lang="vi" sz="1200">
                <a:latin typeface="Calibri"/>
                <a:ea typeface="Calibri"/>
                <a:cs typeface="Calibri"/>
                <a:sym typeface="Calibri"/>
              </a:rPr>
              <a:t>1200 pixels trở lên</a:t>
            </a:r>
            <a:endParaRPr b="1" sz="1200">
              <a:latin typeface="Calibri"/>
              <a:ea typeface="Calibri"/>
              <a:cs typeface="Calibri"/>
              <a:sym typeface="Calibri"/>
            </a:endParaRPr>
          </a:p>
        </p:txBody>
      </p:sp>
      <p:sp>
        <p:nvSpPr>
          <p:cNvPr id="164" name="Google Shape;164;gb2c6537c95_2_107: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2c6537c95_2_129: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b2c6537c95_2_129: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lớp lưới được xác định trước</a:t>
            </a:r>
            <a:endParaRPr b="1"/>
          </a:p>
          <a:p>
            <a:pPr indent="-171450" lvl="0" marL="171450" rtl="0" algn="l">
              <a:spcBef>
                <a:spcPts val="0"/>
              </a:spcBef>
              <a:spcAft>
                <a:spcPts val="0"/>
              </a:spcAft>
              <a:buClr>
                <a:schemeClr val="dk1"/>
              </a:buClr>
              <a:buSzPts val="1200"/>
              <a:buFont typeface="Arial"/>
              <a:buChar char="•"/>
            </a:pPr>
            <a:r>
              <a:rPr lang="vi"/>
              <a:t>Đặc tả cột cho các kích thước trình duyệt khác nhau</a:t>
            </a:r>
            <a:endParaRPr/>
          </a:p>
          <a:p>
            <a:pPr indent="-171450" lvl="0" marL="171450" rtl="0" algn="l">
              <a:spcBef>
                <a:spcPts val="0"/>
              </a:spcBef>
              <a:spcAft>
                <a:spcPts val="0"/>
              </a:spcAft>
              <a:buClr>
                <a:schemeClr val="dk1"/>
              </a:buClr>
              <a:buSzPts val="1200"/>
              <a:buFont typeface="Arial"/>
              <a:buChar char="•"/>
            </a:pPr>
            <a:r>
              <a:rPr lang="vi"/>
              <a:t>Ký hiệu </a:t>
            </a:r>
            <a:r>
              <a:rPr b="1" lang="vi"/>
              <a:t>*</a:t>
            </a:r>
            <a:r>
              <a:rPr lang="vi"/>
              <a:t> biểu thị số cột mà một hàng phải có</a:t>
            </a:r>
            <a:endParaRPr/>
          </a:p>
          <a:p>
            <a:pPr indent="-171450" lvl="0" marL="171450" rtl="0" algn="l">
              <a:spcBef>
                <a:spcPts val="0"/>
              </a:spcBef>
              <a:spcAft>
                <a:spcPts val="0"/>
              </a:spcAft>
              <a:buClr>
                <a:schemeClr val="dk1"/>
              </a:buClr>
              <a:buSzPts val="1200"/>
              <a:buFont typeface="Arial"/>
              <a:buChar char="•"/>
            </a:pPr>
            <a:r>
              <a:rPr lang="vi"/>
              <a:t>Ví dụ: để xác định cột là bốn trong số 14 trong một hàng, đặc điểm kỹ thuật sẽ là </a:t>
            </a:r>
            <a:r>
              <a:rPr b="1" lang="vi"/>
              <a:t>.col-xs-4</a:t>
            </a:r>
            <a:endParaRPr/>
          </a:p>
        </p:txBody>
      </p:sp>
      <p:sp>
        <p:nvSpPr>
          <p:cNvPr id="187" name="Google Shape;187;gb2c6537c95_2_129: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2c6537c95_2_140: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b2c6537c95_2_140: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Quy tắc của hệ thống lưới</a:t>
            </a:r>
            <a:endParaRPr b="1"/>
          </a:p>
          <a:p>
            <a:pPr indent="-171450" lvl="0" marL="171450" rtl="0" algn="l">
              <a:spcBef>
                <a:spcPts val="0"/>
              </a:spcBef>
              <a:spcAft>
                <a:spcPts val="0"/>
              </a:spcAft>
              <a:buClr>
                <a:schemeClr val="dk1"/>
              </a:buClr>
              <a:buSzPts val="1200"/>
              <a:buFont typeface="Arial"/>
              <a:buChar char="•"/>
            </a:pPr>
            <a:r>
              <a:rPr b="0" lang="vi"/>
              <a:t>Nội dung của vùng chứa được căn giữa</a:t>
            </a:r>
            <a:endParaRPr/>
          </a:p>
          <a:p>
            <a:pPr indent="-171450" lvl="0" marL="171450" rtl="0" algn="l">
              <a:spcBef>
                <a:spcPts val="0"/>
              </a:spcBef>
              <a:spcAft>
                <a:spcPts val="0"/>
              </a:spcAft>
              <a:buClr>
                <a:schemeClr val="dk1"/>
              </a:buClr>
              <a:buSzPts val="1200"/>
              <a:buFont typeface="Arial"/>
              <a:buChar char="•"/>
            </a:pPr>
            <a:r>
              <a:rPr b="0" lang="vi"/>
              <a:t>Đặt các hàng trong vùng chứa để căn chỉnh và đệm thích hợp</a:t>
            </a:r>
            <a:endParaRPr b="0"/>
          </a:p>
          <a:p>
            <a:pPr indent="-171450" lvl="0" marL="171450" rtl="0" algn="l">
              <a:spcBef>
                <a:spcPts val="0"/>
              </a:spcBef>
              <a:spcAft>
                <a:spcPts val="0"/>
              </a:spcAft>
              <a:buClr>
                <a:schemeClr val="dk1"/>
              </a:buClr>
              <a:buSzPts val="1200"/>
              <a:buFont typeface="Arial"/>
              <a:buChar char="•"/>
            </a:pPr>
            <a:r>
              <a:rPr b="0" lang="vi"/>
              <a:t>Các cột có khoảng trống giữa nội dung của nó, được gọi là rãnh</a:t>
            </a:r>
            <a:endParaRPr b="0"/>
          </a:p>
          <a:p>
            <a:pPr indent="-171450" lvl="0" marL="171450" rtl="0" algn="l">
              <a:spcBef>
                <a:spcPts val="0"/>
              </a:spcBef>
              <a:spcAft>
                <a:spcPts val="0"/>
              </a:spcAft>
              <a:buClr>
                <a:schemeClr val="dk1"/>
              </a:buClr>
              <a:buSzPts val="1200"/>
              <a:buFont typeface="Arial"/>
              <a:buChar char="•"/>
            </a:pPr>
            <a:r>
              <a:rPr b="0" lang="vi"/>
              <a:t>Các cột chứa nội dung và chỉ là con trực tiếp của hàng</a:t>
            </a:r>
            <a:endParaRPr b="0"/>
          </a:p>
          <a:p>
            <a:pPr indent="-171450" lvl="0" marL="171450" rtl="0" algn="l">
              <a:spcBef>
                <a:spcPts val="0"/>
              </a:spcBef>
              <a:spcAft>
                <a:spcPts val="0"/>
              </a:spcAft>
              <a:buClr>
                <a:schemeClr val="dk1"/>
              </a:buClr>
              <a:buSzPts val="1200"/>
              <a:buFont typeface="Arial"/>
              <a:buChar char="•"/>
            </a:pPr>
            <a:r>
              <a:rPr b="0" lang="vi"/>
              <a:t>Các cấp lưới phụ thuộc vào chiều rộng tối thiểu</a:t>
            </a:r>
            <a:endParaRPr/>
          </a:p>
          <a:p>
            <a:pPr indent="-171450" lvl="0" marL="171450" rtl="0" algn="l">
              <a:spcBef>
                <a:spcPts val="0"/>
              </a:spcBef>
              <a:spcAft>
                <a:spcPts val="0"/>
              </a:spcAft>
              <a:buClr>
                <a:schemeClr val="dk1"/>
              </a:buClr>
              <a:buSzPts val="1200"/>
              <a:buFont typeface="Arial"/>
              <a:buChar char="•"/>
            </a:pPr>
            <a:r>
              <a:rPr b="0" lang="vi"/>
              <a:t>Các lớp lưới được xác định trước cho các hàng và cột tạo bố cục lưới nhanh chóng</a:t>
            </a:r>
            <a:endParaRPr b="0"/>
          </a:p>
          <a:p>
            <a:pPr indent="-171450" lvl="0" marL="171450" rtl="0" algn="l">
              <a:spcBef>
                <a:spcPts val="0"/>
              </a:spcBef>
              <a:spcAft>
                <a:spcPts val="0"/>
              </a:spcAft>
              <a:buClr>
                <a:schemeClr val="dk1"/>
              </a:buClr>
              <a:buSzPts val="1200"/>
              <a:buFont typeface="Arial"/>
              <a:buChar char="•"/>
            </a:pPr>
            <a:r>
              <a:rPr b="0" lang="vi"/>
              <a:t>Các lớp lưới được xác định trước cho cột cho biết loại thiết bị và số lượng cột</a:t>
            </a:r>
            <a:endParaRPr b="0"/>
          </a:p>
        </p:txBody>
      </p:sp>
      <p:sp>
        <p:nvSpPr>
          <p:cNvPr id="199" name="Google Shape;199;gb2c6537c95_2_140: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2c6537c95_2_185: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b2c6537c95_2_185: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Cấu trúc cơ bản của lưới</a:t>
            </a:r>
            <a:endParaRPr b="1"/>
          </a:p>
          <a:p>
            <a:pPr indent="-171450" lvl="0" marL="171450" rtl="0" algn="l">
              <a:spcBef>
                <a:spcPts val="0"/>
              </a:spcBef>
              <a:spcAft>
                <a:spcPts val="0"/>
              </a:spcAft>
              <a:buClr>
                <a:schemeClr val="dk1"/>
              </a:buClr>
              <a:buSzPts val="1200"/>
              <a:buFont typeface="Arial"/>
              <a:buChar char="•"/>
            </a:pPr>
            <a:r>
              <a:rPr b="0" lang="vi"/>
              <a:t>Cấu trúc lưới có một hoặc nhiều vùng chứa, hàng và cột</a:t>
            </a:r>
            <a:endParaRPr/>
          </a:p>
          <a:p>
            <a:pPr indent="-171450" lvl="0" marL="171450" rtl="0" algn="l">
              <a:spcBef>
                <a:spcPts val="0"/>
              </a:spcBef>
              <a:spcAft>
                <a:spcPts val="0"/>
              </a:spcAft>
              <a:buClr>
                <a:schemeClr val="dk1"/>
              </a:buClr>
              <a:buSzPts val="1200"/>
              <a:buFont typeface="Arial"/>
              <a:buChar char="•"/>
            </a:pPr>
            <a:r>
              <a:rPr b="0" lang="vi"/>
              <a:t>Xác định vùng chứa chứa các hàng và cột</a:t>
            </a:r>
            <a:endParaRPr/>
          </a:p>
          <a:p>
            <a:pPr indent="-171450" lvl="0" marL="171450" rtl="0" algn="l">
              <a:spcBef>
                <a:spcPts val="0"/>
              </a:spcBef>
              <a:spcAft>
                <a:spcPts val="0"/>
              </a:spcAft>
              <a:buClr>
                <a:schemeClr val="dk1"/>
              </a:buClr>
              <a:buSzPts val="1200"/>
              <a:buFont typeface="Arial"/>
              <a:buChar char="•"/>
            </a:pPr>
            <a:r>
              <a:rPr b="0" lang="vi"/>
              <a:t>Đầu tiên, xác định các hàng trong vùng chứa, sử dụng lớp </a:t>
            </a:r>
            <a:r>
              <a:rPr b="1" lang="vi"/>
              <a:t>.row</a:t>
            </a:r>
            <a:endParaRPr/>
          </a:p>
          <a:p>
            <a:pPr indent="-171450" lvl="0" marL="171450" rtl="0" algn="l">
              <a:spcBef>
                <a:spcPts val="0"/>
              </a:spcBef>
              <a:spcAft>
                <a:spcPts val="0"/>
              </a:spcAft>
              <a:buClr>
                <a:schemeClr val="dk1"/>
              </a:buClr>
              <a:buSzPts val="1200"/>
              <a:buFont typeface="Arial"/>
              <a:buChar char="•"/>
            </a:pPr>
            <a:r>
              <a:rPr b="0" lang="vi"/>
              <a:t>Sau đó, xác định các cột trong hàng, sử dụng các lớp </a:t>
            </a:r>
            <a:r>
              <a:rPr b="1" lang="vi"/>
              <a:t>.col-xs- *, .col-sm- *, .col-md- * </a:t>
            </a:r>
            <a:r>
              <a:rPr b="0" lang="vi"/>
              <a:t>và </a:t>
            </a:r>
            <a:r>
              <a:rPr b="1" lang="vi"/>
              <a:t>.col-lg- *</a:t>
            </a:r>
            <a:endParaRPr b="1"/>
          </a:p>
          <a:p>
            <a:pPr indent="-171450" lvl="0" marL="171450" rtl="0" algn="l">
              <a:spcBef>
                <a:spcPts val="0"/>
              </a:spcBef>
              <a:spcAft>
                <a:spcPts val="0"/>
              </a:spcAft>
              <a:buClr>
                <a:schemeClr val="dk1"/>
              </a:buClr>
              <a:buSzPts val="1200"/>
              <a:buFont typeface="Arial"/>
              <a:buChar char="•"/>
            </a:pPr>
            <a:r>
              <a:rPr b="0" lang="vi"/>
              <a:t>Cuối cùng, các cột này có thể chứa nội dung</a:t>
            </a:r>
            <a:endParaRPr/>
          </a:p>
        </p:txBody>
      </p:sp>
      <p:sp>
        <p:nvSpPr>
          <p:cNvPr id="245" name="Google Shape;245;gb2c6537c95_2_185:notes"/>
          <p:cNvSpPr txBox="1"/>
          <p:nvPr>
            <p:ph idx="12" type="sldNum"/>
          </p:nvPr>
        </p:nvSpPr>
        <p:spPr>
          <a:xfrm>
            <a:off x="3885010"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5.png"/><Relationship Id="rId6"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custGeom>
            <a:rect b="b" l="l" r="r" t="t"/>
            <a:pathLst>
              <a:path extrusionOk="0" h="6858000" w="9144000">
                <a:moveTo>
                  <a:pt x="0" y="6858000"/>
                </a:moveTo>
                <a:lnTo>
                  <a:pt x="9144000" y="6858000"/>
                </a:lnTo>
                <a:lnTo>
                  <a:pt x="9144000" y="0"/>
                </a:lnTo>
                <a:lnTo>
                  <a:pt x="0" y="0"/>
                </a:lnTo>
                <a:lnTo>
                  <a:pt x="0" y="685800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4"/>
          <p:cNvSpPr/>
          <p:nvPr/>
        </p:nvSpPr>
        <p:spPr>
          <a:xfrm>
            <a:off x="7620" y="4577715"/>
            <a:ext cx="9136380" cy="114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4"/>
          <p:cNvSpPr/>
          <p:nvPr/>
        </p:nvSpPr>
        <p:spPr>
          <a:xfrm>
            <a:off x="471982" y="4116362"/>
            <a:ext cx="444494" cy="3308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14"/>
          <p:cNvSpPr/>
          <p:nvPr/>
        </p:nvSpPr>
        <p:spPr>
          <a:xfrm>
            <a:off x="7167181" y="3895620"/>
            <a:ext cx="1752600" cy="6792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14"/>
          <p:cNvSpPr/>
          <p:nvPr/>
        </p:nvSpPr>
        <p:spPr>
          <a:xfrm>
            <a:off x="4000" y="344461"/>
            <a:ext cx="9139999" cy="165855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14"/>
          <p:cNvSpPr/>
          <p:nvPr/>
        </p:nvSpPr>
        <p:spPr>
          <a:xfrm>
            <a:off x="7620" y="4577715"/>
            <a:ext cx="9136380" cy="114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14"/>
          <p:cNvSpPr/>
          <p:nvPr/>
        </p:nvSpPr>
        <p:spPr>
          <a:xfrm>
            <a:off x="1523" y="1763649"/>
            <a:ext cx="9142476" cy="74179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14"/>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4"/>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
              <a:t>‹#›</a:t>
            </a:fld>
            <a:endParaRPr sz="18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1" name="Shape 71"/>
        <p:cNvGrpSpPr/>
        <p:nvPr/>
      </p:nvGrpSpPr>
      <p:grpSpPr>
        <a:xfrm>
          <a:off x="0" y="0"/>
          <a:ext cx="0" cy="0"/>
          <a:chOff x="0" y="0"/>
          <a:chExt cx="0" cy="0"/>
        </a:xfrm>
      </p:grpSpPr>
      <p:sp>
        <p:nvSpPr>
          <p:cNvPr id="72" name="Google Shape;72;p15"/>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4400">
                <a:solidFill>
                  <a:srgbClr val="17375E"/>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5"/>
          <p:cNvSpPr txBox="1"/>
          <p:nvPr>
            <p:ph idx="1" type="body"/>
          </p:nvPr>
        </p:nvSpPr>
        <p:spPr>
          <a:xfrm>
            <a:off x="535940" y="1015365"/>
            <a:ext cx="8146415" cy="216836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2000">
                <a:solidFill>
                  <a:srgbClr val="17375E"/>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5"/>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
              <a:t>‹#›</a:t>
            </a:fld>
            <a:endParaRPr sz="18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7" name="Shape 77"/>
        <p:cNvGrpSpPr/>
        <p:nvPr/>
      </p:nvGrpSpPr>
      <p:grpSpPr>
        <a:xfrm>
          <a:off x="0" y="0"/>
          <a:ext cx="0" cy="0"/>
          <a:chOff x="0" y="0"/>
          <a:chExt cx="0" cy="0"/>
        </a:xfrm>
      </p:grpSpPr>
      <p:sp>
        <p:nvSpPr>
          <p:cNvPr id="78" name="Google Shape;78;p16"/>
          <p:cNvSpPr txBox="1"/>
          <p:nvPr>
            <p:ph type="ctrTitle"/>
          </p:nvPr>
        </p:nvSpPr>
        <p:spPr>
          <a:xfrm>
            <a:off x="685800" y="1594485"/>
            <a:ext cx="7772400" cy="108013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
              <a:t>‹#›</a:t>
            </a:fld>
            <a:endParaRPr sz="18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3" name="Shape 83"/>
        <p:cNvGrpSpPr/>
        <p:nvPr/>
      </p:nvGrpSpPr>
      <p:grpSpPr>
        <a:xfrm>
          <a:off x="0" y="0"/>
          <a:ext cx="0" cy="0"/>
          <a:chOff x="0" y="0"/>
          <a:chExt cx="0" cy="0"/>
        </a:xfrm>
      </p:grpSpPr>
      <p:sp>
        <p:nvSpPr>
          <p:cNvPr id="84" name="Google Shape;84;p17"/>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4400">
                <a:solidFill>
                  <a:srgbClr val="17375E"/>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7"/>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7"/>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7"/>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
              <a:t>‹#›</a:t>
            </a:fld>
            <a:endParaRPr sz="18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0" name="Shape 90"/>
        <p:cNvGrpSpPr/>
        <p:nvPr/>
      </p:nvGrpSpPr>
      <p:grpSpPr>
        <a:xfrm>
          <a:off x="0" y="0"/>
          <a:ext cx="0" cy="0"/>
          <a:chOff x="0" y="0"/>
          <a:chExt cx="0" cy="0"/>
        </a:xfrm>
      </p:grpSpPr>
      <p:sp>
        <p:nvSpPr>
          <p:cNvPr id="91" name="Google Shape;91;p18"/>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4400">
                <a:solidFill>
                  <a:srgbClr val="17375E"/>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8"/>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000">
                <a:solidFill>
                  <a:srgbClr val="37609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vi"/>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slideLayout" Target="../slideLayouts/slideLayout12.xml"/><Relationship Id="rId9" Type="http://schemas.openxmlformats.org/officeDocument/2006/relationships/theme" Target="../theme/theme3.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custGeom>
            <a:rect b="b" l="l" r="r" t="t"/>
            <a:pathLst>
              <a:path extrusionOk="0" h="6858000" w="9144000">
                <a:moveTo>
                  <a:pt x="0" y="6858000"/>
                </a:moveTo>
                <a:lnTo>
                  <a:pt x="9144000" y="6858000"/>
                </a:lnTo>
                <a:lnTo>
                  <a:pt x="9144000" y="0"/>
                </a:lnTo>
                <a:lnTo>
                  <a:pt x="0" y="0"/>
                </a:lnTo>
                <a:lnTo>
                  <a:pt x="0" y="6858000"/>
                </a:lnTo>
                <a:close/>
              </a:path>
            </a:pathLst>
          </a:custGeom>
          <a:solidFill>
            <a:srgbClr val="00CC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3"/>
          <p:cNvSpPr/>
          <p:nvPr/>
        </p:nvSpPr>
        <p:spPr>
          <a:xfrm>
            <a:off x="7620" y="4577715"/>
            <a:ext cx="9136380" cy="1143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3"/>
          <p:cNvSpPr/>
          <p:nvPr/>
        </p:nvSpPr>
        <p:spPr>
          <a:xfrm>
            <a:off x="471982" y="4116362"/>
            <a:ext cx="444494" cy="330808"/>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3"/>
          <p:cNvSpPr/>
          <p:nvPr/>
        </p:nvSpPr>
        <p:spPr>
          <a:xfrm>
            <a:off x="7167181" y="3895620"/>
            <a:ext cx="1752600" cy="6792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3"/>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4400" u="none" cap="none" strike="noStrike">
                <a:solidFill>
                  <a:srgbClr val="17375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13"/>
          <p:cNvSpPr txBox="1"/>
          <p:nvPr>
            <p:ph idx="1" type="body"/>
          </p:nvPr>
        </p:nvSpPr>
        <p:spPr>
          <a:xfrm>
            <a:off x="535940" y="1015365"/>
            <a:ext cx="8146415" cy="216836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2000" u="none" cap="none" strike="noStrike">
                <a:solidFill>
                  <a:srgbClr val="17375E"/>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7" name="Google Shape;57;p13"/>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000">
                <a:solidFill>
                  <a:srgbClr val="3760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13"/>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000">
                <a:solidFill>
                  <a:srgbClr val="3760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b="0" u="none"/>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6.jpg"/><Relationship Id="rId5" Type="http://schemas.openxmlformats.org/officeDocument/2006/relationships/image" Target="../media/image3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3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20" Type="http://schemas.openxmlformats.org/officeDocument/2006/relationships/image" Target="../media/image29.png"/><Relationship Id="rId11" Type="http://schemas.openxmlformats.org/officeDocument/2006/relationships/image" Target="../media/image9.png"/><Relationship Id="rId10" Type="http://schemas.openxmlformats.org/officeDocument/2006/relationships/image" Target="../media/image13.png"/><Relationship Id="rId21" Type="http://schemas.openxmlformats.org/officeDocument/2006/relationships/image" Target="../media/image30.png"/><Relationship Id="rId13" Type="http://schemas.openxmlformats.org/officeDocument/2006/relationships/image" Target="../media/image22.png"/><Relationship Id="rId12" Type="http://schemas.openxmlformats.org/officeDocument/2006/relationships/image" Target="../media/image20.png"/><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 Id="rId9" Type="http://schemas.openxmlformats.org/officeDocument/2006/relationships/image" Target="../media/image10.png"/><Relationship Id="rId15" Type="http://schemas.openxmlformats.org/officeDocument/2006/relationships/image" Target="../media/image25.png"/><Relationship Id="rId14" Type="http://schemas.openxmlformats.org/officeDocument/2006/relationships/image" Target="../media/image19.png"/><Relationship Id="rId17" Type="http://schemas.openxmlformats.org/officeDocument/2006/relationships/image" Target="../media/image23.png"/><Relationship Id="rId16" Type="http://schemas.openxmlformats.org/officeDocument/2006/relationships/image" Target="../media/image21.png"/><Relationship Id="rId5" Type="http://schemas.openxmlformats.org/officeDocument/2006/relationships/image" Target="../media/image15.png"/><Relationship Id="rId19" Type="http://schemas.openxmlformats.org/officeDocument/2006/relationships/image" Target="../media/image28.png"/><Relationship Id="rId6" Type="http://schemas.openxmlformats.org/officeDocument/2006/relationships/image" Target="../media/image18.png"/><Relationship Id="rId18" Type="http://schemas.openxmlformats.org/officeDocument/2006/relationships/image" Target="../media/image24.png"/><Relationship Id="rId7" Type="http://schemas.openxmlformats.org/officeDocument/2006/relationships/image" Target="../media/image12.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650198" y="2812875"/>
            <a:ext cx="7803515" cy="48577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vi" sz="4000">
                <a:solidFill>
                  <a:srgbClr val="10253F"/>
                </a:solidFill>
                <a:latin typeface="Calibri"/>
                <a:ea typeface="Calibri"/>
                <a:cs typeface="Calibri"/>
                <a:sym typeface="Calibri"/>
              </a:rPr>
              <a:t>Creating Bootstrap Responsive Layout</a:t>
            </a:r>
            <a:endParaRPr sz="4000">
              <a:solidFill>
                <a:schemeClr val="dk1"/>
              </a:solidFill>
              <a:latin typeface="Calibri"/>
              <a:ea typeface="Calibri"/>
              <a:cs typeface="Calibri"/>
              <a:sym typeface="Calibri"/>
            </a:endParaRPr>
          </a:p>
        </p:txBody>
      </p:sp>
      <p:sp>
        <p:nvSpPr>
          <p:cNvPr id="101" name="Google Shape;101;p19"/>
          <p:cNvSpPr txBox="1"/>
          <p:nvPr/>
        </p:nvSpPr>
        <p:spPr>
          <a:xfrm>
            <a:off x="2403475" y="3736850"/>
            <a:ext cx="1199400" cy="24810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vi" sz="2000">
                <a:solidFill>
                  <a:srgbClr val="17375E"/>
                </a:solidFill>
                <a:latin typeface="Calibri"/>
                <a:ea typeface="Calibri"/>
                <a:cs typeface="Calibri"/>
                <a:sym typeface="Calibri"/>
              </a:rPr>
              <a:t>Session 23</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28"/>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2156460" rtl="0" algn="l">
              <a:lnSpc>
                <a:spcPct val="100000"/>
              </a:lnSpc>
              <a:spcBef>
                <a:spcPts val="0"/>
              </a:spcBef>
              <a:spcAft>
                <a:spcPts val="0"/>
              </a:spcAft>
              <a:buNone/>
            </a:pPr>
            <a:r>
              <a:rPr lang="vi"/>
              <a:t>Grids for Device</a:t>
            </a:r>
            <a:endParaRPr/>
          </a:p>
        </p:txBody>
      </p:sp>
      <p:sp>
        <p:nvSpPr>
          <p:cNvPr id="259" name="Google Shape;259;p28"/>
          <p:cNvSpPr txBox="1"/>
          <p:nvPr/>
        </p:nvSpPr>
        <p:spPr>
          <a:xfrm>
            <a:off x="535940" y="1107948"/>
            <a:ext cx="6116320" cy="777239"/>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Grid layout differs with devices</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Columns are divided in a row according to size of device</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Four types of grid:</a:t>
            </a:r>
            <a:endParaRPr sz="2000">
              <a:solidFill>
                <a:schemeClr val="dk1"/>
              </a:solidFill>
              <a:latin typeface="Calibri"/>
              <a:ea typeface="Calibri"/>
              <a:cs typeface="Calibri"/>
              <a:sym typeface="Calibri"/>
            </a:endParaRPr>
          </a:p>
        </p:txBody>
      </p:sp>
      <p:sp>
        <p:nvSpPr>
          <p:cNvPr id="260" name="Google Shape;260;p28"/>
          <p:cNvSpPr/>
          <p:nvPr/>
        </p:nvSpPr>
        <p:spPr>
          <a:xfrm>
            <a:off x="993292" y="2303907"/>
            <a:ext cx="1619885" cy="345757"/>
          </a:xfrm>
          <a:custGeom>
            <a:rect b="b" l="l" r="r" t="t"/>
            <a:pathLst>
              <a:path extrusionOk="0" h="461010" w="1619885">
                <a:moveTo>
                  <a:pt x="0" y="0"/>
                </a:moveTo>
                <a:lnTo>
                  <a:pt x="1619326" y="0"/>
                </a:lnTo>
                <a:lnTo>
                  <a:pt x="1619326" y="460794"/>
                </a:lnTo>
                <a:lnTo>
                  <a:pt x="0" y="460794"/>
                </a:lnTo>
                <a:lnTo>
                  <a:pt x="0" y="0"/>
                </a:lnTo>
                <a:close/>
              </a:path>
            </a:pathLst>
          </a:custGeom>
          <a:solidFill>
            <a:srgbClr val="4F81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28"/>
          <p:cNvSpPr txBox="1"/>
          <p:nvPr/>
        </p:nvSpPr>
        <p:spPr>
          <a:xfrm>
            <a:off x="1472247" y="2367486"/>
            <a:ext cx="659765" cy="20002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vi" sz="1600">
                <a:solidFill>
                  <a:srgbClr val="FFFFFF"/>
                </a:solidFill>
                <a:latin typeface="Calibri"/>
                <a:ea typeface="Calibri"/>
                <a:cs typeface="Calibri"/>
                <a:sym typeface="Calibri"/>
              </a:rPr>
              <a:t>Stacked</a:t>
            </a:r>
            <a:endParaRPr sz="1600">
              <a:solidFill>
                <a:schemeClr val="dk1"/>
              </a:solidFill>
              <a:latin typeface="Calibri"/>
              <a:ea typeface="Calibri"/>
              <a:cs typeface="Calibri"/>
              <a:sym typeface="Calibri"/>
            </a:endParaRPr>
          </a:p>
        </p:txBody>
      </p:sp>
      <p:sp>
        <p:nvSpPr>
          <p:cNvPr id="262" name="Google Shape;262;p28"/>
          <p:cNvSpPr/>
          <p:nvPr/>
        </p:nvSpPr>
        <p:spPr>
          <a:xfrm>
            <a:off x="993292" y="2649512"/>
            <a:ext cx="1619885" cy="1219200"/>
          </a:xfrm>
          <a:custGeom>
            <a:rect b="b" l="l" r="r" t="t"/>
            <a:pathLst>
              <a:path extrusionOk="0" h="1625600" w="1619885">
                <a:moveTo>
                  <a:pt x="0" y="0"/>
                </a:moveTo>
                <a:lnTo>
                  <a:pt x="1619326" y="0"/>
                </a:lnTo>
                <a:lnTo>
                  <a:pt x="1619326" y="1625041"/>
                </a:lnTo>
                <a:lnTo>
                  <a:pt x="0" y="1625041"/>
                </a:lnTo>
                <a:lnTo>
                  <a:pt x="0" y="0"/>
                </a:lnTo>
                <a:close/>
              </a:path>
            </a:pathLst>
          </a:custGeom>
          <a:solidFill>
            <a:srgbClr val="D0D8E8">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28"/>
          <p:cNvSpPr txBox="1"/>
          <p:nvPr/>
        </p:nvSpPr>
        <p:spPr>
          <a:xfrm>
            <a:off x="1065937" y="2707042"/>
            <a:ext cx="1425575" cy="1045369"/>
          </a:xfrm>
          <a:prstGeom prst="rect">
            <a:avLst/>
          </a:prstGeom>
          <a:noFill/>
          <a:ln>
            <a:noFill/>
          </a:ln>
        </p:spPr>
        <p:txBody>
          <a:bodyPr anchorCtr="0" anchor="t" bIns="0" lIns="0" spcFirstLastPara="1" rIns="0" wrap="square" tIns="0">
            <a:noAutofit/>
          </a:bodyPr>
          <a:lstStyle/>
          <a:p>
            <a:pPr indent="-146685" lvl="0" marL="184785" marR="36830" rtl="0" algn="l">
              <a:lnSpc>
                <a:spcPct val="109375"/>
              </a:lnSpc>
              <a:spcBef>
                <a:spcPts val="0"/>
              </a:spcBef>
              <a:spcAft>
                <a:spcPts val="0"/>
              </a:spcAft>
              <a:buClr>
                <a:schemeClr val="dk1"/>
              </a:buClr>
              <a:buSzPts val="1200"/>
              <a:buFont typeface="Calibri"/>
              <a:buChar char="•"/>
            </a:pPr>
            <a:r>
              <a:rPr lang="vi" sz="1200">
                <a:solidFill>
                  <a:schemeClr val="dk1"/>
                </a:solidFill>
                <a:latin typeface="Calibri"/>
                <a:ea typeface="Calibri"/>
                <a:cs typeface="Calibri"/>
                <a:sym typeface="Calibri"/>
              </a:rPr>
              <a:t>Also known as  horizontal grid</a:t>
            </a:r>
            <a:endParaRPr sz="1200">
              <a:solidFill>
                <a:schemeClr val="dk1"/>
              </a:solidFill>
              <a:latin typeface="Calibri"/>
              <a:ea typeface="Calibri"/>
              <a:cs typeface="Calibri"/>
              <a:sym typeface="Calibri"/>
            </a:endParaRPr>
          </a:p>
          <a:p>
            <a:pPr indent="-146685" lvl="0" marL="184785" marR="5080" rtl="0" algn="l">
              <a:lnSpc>
                <a:spcPct val="91500"/>
              </a:lnSpc>
              <a:spcBef>
                <a:spcPts val="265"/>
              </a:spcBef>
              <a:spcAft>
                <a:spcPts val="0"/>
              </a:spcAft>
              <a:buClr>
                <a:schemeClr val="dk1"/>
              </a:buClr>
              <a:buSzPts val="1200"/>
              <a:buFont typeface="Calibri"/>
              <a:buChar char="•"/>
            </a:pPr>
            <a:r>
              <a:rPr lang="vi" sz="1200">
                <a:solidFill>
                  <a:schemeClr val="dk1"/>
                </a:solidFill>
                <a:latin typeface="Calibri"/>
                <a:ea typeface="Calibri"/>
                <a:cs typeface="Calibri"/>
                <a:sym typeface="Calibri"/>
              </a:rPr>
              <a:t>Load as a stack  first on small  screen sized  devices</a:t>
            </a:r>
            <a:endParaRPr sz="1200">
              <a:solidFill>
                <a:schemeClr val="dk1"/>
              </a:solidFill>
              <a:latin typeface="Calibri"/>
              <a:ea typeface="Calibri"/>
              <a:cs typeface="Calibri"/>
              <a:sym typeface="Calibri"/>
            </a:endParaRPr>
          </a:p>
        </p:txBody>
      </p:sp>
      <p:sp>
        <p:nvSpPr>
          <p:cNvPr id="264" name="Google Shape;264;p28"/>
          <p:cNvSpPr/>
          <p:nvPr/>
        </p:nvSpPr>
        <p:spPr>
          <a:xfrm>
            <a:off x="2839326" y="2303907"/>
            <a:ext cx="1619885" cy="345757"/>
          </a:xfrm>
          <a:custGeom>
            <a:rect b="b" l="l" r="r" t="t"/>
            <a:pathLst>
              <a:path extrusionOk="0" h="461010" w="1619885">
                <a:moveTo>
                  <a:pt x="0" y="0"/>
                </a:moveTo>
                <a:lnTo>
                  <a:pt x="1619326" y="0"/>
                </a:lnTo>
                <a:lnTo>
                  <a:pt x="1619326" y="460794"/>
                </a:lnTo>
                <a:lnTo>
                  <a:pt x="0" y="460794"/>
                </a:lnTo>
                <a:lnTo>
                  <a:pt x="0" y="0"/>
                </a:lnTo>
                <a:close/>
              </a:path>
            </a:pathLst>
          </a:custGeom>
          <a:solidFill>
            <a:srgbClr val="4F81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8"/>
          <p:cNvSpPr txBox="1"/>
          <p:nvPr/>
        </p:nvSpPr>
        <p:spPr>
          <a:xfrm>
            <a:off x="3075990" y="2367486"/>
            <a:ext cx="1146175" cy="20002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vi" sz="1600">
                <a:solidFill>
                  <a:srgbClr val="FFFFFF"/>
                </a:solidFill>
                <a:latin typeface="Calibri"/>
                <a:ea typeface="Calibri"/>
                <a:cs typeface="Calibri"/>
                <a:sym typeface="Calibri"/>
              </a:rPr>
              <a:t>Small Devices</a:t>
            </a:r>
            <a:endParaRPr sz="1600">
              <a:solidFill>
                <a:schemeClr val="dk1"/>
              </a:solidFill>
              <a:latin typeface="Calibri"/>
              <a:ea typeface="Calibri"/>
              <a:cs typeface="Calibri"/>
              <a:sym typeface="Calibri"/>
            </a:endParaRPr>
          </a:p>
        </p:txBody>
      </p:sp>
      <p:sp>
        <p:nvSpPr>
          <p:cNvPr id="266" name="Google Shape;266;p28"/>
          <p:cNvSpPr/>
          <p:nvPr/>
        </p:nvSpPr>
        <p:spPr>
          <a:xfrm>
            <a:off x="2839326" y="2649512"/>
            <a:ext cx="1619885" cy="1219200"/>
          </a:xfrm>
          <a:custGeom>
            <a:rect b="b" l="l" r="r" t="t"/>
            <a:pathLst>
              <a:path extrusionOk="0" h="1625600" w="1619885">
                <a:moveTo>
                  <a:pt x="0" y="0"/>
                </a:moveTo>
                <a:lnTo>
                  <a:pt x="1619326" y="0"/>
                </a:lnTo>
                <a:lnTo>
                  <a:pt x="1619326" y="1625041"/>
                </a:lnTo>
                <a:lnTo>
                  <a:pt x="0" y="1625041"/>
                </a:lnTo>
                <a:lnTo>
                  <a:pt x="0" y="0"/>
                </a:lnTo>
                <a:close/>
              </a:path>
            </a:pathLst>
          </a:custGeom>
          <a:solidFill>
            <a:srgbClr val="D0D8E8">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28"/>
          <p:cNvSpPr txBox="1"/>
          <p:nvPr/>
        </p:nvSpPr>
        <p:spPr>
          <a:xfrm>
            <a:off x="2911970" y="2703355"/>
            <a:ext cx="1374775" cy="882015"/>
          </a:xfrm>
          <a:prstGeom prst="rect">
            <a:avLst/>
          </a:prstGeom>
          <a:noFill/>
          <a:ln>
            <a:noFill/>
          </a:ln>
        </p:spPr>
        <p:txBody>
          <a:bodyPr anchorCtr="0" anchor="t" bIns="0" lIns="0" spcFirstLastPara="1" rIns="0" wrap="square" tIns="0">
            <a:noAutofit/>
          </a:bodyPr>
          <a:lstStyle/>
          <a:p>
            <a:pPr indent="-146685" lvl="0" marL="184785" marR="5080" rtl="0" algn="just">
              <a:lnSpc>
                <a:spcPct val="91600"/>
              </a:lnSpc>
              <a:spcBef>
                <a:spcPts val="0"/>
              </a:spcBef>
              <a:spcAft>
                <a:spcPts val="0"/>
              </a:spcAft>
              <a:buClr>
                <a:schemeClr val="dk1"/>
              </a:buClr>
              <a:buSzPts val="1200"/>
              <a:buFont typeface="Calibri"/>
              <a:buChar char="•"/>
            </a:pPr>
            <a:r>
              <a:rPr lang="vi" sz="1200">
                <a:solidFill>
                  <a:schemeClr val="dk1"/>
                </a:solidFill>
                <a:latin typeface="Calibri"/>
                <a:ea typeface="Calibri"/>
                <a:cs typeface="Calibri"/>
                <a:sym typeface="Calibri"/>
              </a:rPr>
              <a:t>Screen width  between 768  and 991 pixels</a:t>
            </a:r>
            <a:endParaRPr sz="1200">
              <a:solidFill>
                <a:schemeClr val="dk1"/>
              </a:solidFill>
              <a:latin typeface="Calibri"/>
              <a:ea typeface="Calibri"/>
              <a:cs typeface="Calibri"/>
              <a:sym typeface="Calibri"/>
            </a:endParaRPr>
          </a:p>
          <a:p>
            <a:pPr indent="-146685" lvl="0" marL="184785" marR="68580" rtl="0" algn="l">
              <a:lnSpc>
                <a:spcPct val="110000"/>
              </a:lnSpc>
              <a:spcBef>
                <a:spcPts val="310"/>
              </a:spcBef>
              <a:spcAft>
                <a:spcPts val="0"/>
              </a:spcAft>
              <a:buClr>
                <a:schemeClr val="dk1"/>
              </a:buClr>
              <a:buSzPts val="1200"/>
              <a:buFont typeface="Calibri"/>
              <a:buChar char="•"/>
            </a:pPr>
            <a:r>
              <a:rPr lang="vi" sz="1200">
                <a:solidFill>
                  <a:schemeClr val="dk1"/>
                </a:solidFill>
                <a:latin typeface="Calibri"/>
                <a:ea typeface="Calibri"/>
                <a:cs typeface="Calibri"/>
                <a:sym typeface="Calibri"/>
              </a:rPr>
              <a:t>Use .col-sm-*  classes</a:t>
            </a:r>
            <a:endParaRPr sz="1200">
              <a:solidFill>
                <a:schemeClr val="dk1"/>
              </a:solidFill>
              <a:latin typeface="Calibri"/>
              <a:ea typeface="Calibri"/>
              <a:cs typeface="Calibri"/>
              <a:sym typeface="Calibri"/>
            </a:endParaRPr>
          </a:p>
        </p:txBody>
      </p:sp>
      <p:sp>
        <p:nvSpPr>
          <p:cNvPr id="268" name="Google Shape;268;p28"/>
          <p:cNvSpPr/>
          <p:nvPr/>
        </p:nvSpPr>
        <p:spPr>
          <a:xfrm>
            <a:off x="4685347" y="2303907"/>
            <a:ext cx="1619885" cy="345757"/>
          </a:xfrm>
          <a:custGeom>
            <a:rect b="b" l="l" r="r" t="t"/>
            <a:pathLst>
              <a:path extrusionOk="0" h="461010" w="1619885">
                <a:moveTo>
                  <a:pt x="0" y="0"/>
                </a:moveTo>
                <a:lnTo>
                  <a:pt x="1619326" y="0"/>
                </a:lnTo>
                <a:lnTo>
                  <a:pt x="1619326" y="460794"/>
                </a:lnTo>
                <a:lnTo>
                  <a:pt x="0" y="460794"/>
                </a:lnTo>
                <a:lnTo>
                  <a:pt x="0" y="0"/>
                </a:lnTo>
                <a:close/>
              </a:path>
            </a:pathLst>
          </a:custGeom>
          <a:solidFill>
            <a:srgbClr val="4F81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28"/>
          <p:cNvSpPr txBox="1"/>
          <p:nvPr/>
        </p:nvSpPr>
        <p:spPr>
          <a:xfrm>
            <a:off x="4795494" y="2367486"/>
            <a:ext cx="1397000" cy="20002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vi" sz="1600">
                <a:solidFill>
                  <a:srgbClr val="FFFFFF"/>
                </a:solidFill>
                <a:latin typeface="Calibri"/>
                <a:ea typeface="Calibri"/>
                <a:cs typeface="Calibri"/>
                <a:sym typeface="Calibri"/>
              </a:rPr>
              <a:t>Medium Devices</a:t>
            </a:r>
            <a:endParaRPr sz="1600">
              <a:solidFill>
                <a:schemeClr val="dk1"/>
              </a:solidFill>
              <a:latin typeface="Calibri"/>
              <a:ea typeface="Calibri"/>
              <a:cs typeface="Calibri"/>
              <a:sym typeface="Calibri"/>
            </a:endParaRPr>
          </a:p>
        </p:txBody>
      </p:sp>
      <p:sp>
        <p:nvSpPr>
          <p:cNvPr id="270" name="Google Shape;270;p28"/>
          <p:cNvSpPr/>
          <p:nvPr/>
        </p:nvSpPr>
        <p:spPr>
          <a:xfrm>
            <a:off x="4685347" y="2649512"/>
            <a:ext cx="1619885" cy="1219200"/>
          </a:xfrm>
          <a:custGeom>
            <a:rect b="b" l="l" r="r" t="t"/>
            <a:pathLst>
              <a:path extrusionOk="0" h="1625600" w="1619885">
                <a:moveTo>
                  <a:pt x="0" y="0"/>
                </a:moveTo>
                <a:lnTo>
                  <a:pt x="1619326" y="0"/>
                </a:lnTo>
                <a:lnTo>
                  <a:pt x="1619326" y="1625041"/>
                </a:lnTo>
                <a:lnTo>
                  <a:pt x="0" y="1625041"/>
                </a:lnTo>
                <a:lnTo>
                  <a:pt x="0" y="0"/>
                </a:lnTo>
                <a:close/>
              </a:path>
            </a:pathLst>
          </a:custGeom>
          <a:solidFill>
            <a:srgbClr val="D0D8E8">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28"/>
          <p:cNvSpPr txBox="1"/>
          <p:nvPr/>
        </p:nvSpPr>
        <p:spPr>
          <a:xfrm>
            <a:off x="4758001" y="2703550"/>
            <a:ext cx="1446600" cy="1048800"/>
          </a:xfrm>
          <a:prstGeom prst="rect">
            <a:avLst/>
          </a:prstGeom>
          <a:noFill/>
          <a:ln>
            <a:noFill/>
          </a:ln>
        </p:spPr>
        <p:txBody>
          <a:bodyPr anchorCtr="0" anchor="t" bIns="0" lIns="0" spcFirstLastPara="1" rIns="0" wrap="square" tIns="4425">
            <a:noAutofit/>
          </a:bodyPr>
          <a:lstStyle/>
          <a:p>
            <a:pPr indent="-146685" lvl="0" marL="184785" marR="65405" rtl="0" algn="l">
              <a:lnSpc>
                <a:spcPct val="109375"/>
              </a:lnSpc>
              <a:spcBef>
                <a:spcPts val="0"/>
              </a:spcBef>
              <a:spcAft>
                <a:spcPts val="0"/>
              </a:spcAft>
              <a:buClr>
                <a:schemeClr val="dk1"/>
              </a:buClr>
              <a:buSzPts val="1200"/>
              <a:buFont typeface="Calibri"/>
              <a:buChar char="•"/>
            </a:pPr>
            <a:r>
              <a:rPr lang="vi" sz="1200">
                <a:solidFill>
                  <a:schemeClr val="dk1"/>
                </a:solidFill>
                <a:latin typeface="Calibri"/>
                <a:ea typeface="Calibri"/>
                <a:cs typeface="Calibri"/>
                <a:sym typeface="Calibri"/>
              </a:rPr>
              <a:t>Screen width  between 992</a:t>
            </a:r>
            <a:endParaRPr sz="1200">
              <a:solidFill>
                <a:schemeClr val="dk1"/>
              </a:solidFill>
              <a:latin typeface="Calibri"/>
              <a:ea typeface="Calibri"/>
              <a:cs typeface="Calibri"/>
              <a:sym typeface="Calibri"/>
            </a:endParaRPr>
          </a:p>
          <a:p>
            <a:pPr indent="0" lvl="0" marL="184785" marR="379730" rtl="0" algn="l">
              <a:lnSpc>
                <a:spcPct val="109375"/>
              </a:lnSpc>
              <a:spcBef>
                <a:spcPts val="10"/>
              </a:spcBef>
              <a:spcAft>
                <a:spcPts val="0"/>
              </a:spcAft>
              <a:buNone/>
            </a:pPr>
            <a:r>
              <a:rPr lang="vi" sz="1200">
                <a:solidFill>
                  <a:schemeClr val="dk1"/>
                </a:solidFill>
                <a:latin typeface="Calibri"/>
                <a:ea typeface="Calibri"/>
                <a:cs typeface="Calibri"/>
                <a:sym typeface="Calibri"/>
              </a:rPr>
              <a:t>and 1199  pixels</a:t>
            </a:r>
            <a:endParaRPr sz="1200">
              <a:solidFill>
                <a:schemeClr val="dk1"/>
              </a:solidFill>
              <a:latin typeface="Calibri"/>
              <a:ea typeface="Calibri"/>
              <a:cs typeface="Calibri"/>
              <a:sym typeface="Calibri"/>
            </a:endParaRPr>
          </a:p>
          <a:p>
            <a:pPr indent="-146685" lvl="0" marL="184785" marR="5080" rtl="0" algn="l">
              <a:lnSpc>
                <a:spcPct val="109375"/>
              </a:lnSpc>
              <a:spcBef>
                <a:spcPts val="300"/>
              </a:spcBef>
              <a:spcAft>
                <a:spcPts val="0"/>
              </a:spcAft>
              <a:buClr>
                <a:schemeClr val="dk1"/>
              </a:buClr>
              <a:buSzPts val="1200"/>
              <a:buFont typeface="Calibri"/>
              <a:buChar char="•"/>
            </a:pPr>
            <a:r>
              <a:rPr lang="vi" sz="1200">
                <a:solidFill>
                  <a:schemeClr val="dk1"/>
                </a:solidFill>
                <a:latin typeface="Calibri"/>
                <a:ea typeface="Calibri"/>
                <a:cs typeface="Calibri"/>
                <a:sym typeface="Calibri"/>
              </a:rPr>
              <a:t>Use .col-md-*  classes</a:t>
            </a:r>
            <a:endParaRPr sz="1200">
              <a:solidFill>
                <a:schemeClr val="dk1"/>
              </a:solidFill>
              <a:latin typeface="Calibri"/>
              <a:ea typeface="Calibri"/>
              <a:cs typeface="Calibri"/>
              <a:sym typeface="Calibri"/>
            </a:endParaRPr>
          </a:p>
        </p:txBody>
      </p:sp>
      <p:sp>
        <p:nvSpPr>
          <p:cNvPr id="272" name="Google Shape;272;p28"/>
          <p:cNvSpPr/>
          <p:nvPr/>
        </p:nvSpPr>
        <p:spPr>
          <a:xfrm>
            <a:off x="6531381" y="2303907"/>
            <a:ext cx="1619885" cy="345757"/>
          </a:xfrm>
          <a:custGeom>
            <a:rect b="b" l="l" r="r" t="t"/>
            <a:pathLst>
              <a:path extrusionOk="0" h="461010" w="1619884">
                <a:moveTo>
                  <a:pt x="0" y="0"/>
                </a:moveTo>
                <a:lnTo>
                  <a:pt x="1619326" y="0"/>
                </a:lnTo>
                <a:lnTo>
                  <a:pt x="1619326" y="460794"/>
                </a:lnTo>
                <a:lnTo>
                  <a:pt x="0" y="460794"/>
                </a:lnTo>
                <a:lnTo>
                  <a:pt x="0" y="0"/>
                </a:lnTo>
                <a:close/>
              </a:path>
            </a:pathLst>
          </a:custGeom>
          <a:solidFill>
            <a:srgbClr val="4F81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8"/>
          <p:cNvSpPr txBox="1"/>
          <p:nvPr/>
        </p:nvSpPr>
        <p:spPr>
          <a:xfrm>
            <a:off x="6768045" y="2367486"/>
            <a:ext cx="1145540" cy="200025"/>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vi" sz="1600">
                <a:solidFill>
                  <a:srgbClr val="FFFFFF"/>
                </a:solidFill>
                <a:latin typeface="Calibri"/>
                <a:ea typeface="Calibri"/>
                <a:cs typeface="Calibri"/>
                <a:sym typeface="Calibri"/>
              </a:rPr>
              <a:t>Large Devices</a:t>
            </a:r>
            <a:endParaRPr sz="1600">
              <a:solidFill>
                <a:schemeClr val="dk1"/>
              </a:solidFill>
              <a:latin typeface="Calibri"/>
              <a:ea typeface="Calibri"/>
              <a:cs typeface="Calibri"/>
              <a:sym typeface="Calibri"/>
            </a:endParaRPr>
          </a:p>
        </p:txBody>
      </p:sp>
      <p:sp>
        <p:nvSpPr>
          <p:cNvPr id="274" name="Google Shape;274;p28"/>
          <p:cNvSpPr/>
          <p:nvPr/>
        </p:nvSpPr>
        <p:spPr>
          <a:xfrm>
            <a:off x="6531381" y="2649512"/>
            <a:ext cx="1619885" cy="1219200"/>
          </a:xfrm>
          <a:custGeom>
            <a:rect b="b" l="l" r="r" t="t"/>
            <a:pathLst>
              <a:path extrusionOk="0" h="1625600" w="1619884">
                <a:moveTo>
                  <a:pt x="0" y="0"/>
                </a:moveTo>
                <a:lnTo>
                  <a:pt x="1619326" y="0"/>
                </a:lnTo>
                <a:lnTo>
                  <a:pt x="1619326" y="1625041"/>
                </a:lnTo>
                <a:lnTo>
                  <a:pt x="0" y="1625041"/>
                </a:lnTo>
                <a:lnTo>
                  <a:pt x="0" y="0"/>
                </a:lnTo>
                <a:close/>
              </a:path>
            </a:pathLst>
          </a:custGeom>
          <a:solidFill>
            <a:srgbClr val="D0D8E8">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28"/>
          <p:cNvSpPr txBox="1"/>
          <p:nvPr/>
        </p:nvSpPr>
        <p:spPr>
          <a:xfrm>
            <a:off x="6604025" y="2703355"/>
            <a:ext cx="1446530" cy="882015"/>
          </a:xfrm>
          <a:prstGeom prst="rect">
            <a:avLst/>
          </a:prstGeom>
          <a:noFill/>
          <a:ln>
            <a:noFill/>
          </a:ln>
        </p:spPr>
        <p:txBody>
          <a:bodyPr anchorCtr="0" anchor="t" bIns="0" lIns="0" spcFirstLastPara="1" rIns="0" wrap="square" tIns="0">
            <a:noAutofit/>
          </a:bodyPr>
          <a:lstStyle/>
          <a:p>
            <a:pPr indent="-146685" lvl="0" marL="184785" marR="5080" rtl="0" algn="l">
              <a:lnSpc>
                <a:spcPct val="91600"/>
              </a:lnSpc>
              <a:spcBef>
                <a:spcPts val="0"/>
              </a:spcBef>
              <a:spcAft>
                <a:spcPts val="0"/>
              </a:spcAft>
              <a:buClr>
                <a:schemeClr val="dk1"/>
              </a:buClr>
              <a:buSzPts val="1200"/>
              <a:buFont typeface="Calibri"/>
              <a:buChar char="•"/>
            </a:pPr>
            <a:r>
              <a:rPr lang="vi" sz="1200">
                <a:solidFill>
                  <a:schemeClr val="dk1"/>
                </a:solidFill>
                <a:latin typeface="Calibri"/>
                <a:ea typeface="Calibri"/>
                <a:cs typeface="Calibri"/>
                <a:sym typeface="Calibri"/>
              </a:rPr>
              <a:t>Screen width is  at least 1200  pixels</a:t>
            </a:r>
            <a:endParaRPr sz="1200">
              <a:solidFill>
                <a:schemeClr val="dk1"/>
              </a:solidFill>
              <a:latin typeface="Calibri"/>
              <a:ea typeface="Calibri"/>
              <a:cs typeface="Calibri"/>
              <a:sym typeface="Calibri"/>
            </a:endParaRPr>
          </a:p>
          <a:p>
            <a:pPr indent="-146685" lvl="0" marL="184785" marR="237490" rtl="0" algn="l">
              <a:lnSpc>
                <a:spcPct val="110000"/>
              </a:lnSpc>
              <a:spcBef>
                <a:spcPts val="310"/>
              </a:spcBef>
              <a:spcAft>
                <a:spcPts val="0"/>
              </a:spcAft>
              <a:buClr>
                <a:schemeClr val="dk1"/>
              </a:buClr>
              <a:buSzPts val="1200"/>
              <a:buFont typeface="Calibri"/>
              <a:buChar char="•"/>
            </a:pPr>
            <a:r>
              <a:rPr lang="vi" sz="1200">
                <a:solidFill>
                  <a:schemeClr val="dk1"/>
                </a:solidFill>
                <a:latin typeface="Calibri"/>
                <a:ea typeface="Calibri"/>
                <a:cs typeface="Calibri"/>
                <a:sym typeface="Calibri"/>
              </a:rPr>
              <a:t>Use .col-lg-*  classes</a:t>
            </a:r>
            <a:endParaRPr sz="1200">
              <a:solidFill>
                <a:schemeClr val="dk1"/>
              </a:solidFill>
              <a:latin typeface="Calibri"/>
              <a:ea typeface="Calibri"/>
              <a:cs typeface="Calibri"/>
              <a:sym typeface="Calibri"/>
            </a:endParaRPr>
          </a:p>
        </p:txBody>
      </p:sp>
      <p:sp>
        <p:nvSpPr>
          <p:cNvPr id="276" name="Google Shape;276;p28"/>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277" name="Google Shape;277;p28"/>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9"/>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29"/>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841375" rtl="0" algn="l">
              <a:lnSpc>
                <a:spcPct val="100000"/>
              </a:lnSpc>
              <a:spcBef>
                <a:spcPts val="0"/>
              </a:spcBef>
              <a:spcAft>
                <a:spcPts val="0"/>
              </a:spcAft>
              <a:buNone/>
            </a:pPr>
            <a:r>
              <a:rPr lang="vi"/>
              <a:t>Working with Headers (1-2)</a:t>
            </a:r>
            <a:endParaRPr/>
          </a:p>
        </p:txBody>
      </p:sp>
      <p:sp>
        <p:nvSpPr>
          <p:cNvPr id="285" name="Google Shape;285;p29"/>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286" name="Google Shape;286;p29"/>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
        <p:nvSpPr>
          <p:cNvPr id="287" name="Google Shape;287;p29"/>
          <p:cNvSpPr txBox="1"/>
          <p:nvPr/>
        </p:nvSpPr>
        <p:spPr>
          <a:xfrm>
            <a:off x="535940" y="1107948"/>
            <a:ext cx="7595870" cy="1600200"/>
          </a:xfrm>
          <a:prstGeom prst="rect">
            <a:avLst/>
          </a:prstGeom>
          <a:noFill/>
          <a:ln>
            <a:noFill/>
          </a:ln>
        </p:spPr>
        <p:txBody>
          <a:bodyPr anchorCtr="0" anchor="t" bIns="0" lIns="0" spcFirstLastPara="1" rIns="0" wrap="square" tIns="0">
            <a:noAutofit/>
          </a:bodyPr>
          <a:lstStyle/>
          <a:p>
            <a:pPr indent="-316865" lvl="0" marL="354965" marR="0" rtl="0" algn="l">
              <a:lnSpc>
                <a:spcPct val="10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Page header layout adds header to a page</a:t>
            </a:r>
            <a:endParaRPr sz="1600">
              <a:solidFill>
                <a:schemeClr val="dk1"/>
              </a:solidFill>
              <a:latin typeface="Calibri"/>
              <a:ea typeface="Calibri"/>
              <a:cs typeface="Calibri"/>
              <a:sym typeface="Calibri"/>
            </a:endParaRPr>
          </a:p>
          <a:p>
            <a:pPr indent="-316865" lvl="0" marL="354965"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Separates rest of the page by inserting a horizontal line under heading</a:t>
            </a:r>
            <a:endParaRPr sz="1600">
              <a:solidFill>
                <a:schemeClr val="dk1"/>
              </a:solidFill>
              <a:latin typeface="Calibri"/>
              <a:ea typeface="Calibri"/>
              <a:cs typeface="Calibri"/>
              <a:sym typeface="Calibri"/>
            </a:endParaRPr>
          </a:p>
          <a:p>
            <a:pPr indent="-316865" lvl="0" marL="354965"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Jumbotron is a flexible and lightweight component</a:t>
            </a:r>
            <a:endParaRPr sz="1600">
              <a:solidFill>
                <a:schemeClr val="dk1"/>
              </a:solidFill>
              <a:latin typeface="Calibri"/>
              <a:ea typeface="Calibri"/>
              <a:cs typeface="Calibri"/>
              <a:sym typeface="Calibri"/>
            </a:endParaRPr>
          </a:p>
          <a:p>
            <a:pPr indent="-317500" lvl="0" marL="355600"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Extends the whole viewport to highlight key informative content</a:t>
            </a:r>
            <a:endParaRPr sz="1600">
              <a:solidFill>
                <a:schemeClr val="dk1"/>
              </a:solidFill>
              <a:latin typeface="Calibri"/>
              <a:ea typeface="Calibri"/>
              <a:cs typeface="Calibri"/>
              <a:sym typeface="Calibri"/>
            </a:endParaRPr>
          </a:p>
          <a:p>
            <a:pPr indent="-317500" lvl="0" marL="355600"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Use .jumbotron class in &lt;div&gt; element</a:t>
            </a:r>
            <a:endParaRPr sz="1600">
              <a:solidFill>
                <a:schemeClr val="dk1"/>
              </a:solidFill>
              <a:latin typeface="Calibri"/>
              <a:ea typeface="Calibri"/>
              <a:cs typeface="Calibri"/>
              <a:sym typeface="Calibri"/>
            </a:endParaRPr>
          </a:p>
          <a:p>
            <a:pPr indent="-317500" lvl="0" marL="355600"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Two ways of using this component:</a:t>
            </a:r>
            <a:endParaRPr sz="1600">
              <a:solidFill>
                <a:schemeClr val="dk1"/>
              </a:solidFill>
              <a:latin typeface="Calibri"/>
              <a:ea typeface="Calibri"/>
              <a:cs typeface="Calibri"/>
              <a:sym typeface="Calibri"/>
            </a:endParaRPr>
          </a:p>
        </p:txBody>
      </p:sp>
      <p:sp>
        <p:nvSpPr>
          <p:cNvPr id="288" name="Google Shape;288;p29"/>
          <p:cNvSpPr txBox="1"/>
          <p:nvPr/>
        </p:nvSpPr>
        <p:spPr>
          <a:xfrm>
            <a:off x="1684134" y="3010195"/>
            <a:ext cx="2750700" cy="1237800"/>
          </a:xfrm>
          <a:prstGeom prst="rect">
            <a:avLst/>
          </a:prstGeom>
          <a:solidFill>
            <a:srgbClr val="4F81BD"/>
          </a:solidFill>
          <a:ln cap="flat" cmpd="sng" w="25400">
            <a:solidFill>
              <a:srgbClr val="FFFFFF"/>
            </a:solidFill>
            <a:prstDash val="solid"/>
            <a:round/>
            <a:headEnd len="sm" w="sm" type="none"/>
            <a:tailEnd len="sm" w="sm" type="none"/>
          </a:ln>
        </p:spPr>
        <p:txBody>
          <a:bodyPr anchorCtr="0" anchor="t" bIns="0" lIns="0" spcFirstLastPara="1" rIns="0" wrap="square" tIns="207625">
            <a:noAutofit/>
          </a:bodyPr>
          <a:lstStyle/>
          <a:p>
            <a:pPr indent="-635" lvl="0" marL="85725" marR="78105" rtl="0" algn="ctr">
              <a:lnSpc>
                <a:spcPct val="91600"/>
              </a:lnSpc>
              <a:spcBef>
                <a:spcPts val="0"/>
              </a:spcBef>
              <a:spcAft>
                <a:spcPts val="0"/>
              </a:spcAft>
              <a:buNone/>
            </a:pPr>
            <a:r>
              <a:rPr lang="vi" sz="1600">
                <a:solidFill>
                  <a:srgbClr val="FFFFFF"/>
                </a:solidFill>
                <a:latin typeface="Calibri"/>
                <a:ea typeface="Calibri"/>
                <a:cs typeface="Calibri"/>
                <a:sym typeface="Calibri"/>
              </a:rPr>
              <a:t>Insert it inside &lt;div  class=“container”&gt; to  prevent from extending  up to screen edges</a:t>
            </a:r>
            <a:endParaRPr sz="1600">
              <a:solidFill>
                <a:schemeClr val="dk1"/>
              </a:solidFill>
              <a:latin typeface="Calibri"/>
              <a:ea typeface="Calibri"/>
              <a:cs typeface="Calibri"/>
              <a:sym typeface="Calibri"/>
            </a:endParaRPr>
          </a:p>
        </p:txBody>
      </p:sp>
      <p:sp>
        <p:nvSpPr>
          <p:cNvPr id="289" name="Google Shape;289;p29"/>
          <p:cNvSpPr txBox="1"/>
          <p:nvPr/>
        </p:nvSpPr>
        <p:spPr>
          <a:xfrm>
            <a:off x="4709515" y="3010195"/>
            <a:ext cx="2750700" cy="1237800"/>
          </a:xfrm>
          <a:prstGeom prst="rect">
            <a:avLst/>
          </a:prstGeom>
          <a:solidFill>
            <a:srgbClr val="4F81BD"/>
          </a:solidFill>
          <a:ln cap="flat" cmpd="sng" w="25400">
            <a:solidFill>
              <a:srgbClr val="FFFFFF"/>
            </a:solidFill>
            <a:prstDash val="solid"/>
            <a:round/>
            <a:headEnd len="sm" w="sm" type="none"/>
            <a:tailEnd len="sm" w="sm" type="none"/>
          </a:ln>
        </p:spPr>
        <p:txBody>
          <a:bodyPr anchorCtr="0" anchor="t" bIns="0" lIns="0" spcFirstLastPara="1" rIns="0" wrap="square" tIns="207625">
            <a:noAutofit/>
          </a:bodyPr>
          <a:lstStyle/>
          <a:p>
            <a:pPr indent="-1905" lvl="0" marL="184785" marR="175895" rtl="0" algn="ctr">
              <a:lnSpc>
                <a:spcPct val="91600"/>
              </a:lnSpc>
              <a:spcBef>
                <a:spcPts val="0"/>
              </a:spcBef>
              <a:spcAft>
                <a:spcPts val="0"/>
              </a:spcAft>
              <a:buNone/>
            </a:pPr>
            <a:r>
              <a:rPr lang="vi" sz="1600">
                <a:solidFill>
                  <a:srgbClr val="FFFFFF"/>
                </a:solidFill>
                <a:latin typeface="Calibri"/>
                <a:ea typeface="Calibri"/>
                <a:cs typeface="Calibri"/>
                <a:sym typeface="Calibri"/>
              </a:rPr>
              <a:t>Insert it outside &lt;div  class=“container”&gt; to  extend it up to screen  edges</a:t>
            </a:r>
            <a:endParaRPr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30"/>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841375" rtl="0" algn="l">
              <a:lnSpc>
                <a:spcPct val="100000"/>
              </a:lnSpc>
              <a:spcBef>
                <a:spcPts val="0"/>
              </a:spcBef>
              <a:spcAft>
                <a:spcPts val="0"/>
              </a:spcAft>
              <a:buNone/>
            </a:pPr>
            <a:r>
              <a:rPr lang="vi"/>
              <a:t>Working with Headers (2-2)</a:t>
            </a:r>
            <a:endParaRPr/>
          </a:p>
        </p:txBody>
      </p:sp>
      <p:sp>
        <p:nvSpPr>
          <p:cNvPr id="297" name="Google Shape;297;p30"/>
          <p:cNvSpPr txBox="1"/>
          <p:nvPr/>
        </p:nvSpPr>
        <p:spPr>
          <a:xfrm>
            <a:off x="535940" y="1031748"/>
            <a:ext cx="3840600" cy="228600"/>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Output of Jumbotron inside &lt;div&gt;</a:t>
            </a:r>
            <a:endParaRPr sz="2000">
              <a:solidFill>
                <a:schemeClr val="dk1"/>
              </a:solidFill>
              <a:latin typeface="Calibri"/>
              <a:ea typeface="Calibri"/>
              <a:cs typeface="Calibri"/>
              <a:sym typeface="Calibri"/>
            </a:endParaRPr>
          </a:p>
        </p:txBody>
      </p:sp>
      <p:sp>
        <p:nvSpPr>
          <p:cNvPr id="298" name="Google Shape;298;p30"/>
          <p:cNvSpPr txBox="1"/>
          <p:nvPr/>
        </p:nvSpPr>
        <p:spPr>
          <a:xfrm>
            <a:off x="535940" y="2677715"/>
            <a:ext cx="3999900" cy="248100"/>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Output of Jumbotron outside &lt;div&gt;</a:t>
            </a:r>
            <a:endParaRPr sz="2000">
              <a:solidFill>
                <a:schemeClr val="dk1"/>
              </a:solidFill>
              <a:latin typeface="Calibri"/>
              <a:ea typeface="Calibri"/>
              <a:cs typeface="Calibri"/>
              <a:sym typeface="Calibri"/>
            </a:endParaRPr>
          </a:p>
        </p:txBody>
      </p:sp>
      <p:sp>
        <p:nvSpPr>
          <p:cNvPr id="299" name="Google Shape;299;p30"/>
          <p:cNvSpPr/>
          <p:nvPr/>
        </p:nvSpPr>
        <p:spPr>
          <a:xfrm>
            <a:off x="2163254" y="1373333"/>
            <a:ext cx="4114800" cy="13159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30"/>
          <p:cNvSpPr/>
          <p:nvPr/>
        </p:nvSpPr>
        <p:spPr>
          <a:xfrm>
            <a:off x="2155825" y="1368028"/>
            <a:ext cx="4124325" cy="1321594"/>
          </a:xfrm>
          <a:custGeom>
            <a:rect b="b" l="l" r="r" t="t"/>
            <a:pathLst>
              <a:path extrusionOk="0" h="1762125" w="4124325">
                <a:moveTo>
                  <a:pt x="0" y="0"/>
                </a:moveTo>
                <a:lnTo>
                  <a:pt x="4124325" y="0"/>
                </a:lnTo>
                <a:lnTo>
                  <a:pt x="4124325" y="1762125"/>
                </a:lnTo>
                <a:lnTo>
                  <a:pt x="0" y="17621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30"/>
          <p:cNvSpPr/>
          <p:nvPr/>
        </p:nvSpPr>
        <p:spPr>
          <a:xfrm>
            <a:off x="2162467" y="3030836"/>
            <a:ext cx="4114800" cy="142905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30"/>
          <p:cNvSpPr/>
          <p:nvPr/>
        </p:nvSpPr>
        <p:spPr>
          <a:xfrm>
            <a:off x="2155825" y="3025378"/>
            <a:ext cx="4124325" cy="1435894"/>
          </a:xfrm>
          <a:custGeom>
            <a:rect b="b" l="l" r="r" t="t"/>
            <a:pathLst>
              <a:path extrusionOk="0" h="1914525" w="4124325">
                <a:moveTo>
                  <a:pt x="0" y="0"/>
                </a:moveTo>
                <a:lnTo>
                  <a:pt x="4124325" y="0"/>
                </a:lnTo>
                <a:lnTo>
                  <a:pt x="4124325" y="1914525"/>
                </a:lnTo>
                <a:lnTo>
                  <a:pt x="0" y="19145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30"/>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304" name="Google Shape;304;p30"/>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31"/>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2042160" rtl="0" algn="l">
              <a:lnSpc>
                <a:spcPct val="100000"/>
              </a:lnSpc>
              <a:spcBef>
                <a:spcPts val="0"/>
              </a:spcBef>
              <a:spcAft>
                <a:spcPts val="0"/>
              </a:spcAft>
              <a:buNone/>
            </a:pPr>
            <a:r>
              <a:rPr lang="vi"/>
              <a:t>Typography (1-2)</a:t>
            </a:r>
            <a:endParaRPr/>
          </a:p>
        </p:txBody>
      </p:sp>
      <p:sp>
        <p:nvSpPr>
          <p:cNvPr id="312" name="Google Shape;312;p31"/>
          <p:cNvSpPr txBox="1"/>
          <p:nvPr/>
        </p:nvSpPr>
        <p:spPr>
          <a:xfrm>
            <a:off x="535763" y="1107948"/>
            <a:ext cx="7959725" cy="2076926"/>
          </a:xfrm>
          <a:prstGeom prst="rect">
            <a:avLst/>
          </a:prstGeom>
          <a:noFill/>
          <a:ln>
            <a:noFill/>
          </a:ln>
        </p:spPr>
        <p:txBody>
          <a:bodyPr anchorCtr="0" anchor="t" bIns="0" lIns="0" spcFirstLastPara="1" rIns="0" wrap="square" tIns="0">
            <a:noAutofit/>
          </a:bodyPr>
          <a:lstStyle/>
          <a:p>
            <a:pPr indent="-317500" lvl="0" marL="355600" marR="403225" rtl="0" algn="l">
              <a:lnSpc>
                <a:spcPct val="10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Typography classes and elements are used to style HTML elements on  Webpages</a:t>
            </a:r>
            <a:endParaRPr sz="1600">
              <a:solidFill>
                <a:schemeClr val="dk1"/>
              </a:solidFill>
              <a:latin typeface="Calibri"/>
              <a:ea typeface="Calibri"/>
              <a:cs typeface="Calibri"/>
              <a:sym typeface="Calibri"/>
            </a:endParaRPr>
          </a:p>
          <a:p>
            <a:pPr indent="-316865" lvl="0" marL="354965"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Typography classes can be applied to text in heading, body, and list</a:t>
            </a:r>
            <a:endParaRPr sz="1600">
              <a:solidFill>
                <a:schemeClr val="dk1"/>
              </a:solidFill>
              <a:latin typeface="Calibri"/>
              <a:ea typeface="Calibri"/>
              <a:cs typeface="Calibri"/>
              <a:sym typeface="Calibri"/>
            </a:endParaRPr>
          </a:p>
          <a:p>
            <a:pPr indent="-317500" lvl="0" marL="355600"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HTML headings have .h1 to .h6 classes</a:t>
            </a:r>
            <a:endParaRPr sz="1600">
              <a:solidFill>
                <a:schemeClr val="dk1"/>
              </a:solidFill>
              <a:latin typeface="Calibri"/>
              <a:ea typeface="Calibri"/>
              <a:cs typeface="Calibri"/>
              <a:sym typeface="Calibri"/>
            </a:endParaRPr>
          </a:p>
          <a:p>
            <a:pPr indent="-317500" lvl="0" marL="355600"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Used to match heading font’s style and put inline text</a:t>
            </a:r>
            <a:endParaRPr sz="1600">
              <a:solidFill>
                <a:schemeClr val="dk1"/>
              </a:solidFill>
              <a:latin typeface="Calibri"/>
              <a:ea typeface="Calibri"/>
              <a:cs typeface="Calibri"/>
              <a:sym typeface="Calibri"/>
            </a:endParaRPr>
          </a:p>
          <a:p>
            <a:pPr indent="-316865" lvl="0" marL="354965" marR="508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Use .small class for inline sub-heading to display secondary text in smaller  size and light color</a:t>
            </a:r>
            <a:endParaRPr sz="1600">
              <a:solidFill>
                <a:schemeClr val="dk1"/>
              </a:solidFill>
              <a:latin typeface="Calibri"/>
              <a:ea typeface="Calibri"/>
              <a:cs typeface="Calibri"/>
              <a:sym typeface="Calibri"/>
            </a:endParaRPr>
          </a:p>
          <a:p>
            <a:pPr indent="-317500" lvl="0" marL="355600" marR="0" rtl="0" algn="l">
              <a:lnSpc>
                <a:spcPct val="10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Output:</a:t>
            </a:r>
            <a:endParaRPr sz="1600">
              <a:solidFill>
                <a:schemeClr val="dk1"/>
              </a:solidFill>
              <a:latin typeface="Calibri"/>
              <a:ea typeface="Calibri"/>
              <a:cs typeface="Calibri"/>
              <a:sym typeface="Calibri"/>
            </a:endParaRPr>
          </a:p>
        </p:txBody>
      </p:sp>
      <p:sp>
        <p:nvSpPr>
          <p:cNvPr id="313" name="Google Shape;313;p31"/>
          <p:cNvSpPr/>
          <p:nvPr/>
        </p:nvSpPr>
        <p:spPr>
          <a:xfrm>
            <a:off x="1832952" y="3145262"/>
            <a:ext cx="5194300" cy="114299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31"/>
          <p:cNvSpPr/>
          <p:nvPr/>
        </p:nvSpPr>
        <p:spPr>
          <a:xfrm>
            <a:off x="1824037" y="3139678"/>
            <a:ext cx="5203825" cy="1150144"/>
          </a:xfrm>
          <a:custGeom>
            <a:rect b="b" l="l" r="r" t="t"/>
            <a:pathLst>
              <a:path extrusionOk="0" h="1533525" w="5203825">
                <a:moveTo>
                  <a:pt x="0" y="0"/>
                </a:moveTo>
                <a:lnTo>
                  <a:pt x="5203825" y="0"/>
                </a:lnTo>
                <a:lnTo>
                  <a:pt x="5203825" y="1533525"/>
                </a:lnTo>
                <a:lnTo>
                  <a:pt x="0" y="15335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31"/>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316" name="Google Shape;316;p31"/>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32"/>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2042160" rtl="0" algn="l">
              <a:lnSpc>
                <a:spcPct val="100000"/>
              </a:lnSpc>
              <a:spcBef>
                <a:spcPts val="0"/>
              </a:spcBef>
              <a:spcAft>
                <a:spcPts val="0"/>
              </a:spcAft>
              <a:buNone/>
            </a:pPr>
            <a:r>
              <a:rPr lang="vi"/>
              <a:t>Typography (2-2)</a:t>
            </a:r>
            <a:endParaRPr/>
          </a:p>
        </p:txBody>
      </p:sp>
      <p:sp>
        <p:nvSpPr>
          <p:cNvPr id="324" name="Google Shape;324;p32"/>
          <p:cNvSpPr txBox="1"/>
          <p:nvPr/>
        </p:nvSpPr>
        <p:spPr>
          <a:xfrm>
            <a:off x="535940" y="1050798"/>
            <a:ext cx="8072120" cy="731995"/>
          </a:xfrm>
          <a:prstGeom prst="rect">
            <a:avLst/>
          </a:prstGeom>
          <a:noFill/>
          <a:ln>
            <a:noFill/>
          </a:ln>
        </p:spPr>
        <p:txBody>
          <a:bodyPr anchorCtr="0" anchor="t" bIns="0" lIns="0" spcFirstLastPara="1" rIns="0" wrap="square" tIns="0">
            <a:noAutofit/>
          </a:bodyPr>
          <a:lstStyle/>
          <a:p>
            <a:pPr indent="-342265" lvl="0" marL="354965" marR="508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Bootstrap offers styles for Description list &lt;dl&gt;, inline code snippet &lt;code&gt;,  and keyboard input text &lt;kbd&gt;.</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Output:</a:t>
            </a:r>
            <a:endParaRPr sz="2000">
              <a:solidFill>
                <a:schemeClr val="dk1"/>
              </a:solidFill>
              <a:latin typeface="Calibri"/>
              <a:ea typeface="Calibri"/>
              <a:cs typeface="Calibri"/>
              <a:sym typeface="Calibri"/>
            </a:endParaRPr>
          </a:p>
        </p:txBody>
      </p:sp>
      <p:sp>
        <p:nvSpPr>
          <p:cNvPr id="325" name="Google Shape;325;p32"/>
          <p:cNvSpPr/>
          <p:nvPr/>
        </p:nvSpPr>
        <p:spPr>
          <a:xfrm>
            <a:off x="1831632" y="2040824"/>
            <a:ext cx="4972800" cy="2378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32"/>
          <p:cNvSpPr/>
          <p:nvPr/>
        </p:nvSpPr>
        <p:spPr>
          <a:xfrm>
            <a:off x="1826874" y="2020428"/>
            <a:ext cx="4982209" cy="2388394"/>
          </a:xfrm>
          <a:custGeom>
            <a:rect b="b" l="l" r="r" t="t"/>
            <a:pathLst>
              <a:path extrusionOk="0" h="3184525" w="4982209">
                <a:moveTo>
                  <a:pt x="0" y="0"/>
                </a:moveTo>
                <a:lnTo>
                  <a:pt x="4982209" y="0"/>
                </a:lnTo>
                <a:lnTo>
                  <a:pt x="4982209" y="3184525"/>
                </a:lnTo>
                <a:lnTo>
                  <a:pt x="0" y="31845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32"/>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328" name="Google Shape;328;p32"/>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3"/>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33"/>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826135" rtl="0" algn="l">
              <a:lnSpc>
                <a:spcPct val="100000"/>
              </a:lnSpc>
              <a:spcBef>
                <a:spcPts val="0"/>
              </a:spcBef>
              <a:spcAft>
                <a:spcPts val="0"/>
              </a:spcAft>
              <a:buNone/>
            </a:pPr>
            <a:r>
              <a:rPr lang="vi"/>
              <a:t>Text Transformation Classes</a:t>
            </a:r>
            <a:endParaRPr/>
          </a:p>
        </p:txBody>
      </p:sp>
      <p:sp>
        <p:nvSpPr>
          <p:cNvPr id="336" name="Google Shape;336;p33"/>
          <p:cNvSpPr/>
          <p:nvPr/>
        </p:nvSpPr>
        <p:spPr>
          <a:xfrm>
            <a:off x="1017023" y="1345634"/>
            <a:ext cx="377190" cy="1309687"/>
          </a:xfrm>
          <a:custGeom>
            <a:rect b="b" l="l" r="r" t="t"/>
            <a:pathLst>
              <a:path extrusionOk="0" h="1746250" w="377190">
                <a:moveTo>
                  <a:pt x="15278" y="0"/>
                </a:moveTo>
                <a:lnTo>
                  <a:pt x="48889" y="34932"/>
                </a:lnTo>
                <a:lnTo>
                  <a:pt x="80861" y="70835"/>
                </a:lnTo>
                <a:lnTo>
                  <a:pt x="111194" y="107660"/>
                </a:lnTo>
                <a:lnTo>
                  <a:pt x="139887" y="145358"/>
                </a:lnTo>
                <a:lnTo>
                  <a:pt x="166940" y="183881"/>
                </a:lnTo>
                <a:lnTo>
                  <a:pt x="192354" y="223180"/>
                </a:lnTo>
                <a:lnTo>
                  <a:pt x="216128" y="263207"/>
                </a:lnTo>
                <a:lnTo>
                  <a:pt x="238263" y="303912"/>
                </a:lnTo>
                <a:lnTo>
                  <a:pt x="258758" y="345249"/>
                </a:lnTo>
                <a:lnTo>
                  <a:pt x="277613" y="387167"/>
                </a:lnTo>
                <a:lnTo>
                  <a:pt x="294829" y="429620"/>
                </a:lnTo>
                <a:lnTo>
                  <a:pt x="310405" y="472557"/>
                </a:lnTo>
                <a:lnTo>
                  <a:pt x="324341" y="515931"/>
                </a:lnTo>
                <a:lnTo>
                  <a:pt x="336638" y="559693"/>
                </a:lnTo>
                <a:lnTo>
                  <a:pt x="347296" y="603795"/>
                </a:lnTo>
                <a:lnTo>
                  <a:pt x="356314" y="648188"/>
                </a:lnTo>
                <a:lnTo>
                  <a:pt x="363692" y="692823"/>
                </a:lnTo>
                <a:lnTo>
                  <a:pt x="369430" y="737652"/>
                </a:lnTo>
                <a:lnTo>
                  <a:pt x="373529" y="782627"/>
                </a:lnTo>
                <a:lnTo>
                  <a:pt x="375989" y="827699"/>
                </a:lnTo>
                <a:lnTo>
                  <a:pt x="376809" y="872820"/>
                </a:lnTo>
                <a:lnTo>
                  <a:pt x="375989" y="917940"/>
                </a:lnTo>
                <a:lnTo>
                  <a:pt x="373529" y="963012"/>
                </a:lnTo>
                <a:lnTo>
                  <a:pt x="369430" y="1007987"/>
                </a:lnTo>
                <a:lnTo>
                  <a:pt x="363692" y="1052816"/>
                </a:lnTo>
                <a:lnTo>
                  <a:pt x="356314" y="1097452"/>
                </a:lnTo>
                <a:lnTo>
                  <a:pt x="347296" y="1141845"/>
                </a:lnTo>
                <a:lnTo>
                  <a:pt x="336638" y="1185946"/>
                </a:lnTo>
                <a:lnTo>
                  <a:pt x="324341" y="1229708"/>
                </a:lnTo>
                <a:lnTo>
                  <a:pt x="310405" y="1273082"/>
                </a:lnTo>
                <a:lnTo>
                  <a:pt x="294829" y="1316020"/>
                </a:lnTo>
                <a:lnTo>
                  <a:pt x="277613" y="1358472"/>
                </a:lnTo>
                <a:lnTo>
                  <a:pt x="258758" y="1400391"/>
                </a:lnTo>
                <a:lnTo>
                  <a:pt x="238263" y="1441727"/>
                </a:lnTo>
                <a:lnTo>
                  <a:pt x="216128" y="1482433"/>
                </a:lnTo>
                <a:lnTo>
                  <a:pt x="192354" y="1522460"/>
                </a:lnTo>
                <a:lnTo>
                  <a:pt x="166940" y="1561758"/>
                </a:lnTo>
                <a:lnTo>
                  <a:pt x="139887" y="1600281"/>
                </a:lnTo>
                <a:lnTo>
                  <a:pt x="111194" y="1637979"/>
                </a:lnTo>
                <a:lnTo>
                  <a:pt x="80861" y="1674804"/>
                </a:lnTo>
                <a:lnTo>
                  <a:pt x="48889" y="1710707"/>
                </a:lnTo>
                <a:lnTo>
                  <a:pt x="15278" y="1745640"/>
                </a:lnTo>
                <a:lnTo>
                  <a:pt x="0" y="1730362"/>
                </a:lnTo>
                <a:lnTo>
                  <a:pt x="33809" y="1695191"/>
                </a:lnTo>
                <a:lnTo>
                  <a:pt x="65927" y="1659021"/>
                </a:lnTo>
                <a:lnTo>
                  <a:pt x="96355" y="1621903"/>
                </a:lnTo>
                <a:lnTo>
                  <a:pt x="125093" y="1583889"/>
                </a:lnTo>
                <a:lnTo>
                  <a:pt x="152140" y="1545029"/>
                </a:lnTo>
                <a:lnTo>
                  <a:pt x="177497" y="1505375"/>
                </a:lnTo>
                <a:lnTo>
                  <a:pt x="201163" y="1464978"/>
                </a:lnTo>
                <a:lnTo>
                  <a:pt x="223139" y="1423890"/>
                </a:lnTo>
                <a:lnTo>
                  <a:pt x="243425" y="1382161"/>
                </a:lnTo>
                <a:lnTo>
                  <a:pt x="262020" y="1339843"/>
                </a:lnTo>
                <a:lnTo>
                  <a:pt x="278924" y="1296987"/>
                </a:lnTo>
                <a:lnTo>
                  <a:pt x="294138" y="1253644"/>
                </a:lnTo>
                <a:lnTo>
                  <a:pt x="307662" y="1209866"/>
                </a:lnTo>
                <a:lnTo>
                  <a:pt x="319495" y="1165704"/>
                </a:lnTo>
                <a:lnTo>
                  <a:pt x="329638" y="1121208"/>
                </a:lnTo>
                <a:lnTo>
                  <a:pt x="338090" y="1076431"/>
                </a:lnTo>
                <a:lnTo>
                  <a:pt x="344852" y="1031423"/>
                </a:lnTo>
                <a:lnTo>
                  <a:pt x="349923" y="986236"/>
                </a:lnTo>
                <a:lnTo>
                  <a:pt x="353304" y="940921"/>
                </a:lnTo>
                <a:lnTo>
                  <a:pt x="354994" y="895529"/>
                </a:lnTo>
                <a:lnTo>
                  <a:pt x="354994" y="850111"/>
                </a:lnTo>
                <a:lnTo>
                  <a:pt x="353304" y="804719"/>
                </a:lnTo>
                <a:lnTo>
                  <a:pt x="349923" y="759404"/>
                </a:lnTo>
                <a:lnTo>
                  <a:pt x="344852" y="714216"/>
                </a:lnTo>
                <a:lnTo>
                  <a:pt x="338090" y="669209"/>
                </a:lnTo>
                <a:lnTo>
                  <a:pt x="329638" y="624431"/>
                </a:lnTo>
                <a:lnTo>
                  <a:pt x="319495" y="579936"/>
                </a:lnTo>
                <a:lnTo>
                  <a:pt x="307662" y="535773"/>
                </a:lnTo>
                <a:lnTo>
                  <a:pt x="294138" y="491995"/>
                </a:lnTo>
                <a:lnTo>
                  <a:pt x="278924" y="448652"/>
                </a:lnTo>
                <a:lnTo>
                  <a:pt x="262020" y="405796"/>
                </a:lnTo>
                <a:lnTo>
                  <a:pt x="243425" y="363478"/>
                </a:lnTo>
                <a:lnTo>
                  <a:pt x="223139" y="321749"/>
                </a:lnTo>
                <a:lnTo>
                  <a:pt x="201163" y="280661"/>
                </a:lnTo>
                <a:lnTo>
                  <a:pt x="177497" y="240264"/>
                </a:lnTo>
                <a:lnTo>
                  <a:pt x="152140" y="200610"/>
                </a:lnTo>
                <a:lnTo>
                  <a:pt x="125093" y="161751"/>
                </a:lnTo>
                <a:lnTo>
                  <a:pt x="96355" y="123736"/>
                </a:lnTo>
                <a:lnTo>
                  <a:pt x="65927" y="86618"/>
                </a:lnTo>
                <a:lnTo>
                  <a:pt x="33809" y="50448"/>
                </a:lnTo>
                <a:lnTo>
                  <a:pt x="0" y="15278"/>
                </a:lnTo>
                <a:lnTo>
                  <a:pt x="15278" y="0"/>
                </a:lnTo>
                <a:close/>
              </a:path>
            </a:pathLst>
          </a:custGeom>
          <a:noFill/>
          <a:ln cap="flat" cmpd="sng" w="25400">
            <a:solidFill>
              <a:srgbClr val="3D6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33"/>
          <p:cNvSpPr/>
          <p:nvPr/>
        </p:nvSpPr>
        <p:spPr>
          <a:xfrm>
            <a:off x="1249794" y="1451609"/>
            <a:ext cx="6045835" cy="274320"/>
          </a:xfrm>
          <a:custGeom>
            <a:rect b="b" l="l" r="r" t="t"/>
            <a:pathLst>
              <a:path extrusionOk="0" h="365760" w="6045834">
                <a:moveTo>
                  <a:pt x="0" y="0"/>
                </a:moveTo>
                <a:lnTo>
                  <a:pt x="6045530" y="0"/>
                </a:lnTo>
                <a:lnTo>
                  <a:pt x="6045530" y="365760"/>
                </a:lnTo>
                <a:lnTo>
                  <a:pt x="0" y="365760"/>
                </a:lnTo>
                <a:lnTo>
                  <a:pt x="0" y="0"/>
                </a:lnTo>
                <a:close/>
              </a:path>
            </a:pathLst>
          </a:custGeom>
          <a:solidFill>
            <a:srgbClr val="4F81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33"/>
          <p:cNvSpPr/>
          <p:nvPr/>
        </p:nvSpPr>
        <p:spPr>
          <a:xfrm>
            <a:off x="1249794" y="1451609"/>
            <a:ext cx="6045835" cy="274320"/>
          </a:xfrm>
          <a:custGeom>
            <a:rect b="b" l="l" r="r" t="t"/>
            <a:pathLst>
              <a:path extrusionOk="0" h="365760" w="6045834">
                <a:moveTo>
                  <a:pt x="0" y="0"/>
                </a:moveTo>
                <a:lnTo>
                  <a:pt x="6045530" y="0"/>
                </a:lnTo>
                <a:lnTo>
                  <a:pt x="6045530" y="365760"/>
                </a:lnTo>
                <a:lnTo>
                  <a:pt x="0" y="365760"/>
                </a:lnTo>
                <a:lnTo>
                  <a:pt x="0" y="0"/>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33"/>
          <p:cNvSpPr/>
          <p:nvPr/>
        </p:nvSpPr>
        <p:spPr>
          <a:xfrm>
            <a:off x="1021190" y="1417320"/>
            <a:ext cx="457200" cy="342900"/>
          </a:xfrm>
          <a:custGeom>
            <a:rect b="b" l="l" r="r" t="t"/>
            <a:pathLst>
              <a:path extrusionOk="0" h="457200" w="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33"/>
          <p:cNvSpPr/>
          <p:nvPr/>
        </p:nvSpPr>
        <p:spPr>
          <a:xfrm>
            <a:off x="1021190" y="1417320"/>
            <a:ext cx="457200" cy="342900"/>
          </a:xfrm>
          <a:custGeom>
            <a:rect b="b" l="l" r="r" t="t"/>
            <a:pathLst>
              <a:path extrusionOk="0" h="457200" w="457200">
                <a:moveTo>
                  <a:pt x="0" y="228600"/>
                </a:moveTo>
                <a:lnTo>
                  <a:pt x="4644" y="182529"/>
                </a:lnTo>
                <a:lnTo>
                  <a:pt x="17964" y="139619"/>
                </a:lnTo>
                <a:lnTo>
                  <a:pt x="39041" y="100788"/>
                </a:lnTo>
                <a:lnTo>
                  <a:pt x="66955" y="66955"/>
                </a:lnTo>
                <a:lnTo>
                  <a:pt x="100788" y="39041"/>
                </a:lnTo>
                <a:lnTo>
                  <a:pt x="139619" y="17964"/>
                </a:lnTo>
                <a:lnTo>
                  <a:pt x="182529" y="4644"/>
                </a:lnTo>
                <a:lnTo>
                  <a:pt x="228600" y="0"/>
                </a:lnTo>
                <a:lnTo>
                  <a:pt x="274670" y="4644"/>
                </a:lnTo>
                <a:lnTo>
                  <a:pt x="317580" y="17964"/>
                </a:lnTo>
                <a:lnTo>
                  <a:pt x="356411" y="39041"/>
                </a:lnTo>
                <a:lnTo>
                  <a:pt x="390244" y="66955"/>
                </a:lnTo>
                <a:lnTo>
                  <a:pt x="418158" y="100788"/>
                </a:lnTo>
                <a:lnTo>
                  <a:pt x="439235" y="139619"/>
                </a:lnTo>
                <a:lnTo>
                  <a:pt x="452555" y="182529"/>
                </a:lnTo>
                <a:lnTo>
                  <a:pt x="457200" y="228600"/>
                </a:lnTo>
                <a:lnTo>
                  <a:pt x="452555" y="274670"/>
                </a:lnTo>
                <a:lnTo>
                  <a:pt x="439235" y="317580"/>
                </a:lnTo>
                <a:lnTo>
                  <a:pt x="418158" y="356411"/>
                </a:lnTo>
                <a:lnTo>
                  <a:pt x="390244" y="390244"/>
                </a:lnTo>
                <a:lnTo>
                  <a:pt x="356411" y="418158"/>
                </a:lnTo>
                <a:lnTo>
                  <a:pt x="317580" y="439235"/>
                </a:lnTo>
                <a:lnTo>
                  <a:pt x="274670" y="452555"/>
                </a:lnTo>
                <a:lnTo>
                  <a:pt x="228600" y="457200"/>
                </a:lnTo>
                <a:lnTo>
                  <a:pt x="182529" y="452555"/>
                </a:lnTo>
                <a:lnTo>
                  <a:pt x="139619" y="439235"/>
                </a:lnTo>
                <a:lnTo>
                  <a:pt x="100788" y="418158"/>
                </a:lnTo>
                <a:lnTo>
                  <a:pt x="66955" y="390244"/>
                </a:lnTo>
                <a:lnTo>
                  <a:pt x="39041" y="356411"/>
                </a:lnTo>
                <a:lnTo>
                  <a:pt x="17964" y="317580"/>
                </a:lnTo>
                <a:lnTo>
                  <a:pt x="4644" y="274670"/>
                </a:lnTo>
                <a:lnTo>
                  <a:pt x="0" y="228600"/>
                </a:lnTo>
                <a:close/>
              </a:path>
            </a:pathLst>
          </a:custGeom>
          <a:noFill/>
          <a:ln cap="flat" cmpd="sng" w="25400">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33"/>
          <p:cNvSpPr/>
          <p:nvPr/>
        </p:nvSpPr>
        <p:spPr>
          <a:xfrm>
            <a:off x="1382737" y="1863090"/>
            <a:ext cx="5913120" cy="274320"/>
          </a:xfrm>
          <a:custGeom>
            <a:rect b="b" l="l" r="r" t="t"/>
            <a:pathLst>
              <a:path extrusionOk="0" h="365760" w="5913120">
                <a:moveTo>
                  <a:pt x="0" y="0"/>
                </a:moveTo>
                <a:lnTo>
                  <a:pt x="5912573" y="0"/>
                </a:lnTo>
                <a:lnTo>
                  <a:pt x="5912573" y="365760"/>
                </a:lnTo>
                <a:lnTo>
                  <a:pt x="0" y="365760"/>
                </a:lnTo>
                <a:lnTo>
                  <a:pt x="0" y="0"/>
                </a:lnTo>
                <a:close/>
              </a:path>
            </a:pathLst>
          </a:custGeom>
          <a:solidFill>
            <a:srgbClr val="4F81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33"/>
          <p:cNvSpPr/>
          <p:nvPr/>
        </p:nvSpPr>
        <p:spPr>
          <a:xfrm>
            <a:off x="1382737" y="1863090"/>
            <a:ext cx="5913120" cy="274320"/>
          </a:xfrm>
          <a:custGeom>
            <a:rect b="b" l="l" r="r" t="t"/>
            <a:pathLst>
              <a:path extrusionOk="0" h="365760" w="5913120">
                <a:moveTo>
                  <a:pt x="0" y="0"/>
                </a:moveTo>
                <a:lnTo>
                  <a:pt x="5912573" y="0"/>
                </a:lnTo>
                <a:lnTo>
                  <a:pt x="5912573" y="365760"/>
                </a:lnTo>
                <a:lnTo>
                  <a:pt x="0" y="365760"/>
                </a:lnTo>
                <a:lnTo>
                  <a:pt x="0" y="0"/>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33"/>
          <p:cNvSpPr/>
          <p:nvPr/>
        </p:nvSpPr>
        <p:spPr>
          <a:xfrm>
            <a:off x="1154144" y="1828800"/>
            <a:ext cx="457200" cy="342900"/>
          </a:xfrm>
          <a:custGeom>
            <a:rect b="b" l="l" r="r" t="t"/>
            <a:pathLst>
              <a:path extrusionOk="0" h="457200" w="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33"/>
          <p:cNvSpPr/>
          <p:nvPr/>
        </p:nvSpPr>
        <p:spPr>
          <a:xfrm>
            <a:off x="1154144" y="1828800"/>
            <a:ext cx="457200" cy="342900"/>
          </a:xfrm>
          <a:custGeom>
            <a:rect b="b" l="l" r="r" t="t"/>
            <a:pathLst>
              <a:path extrusionOk="0" h="457200" w="457200">
                <a:moveTo>
                  <a:pt x="0" y="228600"/>
                </a:moveTo>
                <a:lnTo>
                  <a:pt x="4644" y="182529"/>
                </a:lnTo>
                <a:lnTo>
                  <a:pt x="17964" y="139619"/>
                </a:lnTo>
                <a:lnTo>
                  <a:pt x="39041" y="100788"/>
                </a:lnTo>
                <a:lnTo>
                  <a:pt x="66955" y="66955"/>
                </a:lnTo>
                <a:lnTo>
                  <a:pt x="100788" y="39041"/>
                </a:lnTo>
                <a:lnTo>
                  <a:pt x="139619" y="17964"/>
                </a:lnTo>
                <a:lnTo>
                  <a:pt x="182529" y="4644"/>
                </a:lnTo>
                <a:lnTo>
                  <a:pt x="228600" y="0"/>
                </a:lnTo>
                <a:lnTo>
                  <a:pt x="274670" y="4644"/>
                </a:lnTo>
                <a:lnTo>
                  <a:pt x="317580" y="17964"/>
                </a:lnTo>
                <a:lnTo>
                  <a:pt x="356411" y="39041"/>
                </a:lnTo>
                <a:lnTo>
                  <a:pt x="390244" y="66955"/>
                </a:lnTo>
                <a:lnTo>
                  <a:pt x="418158" y="100788"/>
                </a:lnTo>
                <a:lnTo>
                  <a:pt x="439235" y="139619"/>
                </a:lnTo>
                <a:lnTo>
                  <a:pt x="452555" y="182529"/>
                </a:lnTo>
                <a:lnTo>
                  <a:pt x="457200" y="228600"/>
                </a:lnTo>
                <a:lnTo>
                  <a:pt x="452555" y="274670"/>
                </a:lnTo>
                <a:lnTo>
                  <a:pt x="439235" y="317580"/>
                </a:lnTo>
                <a:lnTo>
                  <a:pt x="418158" y="356411"/>
                </a:lnTo>
                <a:lnTo>
                  <a:pt x="390244" y="390244"/>
                </a:lnTo>
                <a:lnTo>
                  <a:pt x="356411" y="418158"/>
                </a:lnTo>
                <a:lnTo>
                  <a:pt x="317580" y="439235"/>
                </a:lnTo>
                <a:lnTo>
                  <a:pt x="274670" y="452555"/>
                </a:lnTo>
                <a:lnTo>
                  <a:pt x="228600" y="457200"/>
                </a:lnTo>
                <a:lnTo>
                  <a:pt x="182529" y="452555"/>
                </a:lnTo>
                <a:lnTo>
                  <a:pt x="139619" y="439235"/>
                </a:lnTo>
                <a:lnTo>
                  <a:pt x="100788" y="418158"/>
                </a:lnTo>
                <a:lnTo>
                  <a:pt x="66955" y="390244"/>
                </a:lnTo>
                <a:lnTo>
                  <a:pt x="39041" y="356411"/>
                </a:lnTo>
                <a:lnTo>
                  <a:pt x="17964" y="317580"/>
                </a:lnTo>
                <a:lnTo>
                  <a:pt x="4644" y="274670"/>
                </a:lnTo>
                <a:lnTo>
                  <a:pt x="0" y="228600"/>
                </a:lnTo>
                <a:close/>
              </a:path>
            </a:pathLst>
          </a:custGeom>
          <a:noFill/>
          <a:ln cap="flat" cmpd="sng" w="25400">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33"/>
          <p:cNvSpPr/>
          <p:nvPr/>
        </p:nvSpPr>
        <p:spPr>
          <a:xfrm>
            <a:off x="1249794" y="2274570"/>
            <a:ext cx="6045835" cy="274320"/>
          </a:xfrm>
          <a:custGeom>
            <a:rect b="b" l="l" r="r" t="t"/>
            <a:pathLst>
              <a:path extrusionOk="0" h="365760" w="6045834">
                <a:moveTo>
                  <a:pt x="0" y="0"/>
                </a:moveTo>
                <a:lnTo>
                  <a:pt x="6045530" y="0"/>
                </a:lnTo>
                <a:lnTo>
                  <a:pt x="6045530" y="365760"/>
                </a:lnTo>
                <a:lnTo>
                  <a:pt x="0" y="365760"/>
                </a:lnTo>
                <a:lnTo>
                  <a:pt x="0" y="0"/>
                </a:lnTo>
                <a:close/>
              </a:path>
            </a:pathLst>
          </a:custGeom>
          <a:solidFill>
            <a:srgbClr val="4F81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33"/>
          <p:cNvSpPr/>
          <p:nvPr/>
        </p:nvSpPr>
        <p:spPr>
          <a:xfrm>
            <a:off x="1249794" y="2274570"/>
            <a:ext cx="6045835" cy="274320"/>
          </a:xfrm>
          <a:custGeom>
            <a:rect b="b" l="l" r="r" t="t"/>
            <a:pathLst>
              <a:path extrusionOk="0" h="365760" w="6045834">
                <a:moveTo>
                  <a:pt x="0" y="0"/>
                </a:moveTo>
                <a:lnTo>
                  <a:pt x="6045530" y="0"/>
                </a:lnTo>
                <a:lnTo>
                  <a:pt x="6045530" y="365760"/>
                </a:lnTo>
                <a:lnTo>
                  <a:pt x="0" y="365760"/>
                </a:lnTo>
                <a:lnTo>
                  <a:pt x="0" y="0"/>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33"/>
          <p:cNvSpPr txBox="1"/>
          <p:nvPr/>
        </p:nvSpPr>
        <p:spPr>
          <a:xfrm>
            <a:off x="535940" y="955548"/>
            <a:ext cx="7815600" cy="1893900"/>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Three text transformation classes to change the text case in component:</a:t>
            </a:r>
            <a:endParaRPr sz="2000">
              <a:solidFill>
                <a:schemeClr val="dk1"/>
              </a:solidFill>
              <a:latin typeface="Calibri"/>
              <a:ea typeface="Calibri"/>
              <a:cs typeface="Calibri"/>
              <a:sym typeface="Calibri"/>
            </a:endParaRPr>
          </a:p>
          <a:p>
            <a:pPr indent="0" lvl="0" marL="1003935" marR="0" rtl="0" algn="l">
              <a:lnSpc>
                <a:spcPct val="100000"/>
              </a:lnSpc>
              <a:spcBef>
                <a:spcPts val="1060"/>
              </a:spcBef>
              <a:spcAft>
                <a:spcPts val="0"/>
              </a:spcAft>
              <a:buNone/>
            </a:pPr>
            <a:r>
              <a:rPr lang="vi" sz="2200">
                <a:solidFill>
                  <a:srgbClr val="FFFFFF"/>
                </a:solidFill>
                <a:latin typeface="Calibri"/>
                <a:ea typeface="Calibri"/>
                <a:cs typeface="Calibri"/>
                <a:sym typeface="Calibri"/>
              </a:rPr>
              <a:t>.</a:t>
            </a:r>
            <a:r>
              <a:rPr lang="vi" sz="1800">
                <a:solidFill>
                  <a:srgbClr val="FFFFFF"/>
                </a:solidFill>
                <a:latin typeface="Calibri"/>
                <a:ea typeface="Calibri"/>
                <a:cs typeface="Calibri"/>
                <a:sym typeface="Calibri"/>
              </a:rPr>
              <a:t>text-uppercase</a:t>
            </a:r>
            <a:endParaRPr sz="1800">
              <a:solidFill>
                <a:schemeClr val="dk1"/>
              </a:solidFill>
              <a:latin typeface="Calibri"/>
              <a:ea typeface="Calibri"/>
              <a:cs typeface="Calibri"/>
              <a:sym typeface="Calibri"/>
            </a:endParaRPr>
          </a:p>
          <a:p>
            <a:pPr indent="0" lvl="0" marL="1136650" marR="0" rtl="0" algn="l">
              <a:lnSpc>
                <a:spcPct val="100000"/>
              </a:lnSpc>
              <a:spcBef>
                <a:spcPts val="1680"/>
              </a:spcBef>
              <a:spcAft>
                <a:spcPts val="0"/>
              </a:spcAft>
              <a:buNone/>
            </a:pPr>
            <a:r>
              <a:rPr lang="vi" sz="2200">
                <a:solidFill>
                  <a:srgbClr val="FFFFFF"/>
                </a:solidFill>
                <a:latin typeface="Calibri"/>
                <a:ea typeface="Calibri"/>
                <a:cs typeface="Calibri"/>
                <a:sym typeface="Calibri"/>
              </a:rPr>
              <a:t>.</a:t>
            </a:r>
            <a:r>
              <a:rPr lang="vi" sz="1800">
                <a:solidFill>
                  <a:srgbClr val="FFFFFF"/>
                </a:solidFill>
                <a:latin typeface="Calibri"/>
                <a:ea typeface="Calibri"/>
                <a:cs typeface="Calibri"/>
                <a:sym typeface="Calibri"/>
              </a:rPr>
              <a:t>text-lowercase</a:t>
            </a:r>
            <a:endParaRPr sz="1800">
              <a:solidFill>
                <a:schemeClr val="dk1"/>
              </a:solidFill>
              <a:latin typeface="Calibri"/>
              <a:ea typeface="Calibri"/>
              <a:cs typeface="Calibri"/>
              <a:sym typeface="Calibri"/>
            </a:endParaRPr>
          </a:p>
          <a:p>
            <a:pPr indent="0" lvl="0" marL="1003935" marR="0" rtl="0" algn="l">
              <a:lnSpc>
                <a:spcPct val="100000"/>
              </a:lnSpc>
              <a:spcBef>
                <a:spcPts val="1680"/>
              </a:spcBef>
              <a:spcAft>
                <a:spcPts val="0"/>
              </a:spcAft>
              <a:buNone/>
            </a:pPr>
            <a:r>
              <a:rPr lang="vi" sz="2200">
                <a:solidFill>
                  <a:srgbClr val="FFFFFF"/>
                </a:solidFill>
                <a:latin typeface="Calibri"/>
                <a:ea typeface="Calibri"/>
                <a:cs typeface="Calibri"/>
                <a:sym typeface="Calibri"/>
              </a:rPr>
              <a:t>.</a:t>
            </a:r>
            <a:r>
              <a:rPr lang="vi" sz="1800">
                <a:solidFill>
                  <a:srgbClr val="FFFFFF"/>
                </a:solidFill>
                <a:latin typeface="Calibri"/>
                <a:ea typeface="Calibri"/>
                <a:cs typeface="Calibri"/>
                <a:sym typeface="Calibri"/>
              </a:rPr>
              <a:t>text-capitalize</a:t>
            </a:r>
            <a:endParaRPr sz="1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200">
              <a:solidFill>
                <a:schemeClr val="dk1"/>
              </a:solidFill>
              <a:latin typeface="Times New Roman"/>
              <a:ea typeface="Times New Roman"/>
              <a:cs typeface="Times New Roman"/>
              <a:sym typeface="Times New Roman"/>
            </a:endParaRPr>
          </a:p>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Output:</a:t>
            </a:r>
            <a:endParaRPr sz="2000">
              <a:solidFill>
                <a:schemeClr val="dk1"/>
              </a:solidFill>
              <a:latin typeface="Calibri"/>
              <a:ea typeface="Calibri"/>
              <a:cs typeface="Calibri"/>
              <a:sym typeface="Calibri"/>
            </a:endParaRPr>
          </a:p>
        </p:txBody>
      </p:sp>
      <p:sp>
        <p:nvSpPr>
          <p:cNvPr id="348" name="Google Shape;348;p33"/>
          <p:cNvSpPr/>
          <p:nvPr/>
        </p:nvSpPr>
        <p:spPr>
          <a:xfrm>
            <a:off x="1021190" y="2240279"/>
            <a:ext cx="457200" cy="342900"/>
          </a:xfrm>
          <a:custGeom>
            <a:rect b="b" l="l" r="r" t="t"/>
            <a:pathLst>
              <a:path extrusionOk="0" h="457200" w="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33"/>
          <p:cNvSpPr/>
          <p:nvPr/>
        </p:nvSpPr>
        <p:spPr>
          <a:xfrm>
            <a:off x="1021190" y="2240279"/>
            <a:ext cx="457200" cy="342900"/>
          </a:xfrm>
          <a:custGeom>
            <a:rect b="b" l="l" r="r" t="t"/>
            <a:pathLst>
              <a:path extrusionOk="0" h="457200" w="457200">
                <a:moveTo>
                  <a:pt x="0" y="228600"/>
                </a:moveTo>
                <a:lnTo>
                  <a:pt x="4644" y="182529"/>
                </a:lnTo>
                <a:lnTo>
                  <a:pt x="17964" y="139619"/>
                </a:lnTo>
                <a:lnTo>
                  <a:pt x="39041" y="100788"/>
                </a:lnTo>
                <a:lnTo>
                  <a:pt x="66955" y="66955"/>
                </a:lnTo>
                <a:lnTo>
                  <a:pt x="100788" y="39041"/>
                </a:lnTo>
                <a:lnTo>
                  <a:pt x="139619" y="17964"/>
                </a:lnTo>
                <a:lnTo>
                  <a:pt x="182529" y="4644"/>
                </a:lnTo>
                <a:lnTo>
                  <a:pt x="228600" y="0"/>
                </a:lnTo>
                <a:lnTo>
                  <a:pt x="274670" y="4644"/>
                </a:lnTo>
                <a:lnTo>
                  <a:pt x="317580" y="17964"/>
                </a:lnTo>
                <a:lnTo>
                  <a:pt x="356411" y="39041"/>
                </a:lnTo>
                <a:lnTo>
                  <a:pt x="390244" y="66955"/>
                </a:lnTo>
                <a:lnTo>
                  <a:pt x="418158" y="100788"/>
                </a:lnTo>
                <a:lnTo>
                  <a:pt x="439235" y="139619"/>
                </a:lnTo>
                <a:lnTo>
                  <a:pt x="452555" y="182529"/>
                </a:lnTo>
                <a:lnTo>
                  <a:pt x="457200" y="228600"/>
                </a:lnTo>
                <a:lnTo>
                  <a:pt x="452555" y="274670"/>
                </a:lnTo>
                <a:lnTo>
                  <a:pt x="439235" y="317580"/>
                </a:lnTo>
                <a:lnTo>
                  <a:pt x="418158" y="356411"/>
                </a:lnTo>
                <a:lnTo>
                  <a:pt x="390244" y="390244"/>
                </a:lnTo>
                <a:lnTo>
                  <a:pt x="356411" y="418158"/>
                </a:lnTo>
                <a:lnTo>
                  <a:pt x="317580" y="439235"/>
                </a:lnTo>
                <a:lnTo>
                  <a:pt x="274670" y="452555"/>
                </a:lnTo>
                <a:lnTo>
                  <a:pt x="228600" y="457200"/>
                </a:lnTo>
                <a:lnTo>
                  <a:pt x="182529" y="452555"/>
                </a:lnTo>
                <a:lnTo>
                  <a:pt x="139619" y="439235"/>
                </a:lnTo>
                <a:lnTo>
                  <a:pt x="100788" y="418158"/>
                </a:lnTo>
                <a:lnTo>
                  <a:pt x="66955" y="390244"/>
                </a:lnTo>
                <a:lnTo>
                  <a:pt x="39041" y="356411"/>
                </a:lnTo>
                <a:lnTo>
                  <a:pt x="17964" y="317580"/>
                </a:lnTo>
                <a:lnTo>
                  <a:pt x="4644" y="274670"/>
                </a:lnTo>
                <a:lnTo>
                  <a:pt x="0" y="228600"/>
                </a:lnTo>
                <a:close/>
              </a:path>
            </a:pathLst>
          </a:custGeom>
          <a:noFill/>
          <a:ln cap="flat" cmpd="sng" w="25400">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33"/>
          <p:cNvSpPr/>
          <p:nvPr/>
        </p:nvSpPr>
        <p:spPr>
          <a:xfrm>
            <a:off x="1984959" y="2976211"/>
            <a:ext cx="5102326" cy="13501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33"/>
          <p:cNvSpPr/>
          <p:nvPr/>
        </p:nvSpPr>
        <p:spPr>
          <a:xfrm>
            <a:off x="1976437" y="2968228"/>
            <a:ext cx="5114925" cy="1359694"/>
          </a:xfrm>
          <a:custGeom>
            <a:rect b="b" l="l" r="r" t="t"/>
            <a:pathLst>
              <a:path extrusionOk="0" h="1812925" w="5114925">
                <a:moveTo>
                  <a:pt x="0" y="0"/>
                </a:moveTo>
                <a:lnTo>
                  <a:pt x="5114925" y="0"/>
                </a:lnTo>
                <a:lnTo>
                  <a:pt x="5114925" y="1812925"/>
                </a:lnTo>
                <a:lnTo>
                  <a:pt x="0" y="18129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33"/>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353" name="Google Shape;353;p33"/>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4"/>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34"/>
          <p:cNvSpPr txBox="1"/>
          <p:nvPr>
            <p:ph type="title"/>
          </p:nvPr>
        </p:nvSpPr>
        <p:spPr>
          <a:xfrm>
            <a:off x="1567281" y="310258"/>
            <a:ext cx="6087110" cy="533876"/>
          </a:xfrm>
          <a:prstGeom prst="rect">
            <a:avLst/>
          </a:prstGeom>
          <a:noFill/>
          <a:ln>
            <a:noFill/>
          </a:ln>
        </p:spPr>
        <p:txBody>
          <a:bodyPr anchorCtr="0" anchor="t" bIns="0" lIns="0" spcFirstLastPara="1" rIns="0" wrap="square" tIns="0">
            <a:noAutofit/>
          </a:bodyPr>
          <a:lstStyle/>
          <a:p>
            <a:pPr indent="0" lvl="0" marL="12700" rtl="0" algn="l">
              <a:lnSpc>
                <a:spcPct val="100000"/>
              </a:lnSpc>
              <a:spcBef>
                <a:spcPts val="0"/>
              </a:spcBef>
              <a:spcAft>
                <a:spcPts val="0"/>
              </a:spcAft>
              <a:buNone/>
            </a:pPr>
            <a:r>
              <a:rPr lang="vi"/>
              <a:t>Responsive Web Designing</a:t>
            </a:r>
            <a:endParaRPr/>
          </a:p>
        </p:txBody>
      </p:sp>
      <p:sp>
        <p:nvSpPr>
          <p:cNvPr id="361" name="Google Shape;361;p34"/>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362" name="Google Shape;362;p34"/>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
        <p:nvSpPr>
          <p:cNvPr id="363" name="Google Shape;363;p34"/>
          <p:cNvSpPr txBox="1"/>
          <p:nvPr/>
        </p:nvSpPr>
        <p:spPr>
          <a:xfrm>
            <a:off x="535776" y="1255400"/>
            <a:ext cx="8502900" cy="2991300"/>
          </a:xfrm>
          <a:prstGeom prst="rect">
            <a:avLst/>
          </a:prstGeom>
          <a:noFill/>
          <a:ln>
            <a:noFill/>
          </a:ln>
        </p:spPr>
        <p:txBody>
          <a:bodyPr anchorCtr="0" anchor="t" bIns="0" lIns="0" spcFirstLastPara="1" rIns="0" wrap="square" tIns="0">
            <a:noAutofit/>
          </a:bodyPr>
          <a:lstStyle/>
          <a:p>
            <a:pPr indent="-330200" lvl="0" marL="355600" marR="0" rtl="0" algn="l">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The .clearfix class is used to prevent uneven wrapping and organizes the</a:t>
            </a:r>
            <a:r>
              <a:rPr lang="vi" sz="1800">
                <a:solidFill>
                  <a:schemeClr val="dk1"/>
                </a:solidFill>
                <a:latin typeface="Calibri"/>
                <a:ea typeface="Calibri"/>
                <a:cs typeface="Calibri"/>
                <a:sym typeface="Calibri"/>
              </a:rPr>
              <a:t> </a:t>
            </a:r>
            <a:r>
              <a:rPr lang="vi" sz="1800">
                <a:solidFill>
                  <a:srgbClr val="17375E"/>
                </a:solidFill>
                <a:latin typeface="Calibri"/>
                <a:ea typeface="Calibri"/>
                <a:cs typeface="Calibri"/>
                <a:sym typeface="Calibri"/>
              </a:rPr>
              <a:t>content</a:t>
            </a:r>
            <a:endParaRPr sz="1800">
              <a:solidFill>
                <a:schemeClr val="dk1"/>
              </a:solidFill>
              <a:latin typeface="Calibri"/>
              <a:ea typeface="Calibri"/>
              <a:cs typeface="Calibri"/>
              <a:sym typeface="Calibri"/>
            </a:endParaRPr>
          </a:p>
          <a:p>
            <a:pPr indent="-330200" lvl="0" marL="355600" marR="5080" rtl="0" algn="l">
              <a:lnSpc>
                <a:spcPct val="19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The .visible-sm class is a responsive utility to make content visible on small  devices</a:t>
            </a:r>
            <a:endParaRPr sz="1800">
              <a:solidFill>
                <a:schemeClr val="dk1"/>
              </a:solidFill>
              <a:latin typeface="Calibri"/>
              <a:ea typeface="Calibri"/>
              <a:cs typeface="Calibri"/>
              <a:sym typeface="Calibri"/>
            </a:endParaRPr>
          </a:p>
          <a:p>
            <a:pPr indent="-330200" lvl="0" marL="355600" marR="0" rtl="0" algn="l">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The .visible-sm-block class is used to show content through media queries</a:t>
            </a:r>
            <a:endParaRPr sz="1800">
              <a:solidFill>
                <a:schemeClr val="dk1"/>
              </a:solidFill>
              <a:latin typeface="Calibri"/>
              <a:ea typeface="Calibri"/>
              <a:cs typeface="Calibri"/>
              <a:sym typeface="Calibri"/>
            </a:endParaRPr>
          </a:p>
          <a:p>
            <a:pPr indent="-329565" lvl="0" marL="354965" marR="625475" rtl="0" algn="l">
              <a:lnSpc>
                <a:spcPct val="19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Use one or more classes to toggle content across variety of viewport breakpoints</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5"/>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35"/>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2278380" rtl="0" algn="l">
              <a:lnSpc>
                <a:spcPct val="100000"/>
              </a:lnSpc>
              <a:spcBef>
                <a:spcPts val="0"/>
              </a:spcBef>
              <a:spcAft>
                <a:spcPts val="0"/>
              </a:spcAft>
              <a:buNone/>
            </a:pPr>
            <a:r>
              <a:rPr lang="vi"/>
              <a:t>Summary (1-3)</a:t>
            </a:r>
            <a:endParaRPr/>
          </a:p>
        </p:txBody>
      </p:sp>
      <p:sp>
        <p:nvSpPr>
          <p:cNvPr id="371" name="Google Shape;371;p35"/>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372" name="Google Shape;372;p35"/>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
        <p:nvSpPr>
          <p:cNvPr id="373" name="Google Shape;373;p35"/>
          <p:cNvSpPr txBox="1"/>
          <p:nvPr/>
        </p:nvSpPr>
        <p:spPr>
          <a:xfrm>
            <a:off x="535940" y="958215"/>
            <a:ext cx="8154670" cy="3242310"/>
          </a:xfrm>
          <a:prstGeom prst="rect">
            <a:avLst/>
          </a:prstGeom>
          <a:noFill/>
          <a:ln>
            <a:noFill/>
          </a:ln>
        </p:spPr>
        <p:txBody>
          <a:bodyPr anchorCtr="0" anchor="t" bIns="0" lIns="0" spcFirstLastPara="1" rIns="0" wrap="square" tIns="0">
            <a:noAutofit/>
          </a:bodyPr>
          <a:lstStyle/>
          <a:p>
            <a:pPr indent="-316865" lvl="0" marL="354965" marR="5080" rtl="0" algn="l">
              <a:lnSpc>
                <a:spcPct val="15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A responsive layout adapts its user interface components and perhaps even  functionality to any screen size on its own.</a:t>
            </a:r>
            <a:endParaRPr sz="1600">
              <a:solidFill>
                <a:schemeClr val="dk1"/>
              </a:solidFill>
              <a:latin typeface="Calibri"/>
              <a:ea typeface="Calibri"/>
              <a:cs typeface="Calibri"/>
              <a:sym typeface="Calibri"/>
            </a:endParaRPr>
          </a:p>
          <a:p>
            <a:pPr indent="-317500" lvl="0" marL="355600" marR="130810" rtl="0" algn="l">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A responsive Website adapts its layout to the viewing screen using three  elements namely, fluid grids, flexible multimedia, and CSS3 media queries.</a:t>
            </a:r>
            <a:endParaRPr sz="1600">
              <a:solidFill>
                <a:schemeClr val="dk1"/>
              </a:solidFill>
              <a:latin typeface="Calibri"/>
              <a:ea typeface="Calibri"/>
              <a:cs typeface="Calibri"/>
              <a:sym typeface="Calibri"/>
            </a:endParaRPr>
          </a:p>
          <a:p>
            <a:pPr indent="-317500" lvl="0" marL="355600" marR="17145" rtl="0" algn="l">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Bootstrap 3 mobile first technology allows the code to focus first on smaller  screens and then, expand for fitting on larger screens.</a:t>
            </a:r>
            <a:endParaRPr sz="1600">
              <a:solidFill>
                <a:schemeClr val="dk1"/>
              </a:solidFill>
              <a:latin typeface="Calibri"/>
              <a:ea typeface="Calibri"/>
              <a:cs typeface="Calibri"/>
              <a:sym typeface="Calibri"/>
            </a:endParaRPr>
          </a:p>
          <a:p>
            <a:pPr indent="-317500" lvl="0" marL="355600" marR="217170" rtl="0" algn="just">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A grid in Bootstrap is a collection of HTML/CSS components that enable a  Web developer to structure a Website and insert its contents easily in the  intended locations.</a:t>
            </a:r>
            <a:endParaRPr sz="1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6"/>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36"/>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2278380" rtl="0" algn="l">
              <a:lnSpc>
                <a:spcPct val="100000"/>
              </a:lnSpc>
              <a:spcBef>
                <a:spcPts val="0"/>
              </a:spcBef>
              <a:spcAft>
                <a:spcPts val="0"/>
              </a:spcAft>
              <a:buNone/>
            </a:pPr>
            <a:r>
              <a:rPr lang="vi"/>
              <a:t>Summary (2-3)</a:t>
            </a:r>
            <a:endParaRPr/>
          </a:p>
        </p:txBody>
      </p:sp>
      <p:sp>
        <p:nvSpPr>
          <p:cNvPr id="381" name="Google Shape;381;p36"/>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382" name="Google Shape;382;p36"/>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
        <p:nvSpPr>
          <p:cNvPr id="383" name="Google Shape;383;p36"/>
          <p:cNvSpPr txBox="1"/>
          <p:nvPr/>
        </p:nvSpPr>
        <p:spPr>
          <a:xfrm>
            <a:off x="535940" y="1015365"/>
            <a:ext cx="8274050" cy="3242786"/>
          </a:xfrm>
          <a:prstGeom prst="rect">
            <a:avLst/>
          </a:prstGeom>
          <a:noFill/>
          <a:ln>
            <a:noFill/>
          </a:ln>
        </p:spPr>
        <p:txBody>
          <a:bodyPr anchorCtr="0" anchor="t" bIns="0" lIns="0" spcFirstLastPara="1" rIns="0" wrap="square" tIns="0">
            <a:noAutofit/>
          </a:bodyPr>
          <a:lstStyle/>
          <a:p>
            <a:pPr indent="-317500" lvl="0" marL="355600" marR="276225" rtl="0" algn="l">
              <a:lnSpc>
                <a:spcPct val="150000"/>
              </a:lnSpc>
              <a:spcBef>
                <a:spcPts val="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Bootstrap provides only up to 12 columns for a Webpage regardless of the  viewport, but can have unlimited rows.</a:t>
            </a:r>
            <a:endParaRPr sz="1600">
              <a:solidFill>
                <a:schemeClr val="dk1"/>
              </a:solidFill>
              <a:latin typeface="Calibri"/>
              <a:ea typeface="Calibri"/>
              <a:cs typeface="Calibri"/>
              <a:sym typeface="Calibri"/>
            </a:endParaRPr>
          </a:p>
          <a:p>
            <a:pPr indent="-317500" lvl="0" marL="355600" marR="5080" rtl="0" algn="l">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The grid system consists of a series of containers, rows, and columns for  designing a layout and aligning its content. The container element covers the  content by setting the margins on the left and right.</a:t>
            </a:r>
            <a:endParaRPr sz="1600">
              <a:solidFill>
                <a:schemeClr val="dk1"/>
              </a:solidFill>
              <a:latin typeface="Calibri"/>
              <a:ea typeface="Calibri"/>
              <a:cs typeface="Calibri"/>
              <a:sym typeface="Calibri"/>
            </a:endParaRPr>
          </a:p>
          <a:p>
            <a:pPr indent="-317500" lvl="0" marL="355600" marR="693420" rtl="0" algn="l">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Bootstrap offers four predefined classes namely, xs, sm, md, and lg for  designing responsive layouts quickly as per the targeted devices.</a:t>
            </a:r>
            <a:endParaRPr sz="1600">
              <a:solidFill>
                <a:schemeClr val="dk1"/>
              </a:solidFill>
              <a:latin typeface="Calibri"/>
              <a:ea typeface="Calibri"/>
              <a:cs typeface="Calibri"/>
              <a:sym typeface="Calibri"/>
            </a:endParaRPr>
          </a:p>
          <a:p>
            <a:pPr indent="-317500" lvl="0" marL="355600" marR="248284" rtl="0" algn="l">
              <a:lnSpc>
                <a:spcPct val="150000"/>
              </a:lnSpc>
              <a:spcBef>
                <a:spcPts val="480"/>
              </a:spcBef>
              <a:spcAft>
                <a:spcPts val="0"/>
              </a:spcAft>
              <a:buClr>
                <a:srgbClr val="17375E"/>
              </a:buClr>
              <a:buSzPts val="1600"/>
              <a:buFont typeface="Arial"/>
              <a:buChar char="•"/>
            </a:pPr>
            <a:r>
              <a:rPr lang="vi" sz="1600">
                <a:solidFill>
                  <a:srgbClr val="17375E"/>
                </a:solidFill>
                <a:latin typeface="Calibri"/>
                <a:ea typeface="Calibri"/>
                <a:cs typeface="Calibri"/>
                <a:sym typeface="Calibri"/>
              </a:rPr>
              <a:t>The jumbotron component allows increasing the size of heading and other  text for grabbing quick attention of visitors.</a:t>
            </a:r>
            <a:endParaRPr sz="1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37"/>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2278380" rtl="0" algn="l">
              <a:lnSpc>
                <a:spcPct val="100000"/>
              </a:lnSpc>
              <a:spcBef>
                <a:spcPts val="0"/>
              </a:spcBef>
              <a:spcAft>
                <a:spcPts val="0"/>
              </a:spcAft>
              <a:buNone/>
            </a:pPr>
            <a:r>
              <a:rPr lang="vi"/>
              <a:t>Summary (3-3)</a:t>
            </a:r>
            <a:endParaRPr/>
          </a:p>
        </p:txBody>
      </p:sp>
      <p:sp>
        <p:nvSpPr>
          <p:cNvPr id="391" name="Google Shape;391;p37"/>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392" name="Google Shape;392;p37"/>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
        <p:nvSpPr>
          <p:cNvPr id="393" name="Google Shape;393;p37"/>
          <p:cNvSpPr txBox="1"/>
          <p:nvPr>
            <p:ph idx="1" type="body"/>
          </p:nvPr>
        </p:nvSpPr>
        <p:spPr>
          <a:xfrm>
            <a:off x="535940" y="1015365"/>
            <a:ext cx="8146415" cy="2168365"/>
          </a:xfrm>
          <a:prstGeom prst="rect">
            <a:avLst/>
          </a:prstGeom>
          <a:noFill/>
          <a:ln>
            <a:noFill/>
          </a:ln>
        </p:spPr>
        <p:txBody>
          <a:bodyPr anchorCtr="0" anchor="t" bIns="0" lIns="0" spcFirstLastPara="1" rIns="0" wrap="square" tIns="0">
            <a:noAutofit/>
          </a:bodyPr>
          <a:lstStyle/>
          <a:p>
            <a:pPr indent="-342900" lvl="0" marL="355600" marR="5080" rtl="0" algn="l">
              <a:lnSpc>
                <a:spcPct val="150000"/>
              </a:lnSpc>
              <a:spcBef>
                <a:spcPts val="0"/>
              </a:spcBef>
              <a:spcAft>
                <a:spcPts val="0"/>
              </a:spcAft>
              <a:buClr>
                <a:srgbClr val="17375E"/>
              </a:buClr>
              <a:buSzPts val="2000"/>
              <a:buFont typeface="Arial"/>
              <a:buChar char="•"/>
            </a:pPr>
            <a:r>
              <a:rPr lang="vi"/>
              <a:t>Inserting jumbotron inside a &lt;div&gt; tag prevents it to extend up to the edges  of the screen, while placing it outside extends it up to the edges.</a:t>
            </a:r>
            <a:endParaRPr/>
          </a:p>
          <a:p>
            <a:pPr indent="-342900" lvl="0" marL="355600" marR="1442720" rtl="0" algn="l">
              <a:lnSpc>
                <a:spcPct val="150000"/>
              </a:lnSpc>
              <a:spcBef>
                <a:spcPts val="480"/>
              </a:spcBef>
              <a:spcAft>
                <a:spcPts val="0"/>
              </a:spcAft>
              <a:buClr>
                <a:srgbClr val="17375E"/>
              </a:buClr>
              <a:buSzPts val="2000"/>
              <a:buFont typeface="Arial"/>
              <a:buChar char="•"/>
            </a:pPr>
            <a:r>
              <a:rPr lang="vi"/>
              <a:t>Bootstrap offers .h1 to .h6 classes for styling heading text and  accommodating inline text.</a:t>
            </a:r>
            <a:endParaRPr/>
          </a:p>
          <a:p>
            <a:pPr indent="-342265" lvl="0" marL="354965" marR="408305" rtl="0" algn="l">
              <a:lnSpc>
                <a:spcPct val="150000"/>
              </a:lnSpc>
              <a:spcBef>
                <a:spcPts val="480"/>
              </a:spcBef>
              <a:spcAft>
                <a:spcPts val="0"/>
              </a:spcAft>
              <a:buClr>
                <a:srgbClr val="17375E"/>
              </a:buClr>
              <a:buSzPts val="2000"/>
              <a:buFont typeface="Arial"/>
              <a:buChar char="•"/>
            </a:pPr>
            <a:r>
              <a:rPr lang="vi"/>
              <a:t>Bootstrap provides .text-uppercase, .text-lowercase, and .text-capitalize  classes for transforming the case of words in any piece of text.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20"/>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2773680" rtl="0" algn="l">
              <a:lnSpc>
                <a:spcPct val="100000"/>
              </a:lnSpc>
              <a:spcBef>
                <a:spcPts val="0"/>
              </a:spcBef>
              <a:spcAft>
                <a:spcPts val="0"/>
              </a:spcAft>
              <a:buNone/>
            </a:pPr>
            <a:r>
              <a:rPr lang="vi"/>
              <a:t>Objectives</a:t>
            </a:r>
            <a:endParaRPr/>
          </a:p>
        </p:txBody>
      </p:sp>
      <p:sp>
        <p:nvSpPr>
          <p:cNvPr id="109" name="Google Shape;109;p20"/>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110" name="Google Shape;110;p20"/>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
        <p:nvSpPr>
          <p:cNvPr id="111" name="Google Shape;111;p20"/>
          <p:cNvSpPr txBox="1"/>
          <p:nvPr/>
        </p:nvSpPr>
        <p:spPr>
          <a:xfrm>
            <a:off x="535430" y="1107948"/>
            <a:ext cx="7051675" cy="1893570"/>
          </a:xfrm>
          <a:prstGeom prst="rect">
            <a:avLst/>
          </a:prstGeom>
          <a:noFill/>
          <a:ln>
            <a:noFill/>
          </a:ln>
        </p:spPr>
        <p:txBody>
          <a:bodyPr anchorCtr="0" anchor="t" bIns="0" lIns="0" spcFirstLastPara="1" rIns="0" wrap="square" tIns="0">
            <a:noAutofit/>
          </a:bodyPr>
          <a:lstStyle/>
          <a:p>
            <a:pPr indent="0" lvl="0" marL="12700" marR="0" rtl="0" algn="l">
              <a:lnSpc>
                <a:spcPct val="100000"/>
              </a:lnSpc>
              <a:spcBef>
                <a:spcPts val="0"/>
              </a:spcBef>
              <a:spcAft>
                <a:spcPts val="0"/>
              </a:spcAft>
              <a:buNone/>
            </a:pPr>
            <a:r>
              <a:rPr lang="vi" sz="2000">
                <a:solidFill>
                  <a:srgbClr val="17375E"/>
                </a:solidFill>
                <a:latin typeface="Calibri"/>
                <a:ea typeface="Calibri"/>
                <a:cs typeface="Calibri"/>
                <a:sym typeface="Calibri"/>
              </a:rPr>
              <a:t>At the end of this session, you will be able to:</a:t>
            </a:r>
            <a:endParaRPr sz="20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900">
              <a:solidFill>
                <a:schemeClr val="dk1"/>
              </a:solidFill>
              <a:latin typeface="Times New Roman"/>
              <a:ea typeface="Times New Roman"/>
              <a:cs typeface="Times New Roman"/>
              <a:sym typeface="Times New Roman"/>
            </a:endParaRPr>
          </a:p>
          <a:p>
            <a:pPr indent="-342900" lvl="0" marL="355600" marR="0" rtl="0" algn="l">
              <a:lnSpc>
                <a:spcPct val="100000"/>
              </a:lnSpc>
              <a:spcBef>
                <a:spcPts val="5"/>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Describe how bootstrap helps in achieving responsiveness</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Explain the grid system</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Outline the use of Jumbotron component</a:t>
            </a:r>
            <a:endParaRPr sz="2000">
              <a:solidFill>
                <a:schemeClr val="dk1"/>
              </a:solidFill>
              <a:latin typeface="Calibri"/>
              <a:ea typeface="Calibri"/>
              <a:cs typeface="Calibri"/>
              <a:sym typeface="Calibri"/>
            </a:endParaRPr>
          </a:p>
          <a:p>
            <a:pPr indent="-342900" lvl="0" marL="355600" marR="0" rtl="0" algn="l">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Describe the use of various typography classes</a:t>
            </a:r>
            <a:endParaRPr sz="2000">
              <a:solidFill>
                <a:schemeClr val="dk1"/>
              </a:solidFill>
              <a:latin typeface="Calibri"/>
              <a:ea typeface="Calibri"/>
              <a:cs typeface="Calibri"/>
              <a:sym typeface="Calibri"/>
            </a:endParaRPr>
          </a:p>
          <a:p>
            <a:pPr indent="-342265" lvl="0" marL="354965" marR="0" rtl="0" algn="l">
              <a:lnSpc>
                <a:spcPct val="100000"/>
              </a:lnSpc>
              <a:spcBef>
                <a:spcPts val="480"/>
              </a:spcBef>
              <a:spcAft>
                <a:spcPts val="0"/>
              </a:spcAft>
              <a:buClr>
                <a:srgbClr val="17375E"/>
              </a:buClr>
              <a:buSzPts val="2000"/>
              <a:buFont typeface="Noto Sans Symbols"/>
              <a:buChar char="⮚"/>
            </a:pPr>
            <a:r>
              <a:rPr lang="vi" sz="2000">
                <a:solidFill>
                  <a:srgbClr val="17375E"/>
                </a:solidFill>
                <a:latin typeface="Calibri"/>
                <a:ea typeface="Calibri"/>
                <a:cs typeface="Calibri"/>
                <a:sym typeface="Calibri"/>
              </a:rPr>
              <a:t>Describe creation of simple responsiveness pages with Bootstrap</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p:nvPr/>
        </p:nvSpPr>
        <p:spPr>
          <a:xfrm>
            <a:off x="338327" y="192023"/>
            <a:ext cx="8650224"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21"/>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88265" rtl="0" algn="l">
              <a:lnSpc>
                <a:spcPct val="100000"/>
              </a:lnSpc>
              <a:spcBef>
                <a:spcPts val="0"/>
              </a:spcBef>
              <a:spcAft>
                <a:spcPts val="0"/>
              </a:spcAft>
              <a:buNone/>
            </a:pPr>
            <a:r>
              <a:rPr lang="vi"/>
              <a:t>Bootstrap Responsive Layout (1-2)</a:t>
            </a:r>
            <a:endParaRPr/>
          </a:p>
        </p:txBody>
      </p:sp>
      <p:sp>
        <p:nvSpPr>
          <p:cNvPr id="119" name="Google Shape;119;p21"/>
          <p:cNvSpPr txBox="1"/>
          <p:nvPr/>
        </p:nvSpPr>
        <p:spPr>
          <a:xfrm>
            <a:off x="535940" y="1107948"/>
            <a:ext cx="6581140" cy="1051560"/>
          </a:xfrm>
          <a:prstGeom prst="rect">
            <a:avLst/>
          </a:prstGeom>
          <a:noFill/>
          <a:ln>
            <a:noFill/>
          </a:ln>
        </p:spPr>
        <p:txBody>
          <a:bodyPr anchorCtr="0" anchor="t" bIns="0" lIns="0" spcFirstLastPara="1" rIns="0" wrap="square" tIns="0">
            <a:noAutofit/>
          </a:bodyPr>
          <a:lstStyle/>
          <a:p>
            <a:pPr indent="-329565" lvl="0" marL="354965" marR="0" rtl="0" algn="l">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A design process for easy access and smooth view</a:t>
            </a:r>
            <a:endParaRPr sz="1800">
              <a:solidFill>
                <a:schemeClr val="dk1"/>
              </a:solidFill>
              <a:latin typeface="Calibri"/>
              <a:ea typeface="Calibri"/>
              <a:cs typeface="Calibri"/>
              <a:sym typeface="Calibri"/>
            </a:endParaRPr>
          </a:p>
          <a:p>
            <a:pPr indent="-329565" lvl="0" marL="354965" marR="0" rtl="0" algn="l">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Efficient way to display Website on different devices</a:t>
            </a:r>
            <a:endParaRPr sz="1800">
              <a:solidFill>
                <a:schemeClr val="dk1"/>
              </a:solidFill>
              <a:latin typeface="Calibri"/>
              <a:ea typeface="Calibri"/>
              <a:cs typeface="Calibri"/>
              <a:sym typeface="Calibri"/>
            </a:endParaRPr>
          </a:p>
          <a:p>
            <a:pPr indent="-329565" lvl="0" marL="354965" marR="0" rtl="0" algn="l">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Responsive layout is adaptive to UI components</a:t>
            </a:r>
            <a:endParaRPr sz="1800">
              <a:solidFill>
                <a:schemeClr val="dk1"/>
              </a:solidFill>
              <a:latin typeface="Calibri"/>
              <a:ea typeface="Calibri"/>
              <a:cs typeface="Calibri"/>
              <a:sym typeface="Calibri"/>
            </a:endParaRPr>
          </a:p>
          <a:p>
            <a:pPr indent="-329565" lvl="0" marL="354965" marR="0" rtl="0" algn="l">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Screen for devices – laptop, desktop, smartphone, or tablets</a:t>
            </a:r>
            <a:endParaRPr sz="1800">
              <a:solidFill>
                <a:schemeClr val="dk1"/>
              </a:solidFill>
              <a:latin typeface="Calibri"/>
              <a:ea typeface="Calibri"/>
              <a:cs typeface="Calibri"/>
              <a:sym typeface="Calibri"/>
            </a:endParaRPr>
          </a:p>
        </p:txBody>
      </p:sp>
      <p:sp>
        <p:nvSpPr>
          <p:cNvPr id="120" name="Google Shape;120;p21"/>
          <p:cNvSpPr txBox="1"/>
          <p:nvPr/>
        </p:nvSpPr>
        <p:spPr>
          <a:xfrm>
            <a:off x="535763" y="3576875"/>
            <a:ext cx="7066280" cy="248126"/>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Effortless navigation with minimal resizing, scrolling, and rotating</a:t>
            </a:r>
            <a:endParaRPr sz="2000">
              <a:solidFill>
                <a:schemeClr val="dk1"/>
              </a:solidFill>
              <a:latin typeface="Calibri"/>
              <a:ea typeface="Calibri"/>
              <a:cs typeface="Calibri"/>
              <a:sym typeface="Calibri"/>
            </a:endParaRPr>
          </a:p>
        </p:txBody>
      </p:sp>
      <p:sp>
        <p:nvSpPr>
          <p:cNvPr id="121" name="Google Shape;121;p21"/>
          <p:cNvSpPr/>
          <p:nvPr/>
        </p:nvSpPr>
        <p:spPr>
          <a:xfrm>
            <a:off x="1376362" y="2422921"/>
            <a:ext cx="5048100" cy="1057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21"/>
          <p:cNvSpPr/>
          <p:nvPr/>
        </p:nvSpPr>
        <p:spPr>
          <a:xfrm>
            <a:off x="1371600" y="2467040"/>
            <a:ext cx="5057775" cy="1064419"/>
          </a:xfrm>
          <a:custGeom>
            <a:rect b="b" l="l" r="r" t="t"/>
            <a:pathLst>
              <a:path extrusionOk="0" h="1419225" w="5057775">
                <a:moveTo>
                  <a:pt x="0" y="0"/>
                </a:moveTo>
                <a:lnTo>
                  <a:pt x="5057775" y="0"/>
                </a:lnTo>
                <a:lnTo>
                  <a:pt x="5057775" y="1419225"/>
                </a:lnTo>
                <a:lnTo>
                  <a:pt x="0" y="14192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21"/>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124" name="Google Shape;124;p21"/>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p:nvPr/>
        </p:nvSpPr>
        <p:spPr>
          <a:xfrm>
            <a:off x="338327" y="192023"/>
            <a:ext cx="8650224"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22"/>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88265" rtl="0" algn="l">
              <a:lnSpc>
                <a:spcPct val="100000"/>
              </a:lnSpc>
              <a:spcBef>
                <a:spcPts val="0"/>
              </a:spcBef>
              <a:spcAft>
                <a:spcPts val="0"/>
              </a:spcAft>
              <a:buNone/>
            </a:pPr>
            <a:r>
              <a:rPr lang="vi"/>
              <a:t>Bootstrap Responsive Layout (2-2)</a:t>
            </a:r>
            <a:endParaRPr/>
          </a:p>
        </p:txBody>
      </p:sp>
      <p:sp>
        <p:nvSpPr>
          <p:cNvPr id="132" name="Google Shape;132;p22"/>
          <p:cNvSpPr/>
          <p:nvPr/>
        </p:nvSpPr>
        <p:spPr>
          <a:xfrm>
            <a:off x="1091632" y="1362789"/>
            <a:ext cx="356870" cy="1236821"/>
          </a:xfrm>
          <a:custGeom>
            <a:rect b="b" l="l" r="r" t="t"/>
            <a:pathLst>
              <a:path extrusionOk="0" h="1649095" w="356869">
                <a:moveTo>
                  <a:pt x="15265" y="0"/>
                </a:moveTo>
                <a:lnTo>
                  <a:pt x="48565" y="34675"/>
                </a:lnTo>
                <a:lnTo>
                  <a:pt x="80157" y="70358"/>
                </a:lnTo>
                <a:lnTo>
                  <a:pt x="110042" y="106997"/>
                </a:lnTo>
                <a:lnTo>
                  <a:pt x="138219" y="144537"/>
                </a:lnTo>
                <a:lnTo>
                  <a:pt x="164688" y="182926"/>
                </a:lnTo>
                <a:lnTo>
                  <a:pt x="189449" y="222110"/>
                </a:lnTo>
                <a:lnTo>
                  <a:pt x="212503" y="262038"/>
                </a:lnTo>
                <a:lnTo>
                  <a:pt x="233849" y="302655"/>
                </a:lnTo>
                <a:lnTo>
                  <a:pt x="253488" y="343908"/>
                </a:lnTo>
                <a:lnTo>
                  <a:pt x="271418" y="385745"/>
                </a:lnTo>
                <a:lnTo>
                  <a:pt x="287641" y="428113"/>
                </a:lnTo>
                <a:lnTo>
                  <a:pt x="302157" y="470958"/>
                </a:lnTo>
                <a:lnTo>
                  <a:pt x="314964" y="514227"/>
                </a:lnTo>
                <a:lnTo>
                  <a:pt x="326064" y="557868"/>
                </a:lnTo>
                <a:lnTo>
                  <a:pt x="335457" y="601827"/>
                </a:lnTo>
                <a:lnTo>
                  <a:pt x="343141" y="646052"/>
                </a:lnTo>
                <a:lnTo>
                  <a:pt x="349118" y="690488"/>
                </a:lnTo>
                <a:lnTo>
                  <a:pt x="353387" y="735084"/>
                </a:lnTo>
                <a:lnTo>
                  <a:pt x="355949" y="779786"/>
                </a:lnTo>
                <a:lnTo>
                  <a:pt x="356803" y="824541"/>
                </a:lnTo>
                <a:lnTo>
                  <a:pt x="355949" y="869295"/>
                </a:lnTo>
                <a:lnTo>
                  <a:pt x="353387" y="913997"/>
                </a:lnTo>
                <a:lnTo>
                  <a:pt x="349118" y="958593"/>
                </a:lnTo>
                <a:lnTo>
                  <a:pt x="343141" y="1003030"/>
                </a:lnTo>
                <a:lnTo>
                  <a:pt x="335457" y="1047254"/>
                </a:lnTo>
                <a:lnTo>
                  <a:pt x="326064" y="1091213"/>
                </a:lnTo>
                <a:lnTo>
                  <a:pt x="314964" y="1134854"/>
                </a:lnTo>
                <a:lnTo>
                  <a:pt x="302157" y="1178123"/>
                </a:lnTo>
                <a:lnTo>
                  <a:pt x="287641" y="1220968"/>
                </a:lnTo>
                <a:lnTo>
                  <a:pt x="271418" y="1263336"/>
                </a:lnTo>
                <a:lnTo>
                  <a:pt x="253488" y="1305173"/>
                </a:lnTo>
                <a:lnTo>
                  <a:pt x="233849" y="1346427"/>
                </a:lnTo>
                <a:lnTo>
                  <a:pt x="212503" y="1387044"/>
                </a:lnTo>
                <a:lnTo>
                  <a:pt x="189449" y="1426971"/>
                </a:lnTo>
                <a:lnTo>
                  <a:pt x="164688" y="1466156"/>
                </a:lnTo>
                <a:lnTo>
                  <a:pt x="138219" y="1504545"/>
                </a:lnTo>
                <a:lnTo>
                  <a:pt x="110042" y="1542085"/>
                </a:lnTo>
                <a:lnTo>
                  <a:pt x="80157" y="1578723"/>
                </a:lnTo>
                <a:lnTo>
                  <a:pt x="48565" y="1614406"/>
                </a:lnTo>
                <a:lnTo>
                  <a:pt x="15265" y="1649082"/>
                </a:lnTo>
                <a:lnTo>
                  <a:pt x="0" y="1633816"/>
                </a:lnTo>
                <a:lnTo>
                  <a:pt x="33498" y="1598897"/>
                </a:lnTo>
                <a:lnTo>
                  <a:pt x="65233" y="1562939"/>
                </a:lnTo>
                <a:lnTo>
                  <a:pt x="95205" y="1525997"/>
                </a:lnTo>
                <a:lnTo>
                  <a:pt x="123414" y="1488129"/>
                </a:lnTo>
                <a:lnTo>
                  <a:pt x="149861" y="1449389"/>
                </a:lnTo>
                <a:lnTo>
                  <a:pt x="174543" y="1409835"/>
                </a:lnTo>
                <a:lnTo>
                  <a:pt x="197463" y="1369523"/>
                </a:lnTo>
                <a:lnTo>
                  <a:pt x="218620" y="1328509"/>
                </a:lnTo>
                <a:lnTo>
                  <a:pt x="238014" y="1286848"/>
                </a:lnTo>
                <a:lnTo>
                  <a:pt x="255645" y="1244598"/>
                </a:lnTo>
                <a:lnTo>
                  <a:pt x="271512" y="1201814"/>
                </a:lnTo>
                <a:lnTo>
                  <a:pt x="285617" y="1158552"/>
                </a:lnTo>
                <a:lnTo>
                  <a:pt x="297958" y="1114869"/>
                </a:lnTo>
                <a:lnTo>
                  <a:pt x="308537" y="1070821"/>
                </a:lnTo>
                <a:lnTo>
                  <a:pt x="317352" y="1026464"/>
                </a:lnTo>
                <a:lnTo>
                  <a:pt x="324404" y="981855"/>
                </a:lnTo>
                <a:lnTo>
                  <a:pt x="329694" y="937048"/>
                </a:lnTo>
                <a:lnTo>
                  <a:pt x="333220" y="892101"/>
                </a:lnTo>
                <a:lnTo>
                  <a:pt x="334983" y="847070"/>
                </a:lnTo>
                <a:lnTo>
                  <a:pt x="334983" y="802011"/>
                </a:lnTo>
                <a:lnTo>
                  <a:pt x="333220" y="756980"/>
                </a:lnTo>
                <a:lnTo>
                  <a:pt x="329694" y="712033"/>
                </a:lnTo>
                <a:lnTo>
                  <a:pt x="324404" y="667227"/>
                </a:lnTo>
                <a:lnTo>
                  <a:pt x="317352" y="622617"/>
                </a:lnTo>
                <a:lnTo>
                  <a:pt x="308537" y="578260"/>
                </a:lnTo>
                <a:lnTo>
                  <a:pt x="297958" y="534212"/>
                </a:lnTo>
                <a:lnTo>
                  <a:pt x="285617" y="490529"/>
                </a:lnTo>
                <a:lnTo>
                  <a:pt x="271512" y="447267"/>
                </a:lnTo>
                <a:lnTo>
                  <a:pt x="255645" y="404483"/>
                </a:lnTo>
                <a:lnTo>
                  <a:pt x="238014" y="362233"/>
                </a:lnTo>
                <a:lnTo>
                  <a:pt x="218620" y="320573"/>
                </a:lnTo>
                <a:lnTo>
                  <a:pt x="197463" y="279558"/>
                </a:lnTo>
                <a:lnTo>
                  <a:pt x="174543" y="239246"/>
                </a:lnTo>
                <a:lnTo>
                  <a:pt x="149861" y="199692"/>
                </a:lnTo>
                <a:lnTo>
                  <a:pt x="123414" y="160953"/>
                </a:lnTo>
                <a:lnTo>
                  <a:pt x="95205" y="123084"/>
                </a:lnTo>
                <a:lnTo>
                  <a:pt x="65233" y="86143"/>
                </a:lnTo>
                <a:lnTo>
                  <a:pt x="33498" y="50184"/>
                </a:lnTo>
                <a:lnTo>
                  <a:pt x="0" y="15265"/>
                </a:lnTo>
                <a:lnTo>
                  <a:pt x="15265" y="0"/>
                </a:lnTo>
                <a:close/>
              </a:path>
            </a:pathLst>
          </a:custGeom>
          <a:noFill/>
          <a:ln cap="flat" cmpd="sng" w="25400">
            <a:solidFill>
              <a:srgbClr val="3D6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22"/>
          <p:cNvSpPr/>
          <p:nvPr/>
        </p:nvSpPr>
        <p:spPr>
          <a:xfrm>
            <a:off x="1312087" y="1463040"/>
            <a:ext cx="6061075" cy="259080"/>
          </a:xfrm>
          <a:custGeom>
            <a:rect b="b" l="l" r="r" t="t"/>
            <a:pathLst>
              <a:path extrusionOk="0" h="345439" w="6061075">
                <a:moveTo>
                  <a:pt x="0" y="0"/>
                </a:moveTo>
                <a:lnTo>
                  <a:pt x="6061024" y="0"/>
                </a:lnTo>
                <a:lnTo>
                  <a:pt x="6061024" y="345439"/>
                </a:lnTo>
                <a:lnTo>
                  <a:pt x="0" y="345439"/>
                </a:lnTo>
                <a:lnTo>
                  <a:pt x="0" y="0"/>
                </a:lnTo>
                <a:close/>
              </a:path>
            </a:pathLst>
          </a:custGeom>
          <a:solidFill>
            <a:srgbClr val="4F81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22"/>
          <p:cNvSpPr/>
          <p:nvPr/>
        </p:nvSpPr>
        <p:spPr>
          <a:xfrm>
            <a:off x="1312087" y="1463040"/>
            <a:ext cx="6061075" cy="259080"/>
          </a:xfrm>
          <a:custGeom>
            <a:rect b="b" l="l" r="r" t="t"/>
            <a:pathLst>
              <a:path extrusionOk="0" h="345439" w="6061075">
                <a:moveTo>
                  <a:pt x="0" y="0"/>
                </a:moveTo>
                <a:lnTo>
                  <a:pt x="6061024" y="0"/>
                </a:lnTo>
                <a:lnTo>
                  <a:pt x="6061024" y="345439"/>
                </a:lnTo>
                <a:lnTo>
                  <a:pt x="0" y="345439"/>
                </a:lnTo>
                <a:lnTo>
                  <a:pt x="0" y="0"/>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22"/>
          <p:cNvSpPr/>
          <p:nvPr/>
        </p:nvSpPr>
        <p:spPr>
          <a:xfrm>
            <a:off x="1096191" y="1430654"/>
            <a:ext cx="431800" cy="323850"/>
          </a:xfrm>
          <a:custGeom>
            <a:rect b="b" l="l" r="r" t="t"/>
            <a:pathLst>
              <a:path extrusionOk="0" h="431800" w="431800">
                <a:moveTo>
                  <a:pt x="215900" y="0"/>
                </a:moveTo>
                <a:lnTo>
                  <a:pt x="166395" y="5701"/>
                </a:lnTo>
                <a:lnTo>
                  <a:pt x="120951" y="21943"/>
                </a:lnTo>
                <a:lnTo>
                  <a:pt x="80864" y="47430"/>
                </a:lnTo>
                <a:lnTo>
                  <a:pt x="47430" y="80864"/>
                </a:lnTo>
                <a:lnTo>
                  <a:pt x="21943" y="120951"/>
                </a:lnTo>
                <a:lnTo>
                  <a:pt x="5701" y="166395"/>
                </a:lnTo>
                <a:lnTo>
                  <a:pt x="0" y="215900"/>
                </a:lnTo>
                <a:lnTo>
                  <a:pt x="5701" y="265404"/>
                </a:lnTo>
                <a:lnTo>
                  <a:pt x="21943" y="310848"/>
                </a:lnTo>
                <a:lnTo>
                  <a:pt x="47430" y="350935"/>
                </a:lnTo>
                <a:lnTo>
                  <a:pt x="80864" y="384369"/>
                </a:lnTo>
                <a:lnTo>
                  <a:pt x="120951" y="409856"/>
                </a:lnTo>
                <a:lnTo>
                  <a:pt x="166395" y="426098"/>
                </a:lnTo>
                <a:lnTo>
                  <a:pt x="215900" y="431800"/>
                </a:lnTo>
                <a:lnTo>
                  <a:pt x="265404" y="426098"/>
                </a:lnTo>
                <a:lnTo>
                  <a:pt x="310848" y="409856"/>
                </a:lnTo>
                <a:lnTo>
                  <a:pt x="350935" y="384369"/>
                </a:lnTo>
                <a:lnTo>
                  <a:pt x="384369" y="350935"/>
                </a:lnTo>
                <a:lnTo>
                  <a:pt x="409856" y="310848"/>
                </a:lnTo>
                <a:lnTo>
                  <a:pt x="426098" y="265404"/>
                </a:lnTo>
                <a:lnTo>
                  <a:pt x="431800" y="215900"/>
                </a:lnTo>
                <a:lnTo>
                  <a:pt x="426098" y="166395"/>
                </a:lnTo>
                <a:lnTo>
                  <a:pt x="409856" y="120951"/>
                </a:lnTo>
                <a:lnTo>
                  <a:pt x="384369" y="80864"/>
                </a:lnTo>
                <a:lnTo>
                  <a:pt x="350935" y="47430"/>
                </a:lnTo>
                <a:lnTo>
                  <a:pt x="310848" y="21943"/>
                </a:lnTo>
                <a:lnTo>
                  <a:pt x="265404" y="5701"/>
                </a:lnTo>
                <a:lnTo>
                  <a:pt x="2159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22"/>
          <p:cNvSpPr/>
          <p:nvPr/>
        </p:nvSpPr>
        <p:spPr>
          <a:xfrm>
            <a:off x="1096191" y="1430654"/>
            <a:ext cx="431800" cy="323850"/>
          </a:xfrm>
          <a:custGeom>
            <a:rect b="b" l="l" r="r" t="t"/>
            <a:pathLst>
              <a:path extrusionOk="0" h="431800" w="431800">
                <a:moveTo>
                  <a:pt x="0" y="215900"/>
                </a:moveTo>
                <a:lnTo>
                  <a:pt x="5701" y="166395"/>
                </a:lnTo>
                <a:lnTo>
                  <a:pt x="21943" y="120951"/>
                </a:lnTo>
                <a:lnTo>
                  <a:pt x="47430" y="80864"/>
                </a:lnTo>
                <a:lnTo>
                  <a:pt x="80864" y="47430"/>
                </a:lnTo>
                <a:lnTo>
                  <a:pt x="120951" y="21943"/>
                </a:lnTo>
                <a:lnTo>
                  <a:pt x="166395" y="5701"/>
                </a:lnTo>
                <a:lnTo>
                  <a:pt x="215900" y="0"/>
                </a:lnTo>
                <a:lnTo>
                  <a:pt x="265404" y="5701"/>
                </a:lnTo>
                <a:lnTo>
                  <a:pt x="310848" y="21943"/>
                </a:lnTo>
                <a:lnTo>
                  <a:pt x="350935" y="47430"/>
                </a:lnTo>
                <a:lnTo>
                  <a:pt x="384369" y="80864"/>
                </a:lnTo>
                <a:lnTo>
                  <a:pt x="409856" y="120951"/>
                </a:lnTo>
                <a:lnTo>
                  <a:pt x="426098" y="166395"/>
                </a:lnTo>
                <a:lnTo>
                  <a:pt x="431800" y="215900"/>
                </a:lnTo>
                <a:lnTo>
                  <a:pt x="426098" y="265404"/>
                </a:lnTo>
                <a:lnTo>
                  <a:pt x="409856" y="310848"/>
                </a:lnTo>
                <a:lnTo>
                  <a:pt x="384369" y="350935"/>
                </a:lnTo>
                <a:lnTo>
                  <a:pt x="350935" y="384369"/>
                </a:lnTo>
                <a:lnTo>
                  <a:pt x="310848" y="409856"/>
                </a:lnTo>
                <a:lnTo>
                  <a:pt x="265404" y="426098"/>
                </a:lnTo>
                <a:lnTo>
                  <a:pt x="215900" y="431800"/>
                </a:lnTo>
                <a:lnTo>
                  <a:pt x="166395" y="426098"/>
                </a:lnTo>
                <a:lnTo>
                  <a:pt x="120951" y="409856"/>
                </a:lnTo>
                <a:lnTo>
                  <a:pt x="80864" y="384369"/>
                </a:lnTo>
                <a:lnTo>
                  <a:pt x="47430" y="350935"/>
                </a:lnTo>
                <a:lnTo>
                  <a:pt x="21943" y="310848"/>
                </a:lnTo>
                <a:lnTo>
                  <a:pt x="5701" y="265404"/>
                </a:lnTo>
                <a:lnTo>
                  <a:pt x="0" y="215900"/>
                </a:lnTo>
                <a:close/>
              </a:path>
            </a:pathLst>
          </a:custGeom>
          <a:noFill/>
          <a:ln cap="flat" cmpd="sng" w="25400">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22"/>
          <p:cNvSpPr/>
          <p:nvPr/>
        </p:nvSpPr>
        <p:spPr>
          <a:xfrm>
            <a:off x="1437652" y="1851659"/>
            <a:ext cx="5935980" cy="259080"/>
          </a:xfrm>
          <a:custGeom>
            <a:rect b="b" l="l" r="r" t="t"/>
            <a:pathLst>
              <a:path extrusionOk="0" h="345439" w="5935980">
                <a:moveTo>
                  <a:pt x="0" y="0"/>
                </a:moveTo>
                <a:lnTo>
                  <a:pt x="5935459" y="0"/>
                </a:lnTo>
                <a:lnTo>
                  <a:pt x="5935459" y="345439"/>
                </a:lnTo>
                <a:lnTo>
                  <a:pt x="0" y="345439"/>
                </a:lnTo>
                <a:lnTo>
                  <a:pt x="0" y="0"/>
                </a:lnTo>
                <a:close/>
              </a:path>
            </a:pathLst>
          </a:custGeom>
          <a:solidFill>
            <a:srgbClr val="4F81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22"/>
          <p:cNvSpPr/>
          <p:nvPr/>
        </p:nvSpPr>
        <p:spPr>
          <a:xfrm>
            <a:off x="1437652" y="1851659"/>
            <a:ext cx="5935980" cy="259080"/>
          </a:xfrm>
          <a:custGeom>
            <a:rect b="b" l="l" r="r" t="t"/>
            <a:pathLst>
              <a:path extrusionOk="0" h="345439" w="5935980">
                <a:moveTo>
                  <a:pt x="0" y="0"/>
                </a:moveTo>
                <a:lnTo>
                  <a:pt x="5935459" y="0"/>
                </a:lnTo>
                <a:lnTo>
                  <a:pt x="5935459" y="345439"/>
                </a:lnTo>
                <a:lnTo>
                  <a:pt x="0" y="345439"/>
                </a:lnTo>
                <a:lnTo>
                  <a:pt x="0" y="0"/>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22"/>
          <p:cNvSpPr/>
          <p:nvPr/>
        </p:nvSpPr>
        <p:spPr>
          <a:xfrm>
            <a:off x="1221757" y="1819275"/>
            <a:ext cx="431800" cy="323850"/>
          </a:xfrm>
          <a:custGeom>
            <a:rect b="b" l="l" r="r" t="t"/>
            <a:pathLst>
              <a:path extrusionOk="0" h="431800" w="431800">
                <a:moveTo>
                  <a:pt x="215900" y="0"/>
                </a:moveTo>
                <a:lnTo>
                  <a:pt x="166395" y="5701"/>
                </a:lnTo>
                <a:lnTo>
                  <a:pt x="120951" y="21943"/>
                </a:lnTo>
                <a:lnTo>
                  <a:pt x="80864" y="47430"/>
                </a:lnTo>
                <a:lnTo>
                  <a:pt x="47430" y="80864"/>
                </a:lnTo>
                <a:lnTo>
                  <a:pt x="21943" y="120951"/>
                </a:lnTo>
                <a:lnTo>
                  <a:pt x="5701" y="166395"/>
                </a:lnTo>
                <a:lnTo>
                  <a:pt x="0" y="215900"/>
                </a:lnTo>
                <a:lnTo>
                  <a:pt x="5701" y="265404"/>
                </a:lnTo>
                <a:lnTo>
                  <a:pt x="21943" y="310848"/>
                </a:lnTo>
                <a:lnTo>
                  <a:pt x="47430" y="350935"/>
                </a:lnTo>
                <a:lnTo>
                  <a:pt x="80864" y="384369"/>
                </a:lnTo>
                <a:lnTo>
                  <a:pt x="120951" y="409856"/>
                </a:lnTo>
                <a:lnTo>
                  <a:pt x="166395" y="426098"/>
                </a:lnTo>
                <a:lnTo>
                  <a:pt x="215900" y="431800"/>
                </a:lnTo>
                <a:lnTo>
                  <a:pt x="265404" y="426098"/>
                </a:lnTo>
                <a:lnTo>
                  <a:pt x="310848" y="409856"/>
                </a:lnTo>
                <a:lnTo>
                  <a:pt x="350935" y="384369"/>
                </a:lnTo>
                <a:lnTo>
                  <a:pt x="384369" y="350935"/>
                </a:lnTo>
                <a:lnTo>
                  <a:pt x="409856" y="310848"/>
                </a:lnTo>
                <a:lnTo>
                  <a:pt x="426098" y="265404"/>
                </a:lnTo>
                <a:lnTo>
                  <a:pt x="431800" y="215900"/>
                </a:lnTo>
                <a:lnTo>
                  <a:pt x="426098" y="166395"/>
                </a:lnTo>
                <a:lnTo>
                  <a:pt x="409856" y="120951"/>
                </a:lnTo>
                <a:lnTo>
                  <a:pt x="384369" y="80864"/>
                </a:lnTo>
                <a:lnTo>
                  <a:pt x="350935" y="47430"/>
                </a:lnTo>
                <a:lnTo>
                  <a:pt x="310848" y="21943"/>
                </a:lnTo>
                <a:lnTo>
                  <a:pt x="265404" y="5701"/>
                </a:lnTo>
                <a:lnTo>
                  <a:pt x="2159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22"/>
          <p:cNvSpPr/>
          <p:nvPr/>
        </p:nvSpPr>
        <p:spPr>
          <a:xfrm>
            <a:off x="1221757" y="1819275"/>
            <a:ext cx="431800" cy="323850"/>
          </a:xfrm>
          <a:custGeom>
            <a:rect b="b" l="l" r="r" t="t"/>
            <a:pathLst>
              <a:path extrusionOk="0" h="431800" w="431800">
                <a:moveTo>
                  <a:pt x="0" y="215900"/>
                </a:moveTo>
                <a:lnTo>
                  <a:pt x="5701" y="166395"/>
                </a:lnTo>
                <a:lnTo>
                  <a:pt x="21943" y="120951"/>
                </a:lnTo>
                <a:lnTo>
                  <a:pt x="47430" y="80864"/>
                </a:lnTo>
                <a:lnTo>
                  <a:pt x="80864" y="47430"/>
                </a:lnTo>
                <a:lnTo>
                  <a:pt x="120951" y="21943"/>
                </a:lnTo>
                <a:lnTo>
                  <a:pt x="166395" y="5701"/>
                </a:lnTo>
                <a:lnTo>
                  <a:pt x="215900" y="0"/>
                </a:lnTo>
                <a:lnTo>
                  <a:pt x="265404" y="5701"/>
                </a:lnTo>
                <a:lnTo>
                  <a:pt x="310848" y="21943"/>
                </a:lnTo>
                <a:lnTo>
                  <a:pt x="350935" y="47430"/>
                </a:lnTo>
                <a:lnTo>
                  <a:pt x="384369" y="80864"/>
                </a:lnTo>
                <a:lnTo>
                  <a:pt x="409856" y="120951"/>
                </a:lnTo>
                <a:lnTo>
                  <a:pt x="426098" y="166395"/>
                </a:lnTo>
                <a:lnTo>
                  <a:pt x="431800" y="215900"/>
                </a:lnTo>
                <a:lnTo>
                  <a:pt x="426098" y="265404"/>
                </a:lnTo>
                <a:lnTo>
                  <a:pt x="409856" y="310848"/>
                </a:lnTo>
                <a:lnTo>
                  <a:pt x="384369" y="350935"/>
                </a:lnTo>
                <a:lnTo>
                  <a:pt x="350935" y="384369"/>
                </a:lnTo>
                <a:lnTo>
                  <a:pt x="310848" y="409856"/>
                </a:lnTo>
                <a:lnTo>
                  <a:pt x="265404" y="426098"/>
                </a:lnTo>
                <a:lnTo>
                  <a:pt x="215900" y="431800"/>
                </a:lnTo>
                <a:lnTo>
                  <a:pt x="166395" y="426098"/>
                </a:lnTo>
                <a:lnTo>
                  <a:pt x="120951" y="409856"/>
                </a:lnTo>
                <a:lnTo>
                  <a:pt x="80864" y="384369"/>
                </a:lnTo>
                <a:lnTo>
                  <a:pt x="47430" y="350935"/>
                </a:lnTo>
                <a:lnTo>
                  <a:pt x="21943" y="310848"/>
                </a:lnTo>
                <a:lnTo>
                  <a:pt x="5701" y="265404"/>
                </a:lnTo>
                <a:lnTo>
                  <a:pt x="0" y="215900"/>
                </a:lnTo>
                <a:close/>
              </a:path>
            </a:pathLst>
          </a:custGeom>
          <a:noFill/>
          <a:ln cap="flat" cmpd="sng" w="25400">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22"/>
          <p:cNvSpPr/>
          <p:nvPr/>
        </p:nvSpPr>
        <p:spPr>
          <a:xfrm>
            <a:off x="1312087" y="2240279"/>
            <a:ext cx="6061075" cy="259080"/>
          </a:xfrm>
          <a:custGeom>
            <a:rect b="b" l="l" r="r" t="t"/>
            <a:pathLst>
              <a:path extrusionOk="0" h="345439" w="6061075">
                <a:moveTo>
                  <a:pt x="0" y="0"/>
                </a:moveTo>
                <a:lnTo>
                  <a:pt x="6061024" y="0"/>
                </a:lnTo>
                <a:lnTo>
                  <a:pt x="6061024" y="345439"/>
                </a:lnTo>
                <a:lnTo>
                  <a:pt x="0" y="345439"/>
                </a:lnTo>
                <a:lnTo>
                  <a:pt x="0" y="0"/>
                </a:lnTo>
                <a:close/>
              </a:path>
            </a:pathLst>
          </a:custGeom>
          <a:solidFill>
            <a:srgbClr val="4F81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22"/>
          <p:cNvSpPr txBox="1"/>
          <p:nvPr/>
        </p:nvSpPr>
        <p:spPr>
          <a:xfrm>
            <a:off x="535940" y="1107948"/>
            <a:ext cx="8097000" cy="2945700"/>
          </a:xfrm>
          <a:prstGeom prst="rect">
            <a:avLst/>
          </a:prstGeom>
          <a:noFill/>
          <a:ln>
            <a:noFill/>
          </a:ln>
        </p:spPr>
        <p:txBody>
          <a:bodyPr anchorCtr="0" anchor="t" bIns="0" lIns="0" spcFirstLastPara="1" rIns="0" wrap="square" tIns="0">
            <a:noAutofit/>
          </a:bodyPr>
          <a:lstStyle/>
          <a:p>
            <a:pPr indent="-329565" lvl="0" marL="354965" marR="0" rtl="0" algn="l">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Responsive Website uses three elements:</a:t>
            </a:r>
            <a:endParaRPr sz="1800">
              <a:solidFill>
                <a:schemeClr val="dk1"/>
              </a:solidFill>
              <a:latin typeface="Calibri"/>
              <a:ea typeface="Calibri"/>
              <a:cs typeface="Calibri"/>
              <a:sym typeface="Calibri"/>
            </a:endParaRPr>
          </a:p>
          <a:p>
            <a:pPr indent="0" lvl="0" marL="1050290" marR="0" rtl="0" algn="l">
              <a:lnSpc>
                <a:spcPct val="115000"/>
              </a:lnSpc>
              <a:spcBef>
                <a:spcPts val="1245"/>
              </a:spcBef>
              <a:spcAft>
                <a:spcPts val="0"/>
              </a:spcAft>
              <a:buNone/>
            </a:pPr>
            <a:r>
              <a:rPr lang="vi" sz="1800">
                <a:solidFill>
                  <a:srgbClr val="FFFFFF"/>
                </a:solidFill>
                <a:latin typeface="Calibri"/>
                <a:ea typeface="Calibri"/>
                <a:cs typeface="Calibri"/>
                <a:sym typeface="Calibri"/>
              </a:rPr>
              <a:t>Fluid, proportion-based grids</a:t>
            </a:r>
            <a:endParaRPr sz="1800">
              <a:solidFill>
                <a:schemeClr val="dk1"/>
              </a:solidFill>
              <a:latin typeface="Calibri"/>
              <a:ea typeface="Calibri"/>
              <a:cs typeface="Calibri"/>
              <a:sym typeface="Calibri"/>
            </a:endParaRPr>
          </a:p>
          <a:p>
            <a:pPr indent="125095" lvl="0" marL="1050290" marR="4546600" rtl="0" algn="l">
              <a:lnSpc>
                <a:spcPct val="115000"/>
              </a:lnSpc>
              <a:spcBef>
                <a:spcPts val="0"/>
              </a:spcBef>
              <a:spcAft>
                <a:spcPts val="0"/>
              </a:spcAft>
              <a:buNone/>
            </a:pPr>
            <a:r>
              <a:rPr lang="vi" sz="1800">
                <a:solidFill>
                  <a:srgbClr val="FFFFFF"/>
                </a:solidFill>
                <a:latin typeface="Calibri"/>
                <a:ea typeface="Calibri"/>
                <a:cs typeface="Calibri"/>
                <a:sym typeface="Calibri"/>
              </a:rPr>
              <a:t>Flexible or fluid images  CSS3 media queries</a:t>
            </a:r>
            <a:endParaRPr sz="18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1800">
              <a:solidFill>
                <a:schemeClr val="dk1"/>
              </a:solidFill>
              <a:latin typeface="Times New Roman"/>
              <a:ea typeface="Times New Roman"/>
              <a:cs typeface="Times New Roman"/>
              <a:sym typeface="Times New Roman"/>
            </a:endParaRPr>
          </a:p>
          <a:p>
            <a:pPr indent="-329565" lvl="0" marL="354965" marR="0" rtl="0" algn="l">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Grids and multimedia should be fluid and flexible</a:t>
            </a:r>
            <a:endParaRPr sz="1800">
              <a:solidFill>
                <a:schemeClr val="dk1"/>
              </a:solidFill>
              <a:latin typeface="Calibri"/>
              <a:ea typeface="Calibri"/>
              <a:cs typeface="Calibri"/>
              <a:sym typeface="Calibri"/>
            </a:endParaRPr>
          </a:p>
          <a:p>
            <a:pPr indent="-329565" lvl="0" marL="354965" marR="0" rtl="0" algn="l">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Fluid grid handles sizing of page elements in percentage (not in pixels)</a:t>
            </a:r>
            <a:endParaRPr sz="1800">
              <a:solidFill>
                <a:schemeClr val="dk1"/>
              </a:solidFill>
              <a:latin typeface="Calibri"/>
              <a:ea typeface="Calibri"/>
              <a:cs typeface="Calibri"/>
              <a:sym typeface="Calibri"/>
            </a:endParaRPr>
          </a:p>
          <a:p>
            <a:pPr indent="-329565" lvl="0" marL="354965" marR="5080" rtl="0" algn="l">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Bootstrap code focuses on small screens first and then it expands for larger  screens</a:t>
            </a:r>
            <a:endParaRPr sz="1800">
              <a:solidFill>
                <a:schemeClr val="dk1"/>
              </a:solidFill>
              <a:latin typeface="Calibri"/>
              <a:ea typeface="Calibri"/>
              <a:cs typeface="Calibri"/>
              <a:sym typeface="Calibri"/>
            </a:endParaRPr>
          </a:p>
          <a:p>
            <a:pPr indent="-330200" lvl="0" marL="355600" marR="0" rtl="0" algn="l">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Version 3 has four classes of grids</a:t>
            </a:r>
            <a:endParaRPr sz="1800">
              <a:solidFill>
                <a:schemeClr val="dk1"/>
              </a:solidFill>
              <a:latin typeface="Calibri"/>
              <a:ea typeface="Calibri"/>
              <a:cs typeface="Calibri"/>
              <a:sym typeface="Calibri"/>
            </a:endParaRPr>
          </a:p>
        </p:txBody>
      </p:sp>
      <p:sp>
        <p:nvSpPr>
          <p:cNvPr id="143" name="Google Shape;143;p22"/>
          <p:cNvSpPr/>
          <p:nvPr/>
        </p:nvSpPr>
        <p:spPr>
          <a:xfrm>
            <a:off x="1312087" y="2240279"/>
            <a:ext cx="6061075" cy="259080"/>
          </a:xfrm>
          <a:custGeom>
            <a:rect b="b" l="l" r="r" t="t"/>
            <a:pathLst>
              <a:path extrusionOk="0" h="345439" w="6061075">
                <a:moveTo>
                  <a:pt x="0" y="0"/>
                </a:moveTo>
                <a:lnTo>
                  <a:pt x="6061024" y="0"/>
                </a:lnTo>
                <a:lnTo>
                  <a:pt x="6061024" y="345439"/>
                </a:lnTo>
                <a:lnTo>
                  <a:pt x="0" y="345439"/>
                </a:lnTo>
                <a:lnTo>
                  <a:pt x="0" y="0"/>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22"/>
          <p:cNvSpPr/>
          <p:nvPr/>
        </p:nvSpPr>
        <p:spPr>
          <a:xfrm>
            <a:off x="1096191" y="2207895"/>
            <a:ext cx="431800" cy="323850"/>
          </a:xfrm>
          <a:custGeom>
            <a:rect b="b" l="l" r="r" t="t"/>
            <a:pathLst>
              <a:path extrusionOk="0" h="431800" w="431800">
                <a:moveTo>
                  <a:pt x="215900" y="0"/>
                </a:moveTo>
                <a:lnTo>
                  <a:pt x="166395" y="5701"/>
                </a:lnTo>
                <a:lnTo>
                  <a:pt x="120951" y="21943"/>
                </a:lnTo>
                <a:lnTo>
                  <a:pt x="80864" y="47430"/>
                </a:lnTo>
                <a:lnTo>
                  <a:pt x="47430" y="80864"/>
                </a:lnTo>
                <a:lnTo>
                  <a:pt x="21943" y="120951"/>
                </a:lnTo>
                <a:lnTo>
                  <a:pt x="5701" y="166395"/>
                </a:lnTo>
                <a:lnTo>
                  <a:pt x="0" y="215900"/>
                </a:lnTo>
                <a:lnTo>
                  <a:pt x="5701" y="265404"/>
                </a:lnTo>
                <a:lnTo>
                  <a:pt x="21943" y="310848"/>
                </a:lnTo>
                <a:lnTo>
                  <a:pt x="47430" y="350935"/>
                </a:lnTo>
                <a:lnTo>
                  <a:pt x="80864" y="384369"/>
                </a:lnTo>
                <a:lnTo>
                  <a:pt x="120951" y="409856"/>
                </a:lnTo>
                <a:lnTo>
                  <a:pt x="166395" y="426098"/>
                </a:lnTo>
                <a:lnTo>
                  <a:pt x="215900" y="431800"/>
                </a:lnTo>
                <a:lnTo>
                  <a:pt x="265404" y="426098"/>
                </a:lnTo>
                <a:lnTo>
                  <a:pt x="310848" y="409856"/>
                </a:lnTo>
                <a:lnTo>
                  <a:pt x="350935" y="384369"/>
                </a:lnTo>
                <a:lnTo>
                  <a:pt x="384369" y="350935"/>
                </a:lnTo>
                <a:lnTo>
                  <a:pt x="409856" y="310848"/>
                </a:lnTo>
                <a:lnTo>
                  <a:pt x="426098" y="265404"/>
                </a:lnTo>
                <a:lnTo>
                  <a:pt x="431800" y="215900"/>
                </a:lnTo>
                <a:lnTo>
                  <a:pt x="426098" y="166395"/>
                </a:lnTo>
                <a:lnTo>
                  <a:pt x="409856" y="120951"/>
                </a:lnTo>
                <a:lnTo>
                  <a:pt x="384369" y="80864"/>
                </a:lnTo>
                <a:lnTo>
                  <a:pt x="350935" y="47430"/>
                </a:lnTo>
                <a:lnTo>
                  <a:pt x="310848" y="21943"/>
                </a:lnTo>
                <a:lnTo>
                  <a:pt x="265404" y="5701"/>
                </a:lnTo>
                <a:lnTo>
                  <a:pt x="2159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22"/>
          <p:cNvSpPr/>
          <p:nvPr/>
        </p:nvSpPr>
        <p:spPr>
          <a:xfrm>
            <a:off x="1096191" y="2207895"/>
            <a:ext cx="431800" cy="323850"/>
          </a:xfrm>
          <a:custGeom>
            <a:rect b="b" l="l" r="r" t="t"/>
            <a:pathLst>
              <a:path extrusionOk="0" h="431800" w="431800">
                <a:moveTo>
                  <a:pt x="0" y="215900"/>
                </a:moveTo>
                <a:lnTo>
                  <a:pt x="5701" y="166395"/>
                </a:lnTo>
                <a:lnTo>
                  <a:pt x="21943" y="120951"/>
                </a:lnTo>
                <a:lnTo>
                  <a:pt x="47430" y="80864"/>
                </a:lnTo>
                <a:lnTo>
                  <a:pt x="80864" y="47430"/>
                </a:lnTo>
                <a:lnTo>
                  <a:pt x="120951" y="21943"/>
                </a:lnTo>
                <a:lnTo>
                  <a:pt x="166395" y="5701"/>
                </a:lnTo>
                <a:lnTo>
                  <a:pt x="215900" y="0"/>
                </a:lnTo>
                <a:lnTo>
                  <a:pt x="265404" y="5701"/>
                </a:lnTo>
                <a:lnTo>
                  <a:pt x="310848" y="21943"/>
                </a:lnTo>
                <a:lnTo>
                  <a:pt x="350935" y="47430"/>
                </a:lnTo>
                <a:lnTo>
                  <a:pt x="384369" y="80864"/>
                </a:lnTo>
                <a:lnTo>
                  <a:pt x="409856" y="120951"/>
                </a:lnTo>
                <a:lnTo>
                  <a:pt x="426098" y="166395"/>
                </a:lnTo>
                <a:lnTo>
                  <a:pt x="431800" y="215900"/>
                </a:lnTo>
                <a:lnTo>
                  <a:pt x="426098" y="265404"/>
                </a:lnTo>
                <a:lnTo>
                  <a:pt x="409856" y="310848"/>
                </a:lnTo>
                <a:lnTo>
                  <a:pt x="384369" y="350935"/>
                </a:lnTo>
                <a:lnTo>
                  <a:pt x="350935" y="384369"/>
                </a:lnTo>
                <a:lnTo>
                  <a:pt x="310848" y="409856"/>
                </a:lnTo>
                <a:lnTo>
                  <a:pt x="265404" y="426098"/>
                </a:lnTo>
                <a:lnTo>
                  <a:pt x="215900" y="431800"/>
                </a:lnTo>
                <a:lnTo>
                  <a:pt x="166395" y="426098"/>
                </a:lnTo>
                <a:lnTo>
                  <a:pt x="120951" y="409856"/>
                </a:lnTo>
                <a:lnTo>
                  <a:pt x="80864" y="384369"/>
                </a:lnTo>
                <a:lnTo>
                  <a:pt x="47430" y="350935"/>
                </a:lnTo>
                <a:lnTo>
                  <a:pt x="21943" y="310848"/>
                </a:lnTo>
                <a:lnTo>
                  <a:pt x="5701" y="265404"/>
                </a:lnTo>
                <a:lnTo>
                  <a:pt x="0" y="215900"/>
                </a:lnTo>
                <a:close/>
              </a:path>
            </a:pathLst>
          </a:custGeom>
          <a:noFill/>
          <a:ln cap="flat" cmpd="sng" w="25400">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22"/>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147" name="Google Shape;147;p22"/>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23"/>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1783079" rtl="0" algn="l">
              <a:lnSpc>
                <a:spcPct val="100000"/>
              </a:lnSpc>
              <a:spcBef>
                <a:spcPts val="0"/>
              </a:spcBef>
              <a:spcAft>
                <a:spcPts val="0"/>
              </a:spcAft>
              <a:buNone/>
            </a:pPr>
            <a:r>
              <a:rPr lang="vi"/>
              <a:t>Working with Grids</a:t>
            </a:r>
            <a:endParaRPr/>
          </a:p>
        </p:txBody>
      </p:sp>
      <p:sp>
        <p:nvSpPr>
          <p:cNvPr id="155" name="Google Shape;155;p23"/>
          <p:cNvSpPr txBox="1"/>
          <p:nvPr/>
        </p:nvSpPr>
        <p:spPr>
          <a:xfrm>
            <a:off x="535940" y="1107948"/>
            <a:ext cx="8264525" cy="1280635"/>
          </a:xfrm>
          <a:prstGeom prst="rect">
            <a:avLst/>
          </a:prstGeom>
          <a:noFill/>
          <a:ln>
            <a:noFill/>
          </a:ln>
        </p:spPr>
        <p:txBody>
          <a:bodyPr anchorCtr="0" anchor="t" bIns="0" lIns="0" spcFirstLastPara="1" rIns="0" wrap="square" tIns="0">
            <a:noAutofit/>
          </a:bodyPr>
          <a:lstStyle/>
          <a:p>
            <a:pPr indent="-329565" lvl="0" marL="354965" marR="0" rtl="0" algn="l">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A collection of HTML/CSS components</a:t>
            </a:r>
            <a:endParaRPr sz="1800">
              <a:solidFill>
                <a:schemeClr val="dk1"/>
              </a:solidFill>
              <a:latin typeface="Calibri"/>
              <a:ea typeface="Calibri"/>
              <a:cs typeface="Calibri"/>
              <a:sym typeface="Calibri"/>
            </a:endParaRPr>
          </a:p>
          <a:p>
            <a:pPr indent="-329565" lvl="0" marL="354965" marR="0" rtl="0" algn="l">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Robust mobile-first grid system</a:t>
            </a:r>
            <a:endParaRPr sz="1800">
              <a:solidFill>
                <a:schemeClr val="dk1"/>
              </a:solidFill>
              <a:latin typeface="Calibri"/>
              <a:ea typeface="Calibri"/>
              <a:cs typeface="Calibri"/>
              <a:sym typeface="Calibri"/>
            </a:endParaRPr>
          </a:p>
          <a:p>
            <a:pPr indent="-330200" lvl="0" marL="355600" marR="0" rtl="0" algn="l">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Allows defining rows and columns having content in resulting boxes</a:t>
            </a:r>
            <a:endParaRPr sz="1800">
              <a:solidFill>
                <a:schemeClr val="dk1"/>
              </a:solidFill>
              <a:latin typeface="Calibri"/>
              <a:ea typeface="Calibri"/>
              <a:cs typeface="Calibri"/>
              <a:sym typeface="Calibri"/>
            </a:endParaRPr>
          </a:p>
          <a:p>
            <a:pPr indent="-329565" lvl="0" marL="354965" marR="5080" rtl="0" algn="l">
              <a:lnSpc>
                <a:spcPct val="100000"/>
              </a:lnSpc>
              <a:spcBef>
                <a:spcPts val="48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Create up to 12 columns and unlimited rows, known as 12-grid system or 12-  column layout</a:t>
            </a:r>
            <a:endParaRPr sz="1800">
              <a:solidFill>
                <a:schemeClr val="dk1"/>
              </a:solidFill>
              <a:latin typeface="Calibri"/>
              <a:ea typeface="Calibri"/>
              <a:cs typeface="Calibri"/>
              <a:sym typeface="Calibri"/>
            </a:endParaRPr>
          </a:p>
        </p:txBody>
      </p:sp>
      <p:sp>
        <p:nvSpPr>
          <p:cNvPr id="156" name="Google Shape;156;p23"/>
          <p:cNvSpPr txBox="1"/>
          <p:nvPr/>
        </p:nvSpPr>
        <p:spPr>
          <a:xfrm>
            <a:off x="536017" y="3805361"/>
            <a:ext cx="5595620" cy="248126"/>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Consists of series of containers, rows, and columns</a:t>
            </a:r>
            <a:endParaRPr sz="2000">
              <a:solidFill>
                <a:schemeClr val="dk1"/>
              </a:solidFill>
              <a:latin typeface="Calibri"/>
              <a:ea typeface="Calibri"/>
              <a:cs typeface="Calibri"/>
              <a:sym typeface="Calibri"/>
            </a:endParaRPr>
          </a:p>
        </p:txBody>
      </p:sp>
      <p:sp>
        <p:nvSpPr>
          <p:cNvPr id="157" name="Google Shape;157;p23"/>
          <p:cNvSpPr/>
          <p:nvPr/>
        </p:nvSpPr>
        <p:spPr>
          <a:xfrm>
            <a:off x="1527530" y="2669810"/>
            <a:ext cx="6400800" cy="1085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23"/>
          <p:cNvSpPr/>
          <p:nvPr/>
        </p:nvSpPr>
        <p:spPr>
          <a:xfrm>
            <a:off x="1522775" y="2688878"/>
            <a:ext cx="6410325" cy="1092994"/>
          </a:xfrm>
          <a:custGeom>
            <a:rect b="b" l="l" r="r" t="t"/>
            <a:pathLst>
              <a:path extrusionOk="0" h="1457325" w="6410325">
                <a:moveTo>
                  <a:pt x="0" y="0"/>
                </a:moveTo>
                <a:lnTo>
                  <a:pt x="6410325" y="0"/>
                </a:lnTo>
                <a:lnTo>
                  <a:pt x="6410325" y="1457325"/>
                </a:lnTo>
                <a:lnTo>
                  <a:pt x="0" y="1457325"/>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23"/>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160" name="Google Shape;160;p23"/>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24"/>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690245" rtl="0" algn="l">
              <a:lnSpc>
                <a:spcPct val="100000"/>
              </a:lnSpc>
              <a:spcBef>
                <a:spcPts val="0"/>
              </a:spcBef>
              <a:spcAft>
                <a:spcPts val="0"/>
              </a:spcAft>
              <a:buNone/>
            </a:pPr>
            <a:r>
              <a:rPr lang="vi"/>
              <a:t>Predefined Grid Classes (1-2)</a:t>
            </a:r>
            <a:endParaRPr/>
          </a:p>
        </p:txBody>
      </p:sp>
      <p:sp>
        <p:nvSpPr>
          <p:cNvPr id="168" name="Google Shape;168;p24"/>
          <p:cNvSpPr txBox="1"/>
          <p:nvPr/>
        </p:nvSpPr>
        <p:spPr>
          <a:xfrm>
            <a:off x="535940" y="1107948"/>
            <a:ext cx="4972685" cy="228600"/>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Four classes forming four tiers of grid system</a:t>
            </a:r>
            <a:endParaRPr sz="2000">
              <a:solidFill>
                <a:schemeClr val="dk1"/>
              </a:solidFill>
              <a:latin typeface="Calibri"/>
              <a:ea typeface="Calibri"/>
              <a:cs typeface="Calibri"/>
              <a:sym typeface="Calibri"/>
            </a:endParaRPr>
          </a:p>
        </p:txBody>
      </p:sp>
      <p:sp>
        <p:nvSpPr>
          <p:cNvPr id="169" name="Google Shape;169;p24"/>
          <p:cNvSpPr txBox="1"/>
          <p:nvPr/>
        </p:nvSpPr>
        <p:spPr>
          <a:xfrm>
            <a:off x="535940" y="3576799"/>
            <a:ext cx="6544309" cy="248126"/>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Use one or more classes for dynamic and fluid design layout</a:t>
            </a:r>
            <a:endParaRPr sz="2000">
              <a:solidFill>
                <a:schemeClr val="dk1"/>
              </a:solidFill>
              <a:latin typeface="Calibri"/>
              <a:ea typeface="Calibri"/>
              <a:cs typeface="Calibri"/>
              <a:sym typeface="Calibri"/>
            </a:endParaRPr>
          </a:p>
        </p:txBody>
      </p:sp>
      <p:sp>
        <p:nvSpPr>
          <p:cNvPr id="170" name="Google Shape;170;p24"/>
          <p:cNvSpPr/>
          <p:nvPr/>
        </p:nvSpPr>
        <p:spPr>
          <a:xfrm>
            <a:off x="1920239" y="1341882"/>
            <a:ext cx="2942843" cy="220713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24"/>
          <p:cNvSpPr/>
          <p:nvPr/>
        </p:nvSpPr>
        <p:spPr>
          <a:xfrm>
            <a:off x="1981200" y="1371600"/>
            <a:ext cx="2819400" cy="2114550"/>
          </a:xfrm>
          <a:custGeom>
            <a:rect b="b" l="l" r="r" t="t"/>
            <a:pathLst>
              <a:path extrusionOk="0" h="2819400" w="2819400">
                <a:moveTo>
                  <a:pt x="1409700" y="0"/>
                </a:moveTo>
                <a:lnTo>
                  <a:pt x="0" y="2819400"/>
                </a:lnTo>
                <a:lnTo>
                  <a:pt x="2819400" y="2819400"/>
                </a:lnTo>
                <a:lnTo>
                  <a:pt x="1409700" y="0"/>
                </a:lnTo>
                <a:close/>
              </a:path>
            </a:pathLst>
          </a:custGeom>
          <a:solidFill>
            <a:srgbClr val="4F81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24"/>
          <p:cNvSpPr/>
          <p:nvPr/>
        </p:nvSpPr>
        <p:spPr>
          <a:xfrm>
            <a:off x="1981200" y="1371600"/>
            <a:ext cx="2819400" cy="2114550"/>
          </a:xfrm>
          <a:custGeom>
            <a:rect b="b" l="l" r="r" t="t"/>
            <a:pathLst>
              <a:path extrusionOk="0" h="2819400" w="2819400">
                <a:moveTo>
                  <a:pt x="0" y="2819400"/>
                </a:moveTo>
                <a:lnTo>
                  <a:pt x="1409700" y="0"/>
                </a:lnTo>
                <a:lnTo>
                  <a:pt x="2819400" y="2819400"/>
                </a:lnTo>
                <a:lnTo>
                  <a:pt x="0" y="2819400"/>
                </a:lnTo>
                <a:close/>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24"/>
          <p:cNvSpPr/>
          <p:nvPr/>
        </p:nvSpPr>
        <p:spPr>
          <a:xfrm>
            <a:off x="3477577" y="1583264"/>
            <a:ext cx="2400300" cy="376237"/>
          </a:xfrm>
          <a:custGeom>
            <a:rect b="b" l="l" r="r" t="t"/>
            <a:pathLst>
              <a:path extrusionOk="0" h="501650" w="2400300">
                <a:moveTo>
                  <a:pt x="2316772" y="0"/>
                </a:moveTo>
                <a:lnTo>
                  <a:pt x="83515" y="0"/>
                </a:lnTo>
                <a:lnTo>
                  <a:pt x="51006" y="6562"/>
                </a:lnTo>
                <a:lnTo>
                  <a:pt x="24460" y="24460"/>
                </a:lnTo>
                <a:lnTo>
                  <a:pt x="6562" y="51006"/>
                </a:lnTo>
                <a:lnTo>
                  <a:pt x="0" y="83515"/>
                </a:lnTo>
                <a:lnTo>
                  <a:pt x="0" y="417576"/>
                </a:lnTo>
                <a:lnTo>
                  <a:pt x="6562" y="450086"/>
                </a:lnTo>
                <a:lnTo>
                  <a:pt x="24460" y="476637"/>
                </a:lnTo>
                <a:lnTo>
                  <a:pt x="51006" y="494539"/>
                </a:lnTo>
                <a:lnTo>
                  <a:pt x="83515" y="501103"/>
                </a:lnTo>
                <a:lnTo>
                  <a:pt x="2316772" y="501103"/>
                </a:lnTo>
                <a:lnTo>
                  <a:pt x="2349282" y="494539"/>
                </a:lnTo>
                <a:lnTo>
                  <a:pt x="2375833" y="476637"/>
                </a:lnTo>
                <a:lnTo>
                  <a:pt x="2393735" y="450086"/>
                </a:lnTo>
                <a:lnTo>
                  <a:pt x="2400300" y="417576"/>
                </a:lnTo>
                <a:lnTo>
                  <a:pt x="2400300" y="83515"/>
                </a:lnTo>
                <a:lnTo>
                  <a:pt x="2393735" y="51006"/>
                </a:lnTo>
                <a:lnTo>
                  <a:pt x="2375833" y="24460"/>
                </a:lnTo>
                <a:lnTo>
                  <a:pt x="2349282" y="6562"/>
                </a:lnTo>
                <a:lnTo>
                  <a:pt x="2316772" y="0"/>
                </a:lnTo>
                <a:close/>
              </a:path>
            </a:pathLst>
          </a:custGeom>
          <a:solidFill>
            <a:srgbClr val="FFFFFF">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24"/>
          <p:cNvSpPr/>
          <p:nvPr/>
        </p:nvSpPr>
        <p:spPr>
          <a:xfrm>
            <a:off x="3477577" y="1583264"/>
            <a:ext cx="2400300" cy="376237"/>
          </a:xfrm>
          <a:custGeom>
            <a:rect b="b" l="l" r="r" t="t"/>
            <a:pathLst>
              <a:path extrusionOk="0" h="501650" w="2400300">
                <a:moveTo>
                  <a:pt x="0" y="83515"/>
                </a:moveTo>
                <a:lnTo>
                  <a:pt x="6562" y="51006"/>
                </a:lnTo>
                <a:lnTo>
                  <a:pt x="24460" y="24460"/>
                </a:lnTo>
                <a:lnTo>
                  <a:pt x="51006" y="6562"/>
                </a:lnTo>
                <a:lnTo>
                  <a:pt x="83515" y="0"/>
                </a:lnTo>
                <a:lnTo>
                  <a:pt x="2316772" y="0"/>
                </a:lnTo>
                <a:lnTo>
                  <a:pt x="2349282" y="6562"/>
                </a:lnTo>
                <a:lnTo>
                  <a:pt x="2375833" y="24460"/>
                </a:lnTo>
                <a:lnTo>
                  <a:pt x="2393735" y="51006"/>
                </a:lnTo>
                <a:lnTo>
                  <a:pt x="2400300" y="83515"/>
                </a:lnTo>
                <a:lnTo>
                  <a:pt x="2400300" y="417576"/>
                </a:lnTo>
                <a:lnTo>
                  <a:pt x="2393735" y="450086"/>
                </a:lnTo>
                <a:lnTo>
                  <a:pt x="2375833" y="476637"/>
                </a:lnTo>
                <a:lnTo>
                  <a:pt x="2349282" y="494539"/>
                </a:lnTo>
                <a:lnTo>
                  <a:pt x="2316772" y="501103"/>
                </a:lnTo>
                <a:lnTo>
                  <a:pt x="83515" y="501103"/>
                </a:lnTo>
                <a:lnTo>
                  <a:pt x="51006" y="494539"/>
                </a:lnTo>
                <a:lnTo>
                  <a:pt x="24460" y="476637"/>
                </a:lnTo>
                <a:lnTo>
                  <a:pt x="6562" y="450086"/>
                </a:lnTo>
                <a:lnTo>
                  <a:pt x="0" y="417576"/>
                </a:lnTo>
                <a:lnTo>
                  <a:pt x="0" y="83515"/>
                </a:lnTo>
                <a:close/>
              </a:path>
            </a:pathLst>
          </a:custGeom>
          <a:noFill/>
          <a:ln cap="flat" cmpd="sng" w="25375">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24"/>
          <p:cNvSpPr/>
          <p:nvPr/>
        </p:nvSpPr>
        <p:spPr>
          <a:xfrm>
            <a:off x="3488054" y="2006069"/>
            <a:ext cx="2379345" cy="376237"/>
          </a:xfrm>
          <a:custGeom>
            <a:rect b="b" l="l" r="r" t="t"/>
            <a:pathLst>
              <a:path extrusionOk="0" h="501650" w="2379345">
                <a:moveTo>
                  <a:pt x="2295829" y="0"/>
                </a:moveTo>
                <a:lnTo>
                  <a:pt x="83515" y="0"/>
                </a:lnTo>
                <a:lnTo>
                  <a:pt x="51006" y="6562"/>
                </a:lnTo>
                <a:lnTo>
                  <a:pt x="24460" y="24460"/>
                </a:lnTo>
                <a:lnTo>
                  <a:pt x="6562" y="51006"/>
                </a:lnTo>
                <a:lnTo>
                  <a:pt x="0" y="83515"/>
                </a:lnTo>
                <a:lnTo>
                  <a:pt x="0" y="417576"/>
                </a:lnTo>
                <a:lnTo>
                  <a:pt x="6562" y="450086"/>
                </a:lnTo>
                <a:lnTo>
                  <a:pt x="24460" y="476637"/>
                </a:lnTo>
                <a:lnTo>
                  <a:pt x="51006" y="494539"/>
                </a:lnTo>
                <a:lnTo>
                  <a:pt x="83515" y="501103"/>
                </a:lnTo>
                <a:lnTo>
                  <a:pt x="2295829" y="501103"/>
                </a:lnTo>
                <a:lnTo>
                  <a:pt x="2328338" y="494539"/>
                </a:lnTo>
                <a:lnTo>
                  <a:pt x="2354884" y="476637"/>
                </a:lnTo>
                <a:lnTo>
                  <a:pt x="2372782" y="450086"/>
                </a:lnTo>
                <a:lnTo>
                  <a:pt x="2379345" y="417576"/>
                </a:lnTo>
                <a:lnTo>
                  <a:pt x="2379345" y="83515"/>
                </a:lnTo>
                <a:lnTo>
                  <a:pt x="2372782" y="51006"/>
                </a:lnTo>
                <a:lnTo>
                  <a:pt x="2354884" y="24460"/>
                </a:lnTo>
                <a:lnTo>
                  <a:pt x="2328338" y="6562"/>
                </a:lnTo>
                <a:lnTo>
                  <a:pt x="2295829" y="0"/>
                </a:lnTo>
                <a:close/>
              </a:path>
            </a:pathLst>
          </a:custGeom>
          <a:solidFill>
            <a:srgbClr val="FFFFFF">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24"/>
          <p:cNvSpPr/>
          <p:nvPr/>
        </p:nvSpPr>
        <p:spPr>
          <a:xfrm>
            <a:off x="3488054" y="2006069"/>
            <a:ext cx="2379345" cy="376237"/>
          </a:xfrm>
          <a:custGeom>
            <a:rect b="b" l="l" r="r" t="t"/>
            <a:pathLst>
              <a:path extrusionOk="0" h="501650" w="2379345">
                <a:moveTo>
                  <a:pt x="0" y="83515"/>
                </a:moveTo>
                <a:lnTo>
                  <a:pt x="6562" y="51006"/>
                </a:lnTo>
                <a:lnTo>
                  <a:pt x="24460" y="24460"/>
                </a:lnTo>
                <a:lnTo>
                  <a:pt x="51006" y="6562"/>
                </a:lnTo>
                <a:lnTo>
                  <a:pt x="83515" y="0"/>
                </a:lnTo>
                <a:lnTo>
                  <a:pt x="2295829" y="0"/>
                </a:lnTo>
                <a:lnTo>
                  <a:pt x="2328338" y="6562"/>
                </a:lnTo>
                <a:lnTo>
                  <a:pt x="2354884" y="24460"/>
                </a:lnTo>
                <a:lnTo>
                  <a:pt x="2372782" y="51006"/>
                </a:lnTo>
                <a:lnTo>
                  <a:pt x="2379345" y="83515"/>
                </a:lnTo>
                <a:lnTo>
                  <a:pt x="2379345" y="417576"/>
                </a:lnTo>
                <a:lnTo>
                  <a:pt x="2372782" y="450086"/>
                </a:lnTo>
                <a:lnTo>
                  <a:pt x="2354884" y="476637"/>
                </a:lnTo>
                <a:lnTo>
                  <a:pt x="2328338" y="494539"/>
                </a:lnTo>
                <a:lnTo>
                  <a:pt x="2295829" y="501103"/>
                </a:lnTo>
                <a:lnTo>
                  <a:pt x="83515" y="501103"/>
                </a:lnTo>
                <a:lnTo>
                  <a:pt x="51006" y="494539"/>
                </a:lnTo>
                <a:lnTo>
                  <a:pt x="24460" y="476637"/>
                </a:lnTo>
                <a:lnTo>
                  <a:pt x="6562" y="450086"/>
                </a:lnTo>
                <a:lnTo>
                  <a:pt x="0" y="417576"/>
                </a:lnTo>
                <a:lnTo>
                  <a:pt x="0" y="83515"/>
                </a:lnTo>
                <a:close/>
              </a:path>
            </a:pathLst>
          </a:custGeom>
          <a:noFill/>
          <a:ln cap="flat" cmpd="sng" w="25400">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24"/>
          <p:cNvSpPr/>
          <p:nvPr/>
        </p:nvSpPr>
        <p:spPr>
          <a:xfrm>
            <a:off x="3488054" y="2428875"/>
            <a:ext cx="2379345" cy="376237"/>
          </a:xfrm>
          <a:custGeom>
            <a:rect b="b" l="l" r="r" t="t"/>
            <a:pathLst>
              <a:path extrusionOk="0" h="501650" w="2379345">
                <a:moveTo>
                  <a:pt x="2295829" y="0"/>
                </a:moveTo>
                <a:lnTo>
                  <a:pt x="83515" y="0"/>
                </a:lnTo>
                <a:lnTo>
                  <a:pt x="51006" y="6562"/>
                </a:lnTo>
                <a:lnTo>
                  <a:pt x="24460" y="24460"/>
                </a:lnTo>
                <a:lnTo>
                  <a:pt x="6562" y="51006"/>
                </a:lnTo>
                <a:lnTo>
                  <a:pt x="0" y="83515"/>
                </a:lnTo>
                <a:lnTo>
                  <a:pt x="0" y="417576"/>
                </a:lnTo>
                <a:lnTo>
                  <a:pt x="6562" y="450086"/>
                </a:lnTo>
                <a:lnTo>
                  <a:pt x="24460" y="476637"/>
                </a:lnTo>
                <a:lnTo>
                  <a:pt x="51006" y="494539"/>
                </a:lnTo>
                <a:lnTo>
                  <a:pt x="83515" y="501103"/>
                </a:lnTo>
                <a:lnTo>
                  <a:pt x="2295829" y="501103"/>
                </a:lnTo>
                <a:lnTo>
                  <a:pt x="2328338" y="494539"/>
                </a:lnTo>
                <a:lnTo>
                  <a:pt x="2354884" y="476637"/>
                </a:lnTo>
                <a:lnTo>
                  <a:pt x="2372782" y="450086"/>
                </a:lnTo>
                <a:lnTo>
                  <a:pt x="2379345" y="417576"/>
                </a:lnTo>
                <a:lnTo>
                  <a:pt x="2379345" y="83515"/>
                </a:lnTo>
                <a:lnTo>
                  <a:pt x="2372782" y="51006"/>
                </a:lnTo>
                <a:lnTo>
                  <a:pt x="2354884" y="24460"/>
                </a:lnTo>
                <a:lnTo>
                  <a:pt x="2328338" y="6562"/>
                </a:lnTo>
                <a:lnTo>
                  <a:pt x="2295829" y="0"/>
                </a:lnTo>
                <a:close/>
              </a:path>
            </a:pathLst>
          </a:custGeom>
          <a:solidFill>
            <a:srgbClr val="FFFFFF">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24"/>
          <p:cNvSpPr/>
          <p:nvPr/>
        </p:nvSpPr>
        <p:spPr>
          <a:xfrm>
            <a:off x="3488054" y="2428875"/>
            <a:ext cx="2379345" cy="376237"/>
          </a:xfrm>
          <a:custGeom>
            <a:rect b="b" l="l" r="r" t="t"/>
            <a:pathLst>
              <a:path extrusionOk="0" h="501650" w="2379345">
                <a:moveTo>
                  <a:pt x="0" y="83515"/>
                </a:moveTo>
                <a:lnTo>
                  <a:pt x="6562" y="51006"/>
                </a:lnTo>
                <a:lnTo>
                  <a:pt x="24460" y="24460"/>
                </a:lnTo>
                <a:lnTo>
                  <a:pt x="51006" y="6562"/>
                </a:lnTo>
                <a:lnTo>
                  <a:pt x="83515" y="0"/>
                </a:lnTo>
                <a:lnTo>
                  <a:pt x="2295829" y="0"/>
                </a:lnTo>
                <a:lnTo>
                  <a:pt x="2328338" y="6562"/>
                </a:lnTo>
                <a:lnTo>
                  <a:pt x="2354884" y="24460"/>
                </a:lnTo>
                <a:lnTo>
                  <a:pt x="2372782" y="51006"/>
                </a:lnTo>
                <a:lnTo>
                  <a:pt x="2379345" y="83515"/>
                </a:lnTo>
                <a:lnTo>
                  <a:pt x="2379345" y="417576"/>
                </a:lnTo>
                <a:lnTo>
                  <a:pt x="2372782" y="450086"/>
                </a:lnTo>
                <a:lnTo>
                  <a:pt x="2354884" y="476637"/>
                </a:lnTo>
                <a:lnTo>
                  <a:pt x="2328338" y="494539"/>
                </a:lnTo>
                <a:lnTo>
                  <a:pt x="2295829" y="501103"/>
                </a:lnTo>
                <a:lnTo>
                  <a:pt x="83515" y="501103"/>
                </a:lnTo>
                <a:lnTo>
                  <a:pt x="51006" y="494539"/>
                </a:lnTo>
                <a:lnTo>
                  <a:pt x="24460" y="476637"/>
                </a:lnTo>
                <a:lnTo>
                  <a:pt x="6562" y="450086"/>
                </a:lnTo>
                <a:lnTo>
                  <a:pt x="0" y="417576"/>
                </a:lnTo>
                <a:lnTo>
                  <a:pt x="0" y="83515"/>
                </a:lnTo>
                <a:close/>
              </a:path>
            </a:pathLst>
          </a:custGeom>
          <a:noFill/>
          <a:ln cap="flat" cmpd="sng" w="25400">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24"/>
          <p:cNvSpPr/>
          <p:nvPr/>
        </p:nvSpPr>
        <p:spPr>
          <a:xfrm>
            <a:off x="3488054" y="2851680"/>
            <a:ext cx="2379345" cy="376237"/>
          </a:xfrm>
          <a:custGeom>
            <a:rect b="b" l="l" r="r" t="t"/>
            <a:pathLst>
              <a:path extrusionOk="0" h="501650" w="2379345">
                <a:moveTo>
                  <a:pt x="2295829" y="0"/>
                </a:moveTo>
                <a:lnTo>
                  <a:pt x="83515" y="0"/>
                </a:lnTo>
                <a:lnTo>
                  <a:pt x="51006" y="6562"/>
                </a:lnTo>
                <a:lnTo>
                  <a:pt x="24460" y="24460"/>
                </a:lnTo>
                <a:lnTo>
                  <a:pt x="6562" y="51006"/>
                </a:lnTo>
                <a:lnTo>
                  <a:pt x="0" y="83515"/>
                </a:lnTo>
                <a:lnTo>
                  <a:pt x="0" y="417575"/>
                </a:lnTo>
                <a:lnTo>
                  <a:pt x="6562" y="450086"/>
                </a:lnTo>
                <a:lnTo>
                  <a:pt x="24460" y="476637"/>
                </a:lnTo>
                <a:lnTo>
                  <a:pt x="51006" y="494539"/>
                </a:lnTo>
                <a:lnTo>
                  <a:pt x="83515" y="501103"/>
                </a:lnTo>
                <a:lnTo>
                  <a:pt x="2295829" y="501103"/>
                </a:lnTo>
                <a:lnTo>
                  <a:pt x="2328338" y="494539"/>
                </a:lnTo>
                <a:lnTo>
                  <a:pt x="2354884" y="476637"/>
                </a:lnTo>
                <a:lnTo>
                  <a:pt x="2372782" y="450086"/>
                </a:lnTo>
                <a:lnTo>
                  <a:pt x="2379345" y="417575"/>
                </a:lnTo>
                <a:lnTo>
                  <a:pt x="2379345" y="83515"/>
                </a:lnTo>
                <a:lnTo>
                  <a:pt x="2372782" y="51006"/>
                </a:lnTo>
                <a:lnTo>
                  <a:pt x="2354884" y="24460"/>
                </a:lnTo>
                <a:lnTo>
                  <a:pt x="2328338" y="6562"/>
                </a:lnTo>
                <a:lnTo>
                  <a:pt x="2295829" y="0"/>
                </a:lnTo>
                <a:close/>
              </a:path>
            </a:pathLst>
          </a:custGeom>
          <a:solidFill>
            <a:srgbClr val="FFFFFF">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4"/>
          <p:cNvSpPr/>
          <p:nvPr/>
        </p:nvSpPr>
        <p:spPr>
          <a:xfrm>
            <a:off x="3488054" y="2851680"/>
            <a:ext cx="2379345" cy="376237"/>
          </a:xfrm>
          <a:custGeom>
            <a:rect b="b" l="l" r="r" t="t"/>
            <a:pathLst>
              <a:path extrusionOk="0" h="501650" w="2379345">
                <a:moveTo>
                  <a:pt x="0" y="83515"/>
                </a:moveTo>
                <a:lnTo>
                  <a:pt x="6562" y="51006"/>
                </a:lnTo>
                <a:lnTo>
                  <a:pt x="24460" y="24460"/>
                </a:lnTo>
                <a:lnTo>
                  <a:pt x="51006" y="6562"/>
                </a:lnTo>
                <a:lnTo>
                  <a:pt x="83515" y="0"/>
                </a:lnTo>
                <a:lnTo>
                  <a:pt x="2295829" y="0"/>
                </a:lnTo>
                <a:lnTo>
                  <a:pt x="2328338" y="6562"/>
                </a:lnTo>
                <a:lnTo>
                  <a:pt x="2354884" y="24460"/>
                </a:lnTo>
                <a:lnTo>
                  <a:pt x="2372782" y="51006"/>
                </a:lnTo>
                <a:lnTo>
                  <a:pt x="2379345" y="83515"/>
                </a:lnTo>
                <a:lnTo>
                  <a:pt x="2379345" y="417575"/>
                </a:lnTo>
                <a:lnTo>
                  <a:pt x="2372782" y="450086"/>
                </a:lnTo>
                <a:lnTo>
                  <a:pt x="2354884" y="476637"/>
                </a:lnTo>
                <a:lnTo>
                  <a:pt x="2328338" y="494539"/>
                </a:lnTo>
                <a:lnTo>
                  <a:pt x="2295829" y="501103"/>
                </a:lnTo>
                <a:lnTo>
                  <a:pt x="83515" y="501103"/>
                </a:lnTo>
                <a:lnTo>
                  <a:pt x="51006" y="494539"/>
                </a:lnTo>
                <a:lnTo>
                  <a:pt x="24460" y="476637"/>
                </a:lnTo>
                <a:lnTo>
                  <a:pt x="6562" y="450086"/>
                </a:lnTo>
                <a:lnTo>
                  <a:pt x="0" y="417575"/>
                </a:lnTo>
                <a:lnTo>
                  <a:pt x="0" y="83515"/>
                </a:lnTo>
                <a:close/>
              </a:path>
            </a:pathLst>
          </a:custGeom>
          <a:noFill/>
          <a:ln cap="flat" cmpd="sng" w="25400">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24"/>
          <p:cNvSpPr txBox="1"/>
          <p:nvPr/>
        </p:nvSpPr>
        <p:spPr>
          <a:xfrm>
            <a:off x="3743833" y="1738150"/>
            <a:ext cx="1866300" cy="14688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vi" sz="1600">
                <a:solidFill>
                  <a:schemeClr val="dk1"/>
                </a:solidFill>
                <a:latin typeface="Calibri"/>
                <a:ea typeface="Calibri"/>
                <a:cs typeface="Calibri"/>
                <a:sym typeface="Calibri"/>
              </a:rPr>
              <a:t>xs – extra small screen</a:t>
            </a:r>
            <a:endParaRPr sz="1600">
              <a:solidFill>
                <a:schemeClr val="dk1"/>
              </a:solidFill>
              <a:latin typeface="Calibri"/>
              <a:ea typeface="Calibri"/>
              <a:cs typeface="Calibri"/>
              <a:sym typeface="Calibri"/>
            </a:endParaRPr>
          </a:p>
          <a:p>
            <a:pPr indent="0" lvl="0" marL="67310" marR="58419" rtl="0" algn="ctr">
              <a:lnSpc>
                <a:spcPct val="150000"/>
              </a:lnSpc>
              <a:spcBef>
                <a:spcPts val="0"/>
              </a:spcBef>
              <a:spcAft>
                <a:spcPts val="0"/>
              </a:spcAft>
              <a:buNone/>
            </a:pPr>
            <a:r>
              <a:rPr lang="vi" sz="1600">
                <a:solidFill>
                  <a:schemeClr val="dk1"/>
                </a:solidFill>
                <a:latin typeface="Calibri"/>
                <a:ea typeface="Calibri"/>
                <a:cs typeface="Calibri"/>
                <a:sym typeface="Calibri"/>
              </a:rPr>
              <a:t>sm – small screen  md – medium screen  lg – large screen</a:t>
            </a:r>
            <a:endParaRPr sz="1600">
              <a:solidFill>
                <a:schemeClr val="dk1"/>
              </a:solidFill>
              <a:latin typeface="Calibri"/>
              <a:ea typeface="Calibri"/>
              <a:cs typeface="Calibri"/>
              <a:sym typeface="Calibri"/>
            </a:endParaRPr>
          </a:p>
        </p:txBody>
      </p:sp>
      <p:sp>
        <p:nvSpPr>
          <p:cNvPr id="182" name="Google Shape;182;p24"/>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183" name="Google Shape;183;p24"/>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25"/>
          <p:cNvSpPr txBox="1"/>
          <p:nvPr>
            <p:ph type="title"/>
          </p:nvPr>
        </p:nvSpPr>
        <p:spPr>
          <a:xfrm>
            <a:off x="648398" y="310258"/>
            <a:ext cx="7847202" cy="502920"/>
          </a:xfrm>
          <a:prstGeom prst="rect">
            <a:avLst/>
          </a:prstGeom>
          <a:noFill/>
          <a:ln>
            <a:noFill/>
          </a:ln>
        </p:spPr>
        <p:txBody>
          <a:bodyPr anchorCtr="0" anchor="t" bIns="0" lIns="0" spcFirstLastPara="1" rIns="0" wrap="square" tIns="0">
            <a:noAutofit/>
          </a:bodyPr>
          <a:lstStyle/>
          <a:p>
            <a:pPr indent="0" lvl="0" marL="690245" rtl="0" algn="l">
              <a:lnSpc>
                <a:spcPct val="100000"/>
              </a:lnSpc>
              <a:spcBef>
                <a:spcPts val="0"/>
              </a:spcBef>
              <a:spcAft>
                <a:spcPts val="0"/>
              </a:spcAft>
              <a:buNone/>
            </a:pPr>
            <a:r>
              <a:rPr lang="vi"/>
              <a:t>Predefined Grid Classes (2-2)</a:t>
            </a:r>
            <a:endParaRPr/>
          </a:p>
        </p:txBody>
      </p:sp>
      <p:sp>
        <p:nvSpPr>
          <p:cNvPr id="191" name="Google Shape;191;p25"/>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192" name="Google Shape;192;p25"/>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
        <p:nvSpPr>
          <p:cNvPr id="193" name="Google Shape;193;p25"/>
          <p:cNvSpPr txBox="1"/>
          <p:nvPr/>
        </p:nvSpPr>
        <p:spPr>
          <a:xfrm>
            <a:off x="535940" y="1186815"/>
            <a:ext cx="5263515" cy="228600"/>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Column specification for different browser sizes</a:t>
            </a:r>
            <a:endParaRPr sz="2000">
              <a:solidFill>
                <a:schemeClr val="dk1"/>
              </a:solidFill>
              <a:latin typeface="Calibri"/>
              <a:ea typeface="Calibri"/>
              <a:cs typeface="Calibri"/>
              <a:sym typeface="Calibri"/>
            </a:endParaRPr>
          </a:p>
        </p:txBody>
      </p:sp>
      <p:sp>
        <p:nvSpPr>
          <p:cNvPr id="194" name="Google Shape;194;p25"/>
          <p:cNvSpPr txBox="1"/>
          <p:nvPr/>
        </p:nvSpPr>
        <p:spPr>
          <a:xfrm>
            <a:off x="535940" y="3129981"/>
            <a:ext cx="8233409" cy="979646"/>
          </a:xfrm>
          <a:prstGeom prst="rect">
            <a:avLst/>
          </a:prstGeom>
          <a:noFill/>
          <a:ln>
            <a:noFill/>
          </a:ln>
        </p:spPr>
        <p:txBody>
          <a:bodyPr anchorCtr="0" anchor="t" bIns="0" lIns="0" spcFirstLastPara="1" rIns="0" wrap="square" tIns="0">
            <a:noAutofit/>
          </a:bodyPr>
          <a:lstStyle/>
          <a:p>
            <a:pPr indent="-342265" lvl="0" marL="354965" marR="0" rtl="0" algn="l">
              <a:lnSpc>
                <a:spcPct val="100000"/>
              </a:lnSpc>
              <a:spcBef>
                <a:spcPts val="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Symbol * denotes the number of columns a row should have</a:t>
            </a:r>
            <a:endParaRPr sz="2000">
              <a:solidFill>
                <a:schemeClr val="dk1"/>
              </a:solidFill>
              <a:latin typeface="Calibri"/>
              <a:ea typeface="Calibri"/>
              <a:cs typeface="Calibri"/>
              <a:sym typeface="Calibri"/>
            </a:endParaRPr>
          </a:p>
          <a:p>
            <a:pPr indent="-342265" lvl="0" marL="354965" marR="5080" rtl="0" algn="l">
              <a:lnSpc>
                <a:spcPct val="150000"/>
              </a:lnSpc>
              <a:spcBef>
                <a:spcPts val="480"/>
              </a:spcBef>
              <a:spcAft>
                <a:spcPts val="0"/>
              </a:spcAft>
              <a:buClr>
                <a:srgbClr val="17375E"/>
              </a:buClr>
              <a:buSzPts val="2000"/>
              <a:buFont typeface="Arial"/>
              <a:buChar char="•"/>
            </a:pPr>
            <a:r>
              <a:rPr lang="vi" sz="2000">
                <a:solidFill>
                  <a:srgbClr val="17375E"/>
                </a:solidFill>
                <a:latin typeface="Calibri"/>
                <a:ea typeface="Calibri"/>
                <a:cs typeface="Calibri"/>
                <a:sym typeface="Calibri"/>
              </a:rPr>
              <a:t>For example, to define column as four out of 14 in one row, specification will  be .col-xs-4</a:t>
            </a:r>
            <a:endParaRPr sz="2000">
              <a:solidFill>
                <a:schemeClr val="dk1"/>
              </a:solidFill>
              <a:latin typeface="Calibri"/>
              <a:ea typeface="Calibri"/>
              <a:cs typeface="Calibri"/>
              <a:sym typeface="Calibri"/>
            </a:endParaRPr>
          </a:p>
        </p:txBody>
      </p:sp>
      <p:graphicFrame>
        <p:nvGraphicFramePr>
          <p:cNvPr id="195" name="Google Shape;195;p25"/>
          <p:cNvGraphicFramePr/>
          <p:nvPr/>
        </p:nvGraphicFramePr>
        <p:xfrm>
          <a:off x="1289050" y="1595438"/>
          <a:ext cx="3000000" cy="3000000"/>
        </p:xfrm>
        <a:graphic>
          <a:graphicData uri="http://schemas.openxmlformats.org/drawingml/2006/table">
            <a:tbl>
              <a:tblPr bandRow="1" firstRow="1">
                <a:noFill/>
                <a:tableStyleId>{082D940C-1C15-4968-BE13-443E4C9C2E8F}</a:tableStyleId>
              </a:tblPr>
              <a:tblGrid>
                <a:gridCol w="1859475"/>
                <a:gridCol w="2626600"/>
                <a:gridCol w="2143325"/>
              </a:tblGrid>
              <a:tr h="240025">
                <a:tc>
                  <a:txBody>
                    <a:bodyPr/>
                    <a:lstStyle/>
                    <a:p>
                      <a:pPr indent="0" lvl="0" marL="0" marR="0" rtl="0" algn="ctr">
                        <a:lnSpc>
                          <a:spcPct val="100000"/>
                        </a:lnSpc>
                        <a:spcBef>
                          <a:spcPts val="0"/>
                        </a:spcBef>
                        <a:spcAft>
                          <a:spcPts val="0"/>
                        </a:spcAft>
                        <a:buNone/>
                      </a:pPr>
                      <a:r>
                        <a:rPr b="1" lang="vi" sz="1200" u="none" cap="none" strike="noStrike">
                          <a:solidFill>
                            <a:srgbClr val="FFFFFF"/>
                          </a:solidFill>
                          <a:latin typeface="Calibri"/>
                          <a:ea typeface="Calibri"/>
                          <a:cs typeface="Calibri"/>
                          <a:sym typeface="Calibri"/>
                        </a:rPr>
                        <a:t>Column Definition</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None/>
                      </a:pPr>
                      <a:r>
                        <a:rPr b="1" lang="vi" sz="1200" u="none" cap="none" strike="noStrike">
                          <a:solidFill>
                            <a:srgbClr val="FFFFFF"/>
                          </a:solidFill>
                          <a:latin typeface="Calibri"/>
                          <a:ea typeface="Calibri"/>
                          <a:cs typeface="Calibri"/>
                          <a:sym typeface="Calibri"/>
                        </a:rPr>
                        <a:t>Browser of Target Device</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393700" marR="0" rtl="0" algn="l">
                        <a:lnSpc>
                          <a:spcPct val="100000"/>
                        </a:lnSpc>
                        <a:spcBef>
                          <a:spcPts val="0"/>
                        </a:spcBef>
                        <a:spcAft>
                          <a:spcPts val="0"/>
                        </a:spcAft>
                        <a:buNone/>
                      </a:pPr>
                      <a:r>
                        <a:rPr b="1" lang="vi" sz="1200" u="none" cap="none" strike="noStrike">
                          <a:solidFill>
                            <a:srgbClr val="FFFFFF"/>
                          </a:solidFill>
                          <a:latin typeface="Calibri"/>
                          <a:ea typeface="Calibri"/>
                          <a:cs typeface="Calibri"/>
                          <a:sym typeface="Calibri"/>
                        </a:rPr>
                        <a:t>Browser Size</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240025">
                <a:tc>
                  <a:txBody>
                    <a:bodyPr/>
                    <a:lstStyle/>
                    <a:p>
                      <a:pPr indent="0" lvl="0" marL="0" marR="0" rtl="0" algn="ctr">
                        <a:lnSpc>
                          <a:spcPct val="100000"/>
                        </a:lnSpc>
                        <a:spcBef>
                          <a:spcPts val="0"/>
                        </a:spcBef>
                        <a:spcAft>
                          <a:spcPts val="0"/>
                        </a:spcAft>
                        <a:buNone/>
                      </a:pPr>
                      <a:r>
                        <a:rPr b="1" lang="vi" sz="1200" u="none" cap="none" strike="noStrike">
                          <a:solidFill>
                            <a:srgbClr val="FFFFFF"/>
                          </a:solidFill>
                          <a:latin typeface="Calibri"/>
                          <a:ea typeface="Calibri"/>
                          <a:cs typeface="Calibri"/>
                          <a:sym typeface="Calibri"/>
                        </a:rPr>
                        <a:t>.col-lg-*</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None/>
                      </a:pPr>
                      <a:r>
                        <a:rPr lang="vi" sz="1200" u="none" cap="none" strike="noStrike">
                          <a:latin typeface="Calibri"/>
                          <a:ea typeface="Calibri"/>
                          <a:cs typeface="Calibri"/>
                          <a:sym typeface="Calibri"/>
                        </a:rPr>
                        <a:t>Large devices (desktops)</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215900" rtl="0" algn="r">
                        <a:lnSpc>
                          <a:spcPct val="114062"/>
                        </a:lnSpc>
                        <a:spcBef>
                          <a:spcPts val="0"/>
                        </a:spcBef>
                        <a:spcAft>
                          <a:spcPts val="0"/>
                        </a:spcAft>
                        <a:buNone/>
                      </a:pPr>
                      <a:r>
                        <a:rPr lang="vi" sz="1200" u="none" cap="none" strike="noStrike">
                          <a:latin typeface="Calibri"/>
                          <a:ea typeface="Calibri"/>
                          <a:cs typeface="Calibri"/>
                          <a:sym typeface="Calibri"/>
                        </a:rPr>
                        <a:t>1200 pixels and up</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240025">
                <a:tc>
                  <a:txBody>
                    <a:bodyPr/>
                    <a:lstStyle/>
                    <a:p>
                      <a:pPr indent="0" lvl="0" marL="0" marR="0" rtl="0" algn="ctr">
                        <a:lnSpc>
                          <a:spcPct val="100000"/>
                        </a:lnSpc>
                        <a:spcBef>
                          <a:spcPts val="0"/>
                        </a:spcBef>
                        <a:spcAft>
                          <a:spcPts val="0"/>
                        </a:spcAft>
                        <a:buNone/>
                      </a:pPr>
                      <a:r>
                        <a:rPr b="1" lang="vi" sz="1200" u="none" cap="none" strike="noStrike">
                          <a:solidFill>
                            <a:srgbClr val="FFFFFF"/>
                          </a:solidFill>
                          <a:latin typeface="Calibri"/>
                          <a:ea typeface="Calibri"/>
                          <a:cs typeface="Calibri"/>
                          <a:sym typeface="Calibri"/>
                        </a:rPr>
                        <a:t>.col-md-*</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None/>
                      </a:pPr>
                      <a:r>
                        <a:rPr lang="vi" sz="1200" u="none" cap="none" strike="noStrike">
                          <a:latin typeface="Calibri"/>
                          <a:ea typeface="Calibri"/>
                          <a:cs typeface="Calibri"/>
                          <a:sym typeface="Calibri"/>
                        </a:rPr>
                        <a:t>Medium devices (desktops)</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254000" rtl="0" algn="r">
                        <a:lnSpc>
                          <a:spcPct val="100000"/>
                        </a:lnSpc>
                        <a:spcBef>
                          <a:spcPts val="0"/>
                        </a:spcBef>
                        <a:spcAft>
                          <a:spcPts val="0"/>
                        </a:spcAft>
                        <a:buNone/>
                      </a:pPr>
                      <a:r>
                        <a:rPr lang="vi" sz="1200" u="none" cap="none" strike="noStrike">
                          <a:latin typeface="Calibri"/>
                          <a:ea typeface="Calibri"/>
                          <a:cs typeface="Calibri"/>
                          <a:sym typeface="Calibri"/>
                        </a:rPr>
                        <a:t>992 pixels and up</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240025">
                <a:tc>
                  <a:txBody>
                    <a:bodyPr/>
                    <a:lstStyle/>
                    <a:p>
                      <a:pPr indent="0" lvl="0" marL="0" marR="0" rtl="0" algn="ctr">
                        <a:lnSpc>
                          <a:spcPct val="100000"/>
                        </a:lnSpc>
                        <a:spcBef>
                          <a:spcPts val="0"/>
                        </a:spcBef>
                        <a:spcAft>
                          <a:spcPts val="0"/>
                        </a:spcAft>
                        <a:buNone/>
                      </a:pPr>
                      <a:r>
                        <a:rPr b="1" lang="vi" sz="1200" u="none" cap="none" strike="noStrike">
                          <a:solidFill>
                            <a:srgbClr val="FFFFFF"/>
                          </a:solidFill>
                          <a:latin typeface="Calibri"/>
                          <a:ea typeface="Calibri"/>
                          <a:cs typeface="Calibri"/>
                          <a:sym typeface="Calibri"/>
                        </a:rPr>
                        <a:t>.col-sm-*</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None/>
                      </a:pPr>
                      <a:r>
                        <a:rPr lang="vi" sz="1200" u="none" cap="none" strike="noStrike">
                          <a:latin typeface="Calibri"/>
                          <a:ea typeface="Calibri"/>
                          <a:cs typeface="Calibri"/>
                          <a:sym typeface="Calibri"/>
                        </a:rPr>
                        <a:t>Small devices (tablets)</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0" marR="254000" rtl="0" algn="r">
                        <a:lnSpc>
                          <a:spcPct val="100000"/>
                        </a:lnSpc>
                        <a:spcBef>
                          <a:spcPts val="0"/>
                        </a:spcBef>
                        <a:spcAft>
                          <a:spcPts val="0"/>
                        </a:spcAft>
                        <a:buNone/>
                      </a:pPr>
                      <a:r>
                        <a:rPr lang="vi" sz="1200" u="none" cap="none" strike="noStrike">
                          <a:latin typeface="Calibri"/>
                          <a:ea typeface="Calibri"/>
                          <a:cs typeface="Calibri"/>
                          <a:sym typeface="Calibri"/>
                        </a:rPr>
                        <a:t>768 pixels and up</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240025">
                <a:tc>
                  <a:txBody>
                    <a:bodyPr/>
                    <a:lstStyle/>
                    <a:p>
                      <a:pPr indent="0" lvl="0" marL="0" marR="0" rtl="0" algn="ctr">
                        <a:lnSpc>
                          <a:spcPct val="100000"/>
                        </a:lnSpc>
                        <a:spcBef>
                          <a:spcPts val="0"/>
                        </a:spcBef>
                        <a:spcAft>
                          <a:spcPts val="0"/>
                        </a:spcAft>
                        <a:buNone/>
                      </a:pPr>
                      <a:r>
                        <a:rPr b="1" lang="vi" sz="1200" u="none" cap="none" strike="noStrike">
                          <a:solidFill>
                            <a:srgbClr val="FFFFFF"/>
                          </a:solidFill>
                          <a:latin typeface="Calibri"/>
                          <a:ea typeface="Calibri"/>
                          <a:cs typeface="Calibri"/>
                          <a:sym typeface="Calibri"/>
                        </a:rPr>
                        <a:t>.col-xs-*</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None/>
                      </a:pPr>
                      <a:r>
                        <a:rPr lang="vi" sz="1200" u="none" cap="none" strike="noStrike">
                          <a:latin typeface="Calibri"/>
                          <a:ea typeface="Calibri"/>
                          <a:cs typeface="Calibri"/>
                          <a:sym typeface="Calibri"/>
                        </a:rPr>
                        <a:t>Extra small (mobile phones)</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431800" marR="0" rtl="0" algn="l">
                        <a:lnSpc>
                          <a:spcPct val="100000"/>
                        </a:lnSpc>
                        <a:spcBef>
                          <a:spcPts val="0"/>
                        </a:spcBef>
                        <a:spcAft>
                          <a:spcPts val="0"/>
                        </a:spcAft>
                        <a:buNone/>
                      </a:pPr>
                      <a:r>
                        <a:rPr lang="vi" sz="1200" u="none" cap="none" strike="noStrike">
                          <a:latin typeface="Calibri"/>
                          <a:ea typeface="Calibri"/>
                          <a:cs typeface="Calibri"/>
                          <a:sym typeface="Calibri"/>
                        </a:rPr>
                        <a:t>&lt; 768 pixels</a:t>
                      </a:r>
                      <a:endParaRPr sz="12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26"/>
          <p:cNvSpPr txBox="1"/>
          <p:nvPr>
            <p:ph type="title"/>
          </p:nvPr>
        </p:nvSpPr>
        <p:spPr>
          <a:xfrm>
            <a:off x="2378011" y="310258"/>
            <a:ext cx="4466590" cy="533876"/>
          </a:xfrm>
          <a:prstGeom prst="rect">
            <a:avLst/>
          </a:prstGeom>
          <a:noFill/>
          <a:ln>
            <a:noFill/>
          </a:ln>
        </p:spPr>
        <p:txBody>
          <a:bodyPr anchorCtr="0" anchor="t" bIns="0" lIns="0" spcFirstLastPara="1" rIns="0" wrap="square" tIns="0">
            <a:noAutofit/>
          </a:bodyPr>
          <a:lstStyle/>
          <a:p>
            <a:pPr indent="0" lvl="0" marL="12700" rtl="0" algn="l">
              <a:lnSpc>
                <a:spcPct val="100000"/>
              </a:lnSpc>
              <a:spcBef>
                <a:spcPts val="0"/>
              </a:spcBef>
              <a:spcAft>
                <a:spcPts val="0"/>
              </a:spcAft>
              <a:buNone/>
            </a:pPr>
            <a:r>
              <a:rPr lang="vi"/>
              <a:t>Rule of Grid System</a:t>
            </a:r>
            <a:endParaRPr/>
          </a:p>
        </p:txBody>
      </p:sp>
      <p:sp>
        <p:nvSpPr>
          <p:cNvPr id="203" name="Google Shape;203;p26"/>
          <p:cNvSpPr/>
          <p:nvPr/>
        </p:nvSpPr>
        <p:spPr>
          <a:xfrm>
            <a:off x="289406" y="1042463"/>
            <a:ext cx="796925" cy="2830353"/>
          </a:xfrm>
          <a:custGeom>
            <a:rect b="b" l="l" r="r" t="t"/>
            <a:pathLst>
              <a:path extrusionOk="0" h="3773804" w="796925">
                <a:moveTo>
                  <a:pt x="15278" y="0"/>
                </a:moveTo>
                <a:lnTo>
                  <a:pt x="49251" y="34583"/>
                </a:lnTo>
                <a:lnTo>
                  <a:pt x="82469" y="69625"/>
                </a:lnTo>
                <a:lnTo>
                  <a:pt x="114932" y="105116"/>
                </a:lnTo>
                <a:lnTo>
                  <a:pt x="146641" y="141045"/>
                </a:lnTo>
                <a:lnTo>
                  <a:pt x="177594" y="177402"/>
                </a:lnTo>
                <a:lnTo>
                  <a:pt x="207793" y="214176"/>
                </a:lnTo>
                <a:lnTo>
                  <a:pt x="237236" y="251357"/>
                </a:lnTo>
                <a:lnTo>
                  <a:pt x="265925" y="288936"/>
                </a:lnTo>
                <a:lnTo>
                  <a:pt x="293858" y="326901"/>
                </a:lnTo>
                <a:lnTo>
                  <a:pt x="321037" y="365242"/>
                </a:lnTo>
                <a:lnTo>
                  <a:pt x="347460" y="403949"/>
                </a:lnTo>
                <a:lnTo>
                  <a:pt x="373129" y="443012"/>
                </a:lnTo>
                <a:lnTo>
                  <a:pt x="398043" y="482420"/>
                </a:lnTo>
                <a:lnTo>
                  <a:pt x="422201" y="522164"/>
                </a:lnTo>
                <a:lnTo>
                  <a:pt x="445605" y="562232"/>
                </a:lnTo>
                <a:lnTo>
                  <a:pt x="468254" y="602614"/>
                </a:lnTo>
                <a:lnTo>
                  <a:pt x="490148" y="643301"/>
                </a:lnTo>
                <a:lnTo>
                  <a:pt x="511287" y="684281"/>
                </a:lnTo>
                <a:lnTo>
                  <a:pt x="531671" y="725545"/>
                </a:lnTo>
                <a:lnTo>
                  <a:pt x="551300" y="767082"/>
                </a:lnTo>
                <a:lnTo>
                  <a:pt x="570174" y="808882"/>
                </a:lnTo>
                <a:lnTo>
                  <a:pt x="588293" y="850935"/>
                </a:lnTo>
                <a:lnTo>
                  <a:pt x="605657" y="893229"/>
                </a:lnTo>
                <a:lnTo>
                  <a:pt x="622266" y="935756"/>
                </a:lnTo>
                <a:lnTo>
                  <a:pt x="638120" y="978505"/>
                </a:lnTo>
                <a:lnTo>
                  <a:pt x="653219" y="1021464"/>
                </a:lnTo>
                <a:lnTo>
                  <a:pt x="667564" y="1064625"/>
                </a:lnTo>
                <a:lnTo>
                  <a:pt x="681153" y="1107977"/>
                </a:lnTo>
                <a:lnTo>
                  <a:pt x="693987" y="1151509"/>
                </a:lnTo>
                <a:lnTo>
                  <a:pt x="706067" y="1195211"/>
                </a:lnTo>
                <a:lnTo>
                  <a:pt x="717391" y="1239073"/>
                </a:lnTo>
                <a:lnTo>
                  <a:pt x="727960" y="1283084"/>
                </a:lnTo>
                <a:lnTo>
                  <a:pt x="737775" y="1327234"/>
                </a:lnTo>
                <a:lnTo>
                  <a:pt x="746834" y="1371514"/>
                </a:lnTo>
                <a:lnTo>
                  <a:pt x="755139" y="1415912"/>
                </a:lnTo>
                <a:lnTo>
                  <a:pt x="762689" y="1460418"/>
                </a:lnTo>
                <a:lnTo>
                  <a:pt x="769483" y="1505022"/>
                </a:lnTo>
                <a:lnTo>
                  <a:pt x="775523" y="1549714"/>
                </a:lnTo>
                <a:lnTo>
                  <a:pt x="780808" y="1594483"/>
                </a:lnTo>
                <a:lnTo>
                  <a:pt x="785337" y="1639319"/>
                </a:lnTo>
                <a:lnTo>
                  <a:pt x="789112" y="1684212"/>
                </a:lnTo>
                <a:lnTo>
                  <a:pt x="792132" y="1729151"/>
                </a:lnTo>
                <a:lnTo>
                  <a:pt x="794397" y="1774126"/>
                </a:lnTo>
                <a:lnTo>
                  <a:pt x="795907" y="1819127"/>
                </a:lnTo>
                <a:lnTo>
                  <a:pt x="796662" y="1864144"/>
                </a:lnTo>
                <a:lnTo>
                  <a:pt x="796662" y="1909165"/>
                </a:lnTo>
                <a:lnTo>
                  <a:pt x="795907" y="1954182"/>
                </a:lnTo>
                <a:lnTo>
                  <a:pt x="794397" y="1999183"/>
                </a:lnTo>
                <a:lnTo>
                  <a:pt x="792132" y="2044158"/>
                </a:lnTo>
                <a:lnTo>
                  <a:pt x="789112" y="2089097"/>
                </a:lnTo>
                <a:lnTo>
                  <a:pt x="785337" y="2133990"/>
                </a:lnTo>
                <a:lnTo>
                  <a:pt x="780808" y="2178826"/>
                </a:lnTo>
                <a:lnTo>
                  <a:pt x="775523" y="2223595"/>
                </a:lnTo>
                <a:lnTo>
                  <a:pt x="769483" y="2268287"/>
                </a:lnTo>
                <a:lnTo>
                  <a:pt x="762689" y="2312891"/>
                </a:lnTo>
                <a:lnTo>
                  <a:pt x="755139" y="2357397"/>
                </a:lnTo>
                <a:lnTo>
                  <a:pt x="746834" y="2401795"/>
                </a:lnTo>
                <a:lnTo>
                  <a:pt x="737775" y="2446074"/>
                </a:lnTo>
                <a:lnTo>
                  <a:pt x="727960" y="2490225"/>
                </a:lnTo>
                <a:lnTo>
                  <a:pt x="717391" y="2534236"/>
                </a:lnTo>
                <a:lnTo>
                  <a:pt x="706067" y="2578098"/>
                </a:lnTo>
                <a:lnTo>
                  <a:pt x="693987" y="2621800"/>
                </a:lnTo>
                <a:lnTo>
                  <a:pt x="681153" y="2665332"/>
                </a:lnTo>
                <a:lnTo>
                  <a:pt x="667564" y="2708683"/>
                </a:lnTo>
                <a:lnTo>
                  <a:pt x="653219" y="2751844"/>
                </a:lnTo>
                <a:lnTo>
                  <a:pt x="638120" y="2794804"/>
                </a:lnTo>
                <a:lnTo>
                  <a:pt x="622266" y="2837552"/>
                </a:lnTo>
                <a:lnTo>
                  <a:pt x="605657" y="2880079"/>
                </a:lnTo>
                <a:lnTo>
                  <a:pt x="588293" y="2922374"/>
                </a:lnTo>
                <a:lnTo>
                  <a:pt x="570174" y="2964427"/>
                </a:lnTo>
                <a:lnTo>
                  <a:pt x="551300" y="3006227"/>
                </a:lnTo>
                <a:lnTo>
                  <a:pt x="531671" y="3047764"/>
                </a:lnTo>
                <a:lnTo>
                  <a:pt x="511287" y="3089028"/>
                </a:lnTo>
                <a:lnTo>
                  <a:pt x="490148" y="3130008"/>
                </a:lnTo>
                <a:lnTo>
                  <a:pt x="468254" y="3170695"/>
                </a:lnTo>
                <a:lnTo>
                  <a:pt x="445605" y="3211077"/>
                </a:lnTo>
                <a:lnTo>
                  <a:pt x="422201" y="3251145"/>
                </a:lnTo>
                <a:lnTo>
                  <a:pt x="398043" y="3290888"/>
                </a:lnTo>
                <a:lnTo>
                  <a:pt x="373129" y="3330297"/>
                </a:lnTo>
                <a:lnTo>
                  <a:pt x="347460" y="3369360"/>
                </a:lnTo>
                <a:lnTo>
                  <a:pt x="321037" y="3408067"/>
                </a:lnTo>
                <a:lnTo>
                  <a:pt x="293858" y="3446408"/>
                </a:lnTo>
                <a:lnTo>
                  <a:pt x="265925" y="3484373"/>
                </a:lnTo>
                <a:lnTo>
                  <a:pt x="237236" y="3521951"/>
                </a:lnTo>
                <a:lnTo>
                  <a:pt x="207793" y="3559133"/>
                </a:lnTo>
                <a:lnTo>
                  <a:pt x="177594" y="3595907"/>
                </a:lnTo>
                <a:lnTo>
                  <a:pt x="146641" y="3632264"/>
                </a:lnTo>
                <a:lnTo>
                  <a:pt x="114932" y="3668193"/>
                </a:lnTo>
                <a:lnTo>
                  <a:pt x="82469" y="3703683"/>
                </a:lnTo>
                <a:lnTo>
                  <a:pt x="49251" y="3738726"/>
                </a:lnTo>
                <a:lnTo>
                  <a:pt x="15278" y="3773309"/>
                </a:lnTo>
                <a:lnTo>
                  <a:pt x="0" y="3758031"/>
                </a:lnTo>
                <a:lnTo>
                  <a:pt x="33697" y="3723727"/>
                </a:lnTo>
                <a:lnTo>
                  <a:pt x="66646" y="3688969"/>
                </a:lnTo>
                <a:lnTo>
                  <a:pt x="98847" y="3653765"/>
                </a:lnTo>
                <a:lnTo>
                  <a:pt x="130298" y="3618127"/>
                </a:lnTo>
                <a:lnTo>
                  <a:pt x="161000" y="3582065"/>
                </a:lnTo>
                <a:lnTo>
                  <a:pt x="190954" y="3545588"/>
                </a:lnTo>
                <a:lnTo>
                  <a:pt x="220159" y="3508708"/>
                </a:lnTo>
                <a:lnTo>
                  <a:pt x="248615" y="3471434"/>
                </a:lnTo>
                <a:lnTo>
                  <a:pt x="276322" y="3433776"/>
                </a:lnTo>
                <a:lnTo>
                  <a:pt x="303280" y="3395745"/>
                </a:lnTo>
                <a:lnTo>
                  <a:pt x="329490" y="3357351"/>
                </a:lnTo>
                <a:lnTo>
                  <a:pt x="354950" y="3318605"/>
                </a:lnTo>
                <a:lnTo>
                  <a:pt x="379662" y="3279516"/>
                </a:lnTo>
                <a:lnTo>
                  <a:pt x="403625" y="3240094"/>
                </a:lnTo>
                <a:lnTo>
                  <a:pt x="426839" y="3200351"/>
                </a:lnTo>
                <a:lnTo>
                  <a:pt x="449304" y="3160295"/>
                </a:lnTo>
                <a:lnTo>
                  <a:pt x="471021" y="3119938"/>
                </a:lnTo>
                <a:lnTo>
                  <a:pt x="491988" y="3079289"/>
                </a:lnTo>
                <a:lnTo>
                  <a:pt x="512207" y="3038360"/>
                </a:lnTo>
                <a:lnTo>
                  <a:pt x="531677" y="2997159"/>
                </a:lnTo>
                <a:lnTo>
                  <a:pt x="550398" y="2955697"/>
                </a:lnTo>
                <a:lnTo>
                  <a:pt x="568370" y="2913985"/>
                </a:lnTo>
                <a:lnTo>
                  <a:pt x="585594" y="2872033"/>
                </a:lnTo>
                <a:lnTo>
                  <a:pt x="602068" y="2829851"/>
                </a:lnTo>
                <a:lnTo>
                  <a:pt x="617794" y="2787448"/>
                </a:lnTo>
                <a:lnTo>
                  <a:pt x="632771" y="2744837"/>
                </a:lnTo>
                <a:lnTo>
                  <a:pt x="646999" y="2702025"/>
                </a:lnTo>
                <a:lnTo>
                  <a:pt x="660478" y="2659025"/>
                </a:lnTo>
                <a:lnTo>
                  <a:pt x="673208" y="2615846"/>
                </a:lnTo>
                <a:lnTo>
                  <a:pt x="685189" y="2572497"/>
                </a:lnTo>
                <a:lnTo>
                  <a:pt x="696422" y="2528991"/>
                </a:lnTo>
                <a:lnTo>
                  <a:pt x="706906" y="2485336"/>
                </a:lnTo>
                <a:lnTo>
                  <a:pt x="716641" y="2441543"/>
                </a:lnTo>
                <a:lnTo>
                  <a:pt x="725627" y="2397622"/>
                </a:lnTo>
                <a:lnTo>
                  <a:pt x="733864" y="2353584"/>
                </a:lnTo>
                <a:lnTo>
                  <a:pt x="741353" y="2309438"/>
                </a:lnTo>
                <a:lnTo>
                  <a:pt x="748092" y="2265196"/>
                </a:lnTo>
                <a:lnTo>
                  <a:pt x="754083" y="2220866"/>
                </a:lnTo>
                <a:lnTo>
                  <a:pt x="759325" y="2176459"/>
                </a:lnTo>
                <a:lnTo>
                  <a:pt x="763818" y="2131986"/>
                </a:lnTo>
                <a:lnTo>
                  <a:pt x="767562" y="2087457"/>
                </a:lnTo>
                <a:lnTo>
                  <a:pt x="770557" y="2042882"/>
                </a:lnTo>
                <a:lnTo>
                  <a:pt x="772804" y="1998271"/>
                </a:lnTo>
                <a:lnTo>
                  <a:pt x="774302" y="1953635"/>
                </a:lnTo>
                <a:lnTo>
                  <a:pt x="775050" y="1908983"/>
                </a:lnTo>
                <a:lnTo>
                  <a:pt x="775050" y="1864326"/>
                </a:lnTo>
                <a:lnTo>
                  <a:pt x="774302" y="1819674"/>
                </a:lnTo>
                <a:lnTo>
                  <a:pt x="772804" y="1775038"/>
                </a:lnTo>
                <a:lnTo>
                  <a:pt x="770557" y="1730427"/>
                </a:lnTo>
                <a:lnTo>
                  <a:pt x="767562" y="1685851"/>
                </a:lnTo>
                <a:lnTo>
                  <a:pt x="763818" y="1641322"/>
                </a:lnTo>
                <a:lnTo>
                  <a:pt x="759325" y="1596849"/>
                </a:lnTo>
                <a:lnTo>
                  <a:pt x="754083" y="1552443"/>
                </a:lnTo>
                <a:lnTo>
                  <a:pt x="748092" y="1508113"/>
                </a:lnTo>
                <a:lnTo>
                  <a:pt x="741353" y="1463870"/>
                </a:lnTo>
                <a:lnTo>
                  <a:pt x="733864" y="1419725"/>
                </a:lnTo>
                <a:lnTo>
                  <a:pt x="725627" y="1375686"/>
                </a:lnTo>
                <a:lnTo>
                  <a:pt x="716641" y="1331766"/>
                </a:lnTo>
                <a:lnTo>
                  <a:pt x="706906" y="1287973"/>
                </a:lnTo>
                <a:lnTo>
                  <a:pt x="696422" y="1244318"/>
                </a:lnTo>
                <a:lnTo>
                  <a:pt x="685189" y="1200811"/>
                </a:lnTo>
                <a:lnTo>
                  <a:pt x="673208" y="1157463"/>
                </a:lnTo>
                <a:lnTo>
                  <a:pt x="660478" y="1114284"/>
                </a:lnTo>
                <a:lnTo>
                  <a:pt x="646999" y="1071283"/>
                </a:lnTo>
                <a:lnTo>
                  <a:pt x="632771" y="1028472"/>
                </a:lnTo>
                <a:lnTo>
                  <a:pt x="617794" y="985860"/>
                </a:lnTo>
                <a:lnTo>
                  <a:pt x="602068" y="943458"/>
                </a:lnTo>
                <a:lnTo>
                  <a:pt x="585594" y="901276"/>
                </a:lnTo>
                <a:lnTo>
                  <a:pt x="568370" y="859323"/>
                </a:lnTo>
                <a:lnTo>
                  <a:pt x="550398" y="817611"/>
                </a:lnTo>
                <a:lnTo>
                  <a:pt x="531677" y="776150"/>
                </a:lnTo>
                <a:lnTo>
                  <a:pt x="512207" y="734949"/>
                </a:lnTo>
                <a:lnTo>
                  <a:pt x="491988" y="694019"/>
                </a:lnTo>
                <a:lnTo>
                  <a:pt x="471021" y="653371"/>
                </a:lnTo>
                <a:lnTo>
                  <a:pt x="449304" y="613014"/>
                </a:lnTo>
                <a:lnTo>
                  <a:pt x="426839" y="572958"/>
                </a:lnTo>
                <a:lnTo>
                  <a:pt x="403625" y="533215"/>
                </a:lnTo>
                <a:lnTo>
                  <a:pt x="379662" y="493793"/>
                </a:lnTo>
                <a:lnTo>
                  <a:pt x="354950" y="454704"/>
                </a:lnTo>
                <a:lnTo>
                  <a:pt x="329490" y="415957"/>
                </a:lnTo>
                <a:lnTo>
                  <a:pt x="303280" y="377563"/>
                </a:lnTo>
                <a:lnTo>
                  <a:pt x="276322" y="339533"/>
                </a:lnTo>
                <a:lnTo>
                  <a:pt x="248615" y="301875"/>
                </a:lnTo>
                <a:lnTo>
                  <a:pt x="220159" y="264601"/>
                </a:lnTo>
                <a:lnTo>
                  <a:pt x="190954" y="227720"/>
                </a:lnTo>
                <a:lnTo>
                  <a:pt x="161000" y="191244"/>
                </a:lnTo>
                <a:lnTo>
                  <a:pt x="130298" y="155181"/>
                </a:lnTo>
                <a:lnTo>
                  <a:pt x="98847" y="119543"/>
                </a:lnTo>
                <a:lnTo>
                  <a:pt x="66646" y="84340"/>
                </a:lnTo>
                <a:lnTo>
                  <a:pt x="33697" y="49581"/>
                </a:lnTo>
                <a:lnTo>
                  <a:pt x="0" y="15278"/>
                </a:lnTo>
                <a:lnTo>
                  <a:pt x="15278" y="0"/>
                </a:lnTo>
                <a:close/>
              </a:path>
            </a:pathLst>
          </a:custGeom>
          <a:noFill/>
          <a:ln cap="flat" cmpd="sng" w="9525">
            <a:solidFill>
              <a:srgbClr val="3D6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26"/>
          <p:cNvSpPr/>
          <p:nvPr/>
        </p:nvSpPr>
        <p:spPr>
          <a:xfrm>
            <a:off x="464819" y="1092708"/>
            <a:ext cx="8517636" cy="3348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26"/>
          <p:cNvSpPr/>
          <p:nvPr/>
        </p:nvSpPr>
        <p:spPr>
          <a:xfrm>
            <a:off x="612648" y="1061847"/>
            <a:ext cx="4482084" cy="42862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6"/>
          <p:cNvSpPr/>
          <p:nvPr/>
        </p:nvSpPr>
        <p:spPr>
          <a:xfrm>
            <a:off x="506564" y="1106652"/>
            <a:ext cx="8432134" cy="27007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26"/>
          <p:cNvSpPr/>
          <p:nvPr/>
        </p:nvSpPr>
        <p:spPr>
          <a:xfrm>
            <a:off x="281498" y="1072886"/>
            <a:ext cx="450215" cy="337661"/>
          </a:xfrm>
          <a:custGeom>
            <a:rect b="b" l="l" r="r" t="t"/>
            <a:pathLst>
              <a:path extrusionOk="0" h="450214" w="450215">
                <a:moveTo>
                  <a:pt x="225069" y="0"/>
                </a:moveTo>
                <a:lnTo>
                  <a:pt x="179708" y="4572"/>
                </a:lnTo>
                <a:lnTo>
                  <a:pt x="137460" y="17688"/>
                </a:lnTo>
                <a:lnTo>
                  <a:pt x="99228" y="38440"/>
                </a:lnTo>
                <a:lnTo>
                  <a:pt x="65919" y="65924"/>
                </a:lnTo>
                <a:lnTo>
                  <a:pt x="38436" y="99234"/>
                </a:lnTo>
                <a:lnTo>
                  <a:pt x="17686" y="137465"/>
                </a:lnTo>
                <a:lnTo>
                  <a:pt x="4572" y="179712"/>
                </a:lnTo>
                <a:lnTo>
                  <a:pt x="0" y="225069"/>
                </a:lnTo>
                <a:lnTo>
                  <a:pt x="4572" y="270426"/>
                </a:lnTo>
                <a:lnTo>
                  <a:pt x="17686" y="312673"/>
                </a:lnTo>
                <a:lnTo>
                  <a:pt x="38436" y="350904"/>
                </a:lnTo>
                <a:lnTo>
                  <a:pt x="65919" y="384214"/>
                </a:lnTo>
                <a:lnTo>
                  <a:pt x="99228" y="411698"/>
                </a:lnTo>
                <a:lnTo>
                  <a:pt x="137460" y="432450"/>
                </a:lnTo>
                <a:lnTo>
                  <a:pt x="179708" y="445565"/>
                </a:lnTo>
                <a:lnTo>
                  <a:pt x="225069" y="450138"/>
                </a:lnTo>
                <a:lnTo>
                  <a:pt x="270426" y="445565"/>
                </a:lnTo>
                <a:lnTo>
                  <a:pt x="312671" y="432450"/>
                </a:lnTo>
                <a:lnTo>
                  <a:pt x="350900" y="411698"/>
                </a:lnTo>
                <a:lnTo>
                  <a:pt x="384208" y="384214"/>
                </a:lnTo>
                <a:lnTo>
                  <a:pt x="411689" y="350904"/>
                </a:lnTo>
                <a:lnTo>
                  <a:pt x="432439" y="312673"/>
                </a:lnTo>
                <a:lnTo>
                  <a:pt x="445553" y="270426"/>
                </a:lnTo>
                <a:lnTo>
                  <a:pt x="450126" y="225069"/>
                </a:lnTo>
                <a:lnTo>
                  <a:pt x="445553" y="179712"/>
                </a:lnTo>
                <a:lnTo>
                  <a:pt x="432439" y="137465"/>
                </a:lnTo>
                <a:lnTo>
                  <a:pt x="411689" y="99234"/>
                </a:lnTo>
                <a:lnTo>
                  <a:pt x="384208" y="65924"/>
                </a:lnTo>
                <a:lnTo>
                  <a:pt x="350900" y="38440"/>
                </a:lnTo>
                <a:lnTo>
                  <a:pt x="312671" y="17688"/>
                </a:lnTo>
                <a:lnTo>
                  <a:pt x="270426" y="4572"/>
                </a:lnTo>
                <a:lnTo>
                  <a:pt x="2250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26"/>
          <p:cNvSpPr/>
          <p:nvPr/>
        </p:nvSpPr>
        <p:spPr>
          <a:xfrm>
            <a:off x="281498" y="1072886"/>
            <a:ext cx="450215" cy="337661"/>
          </a:xfrm>
          <a:custGeom>
            <a:rect b="b" l="l" r="r" t="t"/>
            <a:pathLst>
              <a:path extrusionOk="0" h="450214" w="450215">
                <a:moveTo>
                  <a:pt x="0" y="225069"/>
                </a:moveTo>
                <a:lnTo>
                  <a:pt x="4572" y="179712"/>
                </a:lnTo>
                <a:lnTo>
                  <a:pt x="17686" y="137465"/>
                </a:lnTo>
                <a:lnTo>
                  <a:pt x="38436" y="99234"/>
                </a:lnTo>
                <a:lnTo>
                  <a:pt x="65919" y="65924"/>
                </a:lnTo>
                <a:lnTo>
                  <a:pt x="99228" y="38440"/>
                </a:lnTo>
                <a:lnTo>
                  <a:pt x="137460" y="17688"/>
                </a:lnTo>
                <a:lnTo>
                  <a:pt x="179708" y="4572"/>
                </a:lnTo>
                <a:lnTo>
                  <a:pt x="225069" y="0"/>
                </a:lnTo>
                <a:lnTo>
                  <a:pt x="270426" y="4572"/>
                </a:lnTo>
                <a:lnTo>
                  <a:pt x="312671" y="17688"/>
                </a:lnTo>
                <a:lnTo>
                  <a:pt x="350900" y="38440"/>
                </a:lnTo>
                <a:lnTo>
                  <a:pt x="384208" y="65924"/>
                </a:lnTo>
                <a:lnTo>
                  <a:pt x="411689" y="99234"/>
                </a:lnTo>
                <a:lnTo>
                  <a:pt x="432439" y="137465"/>
                </a:lnTo>
                <a:lnTo>
                  <a:pt x="445553" y="179712"/>
                </a:lnTo>
                <a:lnTo>
                  <a:pt x="450126" y="225069"/>
                </a:lnTo>
                <a:lnTo>
                  <a:pt x="445553" y="270426"/>
                </a:lnTo>
                <a:lnTo>
                  <a:pt x="432439" y="312673"/>
                </a:lnTo>
                <a:lnTo>
                  <a:pt x="411689" y="350904"/>
                </a:lnTo>
                <a:lnTo>
                  <a:pt x="384208" y="384214"/>
                </a:lnTo>
                <a:lnTo>
                  <a:pt x="350900" y="411698"/>
                </a:lnTo>
                <a:lnTo>
                  <a:pt x="312671" y="432450"/>
                </a:lnTo>
                <a:lnTo>
                  <a:pt x="270426" y="445565"/>
                </a:lnTo>
                <a:lnTo>
                  <a:pt x="225069" y="450138"/>
                </a:lnTo>
                <a:lnTo>
                  <a:pt x="179708" y="445565"/>
                </a:lnTo>
                <a:lnTo>
                  <a:pt x="137460" y="432450"/>
                </a:lnTo>
                <a:lnTo>
                  <a:pt x="99228" y="411698"/>
                </a:lnTo>
                <a:lnTo>
                  <a:pt x="65919" y="384214"/>
                </a:lnTo>
                <a:lnTo>
                  <a:pt x="38436" y="350904"/>
                </a:lnTo>
                <a:lnTo>
                  <a:pt x="17686" y="312673"/>
                </a:lnTo>
                <a:lnTo>
                  <a:pt x="4572" y="270426"/>
                </a:lnTo>
                <a:lnTo>
                  <a:pt x="0" y="225069"/>
                </a:lnTo>
                <a:close/>
              </a:path>
            </a:pathLst>
          </a:custGeom>
          <a:noFill/>
          <a:ln cap="flat" cmpd="sng" w="9525">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26"/>
          <p:cNvSpPr/>
          <p:nvPr/>
        </p:nvSpPr>
        <p:spPr>
          <a:xfrm>
            <a:off x="790955" y="1498473"/>
            <a:ext cx="8191500" cy="33375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26"/>
          <p:cNvSpPr/>
          <p:nvPr/>
        </p:nvSpPr>
        <p:spPr>
          <a:xfrm>
            <a:off x="938783" y="1467612"/>
            <a:ext cx="6475475" cy="42862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6"/>
          <p:cNvSpPr/>
          <p:nvPr/>
        </p:nvSpPr>
        <p:spPr>
          <a:xfrm>
            <a:off x="832671" y="1512007"/>
            <a:ext cx="8106032" cy="270071"/>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26"/>
          <p:cNvSpPr/>
          <p:nvPr/>
        </p:nvSpPr>
        <p:spPr>
          <a:xfrm>
            <a:off x="607603" y="1478242"/>
            <a:ext cx="450215" cy="337661"/>
          </a:xfrm>
          <a:custGeom>
            <a:rect b="b" l="l" r="r" t="t"/>
            <a:pathLst>
              <a:path extrusionOk="0" h="450214" w="450215">
                <a:moveTo>
                  <a:pt x="225069" y="0"/>
                </a:moveTo>
                <a:lnTo>
                  <a:pt x="179708" y="4572"/>
                </a:lnTo>
                <a:lnTo>
                  <a:pt x="137460" y="17688"/>
                </a:lnTo>
                <a:lnTo>
                  <a:pt x="99228" y="38440"/>
                </a:lnTo>
                <a:lnTo>
                  <a:pt x="65919" y="65924"/>
                </a:lnTo>
                <a:lnTo>
                  <a:pt x="38436" y="99234"/>
                </a:lnTo>
                <a:lnTo>
                  <a:pt x="17686" y="137465"/>
                </a:lnTo>
                <a:lnTo>
                  <a:pt x="4572" y="179712"/>
                </a:lnTo>
                <a:lnTo>
                  <a:pt x="0" y="225069"/>
                </a:lnTo>
                <a:lnTo>
                  <a:pt x="4572" y="270426"/>
                </a:lnTo>
                <a:lnTo>
                  <a:pt x="17686" y="312673"/>
                </a:lnTo>
                <a:lnTo>
                  <a:pt x="38436" y="350904"/>
                </a:lnTo>
                <a:lnTo>
                  <a:pt x="65919" y="384214"/>
                </a:lnTo>
                <a:lnTo>
                  <a:pt x="99228" y="411698"/>
                </a:lnTo>
                <a:lnTo>
                  <a:pt x="137460" y="432450"/>
                </a:lnTo>
                <a:lnTo>
                  <a:pt x="179708" y="445565"/>
                </a:lnTo>
                <a:lnTo>
                  <a:pt x="225069" y="450138"/>
                </a:lnTo>
                <a:lnTo>
                  <a:pt x="270426" y="445565"/>
                </a:lnTo>
                <a:lnTo>
                  <a:pt x="312671" y="432450"/>
                </a:lnTo>
                <a:lnTo>
                  <a:pt x="350900" y="411698"/>
                </a:lnTo>
                <a:lnTo>
                  <a:pt x="384208" y="384214"/>
                </a:lnTo>
                <a:lnTo>
                  <a:pt x="411689" y="350904"/>
                </a:lnTo>
                <a:lnTo>
                  <a:pt x="432439" y="312673"/>
                </a:lnTo>
                <a:lnTo>
                  <a:pt x="445553" y="270426"/>
                </a:lnTo>
                <a:lnTo>
                  <a:pt x="450126" y="225069"/>
                </a:lnTo>
                <a:lnTo>
                  <a:pt x="445553" y="179712"/>
                </a:lnTo>
                <a:lnTo>
                  <a:pt x="432439" y="137465"/>
                </a:lnTo>
                <a:lnTo>
                  <a:pt x="411689" y="99234"/>
                </a:lnTo>
                <a:lnTo>
                  <a:pt x="384208" y="65924"/>
                </a:lnTo>
                <a:lnTo>
                  <a:pt x="350900" y="38440"/>
                </a:lnTo>
                <a:lnTo>
                  <a:pt x="312671" y="17688"/>
                </a:lnTo>
                <a:lnTo>
                  <a:pt x="270426" y="4572"/>
                </a:lnTo>
                <a:lnTo>
                  <a:pt x="2250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26"/>
          <p:cNvSpPr/>
          <p:nvPr/>
        </p:nvSpPr>
        <p:spPr>
          <a:xfrm>
            <a:off x="607603" y="1478242"/>
            <a:ext cx="450215" cy="337661"/>
          </a:xfrm>
          <a:custGeom>
            <a:rect b="b" l="l" r="r" t="t"/>
            <a:pathLst>
              <a:path extrusionOk="0" h="450214" w="450215">
                <a:moveTo>
                  <a:pt x="0" y="225069"/>
                </a:moveTo>
                <a:lnTo>
                  <a:pt x="4572" y="179712"/>
                </a:lnTo>
                <a:lnTo>
                  <a:pt x="17686" y="137465"/>
                </a:lnTo>
                <a:lnTo>
                  <a:pt x="38436" y="99234"/>
                </a:lnTo>
                <a:lnTo>
                  <a:pt x="65919" y="65924"/>
                </a:lnTo>
                <a:lnTo>
                  <a:pt x="99228" y="38440"/>
                </a:lnTo>
                <a:lnTo>
                  <a:pt x="137460" y="17688"/>
                </a:lnTo>
                <a:lnTo>
                  <a:pt x="179708" y="4572"/>
                </a:lnTo>
                <a:lnTo>
                  <a:pt x="225069" y="0"/>
                </a:lnTo>
                <a:lnTo>
                  <a:pt x="270426" y="4572"/>
                </a:lnTo>
                <a:lnTo>
                  <a:pt x="312671" y="17688"/>
                </a:lnTo>
                <a:lnTo>
                  <a:pt x="350900" y="38440"/>
                </a:lnTo>
                <a:lnTo>
                  <a:pt x="384208" y="65924"/>
                </a:lnTo>
                <a:lnTo>
                  <a:pt x="411689" y="99234"/>
                </a:lnTo>
                <a:lnTo>
                  <a:pt x="432439" y="137465"/>
                </a:lnTo>
                <a:lnTo>
                  <a:pt x="445553" y="179712"/>
                </a:lnTo>
                <a:lnTo>
                  <a:pt x="450126" y="225069"/>
                </a:lnTo>
                <a:lnTo>
                  <a:pt x="445553" y="270426"/>
                </a:lnTo>
                <a:lnTo>
                  <a:pt x="432439" y="312673"/>
                </a:lnTo>
                <a:lnTo>
                  <a:pt x="411689" y="350904"/>
                </a:lnTo>
                <a:lnTo>
                  <a:pt x="384208" y="384214"/>
                </a:lnTo>
                <a:lnTo>
                  <a:pt x="350900" y="411698"/>
                </a:lnTo>
                <a:lnTo>
                  <a:pt x="312671" y="432450"/>
                </a:lnTo>
                <a:lnTo>
                  <a:pt x="270426" y="445565"/>
                </a:lnTo>
                <a:lnTo>
                  <a:pt x="225069" y="450138"/>
                </a:lnTo>
                <a:lnTo>
                  <a:pt x="179708" y="445565"/>
                </a:lnTo>
                <a:lnTo>
                  <a:pt x="137460" y="432450"/>
                </a:lnTo>
                <a:lnTo>
                  <a:pt x="99228" y="411698"/>
                </a:lnTo>
                <a:lnTo>
                  <a:pt x="65919" y="384214"/>
                </a:lnTo>
                <a:lnTo>
                  <a:pt x="38436" y="350904"/>
                </a:lnTo>
                <a:lnTo>
                  <a:pt x="17686" y="312673"/>
                </a:lnTo>
                <a:lnTo>
                  <a:pt x="4572" y="270426"/>
                </a:lnTo>
                <a:lnTo>
                  <a:pt x="0" y="225069"/>
                </a:lnTo>
                <a:close/>
              </a:path>
            </a:pathLst>
          </a:custGeom>
          <a:noFill/>
          <a:ln cap="flat" cmpd="sng" w="9525">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26"/>
          <p:cNvSpPr/>
          <p:nvPr/>
        </p:nvSpPr>
        <p:spPr>
          <a:xfrm>
            <a:off x="970788" y="1903095"/>
            <a:ext cx="8011667" cy="33488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26"/>
          <p:cNvSpPr/>
          <p:nvPr/>
        </p:nvSpPr>
        <p:spPr>
          <a:xfrm>
            <a:off x="1117091" y="1872233"/>
            <a:ext cx="5786628" cy="428625"/>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26"/>
          <p:cNvSpPr/>
          <p:nvPr/>
        </p:nvSpPr>
        <p:spPr>
          <a:xfrm>
            <a:off x="1011377" y="1917068"/>
            <a:ext cx="7927327" cy="270062"/>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26"/>
          <p:cNvSpPr/>
          <p:nvPr/>
        </p:nvSpPr>
        <p:spPr>
          <a:xfrm>
            <a:off x="786306" y="1883292"/>
            <a:ext cx="450215" cy="337661"/>
          </a:xfrm>
          <a:custGeom>
            <a:rect b="b" l="l" r="r" t="t"/>
            <a:pathLst>
              <a:path extrusionOk="0" h="450214" w="450215">
                <a:moveTo>
                  <a:pt x="225069" y="0"/>
                </a:moveTo>
                <a:lnTo>
                  <a:pt x="179708" y="4572"/>
                </a:lnTo>
                <a:lnTo>
                  <a:pt x="137460" y="17688"/>
                </a:lnTo>
                <a:lnTo>
                  <a:pt x="99228" y="38440"/>
                </a:lnTo>
                <a:lnTo>
                  <a:pt x="65919" y="65924"/>
                </a:lnTo>
                <a:lnTo>
                  <a:pt x="38436" y="99234"/>
                </a:lnTo>
                <a:lnTo>
                  <a:pt x="17686" y="137465"/>
                </a:lnTo>
                <a:lnTo>
                  <a:pt x="4572" y="179712"/>
                </a:lnTo>
                <a:lnTo>
                  <a:pt x="0" y="225069"/>
                </a:lnTo>
                <a:lnTo>
                  <a:pt x="4572" y="270426"/>
                </a:lnTo>
                <a:lnTo>
                  <a:pt x="17686" y="312673"/>
                </a:lnTo>
                <a:lnTo>
                  <a:pt x="38436" y="350904"/>
                </a:lnTo>
                <a:lnTo>
                  <a:pt x="65919" y="384214"/>
                </a:lnTo>
                <a:lnTo>
                  <a:pt x="99228" y="411698"/>
                </a:lnTo>
                <a:lnTo>
                  <a:pt x="137460" y="432450"/>
                </a:lnTo>
                <a:lnTo>
                  <a:pt x="179708" y="445565"/>
                </a:lnTo>
                <a:lnTo>
                  <a:pt x="225069" y="450138"/>
                </a:lnTo>
                <a:lnTo>
                  <a:pt x="270426" y="445565"/>
                </a:lnTo>
                <a:lnTo>
                  <a:pt x="312671" y="432450"/>
                </a:lnTo>
                <a:lnTo>
                  <a:pt x="350900" y="411698"/>
                </a:lnTo>
                <a:lnTo>
                  <a:pt x="384208" y="384214"/>
                </a:lnTo>
                <a:lnTo>
                  <a:pt x="411689" y="350904"/>
                </a:lnTo>
                <a:lnTo>
                  <a:pt x="432439" y="312673"/>
                </a:lnTo>
                <a:lnTo>
                  <a:pt x="445553" y="270426"/>
                </a:lnTo>
                <a:lnTo>
                  <a:pt x="450126" y="225069"/>
                </a:lnTo>
                <a:lnTo>
                  <a:pt x="445553" y="179712"/>
                </a:lnTo>
                <a:lnTo>
                  <a:pt x="432439" y="137465"/>
                </a:lnTo>
                <a:lnTo>
                  <a:pt x="411689" y="99234"/>
                </a:lnTo>
                <a:lnTo>
                  <a:pt x="384208" y="65924"/>
                </a:lnTo>
                <a:lnTo>
                  <a:pt x="350900" y="38440"/>
                </a:lnTo>
                <a:lnTo>
                  <a:pt x="312671" y="17688"/>
                </a:lnTo>
                <a:lnTo>
                  <a:pt x="270426" y="4572"/>
                </a:lnTo>
                <a:lnTo>
                  <a:pt x="2250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26"/>
          <p:cNvSpPr/>
          <p:nvPr/>
        </p:nvSpPr>
        <p:spPr>
          <a:xfrm>
            <a:off x="786306" y="1883292"/>
            <a:ext cx="450215" cy="337661"/>
          </a:xfrm>
          <a:custGeom>
            <a:rect b="b" l="l" r="r" t="t"/>
            <a:pathLst>
              <a:path extrusionOk="0" h="450214" w="450215">
                <a:moveTo>
                  <a:pt x="0" y="225069"/>
                </a:moveTo>
                <a:lnTo>
                  <a:pt x="4572" y="179712"/>
                </a:lnTo>
                <a:lnTo>
                  <a:pt x="17686" y="137465"/>
                </a:lnTo>
                <a:lnTo>
                  <a:pt x="38436" y="99234"/>
                </a:lnTo>
                <a:lnTo>
                  <a:pt x="65919" y="65924"/>
                </a:lnTo>
                <a:lnTo>
                  <a:pt x="99228" y="38440"/>
                </a:lnTo>
                <a:lnTo>
                  <a:pt x="137460" y="17688"/>
                </a:lnTo>
                <a:lnTo>
                  <a:pt x="179708" y="4572"/>
                </a:lnTo>
                <a:lnTo>
                  <a:pt x="225069" y="0"/>
                </a:lnTo>
                <a:lnTo>
                  <a:pt x="270426" y="4572"/>
                </a:lnTo>
                <a:lnTo>
                  <a:pt x="312671" y="17688"/>
                </a:lnTo>
                <a:lnTo>
                  <a:pt x="350900" y="38440"/>
                </a:lnTo>
                <a:lnTo>
                  <a:pt x="384208" y="65924"/>
                </a:lnTo>
                <a:lnTo>
                  <a:pt x="411689" y="99234"/>
                </a:lnTo>
                <a:lnTo>
                  <a:pt x="432439" y="137465"/>
                </a:lnTo>
                <a:lnTo>
                  <a:pt x="445553" y="179712"/>
                </a:lnTo>
                <a:lnTo>
                  <a:pt x="450126" y="225069"/>
                </a:lnTo>
                <a:lnTo>
                  <a:pt x="445553" y="270426"/>
                </a:lnTo>
                <a:lnTo>
                  <a:pt x="432439" y="312673"/>
                </a:lnTo>
                <a:lnTo>
                  <a:pt x="411689" y="350904"/>
                </a:lnTo>
                <a:lnTo>
                  <a:pt x="384208" y="384214"/>
                </a:lnTo>
                <a:lnTo>
                  <a:pt x="350900" y="411698"/>
                </a:lnTo>
                <a:lnTo>
                  <a:pt x="312671" y="432450"/>
                </a:lnTo>
                <a:lnTo>
                  <a:pt x="270426" y="445565"/>
                </a:lnTo>
                <a:lnTo>
                  <a:pt x="225069" y="450138"/>
                </a:lnTo>
                <a:lnTo>
                  <a:pt x="179708" y="445565"/>
                </a:lnTo>
                <a:lnTo>
                  <a:pt x="137460" y="432450"/>
                </a:lnTo>
                <a:lnTo>
                  <a:pt x="99228" y="411698"/>
                </a:lnTo>
                <a:lnTo>
                  <a:pt x="65919" y="384214"/>
                </a:lnTo>
                <a:lnTo>
                  <a:pt x="38436" y="350904"/>
                </a:lnTo>
                <a:lnTo>
                  <a:pt x="17686" y="312673"/>
                </a:lnTo>
                <a:lnTo>
                  <a:pt x="4572" y="270426"/>
                </a:lnTo>
                <a:lnTo>
                  <a:pt x="0" y="225069"/>
                </a:lnTo>
                <a:close/>
              </a:path>
            </a:pathLst>
          </a:custGeom>
          <a:noFill/>
          <a:ln cap="flat" cmpd="sng" w="9525">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26"/>
          <p:cNvSpPr/>
          <p:nvPr/>
        </p:nvSpPr>
        <p:spPr>
          <a:xfrm>
            <a:off x="1027175" y="2308859"/>
            <a:ext cx="7955280" cy="33375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26"/>
          <p:cNvSpPr/>
          <p:nvPr/>
        </p:nvSpPr>
        <p:spPr>
          <a:xfrm>
            <a:off x="1175003" y="2277999"/>
            <a:ext cx="6063996" cy="428625"/>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26"/>
          <p:cNvSpPr/>
          <p:nvPr/>
        </p:nvSpPr>
        <p:spPr>
          <a:xfrm>
            <a:off x="1068434" y="2322414"/>
            <a:ext cx="7870270" cy="270071"/>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26"/>
          <p:cNvSpPr/>
          <p:nvPr/>
        </p:nvSpPr>
        <p:spPr>
          <a:xfrm>
            <a:off x="843366" y="2288648"/>
            <a:ext cx="450215" cy="337661"/>
          </a:xfrm>
          <a:custGeom>
            <a:rect b="b" l="l" r="r" t="t"/>
            <a:pathLst>
              <a:path extrusionOk="0" h="450214" w="450215">
                <a:moveTo>
                  <a:pt x="225069" y="0"/>
                </a:moveTo>
                <a:lnTo>
                  <a:pt x="179708" y="4572"/>
                </a:lnTo>
                <a:lnTo>
                  <a:pt x="137460" y="17688"/>
                </a:lnTo>
                <a:lnTo>
                  <a:pt x="99228" y="38440"/>
                </a:lnTo>
                <a:lnTo>
                  <a:pt x="65919" y="65924"/>
                </a:lnTo>
                <a:lnTo>
                  <a:pt x="38436" y="99234"/>
                </a:lnTo>
                <a:lnTo>
                  <a:pt x="17686" y="137465"/>
                </a:lnTo>
                <a:lnTo>
                  <a:pt x="4572" y="179712"/>
                </a:lnTo>
                <a:lnTo>
                  <a:pt x="0" y="225069"/>
                </a:lnTo>
                <a:lnTo>
                  <a:pt x="4572" y="270426"/>
                </a:lnTo>
                <a:lnTo>
                  <a:pt x="17686" y="312673"/>
                </a:lnTo>
                <a:lnTo>
                  <a:pt x="38436" y="350904"/>
                </a:lnTo>
                <a:lnTo>
                  <a:pt x="65919" y="384214"/>
                </a:lnTo>
                <a:lnTo>
                  <a:pt x="99228" y="411698"/>
                </a:lnTo>
                <a:lnTo>
                  <a:pt x="137460" y="432450"/>
                </a:lnTo>
                <a:lnTo>
                  <a:pt x="179708" y="445565"/>
                </a:lnTo>
                <a:lnTo>
                  <a:pt x="225069" y="450138"/>
                </a:lnTo>
                <a:lnTo>
                  <a:pt x="270426" y="445565"/>
                </a:lnTo>
                <a:lnTo>
                  <a:pt x="312671" y="432450"/>
                </a:lnTo>
                <a:lnTo>
                  <a:pt x="350900" y="411698"/>
                </a:lnTo>
                <a:lnTo>
                  <a:pt x="384208" y="384214"/>
                </a:lnTo>
                <a:lnTo>
                  <a:pt x="411689" y="350904"/>
                </a:lnTo>
                <a:lnTo>
                  <a:pt x="432439" y="312673"/>
                </a:lnTo>
                <a:lnTo>
                  <a:pt x="445553" y="270426"/>
                </a:lnTo>
                <a:lnTo>
                  <a:pt x="450126" y="225069"/>
                </a:lnTo>
                <a:lnTo>
                  <a:pt x="445553" y="179712"/>
                </a:lnTo>
                <a:lnTo>
                  <a:pt x="432439" y="137465"/>
                </a:lnTo>
                <a:lnTo>
                  <a:pt x="411689" y="99234"/>
                </a:lnTo>
                <a:lnTo>
                  <a:pt x="384208" y="65924"/>
                </a:lnTo>
                <a:lnTo>
                  <a:pt x="350900" y="38440"/>
                </a:lnTo>
                <a:lnTo>
                  <a:pt x="312671" y="17688"/>
                </a:lnTo>
                <a:lnTo>
                  <a:pt x="270426" y="4572"/>
                </a:lnTo>
                <a:lnTo>
                  <a:pt x="2250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26"/>
          <p:cNvSpPr/>
          <p:nvPr/>
        </p:nvSpPr>
        <p:spPr>
          <a:xfrm>
            <a:off x="843366" y="2288648"/>
            <a:ext cx="450215" cy="337661"/>
          </a:xfrm>
          <a:custGeom>
            <a:rect b="b" l="l" r="r" t="t"/>
            <a:pathLst>
              <a:path extrusionOk="0" h="450214" w="450215">
                <a:moveTo>
                  <a:pt x="0" y="225069"/>
                </a:moveTo>
                <a:lnTo>
                  <a:pt x="4572" y="179712"/>
                </a:lnTo>
                <a:lnTo>
                  <a:pt x="17686" y="137465"/>
                </a:lnTo>
                <a:lnTo>
                  <a:pt x="38436" y="99234"/>
                </a:lnTo>
                <a:lnTo>
                  <a:pt x="65919" y="65924"/>
                </a:lnTo>
                <a:lnTo>
                  <a:pt x="99228" y="38440"/>
                </a:lnTo>
                <a:lnTo>
                  <a:pt x="137460" y="17688"/>
                </a:lnTo>
                <a:lnTo>
                  <a:pt x="179708" y="4572"/>
                </a:lnTo>
                <a:lnTo>
                  <a:pt x="225069" y="0"/>
                </a:lnTo>
                <a:lnTo>
                  <a:pt x="270426" y="4572"/>
                </a:lnTo>
                <a:lnTo>
                  <a:pt x="312671" y="17688"/>
                </a:lnTo>
                <a:lnTo>
                  <a:pt x="350900" y="38440"/>
                </a:lnTo>
                <a:lnTo>
                  <a:pt x="384208" y="65924"/>
                </a:lnTo>
                <a:lnTo>
                  <a:pt x="411689" y="99234"/>
                </a:lnTo>
                <a:lnTo>
                  <a:pt x="432439" y="137465"/>
                </a:lnTo>
                <a:lnTo>
                  <a:pt x="445553" y="179712"/>
                </a:lnTo>
                <a:lnTo>
                  <a:pt x="450126" y="225069"/>
                </a:lnTo>
                <a:lnTo>
                  <a:pt x="445553" y="270426"/>
                </a:lnTo>
                <a:lnTo>
                  <a:pt x="432439" y="312673"/>
                </a:lnTo>
                <a:lnTo>
                  <a:pt x="411689" y="350904"/>
                </a:lnTo>
                <a:lnTo>
                  <a:pt x="384208" y="384214"/>
                </a:lnTo>
                <a:lnTo>
                  <a:pt x="350900" y="411698"/>
                </a:lnTo>
                <a:lnTo>
                  <a:pt x="312671" y="432450"/>
                </a:lnTo>
                <a:lnTo>
                  <a:pt x="270426" y="445565"/>
                </a:lnTo>
                <a:lnTo>
                  <a:pt x="225069" y="450138"/>
                </a:lnTo>
                <a:lnTo>
                  <a:pt x="179708" y="445565"/>
                </a:lnTo>
                <a:lnTo>
                  <a:pt x="137460" y="432450"/>
                </a:lnTo>
                <a:lnTo>
                  <a:pt x="99228" y="411698"/>
                </a:lnTo>
                <a:lnTo>
                  <a:pt x="65919" y="384214"/>
                </a:lnTo>
                <a:lnTo>
                  <a:pt x="38436" y="350904"/>
                </a:lnTo>
                <a:lnTo>
                  <a:pt x="17686" y="312673"/>
                </a:lnTo>
                <a:lnTo>
                  <a:pt x="4572" y="270426"/>
                </a:lnTo>
                <a:lnTo>
                  <a:pt x="0" y="225069"/>
                </a:lnTo>
                <a:close/>
              </a:path>
            </a:pathLst>
          </a:custGeom>
          <a:noFill/>
          <a:ln cap="flat" cmpd="sng" w="9525">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26"/>
          <p:cNvSpPr/>
          <p:nvPr/>
        </p:nvSpPr>
        <p:spPr>
          <a:xfrm>
            <a:off x="970788" y="2714625"/>
            <a:ext cx="8011667" cy="333755"/>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6"/>
          <p:cNvSpPr/>
          <p:nvPr/>
        </p:nvSpPr>
        <p:spPr>
          <a:xfrm>
            <a:off x="1117090" y="2682621"/>
            <a:ext cx="3942588" cy="428625"/>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26"/>
          <p:cNvSpPr/>
          <p:nvPr/>
        </p:nvSpPr>
        <p:spPr>
          <a:xfrm>
            <a:off x="1011377" y="2727770"/>
            <a:ext cx="7927327" cy="270071"/>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26"/>
          <p:cNvSpPr/>
          <p:nvPr/>
        </p:nvSpPr>
        <p:spPr>
          <a:xfrm>
            <a:off x="786306" y="2694003"/>
            <a:ext cx="450215" cy="337661"/>
          </a:xfrm>
          <a:custGeom>
            <a:rect b="b" l="l" r="r" t="t"/>
            <a:pathLst>
              <a:path extrusionOk="0" h="450214" w="450215">
                <a:moveTo>
                  <a:pt x="225069" y="0"/>
                </a:moveTo>
                <a:lnTo>
                  <a:pt x="179708" y="4572"/>
                </a:lnTo>
                <a:lnTo>
                  <a:pt x="137460" y="17688"/>
                </a:lnTo>
                <a:lnTo>
                  <a:pt x="99228" y="38440"/>
                </a:lnTo>
                <a:lnTo>
                  <a:pt x="65919" y="65924"/>
                </a:lnTo>
                <a:lnTo>
                  <a:pt x="38436" y="99234"/>
                </a:lnTo>
                <a:lnTo>
                  <a:pt x="17686" y="137465"/>
                </a:lnTo>
                <a:lnTo>
                  <a:pt x="4572" y="179712"/>
                </a:lnTo>
                <a:lnTo>
                  <a:pt x="0" y="225069"/>
                </a:lnTo>
                <a:lnTo>
                  <a:pt x="4572" y="270426"/>
                </a:lnTo>
                <a:lnTo>
                  <a:pt x="17686" y="312673"/>
                </a:lnTo>
                <a:lnTo>
                  <a:pt x="38436" y="350904"/>
                </a:lnTo>
                <a:lnTo>
                  <a:pt x="65919" y="384214"/>
                </a:lnTo>
                <a:lnTo>
                  <a:pt x="99228" y="411698"/>
                </a:lnTo>
                <a:lnTo>
                  <a:pt x="137460" y="432450"/>
                </a:lnTo>
                <a:lnTo>
                  <a:pt x="179708" y="445565"/>
                </a:lnTo>
                <a:lnTo>
                  <a:pt x="225069" y="450138"/>
                </a:lnTo>
                <a:lnTo>
                  <a:pt x="270426" y="445565"/>
                </a:lnTo>
                <a:lnTo>
                  <a:pt x="312671" y="432450"/>
                </a:lnTo>
                <a:lnTo>
                  <a:pt x="350900" y="411698"/>
                </a:lnTo>
                <a:lnTo>
                  <a:pt x="384208" y="384214"/>
                </a:lnTo>
                <a:lnTo>
                  <a:pt x="411689" y="350904"/>
                </a:lnTo>
                <a:lnTo>
                  <a:pt x="432439" y="312673"/>
                </a:lnTo>
                <a:lnTo>
                  <a:pt x="445553" y="270426"/>
                </a:lnTo>
                <a:lnTo>
                  <a:pt x="450126" y="225069"/>
                </a:lnTo>
                <a:lnTo>
                  <a:pt x="445553" y="179712"/>
                </a:lnTo>
                <a:lnTo>
                  <a:pt x="432439" y="137465"/>
                </a:lnTo>
                <a:lnTo>
                  <a:pt x="411689" y="99234"/>
                </a:lnTo>
                <a:lnTo>
                  <a:pt x="384208" y="65924"/>
                </a:lnTo>
                <a:lnTo>
                  <a:pt x="350900" y="38440"/>
                </a:lnTo>
                <a:lnTo>
                  <a:pt x="312671" y="17688"/>
                </a:lnTo>
                <a:lnTo>
                  <a:pt x="270426" y="4572"/>
                </a:lnTo>
                <a:lnTo>
                  <a:pt x="2250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26"/>
          <p:cNvSpPr/>
          <p:nvPr/>
        </p:nvSpPr>
        <p:spPr>
          <a:xfrm>
            <a:off x="786306" y="2694003"/>
            <a:ext cx="450215" cy="337661"/>
          </a:xfrm>
          <a:custGeom>
            <a:rect b="b" l="l" r="r" t="t"/>
            <a:pathLst>
              <a:path extrusionOk="0" h="450214" w="450215">
                <a:moveTo>
                  <a:pt x="0" y="225069"/>
                </a:moveTo>
                <a:lnTo>
                  <a:pt x="4572" y="179712"/>
                </a:lnTo>
                <a:lnTo>
                  <a:pt x="17686" y="137465"/>
                </a:lnTo>
                <a:lnTo>
                  <a:pt x="38436" y="99234"/>
                </a:lnTo>
                <a:lnTo>
                  <a:pt x="65919" y="65924"/>
                </a:lnTo>
                <a:lnTo>
                  <a:pt x="99228" y="38440"/>
                </a:lnTo>
                <a:lnTo>
                  <a:pt x="137460" y="17688"/>
                </a:lnTo>
                <a:lnTo>
                  <a:pt x="179708" y="4572"/>
                </a:lnTo>
                <a:lnTo>
                  <a:pt x="225069" y="0"/>
                </a:lnTo>
                <a:lnTo>
                  <a:pt x="270426" y="4572"/>
                </a:lnTo>
                <a:lnTo>
                  <a:pt x="312671" y="17688"/>
                </a:lnTo>
                <a:lnTo>
                  <a:pt x="350900" y="38440"/>
                </a:lnTo>
                <a:lnTo>
                  <a:pt x="384208" y="65924"/>
                </a:lnTo>
                <a:lnTo>
                  <a:pt x="411689" y="99234"/>
                </a:lnTo>
                <a:lnTo>
                  <a:pt x="432439" y="137465"/>
                </a:lnTo>
                <a:lnTo>
                  <a:pt x="445553" y="179712"/>
                </a:lnTo>
                <a:lnTo>
                  <a:pt x="450126" y="225069"/>
                </a:lnTo>
                <a:lnTo>
                  <a:pt x="445553" y="270426"/>
                </a:lnTo>
                <a:lnTo>
                  <a:pt x="432439" y="312673"/>
                </a:lnTo>
                <a:lnTo>
                  <a:pt x="411689" y="350904"/>
                </a:lnTo>
                <a:lnTo>
                  <a:pt x="384208" y="384214"/>
                </a:lnTo>
                <a:lnTo>
                  <a:pt x="350900" y="411698"/>
                </a:lnTo>
                <a:lnTo>
                  <a:pt x="312671" y="432450"/>
                </a:lnTo>
                <a:lnTo>
                  <a:pt x="270426" y="445565"/>
                </a:lnTo>
                <a:lnTo>
                  <a:pt x="225069" y="450138"/>
                </a:lnTo>
                <a:lnTo>
                  <a:pt x="179708" y="445565"/>
                </a:lnTo>
                <a:lnTo>
                  <a:pt x="137460" y="432450"/>
                </a:lnTo>
                <a:lnTo>
                  <a:pt x="99228" y="411698"/>
                </a:lnTo>
                <a:lnTo>
                  <a:pt x="65919" y="384214"/>
                </a:lnTo>
                <a:lnTo>
                  <a:pt x="38436" y="350904"/>
                </a:lnTo>
                <a:lnTo>
                  <a:pt x="17686" y="312673"/>
                </a:lnTo>
                <a:lnTo>
                  <a:pt x="4572" y="270426"/>
                </a:lnTo>
                <a:lnTo>
                  <a:pt x="0" y="225069"/>
                </a:lnTo>
                <a:close/>
              </a:path>
            </a:pathLst>
          </a:custGeom>
          <a:noFill/>
          <a:ln cap="flat" cmpd="sng" w="9525">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26"/>
          <p:cNvSpPr/>
          <p:nvPr/>
        </p:nvSpPr>
        <p:spPr>
          <a:xfrm>
            <a:off x="790955" y="3119247"/>
            <a:ext cx="8191500" cy="33375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26"/>
          <p:cNvSpPr/>
          <p:nvPr/>
        </p:nvSpPr>
        <p:spPr>
          <a:xfrm>
            <a:off x="938783" y="3088385"/>
            <a:ext cx="6810756" cy="428625"/>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26"/>
          <p:cNvSpPr/>
          <p:nvPr/>
        </p:nvSpPr>
        <p:spPr>
          <a:xfrm>
            <a:off x="832671" y="3132820"/>
            <a:ext cx="8106032" cy="270081"/>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26"/>
          <p:cNvSpPr/>
          <p:nvPr/>
        </p:nvSpPr>
        <p:spPr>
          <a:xfrm>
            <a:off x="607603" y="3099053"/>
            <a:ext cx="450215" cy="337661"/>
          </a:xfrm>
          <a:custGeom>
            <a:rect b="b" l="l" r="r" t="t"/>
            <a:pathLst>
              <a:path extrusionOk="0" h="450214" w="450215">
                <a:moveTo>
                  <a:pt x="225069" y="0"/>
                </a:moveTo>
                <a:lnTo>
                  <a:pt x="179708" y="4572"/>
                </a:lnTo>
                <a:lnTo>
                  <a:pt x="137460" y="17688"/>
                </a:lnTo>
                <a:lnTo>
                  <a:pt x="99228" y="38440"/>
                </a:lnTo>
                <a:lnTo>
                  <a:pt x="65919" y="65924"/>
                </a:lnTo>
                <a:lnTo>
                  <a:pt x="38436" y="99234"/>
                </a:lnTo>
                <a:lnTo>
                  <a:pt x="17686" y="137465"/>
                </a:lnTo>
                <a:lnTo>
                  <a:pt x="4572" y="179712"/>
                </a:lnTo>
                <a:lnTo>
                  <a:pt x="0" y="225069"/>
                </a:lnTo>
                <a:lnTo>
                  <a:pt x="4572" y="270426"/>
                </a:lnTo>
                <a:lnTo>
                  <a:pt x="17686" y="312673"/>
                </a:lnTo>
                <a:lnTo>
                  <a:pt x="38436" y="350904"/>
                </a:lnTo>
                <a:lnTo>
                  <a:pt x="65919" y="384214"/>
                </a:lnTo>
                <a:lnTo>
                  <a:pt x="99228" y="411698"/>
                </a:lnTo>
                <a:lnTo>
                  <a:pt x="137460" y="432450"/>
                </a:lnTo>
                <a:lnTo>
                  <a:pt x="179708" y="445565"/>
                </a:lnTo>
                <a:lnTo>
                  <a:pt x="225069" y="450138"/>
                </a:lnTo>
                <a:lnTo>
                  <a:pt x="270426" y="445565"/>
                </a:lnTo>
                <a:lnTo>
                  <a:pt x="312671" y="432450"/>
                </a:lnTo>
                <a:lnTo>
                  <a:pt x="350900" y="411698"/>
                </a:lnTo>
                <a:lnTo>
                  <a:pt x="384208" y="384214"/>
                </a:lnTo>
                <a:lnTo>
                  <a:pt x="411689" y="350904"/>
                </a:lnTo>
                <a:lnTo>
                  <a:pt x="432439" y="312673"/>
                </a:lnTo>
                <a:lnTo>
                  <a:pt x="445553" y="270426"/>
                </a:lnTo>
                <a:lnTo>
                  <a:pt x="450126" y="225069"/>
                </a:lnTo>
                <a:lnTo>
                  <a:pt x="445553" y="179712"/>
                </a:lnTo>
                <a:lnTo>
                  <a:pt x="432439" y="137465"/>
                </a:lnTo>
                <a:lnTo>
                  <a:pt x="411689" y="99234"/>
                </a:lnTo>
                <a:lnTo>
                  <a:pt x="384208" y="65924"/>
                </a:lnTo>
                <a:lnTo>
                  <a:pt x="350900" y="38440"/>
                </a:lnTo>
                <a:lnTo>
                  <a:pt x="312671" y="17688"/>
                </a:lnTo>
                <a:lnTo>
                  <a:pt x="270426" y="4572"/>
                </a:lnTo>
                <a:lnTo>
                  <a:pt x="2250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26"/>
          <p:cNvSpPr/>
          <p:nvPr/>
        </p:nvSpPr>
        <p:spPr>
          <a:xfrm>
            <a:off x="607603" y="3099053"/>
            <a:ext cx="450215" cy="337661"/>
          </a:xfrm>
          <a:custGeom>
            <a:rect b="b" l="l" r="r" t="t"/>
            <a:pathLst>
              <a:path extrusionOk="0" h="450214" w="450215">
                <a:moveTo>
                  <a:pt x="0" y="225069"/>
                </a:moveTo>
                <a:lnTo>
                  <a:pt x="4572" y="179712"/>
                </a:lnTo>
                <a:lnTo>
                  <a:pt x="17686" y="137465"/>
                </a:lnTo>
                <a:lnTo>
                  <a:pt x="38436" y="99234"/>
                </a:lnTo>
                <a:lnTo>
                  <a:pt x="65919" y="65924"/>
                </a:lnTo>
                <a:lnTo>
                  <a:pt x="99228" y="38440"/>
                </a:lnTo>
                <a:lnTo>
                  <a:pt x="137460" y="17688"/>
                </a:lnTo>
                <a:lnTo>
                  <a:pt x="179708" y="4572"/>
                </a:lnTo>
                <a:lnTo>
                  <a:pt x="225069" y="0"/>
                </a:lnTo>
                <a:lnTo>
                  <a:pt x="270426" y="4572"/>
                </a:lnTo>
                <a:lnTo>
                  <a:pt x="312671" y="17688"/>
                </a:lnTo>
                <a:lnTo>
                  <a:pt x="350900" y="38440"/>
                </a:lnTo>
                <a:lnTo>
                  <a:pt x="384208" y="65924"/>
                </a:lnTo>
                <a:lnTo>
                  <a:pt x="411689" y="99234"/>
                </a:lnTo>
                <a:lnTo>
                  <a:pt x="432439" y="137465"/>
                </a:lnTo>
                <a:lnTo>
                  <a:pt x="445553" y="179712"/>
                </a:lnTo>
                <a:lnTo>
                  <a:pt x="450126" y="225069"/>
                </a:lnTo>
                <a:lnTo>
                  <a:pt x="445553" y="270426"/>
                </a:lnTo>
                <a:lnTo>
                  <a:pt x="432439" y="312673"/>
                </a:lnTo>
                <a:lnTo>
                  <a:pt x="411689" y="350904"/>
                </a:lnTo>
                <a:lnTo>
                  <a:pt x="384208" y="384214"/>
                </a:lnTo>
                <a:lnTo>
                  <a:pt x="350900" y="411698"/>
                </a:lnTo>
                <a:lnTo>
                  <a:pt x="312671" y="432450"/>
                </a:lnTo>
                <a:lnTo>
                  <a:pt x="270426" y="445565"/>
                </a:lnTo>
                <a:lnTo>
                  <a:pt x="225069" y="450138"/>
                </a:lnTo>
                <a:lnTo>
                  <a:pt x="179708" y="445565"/>
                </a:lnTo>
                <a:lnTo>
                  <a:pt x="137460" y="432450"/>
                </a:lnTo>
                <a:lnTo>
                  <a:pt x="99228" y="411698"/>
                </a:lnTo>
                <a:lnTo>
                  <a:pt x="65919" y="384214"/>
                </a:lnTo>
                <a:lnTo>
                  <a:pt x="38436" y="350904"/>
                </a:lnTo>
                <a:lnTo>
                  <a:pt x="17686" y="312673"/>
                </a:lnTo>
                <a:lnTo>
                  <a:pt x="4572" y="270426"/>
                </a:lnTo>
                <a:lnTo>
                  <a:pt x="0" y="225069"/>
                </a:lnTo>
                <a:close/>
              </a:path>
            </a:pathLst>
          </a:custGeom>
          <a:noFill/>
          <a:ln cap="flat" cmpd="sng" w="9525">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6"/>
          <p:cNvSpPr/>
          <p:nvPr/>
        </p:nvSpPr>
        <p:spPr>
          <a:xfrm>
            <a:off x="464819" y="3525011"/>
            <a:ext cx="8517636" cy="333755"/>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6"/>
          <p:cNvSpPr/>
          <p:nvPr/>
        </p:nvSpPr>
        <p:spPr>
          <a:xfrm>
            <a:off x="612648" y="3493008"/>
            <a:ext cx="8002524" cy="428625"/>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6"/>
          <p:cNvSpPr/>
          <p:nvPr/>
        </p:nvSpPr>
        <p:spPr>
          <a:xfrm>
            <a:off x="506564" y="3538175"/>
            <a:ext cx="8432133" cy="27007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26"/>
          <p:cNvSpPr txBox="1"/>
          <p:nvPr/>
        </p:nvSpPr>
        <p:spPr>
          <a:xfrm>
            <a:off x="779693" y="1118911"/>
            <a:ext cx="7611600" cy="2655600"/>
          </a:xfrm>
          <a:prstGeom prst="rect">
            <a:avLst/>
          </a:prstGeom>
          <a:noFill/>
          <a:ln>
            <a:noFill/>
          </a:ln>
        </p:spPr>
        <p:txBody>
          <a:bodyPr anchorCtr="0" anchor="t" bIns="0" lIns="0" spcFirstLastPara="1" rIns="0" wrap="square" tIns="0">
            <a:noAutofit/>
          </a:bodyPr>
          <a:lstStyle/>
          <a:p>
            <a:pPr indent="0" lvl="0" marL="12700" marR="0" rtl="0" algn="l">
              <a:lnSpc>
                <a:spcPct val="150000"/>
              </a:lnSpc>
              <a:spcBef>
                <a:spcPts val="0"/>
              </a:spcBef>
              <a:spcAft>
                <a:spcPts val="0"/>
              </a:spcAft>
              <a:buNone/>
            </a:pPr>
            <a:r>
              <a:rPr lang="vi" sz="1600">
                <a:solidFill>
                  <a:srgbClr val="FFFFFF"/>
                </a:solidFill>
                <a:latin typeface="Calibri"/>
                <a:ea typeface="Calibri"/>
                <a:cs typeface="Calibri"/>
                <a:sym typeface="Calibri"/>
              </a:rPr>
              <a:t>Contents of containers to be middle-aligned</a:t>
            </a:r>
            <a:endParaRPr sz="1600">
              <a:solidFill>
                <a:schemeClr val="dk1"/>
              </a:solidFill>
              <a:latin typeface="Calibri"/>
              <a:ea typeface="Calibri"/>
              <a:cs typeface="Calibri"/>
              <a:sym typeface="Calibri"/>
            </a:endParaRPr>
          </a:p>
          <a:p>
            <a:pPr indent="-179070" lvl="0" marL="516890" marR="1205865" rtl="0" algn="l">
              <a:lnSpc>
                <a:spcPct val="150000"/>
              </a:lnSpc>
              <a:spcBef>
                <a:spcPts val="0"/>
              </a:spcBef>
              <a:spcAft>
                <a:spcPts val="0"/>
              </a:spcAft>
              <a:buNone/>
            </a:pPr>
            <a:r>
              <a:rPr lang="vi" sz="1600">
                <a:solidFill>
                  <a:srgbClr val="FFFFFF"/>
                </a:solidFill>
                <a:latin typeface="Calibri"/>
                <a:ea typeface="Calibri"/>
                <a:cs typeface="Calibri"/>
                <a:sym typeface="Calibri"/>
              </a:rPr>
              <a:t>Place the rows within a container for proper aligning and padding  Columns have gaps between its content, known as gutters  Columns contain content and are only direct children of rows  Grid tiers depend on minimum widths</a:t>
            </a:r>
            <a:endParaRPr sz="1600">
              <a:solidFill>
                <a:schemeClr val="dk1"/>
              </a:solidFill>
              <a:latin typeface="Calibri"/>
              <a:ea typeface="Calibri"/>
              <a:cs typeface="Calibri"/>
              <a:sym typeface="Calibri"/>
            </a:endParaRPr>
          </a:p>
          <a:p>
            <a:pPr indent="325755" lvl="0" marL="12700" marR="5080" rtl="0" algn="l">
              <a:lnSpc>
                <a:spcPct val="150000"/>
              </a:lnSpc>
              <a:spcBef>
                <a:spcPts val="484"/>
              </a:spcBef>
              <a:spcAft>
                <a:spcPts val="0"/>
              </a:spcAft>
              <a:buNone/>
            </a:pPr>
            <a:r>
              <a:rPr lang="vi" sz="1600">
                <a:solidFill>
                  <a:srgbClr val="FFFFFF"/>
                </a:solidFill>
                <a:latin typeface="Calibri"/>
                <a:ea typeface="Calibri"/>
                <a:cs typeface="Calibri"/>
                <a:sym typeface="Calibri"/>
              </a:rPr>
              <a:t>Predefined grid classes for rows and columns make quick grid layouts  Predefined grid classes for column indicate type of device and number of columns</a:t>
            </a:r>
            <a:endParaRPr sz="1600">
              <a:solidFill>
                <a:schemeClr val="dk1"/>
              </a:solidFill>
              <a:latin typeface="Calibri"/>
              <a:ea typeface="Calibri"/>
              <a:cs typeface="Calibri"/>
              <a:sym typeface="Calibri"/>
            </a:endParaRPr>
          </a:p>
        </p:txBody>
      </p:sp>
      <p:sp>
        <p:nvSpPr>
          <p:cNvPr id="238" name="Google Shape;238;p26"/>
          <p:cNvSpPr/>
          <p:nvPr/>
        </p:nvSpPr>
        <p:spPr>
          <a:xfrm>
            <a:off x="281498" y="3504409"/>
            <a:ext cx="450215" cy="337661"/>
          </a:xfrm>
          <a:custGeom>
            <a:rect b="b" l="l" r="r" t="t"/>
            <a:pathLst>
              <a:path extrusionOk="0" h="450214" w="450215">
                <a:moveTo>
                  <a:pt x="225069" y="0"/>
                </a:moveTo>
                <a:lnTo>
                  <a:pt x="179708" y="4572"/>
                </a:lnTo>
                <a:lnTo>
                  <a:pt x="137460" y="17688"/>
                </a:lnTo>
                <a:lnTo>
                  <a:pt x="99228" y="38440"/>
                </a:lnTo>
                <a:lnTo>
                  <a:pt x="65919" y="65924"/>
                </a:lnTo>
                <a:lnTo>
                  <a:pt x="38436" y="99234"/>
                </a:lnTo>
                <a:lnTo>
                  <a:pt x="17686" y="137465"/>
                </a:lnTo>
                <a:lnTo>
                  <a:pt x="4572" y="179712"/>
                </a:lnTo>
                <a:lnTo>
                  <a:pt x="0" y="225069"/>
                </a:lnTo>
                <a:lnTo>
                  <a:pt x="4572" y="270426"/>
                </a:lnTo>
                <a:lnTo>
                  <a:pt x="17686" y="312673"/>
                </a:lnTo>
                <a:lnTo>
                  <a:pt x="38436" y="350904"/>
                </a:lnTo>
                <a:lnTo>
                  <a:pt x="65919" y="384214"/>
                </a:lnTo>
                <a:lnTo>
                  <a:pt x="99228" y="411698"/>
                </a:lnTo>
                <a:lnTo>
                  <a:pt x="137460" y="432450"/>
                </a:lnTo>
                <a:lnTo>
                  <a:pt x="179708" y="445565"/>
                </a:lnTo>
                <a:lnTo>
                  <a:pt x="225069" y="450138"/>
                </a:lnTo>
                <a:lnTo>
                  <a:pt x="270426" y="445565"/>
                </a:lnTo>
                <a:lnTo>
                  <a:pt x="312671" y="432450"/>
                </a:lnTo>
                <a:lnTo>
                  <a:pt x="350900" y="411698"/>
                </a:lnTo>
                <a:lnTo>
                  <a:pt x="384208" y="384214"/>
                </a:lnTo>
                <a:lnTo>
                  <a:pt x="411689" y="350904"/>
                </a:lnTo>
                <a:lnTo>
                  <a:pt x="432439" y="312673"/>
                </a:lnTo>
                <a:lnTo>
                  <a:pt x="445553" y="270426"/>
                </a:lnTo>
                <a:lnTo>
                  <a:pt x="450126" y="225069"/>
                </a:lnTo>
                <a:lnTo>
                  <a:pt x="445553" y="179712"/>
                </a:lnTo>
                <a:lnTo>
                  <a:pt x="432439" y="137465"/>
                </a:lnTo>
                <a:lnTo>
                  <a:pt x="411689" y="99234"/>
                </a:lnTo>
                <a:lnTo>
                  <a:pt x="384208" y="65924"/>
                </a:lnTo>
                <a:lnTo>
                  <a:pt x="350900" y="38440"/>
                </a:lnTo>
                <a:lnTo>
                  <a:pt x="312671" y="17688"/>
                </a:lnTo>
                <a:lnTo>
                  <a:pt x="270426" y="4572"/>
                </a:lnTo>
                <a:lnTo>
                  <a:pt x="2250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6"/>
          <p:cNvSpPr/>
          <p:nvPr/>
        </p:nvSpPr>
        <p:spPr>
          <a:xfrm>
            <a:off x="281498" y="3504409"/>
            <a:ext cx="450215" cy="337661"/>
          </a:xfrm>
          <a:custGeom>
            <a:rect b="b" l="l" r="r" t="t"/>
            <a:pathLst>
              <a:path extrusionOk="0" h="450214" w="450215">
                <a:moveTo>
                  <a:pt x="0" y="225069"/>
                </a:moveTo>
                <a:lnTo>
                  <a:pt x="4572" y="179712"/>
                </a:lnTo>
                <a:lnTo>
                  <a:pt x="17686" y="137465"/>
                </a:lnTo>
                <a:lnTo>
                  <a:pt x="38436" y="99234"/>
                </a:lnTo>
                <a:lnTo>
                  <a:pt x="65919" y="65924"/>
                </a:lnTo>
                <a:lnTo>
                  <a:pt x="99228" y="38440"/>
                </a:lnTo>
                <a:lnTo>
                  <a:pt x="137460" y="17688"/>
                </a:lnTo>
                <a:lnTo>
                  <a:pt x="179708" y="4572"/>
                </a:lnTo>
                <a:lnTo>
                  <a:pt x="225069" y="0"/>
                </a:lnTo>
                <a:lnTo>
                  <a:pt x="270426" y="4572"/>
                </a:lnTo>
                <a:lnTo>
                  <a:pt x="312671" y="17688"/>
                </a:lnTo>
                <a:lnTo>
                  <a:pt x="350900" y="38440"/>
                </a:lnTo>
                <a:lnTo>
                  <a:pt x="384208" y="65924"/>
                </a:lnTo>
                <a:lnTo>
                  <a:pt x="411689" y="99234"/>
                </a:lnTo>
                <a:lnTo>
                  <a:pt x="432439" y="137465"/>
                </a:lnTo>
                <a:lnTo>
                  <a:pt x="445553" y="179712"/>
                </a:lnTo>
                <a:lnTo>
                  <a:pt x="450126" y="225069"/>
                </a:lnTo>
                <a:lnTo>
                  <a:pt x="445553" y="270426"/>
                </a:lnTo>
                <a:lnTo>
                  <a:pt x="432439" y="312673"/>
                </a:lnTo>
                <a:lnTo>
                  <a:pt x="411689" y="350904"/>
                </a:lnTo>
                <a:lnTo>
                  <a:pt x="384208" y="384214"/>
                </a:lnTo>
                <a:lnTo>
                  <a:pt x="350900" y="411698"/>
                </a:lnTo>
                <a:lnTo>
                  <a:pt x="312671" y="432450"/>
                </a:lnTo>
                <a:lnTo>
                  <a:pt x="270426" y="445565"/>
                </a:lnTo>
                <a:lnTo>
                  <a:pt x="225069" y="450138"/>
                </a:lnTo>
                <a:lnTo>
                  <a:pt x="179708" y="445565"/>
                </a:lnTo>
                <a:lnTo>
                  <a:pt x="137460" y="432450"/>
                </a:lnTo>
                <a:lnTo>
                  <a:pt x="99228" y="411698"/>
                </a:lnTo>
                <a:lnTo>
                  <a:pt x="65919" y="384214"/>
                </a:lnTo>
                <a:lnTo>
                  <a:pt x="38436" y="350904"/>
                </a:lnTo>
                <a:lnTo>
                  <a:pt x="17686" y="312673"/>
                </a:lnTo>
                <a:lnTo>
                  <a:pt x="4572" y="270426"/>
                </a:lnTo>
                <a:lnTo>
                  <a:pt x="0" y="225069"/>
                </a:lnTo>
                <a:close/>
              </a:path>
            </a:pathLst>
          </a:custGeom>
          <a:noFill/>
          <a:ln cap="flat" cmpd="sng" w="9525">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26"/>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241" name="Google Shape;241;p26"/>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p:nvPr/>
        </p:nvSpPr>
        <p:spPr>
          <a:xfrm>
            <a:off x="338327" y="192023"/>
            <a:ext cx="8546592" cy="950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7"/>
          <p:cNvSpPr txBox="1"/>
          <p:nvPr>
            <p:ph type="title"/>
          </p:nvPr>
        </p:nvSpPr>
        <p:spPr>
          <a:xfrm>
            <a:off x="2053399" y="310258"/>
            <a:ext cx="5113020" cy="533876"/>
          </a:xfrm>
          <a:prstGeom prst="rect">
            <a:avLst/>
          </a:prstGeom>
          <a:noFill/>
          <a:ln>
            <a:noFill/>
          </a:ln>
        </p:spPr>
        <p:txBody>
          <a:bodyPr anchorCtr="0" anchor="t" bIns="0" lIns="0" spcFirstLastPara="1" rIns="0" wrap="square" tIns="0">
            <a:noAutofit/>
          </a:bodyPr>
          <a:lstStyle/>
          <a:p>
            <a:pPr indent="0" lvl="0" marL="12700" rtl="0" algn="l">
              <a:lnSpc>
                <a:spcPct val="100000"/>
              </a:lnSpc>
              <a:spcBef>
                <a:spcPts val="0"/>
              </a:spcBef>
              <a:spcAft>
                <a:spcPts val="0"/>
              </a:spcAft>
              <a:buNone/>
            </a:pPr>
            <a:r>
              <a:rPr lang="vi"/>
              <a:t>Basic Structure of Grid</a:t>
            </a:r>
            <a:endParaRPr/>
          </a:p>
        </p:txBody>
      </p:sp>
      <p:sp>
        <p:nvSpPr>
          <p:cNvPr id="249" name="Google Shape;249;p27"/>
          <p:cNvSpPr txBox="1"/>
          <p:nvPr>
            <p:ph idx="10" type="dt"/>
          </p:nvPr>
        </p:nvSpPr>
        <p:spPr>
          <a:xfrm>
            <a:off x="535940" y="4855511"/>
            <a:ext cx="311086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Developing Responsive Websites with Bootstrap and jQuery</a:t>
            </a:r>
            <a:endParaRPr/>
          </a:p>
        </p:txBody>
      </p:sp>
      <p:sp>
        <p:nvSpPr>
          <p:cNvPr id="250" name="Google Shape;250;p27"/>
          <p:cNvSpPr txBox="1"/>
          <p:nvPr>
            <p:ph idx="11" type="ftr"/>
          </p:nvPr>
        </p:nvSpPr>
        <p:spPr>
          <a:xfrm>
            <a:off x="4782400" y="4866232"/>
            <a:ext cx="1025525" cy="114300"/>
          </a:xfrm>
          <a:prstGeom prst="rect">
            <a:avLst/>
          </a:prstGeom>
          <a:noFill/>
          <a:ln>
            <a:noFill/>
          </a:ln>
        </p:spPr>
        <p:txBody>
          <a:bodyPr anchorCtr="0" anchor="t" bIns="0" lIns="0" spcFirstLastPara="1" rIns="0" wrap="square" tIns="0">
            <a:noAutofit/>
          </a:bodyPr>
          <a:lstStyle/>
          <a:p>
            <a:pPr indent="0" lvl="0" marL="12700" rtl="0" algn="l">
              <a:lnSpc>
                <a:spcPct val="104499"/>
              </a:lnSpc>
              <a:spcBef>
                <a:spcPts val="0"/>
              </a:spcBef>
              <a:spcAft>
                <a:spcPts val="0"/>
              </a:spcAft>
              <a:buNone/>
            </a:pPr>
            <a:r>
              <a:rPr lang="vi"/>
              <a:t>© APTECH LIMITED</a:t>
            </a:r>
            <a:endParaRPr/>
          </a:p>
        </p:txBody>
      </p:sp>
      <p:sp>
        <p:nvSpPr>
          <p:cNvPr id="251" name="Google Shape;251;p27"/>
          <p:cNvSpPr txBox="1"/>
          <p:nvPr/>
        </p:nvSpPr>
        <p:spPr>
          <a:xfrm>
            <a:off x="535940" y="1272540"/>
            <a:ext cx="7981950" cy="2717006"/>
          </a:xfrm>
          <a:prstGeom prst="rect">
            <a:avLst/>
          </a:prstGeom>
          <a:noFill/>
          <a:ln>
            <a:noFill/>
          </a:ln>
        </p:spPr>
        <p:txBody>
          <a:bodyPr anchorCtr="0" anchor="t" bIns="0" lIns="0" spcFirstLastPara="1" rIns="0" wrap="square" tIns="0">
            <a:noAutofit/>
          </a:bodyPr>
          <a:lstStyle/>
          <a:p>
            <a:pPr indent="-329565" lvl="0" marL="354965" marR="0" rtl="0" algn="l">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Grid structure has one or more containers, rows, and columns</a:t>
            </a:r>
            <a:endParaRPr sz="1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17375E"/>
              </a:buClr>
              <a:buSzPts val="2500"/>
              <a:buFont typeface="Arial"/>
              <a:buNone/>
            </a:pPr>
            <a:r>
              <a:t/>
            </a:r>
            <a:endParaRPr sz="1800">
              <a:solidFill>
                <a:schemeClr val="dk1"/>
              </a:solidFill>
              <a:latin typeface="Times New Roman"/>
              <a:ea typeface="Times New Roman"/>
              <a:cs typeface="Times New Roman"/>
              <a:sym typeface="Times New Roman"/>
            </a:endParaRPr>
          </a:p>
          <a:p>
            <a:pPr indent="-329565" lvl="0" marL="354965" marR="0" rtl="0" algn="l">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Define a container containing rows and columns</a:t>
            </a:r>
            <a:endParaRPr sz="1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17375E"/>
              </a:buClr>
              <a:buSzPts val="2500"/>
              <a:buFont typeface="Arial"/>
              <a:buNone/>
            </a:pPr>
            <a:r>
              <a:t/>
            </a:r>
            <a:endParaRPr sz="1800">
              <a:solidFill>
                <a:schemeClr val="dk1"/>
              </a:solidFill>
              <a:latin typeface="Times New Roman"/>
              <a:ea typeface="Times New Roman"/>
              <a:cs typeface="Times New Roman"/>
              <a:sym typeface="Times New Roman"/>
            </a:endParaRPr>
          </a:p>
          <a:p>
            <a:pPr indent="-329565" lvl="0" marL="354965" marR="0" rtl="0" algn="l">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First, define rows within container, using .row class</a:t>
            </a:r>
            <a:endParaRPr sz="1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17375E"/>
              </a:buClr>
              <a:buSzPts val="2500"/>
              <a:buFont typeface="Arial"/>
              <a:buNone/>
            </a:pPr>
            <a:r>
              <a:t/>
            </a:r>
            <a:endParaRPr sz="1800">
              <a:solidFill>
                <a:schemeClr val="dk1"/>
              </a:solidFill>
              <a:latin typeface="Times New Roman"/>
              <a:ea typeface="Times New Roman"/>
              <a:cs typeface="Times New Roman"/>
              <a:sym typeface="Times New Roman"/>
            </a:endParaRPr>
          </a:p>
          <a:p>
            <a:pPr indent="-329565" lvl="0" marL="354965" marR="0" rtl="0" algn="l">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Then, define columns within row, using .col-xs-*, .col-sm-*, .col-md-*, and</a:t>
            </a:r>
            <a:endParaRPr sz="18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Clr>
                <a:srgbClr val="17375E"/>
              </a:buClr>
              <a:buSzPts val="2050"/>
              <a:buFont typeface="Arial"/>
              <a:buNone/>
            </a:pPr>
            <a:r>
              <a:t/>
            </a:r>
            <a:endParaRPr sz="1800">
              <a:solidFill>
                <a:schemeClr val="dk1"/>
              </a:solidFill>
              <a:latin typeface="Times New Roman"/>
              <a:ea typeface="Times New Roman"/>
              <a:cs typeface="Times New Roman"/>
              <a:sym typeface="Times New Roman"/>
            </a:endParaRPr>
          </a:p>
          <a:p>
            <a:pPr indent="0" lvl="0" marL="354965" marR="0" rtl="0" algn="l">
              <a:lnSpc>
                <a:spcPct val="100000"/>
              </a:lnSpc>
              <a:spcBef>
                <a:spcPts val="0"/>
              </a:spcBef>
              <a:spcAft>
                <a:spcPts val="0"/>
              </a:spcAft>
              <a:buNone/>
            </a:pPr>
            <a:r>
              <a:rPr lang="vi" sz="1800">
                <a:solidFill>
                  <a:srgbClr val="17375E"/>
                </a:solidFill>
                <a:latin typeface="Calibri"/>
                <a:ea typeface="Calibri"/>
                <a:cs typeface="Calibri"/>
                <a:sym typeface="Calibri"/>
              </a:rPr>
              <a:t>.col-lg-* classes.</a:t>
            </a:r>
            <a:endParaRPr sz="1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1800">
              <a:solidFill>
                <a:schemeClr val="dk1"/>
              </a:solidFill>
              <a:latin typeface="Times New Roman"/>
              <a:ea typeface="Times New Roman"/>
              <a:cs typeface="Times New Roman"/>
              <a:sym typeface="Times New Roman"/>
            </a:endParaRPr>
          </a:p>
          <a:p>
            <a:pPr indent="-330200" lvl="0" marL="355600" marR="0" rtl="0" algn="l">
              <a:lnSpc>
                <a:spcPct val="100000"/>
              </a:lnSpc>
              <a:spcBef>
                <a:spcPts val="0"/>
              </a:spcBef>
              <a:spcAft>
                <a:spcPts val="0"/>
              </a:spcAft>
              <a:buClr>
                <a:srgbClr val="17375E"/>
              </a:buClr>
              <a:buSzPts val="1800"/>
              <a:buFont typeface="Arial"/>
              <a:buChar char="•"/>
            </a:pPr>
            <a:r>
              <a:rPr lang="vi" sz="1800">
                <a:solidFill>
                  <a:srgbClr val="17375E"/>
                </a:solidFill>
                <a:latin typeface="Calibri"/>
                <a:ea typeface="Calibri"/>
                <a:cs typeface="Calibri"/>
                <a:sym typeface="Calibri"/>
              </a:rPr>
              <a:t>Finally, these columns can contain content</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