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5"/>
    <p:sldMasterId id="214748366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F95EF3-5F52-44ED-9A18-083F69B11B9E}">
  <a:tblStyle styleId="{E6F95EF3-5F52-44ED-9A18-083F69B11B9E}"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89e2c86c0_2_45: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g789e2c86c0_2_45: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Phiên 24: Tạo trang web đáp ứng chuẩn di động dùng Bootstrap &amp; jQuery</a:t>
            </a:r>
            <a:endParaRPr/>
          </a:p>
        </p:txBody>
      </p:sp>
      <p:sp>
        <p:nvSpPr>
          <p:cNvPr id="98" name="Google Shape;98;g789e2c86c0_2_45: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789e2c86c0_2_157: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789e2c86c0_2_157: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Bảng cô đặc</a:t>
            </a:r>
            <a:endParaRPr b="1"/>
          </a:p>
          <a:p>
            <a:pPr indent="-171450" lvl="0" marL="171450" rtl="0" algn="l">
              <a:spcBef>
                <a:spcPts val="0"/>
              </a:spcBef>
              <a:spcAft>
                <a:spcPts val="0"/>
              </a:spcAft>
              <a:buClr>
                <a:schemeClr val="dk1"/>
              </a:buClr>
              <a:buSzPts val="1200"/>
              <a:buFont typeface="Arial"/>
              <a:buChar char="•"/>
            </a:pPr>
            <a:r>
              <a:rPr b="0" lang="vi"/>
              <a:t>Còn được gọi là bảng nhỏ gọn</a:t>
            </a:r>
            <a:endParaRPr/>
          </a:p>
          <a:p>
            <a:pPr indent="-171450" lvl="0" marL="171450" rtl="0" algn="l">
              <a:spcBef>
                <a:spcPts val="0"/>
              </a:spcBef>
              <a:spcAft>
                <a:spcPts val="0"/>
              </a:spcAft>
              <a:buClr>
                <a:schemeClr val="dk1"/>
              </a:buClr>
              <a:buSzPts val="1200"/>
              <a:buFont typeface="Arial"/>
              <a:buChar char="•"/>
            </a:pPr>
            <a:r>
              <a:rPr b="0" lang="vi"/>
              <a:t>Giảm một nửa phần đệm ô để tạo bảng cô đọng</a:t>
            </a:r>
            <a:endParaRPr/>
          </a:p>
          <a:p>
            <a:pPr indent="-171450" lvl="0" marL="171450" rtl="0" algn="l">
              <a:spcBef>
                <a:spcPts val="0"/>
              </a:spcBef>
              <a:spcAft>
                <a:spcPts val="0"/>
              </a:spcAft>
              <a:buClr>
                <a:schemeClr val="dk1"/>
              </a:buClr>
              <a:buSzPts val="1200"/>
              <a:buFont typeface="Arial"/>
              <a:buChar char="•"/>
            </a:pPr>
            <a:r>
              <a:rPr b="0" lang="vi"/>
              <a:t>Tiết kiệm không gian xung quanh ô</a:t>
            </a:r>
            <a:endParaRPr/>
          </a:p>
          <a:p>
            <a:pPr indent="-171450" lvl="0" marL="171450" rtl="0" algn="l">
              <a:spcBef>
                <a:spcPts val="0"/>
              </a:spcBef>
              <a:spcAft>
                <a:spcPts val="0"/>
              </a:spcAft>
              <a:buClr>
                <a:schemeClr val="dk1"/>
              </a:buClr>
              <a:buSzPts val="1200"/>
              <a:buFont typeface="Arial"/>
              <a:buChar char="•"/>
            </a:pPr>
            <a:r>
              <a:rPr b="0" lang="vi"/>
              <a:t>Sử dụng lớp </a:t>
            </a:r>
            <a:r>
              <a:rPr b="1" lang="vi"/>
              <a:t>.table-condensed </a:t>
            </a:r>
            <a:r>
              <a:rPr b="0" lang="vi"/>
              <a:t>và thêm vào lớp cơ sở </a:t>
            </a:r>
            <a:r>
              <a:rPr b="1" lang="vi"/>
              <a:t>.table</a:t>
            </a:r>
            <a:endParaRPr/>
          </a:p>
          <a:p>
            <a:pPr indent="-171450" lvl="0" marL="171450" rtl="0" algn="l">
              <a:spcBef>
                <a:spcPts val="0"/>
              </a:spcBef>
              <a:spcAft>
                <a:spcPts val="0"/>
              </a:spcAft>
              <a:buClr>
                <a:schemeClr val="dk1"/>
              </a:buClr>
              <a:buSzPts val="1200"/>
              <a:buFont typeface="Arial"/>
              <a:buChar char="•"/>
            </a:pPr>
            <a:r>
              <a:rPr b="0" lang="vi"/>
              <a:t>Đầu ra:</a:t>
            </a:r>
            <a:endParaRPr b="0"/>
          </a:p>
        </p:txBody>
      </p:sp>
      <p:sp>
        <p:nvSpPr>
          <p:cNvPr id="218" name="Google Shape;218;g789e2c86c0_2_157: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789e2c86c0_2_169: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g789e2c86c0_2_169: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Nhấn mạnh vào bảng</a:t>
            </a:r>
            <a:endParaRPr/>
          </a:p>
          <a:p>
            <a:pPr indent="-171450" lvl="0" marL="171450" rtl="0" algn="l">
              <a:spcBef>
                <a:spcPts val="0"/>
              </a:spcBef>
              <a:spcAft>
                <a:spcPts val="0"/>
              </a:spcAft>
              <a:buClr>
                <a:schemeClr val="dk1"/>
              </a:buClr>
              <a:buSzPts val="1200"/>
              <a:buFont typeface="Arial"/>
              <a:buChar char="•"/>
            </a:pPr>
            <a:r>
              <a:rPr b="0" lang="vi"/>
              <a:t>Vài lớp ngữ cảnh để nhấn mạnh một ô hoặc toàn bộ hàng</a:t>
            </a:r>
            <a:endParaRPr/>
          </a:p>
          <a:p>
            <a:pPr indent="-171450" lvl="0" marL="171450" rtl="0" algn="l">
              <a:spcBef>
                <a:spcPts val="0"/>
              </a:spcBef>
              <a:spcAft>
                <a:spcPts val="0"/>
              </a:spcAft>
              <a:buClr>
                <a:schemeClr val="dk1"/>
              </a:buClr>
              <a:buSzPts val="1200"/>
              <a:buFont typeface="Arial"/>
              <a:buChar char="•"/>
            </a:pPr>
            <a:r>
              <a:rPr b="0" lang="vi"/>
              <a:t>Cho biết </a:t>
            </a:r>
            <a:r>
              <a:rPr b="1" lang="vi"/>
              <a:t>thành công</a:t>
            </a:r>
            <a:r>
              <a:rPr b="0" lang="vi"/>
              <a:t>, </a:t>
            </a:r>
            <a:r>
              <a:rPr b="1" lang="vi"/>
              <a:t>cảnh báo</a:t>
            </a:r>
            <a:r>
              <a:rPr b="0" lang="vi"/>
              <a:t>, </a:t>
            </a:r>
            <a:r>
              <a:rPr b="1" lang="vi"/>
              <a:t>thông tin </a:t>
            </a:r>
            <a:r>
              <a:rPr b="0" lang="vi"/>
              <a:t>hoặc </a:t>
            </a:r>
            <a:r>
              <a:rPr b="1" lang="vi"/>
              <a:t>nguy hiểm </a:t>
            </a:r>
            <a:r>
              <a:rPr b="0" lang="vi"/>
              <a:t>bằng cách thay đổi màu nền của hàng hoặc ô</a:t>
            </a:r>
            <a:endParaRPr/>
          </a:p>
          <a:p>
            <a:pPr indent="-171450" lvl="0" marL="171450" rtl="0" algn="l">
              <a:spcBef>
                <a:spcPts val="0"/>
              </a:spcBef>
              <a:spcAft>
                <a:spcPts val="0"/>
              </a:spcAft>
              <a:buClr>
                <a:schemeClr val="dk1"/>
              </a:buClr>
              <a:buSzPts val="1200"/>
              <a:buFont typeface="Arial"/>
              <a:buChar char="•"/>
            </a:pPr>
            <a:r>
              <a:rPr b="0" lang="vi"/>
              <a:t>Danh sách các lớp ngữ cảnh với màu sắc:</a:t>
            </a:r>
            <a:endParaRPr/>
          </a:p>
          <a:p>
            <a:pPr indent="-171450" lvl="0" marL="171450" rtl="0" algn="l">
              <a:spcBef>
                <a:spcPts val="0"/>
              </a:spcBef>
              <a:spcAft>
                <a:spcPts val="0"/>
              </a:spcAft>
              <a:buClr>
                <a:schemeClr val="dk1"/>
              </a:buClr>
              <a:buSzPts val="1200"/>
              <a:buFont typeface="Arial"/>
              <a:buChar char="•"/>
            </a:pPr>
            <a:r>
              <a:rPr b="0" lang="vi"/>
              <a:t>Sử dụng các lớp </a:t>
            </a:r>
            <a:r>
              <a:rPr b="1" lang="vi"/>
              <a:t>.warning, .success, .danger, .active, .info </a:t>
            </a:r>
            <a:r>
              <a:rPr b="0" lang="vi"/>
              <a:t>cho lớp cơ sở </a:t>
            </a:r>
            <a:r>
              <a:rPr b="1" lang="vi"/>
              <a:t>.table</a:t>
            </a:r>
            <a:endParaRPr b="1"/>
          </a:p>
        </p:txBody>
      </p:sp>
      <p:sp>
        <p:nvSpPr>
          <p:cNvPr id="231" name="Google Shape;231;g789e2c86c0_2_169: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789e2c86c0_2_181: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789e2c86c0_2_181: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Bảng đáp ứng chuẩn di động</a:t>
            </a:r>
            <a:endParaRPr/>
          </a:p>
          <a:p>
            <a:pPr indent="-171450" lvl="0" marL="171450" rtl="0" algn="l">
              <a:spcBef>
                <a:spcPts val="0"/>
              </a:spcBef>
              <a:spcAft>
                <a:spcPts val="0"/>
              </a:spcAft>
              <a:buClr>
                <a:schemeClr val="dk1"/>
              </a:buClr>
              <a:buSzPts val="1200"/>
              <a:buFont typeface="Arial"/>
              <a:buChar char="•"/>
            </a:pPr>
            <a:r>
              <a:rPr b="0" lang="vi"/>
              <a:t>Bootstrap 3 kích hoạt tính năng cuộn ngang trên các thiết bị nhỏ</a:t>
            </a:r>
            <a:endParaRPr/>
          </a:p>
          <a:p>
            <a:pPr indent="-171450" lvl="0" marL="171450" rtl="0" algn="l">
              <a:spcBef>
                <a:spcPts val="0"/>
              </a:spcBef>
              <a:spcAft>
                <a:spcPts val="0"/>
              </a:spcAft>
              <a:buClr>
                <a:schemeClr val="dk1"/>
              </a:buClr>
              <a:buSzPts val="1200"/>
              <a:buFont typeface="Arial"/>
              <a:buChar char="•"/>
            </a:pPr>
            <a:r>
              <a:rPr b="0" lang="vi"/>
              <a:t>Cùng một bảng trên màn hình lớn hơn không có sự khác biệt</a:t>
            </a:r>
            <a:endParaRPr/>
          </a:p>
          <a:p>
            <a:pPr indent="-171450" lvl="0" marL="171450" rtl="0" algn="l">
              <a:spcBef>
                <a:spcPts val="0"/>
              </a:spcBef>
              <a:spcAft>
                <a:spcPts val="0"/>
              </a:spcAft>
              <a:buClr>
                <a:schemeClr val="dk1"/>
              </a:buClr>
              <a:buSzPts val="1200"/>
              <a:buFont typeface="Arial"/>
              <a:buChar char="•"/>
            </a:pPr>
            <a:r>
              <a:rPr b="0" lang="vi"/>
              <a:t>Sử dụng lớp đáp ứng </a:t>
            </a:r>
            <a:r>
              <a:rPr b="1" lang="vi"/>
              <a:t>.table</a:t>
            </a:r>
            <a:endParaRPr/>
          </a:p>
          <a:p>
            <a:pPr indent="-171450" lvl="0" marL="171450" rtl="0" algn="l">
              <a:spcBef>
                <a:spcPts val="0"/>
              </a:spcBef>
              <a:spcAft>
                <a:spcPts val="0"/>
              </a:spcAft>
              <a:buClr>
                <a:schemeClr val="dk1"/>
              </a:buClr>
              <a:buSzPts val="1200"/>
              <a:buFont typeface="Arial"/>
              <a:buChar char="•"/>
            </a:pPr>
            <a:r>
              <a:rPr b="0" lang="vi"/>
              <a:t>Đầu ra của bảng đáp ứng trên màn hình nhỏ và màn hình lớn hơn:</a:t>
            </a:r>
            <a:endParaRPr b="0"/>
          </a:p>
        </p:txBody>
      </p:sp>
      <p:sp>
        <p:nvSpPr>
          <p:cNvPr id="244" name="Google Shape;244;g789e2c86c0_2_181: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789e2c86c0_2_195: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g789e2c86c0_2_195: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Tùy chỉnh Bootstrap</a:t>
            </a:r>
            <a:endParaRPr/>
          </a:p>
          <a:p>
            <a:pPr indent="-171450" lvl="0" marL="171450" rtl="0" algn="l">
              <a:spcBef>
                <a:spcPts val="0"/>
              </a:spcBef>
              <a:spcAft>
                <a:spcPts val="0"/>
              </a:spcAft>
              <a:buClr>
                <a:schemeClr val="dk1"/>
              </a:buClr>
              <a:buSzPts val="1200"/>
              <a:buFont typeface="Arial"/>
              <a:buChar char="•"/>
            </a:pPr>
            <a:r>
              <a:rPr b="0" lang="vi"/>
              <a:t>Twitter bootstrap là một khung CSS phổ biến</a:t>
            </a:r>
            <a:endParaRPr/>
          </a:p>
          <a:p>
            <a:pPr indent="-171450" lvl="0" marL="171450" rtl="0" algn="l">
              <a:spcBef>
                <a:spcPts val="0"/>
              </a:spcBef>
              <a:spcAft>
                <a:spcPts val="0"/>
              </a:spcAft>
              <a:buClr>
                <a:schemeClr val="dk1"/>
              </a:buClr>
              <a:buSzPts val="1200"/>
              <a:buFont typeface="Arial"/>
              <a:buChar char="•"/>
            </a:pPr>
            <a:r>
              <a:rPr b="0" lang="vi"/>
              <a:t>Trang web chính thức cung cấp trình tạo tùy chỉnh để tạo gói bootstrap cá nhân</a:t>
            </a:r>
            <a:endParaRPr/>
          </a:p>
          <a:p>
            <a:pPr indent="-171450" lvl="0" marL="171450" rtl="0" algn="l">
              <a:spcBef>
                <a:spcPts val="0"/>
              </a:spcBef>
              <a:spcAft>
                <a:spcPts val="0"/>
              </a:spcAft>
              <a:buClr>
                <a:schemeClr val="dk1"/>
              </a:buClr>
              <a:buSzPts val="1200"/>
              <a:buFont typeface="Arial"/>
              <a:buChar char="•"/>
            </a:pPr>
            <a:r>
              <a:rPr b="0" lang="vi"/>
              <a:t>Phiên bản </a:t>
            </a:r>
            <a:r>
              <a:rPr b="1" lang="vi"/>
              <a:t>LESS</a:t>
            </a:r>
            <a:r>
              <a:rPr b="0" lang="vi"/>
              <a:t> và </a:t>
            </a:r>
            <a:r>
              <a:rPr b="1" lang="vi"/>
              <a:t>SASS</a:t>
            </a:r>
            <a:r>
              <a:rPr b="0" lang="vi"/>
              <a:t> để biên dịch tập tin </a:t>
            </a:r>
            <a:r>
              <a:rPr b="1" lang="vi"/>
              <a:t>CSS</a:t>
            </a:r>
            <a:endParaRPr/>
          </a:p>
          <a:p>
            <a:pPr indent="-171450" lvl="0" marL="171450" rtl="0" algn="l">
              <a:spcBef>
                <a:spcPts val="0"/>
              </a:spcBef>
              <a:spcAft>
                <a:spcPts val="0"/>
              </a:spcAft>
              <a:buClr>
                <a:schemeClr val="dk1"/>
              </a:buClr>
              <a:buSzPts val="1200"/>
              <a:buFont typeface="Arial"/>
              <a:buChar char="•"/>
            </a:pPr>
            <a:r>
              <a:rPr b="0" lang="vi"/>
              <a:t>Ngăn chặn sự sai lệch so với quy trình làm việc bình thường và cung cấp khả năng nâng cấp dễ dàng</a:t>
            </a:r>
            <a:endParaRPr/>
          </a:p>
          <a:p>
            <a:pPr indent="-171450" lvl="0" marL="171450" rtl="0" algn="l">
              <a:spcBef>
                <a:spcPts val="0"/>
              </a:spcBef>
              <a:spcAft>
                <a:spcPts val="0"/>
              </a:spcAft>
              <a:buClr>
                <a:schemeClr val="dk1"/>
              </a:buClr>
              <a:buSzPts val="1200"/>
              <a:buFont typeface="Arial"/>
              <a:buChar char="•"/>
            </a:pPr>
            <a:r>
              <a:rPr b="0" lang="vi"/>
              <a:t>Đầu ra:</a:t>
            </a:r>
            <a:endParaRPr b="0"/>
          </a:p>
        </p:txBody>
      </p:sp>
      <p:sp>
        <p:nvSpPr>
          <p:cNvPr id="259" name="Google Shape;259;g789e2c86c0_2_195: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789e2c86c0_2_207: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g789e2c86c0_2_207: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Bootstrap Wells</a:t>
            </a:r>
            <a:endParaRPr/>
          </a:p>
          <a:p>
            <a:pPr indent="-171450" lvl="0" marL="171450" rtl="0" algn="l">
              <a:spcBef>
                <a:spcPts val="0"/>
              </a:spcBef>
              <a:spcAft>
                <a:spcPts val="0"/>
              </a:spcAft>
              <a:buClr>
                <a:schemeClr val="dk1"/>
              </a:buClr>
              <a:buSzPts val="1200"/>
              <a:buFont typeface="Arial"/>
              <a:buChar char="•"/>
            </a:pPr>
            <a:r>
              <a:rPr b="1" lang="vi"/>
              <a:t>Well</a:t>
            </a:r>
            <a:r>
              <a:rPr b="0" lang="vi"/>
              <a:t> là một thành phần chứa để áp dụng kiểu chèn</a:t>
            </a:r>
            <a:endParaRPr/>
          </a:p>
          <a:p>
            <a:pPr indent="-171450" lvl="0" marL="171450" rtl="0" algn="l">
              <a:spcBef>
                <a:spcPts val="0"/>
              </a:spcBef>
              <a:spcAft>
                <a:spcPts val="0"/>
              </a:spcAft>
              <a:buClr>
                <a:schemeClr val="dk1"/>
              </a:buClr>
              <a:buSzPts val="1200"/>
              <a:buFont typeface="Arial"/>
              <a:buChar char="•"/>
            </a:pPr>
            <a:r>
              <a:rPr b="0" lang="vi"/>
              <a:t>Được sử dụng để chèn nội dung bên trong hộp</a:t>
            </a:r>
            <a:endParaRPr/>
          </a:p>
          <a:p>
            <a:pPr indent="-171450" lvl="0" marL="171450" rtl="0" algn="l">
              <a:spcBef>
                <a:spcPts val="0"/>
              </a:spcBef>
              <a:spcAft>
                <a:spcPts val="0"/>
              </a:spcAft>
              <a:buClr>
                <a:schemeClr val="dk1"/>
              </a:buClr>
              <a:buSzPts val="1200"/>
              <a:buFont typeface="Arial"/>
              <a:buChar char="•"/>
            </a:pPr>
            <a:r>
              <a:rPr b="0" lang="vi"/>
              <a:t>Đưa nội dung vào bên trong </a:t>
            </a:r>
            <a:r>
              <a:rPr b="1" lang="vi"/>
              <a:t>&lt;div&gt; </a:t>
            </a:r>
            <a:r>
              <a:rPr b="0" lang="vi"/>
              <a:t>bằng cách sử dụng lớp </a:t>
            </a:r>
            <a:r>
              <a:rPr b="1" lang="vi"/>
              <a:t>.well</a:t>
            </a:r>
            <a:endParaRPr/>
          </a:p>
          <a:p>
            <a:pPr indent="-171450" lvl="0" marL="171450" rtl="0" algn="l">
              <a:spcBef>
                <a:spcPts val="0"/>
              </a:spcBef>
              <a:spcAft>
                <a:spcPts val="0"/>
              </a:spcAft>
              <a:buClr>
                <a:schemeClr val="dk1"/>
              </a:buClr>
              <a:buSzPts val="1200"/>
              <a:buFont typeface="Arial"/>
              <a:buChar char="•"/>
            </a:pPr>
            <a:r>
              <a:rPr b="0" lang="vi"/>
              <a:t>Đường viền tròn có đệm và màu nền xám</a:t>
            </a:r>
            <a:endParaRPr/>
          </a:p>
          <a:p>
            <a:pPr indent="-171450" lvl="0" marL="171450" rtl="0" algn="l">
              <a:spcBef>
                <a:spcPts val="0"/>
              </a:spcBef>
              <a:spcAft>
                <a:spcPts val="0"/>
              </a:spcAft>
              <a:buClr>
                <a:schemeClr val="dk1"/>
              </a:buClr>
              <a:buSzPts val="1200"/>
              <a:buFont typeface="Arial"/>
              <a:buChar char="•"/>
            </a:pPr>
            <a:r>
              <a:rPr b="0" lang="vi"/>
              <a:t>Thay đổi kích thước của </a:t>
            </a:r>
            <a:r>
              <a:rPr b="1" lang="vi"/>
              <a:t>well </a:t>
            </a:r>
            <a:r>
              <a:rPr b="0" lang="vi"/>
              <a:t>bằng cách kiểm soát phần đệm của nó bằng cách sử dụng hai lớp bổ trợ </a:t>
            </a:r>
            <a:r>
              <a:rPr b="1" lang="vi"/>
              <a:t>.well-lg </a:t>
            </a:r>
            <a:r>
              <a:rPr b="0" lang="vi"/>
              <a:t>và </a:t>
            </a:r>
            <a:r>
              <a:rPr b="1" lang="vi"/>
              <a:t>.well-sm</a:t>
            </a:r>
            <a:endParaRPr/>
          </a:p>
          <a:p>
            <a:pPr indent="-171450" lvl="0" marL="171450" rtl="0" algn="l">
              <a:spcBef>
                <a:spcPts val="0"/>
              </a:spcBef>
              <a:spcAft>
                <a:spcPts val="0"/>
              </a:spcAft>
              <a:buClr>
                <a:schemeClr val="dk1"/>
              </a:buClr>
              <a:buSzPts val="1200"/>
              <a:buFont typeface="Arial"/>
              <a:buChar char="•"/>
            </a:pPr>
            <a:r>
              <a:rPr b="0" lang="vi"/>
              <a:t>Hiển thị một </a:t>
            </a:r>
            <a:r>
              <a:rPr b="1" lang="vi"/>
              <a:t>well </a:t>
            </a:r>
            <a:r>
              <a:rPr b="0" lang="vi"/>
              <a:t>nhỏ hơn hoặc lớn hơn theo lớp cơ sở đã xác định</a:t>
            </a:r>
            <a:endParaRPr/>
          </a:p>
          <a:p>
            <a:pPr indent="-171450" lvl="0" marL="171450" rtl="0" algn="l">
              <a:spcBef>
                <a:spcPts val="0"/>
              </a:spcBef>
              <a:spcAft>
                <a:spcPts val="0"/>
              </a:spcAft>
              <a:buClr>
                <a:schemeClr val="dk1"/>
              </a:buClr>
              <a:buSzPts val="1200"/>
              <a:buFont typeface="Arial"/>
              <a:buChar char="•"/>
            </a:pPr>
            <a:r>
              <a:rPr b="0" lang="vi"/>
              <a:t>Đầu ra của </a:t>
            </a:r>
            <a:r>
              <a:rPr b="1" lang="vi"/>
              <a:t>well</a:t>
            </a:r>
            <a:r>
              <a:rPr b="0" lang="vi"/>
              <a:t> nhỏ hơn, mặc định và lớn hơn:</a:t>
            </a:r>
            <a:endParaRPr b="0"/>
          </a:p>
        </p:txBody>
      </p:sp>
      <p:sp>
        <p:nvSpPr>
          <p:cNvPr id="272" name="Google Shape;272;g789e2c86c0_2_207: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789e2c86c0_2_219: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g789e2c86c0_2_219: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Các tab trong Bootstrap Well</a:t>
            </a:r>
            <a:endParaRPr/>
          </a:p>
          <a:p>
            <a:pPr indent="-171450" lvl="0" marL="171450" rtl="0" algn="l">
              <a:spcBef>
                <a:spcPts val="0"/>
              </a:spcBef>
              <a:spcAft>
                <a:spcPts val="0"/>
              </a:spcAft>
              <a:buClr>
                <a:schemeClr val="dk1"/>
              </a:buClr>
              <a:buSzPts val="1200"/>
              <a:buFont typeface="Arial"/>
              <a:buChar char="•"/>
            </a:pPr>
            <a:r>
              <a:rPr b="0" lang="vi"/>
              <a:t>Cung cấp giao diện theo thẻ trong một </a:t>
            </a:r>
            <a:r>
              <a:rPr b="1" lang="vi"/>
              <a:t>well</a:t>
            </a:r>
            <a:endParaRPr b="1"/>
          </a:p>
          <a:p>
            <a:pPr indent="-171450" lvl="0" marL="171450" rtl="0" algn="l">
              <a:spcBef>
                <a:spcPts val="0"/>
              </a:spcBef>
              <a:spcAft>
                <a:spcPts val="0"/>
              </a:spcAft>
              <a:buClr>
                <a:schemeClr val="dk1"/>
              </a:buClr>
              <a:buSzPts val="1200"/>
              <a:buFont typeface="Arial"/>
              <a:buChar char="•"/>
            </a:pPr>
            <a:r>
              <a:rPr b="0" lang="vi"/>
              <a:t>Chứa một loạt tab, menu thả xuống hoặc cả hai</a:t>
            </a:r>
            <a:endParaRPr/>
          </a:p>
          <a:p>
            <a:pPr indent="-171450" lvl="0" marL="171450" rtl="0" algn="l">
              <a:spcBef>
                <a:spcPts val="0"/>
              </a:spcBef>
              <a:spcAft>
                <a:spcPts val="0"/>
              </a:spcAft>
              <a:buClr>
                <a:schemeClr val="dk1"/>
              </a:buClr>
              <a:buSzPts val="1200"/>
              <a:buFont typeface="Arial"/>
              <a:buChar char="•"/>
            </a:pPr>
            <a:r>
              <a:rPr b="0" lang="vi"/>
              <a:t>Sử dụng lớp </a:t>
            </a:r>
            <a:r>
              <a:rPr b="1" lang="vi"/>
              <a:t>.nav-tabs </a:t>
            </a:r>
            <a:r>
              <a:rPr b="0" lang="vi"/>
              <a:t>và thêm vào lớp cơ sở </a:t>
            </a:r>
            <a:r>
              <a:rPr b="1" lang="vi"/>
              <a:t>.nav </a:t>
            </a:r>
            <a:r>
              <a:rPr b="0" lang="vi"/>
              <a:t>trong thẻ </a:t>
            </a:r>
            <a:r>
              <a:rPr b="1" lang="vi"/>
              <a:t>&lt;ul&gt;</a:t>
            </a:r>
            <a:endParaRPr/>
          </a:p>
          <a:p>
            <a:pPr indent="-171450" lvl="0" marL="171450" rtl="0" algn="l">
              <a:spcBef>
                <a:spcPts val="0"/>
              </a:spcBef>
              <a:spcAft>
                <a:spcPts val="0"/>
              </a:spcAft>
              <a:buClr>
                <a:schemeClr val="dk1"/>
              </a:buClr>
              <a:buSzPts val="1200"/>
              <a:buFont typeface="Arial"/>
              <a:buChar char="•"/>
            </a:pPr>
            <a:r>
              <a:rPr b="0" lang="vi"/>
              <a:t>Đầu ra:</a:t>
            </a:r>
            <a:endParaRPr b="0"/>
          </a:p>
        </p:txBody>
      </p:sp>
      <p:sp>
        <p:nvSpPr>
          <p:cNvPr id="285" name="Google Shape;285;g789e2c86c0_2_219: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789e2c86c0_2_231: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g789e2c86c0_2_231: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Xây dựng trang web</a:t>
            </a:r>
            <a:endParaRPr/>
          </a:p>
          <a:p>
            <a:pPr indent="-171450" lvl="0" marL="171450" rtl="0" algn="l">
              <a:spcBef>
                <a:spcPts val="0"/>
              </a:spcBef>
              <a:spcAft>
                <a:spcPts val="0"/>
              </a:spcAft>
              <a:buClr>
                <a:schemeClr val="dk1"/>
              </a:buClr>
              <a:buSzPts val="1200"/>
              <a:buFont typeface="Arial"/>
              <a:buChar char="•"/>
            </a:pPr>
            <a:r>
              <a:rPr b="0" lang="vi"/>
              <a:t>jQuery với bootstrap được sử dụng để thiết kế các Trang web động và mạnh mẽ</a:t>
            </a:r>
            <a:endParaRPr/>
          </a:p>
          <a:p>
            <a:pPr indent="-171450" lvl="0" marL="171450" rtl="0" algn="l">
              <a:spcBef>
                <a:spcPts val="0"/>
              </a:spcBef>
              <a:spcAft>
                <a:spcPts val="0"/>
              </a:spcAft>
              <a:buClr>
                <a:schemeClr val="dk1"/>
              </a:buClr>
              <a:buSzPts val="1200"/>
              <a:buFont typeface="Arial"/>
              <a:buChar char="•"/>
            </a:pPr>
            <a:r>
              <a:rPr b="0" lang="vi"/>
              <a:t>Sử dụng đơn giản và thiết kế nhanh chóng</a:t>
            </a:r>
            <a:endParaRPr/>
          </a:p>
          <a:p>
            <a:pPr indent="-171450" lvl="0" marL="171450" rtl="0" algn="l">
              <a:spcBef>
                <a:spcPts val="0"/>
              </a:spcBef>
              <a:spcAft>
                <a:spcPts val="0"/>
              </a:spcAft>
              <a:buClr>
                <a:schemeClr val="dk1"/>
              </a:buClr>
              <a:buSzPts val="1200"/>
              <a:buFont typeface="Arial"/>
              <a:buChar char="•"/>
            </a:pPr>
            <a:r>
              <a:rPr b="0" lang="vi"/>
              <a:t>Tương thích với nhiều trình duyệt</a:t>
            </a:r>
            <a:endParaRPr/>
          </a:p>
          <a:p>
            <a:pPr indent="-171450" lvl="0" marL="171450" rtl="0" algn="l">
              <a:spcBef>
                <a:spcPts val="0"/>
              </a:spcBef>
              <a:spcAft>
                <a:spcPts val="0"/>
              </a:spcAft>
              <a:buClr>
                <a:schemeClr val="dk1"/>
              </a:buClr>
              <a:buSzPts val="1200"/>
              <a:buFont typeface="Arial"/>
              <a:buChar char="•"/>
            </a:pPr>
            <a:r>
              <a:rPr b="0" lang="vi"/>
              <a:t>Bootstrap bao gồm các vùng chứa, biểu mẫu hoặc điều khiển biểu mẫu trong một Trang web</a:t>
            </a:r>
            <a:endParaRPr/>
          </a:p>
          <a:p>
            <a:pPr indent="-171450" lvl="0" marL="171450" rtl="0" algn="l">
              <a:spcBef>
                <a:spcPts val="0"/>
              </a:spcBef>
              <a:spcAft>
                <a:spcPts val="0"/>
              </a:spcAft>
              <a:buClr>
                <a:schemeClr val="dk1"/>
              </a:buClr>
              <a:buSzPts val="1200"/>
              <a:buFont typeface="Arial"/>
              <a:buChar char="•"/>
            </a:pPr>
            <a:r>
              <a:rPr b="0" lang="vi"/>
              <a:t>jQuery cung cấp các chức năng cho các thành phần này</a:t>
            </a:r>
            <a:endParaRPr b="0"/>
          </a:p>
        </p:txBody>
      </p:sp>
      <p:sp>
        <p:nvSpPr>
          <p:cNvPr id="298" name="Google Shape;298;g789e2c86c0_2_231: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789e2c86c0_2_241: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g789e2c86c0_2_241: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Tóm lược</a:t>
            </a:r>
            <a:endParaRPr/>
          </a:p>
          <a:p>
            <a:pPr indent="-171450" lvl="0" marL="171450" rtl="0" algn="l">
              <a:spcBef>
                <a:spcPts val="0"/>
              </a:spcBef>
              <a:spcAft>
                <a:spcPts val="0"/>
              </a:spcAft>
              <a:buClr>
                <a:schemeClr val="dk1"/>
              </a:buClr>
              <a:buSzPts val="1200"/>
              <a:buFont typeface="Arial"/>
              <a:buChar char="•"/>
            </a:pPr>
            <a:r>
              <a:rPr b="0" lang="vi"/>
              <a:t>Truy vấn phương tiện xác định các kiểu hiển thị Trang web trên một loại thiết bị cụ thể mà không cần sửa đổi các đánh dấu.</a:t>
            </a:r>
            <a:endParaRPr/>
          </a:p>
          <a:p>
            <a:pPr indent="-171450" lvl="0" marL="171450" rtl="0" algn="l">
              <a:spcBef>
                <a:spcPts val="0"/>
              </a:spcBef>
              <a:spcAft>
                <a:spcPts val="0"/>
              </a:spcAft>
              <a:buClr>
                <a:schemeClr val="dk1"/>
              </a:buClr>
              <a:buSzPts val="1200"/>
              <a:buFont typeface="Arial"/>
              <a:buChar char="•"/>
            </a:pPr>
            <a:r>
              <a:rPr b="0" lang="vi"/>
              <a:t>Truy vấn phương tiện hữu ích trong việc xác định các thuộc tính vật lý của thiết bị, cụ thể là chiều rộng và chiều cao của khung nhìn cũng như thiết bị, độ phân giải màn hình và hướng.</a:t>
            </a:r>
            <a:endParaRPr/>
          </a:p>
          <a:p>
            <a:pPr indent="-171450" lvl="0" marL="171450" rtl="0" algn="l">
              <a:spcBef>
                <a:spcPts val="0"/>
              </a:spcBef>
              <a:spcAft>
                <a:spcPts val="0"/>
              </a:spcAft>
              <a:buClr>
                <a:schemeClr val="dk1"/>
              </a:buClr>
              <a:buSzPts val="1200"/>
              <a:buFont typeface="Arial"/>
              <a:buChar char="•"/>
            </a:pPr>
            <a:r>
              <a:rPr b="0" lang="vi"/>
              <a:t>Truy vấn phương tiện xác định điểm ngắt cho chiều rộng của phương tiện mà từ đó bố cục thay đổi trên một màn hình cụ thể.</a:t>
            </a:r>
            <a:endParaRPr/>
          </a:p>
          <a:p>
            <a:pPr indent="-171450" lvl="0" marL="171450" rtl="0" algn="l">
              <a:spcBef>
                <a:spcPts val="0"/>
              </a:spcBef>
              <a:spcAft>
                <a:spcPts val="0"/>
              </a:spcAft>
              <a:buClr>
                <a:schemeClr val="dk1"/>
              </a:buClr>
              <a:buSzPts val="1200"/>
              <a:buFont typeface="Arial"/>
              <a:buChar char="•"/>
            </a:pPr>
            <a:r>
              <a:rPr b="0" lang="vi"/>
              <a:t>Các nhà phát triển web có thể xác định các biểu định kiểu dành riêng cho thiết bị trong Bootstrap và bao gồm tất cả trong một Trang web duy nhất.</a:t>
            </a:r>
            <a:endParaRPr b="0"/>
          </a:p>
        </p:txBody>
      </p:sp>
      <p:sp>
        <p:nvSpPr>
          <p:cNvPr id="309" name="Google Shape;309;g789e2c86c0_2_241: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789e2c86c0_2_251: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g789e2c86c0_2_251: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Tóm lược</a:t>
            </a:r>
            <a:endParaRPr/>
          </a:p>
          <a:p>
            <a:pPr indent="-171450" lvl="0" marL="171450" marR="0" rtl="0" algn="l">
              <a:lnSpc>
                <a:spcPct val="100000"/>
              </a:lnSpc>
              <a:spcBef>
                <a:spcPts val="0"/>
              </a:spcBef>
              <a:spcAft>
                <a:spcPts val="0"/>
              </a:spcAft>
              <a:buClr>
                <a:schemeClr val="dk1"/>
              </a:buClr>
              <a:buSzPts val="1200"/>
              <a:buFont typeface="Arial"/>
              <a:buChar char="•"/>
            </a:pPr>
            <a:r>
              <a:rPr b="0" lang="vi"/>
              <a:t>Một bảng Bootstrap cơ bản có vẻ ngoài khác biệt chỉ có các bộ chia ngang và đệm nhỏ 8 pixel.</a:t>
            </a:r>
            <a:endParaRPr/>
          </a:p>
          <a:p>
            <a:pPr indent="-171450" lvl="0" marL="171450" marR="0" rtl="0" algn="l">
              <a:lnSpc>
                <a:spcPct val="100000"/>
              </a:lnSpc>
              <a:spcBef>
                <a:spcPts val="0"/>
              </a:spcBef>
              <a:spcAft>
                <a:spcPts val="0"/>
              </a:spcAft>
              <a:buClr>
                <a:schemeClr val="dk1"/>
              </a:buClr>
              <a:buSzPts val="1200"/>
              <a:buFont typeface="Arial"/>
              <a:buChar char="•"/>
            </a:pPr>
            <a:r>
              <a:rPr b="0" lang="vi"/>
              <a:t>Bảng Bootstrap có thể có các hàng sọc, đường viền ở tất cả các bên, hiệu ứng di chuột trên các hàng và hiệu ứng nhấn mạnh trên các hàng hoặc ô.</a:t>
            </a:r>
            <a:endParaRPr/>
          </a:p>
          <a:p>
            <a:pPr indent="-171450" lvl="0" marL="171450" marR="0" rtl="0" algn="l">
              <a:lnSpc>
                <a:spcPct val="100000"/>
              </a:lnSpc>
              <a:spcBef>
                <a:spcPts val="0"/>
              </a:spcBef>
              <a:spcAft>
                <a:spcPts val="0"/>
              </a:spcAft>
              <a:buClr>
                <a:schemeClr val="dk1"/>
              </a:buClr>
              <a:buSzPts val="1200"/>
              <a:buFont typeface="Arial"/>
              <a:buChar char="•"/>
            </a:pPr>
            <a:r>
              <a:rPr b="0" lang="vi"/>
              <a:t>Hiệu ứng được nhấn mạnh trên các hàng và ô đến từ một hoặc nhiều lớp theo ngữ cảnh cụ thể là </a:t>
            </a:r>
            <a:r>
              <a:rPr b="1" lang="vi"/>
              <a:t>.active, .success, .info, .danger và .warning</a:t>
            </a:r>
            <a:endParaRPr b="0"/>
          </a:p>
          <a:p>
            <a:pPr indent="-171450" lvl="0" marL="171450" marR="0" rtl="0" algn="l">
              <a:lnSpc>
                <a:spcPct val="100000"/>
              </a:lnSpc>
              <a:spcBef>
                <a:spcPts val="0"/>
              </a:spcBef>
              <a:spcAft>
                <a:spcPts val="0"/>
              </a:spcAft>
              <a:buClr>
                <a:schemeClr val="dk1"/>
              </a:buClr>
              <a:buSzPts val="1200"/>
              <a:buFont typeface="Arial"/>
              <a:buChar char="•"/>
            </a:pPr>
            <a:r>
              <a:rPr b="0" lang="vi"/>
              <a:t>Bootstrap 3 kích hoạt tính năng cuộn ngang trên một thiết bị nhỏ có chiều rộng màn hình không quá 768 pixel.</a:t>
            </a:r>
            <a:endParaRPr b="0"/>
          </a:p>
          <a:p>
            <a:pPr indent="0" lvl="0" marL="0" rtl="0" algn="l">
              <a:spcBef>
                <a:spcPts val="0"/>
              </a:spcBef>
              <a:spcAft>
                <a:spcPts val="0"/>
              </a:spcAft>
              <a:buNone/>
            </a:pPr>
            <a:r>
              <a:t/>
            </a:r>
            <a:endParaRPr/>
          </a:p>
        </p:txBody>
      </p:sp>
      <p:sp>
        <p:nvSpPr>
          <p:cNvPr id="320" name="Google Shape;320;g789e2c86c0_2_251: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89e2c86c0_2_261: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g789e2c86c0_2_261: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Tóm lược</a:t>
            </a:r>
            <a:endParaRPr/>
          </a:p>
          <a:p>
            <a:pPr indent="-171450" lvl="0" marL="171450" marR="0" rtl="0" algn="l">
              <a:lnSpc>
                <a:spcPct val="100000"/>
              </a:lnSpc>
              <a:spcBef>
                <a:spcPts val="0"/>
              </a:spcBef>
              <a:spcAft>
                <a:spcPts val="0"/>
              </a:spcAft>
              <a:buClr>
                <a:schemeClr val="dk1"/>
              </a:buClr>
              <a:buSzPts val="1200"/>
              <a:buFont typeface="Arial"/>
              <a:buChar char="•"/>
            </a:pPr>
            <a:r>
              <a:rPr b="0" lang="vi"/>
              <a:t>Thay vì lộn xộn với các tập tin lõi, sẽ hiệu quả hơn nếu ghi đè tập tin CSS mặc định trong Bootstrap.</a:t>
            </a:r>
            <a:endParaRPr/>
          </a:p>
          <a:p>
            <a:pPr indent="-171450" lvl="0" marL="171450" marR="0" rtl="0" algn="l">
              <a:lnSpc>
                <a:spcPct val="100000"/>
              </a:lnSpc>
              <a:spcBef>
                <a:spcPts val="0"/>
              </a:spcBef>
              <a:spcAft>
                <a:spcPts val="0"/>
              </a:spcAft>
              <a:buClr>
                <a:schemeClr val="dk1"/>
              </a:buClr>
              <a:buSzPts val="1200"/>
              <a:buFont typeface="Arial"/>
              <a:buChar char="•"/>
            </a:pPr>
            <a:r>
              <a:rPr b="0" lang="vi"/>
              <a:t>Giếng là một thành phần chứa để áp dụng kiểu chèn cho phần tử cấp khối hoặc hiệu ứng chìm cho nội dung của nó.</a:t>
            </a:r>
            <a:endParaRPr/>
          </a:p>
          <a:p>
            <a:pPr indent="-171450" lvl="0" marL="171450" marR="0" rtl="0" algn="l">
              <a:lnSpc>
                <a:spcPct val="100000"/>
              </a:lnSpc>
              <a:spcBef>
                <a:spcPts val="0"/>
              </a:spcBef>
              <a:spcAft>
                <a:spcPts val="0"/>
              </a:spcAft>
              <a:buClr>
                <a:schemeClr val="dk1"/>
              </a:buClr>
              <a:buSzPts val="1200"/>
              <a:buFont typeface="Arial"/>
              <a:buChar char="•"/>
            </a:pPr>
            <a:r>
              <a:rPr b="0" lang="vi"/>
              <a:t>Cũng có thể thay đổi kích thước của giếng bằng cách kiểm soát phần đệm của nó thông qua các lớp bổ trợ.</a:t>
            </a:r>
            <a:endParaRPr b="0"/>
          </a:p>
          <a:p>
            <a:pPr indent="0" lvl="0" marL="0" rtl="0" algn="l">
              <a:spcBef>
                <a:spcPts val="0"/>
              </a:spcBef>
              <a:spcAft>
                <a:spcPts val="0"/>
              </a:spcAft>
              <a:buNone/>
            </a:pPr>
            <a:r>
              <a:t/>
            </a:r>
            <a:endParaRPr/>
          </a:p>
        </p:txBody>
      </p:sp>
      <p:sp>
        <p:nvSpPr>
          <p:cNvPr id="331" name="Google Shape;331;g789e2c86c0_2_261: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789e2c86c0_2_52: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g789e2c86c0_2_52: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Mục tiêu bài học:</a:t>
            </a:r>
            <a:endParaRPr/>
          </a:p>
          <a:p>
            <a:pPr indent="0" lvl="0" marL="0" rtl="0" algn="l">
              <a:spcBef>
                <a:spcPts val="0"/>
              </a:spcBef>
              <a:spcAft>
                <a:spcPts val="0"/>
              </a:spcAft>
              <a:buClr>
                <a:schemeClr val="dk1"/>
              </a:buClr>
              <a:buSzPts val="1200"/>
              <a:buFont typeface="Arial"/>
              <a:buNone/>
            </a:pPr>
            <a:r>
              <a:rPr lang="vi"/>
              <a:t>Vào cuối phiên này, bạn sẽ có thể:</a:t>
            </a:r>
            <a:endParaRPr/>
          </a:p>
          <a:p>
            <a:pPr indent="-171450" lvl="1" marL="628650" rtl="0" algn="l">
              <a:spcBef>
                <a:spcPts val="0"/>
              </a:spcBef>
              <a:spcAft>
                <a:spcPts val="0"/>
              </a:spcAft>
              <a:buClr>
                <a:schemeClr val="dk1"/>
              </a:buClr>
              <a:buSzPts val="1200"/>
              <a:buFont typeface="Arial"/>
              <a:buChar char="•"/>
            </a:pPr>
            <a:r>
              <a:rPr lang="vi"/>
              <a:t>Mô tả vai trò của truy vấn phương tiện trong việc đạt được khả năng đáp ứng trong Bootstrap</a:t>
            </a:r>
            <a:endParaRPr/>
          </a:p>
          <a:p>
            <a:pPr indent="-171450" lvl="1" marL="628650" rtl="0" algn="l">
              <a:spcBef>
                <a:spcPts val="0"/>
              </a:spcBef>
              <a:spcAft>
                <a:spcPts val="0"/>
              </a:spcAft>
              <a:buClr>
                <a:schemeClr val="dk1"/>
              </a:buClr>
              <a:buSzPts val="1200"/>
              <a:buFont typeface="Arial"/>
              <a:buChar char="•"/>
            </a:pPr>
            <a:r>
              <a:rPr lang="vi"/>
              <a:t>Hiểu các bảng sử dụng trong Bootstrap</a:t>
            </a:r>
            <a:endParaRPr/>
          </a:p>
          <a:p>
            <a:pPr indent="-171450" lvl="1" marL="628650" rtl="0" algn="l">
              <a:spcBef>
                <a:spcPts val="0"/>
              </a:spcBef>
              <a:spcAft>
                <a:spcPts val="0"/>
              </a:spcAft>
              <a:buClr>
                <a:schemeClr val="dk1"/>
              </a:buClr>
              <a:buSzPts val="1200"/>
              <a:buFont typeface="Arial"/>
              <a:buChar char="•"/>
            </a:pPr>
            <a:r>
              <a:rPr lang="vi"/>
              <a:t>Hiểu các tab sử dụng trong Bootstrap</a:t>
            </a:r>
            <a:endParaRPr/>
          </a:p>
          <a:p>
            <a:pPr indent="-171450" lvl="1" marL="628650" rtl="0" algn="l">
              <a:spcBef>
                <a:spcPts val="0"/>
              </a:spcBef>
              <a:spcAft>
                <a:spcPts val="0"/>
              </a:spcAft>
              <a:buClr>
                <a:schemeClr val="dk1"/>
              </a:buClr>
              <a:buSzPts val="1200"/>
              <a:buFont typeface="Arial"/>
              <a:buChar char="•"/>
            </a:pPr>
            <a:r>
              <a:rPr lang="vi"/>
              <a:t>Mô tả cách tùy chỉnh Bootstrap</a:t>
            </a:r>
            <a:endParaRPr/>
          </a:p>
          <a:p>
            <a:pPr indent="-171450" lvl="1" marL="628650" rtl="0" algn="l">
              <a:spcBef>
                <a:spcPts val="0"/>
              </a:spcBef>
              <a:spcAft>
                <a:spcPts val="0"/>
              </a:spcAft>
              <a:buClr>
                <a:schemeClr val="dk1"/>
              </a:buClr>
              <a:buSzPts val="1200"/>
              <a:buFont typeface="Arial"/>
              <a:buChar char="•"/>
            </a:pPr>
            <a:r>
              <a:rPr lang="vi"/>
              <a:t>Giải thích cách tạo một trang web bằng Bootstrap và jQuery</a:t>
            </a:r>
            <a:endParaRPr/>
          </a:p>
        </p:txBody>
      </p:sp>
      <p:sp>
        <p:nvSpPr>
          <p:cNvPr id="105" name="Google Shape;105;g789e2c86c0_2_52: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89e2c86c0_2_62: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g789e2c86c0_2_62: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Vai trò của Truy vấn Phương tiện</a:t>
            </a:r>
            <a:endParaRPr b="1"/>
          </a:p>
          <a:p>
            <a:pPr indent="-171450" lvl="0" marL="171450" rtl="0" algn="l">
              <a:spcBef>
                <a:spcPts val="0"/>
              </a:spcBef>
              <a:spcAft>
                <a:spcPts val="0"/>
              </a:spcAft>
              <a:buClr>
                <a:schemeClr val="dk1"/>
              </a:buClr>
              <a:buSzPts val="1200"/>
              <a:buFont typeface="Arial"/>
              <a:buChar char="•"/>
            </a:pPr>
            <a:r>
              <a:rPr b="0" lang="vi"/>
              <a:t>Truy vấn phương tiện là một quy tắc kiểu để hiển thị Trang web trên một loại thiết bị cụ thể</a:t>
            </a:r>
            <a:endParaRPr/>
          </a:p>
          <a:p>
            <a:pPr indent="-171450" lvl="0" marL="171450" rtl="0" algn="l">
              <a:spcBef>
                <a:spcPts val="0"/>
              </a:spcBef>
              <a:spcAft>
                <a:spcPts val="0"/>
              </a:spcAft>
              <a:buClr>
                <a:schemeClr val="dk1"/>
              </a:buClr>
              <a:buSzPts val="1200"/>
              <a:buFont typeface="Arial"/>
              <a:buChar char="•"/>
            </a:pPr>
            <a:r>
              <a:rPr b="0" lang="vi"/>
              <a:t>Thêm CSS đáp ứng vào ứng dụng bootstrap</a:t>
            </a:r>
            <a:endParaRPr/>
          </a:p>
          <a:p>
            <a:pPr indent="-171450" lvl="0" marL="171450" rtl="0" algn="l">
              <a:spcBef>
                <a:spcPts val="0"/>
              </a:spcBef>
              <a:spcAft>
                <a:spcPts val="0"/>
              </a:spcAft>
              <a:buClr>
                <a:schemeClr val="dk1"/>
              </a:buClr>
              <a:buSzPts val="1200"/>
              <a:buFont typeface="Arial"/>
              <a:buChar char="•"/>
            </a:pPr>
            <a:r>
              <a:rPr b="0" lang="vi"/>
              <a:t>CSS2 - màn hình máy tính, tiện ích loại TV, thiết bị cầm tay và máy in</a:t>
            </a:r>
            <a:endParaRPr/>
          </a:p>
          <a:p>
            <a:pPr indent="-171450" lvl="0" marL="171450" rtl="0" algn="l">
              <a:spcBef>
                <a:spcPts val="0"/>
              </a:spcBef>
              <a:spcAft>
                <a:spcPts val="0"/>
              </a:spcAft>
              <a:buClr>
                <a:schemeClr val="dk1"/>
              </a:buClr>
              <a:buSzPts val="1200"/>
              <a:buFont typeface="Arial"/>
              <a:buChar char="•"/>
            </a:pPr>
            <a:r>
              <a:rPr b="0" lang="vi"/>
              <a:t>CSS3 - tập trung vào đặc điểm của thiết bị mục tiêu thay vì loại</a:t>
            </a:r>
            <a:endParaRPr/>
          </a:p>
          <a:p>
            <a:pPr indent="-171450" lvl="0" marL="171450" rtl="0" algn="l">
              <a:spcBef>
                <a:spcPts val="0"/>
              </a:spcBef>
              <a:spcAft>
                <a:spcPts val="0"/>
              </a:spcAft>
              <a:buClr>
                <a:schemeClr val="dk1"/>
              </a:buClr>
              <a:buSzPts val="1200"/>
              <a:buFont typeface="Arial"/>
              <a:buChar char="•"/>
            </a:pPr>
            <a:r>
              <a:rPr b="0" lang="vi"/>
              <a:t>Tính chất vật lý của loại thiết bị:</a:t>
            </a:r>
            <a:endParaRPr b="0"/>
          </a:p>
          <a:p>
            <a:pPr indent="-171450" lvl="1" marL="628650" rtl="0" algn="l">
              <a:spcBef>
                <a:spcPts val="0"/>
              </a:spcBef>
              <a:spcAft>
                <a:spcPts val="0"/>
              </a:spcAft>
              <a:buClr>
                <a:schemeClr val="dk1"/>
              </a:buClr>
              <a:buSzPts val="1200"/>
              <a:buFont typeface="Arial"/>
              <a:buChar char="•"/>
            </a:pPr>
            <a:r>
              <a:rPr b="0" lang="vi"/>
              <a:t>Chiều rộng và chiều cao của khung nhìn và thiết bị</a:t>
            </a:r>
            <a:endParaRPr/>
          </a:p>
          <a:p>
            <a:pPr indent="-171450" lvl="1" marL="628650" rtl="0" algn="l">
              <a:spcBef>
                <a:spcPts val="0"/>
              </a:spcBef>
              <a:spcAft>
                <a:spcPts val="0"/>
              </a:spcAft>
              <a:buClr>
                <a:schemeClr val="dk1"/>
              </a:buClr>
              <a:buSzPts val="1200"/>
              <a:buFont typeface="Arial"/>
              <a:buChar char="•"/>
            </a:pPr>
            <a:r>
              <a:rPr b="0" lang="vi"/>
              <a:t>Độ phân giải màn hình</a:t>
            </a:r>
            <a:endParaRPr/>
          </a:p>
          <a:p>
            <a:pPr indent="-171450" lvl="1" marL="628650" rtl="0" algn="l">
              <a:spcBef>
                <a:spcPts val="0"/>
              </a:spcBef>
              <a:spcAft>
                <a:spcPts val="0"/>
              </a:spcAft>
              <a:buClr>
                <a:schemeClr val="dk1"/>
              </a:buClr>
              <a:buSzPts val="1200"/>
              <a:buFont typeface="Arial"/>
              <a:buChar char="•"/>
            </a:pPr>
            <a:r>
              <a:rPr b="0" lang="vi"/>
              <a:t>Định hướng - dọc hoặc ngang</a:t>
            </a:r>
            <a:endParaRPr b="0"/>
          </a:p>
          <a:p>
            <a:pPr indent="-171450" lvl="0" marL="171450" rtl="0" algn="l">
              <a:spcBef>
                <a:spcPts val="0"/>
              </a:spcBef>
              <a:spcAft>
                <a:spcPts val="0"/>
              </a:spcAft>
              <a:buClr>
                <a:schemeClr val="dk1"/>
              </a:buClr>
              <a:buSzPts val="1200"/>
              <a:buFont typeface="Arial"/>
              <a:buChar char="•"/>
            </a:pPr>
            <a:r>
              <a:rPr b="0" lang="vi"/>
              <a:t>Biểu định kiểu cụ thể của thiết bị</a:t>
            </a:r>
            <a:endParaRPr/>
          </a:p>
          <a:p>
            <a:pPr indent="-171450" lvl="0" marL="171450" rtl="0" algn="l">
              <a:spcBef>
                <a:spcPts val="0"/>
              </a:spcBef>
              <a:spcAft>
                <a:spcPts val="0"/>
              </a:spcAft>
              <a:buClr>
                <a:schemeClr val="dk1"/>
              </a:buClr>
              <a:buSzPts val="1200"/>
              <a:buFont typeface="Arial"/>
              <a:buChar char="•"/>
            </a:pPr>
            <a:r>
              <a:rPr b="0" lang="vi"/>
              <a:t>Xác định điểm ngắt cho chiều rộng của phương tiện nơi bố cục thay đổi rõ ràng</a:t>
            </a:r>
            <a:endParaRPr b="0"/>
          </a:p>
        </p:txBody>
      </p:sp>
      <p:sp>
        <p:nvSpPr>
          <p:cNvPr id="116" name="Google Shape;116;g789e2c86c0_2_62: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89e2c86c0_2_76: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789e2c86c0_2_76: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Vai trò của Truy vấn Phương tiện</a:t>
            </a:r>
            <a:endParaRPr b="1"/>
          </a:p>
          <a:p>
            <a:pPr indent="-171450" lvl="0" marL="171450" marR="0" rtl="0" algn="l">
              <a:lnSpc>
                <a:spcPct val="100000"/>
              </a:lnSpc>
              <a:spcBef>
                <a:spcPts val="0"/>
              </a:spcBef>
              <a:spcAft>
                <a:spcPts val="0"/>
              </a:spcAft>
              <a:buClr>
                <a:schemeClr val="dk1"/>
              </a:buClr>
              <a:buSzPts val="1200"/>
              <a:buFont typeface="Arial"/>
              <a:buChar char="•"/>
            </a:pPr>
            <a:r>
              <a:rPr b="0" lang="vi"/>
              <a:t>Bootstrap xác định các truy vấn phương tiện trong tập tin </a:t>
            </a:r>
            <a:r>
              <a:rPr b="1" lang="vi"/>
              <a:t>bootstrapresponsive.css</a:t>
            </a:r>
            <a:endParaRPr/>
          </a:p>
          <a:p>
            <a:pPr indent="-171450" lvl="0" marL="171450" marR="0" rtl="0" algn="l">
              <a:lnSpc>
                <a:spcPct val="100000"/>
              </a:lnSpc>
              <a:spcBef>
                <a:spcPts val="0"/>
              </a:spcBef>
              <a:spcAft>
                <a:spcPts val="0"/>
              </a:spcAft>
              <a:buClr>
                <a:schemeClr val="dk1"/>
              </a:buClr>
              <a:buSzPts val="1200"/>
              <a:buFont typeface="Arial"/>
              <a:buChar char="•"/>
            </a:pPr>
            <a:r>
              <a:rPr b="0" lang="vi"/>
              <a:t>Cấu trúc thư mục: Thư mục </a:t>
            </a:r>
            <a:r>
              <a:rPr b="1" lang="vi"/>
              <a:t>Assets</a:t>
            </a:r>
            <a:r>
              <a:rPr b="0" lang="vi"/>
              <a:t> &gt;&gt; Thư mục </a:t>
            </a:r>
            <a:r>
              <a:rPr b="1" lang="vi"/>
              <a:t>CSS</a:t>
            </a:r>
            <a:r>
              <a:rPr b="0" lang="vi"/>
              <a:t> &gt;&gt; tập tin </a:t>
            </a:r>
            <a:r>
              <a:rPr b="1" lang="vi"/>
              <a:t>bootstrapresponsive.css</a:t>
            </a:r>
            <a:endParaRPr/>
          </a:p>
          <a:p>
            <a:pPr indent="-171450" lvl="0" marL="171450" marR="0" rtl="0" algn="l">
              <a:lnSpc>
                <a:spcPct val="100000"/>
              </a:lnSpc>
              <a:spcBef>
                <a:spcPts val="0"/>
              </a:spcBef>
              <a:spcAft>
                <a:spcPts val="0"/>
              </a:spcAft>
              <a:buClr>
                <a:schemeClr val="dk1"/>
              </a:buClr>
              <a:buSzPts val="1200"/>
              <a:buFont typeface="Arial"/>
              <a:buChar char="•"/>
            </a:pPr>
            <a:r>
              <a:rPr b="0" lang="vi"/>
              <a:t>Tập tin chỉ định các điểm ngắt trong hệ thống lưới</a:t>
            </a:r>
            <a:endParaRPr b="0"/>
          </a:p>
          <a:p>
            <a:pPr indent="-171450" lvl="0" marL="171450" marR="0" rtl="0" algn="l">
              <a:lnSpc>
                <a:spcPct val="100000"/>
              </a:lnSpc>
              <a:spcBef>
                <a:spcPts val="0"/>
              </a:spcBef>
              <a:spcAft>
                <a:spcPts val="0"/>
              </a:spcAft>
              <a:buClr>
                <a:schemeClr val="dk1"/>
              </a:buClr>
              <a:buSzPts val="1200"/>
              <a:buFont typeface="Arial"/>
              <a:buChar char="•"/>
            </a:pPr>
            <a:r>
              <a:rPr b="0" lang="vi"/>
              <a:t>Breakpoint trên thiết bị di động:</a:t>
            </a:r>
            <a:endParaRPr/>
          </a:p>
          <a:p>
            <a:pPr indent="-171450" lvl="0" marL="171450" marR="0" rtl="0" algn="l">
              <a:lnSpc>
                <a:spcPct val="100000"/>
              </a:lnSpc>
              <a:spcBef>
                <a:spcPts val="0"/>
              </a:spcBef>
              <a:spcAft>
                <a:spcPts val="0"/>
              </a:spcAft>
              <a:buClr>
                <a:schemeClr val="dk1"/>
              </a:buClr>
              <a:buSzPts val="1200"/>
              <a:buFont typeface="Arial"/>
              <a:buChar char="•"/>
            </a:pPr>
            <a:r>
              <a:rPr b="0" lang="vi"/>
              <a:t>Chứa thuộc tính </a:t>
            </a:r>
            <a:r>
              <a:rPr b="1" lang="vi"/>
              <a:t>@media </a:t>
            </a:r>
            <a:r>
              <a:rPr b="0" lang="vi"/>
              <a:t>với biểu thức logic dựa trên chiều rộng</a:t>
            </a:r>
            <a:endParaRPr/>
          </a:p>
          <a:p>
            <a:pPr indent="-171450" lvl="0" marL="171450" marR="0" rtl="0" algn="l">
              <a:lnSpc>
                <a:spcPct val="100000"/>
              </a:lnSpc>
              <a:spcBef>
                <a:spcPts val="0"/>
              </a:spcBef>
              <a:spcAft>
                <a:spcPts val="0"/>
              </a:spcAft>
              <a:buClr>
                <a:schemeClr val="dk1"/>
              </a:buClr>
              <a:buSzPts val="1200"/>
              <a:buFont typeface="Arial"/>
              <a:buChar char="•"/>
            </a:pPr>
            <a:r>
              <a:rPr b="0" lang="vi"/>
              <a:t>Trả về </a:t>
            </a:r>
            <a:r>
              <a:rPr b="1" lang="vi"/>
              <a:t>true</a:t>
            </a:r>
            <a:r>
              <a:rPr b="0" lang="vi"/>
              <a:t> khi đối sánh, ngược lại trả về </a:t>
            </a:r>
            <a:r>
              <a:rPr b="1" lang="vi"/>
              <a:t>false</a:t>
            </a:r>
            <a:endParaRPr/>
          </a:p>
          <a:p>
            <a:pPr indent="-171450" lvl="0" marL="171450" marR="0" rtl="0" algn="l">
              <a:lnSpc>
                <a:spcPct val="100000"/>
              </a:lnSpc>
              <a:spcBef>
                <a:spcPts val="0"/>
              </a:spcBef>
              <a:spcAft>
                <a:spcPts val="0"/>
              </a:spcAft>
              <a:buClr>
                <a:schemeClr val="dk1"/>
              </a:buClr>
              <a:buSzPts val="1200"/>
              <a:buFont typeface="Arial"/>
              <a:buChar char="•"/>
            </a:pPr>
            <a:r>
              <a:rPr b="0" lang="vi"/>
              <a:t>Bao gồm các kiểu cho các thiết bị khác nhau trong một Trang web</a:t>
            </a:r>
            <a:endParaRPr b="0"/>
          </a:p>
          <a:p>
            <a:pPr indent="0" lvl="0" marL="0" rtl="0" algn="l">
              <a:spcBef>
                <a:spcPts val="0"/>
              </a:spcBef>
              <a:spcAft>
                <a:spcPts val="0"/>
              </a:spcAft>
              <a:buNone/>
            </a:pPr>
            <a:r>
              <a:t/>
            </a:r>
            <a:endParaRPr/>
          </a:p>
        </p:txBody>
      </p:sp>
      <p:sp>
        <p:nvSpPr>
          <p:cNvPr id="131" name="Google Shape;131;g789e2c86c0_2_76: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89e2c86c0_2_90: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789e2c86c0_2_90: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Bảng</a:t>
            </a:r>
            <a:endParaRPr/>
          </a:p>
          <a:p>
            <a:pPr indent="-171450" lvl="0" marL="171450" rtl="0" algn="l">
              <a:spcBef>
                <a:spcPts val="0"/>
              </a:spcBef>
              <a:spcAft>
                <a:spcPts val="0"/>
              </a:spcAft>
              <a:buClr>
                <a:schemeClr val="dk1"/>
              </a:buClr>
              <a:buSzPts val="1200"/>
              <a:buFont typeface="Arial"/>
              <a:buChar char="•"/>
            </a:pPr>
            <a:r>
              <a:rPr b="0" lang="vi"/>
              <a:t>Hiển thị dữ liệu trong bố cục lưới</a:t>
            </a:r>
            <a:endParaRPr/>
          </a:p>
          <a:p>
            <a:pPr indent="-171450" lvl="0" marL="171450" rtl="0" algn="l">
              <a:spcBef>
                <a:spcPts val="0"/>
              </a:spcBef>
              <a:spcAft>
                <a:spcPts val="0"/>
              </a:spcAft>
              <a:buClr>
                <a:schemeClr val="dk1"/>
              </a:buClr>
              <a:buSzPts val="1200"/>
              <a:buFont typeface="Arial"/>
              <a:buChar char="•"/>
            </a:pPr>
            <a:r>
              <a:rPr b="0" lang="vi"/>
              <a:t>Chứa các hàng và cột</a:t>
            </a:r>
            <a:endParaRPr/>
          </a:p>
          <a:p>
            <a:pPr indent="-171450" lvl="0" marL="171450" rtl="0" algn="l">
              <a:spcBef>
                <a:spcPts val="0"/>
              </a:spcBef>
              <a:spcAft>
                <a:spcPts val="0"/>
              </a:spcAft>
              <a:buClr>
                <a:schemeClr val="dk1"/>
              </a:buClr>
              <a:buSzPts val="1200"/>
              <a:buFont typeface="Arial"/>
              <a:buChar char="•"/>
            </a:pPr>
            <a:r>
              <a:rPr b="0" lang="vi"/>
              <a:t>Cung cấp các lớp tích hợp để cải thiện ngoại hình</a:t>
            </a:r>
            <a:endParaRPr/>
          </a:p>
          <a:p>
            <a:pPr indent="-171450" lvl="0" marL="171450" rtl="0" algn="l">
              <a:spcBef>
                <a:spcPts val="0"/>
              </a:spcBef>
              <a:spcAft>
                <a:spcPts val="0"/>
              </a:spcAft>
              <a:buClr>
                <a:schemeClr val="dk1"/>
              </a:buClr>
              <a:buSzPts val="1200"/>
              <a:buFont typeface="Arial"/>
              <a:buChar char="•"/>
            </a:pPr>
            <a:r>
              <a:rPr b="0" lang="vi"/>
              <a:t>Bảng cơ bản có - bộ chia ngang và đệm nhỏ 8 pixel</a:t>
            </a:r>
            <a:endParaRPr/>
          </a:p>
          <a:p>
            <a:pPr indent="-171450" lvl="0" marL="171450" rtl="0" algn="l">
              <a:spcBef>
                <a:spcPts val="0"/>
              </a:spcBef>
              <a:spcAft>
                <a:spcPts val="0"/>
              </a:spcAft>
              <a:buClr>
                <a:schemeClr val="dk1"/>
              </a:buClr>
              <a:buSzPts val="1200"/>
              <a:buFont typeface="Arial"/>
              <a:buChar char="•"/>
            </a:pPr>
            <a:r>
              <a:rPr b="0" lang="vi"/>
              <a:t>Bảng bootstrap cơ bản:</a:t>
            </a:r>
            <a:endParaRPr b="0"/>
          </a:p>
        </p:txBody>
      </p:sp>
      <p:sp>
        <p:nvSpPr>
          <p:cNvPr id="146" name="Google Shape;146;g789e2c86c0_2_90: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789e2c86c0_2_102: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g789e2c86c0_2_102: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Bảng</a:t>
            </a:r>
            <a:endParaRPr/>
          </a:p>
          <a:p>
            <a:pPr indent="-171450" lvl="0" marL="171450" marR="0" rtl="0" algn="l">
              <a:lnSpc>
                <a:spcPct val="100000"/>
              </a:lnSpc>
              <a:spcBef>
                <a:spcPts val="0"/>
              </a:spcBef>
              <a:spcAft>
                <a:spcPts val="0"/>
              </a:spcAft>
              <a:buClr>
                <a:schemeClr val="dk1"/>
              </a:buClr>
              <a:buSzPts val="1200"/>
              <a:buFont typeface="Arial"/>
              <a:buChar char="•"/>
            </a:pPr>
            <a:r>
              <a:rPr b="0" lang="vi"/>
              <a:t>Bootstrap cung cấp một bố cục gọn gàng để tạo một bảng</a:t>
            </a:r>
            <a:endParaRPr/>
          </a:p>
          <a:p>
            <a:pPr indent="-171450" lvl="0" marL="171450" marR="0" rtl="0" algn="l">
              <a:lnSpc>
                <a:spcPct val="100000"/>
              </a:lnSpc>
              <a:spcBef>
                <a:spcPts val="0"/>
              </a:spcBef>
              <a:spcAft>
                <a:spcPts val="0"/>
              </a:spcAft>
              <a:buClr>
                <a:schemeClr val="dk1"/>
              </a:buClr>
              <a:buSzPts val="1200"/>
              <a:buFont typeface="Arial"/>
              <a:buChar char="•"/>
            </a:pPr>
            <a:r>
              <a:rPr b="0" lang="vi"/>
              <a:t>Các phần tử của bảng là:</a:t>
            </a:r>
            <a:endParaRPr/>
          </a:p>
          <a:p>
            <a:pPr indent="-171450" lvl="0" marL="171450" marR="0" rtl="0" algn="l">
              <a:lnSpc>
                <a:spcPct val="100000"/>
              </a:lnSpc>
              <a:spcBef>
                <a:spcPts val="0"/>
              </a:spcBef>
              <a:spcAft>
                <a:spcPts val="0"/>
              </a:spcAft>
              <a:buClr>
                <a:schemeClr val="dk1"/>
              </a:buClr>
              <a:buSzPts val="1200"/>
              <a:buFont typeface="Arial"/>
              <a:buChar char="•"/>
            </a:pPr>
            <a:r>
              <a:rPr b="0" lang="vi"/>
              <a:t>Thứ tự tiêu chuẩn của các thẻ: </a:t>
            </a:r>
            <a:r>
              <a:rPr b="1" lang="vi"/>
              <a:t>&lt;table&gt;, &lt;tbody&gt;, &lt;tr&gt;, &lt;td&gt;</a:t>
            </a:r>
            <a:endParaRPr/>
          </a:p>
          <a:p>
            <a:pPr indent="-171450" lvl="0" marL="171450" marR="0" rtl="0" algn="l">
              <a:lnSpc>
                <a:spcPct val="100000"/>
              </a:lnSpc>
              <a:spcBef>
                <a:spcPts val="0"/>
              </a:spcBef>
              <a:spcAft>
                <a:spcPts val="0"/>
              </a:spcAft>
              <a:buClr>
                <a:schemeClr val="dk1"/>
              </a:buClr>
              <a:buSzPts val="1200"/>
              <a:buFont typeface="Arial"/>
              <a:buChar char="•"/>
            </a:pPr>
            <a:r>
              <a:rPr b="0" lang="vi"/>
              <a:t>Thứ tự của tiêu đề cột: </a:t>
            </a:r>
            <a:r>
              <a:rPr b="1" lang="vi"/>
              <a:t>&lt;thead&gt;, &lt;tr&gt;, &lt;th&gt;</a:t>
            </a:r>
            <a:endParaRPr/>
          </a:p>
        </p:txBody>
      </p:sp>
      <p:sp>
        <p:nvSpPr>
          <p:cNvPr id="159" name="Google Shape;159;g789e2c86c0_2_102: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789e2c86c0_2_120: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789e2c86c0_2_120: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Hàng sọc</a:t>
            </a:r>
            <a:endParaRPr/>
          </a:p>
          <a:p>
            <a:pPr indent="-171450" lvl="0" marL="171450" rtl="0" algn="l">
              <a:spcBef>
                <a:spcPts val="0"/>
              </a:spcBef>
              <a:spcAft>
                <a:spcPts val="0"/>
              </a:spcAft>
              <a:buClr>
                <a:schemeClr val="dk1"/>
              </a:buClr>
              <a:buSzPts val="1200"/>
              <a:buFont typeface="Arial"/>
              <a:buChar char="•"/>
            </a:pPr>
            <a:r>
              <a:rPr b="0" lang="vi"/>
              <a:t>Bảng có thể được tạo với các hàng thay thế và màu nền thay thế.</a:t>
            </a:r>
            <a:endParaRPr/>
          </a:p>
          <a:p>
            <a:pPr indent="-171450" lvl="0" marL="171450" rtl="0" algn="l">
              <a:spcBef>
                <a:spcPts val="0"/>
              </a:spcBef>
              <a:spcAft>
                <a:spcPts val="0"/>
              </a:spcAft>
              <a:buClr>
                <a:schemeClr val="dk1"/>
              </a:buClr>
              <a:buSzPts val="1200"/>
              <a:buFont typeface="Arial"/>
              <a:buChar char="•"/>
            </a:pPr>
            <a:r>
              <a:rPr b="0" lang="vi"/>
              <a:t>Sự xuất hiện của dải ngựa vằn</a:t>
            </a:r>
            <a:endParaRPr/>
          </a:p>
          <a:p>
            <a:pPr indent="-171450" lvl="0" marL="171450" rtl="0" algn="l">
              <a:spcBef>
                <a:spcPts val="0"/>
              </a:spcBef>
              <a:spcAft>
                <a:spcPts val="0"/>
              </a:spcAft>
              <a:buClr>
                <a:schemeClr val="dk1"/>
              </a:buClr>
              <a:buSzPts val="1200"/>
              <a:buFont typeface="Arial"/>
              <a:buChar char="•"/>
            </a:pPr>
            <a:r>
              <a:rPr b="0" lang="vi"/>
              <a:t>Sử dụng lớp </a:t>
            </a:r>
            <a:r>
              <a:rPr b="1" lang="vi"/>
              <a:t>.table-stripe </a:t>
            </a:r>
            <a:r>
              <a:rPr b="0" lang="vi"/>
              <a:t>và thêm vào lớp cơ sở </a:t>
            </a:r>
            <a:r>
              <a:rPr b="1" lang="vi"/>
              <a:t>.table</a:t>
            </a:r>
            <a:endParaRPr/>
          </a:p>
          <a:p>
            <a:pPr indent="-171450" lvl="0" marL="171450" rtl="0" algn="l">
              <a:spcBef>
                <a:spcPts val="0"/>
              </a:spcBef>
              <a:spcAft>
                <a:spcPts val="0"/>
              </a:spcAft>
              <a:buClr>
                <a:schemeClr val="dk1"/>
              </a:buClr>
              <a:buSzPts val="1200"/>
              <a:buFont typeface="Arial"/>
              <a:buChar char="•"/>
            </a:pPr>
            <a:r>
              <a:rPr b="0" lang="vi"/>
              <a:t>Đầu ra:</a:t>
            </a:r>
            <a:endParaRPr b="0"/>
          </a:p>
        </p:txBody>
      </p:sp>
      <p:sp>
        <p:nvSpPr>
          <p:cNvPr id="178" name="Google Shape;178;g789e2c86c0_2_120: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789e2c86c0_2_132: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789e2c86c0_2_132: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Bảng có viền</a:t>
            </a:r>
            <a:endParaRPr/>
          </a:p>
          <a:p>
            <a:pPr indent="-171450" lvl="0" marL="171450" rtl="0" algn="l">
              <a:spcBef>
                <a:spcPts val="0"/>
              </a:spcBef>
              <a:spcAft>
                <a:spcPts val="0"/>
              </a:spcAft>
              <a:buClr>
                <a:schemeClr val="dk1"/>
              </a:buClr>
              <a:buSzPts val="1200"/>
              <a:buFont typeface="Arial"/>
              <a:buChar char="•"/>
            </a:pPr>
            <a:r>
              <a:rPr b="0" lang="vi"/>
              <a:t>Bật đường viền trên tất cả các mặt của bảng</a:t>
            </a:r>
            <a:endParaRPr/>
          </a:p>
          <a:p>
            <a:pPr indent="-171450" lvl="0" marL="171450" rtl="0" algn="l">
              <a:spcBef>
                <a:spcPts val="0"/>
              </a:spcBef>
              <a:spcAft>
                <a:spcPts val="0"/>
              </a:spcAft>
              <a:buClr>
                <a:schemeClr val="dk1"/>
              </a:buClr>
              <a:buSzPts val="1200"/>
              <a:buFont typeface="Arial"/>
              <a:buChar char="•"/>
            </a:pPr>
            <a:r>
              <a:rPr b="0" lang="vi"/>
              <a:t>Theo mặc định, chỉ các dải phân cách ngang mới được bật</a:t>
            </a:r>
            <a:endParaRPr/>
          </a:p>
          <a:p>
            <a:pPr indent="-171450" lvl="0" marL="171450" rtl="0" algn="l">
              <a:spcBef>
                <a:spcPts val="0"/>
              </a:spcBef>
              <a:spcAft>
                <a:spcPts val="0"/>
              </a:spcAft>
              <a:buClr>
                <a:schemeClr val="dk1"/>
              </a:buClr>
              <a:buSzPts val="1200"/>
              <a:buFont typeface="Arial"/>
              <a:buChar char="•"/>
            </a:pPr>
            <a:r>
              <a:rPr b="0" lang="vi"/>
              <a:t>Sử dụng lớp có viền </a:t>
            </a:r>
            <a:r>
              <a:rPr b="1" lang="vi"/>
              <a:t>.table </a:t>
            </a:r>
            <a:r>
              <a:rPr b="0" lang="vi"/>
              <a:t>và thêm vào lớp cơ sở </a:t>
            </a:r>
            <a:r>
              <a:rPr b="1" lang="vi"/>
              <a:t>.table</a:t>
            </a:r>
            <a:endParaRPr/>
          </a:p>
          <a:p>
            <a:pPr indent="-171450" lvl="0" marL="171450" rtl="0" algn="l">
              <a:spcBef>
                <a:spcPts val="0"/>
              </a:spcBef>
              <a:spcAft>
                <a:spcPts val="0"/>
              </a:spcAft>
              <a:buClr>
                <a:schemeClr val="dk1"/>
              </a:buClr>
              <a:buSzPts val="1200"/>
              <a:buFont typeface="Arial"/>
              <a:buChar char="•"/>
            </a:pPr>
            <a:r>
              <a:rPr b="0" lang="vi"/>
              <a:t>Đầu ra:</a:t>
            </a:r>
            <a:endParaRPr b="0"/>
          </a:p>
        </p:txBody>
      </p:sp>
      <p:sp>
        <p:nvSpPr>
          <p:cNvPr id="191" name="Google Shape;191;g789e2c86c0_2_132: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89e2c86c0_2_144: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789e2c86c0_2_144: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Hiệu ứng di chuột trên hang</a:t>
            </a:r>
            <a:endParaRPr/>
          </a:p>
          <a:p>
            <a:pPr indent="-171450" lvl="0" marL="171450" rtl="0" algn="l">
              <a:spcBef>
                <a:spcPts val="0"/>
              </a:spcBef>
              <a:spcAft>
                <a:spcPts val="0"/>
              </a:spcAft>
              <a:buClr>
                <a:schemeClr val="dk1"/>
              </a:buClr>
              <a:buSzPts val="1200"/>
              <a:buFont typeface="Arial"/>
              <a:buChar char="•"/>
            </a:pPr>
            <a:r>
              <a:rPr b="0" lang="vi"/>
              <a:t>Áp dụng hiệu ứng di chuột trên các hàng của bảng</a:t>
            </a:r>
            <a:endParaRPr/>
          </a:p>
          <a:p>
            <a:pPr indent="-171450" lvl="0" marL="171450" rtl="0" algn="l">
              <a:spcBef>
                <a:spcPts val="0"/>
              </a:spcBef>
              <a:spcAft>
                <a:spcPts val="0"/>
              </a:spcAft>
              <a:buClr>
                <a:schemeClr val="dk1"/>
              </a:buClr>
              <a:buSzPts val="1200"/>
              <a:buFont typeface="Arial"/>
              <a:buChar char="•"/>
            </a:pPr>
            <a:r>
              <a:rPr b="0" lang="vi"/>
              <a:t>Khi hiệu ứng di chuột được áp dụng cho hàng, màu hàng sẽ thay đổi khi người dùng di chuyển chuột trên một hàng cụ thể</a:t>
            </a:r>
            <a:endParaRPr/>
          </a:p>
          <a:p>
            <a:pPr indent="-171450" lvl="0" marL="171450" rtl="0" algn="l">
              <a:spcBef>
                <a:spcPts val="0"/>
              </a:spcBef>
              <a:spcAft>
                <a:spcPts val="0"/>
              </a:spcAft>
              <a:buClr>
                <a:schemeClr val="dk1"/>
              </a:buClr>
              <a:buSzPts val="1200"/>
              <a:buFont typeface="Arial"/>
              <a:buChar char="•"/>
            </a:pPr>
            <a:r>
              <a:rPr b="0" lang="vi"/>
              <a:t>Sử dụng lớp </a:t>
            </a:r>
            <a:r>
              <a:rPr b="1" lang="vi"/>
              <a:t>.table-hover </a:t>
            </a:r>
            <a:r>
              <a:rPr b="0" lang="vi"/>
              <a:t>và thêm vào lớp cơ sở </a:t>
            </a:r>
            <a:r>
              <a:rPr b="1" lang="vi"/>
              <a:t>.table</a:t>
            </a:r>
            <a:endParaRPr b="1"/>
          </a:p>
          <a:p>
            <a:pPr indent="-171450" lvl="0" marL="171450" rtl="0" algn="l">
              <a:spcBef>
                <a:spcPts val="0"/>
              </a:spcBef>
              <a:spcAft>
                <a:spcPts val="0"/>
              </a:spcAft>
              <a:buClr>
                <a:schemeClr val="dk1"/>
              </a:buClr>
              <a:buSzPts val="1200"/>
              <a:buFont typeface="Arial"/>
              <a:buChar char="•"/>
            </a:pPr>
            <a:r>
              <a:rPr b="0" lang="vi"/>
              <a:t>Đầu ra:</a:t>
            </a:r>
            <a:endParaRPr/>
          </a:p>
        </p:txBody>
      </p:sp>
      <p:sp>
        <p:nvSpPr>
          <p:cNvPr id="204" name="Google Shape;204;g789e2c86c0_2_144: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jpg"/><Relationship Id="rId4" Type="http://schemas.openxmlformats.org/officeDocument/2006/relationships/image" Target="../media/image2.jpg"/><Relationship Id="rId5" Type="http://schemas.openxmlformats.org/officeDocument/2006/relationships/image" Target="../media/image5.png"/><Relationship Id="rId6"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bg>
      <p:bgPr>
        <a:solidFill>
          <a:schemeClr val="lt1"/>
        </a:solidFill>
      </p:bgPr>
    </p:bg>
    <p:spTree>
      <p:nvGrpSpPr>
        <p:cNvPr id="60" name="Shape 60"/>
        <p:cNvGrpSpPr/>
        <p:nvPr/>
      </p:nvGrpSpPr>
      <p:grpSpPr>
        <a:xfrm>
          <a:off x="0" y="0"/>
          <a:ext cx="0" cy="0"/>
          <a:chOff x="0" y="0"/>
          <a:chExt cx="0" cy="0"/>
        </a:xfrm>
      </p:grpSpPr>
      <p:sp>
        <p:nvSpPr>
          <p:cNvPr id="61" name="Google Shape;61;p14"/>
          <p:cNvSpPr/>
          <p:nvPr/>
        </p:nvSpPr>
        <p:spPr>
          <a:xfrm>
            <a:off x="0" y="0"/>
            <a:ext cx="9144000" cy="5143500"/>
          </a:xfrm>
          <a:custGeom>
            <a:rect b="b" l="l" r="r" t="t"/>
            <a:pathLst>
              <a:path extrusionOk="0" h="6858000" w="9144000">
                <a:moveTo>
                  <a:pt x="0" y="6858000"/>
                </a:moveTo>
                <a:lnTo>
                  <a:pt x="9144000" y="6858000"/>
                </a:lnTo>
                <a:lnTo>
                  <a:pt x="9144000" y="0"/>
                </a:lnTo>
                <a:lnTo>
                  <a:pt x="0" y="0"/>
                </a:lnTo>
                <a:lnTo>
                  <a:pt x="0" y="6858000"/>
                </a:lnTo>
                <a:close/>
              </a:path>
            </a:pathLst>
          </a:custGeom>
          <a:solidFill>
            <a:srgbClr val="00CC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14"/>
          <p:cNvSpPr/>
          <p:nvPr/>
        </p:nvSpPr>
        <p:spPr>
          <a:xfrm>
            <a:off x="7620" y="4577715"/>
            <a:ext cx="9136380" cy="1143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14"/>
          <p:cNvSpPr/>
          <p:nvPr/>
        </p:nvSpPr>
        <p:spPr>
          <a:xfrm>
            <a:off x="471982" y="4116362"/>
            <a:ext cx="444494" cy="33080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 name="Google Shape;64;p14"/>
          <p:cNvSpPr/>
          <p:nvPr/>
        </p:nvSpPr>
        <p:spPr>
          <a:xfrm>
            <a:off x="7167181" y="3895620"/>
            <a:ext cx="1752600" cy="67920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 name="Google Shape;65;p14"/>
          <p:cNvSpPr/>
          <p:nvPr/>
        </p:nvSpPr>
        <p:spPr>
          <a:xfrm>
            <a:off x="4000" y="344461"/>
            <a:ext cx="9139999" cy="165855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 name="Google Shape;66;p14"/>
          <p:cNvSpPr/>
          <p:nvPr/>
        </p:nvSpPr>
        <p:spPr>
          <a:xfrm>
            <a:off x="7620" y="4577715"/>
            <a:ext cx="9136380" cy="1143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 name="Google Shape;67;p14"/>
          <p:cNvSpPr/>
          <p:nvPr/>
        </p:nvSpPr>
        <p:spPr>
          <a:xfrm>
            <a:off x="1523" y="1763649"/>
            <a:ext cx="9142476" cy="74179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14"/>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100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4"/>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100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idx="12" type="sldNum"/>
          </p:nvPr>
        </p:nvSpPr>
        <p:spPr>
          <a:xfrm>
            <a:off x="8412988" y="4847796"/>
            <a:ext cx="206375" cy="133350"/>
          </a:xfrm>
          <a:prstGeom prst="rect">
            <a:avLst/>
          </a:prstGeom>
          <a:noFill/>
          <a:ln>
            <a:noFill/>
          </a:ln>
        </p:spPr>
        <p:txBody>
          <a:bodyPr anchorCtr="0" anchor="t" bIns="0" lIns="0" spcFirstLastPara="1" rIns="0" wrap="square" tIns="0">
            <a:noAutofit/>
          </a:bodyPr>
          <a:lstStyle>
            <a:lvl1pPr indent="0" lvl="0" marL="102870" marR="0" algn="l">
              <a:lnSpc>
                <a:spcPct val="103333"/>
              </a:lnSpc>
              <a:spcBef>
                <a:spcPts val="0"/>
              </a:spcBef>
              <a:buNone/>
              <a:defRPr b="0" i="0" sz="1200">
                <a:solidFill>
                  <a:srgbClr val="376092"/>
                </a:solidFill>
                <a:latin typeface="Calibri"/>
                <a:ea typeface="Calibri"/>
                <a:cs typeface="Calibri"/>
                <a:sym typeface="Calibri"/>
              </a:defRPr>
            </a:lvl1pPr>
            <a:lvl2pPr indent="0" lvl="1" marL="102870" marR="0" algn="l">
              <a:lnSpc>
                <a:spcPct val="103333"/>
              </a:lnSpc>
              <a:spcBef>
                <a:spcPts val="0"/>
              </a:spcBef>
              <a:buNone/>
              <a:defRPr b="0" i="0" sz="1200">
                <a:solidFill>
                  <a:srgbClr val="376092"/>
                </a:solidFill>
                <a:latin typeface="Calibri"/>
                <a:ea typeface="Calibri"/>
                <a:cs typeface="Calibri"/>
                <a:sym typeface="Calibri"/>
              </a:defRPr>
            </a:lvl2pPr>
            <a:lvl3pPr indent="0" lvl="2" marL="102870" marR="0" algn="l">
              <a:lnSpc>
                <a:spcPct val="103333"/>
              </a:lnSpc>
              <a:spcBef>
                <a:spcPts val="0"/>
              </a:spcBef>
              <a:buNone/>
              <a:defRPr b="0" i="0" sz="1200">
                <a:solidFill>
                  <a:srgbClr val="376092"/>
                </a:solidFill>
                <a:latin typeface="Calibri"/>
                <a:ea typeface="Calibri"/>
                <a:cs typeface="Calibri"/>
                <a:sym typeface="Calibri"/>
              </a:defRPr>
            </a:lvl3pPr>
            <a:lvl4pPr indent="0" lvl="3" marL="102870" marR="0" algn="l">
              <a:lnSpc>
                <a:spcPct val="103333"/>
              </a:lnSpc>
              <a:spcBef>
                <a:spcPts val="0"/>
              </a:spcBef>
              <a:buNone/>
              <a:defRPr b="0" i="0" sz="1200">
                <a:solidFill>
                  <a:srgbClr val="376092"/>
                </a:solidFill>
                <a:latin typeface="Calibri"/>
                <a:ea typeface="Calibri"/>
                <a:cs typeface="Calibri"/>
                <a:sym typeface="Calibri"/>
              </a:defRPr>
            </a:lvl4pPr>
            <a:lvl5pPr indent="0" lvl="4" marL="102870" marR="0" algn="l">
              <a:lnSpc>
                <a:spcPct val="103333"/>
              </a:lnSpc>
              <a:spcBef>
                <a:spcPts val="0"/>
              </a:spcBef>
              <a:buNone/>
              <a:defRPr b="0" i="0" sz="1200">
                <a:solidFill>
                  <a:srgbClr val="376092"/>
                </a:solidFill>
                <a:latin typeface="Calibri"/>
                <a:ea typeface="Calibri"/>
                <a:cs typeface="Calibri"/>
                <a:sym typeface="Calibri"/>
              </a:defRPr>
            </a:lvl5pPr>
            <a:lvl6pPr indent="0" lvl="5" marL="102870" marR="0" algn="l">
              <a:lnSpc>
                <a:spcPct val="103333"/>
              </a:lnSpc>
              <a:spcBef>
                <a:spcPts val="0"/>
              </a:spcBef>
              <a:buNone/>
              <a:defRPr b="0" i="0" sz="1200">
                <a:solidFill>
                  <a:srgbClr val="376092"/>
                </a:solidFill>
                <a:latin typeface="Calibri"/>
                <a:ea typeface="Calibri"/>
                <a:cs typeface="Calibri"/>
                <a:sym typeface="Calibri"/>
              </a:defRPr>
            </a:lvl6pPr>
            <a:lvl7pPr indent="0" lvl="6" marL="102870" marR="0" algn="l">
              <a:lnSpc>
                <a:spcPct val="103333"/>
              </a:lnSpc>
              <a:spcBef>
                <a:spcPts val="0"/>
              </a:spcBef>
              <a:buNone/>
              <a:defRPr b="0" i="0" sz="1200">
                <a:solidFill>
                  <a:srgbClr val="376092"/>
                </a:solidFill>
                <a:latin typeface="Calibri"/>
                <a:ea typeface="Calibri"/>
                <a:cs typeface="Calibri"/>
                <a:sym typeface="Calibri"/>
              </a:defRPr>
            </a:lvl7pPr>
            <a:lvl8pPr indent="0" lvl="7" marL="102870" marR="0" algn="l">
              <a:lnSpc>
                <a:spcPct val="103333"/>
              </a:lnSpc>
              <a:spcBef>
                <a:spcPts val="0"/>
              </a:spcBef>
              <a:buNone/>
              <a:defRPr b="0" i="0" sz="1200">
                <a:solidFill>
                  <a:srgbClr val="376092"/>
                </a:solidFill>
                <a:latin typeface="Calibri"/>
                <a:ea typeface="Calibri"/>
                <a:cs typeface="Calibri"/>
                <a:sym typeface="Calibri"/>
              </a:defRPr>
            </a:lvl8pPr>
            <a:lvl9pPr indent="0" lvl="8" marL="102870" marR="0" algn="l">
              <a:lnSpc>
                <a:spcPct val="103333"/>
              </a:lnSpc>
              <a:spcBef>
                <a:spcPts val="0"/>
              </a:spcBef>
              <a:buNone/>
              <a:defRPr b="0" i="0" sz="1200">
                <a:solidFill>
                  <a:srgbClr val="376092"/>
                </a:solidFill>
                <a:latin typeface="Calibri"/>
                <a:ea typeface="Calibri"/>
                <a:cs typeface="Calibri"/>
                <a:sym typeface="Calibri"/>
              </a:defRPr>
            </a:lvl9pPr>
          </a:lstStyle>
          <a:p>
            <a:pPr indent="0" lvl="0" marL="102870" rtl="0" algn="l">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1" name="Shape 71"/>
        <p:cNvGrpSpPr/>
        <p:nvPr/>
      </p:nvGrpSpPr>
      <p:grpSpPr>
        <a:xfrm>
          <a:off x="0" y="0"/>
          <a:ext cx="0" cy="0"/>
          <a:chOff x="0" y="0"/>
          <a:chExt cx="0" cy="0"/>
        </a:xfrm>
      </p:grpSpPr>
      <p:sp>
        <p:nvSpPr>
          <p:cNvPr id="72" name="Google Shape;72;p15"/>
          <p:cNvSpPr txBox="1"/>
          <p:nvPr>
            <p:ph type="title"/>
          </p:nvPr>
        </p:nvSpPr>
        <p:spPr>
          <a:xfrm>
            <a:off x="1282471" y="310258"/>
            <a:ext cx="6579057" cy="50292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4400">
                <a:solidFill>
                  <a:srgbClr val="17375E"/>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5"/>
          <p:cNvSpPr txBox="1"/>
          <p:nvPr>
            <p:ph idx="1" type="body"/>
          </p:nvPr>
        </p:nvSpPr>
        <p:spPr>
          <a:xfrm>
            <a:off x="535940" y="1107948"/>
            <a:ext cx="8221980" cy="2103596"/>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b="0" i="0" sz="2000">
                <a:solidFill>
                  <a:srgbClr val="17375E"/>
                </a:solidFill>
                <a:latin typeface="Calibri"/>
                <a:ea typeface="Calibri"/>
                <a:cs typeface="Calibri"/>
                <a:sym typeface="Calibri"/>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4" name="Google Shape;74;p15"/>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100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5"/>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100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5"/>
          <p:cNvSpPr txBox="1"/>
          <p:nvPr>
            <p:ph idx="12" type="sldNum"/>
          </p:nvPr>
        </p:nvSpPr>
        <p:spPr>
          <a:xfrm>
            <a:off x="8412988" y="4847796"/>
            <a:ext cx="206375" cy="133350"/>
          </a:xfrm>
          <a:prstGeom prst="rect">
            <a:avLst/>
          </a:prstGeom>
          <a:noFill/>
          <a:ln>
            <a:noFill/>
          </a:ln>
        </p:spPr>
        <p:txBody>
          <a:bodyPr anchorCtr="0" anchor="t" bIns="0" lIns="0" spcFirstLastPara="1" rIns="0" wrap="square" tIns="0">
            <a:noAutofit/>
          </a:bodyPr>
          <a:lstStyle>
            <a:lvl1pPr indent="0" lvl="0" marL="102870" marR="0" algn="l">
              <a:lnSpc>
                <a:spcPct val="103333"/>
              </a:lnSpc>
              <a:spcBef>
                <a:spcPts val="0"/>
              </a:spcBef>
              <a:buNone/>
              <a:defRPr b="0" i="0" sz="1200">
                <a:solidFill>
                  <a:srgbClr val="376092"/>
                </a:solidFill>
                <a:latin typeface="Calibri"/>
                <a:ea typeface="Calibri"/>
                <a:cs typeface="Calibri"/>
                <a:sym typeface="Calibri"/>
              </a:defRPr>
            </a:lvl1pPr>
            <a:lvl2pPr indent="0" lvl="1" marL="102870" marR="0" algn="l">
              <a:lnSpc>
                <a:spcPct val="103333"/>
              </a:lnSpc>
              <a:spcBef>
                <a:spcPts val="0"/>
              </a:spcBef>
              <a:buNone/>
              <a:defRPr b="0" i="0" sz="1200">
                <a:solidFill>
                  <a:srgbClr val="376092"/>
                </a:solidFill>
                <a:latin typeface="Calibri"/>
                <a:ea typeface="Calibri"/>
                <a:cs typeface="Calibri"/>
                <a:sym typeface="Calibri"/>
              </a:defRPr>
            </a:lvl2pPr>
            <a:lvl3pPr indent="0" lvl="2" marL="102870" marR="0" algn="l">
              <a:lnSpc>
                <a:spcPct val="103333"/>
              </a:lnSpc>
              <a:spcBef>
                <a:spcPts val="0"/>
              </a:spcBef>
              <a:buNone/>
              <a:defRPr b="0" i="0" sz="1200">
                <a:solidFill>
                  <a:srgbClr val="376092"/>
                </a:solidFill>
                <a:latin typeface="Calibri"/>
                <a:ea typeface="Calibri"/>
                <a:cs typeface="Calibri"/>
                <a:sym typeface="Calibri"/>
              </a:defRPr>
            </a:lvl3pPr>
            <a:lvl4pPr indent="0" lvl="3" marL="102870" marR="0" algn="l">
              <a:lnSpc>
                <a:spcPct val="103333"/>
              </a:lnSpc>
              <a:spcBef>
                <a:spcPts val="0"/>
              </a:spcBef>
              <a:buNone/>
              <a:defRPr b="0" i="0" sz="1200">
                <a:solidFill>
                  <a:srgbClr val="376092"/>
                </a:solidFill>
                <a:latin typeface="Calibri"/>
                <a:ea typeface="Calibri"/>
                <a:cs typeface="Calibri"/>
                <a:sym typeface="Calibri"/>
              </a:defRPr>
            </a:lvl4pPr>
            <a:lvl5pPr indent="0" lvl="4" marL="102870" marR="0" algn="l">
              <a:lnSpc>
                <a:spcPct val="103333"/>
              </a:lnSpc>
              <a:spcBef>
                <a:spcPts val="0"/>
              </a:spcBef>
              <a:buNone/>
              <a:defRPr b="0" i="0" sz="1200">
                <a:solidFill>
                  <a:srgbClr val="376092"/>
                </a:solidFill>
                <a:latin typeface="Calibri"/>
                <a:ea typeface="Calibri"/>
                <a:cs typeface="Calibri"/>
                <a:sym typeface="Calibri"/>
              </a:defRPr>
            </a:lvl5pPr>
            <a:lvl6pPr indent="0" lvl="5" marL="102870" marR="0" algn="l">
              <a:lnSpc>
                <a:spcPct val="103333"/>
              </a:lnSpc>
              <a:spcBef>
                <a:spcPts val="0"/>
              </a:spcBef>
              <a:buNone/>
              <a:defRPr b="0" i="0" sz="1200">
                <a:solidFill>
                  <a:srgbClr val="376092"/>
                </a:solidFill>
                <a:latin typeface="Calibri"/>
                <a:ea typeface="Calibri"/>
                <a:cs typeface="Calibri"/>
                <a:sym typeface="Calibri"/>
              </a:defRPr>
            </a:lvl6pPr>
            <a:lvl7pPr indent="0" lvl="6" marL="102870" marR="0" algn="l">
              <a:lnSpc>
                <a:spcPct val="103333"/>
              </a:lnSpc>
              <a:spcBef>
                <a:spcPts val="0"/>
              </a:spcBef>
              <a:buNone/>
              <a:defRPr b="0" i="0" sz="1200">
                <a:solidFill>
                  <a:srgbClr val="376092"/>
                </a:solidFill>
                <a:latin typeface="Calibri"/>
                <a:ea typeface="Calibri"/>
                <a:cs typeface="Calibri"/>
                <a:sym typeface="Calibri"/>
              </a:defRPr>
            </a:lvl7pPr>
            <a:lvl8pPr indent="0" lvl="7" marL="102870" marR="0" algn="l">
              <a:lnSpc>
                <a:spcPct val="103333"/>
              </a:lnSpc>
              <a:spcBef>
                <a:spcPts val="0"/>
              </a:spcBef>
              <a:buNone/>
              <a:defRPr b="0" i="0" sz="1200">
                <a:solidFill>
                  <a:srgbClr val="376092"/>
                </a:solidFill>
                <a:latin typeface="Calibri"/>
                <a:ea typeface="Calibri"/>
                <a:cs typeface="Calibri"/>
                <a:sym typeface="Calibri"/>
              </a:defRPr>
            </a:lvl8pPr>
            <a:lvl9pPr indent="0" lvl="8" marL="102870" marR="0" algn="l">
              <a:lnSpc>
                <a:spcPct val="103333"/>
              </a:lnSpc>
              <a:spcBef>
                <a:spcPts val="0"/>
              </a:spcBef>
              <a:buNone/>
              <a:defRPr b="0" i="0" sz="1200">
                <a:solidFill>
                  <a:srgbClr val="376092"/>
                </a:solidFill>
                <a:latin typeface="Calibri"/>
                <a:ea typeface="Calibri"/>
                <a:cs typeface="Calibri"/>
                <a:sym typeface="Calibri"/>
              </a:defRPr>
            </a:lvl9pPr>
          </a:lstStyle>
          <a:p>
            <a:pPr indent="0" lvl="0" marL="102870" rtl="0" algn="l">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7" name="Shape 77"/>
        <p:cNvGrpSpPr/>
        <p:nvPr/>
      </p:nvGrpSpPr>
      <p:grpSpPr>
        <a:xfrm>
          <a:off x="0" y="0"/>
          <a:ext cx="0" cy="0"/>
          <a:chOff x="0" y="0"/>
          <a:chExt cx="0" cy="0"/>
        </a:xfrm>
      </p:grpSpPr>
      <p:sp>
        <p:nvSpPr>
          <p:cNvPr id="78" name="Google Shape;78;p16"/>
          <p:cNvSpPr txBox="1"/>
          <p:nvPr>
            <p:ph type="ctrTitle"/>
          </p:nvPr>
        </p:nvSpPr>
        <p:spPr>
          <a:xfrm>
            <a:off x="685800" y="1594485"/>
            <a:ext cx="7772400" cy="108013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6"/>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6"/>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100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6"/>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100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6"/>
          <p:cNvSpPr txBox="1"/>
          <p:nvPr>
            <p:ph idx="12" type="sldNum"/>
          </p:nvPr>
        </p:nvSpPr>
        <p:spPr>
          <a:xfrm>
            <a:off x="8412988" y="4847796"/>
            <a:ext cx="206375" cy="133350"/>
          </a:xfrm>
          <a:prstGeom prst="rect">
            <a:avLst/>
          </a:prstGeom>
          <a:noFill/>
          <a:ln>
            <a:noFill/>
          </a:ln>
        </p:spPr>
        <p:txBody>
          <a:bodyPr anchorCtr="0" anchor="t" bIns="0" lIns="0" spcFirstLastPara="1" rIns="0" wrap="square" tIns="0">
            <a:noAutofit/>
          </a:bodyPr>
          <a:lstStyle>
            <a:lvl1pPr indent="0" lvl="0" marL="102870" marR="0" algn="l">
              <a:lnSpc>
                <a:spcPct val="103333"/>
              </a:lnSpc>
              <a:spcBef>
                <a:spcPts val="0"/>
              </a:spcBef>
              <a:buNone/>
              <a:defRPr b="0" i="0" sz="1200">
                <a:solidFill>
                  <a:srgbClr val="376092"/>
                </a:solidFill>
                <a:latin typeface="Calibri"/>
                <a:ea typeface="Calibri"/>
                <a:cs typeface="Calibri"/>
                <a:sym typeface="Calibri"/>
              </a:defRPr>
            </a:lvl1pPr>
            <a:lvl2pPr indent="0" lvl="1" marL="102870" marR="0" algn="l">
              <a:lnSpc>
                <a:spcPct val="103333"/>
              </a:lnSpc>
              <a:spcBef>
                <a:spcPts val="0"/>
              </a:spcBef>
              <a:buNone/>
              <a:defRPr b="0" i="0" sz="1200">
                <a:solidFill>
                  <a:srgbClr val="376092"/>
                </a:solidFill>
                <a:latin typeface="Calibri"/>
                <a:ea typeface="Calibri"/>
                <a:cs typeface="Calibri"/>
                <a:sym typeface="Calibri"/>
              </a:defRPr>
            </a:lvl2pPr>
            <a:lvl3pPr indent="0" lvl="2" marL="102870" marR="0" algn="l">
              <a:lnSpc>
                <a:spcPct val="103333"/>
              </a:lnSpc>
              <a:spcBef>
                <a:spcPts val="0"/>
              </a:spcBef>
              <a:buNone/>
              <a:defRPr b="0" i="0" sz="1200">
                <a:solidFill>
                  <a:srgbClr val="376092"/>
                </a:solidFill>
                <a:latin typeface="Calibri"/>
                <a:ea typeface="Calibri"/>
                <a:cs typeface="Calibri"/>
                <a:sym typeface="Calibri"/>
              </a:defRPr>
            </a:lvl3pPr>
            <a:lvl4pPr indent="0" lvl="3" marL="102870" marR="0" algn="l">
              <a:lnSpc>
                <a:spcPct val="103333"/>
              </a:lnSpc>
              <a:spcBef>
                <a:spcPts val="0"/>
              </a:spcBef>
              <a:buNone/>
              <a:defRPr b="0" i="0" sz="1200">
                <a:solidFill>
                  <a:srgbClr val="376092"/>
                </a:solidFill>
                <a:latin typeface="Calibri"/>
                <a:ea typeface="Calibri"/>
                <a:cs typeface="Calibri"/>
                <a:sym typeface="Calibri"/>
              </a:defRPr>
            </a:lvl4pPr>
            <a:lvl5pPr indent="0" lvl="4" marL="102870" marR="0" algn="l">
              <a:lnSpc>
                <a:spcPct val="103333"/>
              </a:lnSpc>
              <a:spcBef>
                <a:spcPts val="0"/>
              </a:spcBef>
              <a:buNone/>
              <a:defRPr b="0" i="0" sz="1200">
                <a:solidFill>
                  <a:srgbClr val="376092"/>
                </a:solidFill>
                <a:latin typeface="Calibri"/>
                <a:ea typeface="Calibri"/>
                <a:cs typeface="Calibri"/>
                <a:sym typeface="Calibri"/>
              </a:defRPr>
            </a:lvl5pPr>
            <a:lvl6pPr indent="0" lvl="5" marL="102870" marR="0" algn="l">
              <a:lnSpc>
                <a:spcPct val="103333"/>
              </a:lnSpc>
              <a:spcBef>
                <a:spcPts val="0"/>
              </a:spcBef>
              <a:buNone/>
              <a:defRPr b="0" i="0" sz="1200">
                <a:solidFill>
                  <a:srgbClr val="376092"/>
                </a:solidFill>
                <a:latin typeface="Calibri"/>
                <a:ea typeface="Calibri"/>
                <a:cs typeface="Calibri"/>
                <a:sym typeface="Calibri"/>
              </a:defRPr>
            </a:lvl6pPr>
            <a:lvl7pPr indent="0" lvl="6" marL="102870" marR="0" algn="l">
              <a:lnSpc>
                <a:spcPct val="103333"/>
              </a:lnSpc>
              <a:spcBef>
                <a:spcPts val="0"/>
              </a:spcBef>
              <a:buNone/>
              <a:defRPr b="0" i="0" sz="1200">
                <a:solidFill>
                  <a:srgbClr val="376092"/>
                </a:solidFill>
                <a:latin typeface="Calibri"/>
                <a:ea typeface="Calibri"/>
                <a:cs typeface="Calibri"/>
                <a:sym typeface="Calibri"/>
              </a:defRPr>
            </a:lvl7pPr>
            <a:lvl8pPr indent="0" lvl="7" marL="102870" marR="0" algn="l">
              <a:lnSpc>
                <a:spcPct val="103333"/>
              </a:lnSpc>
              <a:spcBef>
                <a:spcPts val="0"/>
              </a:spcBef>
              <a:buNone/>
              <a:defRPr b="0" i="0" sz="1200">
                <a:solidFill>
                  <a:srgbClr val="376092"/>
                </a:solidFill>
                <a:latin typeface="Calibri"/>
                <a:ea typeface="Calibri"/>
                <a:cs typeface="Calibri"/>
                <a:sym typeface="Calibri"/>
              </a:defRPr>
            </a:lvl8pPr>
            <a:lvl9pPr indent="0" lvl="8" marL="102870" marR="0" algn="l">
              <a:lnSpc>
                <a:spcPct val="103333"/>
              </a:lnSpc>
              <a:spcBef>
                <a:spcPts val="0"/>
              </a:spcBef>
              <a:buNone/>
              <a:defRPr b="0" i="0" sz="1200">
                <a:solidFill>
                  <a:srgbClr val="376092"/>
                </a:solidFill>
                <a:latin typeface="Calibri"/>
                <a:ea typeface="Calibri"/>
                <a:cs typeface="Calibri"/>
                <a:sym typeface="Calibri"/>
              </a:defRPr>
            </a:lvl9pPr>
          </a:lstStyle>
          <a:p>
            <a:pPr indent="0" lvl="0" marL="102870" rtl="0" algn="l">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3" name="Shape 83"/>
        <p:cNvGrpSpPr/>
        <p:nvPr/>
      </p:nvGrpSpPr>
      <p:grpSpPr>
        <a:xfrm>
          <a:off x="0" y="0"/>
          <a:ext cx="0" cy="0"/>
          <a:chOff x="0" y="0"/>
          <a:chExt cx="0" cy="0"/>
        </a:xfrm>
      </p:grpSpPr>
      <p:sp>
        <p:nvSpPr>
          <p:cNvPr id="84" name="Google Shape;84;p17"/>
          <p:cNvSpPr txBox="1"/>
          <p:nvPr>
            <p:ph type="title"/>
          </p:nvPr>
        </p:nvSpPr>
        <p:spPr>
          <a:xfrm>
            <a:off x="1282471" y="310258"/>
            <a:ext cx="6579057" cy="50292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4400">
                <a:solidFill>
                  <a:srgbClr val="17375E"/>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7"/>
          <p:cNvSpPr txBox="1"/>
          <p:nvPr>
            <p:ph idx="1" type="body"/>
          </p:nvPr>
        </p:nvSpPr>
        <p:spPr>
          <a:xfrm>
            <a:off x="457200" y="1183005"/>
            <a:ext cx="3977640" cy="339471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17"/>
          <p:cNvSpPr txBox="1"/>
          <p:nvPr>
            <p:ph idx="2" type="body"/>
          </p:nvPr>
        </p:nvSpPr>
        <p:spPr>
          <a:xfrm>
            <a:off x="4709160" y="1183005"/>
            <a:ext cx="3977640" cy="339471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17"/>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100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7"/>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100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7"/>
          <p:cNvSpPr txBox="1"/>
          <p:nvPr>
            <p:ph idx="12" type="sldNum"/>
          </p:nvPr>
        </p:nvSpPr>
        <p:spPr>
          <a:xfrm>
            <a:off x="8412988" y="4847796"/>
            <a:ext cx="206375" cy="133350"/>
          </a:xfrm>
          <a:prstGeom prst="rect">
            <a:avLst/>
          </a:prstGeom>
          <a:noFill/>
          <a:ln>
            <a:noFill/>
          </a:ln>
        </p:spPr>
        <p:txBody>
          <a:bodyPr anchorCtr="0" anchor="t" bIns="0" lIns="0" spcFirstLastPara="1" rIns="0" wrap="square" tIns="0">
            <a:noAutofit/>
          </a:bodyPr>
          <a:lstStyle>
            <a:lvl1pPr indent="0" lvl="0" marL="102870" marR="0" algn="l">
              <a:lnSpc>
                <a:spcPct val="103333"/>
              </a:lnSpc>
              <a:spcBef>
                <a:spcPts val="0"/>
              </a:spcBef>
              <a:buNone/>
              <a:defRPr b="0" i="0" sz="1200">
                <a:solidFill>
                  <a:srgbClr val="376092"/>
                </a:solidFill>
                <a:latin typeface="Calibri"/>
                <a:ea typeface="Calibri"/>
                <a:cs typeface="Calibri"/>
                <a:sym typeface="Calibri"/>
              </a:defRPr>
            </a:lvl1pPr>
            <a:lvl2pPr indent="0" lvl="1" marL="102870" marR="0" algn="l">
              <a:lnSpc>
                <a:spcPct val="103333"/>
              </a:lnSpc>
              <a:spcBef>
                <a:spcPts val="0"/>
              </a:spcBef>
              <a:buNone/>
              <a:defRPr b="0" i="0" sz="1200">
                <a:solidFill>
                  <a:srgbClr val="376092"/>
                </a:solidFill>
                <a:latin typeface="Calibri"/>
                <a:ea typeface="Calibri"/>
                <a:cs typeface="Calibri"/>
                <a:sym typeface="Calibri"/>
              </a:defRPr>
            </a:lvl2pPr>
            <a:lvl3pPr indent="0" lvl="2" marL="102870" marR="0" algn="l">
              <a:lnSpc>
                <a:spcPct val="103333"/>
              </a:lnSpc>
              <a:spcBef>
                <a:spcPts val="0"/>
              </a:spcBef>
              <a:buNone/>
              <a:defRPr b="0" i="0" sz="1200">
                <a:solidFill>
                  <a:srgbClr val="376092"/>
                </a:solidFill>
                <a:latin typeface="Calibri"/>
                <a:ea typeface="Calibri"/>
                <a:cs typeface="Calibri"/>
                <a:sym typeface="Calibri"/>
              </a:defRPr>
            </a:lvl3pPr>
            <a:lvl4pPr indent="0" lvl="3" marL="102870" marR="0" algn="l">
              <a:lnSpc>
                <a:spcPct val="103333"/>
              </a:lnSpc>
              <a:spcBef>
                <a:spcPts val="0"/>
              </a:spcBef>
              <a:buNone/>
              <a:defRPr b="0" i="0" sz="1200">
                <a:solidFill>
                  <a:srgbClr val="376092"/>
                </a:solidFill>
                <a:latin typeface="Calibri"/>
                <a:ea typeface="Calibri"/>
                <a:cs typeface="Calibri"/>
                <a:sym typeface="Calibri"/>
              </a:defRPr>
            </a:lvl4pPr>
            <a:lvl5pPr indent="0" lvl="4" marL="102870" marR="0" algn="l">
              <a:lnSpc>
                <a:spcPct val="103333"/>
              </a:lnSpc>
              <a:spcBef>
                <a:spcPts val="0"/>
              </a:spcBef>
              <a:buNone/>
              <a:defRPr b="0" i="0" sz="1200">
                <a:solidFill>
                  <a:srgbClr val="376092"/>
                </a:solidFill>
                <a:latin typeface="Calibri"/>
                <a:ea typeface="Calibri"/>
                <a:cs typeface="Calibri"/>
                <a:sym typeface="Calibri"/>
              </a:defRPr>
            </a:lvl5pPr>
            <a:lvl6pPr indent="0" lvl="5" marL="102870" marR="0" algn="l">
              <a:lnSpc>
                <a:spcPct val="103333"/>
              </a:lnSpc>
              <a:spcBef>
                <a:spcPts val="0"/>
              </a:spcBef>
              <a:buNone/>
              <a:defRPr b="0" i="0" sz="1200">
                <a:solidFill>
                  <a:srgbClr val="376092"/>
                </a:solidFill>
                <a:latin typeface="Calibri"/>
                <a:ea typeface="Calibri"/>
                <a:cs typeface="Calibri"/>
                <a:sym typeface="Calibri"/>
              </a:defRPr>
            </a:lvl6pPr>
            <a:lvl7pPr indent="0" lvl="6" marL="102870" marR="0" algn="l">
              <a:lnSpc>
                <a:spcPct val="103333"/>
              </a:lnSpc>
              <a:spcBef>
                <a:spcPts val="0"/>
              </a:spcBef>
              <a:buNone/>
              <a:defRPr b="0" i="0" sz="1200">
                <a:solidFill>
                  <a:srgbClr val="376092"/>
                </a:solidFill>
                <a:latin typeface="Calibri"/>
                <a:ea typeface="Calibri"/>
                <a:cs typeface="Calibri"/>
                <a:sym typeface="Calibri"/>
              </a:defRPr>
            </a:lvl7pPr>
            <a:lvl8pPr indent="0" lvl="7" marL="102870" marR="0" algn="l">
              <a:lnSpc>
                <a:spcPct val="103333"/>
              </a:lnSpc>
              <a:spcBef>
                <a:spcPts val="0"/>
              </a:spcBef>
              <a:buNone/>
              <a:defRPr b="0" i="0" sz="1200">
                <a:solidFill>
                  <a:srgbClr val="376092"/>
                </a:solidFill>
                <a:latin typeface="Calibri"/>
                <a:ea typeface="Calibri"/>
                <a:cs typeface="Calibri"/>
                <a:sym typeface="Calibri"/>
              </a:defRPr>
            </a:lvl8pPr>
            <a:lvl9pPr indent="0" lvl="8" marL="102870" marR="0" algn="l">
              <a:lnSpc>
                <a:spcPct val="103333"/>
              </a:lnSpc>
              <a:spcBef>
                <a:spcPts val="0"/>
              </a:spcBef>
              <a:buNone/>
              <a:defRPr b="0" i="0" sz="1200">
                <a:solidFill>
                  <a:srgbClr val="376092"/>
                </a:solidFill>
                <a:latin typeface="Calibri"/>
                <a:ea typeface="Calibri"/>
                <a:cs typeface="Calibri"/>
                <a:sym typeface="Calibri"/>
              </a:defRPr>
            </a:lvl9pPr>
          </a:lstStyle>
          <a:p>
            <a:pPr indent="0" lvl="0" marL="102870" rtl="0" algn="l">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90" name="Shape 90"/>
        <p:cNvGrpSpPr/>
        <p:nvPr/>
      </p:nvGrpSpPr>
      <p:grpSpPr>
        <a:xfrm>
          <a:off x="0" y="0"/>
          <a:ext cx="0" cy="0"/>
          <a:chOff x="0" y="0"/>
          <a:chExt cx="0" cy="0"/>
        </a:xfrm>
      </p:grpSpPr>
      <p:sp>
        <p:nvSpPr>
          <p:cNvPr id="91" name="Google Shape;91;p18"/>
          <p:cNvSpPr txBox="1"/>
          <p:nvPr>
            <p:ph type="title"/>
          </p:nvPr>
        </p:nvSpPr>
        <p:spPr>
          <a:xfrm>
            <a:off x="1282471" y="310258"/>
            <a:ext cx="6579057" cy="50292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4400">
                <a:solidFill>
                  <a:srgbClr val="17375E"/>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8"/>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100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8"/>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100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8"/>
          <p:cNvSpPr txBox="1"/>
          <p:nvPr>
            <p:ph idx="12" type="sldNum"/>
          </p:nvPr>
        </p:nvSpPr>
        <p:spPr>
          <a:xfrm>
            <a:off x="8412988" y="4847796"/>
            <a:ext cx="206375" cy="133350"/>
          </a:xfrm>
          <a:prstGeom prst="rect">
            <a:avLst/>
          </a:prstGeom>
          <a:noFill/>
          <a:ln>
            <a:noFill/>
          </a:ln>
        </p:spPr>
        <p:txBody>
          <a:bodyPr anchorCtr="0" anchor="t" bIns="0" lIns="0" spcFirstLastPara="1" rIns="0" wrap="square" tIns="0">
            <a:noAutofit/>
          </a:bodyPr>
          <a:lstStyle>
            <a:lvl1pPr indent="0" lvl="0" marL="102870" marR="0" algn="l">
              <a:lnSpc>
                <a:spcPct val="103333"/>
              </a:lnSpc>
              <a:spcBef>
                <a:spcPts val="0"/>
              </a:spcBef>
              <a:buNone/>
              <a:defRPr b="0" i="0" sz="1200">
                <a:solidFill>
                  <a:srgbClr val="376092"/>
                </a:solidFill>
                <a:latin typeface="Calibri"/>
                <a:ea typeface="Calibri"/>
                <a:cs typeface="Calibri"/>
                <a:sym typeface="Calibri"/>
              </a:defRPr>
            </a:lvl1pPr>
            <a:lvl2pPr indent="0" lvl="1" marL="102870" marR="0" algn="l">
              <a:lnSpc>
                <a:spcPct val="103333"/>
              </a:lnSpc>
              <a:spcBef>
                <a:spcPts val="0"/>
              </a:spcBef>
              <a:buNone/>
              <a:defRPr b="0" i="0" sz="1200">
                <a:solidFill>
                  <a:srgbClr val="376092"/>
                </a:solidFill>
                <a:latin typeface="Calibri"/>
                <a:ea typeface="Calibri"/>
                <a:cs typeface="Calibri"/>
                <a:sym typeface="Calibri"/>
              </a:defRPr>
            </a:lvl2pPr>
            <a:lvl3pPr indent="0" lvl="2" marL="102870" marR="0" algn="l">
              <a:lnSpc>
                <a:spcPct val="103333"/>
              </a:lnSpc>
              <a:spcBef>
                <a:spcPts val="0"/>
              </a:spcBef>
              <a:buNone/>
              <a:defRPr b="0" i="0" sz="1200">
                <a:solidFill>
                  <a:srgbClr val="376092"/>
                </a:solidFill>
                <a:latin typeface="Calibri"/>
                <a:ea typeface="Calibri"/>
                <a:cs typeface="Calibri"/>
                <a:sym typeface="Calibri"/>
              </a:defRPr>
            </a:lvl3pPr>
            <a:lvl4pPr indent="0" lvl="3" marL="102870" marR="0" algn="l">
              <a:lnSpc>
                <a:spcPct val="103333"/>
              </a:lnSpc>
              <a:spcBef>
                <a:spcPts val="0"/>
              </a:spcBef>
              <a:buNone/>
              <a:defRPr b="0" i="0" sz="1200">
                <a:solidFill>
                  <a:srgbClr val="376092"/>
                </a:solidFill>
                <a:latin typeface="Calibri"/>
                <a:ea typeface="Calibri"/>
                <a:cs typeface="Calibri"/>
                <a:sym typeface="Calibri"/>
              </a:defRPr>
            </a:lvl4pPr>
            <a:lvl5pPr indent="0" lvl="4" marL="102870" marR="0" algn="l">
              <a:lnSpc>
                <a:spcPct val="103333"/>
              </a:lnSpc>
              <a:spcBef>
                <a:spcPts val="0"/>
              </a:spcBef>
              <a:buNone/>
              <a:defRPr b="0" i="0" sz="1200">
                <a:solidFill>
                  <a:srgbClr val="376092"/>
                </a:solidFill>
                <a:latin typeface="Calibri"/>
                <a:ea typeface="Calibri"/>
                <a:cs typeface="Calibri"/>
                <a:sym typeface="Calibri"/>
              </a:defRPr>
            </a:lvl5pPr>
            <a:lvl6pPr indent="0" lvl="5" marL="102870" marR="0" algn="l">
              <a:lnSpc>
                <a:spcPct val="103333"/>
              </a:lnSpc>
              <a:spcBef>
                <a:spcPts val="0"/>
              </a:spcBef>
              <a:buNone/>
              <a:defRPr b="0" i="0" sz="1200">
                <a:solidFill>
                  <a:srgbClr val="376092"/>
                </a:solidFill>
                <a:latin typeface="Calibri"/>
                <a:ea typeface="Calibri"/>
                <a:cs typeface="Calibri"/>
                <a:sym typeface="Calibri"/>
              </a:defRPr>
            </a:lvl6pPr>
            <a:lvl7pPr indent="0" lvl="6" marL="102870" marR="0" algn="l">
              <a:lnSpc>
                <a:spcPct val="103333"/>
              </a:lnSpc>
              <a:spcBef>
                <a:spcPts val="0"/>
              </a:spcBef>
              <a:buNone/>
              <a:defRPr b="0" i="0" sz="1200">
                <a:solidFill>
                  <a:srgbClr val="376092"/>
                </a:solidFill>
                <a:latin typeface="Calibri"/>
                <a:ea typeface="Calibri"/>
                <a:cs typeface="Calibri"/>
                <a:sym typeface="Calibri"/>
              </a:defRPr>
            </a:lvl7pPr>
            <a:lvl8pPr indent="0" lvl="7" marL="102870" marR="0" algn="l">
              <a:lnSpc>
                <a:spcPct val="103333"/>
              </a:lnSpc>
              <a:spcBef>
                <a:spcPts val="0"/>
              </a:spcBef>
              <a:buNone/>
              <a:defRPr b="0" i="0" sz="1200">
                <a:solidFill>
                  <a:srgbClr val="376092"/>
                </a:solidFill>
                <a:latin typeface="Calibri"/>
                <a:ea typeface="Calibri"/>
                <a:cs typeface="Calibri"/>
                <a:sym typeface="Calibri"/>
              </a:defRPr>
            </a:lvl8pPr>
            <a:lvl9pPr indent="0" lvl="8" marL="102870" marR="0" algn="l">
              <a:lnSpc>
                <a:spcPct val="103333"/>
              </a:lnSpc>
              <a:spcBef>
                <a:spcPts val="0"/>
              </a:spcBef>
              <a:buNone/>
              <a:defRPr b="0" i="0" sz="1200">
                <a:solidFill>
                  <a:srgbClr val="376092"/>
                </a:solidFill>
                <a:latin typeface="Calibri"/>
                <a:ea typeface="Calibri"/>
                <a:cs typeface="Calibri"/>
                <a:sym typeface="Calibri"/>
              </a:defRPr>
            </a:lvl9pPr>
          </a:lstStyle>
          <a:p>
            <a:pPr indent="0" lvl="0" marL="102870" rtl="0" algn="l">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jpg"/><Relationship Id="rId3" Type="http://schemas.openxmlformats.org/officeDocument/2006/relationships/image" Target="../media/image2.jpg"/><Relationship Id="rId4" Type="http://schemas.openxmlformats.org/officeDocument/2006/relationships/slideLayout" Target="../slideLayouts/slideLayout12.xml"/><Relationship Id="rId9" Type="http://schemas.openxmlformats.org/officeDocument/2006/relationships/theme" Target="../theme/theme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custGeom>
            <a:rect b="b" l="l" r="r" t="t"/>
            <a:pathLst>
              <a:path extrusionOk="0" h="6858000" w="9144000">
                <a:moveTo>
                  <a:pt x="0" y="6858000"/>
                </a:moveTo>
                <a:lnTo>
                  <a:pt x="9144000" y="6858000"/>
                </a:lnTo>
                <a:lnTo>
                  <a:pt x="9144000" y="0"/>
                </a:lnTo>
                <a:lnTo>
                  <a:pt x="0" y="0"/>
                </a:lnTo>
                <a:lnTo>
                  <a:pt x="0" y="6858000"/>
                </a:lnTo>
                <a:close/>
              </a:path>
            </a:pathLst>
          </a:custGeom>
          <a:solidFill>
            <a:srgbClr val="00CC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13"/>
          <p:cNvSpPr/>
          <p:nvPr/>
        </p:nvSpPr>
        <p:spPr>
          <a:xfrm>
            <a:off x="7620" y="4577715"/>
            <a:ext cx="9136380" cy="11430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13"/>
          <p:cNvSpPr/>
          <p:nvPr/>
        </p:nvSpPr>
        <p:spPr>
          <a:xfrm>
            <a:off x="471982" y="4116362"/>
            <a:ext cx="444494" cy="330808"/>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13"/>
          <p:cNvSpPr/>
          <p:nvPr/>
        </p:nvSpPr>
        <p:spPr>
          <a:xfrm>
            <a:off x="7167181" y="3895620"/>
            <a:ext cx="1752600" cy="67920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13"/>
          <p:cNvSpPr txBox="1"/>
          <p:nvPr>
            <p:ph type="title"/>
          </p:nvPr>
        </p:nvSpPr>
        <p:spPr>
          <a:xfrm>
            <a:off x="1282471" y="310258"/>
            <a:ext cx="6579057" cy="50292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4400" u="none" cap="none" strike="noStrike">
                <a:solidFill>
                  <a:srgbClr val="17375E"/>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13"/>
          <p:cNvSpPr txBox="1"/>
          <p:nvPr>
            <p:ph idx="1" type="body"/>
          </p:nvPr>
        </p:nvSpPr>
        <p:spPr>
          <a:xfrm>
            <a:off x="535940" y="1107948"/>
            <a:ext cx="8221980" cy="2103596"/>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2000" u="none" cap="none" strike="noStrike">
                <a:solidFill>
                  <a:srgbClr val="17375E"/>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57" name="Google Shape;57;p13"/>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000">
                <a:solidFill>
                  <a:srgbClr val="37609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13"/>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000">
                <a:solidFill>
                  <a:srgbClr val="37609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13"/>
          <p:cNvSpPr txBox="1"/>
          <p:nvPr>
            <p:ph idx="12" type="sldNum"/>
          </p:nvPr>
        </p:nvSpPr>
        <p:spPr>
          <a:xfrm>
            <a:off x="8412988" y="4847796"/>
            <a:ext cx="206375" cy="133350"/>
          </a:xfrm>
          <a:prstGeom prst="rect">
            <a:avLst/>
          </a:prstGeom>
          <a:noFill/>
          <a:ln>
            <a:noFill/>
          </a:ln>
        </p:spPr>
        <p:txBody>
          <a:bodyPr anchorCtr="0" anchor="t" bIns="0" lIns="0" spcFirstLastPara="1" rIns="0" wrap="square" tIns="0">
            <a:noAutofit/>
          </a:bodyPr>
          <a:lstStyle>
            <a:lvl1pPr indent="0" lvl="0" marL="102870" marR="0" rtl="0" algn="l">
              <a:lnSpc>
                <a:spcPct val="103333"/>
              </a:lnSpc>
              <a:spcBef>
                <a:spcPts val="0"/>
              </a:spcBef>
              <a:buNone/>
              <a:defRPr b="0" i="0" sz="1200" u="none">
                <a:solidFill>
                  <a:srgbClr val="376092"/>
                </a:solidFill>
                <a:latin typeface="Calibri"/>
                <a:ea typeface="Calibri"/>
                <a:cs typeface="Calibri"/>
                <a:sym typeface="Calibri"/>
              </a:defRPr>
            </a:lvl1pPr>
            <a:lvl2pPr indent="0" lvl="1" marL="102870" marR="0" rtl="0" algn="l">
              <a:lnSpc>
                <a:spcPct val="103333"/>
              </a:lnSpc>
              <a:spcBef>
                <a:spcPts val="0"/>
              </a:spcBef>
              <a:buNone/>
              <a:defRPr b="0" i="0" sz="1200" u="none">
                <a:solidFill>
                  <a:srgbClr val="376092"/>
                </a:solidFill>
                <a:latin typeface="Calibri"/>
                <a:ea typeface="Calibri"/>
                <a:cs typeface="Calibri"/>
                <a:sym typeface="Calibri"/>
              </a:defRPr>
            </a:lvl2pPr>
            <a:lvl3pPr indent="0" lvl="2" marL="102870" marR="0" rtl="0" algn="l">
              <a:lnSpc>
                <a:spcPct val="103333"/>
              </a:lnSpc>
              <a:spcBef>
                <a:spcPts val="0"/>
              </a:spcBef>
              <a:buNone/>
              <a:defRPr b="0" i="0" sz="1200" u="none">
                <a:solidFill>
                  <a:srgbClr val="376092"/>
                </a:solidFill>
                <a:latin typeface="Calibri"/>
                <a:ea typeface="Calibri"/>
                <a:cs typeface="Calibri"/>
                <a:sym typeface="Calibri"/>
              </a:defRPr>
            </a:lvl3pPr>
            <a:lvl4pPr indent="0" lvl="3" marL="102870" marR="0" rtl="0" algn="l">
              <a:lnSpc>
                <a:spcPct val="103333"/>
              </a:lnSpc>
              <a:spcBef>
                <a:spcPts val="0"/>
              </a:spcBef>
              <a:buNone/>
              <a:defRPr b="0" i="0" sz="1200" u="none">
                <a:solidFill>
                  <a:srgbClr val="376092"/>
                </a:solidFill>
                <a:latin typeface="Calibri"/>
                <a:ea typeface="Calibri"/>
                <a:cs typeface="Calibri"/>
                <a:sym typeface="Calibri"/>
              </a:defRPr>
            </a:lvl4pPr>
            <a:lvl5pPr indent="0" lvl="4" marL="102870" marR="0" rtl="0" algn="l">
              <a:lnSpc>
                <a:spcPct val="103333"/>
              </a:lnSpc>
              <a:spcBef>
                <a:spcPts val="0"/>
              </a:spcBef>
              <a:buNone/>
              <a:defRPr b="0" i="0" sz="1200" u="none">
                <a:solidFill>
                  <a:srgbClr val="376092"/>
                </a:solidFill>
                <a:latin typeface="Calibri"/>
                <a:ea typeface="Calibri"/>
                <a:cs typeface="Calibri"/>
                <a:sym typeface="Calibri"/>
              </a:defRPr>
            </a:lvl5pPr>
            <a:lvl6pPr indent="0" lvl="5" marL="102870" marR="0" rtl="0" algn="l">
              <a:lnSpc>
                <a:spcPct val="103333"/>
              </a:lnSpc>
              <a:spcBef>
                <a:spcPts val="0"/>
              </a:spcBef>
              <a:buNone/>
              <a:defRPr b="0" i="0" sz="1200" u="none">
                <a:solidFill>
                  <a:srgbClr val="376092"/>
                </a:solidFill>
                <a:latin typeface="Calibri"/>
                <a:ea typeface="Calibri"/>
                <a:cs typeface="Calibri"/>
                <a:sym typeface="Calibri"/>
              </a:defRPr>
            </a:lvl6pPr>
            <a:lvl7pPr indent="0" lvl="6" marL="102870" marR="0" rtl="0" algn="l">
              <a:lnSpc>
                <a:spcPct val="103333"/>
              </a:lnSpc>
              <a:spcBef>
                <a:spcPts val="0"/>
              </a:spcBef>
              <a:buNone/>
              <a:defRPr b="0" i="0" sz="1200" u="none">
                <a:solidFill>
                  <a:srgbClr val="376092"/>
                </a:solidFill>
                <a:latin typeface="Calibri"/>
                <a:ea typeface="Calibri"/>
                <a:cs typeface="Calibri"/>
                <a:sym typeface="Calibri"/>
              </a:defRPr>
            </a:lvl7pPr>
            <a:lvl8pPr indent="0" lvl="7" marL="102870" marR="0" rtl="0" algn="l">
              <a:lnSpc>
                <a:spcPct val="103333"/>
              </a:lnSpc>
              <a:spcBef>
                <a:spcPts val="0"/>
              </a:spcBef>
              <a:buNone/>
              <a:defRPr b="0" i="0" sz="1200" u="none">
                <a:solidFill>
                  <a:srgbClr val="376092"/>
                </a:solidFill>
                <a:latin typeface="Calibri"/>
                <a:ea typeface="Calibri"/>
                <a:cs typeface="Calibri"/>
                <a:sym typeface="Calibri"/>
              </a:defRPr>
            </a:lvl8pPr>
            <a:lvl9pPr indent="0" lvl="8" marL="102870" marR="0" rtl="0" algn="l">
              <a:lnSpc>
                <a:spcPct val="103333"/>
              </a:lnSpc>
              <a:spcBef>
                <a:spcPts val="0"/>
              </a:spcBef>
              <a:buNone/>
              <a:defRPr b="0" i="0" sz="1200" u="none">
                <a:solidFill>
                  <a:srgbClr val="376092"/>
                </a:solidFill>
                <a:latin typeface="Calibri"/>
                <a:ea typeface="Calibri"/>
                <a:cs typeface="Calibri"/>
                <a:sym typeface="Calibri"/>
              </a:defRPr>
            </a:lvl9pPr>
          </a:lstStyle>
          <a:p>
            <a:pPr indent="0" lvl="0" marL="102870" rtl="0" algn="l">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59" r:id="rId4"/>
    <p:sldLayoutId id="2147483660" r:id="rId5"/>
    <p:sldLayoutId id="2147483661" r:id="rId6"/>
    <p:sldLayoutId id="2147483662" r:id="rId7"/>
    <p:sldLayoutId id="214748366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nvSpPr>
        <p:spPr>
          <a:xfrm>
            <a:off x="702015" y="2584275"/>
            <a:ext cx="7699375" cy="914400"/>
          </a:xfrm>
          <a:prstGeom prst="rect">
            <a:avLst/>
          </a:prstGeom>
          <a:noFill/>
          <a:ln>
            <a:noFill/>
          </a:ln>
        </p:spPr>
        <p:txBody>
          <a:bodyPr anchorCtr="0" anchor="t" bIns="0" lIns="0" spcFirstLastPara="1" rIns="0" wrap="square" tIns="0">
            <a:noAutofit/>
          </a:bodyPr>
          <a:lstStyle/>
          <a:p>
            <a:pPr indent="-1628139" lvl="0" marL="1640204" marR="5080" rtl="0" algn="l">
              <a:lnSpc>
                <a:spcPct val="100000"/>
              </a:lnSpc>
              <a:spcBef>
                <a:spcPts val="0"/>
              </a:spcBef>
              <a:spcAft>
                <a:spcPts val="0"/>
              </a:spcAft>
              <a:buNone/>
            </a:pPr>
            <a:r>
              <a:rPr lang="vi" sz="4000">
                <a:solidFill>
                  <a:srgbClr val="10253F"/>
                </a:solidFill>
                <a:latin typeface="Calibri"/>
                <a:ea typeface="Calibri"/>
                <a:cs typeface="Calibri"/>
                <a:sym typeface="Calibri"/>
              </a:rPr>
              <a:t>Creating Responsive Webpages Using  Bootstrap and jQuery</a:t>
            </a:r>
            <a:endParaRPr sz="4000">
              <a:solidFill>
                <a:schemeClr val="dk1"/>
              </a:solidFill>
              <a:latin typeface="Calibri"/>
              <a:ea typeface="Calibri"/>
              <a:cs typeface="Calibri"/>
              <a:sym typeface="Calibri"/>
            </a:endParaRPr>
          </a:p>
        </p:txBody>
      </p:sp>
      <p:sp>
        <p:nvSpPr>
          <p:cNvPr id="101" name="Google Shape;101;p19"/>
          <p:cNvSpPr txBox="1"/>
          <p:nvPr/>
        </p:nvSpPr>
        <p:spPr>
          <a:xfrm>
            <a:off x="2403475" y="3736850"/>
            <a:ext cx="1210500" cy="2286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vi" sz="2000">
                <a:solidFill>
                  <a:srgbClr val="17375E"/>
                </a:solidFill>
                <a:latin typeface="Calibri"/>
                <a:ea typeface="Calibri"/>
                <a:cs typeface="Calibri"/>
                <a:sym typeface="Calibri"/>
              </a:rPr>
              <a:t>Session 24</a:t>
            </a:r>
            <a:endParaRPr sz="2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28"/>
          <p:cNvSpPr txBox="1"/>
          <p:nvPr>
            <p:ph type="title"/>
          </p:nvPr>
        </p:nvSpPr>
        <p:spPr>
          <a:xfrm>
            <a:off x="1282471" y="310258"/>
            <a:ext cx="6579057" cy="502920"/>
          </a:xfrm>
          <a:prstGeom prst="rect">
            <a:avLst/>
          </a:prstGeom>
          <a:noFill/>
          <a:ln>
            <a:noFill/>
          </a:ln>
        </p:spPr>
        <p:txBody>
          <a:bodyPr anchorCtr="0" anchor="t" bIns="0" lIns="0" spcFirstLastPara="1" rIns="0" wrap="square" tIns="0">
            <a:noAutofit/>
          </a:bodyPr>
          <a:lstStyle/>
          <a:p>
            <a:pPr indent="0" lvl="0" marL="1283335" rtl="0" algn="l">
              <a:lnSpc>
                <a:spcPct val="100000"/>
              </a:lnSpc>
              <a:spcBef>
                <a:spcPts val="0"/>
              </a:spcBef>
              <a:spcAft>
                <a:spcPts val="0"/>
              </a:spcAft>
              <a:buNone/>
            </a:pPr>
            <a:r>
              <a:rPr lang="vi"/>
              <a:t>Condensed Tables</a:t>
            </a:r>
            <a:endParaRPr/>
          </a:p>
        </p:txBody>
      </p:sp>
      <p:sp>
        <p:nvSpPr>
          <p:cNvPr id="222" name="Google Shape;222;p28"/>
          <p:cNvSpPr txBox="1"/>
          <p:nvPr/>
        </p:nvSpPr>
        <p:spPr>
          <a:xfrm>
            <a:off x="535940" y="1107948"/>
            <a:ext cx="6036945" cy="1325879"/>
          </a:xfrm>
          <a:prstGeom prst="rect">
            <a:avLst/>
          </a:prstGeom>
          <a:noFill/>
          <a:ln>
            <a:noFill/>
          </a:ln>
        </p:spPr>
        <p:txBody>
          <a:bodyPr anchorCtr="0" anchor="t" bIns="0" lIns="0" spcFirstLastPara="1" rIns="0" wrap="square" tIns="0">
            <a:noAutofit/>
          </a:bodyPr>
          <a:lstStyle/>
          <a:p>
            <a:pPr indent="-342265" lvl="0" marL="354965" marR="0" rtl="0" algn="l">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Also known as compact tables</a:t>
            </a:r>
            <a:endParaRPr sz="2000">
              <a:solidFill>
                <a:schemeClr val="dk1"/>
              </a:solidFill>
              <a:latin typeface="Calibri"/>
              <a:ea typeface="Calibri"/>
              <a:cs typeface="Calibri"/>
              <a:sym typeface="Calibri"/>
            </a:endParaRPr>
          </a:p>
          <a:p>
            <a:pPr indent="-342265" lvl="0" marL="354965" marR="0" rtl="0" algn="l">
              <a:lnSpc>
                <a:spcPct val="100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Reduce cell padding by half to make condensed table</a:t>
            </a:r>
            <a:endParaRPr sz="2000">
              <a:solidFill>
                <a:schemeClr val="dk1"/>
              </a:solidFill>
              <a:latin typeface="Calibri"/>
              <a:ea typeface="Calibri"/>
              <a:cs typeface="Calibri"/>
              <a:sym typeface="Calibri"/>
            </a:endParaRPr>
          </a:p>
          <a:p>
            <a:pPr indent="-342265" lvl="0" marL="354965" marR="0" rtl="0" algn="l">
              <a:lnSpc>
                <a:spcPct val="100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Saves spaces around cells</a:t>
            </a:r>
            <a:endParaRPr sz="2000">
              <a:solidFill>
                <a:schemeClr val="dk1"/>
              </a:solidFill>
              <a:latin typeface="Calibri"/>
              <a:ea typeface="Calibri"/>
              <a:cs typeface="Calibri"/>
              <a:sym typeface="Calibri"/>
            </a:endParaRPr>
          </a:p>
          <a:p>
            <a:pPr indent="-342265" lvl="0" marL="354965" marR="0" rtl="0" algn="l">
              <a:lnSpc>
                <a:spcPct val="100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Use .table-condensed class and add to .table base class</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Output:</a:t>
            </a:r>
            <a:endParaRPr sz="2000">
              <a:solidFill>
                <a:schemeClr val="dk1"/>
              </a:solidFill>
              <a:latin typeface="Calibri"/>
              <a:ea typeface="Calibri"/>
              <a:cs typeface="Calibri"/>
              <a:sym typeface="Calibri"/>
            </a:endParaRPr>
          </a:p>
        </p:txBody>
      </p:sp>
      <p:sp>
        <p:nvSpPr>
          <p:cNvPr id="223" name="Google Shape;223;p28"/>
          <p:cNvSpPr/>
          <p:nvPr/>
        </p:nvSpPr>
        <p:spPr>
          <a:xfrm>
            <a:off x="2061222" y="2576045"/>
            <a:ext cx="4876799" cy="148589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28"/>
          <p:cNvSpPr/>
          <p:nvPr/>
        </p:nvSpPr>
        <p:spPr>
          <a:xfrm>
            <a:off x="2052637" y="2568178"/>
            <a:ext cx="4886325" cy="1493044"/>
          </a:xfrm>
          <a:custGeom>
            <a:rect b="b" l="l" r="r" t="t"/>
            <a:pathLst>
              <a:path extrusionOk="0" h="1990725" w="4886325">
                <a:moveTo>
                  <a:pt x="0" y="0"/>
                </a:moveTo>
                <a:lnTo>
                  <a:pt x="4886325" y="0"/>
                </a:lnTo>
                <a:lnTo>
                  <a:pt x="4886325" y="1990725"/>
                </a:lnTo>
                <a:lnTo>
                  <a:pt x="0" y="1990725"/>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28"/>
          <p:cNvSpPr txBox="1"/>
          <p:nvPr/>
        </p:nvSpPr>
        <p:spPr>
          <a:xfrm>
            <a:off x="8425688" y="4847796"/>
            <a:ext cx="180975" cy="133350"/>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None/>
            </a:pPr>
            <a:r>
              <a:rPr lang="vi" sz="1200">
                <a:solidFill>
                  <a:srgbClr val="376092"/>
                </a:solidFill>
                <a:latin typeface="Calibri"/>
                <a:ea typeface="Calibri"/>
                <a:cs typeface="Calibri"/>
                <a:sym typeface="Calibri"/>
              </a:rPr>
              <a:t>10</a:t>
            </a:r>
            <a:endParaRPr sz="1200">
              <a:solidFill>
                <a:schemeClr val="dk1"/>
              </a:solidFill>
              <a:latin typeface="Calibri"/>
              <a:ea typeface="Calibri"/>
              <a:cs typeface="Calibri"/>
              <a:sym typeface="Calibri"/>
            </a:endParaRPr>
          </a:p>
        </p:txBody>
      </p:sp>
      <p:sp>
        <p:nvSpPr>
          <p:cNvPr id="226" name="Google Shape;226;p28"/>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227" name="Google Shape;227;p28"/>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 APTECH LIMITED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29"/>
          <p:cNvSpPr txBox="1"/>
          <p:nvPr>
            <p:ph type="title"/>
          </p:nvPr>
        </p:nvSpPr>
        <p:spPr>
          <a:xfrm>
            <a:off x="1282471" y="310258"/>
            <a:ext cx="6579057" cy="502920"/>
          </a:xfrm>
          <a:prstGeom prst="rect">
            <a:avLst/>
          </a:prstGeom>
          <a:noFill/>
          <a:ln>
            <a:noFill/>
          </a:ln>
        </p:spPr>
        <p:txBody>
          <a:bodyPr anchorCtr="0" anchor="t" bIns="0" lIns="0" spcFirstLastPara="1" rIns="0" wrap="square" tIns="0">
            <a:noAutofit/>
          </a:bodyPr>
          <a:lstStyle/>
          <a:p>
            <a:pPr indent="0" lvl="0" marL="1126490" rtl="0" algn="l">
              <a:lnSpc>
                <a:spcPct val="100000"/>
              </a:lnSpc>
              <a:spcBef>
                <a:spcPts val="0"/>
              </a:spcBef>
              <a:spcAft>
                <a:spcPts val="0"/>
              </a:spcAft>
              <a:buNone/>
            </a:pPr>
            <a:r>
              <a:rPr lang="vi"/>
              <a:t>Emphasis on Tables</a:t>
            </a:r>
            <a:endParaRPr/>
          </a:p>
        </p:txBody>
      </p:sp>
      <p:sp>
        <p:nvSpPr>
          <p:cNvPr id="235" name="Google Shape;235;p29"/>
          <p:cNvSpPr txBox="1"/>
          <p:nvPr>
            <p:ph idx="12" type="sldNum"/>
          </p:nvPr>
        </p:nvSpPr>
        <p:spPr>
          <a:xfrm>
            <a:off x="8412988" y="4847796"/>
            <a:ext cx="206375" cy="133350"/>
          </a:xfrm>
          <a:prstGeom prst="rect">
            <a:avLst/>
          </a:prstGeom>
          <a:noFill/>
          <a:ln>
            <a:noFill/>
          </a:ln>
        </p:spPr>
        <p:txBody>
          <a:bodyPr anchorCtr="0" anchor="t" bIns="0" lIns="0" spcFirstLastPara="1" rIns="0" wrap="square" tIns="0">
            <a:noAutofit/>
          </a:bodyPr>
          <a:lstStyle/>
          <a:p>
            <a:pPr indent="0" lvl="0" marL="25400" rtl="0" algn="l">
              <a:lnSpc>
                <a:spcPct val="103333"/>
              </a:lnSpc>
              <a:spcBef>
                <a:spcPts val="0"/>
              </a:spcBef>
              <a:spcAft>
                <a:spcPts val="0"/>
              </a:spcAft>
              <a:buNone/>
            </a:pPr>
            <a:fld id="{00000000-1234-1234-1234-123412341234}" type="slidenum">
              <a:rPr lang="vi"/>
              <a:t>‹#›</a:t>
            </a:fld>
            <a:endParaRPr/>
          </a:p>
        </p:txBody>
      </p:sp>
      <p:sp>
        <p:nvSpPr>
          <p:cNvPr id="236" name="Google Shape;236;p29"/>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237" name="Google Shape;237;p29"/>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 APTECH LIMITED</a:t>
            </a:r>
            <a:endParaRPr/>
          </a:p>
        </p:txBody>
      </p:sp>
      <p:sp>
        <p:nvSpPr>
          <p:cNvPr id="238" name="Google Shape;238;p29"/>
          <p:cNvSpPr txBox="1"/>
          <p:nvPr/>
        </p:nvSpPr>
        <p:spPr>
          <a:xfrm>
            <a:off x="383540" y="1031748"/>
            <a:ext cx="8415000" cy="1006200"/>
          </a:xfrm>
          <a:prstGeom prst="rect">
            <a:avLst/>
          </a:prstGeom>
          <a:noFill/>
          <a:ln>
            <a:noFill/>
          </a:ln>
        </p:spPr>
        <p:txBody>
          <a:bodyPr anchorCtr="0" anchor="t" bIns="0" lIns="0" spcFirstLastPara="1" rIns="0" wrap="square" tIns="0">
            <a:noAutofit/>
          </a:bodyPr>
          <a:lstStyle/>
          <a:p>
            <a:pPr indent="-316865" lvl="0" marL="354965" marR="0" rtl="0" algn="l">
              <a:lnSpc>
                <a:spcPct val="100000"/>
              </a:lnSpc>
              <a:spcBef>
                <a:spcPts val="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Few contextual classes to emphasis a cell or entire row</a:t>
            </a:r>
            <a:endParaRPr sz="1600">
              <a:solidFill>
                <a:schemeClr val="dk1"/>
              </a:solidFill>
              <a:latin typeface="Calibri"/>
              <a:ea typeface="Calibri"/>
              <a:cs typeface="Calibri"/>
              <a:sym typeface="Calibri"/>
            </a:endParaRPr>
          </a:p>
          <a:p>
            <a:pPr indent="-316865" lvl="0" marL="354965" marR="5080" rtl="0" algn="l">
              <a:lnSpc>
                <a:spcPct val="10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Indicate success, warning, information, or danger by changing the background  color of the row or cell</a:t>
            </a:r>
            <a:endParaRPr sz="1600">
              <a:solidFill>
                <a:schemeClr val="dk1"/>
              </a:solidFill>
              <a:latin typeface="Calibri"/>
              <a:ea typeface="Calibri"/>
              <a:cs typeface="Calibri"/>
              <a:sym typeface="Calibri"/>
            </a:endParaRPr>
          </a:p>
          <a:p>
            <a:pPr indent="-317500" lvl="0" marL="355600" marR="0" rtl="0" algn="l">
              <a:lnSpc>
                <a:spcPct val="10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List of contextual classes with color:</a:t>
            </a:r>
            <a:endParaRPr sz="1600">
              <a:solidFill>
                <a:schemeClr val="dk1"/>
              </a:solidFill>
              <a:latin typeface="Calibri"/>
              <a:ea typeface="Calibri"/>
              <a:cs typeface="Calibri"/>
              <a:sym typeface="Calibri"/>
            </a:endParaRPr>
          </a:p>
        </p:txBody>
      </p:sp>
      <p:sp>
        <p:nvSpPr>
          <p:cNvPr id="239" name="Google Shape;239;p29"/>
          <p:cNvSpPr txBox="1"/>
          <p:nvPr/>
        </p:nvSpPr>
        <p:spPr>
          <a:xfrm>
            <a:off x="383617" y="3607402"/>
            <a:ext cx="7761600" cy="248100"/>
          </a:xfrm>
          <a:prstGeom prst="rect">
            <a:avLst/>
          </a:prstGeom>
          <a:noFill/>
          <a:ln>
            <a:noFill/>
          </a:ln>
        </p:spPr>
        <p:txBody>
          <a:bodyPr anchorCtr="0" anchor="t" bIns="0" lIns="0" spcFirstLastPara="1" rIns="0" wrap="square" tIns="0">
            <a:noAutofit/>
          </a:bodyPr>
          <a:lstStyle/>
          <a:p>
            <a:pPr indent="-342265" lvl="0" marL="354965" marR="0" rtl="0" algn="l">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Use classes .warning, .success, .danger, .active, .info to .table base class.</a:t>
            </a:r>
            <a:endParaRPr sz="2000">
              <a:solidFill>
                <a:schemeClr val="dk1"/>
              </a:solidFill>
              <a:latin typeface="Calibri"/>
              <a:ea typeface="Calibri"/>
              <a:cs typeface="Calibri"/>
              <a:sym typeface="Calibri"/>
            </a:endParaRPr>
          </a:p>
        </p:txBody>
      </p:sp>
      <p:graphicFrame>
        <p:nvGraphicFramePr>
          <p:cNvPr id="240" name="Google Shape;240;p29"/>
          <p:cNvGraphicFramePr/>
          <p:nvPr/>
        </p:nvGraphicFramePr>
        <p:xfrm>
          <a:off x="1670050" y="2166938"/>
          <a:ext cx="3000000" cy="3000000"/>
        </p:xfrm>
        <a:graphic>
          <a:graphicData uri="http://schemas.openxmlformats.org/drawingml/2006/table">
            <a:tbl>
              <a:tblPr bandRow="1" firstRow="1">
                <a:noFill/>
                <a:tableStyleId>{E6F95EF3-5F52-44ED-9A18-083F69B11B9E}</a:tableStyleId>
              </a:tblPr>
              <a:tblGrid>
                <a:gridCol w="1364875"/>
                <a:gridCol w="1657350"/>
                <a:gridCol w="3607175"/>
              </a:tblGrid>
              <a:tr h="285075">
                <a:tc>
                  <a:txBody>
                    <a:bodyPr/>
                    <a:lstStyle/>
                    <a:p>
                      <a:pPr indent="0" lvl="0" marL="50800" marR="0" rtl="0" algn="l">
                        <a:lnSpc>
                          <a:spcPct val="100000"/>
                        </a:lnSpc>
                        <a:spcBef>
                          <a:spcPts val="0"/>
                        </a:spcBef>
                        <a:spcAft>
                          <a:spcPts val="0"/>
                        </a:spcAft>
                        <a:buNone/>
                      </a:pPr>
                      <a:r>
                        <a:rPr b="1" lang="vi" sz="1100" u="none" cap="none" strike="noStrike">
                          <a:solidFill>
                            <a:srgbClr val="FFFFFF"/>
                          </a:solidFill>
                          <a:latin typeface="Calibri"/>
                          <a:ea typeface="Calibri"/>
                          <a:cs typeface="Calibri"/>
                          <a:sym typeface="Calibri"/>
                        </a:rPr>
                        <a:t>Contextual Class</a:t>
                      </a:r>
                      <a:endParaRPr sz="11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127000" marR="0" rtl="0" algn="l">
                        <a:lnSpc>
                          <a:spcPct val="100000"/>
                        </a:lnSpc>
                        <a:spcBef>
                          <a:spcPts val="0"/>
                        </a:spcBef>
                        <a:spcAft>
                          <a:spcPts val="0"/>
                        </a:spcAft>
                        <a:buNone/>
                      </a:pPr>
                      <a:r>
                        <a:rPr b="1" lang="vi" sz="1100" u="none" cap="none" strike="noStrike">
                          <a:solidFill>
                            <a:srgbClr val="FFFFFF"/>
                          </a:solidFill>
                          <a:latin typeface="Calibri"/>
                          <a:ea typeface="Calibri"/>
                          <a:cs typeface="Calibri"/>
                          <a:sym typeface="Calibri"/>
                        </a:rPr>
                        <a:t>Background Color</a:t>
                      </a:r>
                      <a:endParaRPr sz="11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0" marR="0" rtl="0" algn="ctr">
                        <a:lnSpc>
                          <a:spcPct val="100000"/>
                        </a:lnSpc>
                        <a:spcBef>
                          <a:spcPts val="0"/>
                        </a:spcBef>
                        <a:spcAft>
                          <a:spcPts val="0"/>
                        </a:spcAft>
                        <a:buNone/>
                      </a:pPr>
                      <a:r>
                        <a:rPr b="1" lang="vi" sz="1100" u="none" cap="none" strike="noStrike">
                          <a:solidFill>
                            <a:srgbClr val="FFFFFF"/>
                          </a:solidFill>
                          <a:latin typeface="Calibri"/>
                          <a:ea typeface="Calibri"/>
                          <a:cs typeface="Calibri"/>
                          <a:sym typeface="Calibri"/>
                        </a:rPr>
                        <a:t>Description</a:t>
                      </a:r>
                      <a:endParaRPr sz="11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r>
              <a:tr h="184025">
                <a:tc>
                  <a:txBody>
                    <a:bodyPr/>
                    <a:lstStyle/>
                    <a:p>
                      <a:pPr indent="0" lvl="0" marL="50800" marR="0" rtl="0" algn="l">
                        <a:lnSpc>
                          <a:spcPct val="112857"/>
                        </a:lnSpc>
                        <a:spcBef>
                          <a:spcPts val="0"/>
                        </a:spcBef>
                        <a:spcAft>
                          <a:spcPts val="0"/>
                        </a:spcAft>
                        <a:buNone/>
                      </a:pPr>
                      <a:r>
                        <a:rPr b="1" lang="vi" sz="1100" u="none" cap="none" strike="noStrike">
                          <a:solidFill>
                            <a:srgbClr val="FFFFFF"/>
                          </a:solidFill>
                          <a:latin typeface="Calibri"/>
                          <a:ea typeface="Calibri"/>
                          <a:cs typeface="Calibri"/>
                          <a:sym typeface="Calibri"/>
                        </a:rPr>
                        <a:t>.active</a:t>
                      </a:r>
                      <a:endParaRPr sz="11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4F81BD"/>
                    </a:solidFill>
                  </a:tcPr>
                </a:tc>
                <a:tc>
                  <a:txBody>
                    <a:bodyPr/>
                    <a:lstStyle/>
                    <a:p>
                      <a:pPr indent="0" lvl="0" marL="50800" marR="0" rtl="0" algn="l">
                        <a:lnSpc>
                          <a:spcPct val="112857"/>
                        </a:lnSpc>
                        <a:spcBef>
                          <a:spcPts val="0"/>
                        </a:spcBef>
                        <a:spcAft>
                          <a:spcPts val="0"/>
                        </a:spcAft>
                        <a:buNone/>
                      </a:pPr>
                      <a:r>
                        <a:rPr lang="vi" sz="1100" u="none" cap="none" strike="noStrike">
                          <a:latin typeface="Calibri"/>
                          <a:ea typeface="Calibri"/>
                          <a:cs typeface="Calibri"/>
                          <a:sym typeface="Calibri"/>
                        </a:rPr>
                        <a:t>Gray</a:t>
                      </a:r>
                      <a:endParaRPr sz="11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50800" marR="0" rtl="0" algn="l">
                        <a:lnSpc>
                          <a:spcPct val="112857"/>
                        </a:lnSpc>
                        <a:spcBef>
                          <a:spcPts val="0"/>
                        </a:spcBef>
                        <a:spcAft>
                          <a:spcPts val="0"/>
                        </a:spcAft>
                        <a:buNone/>
                      </a:pPr>
                      <a:r>
                        <a:rPr lang="vi" sz="1100" u="none" cap="none" strike="noStrike">
                          <a:latin typeface="Calibri"/>
                          <a:ea typeface="Calibri"/>
                          <a:cs typeface="Calibri"/>
                          <a:sym typeface="Calibri"/>
                        </a:rPr>
                        <a:t>Applies the hover color to a cell or row.</a:t>
                      </a:r>
                      <a:endParaRPr sz="11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184025">
                <a:tc>
                  <a:txBody>
                    <a:bodyPr/>
                    <a:lstStyle/>
                    <a:p>
                      <a:pPr indent="0" lvl="0" marL="50800" marR="0" rtl="0" algn="l">
                        <a:lnSpc>
                          <a:spcPct val="100000"/>
                        </a:lnSpc>
                        <a:spcBef>
                          <a:spcPts val="0"/>
                        </a:spcBef>
                        <a:spcAft>
                          <a:spcPts val="0"/>
                        </a:spcAft>
                        <a:buNone/>
                      </a:pPr>
                      <a:r>
                        <a:rPr b="1" lang="vi" sz="1100" u="none" cap="none" strike="noStrike">
                          <a:solidFill>
                            <a:srgbClr val="FFFFFF"/>
                          </a:solidFill>
                          <a:latin typeface="Calibri"/>
                          <a:ea typeface="Calibri"/>
                          <a:cs typeface="Calibri"/>
                          <a:sym typeface="Calibri"/>
                        </a:rPr>
                        <a:t>.success</a:t>
                      </a:r>
                      <a:endParaRPr sz="11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4F81BD"/>
                    </a:solidFill>
                  </a:tcPr>
                </a:tc>
                <a:tc>
                  <a:txBody>
                    <a:bodyPr/>
                    <a:lstStyle/>
                    <a:p>
                      <a:pPr indent="0" lvl="0" marL="50800" marR="0" rtl="0" algn="l">
                        <a:lnSpc>
                          <a:spcPct val="100000"/>
                        </a:lnSpc>
                        <a:spcBef>
                          <a:spcPts val="0"/>
                        </a:spcBef>
                        <a:spcAft>
                          <a:spcPts val="0"/>
                        </a:spcAft>
                        <a:buNone/>
                      </a:pPr>
                      <a:r>
                        <a:rPr lang="vi" sz="1100" u="none" cap="none" strike="noStrike">
                          <a:latin typeface="Calibri"/>
                          <a:ea typeface="Calibri"/>
                          <a:cs typeface="Calibri"/>
                          <a:sym typeface="Calibri"/>
                        </a:rPr>
                        <a:t>Green</a:t>
                      </a:r>
                      <a:endParaRPr sz="11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50800" marR="0" rtl="0" algn="l">
                        <a:lnSpc>
                          <a:spcPct val="100000"/>
                        </a:lnSpc>
                        <a:spcBef>
                          <a:spcPts val="0"/>
                        </a:spcBef>
                        <a:spcAft>
                          <a:spcPts val="0"/>
                        </a:spcAft>
                        <a:buNone/>
                      </a:pPr>
                      <a:r>
                        <a:rPr lang="vi" sz="1100" u="none" cap="none" strike="noStrike">
                          <a:latin typeface="Calibri"/>
                          <a:ea typeface="Calibri"/>
                          <a:cs typeface="Calibri"/>
                          <a:sym typeface="Calibri"/>
                        </a:rPr>
                        <a:t>Denotes a successful action.</a:t>
                      </a:r>
                      <a:endParaRPr sz="11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285075">
                <a:tc>
                  <a:txBody>
                    <a:bodyPr/>
                    <a:lstStyle/>
                    <a:p>
                      <a:pPr indent="0" lvl="0" marL="50800" marR="0" rtl="0" algn="l">
                        <a:lnSpc>
                          <a:spcPct val="100000"/>
                        </a:lnSpc>
                        <a:spcBef>
                          <a:spcPts val="0"/>
                        </a:spcBef>
                        <a:spcAft>
                          <a:spcPts val="0"/>
                        </a:spcAft>
                        <a:buNone/>
                      </a:pPr>
                      <a:r>
                        <a:rPr b="1" lang="vi" sz="1100" u="none" cap="none" strike="noStrike">
                          <a:solidFill>
                            <a:srgbClr val="FFFFFF"/>
                          </a:solidFill>
                          <a:latin typeface="Calibri"/>
                          <a:ea typeface="Calibri"/>
                          <a:cs typeface="Calibri"/>
                          <a:sym typeface="Calibri"/>
                        </a:rPr>
                        <a:t>.info</a:t>
                      </a:r>
                      <a:endParaRPr sz="11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4F81BD"/>
                    </a:solidFill>
                  </a:tcPr>
                </a:tc>
                <a:tc>
                  <a:txBody>
                    <a:bodyPr/>
                    <a:lstStyle/>
                    <a:p>
                      <a:pPr indent="0" lvl="0" marL="50800" marR="0" rtl="0" algn="l">
                        <a:lnSpc>
                          <a:spcPct val="100000"/>
                        </a:lnSpc>
                        <a:spcBef>
                          <a:spcPts val="0"/>
                        </a:spcBef>
                        <a:spcAft>
                          <a:spcPts val="0"/>
                        </a:spcAft>
                        <a:buNone/>
                      </a:pPr>
                      <a:r>
                        <a:rPr lang="vi" sz="1100" u="none" cap="none" strike="noStrike">
                          <a:latin typeface="Calibri"/>
                          <a:ea typeface="Calibri"/>
                          <a:cs typeface="Calibri"/>
                          <a:sym typeface="Calibri"/>
                        </a:rPr>
                        <a:t>Blue</a:t>
                      </a:r>
                      <a:endParaRPr sz="11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50800" marR="0" rtl="0" algn="l">
                        <a:lnSpc>
                          <a:spcPct val="100000"/>
                        </a:lnSpc>
                        <a:spcBef>
                          <a:spcPts val="0"/>
                        </a:spcBef>
                        <a:spcAft>
                          <a:spcPts val="0"/>
                        </a:spcAft>
                        <a:buNone/>
                      </a:pPr>
                      <a:r>
                        <a:rPr lang="vi" sz="1100" u="none" cap="none" strike="noStrike">
                          <a:latin typeface="Calibri"/>
                          <a:ea typeface="Calibri"/>
                          <a:cs typeface="Calibri"/>
                          <a:sym typeface="Calibri"/>
                        </a:rPr>
                        <a:t>Denotes informative text or neutral action.</a:t>
                      </a:r>
                      <a:endParaRPr sz="11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285075">
                <a:tc>
                  <a:txBody>
                    <a:bodyPr/>
                    <a:lstStyle/>
                    <a:p>
                      <a:pPr indent="0" lvl="0" marL="50800" marR="0" rtl="0" algn="l">
                        <a:lnSpc>
                          <a:spcPct val="100000"/>
                        </a:lnSpc>
                        <a:spcBef>
                          <a:spcPts val="0"/>
                        </a:spcBef>
                        <a:spcAft>
                          <a:spcPts val="0"/>
                        </a:spcAft>
                        <a:buNone/>
                      </a:pPr>
                      <a:r>
                        <a:rPr b="1" lang="vi" sz="1100" u="none" cap="none" strike="noStrike">
                          <a:solidFill>
                            <a:srgbClr val="FFFFFF"/>
                          </a:solidFill>
                          <a:latin typeface="Calibri"/>
                          <a:ea typeface="Calibri"/>
                          <a:cs typeface="Calibri"/>
                          <a:sym typeface="Calibri"/>
                        </a:rPr>
                        <a:t>.warning</a:t>
                      </a:r>
                      <a:endParaRPr sz="11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4F81BD"/>
                    </a:solidFill>
                  </a:tcPr>
                </a:tc>
                <a:tc>
                  <a:txBody>
                    <a:bodyPr/>
                    <a:lstStyle/>
                    <a:p>
                      <a:pPr indent="0" lvl="0" marL="50800" marR="0" rtl="0" algn="l">
                        <a:lnSpc>
                          <a:spcPct val="100000"/>
                        </a:lnSpc>
                        <a:spcBef>
                          <a:spcPts val="0"/>
                        </a:spcBef>
                        <a:spcAft>
                          <a:spcPts val="0"/>
                        </a:spcAft>
                        <a:buNone/>
                      </a:pPr>
                      <a:r>
                        <a:rPr lang="vi" sz="1100" u="none" cap="none" strike="noStrike">
                          <a:latin typeface="Calibri"/>
                          <a:ea typeface="Calibri"/>
                          <a:cs typeface="Calibri"/>
                          <a:sym typeface="Calibri"/>
                        </a:rPr>
                        <a:t>Yellow</a:t>
                      </a:r>
                      <a:endParaRPr sz="11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50800" marR="0" rtl="0" algn="l">
                        <a:lnSpc>
                          <a:spcPct val="100000"/>
                        </a:lnSpc>
                        <a:spcBef>
                          <a:spcPts val="0"/>
                        </a:spcBef>
                        <a:spcAft>
                          <a:spcPts val="0"/>
                        </a:spcAft>
                        <a:buNone/>
                      </a:pPr>
                      <a:r>
                        <a:rPr lang="vi" sz="1100" u="none" cap="none" strike="noStrike">
                          <a:latin typeface="Calibri"/>
                          <a:ea typeface="Calibri"/>
                          <a:cs typeface="Calibri"/>
                          <a:sym typeface="Calibri"/>
                        </a:rPr>
                        <a:t>Denotes a warning to grab quick attention.</a:t>
                      </a:r>
                      <a:endParaRPr sz="11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184025">
                <a:tc>
                  <a:txBody>
                    <a:bodyPr/>
                    <a:lstStyle/>
                    <a:p>
                      <a:pPr indent="0" lvl="0" marL="50800" marR="0" rtl="0" algn="l">
                        <a:lnSpc>
                          <a:spcPct val="100000"/>
                        </a:lnSpc>
                        <a:spcBef>
                          <a:spcPts val="0"/>
                        </a:spcBef>
                        <a:spcAft>
                          <a:spcPts val="0"/>
                        </a:spcAft>
                        <a:buNone/>
                      </a:pPr>
                      <a:r>
                        <a:rPr b="1" lang="vi" sz="1100" u="none" cap="none" strike="noStrike">
                          <a:solidFill>
                            <a:srgbClr val="FFFFFF"/>
                          </a:solidFill>
                          <a:latin typeface="Calibri"/>
                          <a:ea typeface="Calibri"/>
                          <a:cs typeface="Calibri"/>
                          <a:sym typeface="Calibri"/>
                        </a:rPr>
                        <a:t>.danger</a:t>
                      </a:r>
                      <a:endParaRPr sz="11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4F81BD"/>
                    </a:solidFill>
                  </a:tcPr>
                </a:tc>
                <a:tc>
                  <a:txBody>
                    <a:bodyPr/>
                    <a:lstStyle/>
                    <a:p>
                      <a:pPr indent="0" lvl="0" marL="50800" marR="0" rtl="0" algn="l">
                        <a:lnSpc>
                          <a:spcPct val="100000"/>
                        </a:lnSpc>
                        <a:spcBef>
                          <a:spcPts val="0"/>
                        </a:spcBef>
                        <a:spcAft>
                          <a:spcPts val="0"/>
                        </a:spcAft>
                        <a:buNone/>
                      </a:pPr>
                      <a:r>
                        <a:rPr lang="vi" sz="1100" u="none" cap="none" strike="noStrike">
                          <a:latin typeface="Calibri"/>
                          <a:ea typeface="Calibri"/>
                          <a:cs typeface="Calibri"/>
                          <a:sym typeface="Calibri"/>
                        </a:rPr>
                        <a:t>Red</a:t>
                      </a:r>
                      <a:endParaRPr sz="11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50800" marR="0" rtl="0" algn="l">
                        <a:lnSpc>
                          <a:spcPct val="100000"/>
                        </a:lnSpc>
                        <a:spcBef>
                          <a:spcPts val="0"/>
                        </a:spcBef>
                        <a:spcAft>
                          <a:spcPts val="0"/>
                        </a:spcAft>
                        <a:buNone/>
                      </a:pPr>
                      <a:r>
                        <a:rPr lang="vi" sz="1100" u="none" cap="none" strike="noStrike">
                          <a:latin typeface="Calibri"/>
                          <a:ea typeface="Calibri"/>
                          <a:cs typeface="Calibri"/>
                          <a:sym typeface="Calibri"/>
                        </a:rPr>
                        <a:t>Denotes a harmful action.</a:t>
                      </a:r>
                      <a:endParaRPr sz="11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30"/>
          <p:cNvSpPr txBox="1"/>
          <p:nvPr>
            <p:ph type="title"/>
          </p:nvPr>
        </p:nvSpPr>
        <p:spPr>
          <a:xfrm>
            <a:off x="1282471" y="310258"/>
            <a:ext cx="6579057" cy="502920"/>
          </a:xfrm>
          <a:prstGeom prst="rect">
            <a:avLst/>
          </a:prstGeom>
          <a:noFill/>
          <a:ln>
            <a:noFill/>
          </a:ln>
        </p:spPr>
        <p:txBody>
          <a:bodyPr anchorCtr="0" anchor="t" bIns="0" lIns="0" spcFirstLastPara="1" rIns="0" wrap="square" tIns="0">
            <a:noAutofit/>
          </a:bodyPr>
          <a:lstStyle/>
          <a:p>
            <a:pPr indent="0" lvl="0" marL="1281430" rtl="0" algn="l">
              <a:lnSpc>
                <a:spcPct val="100000"/>
              </a:lnSpc>
              <a:spcBef>
                <a:spcPts val="0"/>
              </a:spcBef>
              <a:spcAft>
                <a:spcPts val="0"/>
              </a:spcAft>
              <a:buNone/>
            </a:pPr>
            <a:r>
              <a:rPr lang="vi"/>
              <a:t>Responsive Tables</a:t>
            </a:r>
            <a:endParaRPr/>
          </a:p>
        </p:txBody>
      </p:sp>
      <p:sp>
        <p:nvSpPr>
          <p:cNvPr id="248" name="Google Shape;248;p30"/>
          <p:cNvSpPr txBox="1"/>
          <p:nvPr/>
        </p:nvSpPr>
        <p:spPr>
          <a:xfrm>
            <a:off x="535940" y="1107948"/>
            <a:ext cx="6694805" cy="1051560"/>
          </a:xfrm>
          <a:prstGeom prst="rect">
            <a:avLst/>
          </a:prstGeom>
          <a:noFill/>
          <a:ln>
            <a:noFill/>
          </a:ln>
        </p:spPr>
        <p:txBody>
          <a:bodyPr anchorCtr="0" anchor="t" bIns="0" lIns="0" spcFirstLastPara="1" rIns="0" wrap="square" tIns="0">
            <a:noAutofit/>
          </a:bodyPr>
          <a:lstStyle/>
          <a:p>
            <a:pPr indent="-316865" lvl="0" marL="354965" marR="0" rtl="0" algn="l">
              <a:lnSpc>
                <a:spcPct val="100000"/>
              </a:lnSpc>
              <a:spcBef>
                <a:spcPts val="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Bootstrap 3 activates horizontal scrolling on small devices</a:t>
            </a:r>
            <a:endParaRPr sz="1600">
              <a:solidFill>
                <a:schemeClr val="dk1"/>
              </a:solidFill>
              <a:latin typeface="Calibri"/>
              <a:ea typeface="Calibri"/>
              <a:cs typeface="Calibri"/>
              <a:sym typeface="Calibri"/>
            </a:endParaRPr>
          </a:p>
          <a:p>
            <a:pPr indent="-316865" lvl="0" marL="354965" marR="0" rtl="0" algn="l">
              <a:lnSpc>
                <a:spcPct val="10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Same table on larger screens have no difference</a:t>
            </a:r>
            <a:endParaRPr sz="1600">
              <a:solidFill>
                <a:schemeClr val="dk1"/>
              </a:solidFill>
              <a:latin typeface="Calibri"/>
              <a:ea typeface="Calibri"/>
              <a:cs typeface="Calibri"/>
              <a:sym typeface="Calibri"/>
            </a:endParaRPr>
          </a:p>
          <a:p>
            <a:pPr indent="-316865" lvl="0" marL="354965" marR="0" rtl="0" algn="l">
              <a:lnSpc>
                <a:spcPct val="10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Use .table-responsive class</a:t>
            </a:r>
            <a:endParaRPr sz="1600">
              <a:solidFill>
                <a:schemeClr val="dk1"/>
              </a:solidFill>
              <a:latin typeface="Calibri"/>
              <a:ea typeface="Calibri"/>
              <a:cs typeface="Calibri"/>
              <a:sym typeface="Calibri"/>
            </a:endParaRPr>
          </a:p>
          <a:p>
            <a:pPr indent="-317500" lvl="0" marL="355600" marR="0" rtl="0" algn="l">
              <a:lnSpc>
                <a:spcPct val="10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Output of responsive table on small screen and larger screen:</a:t>
            </a:r>
            <a:endParaRPr sz="1600">
              <a:solidFill>
                <a:schemeClr val="dk1"/>
              </a:solidFill>
              <a:latin typeface="Calibri"/>
              <a:ea typeface="Calibri"/>
              <a:cs typeface="Calibri"/>
              <a:sym typeface="Calibri"/>
            </a:endParaRPr>
          </a:p>
        </p:txBody>
      </p:sp>
      <p:sp>
        <p:nvSpPr>
          <p:cNvPr id="249" name="Google Shape;249;p30"/>
          <p:cNvSpPr/>
          <p:nvPr/>
        </p:nvSpPr>
        <p:spPr>
          <a:xfrm>
            <a:off x="308813" y="2334234"/>
            <a:ext cx="4036860" cy="125729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30"/>
          <p:cNvSpPr/>
          <p:nvPr/>
        </p:nvSpPr>
        <p:spPr>
          <a:xfrm>
            <a:off x="300037" y="2327548"/>
            <a:ext cx="4048125" cy="1264444"/>
          </a:xfrm>
          <a:custGeom>
            <a:rect b="b" l="l" r="r" t="t"/>
            <a:pathLst>
              <a:path extrusionOk="0" h="1685925" w="4048125">
                <a:moveTo>
                  <a:pt x="0" y="0"/>
                </a:moveTo>
                <a:lnTo>
                  <a:pt x="4048125" y="0"/>
                </a:lnTo>
                <a:lnTo>
                  <a:pt x="4048125" y="1685925"/>
                </a:lnTo>
                <a:lnTo>
                  <a:pt x="0" y="1685925"/>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30"/>
          <p:cNvSpPr/>
          <p:nvPr/>
        </p:nvSpPr>
        <p:spPr>
          <a:xfrm>
            <a:off x="4574171" y="2287933"/>
            <a:ext cx="4267200" cy="130241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30"/>
          <p:cNvSpPr/>
          <p:nvPr/>
        </p:nvSpPr>
        <p:spPr>
          <a:xfrm>
            <a:off x="4567237" y="2282428"/>
            <a:ext cx="4276725" cy="1309687"/>
          </a:xfrm>
          <a:custGeom>
            <a:rect b="b" l="l" r="r" t="t"/>
            <a:pathLst>
              <a:path extrusionOk="0" h="1746250" w="4276725">
                <a:moveTo>
                  <a:pt x="0" y="0"/>
                </a:moveTo>
                <a:lnTo>
                  <a:pt x="4276725" y="0"/>
                </a:lnTo>
                <a:lnTo>
                  <a:pt x="4276725" y="1746084"/>
                </a:lnTo>
                <a:lnTo>
                  <a:pt x="0" y="1746084"/>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30"/>
          <p:cNvSpPr txBox="1"/>
          <p:nvPr>
            <p:ph idx="12" type="sldNum"/>
          </p:nvPr>
        </p:nvSpPr>
        <p:spPr>
          <a:xfrm>
            <a:off x="8412988" y="4847796"/>
            <a:ext cx="206375" cy="133350"/>
          </a:xfrm>
          <a:prstGeom prst="rect">
            <a:avLst/>
          </a:prstGeom>
          <a:noFill/>
          <a:ln>
            <a:noFill/>
          </a:ln>
        </p:spPr>
        <p:txBody>
          <a:bodyPr anchorCtr="0" anchor="t" bIns="0" lIns="0" spcFirstLastPara="1" rIns="0" wrap="square" tIns="0">
            <a:noAutofit/>
          </a:bodyPr>
          <a:lstStyle/>
          <a:p>
            <a:pPr indent="0" lvl="0" marL="25400" rtl="0" algn="l">
              <a:lnSpc>
                <a:spcPct val="103333"/>
              </a:lnSpc>
              <a:spcBef>
                <a:spcPts val="0"/>
              </a:spcBef>
              <a:spcAft>
                <a:spcPts val="0"/>
              </a:spcAft>
              <a:buNone/>
            </a:pPr>
            <a:fld id="{00000000-1234-1234-1234-123412341234}" type="slidenum">
              <a:rPr lang="vi"/>
              <a:t>‹#›</a:t>
            </a:fld>
            <a:endParaRPr/>
          </a:p>
        </p:txBody>
      </p:sp>
      <p:sp>
        <p:nvSpPr>
          <p:cNvPr id="254" name="Google Shape;254;p30"/>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255" name="Google Shape;255;p30"/>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 APTECH LIMITED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31"/>
          <p:cNvSpPr txBox="1"/>
          <p:nvPr>
            <p:ph type="title"/>
          </p:nvPr>
        </p:nvSpPr>
        <p:spPr>
          <a:xfrm>
            <a:off x="1282471" y="310258"/>
            <a:ext cx="6579057" cy="502920"/>
          </a:xfrm>
          <a:prstGeom prst="rect">
            <a:avLst/>
          </a:prstGeom>
          <a:noFill/>
          <a:ln>
            <a:noFill/>
          </a:ln>
        </p:spPr>
        <p:txBody>
          <a:bodyPr anchorCtr="0" anchor="t" bIns="0" lIns="0" spcFirstLastPara="1" rIns="0" wrap="square" tIns="0">
            <a:noAutofit/>
          </a:bodyPr>
          <a:lstStyle/>
          <a:p>
            <a:pPr indent="0" lvl="0" marL="766445" rtl="0" algn="l">
              <a:lnSpc>
                <a:spcPct val="100000"/>
              </a:lnSpc>
              <a:spcBef>
                <a:spcPts val="0"/>
              </a:spcBef>
              <a:spcAft>
                <a:spcPts val="0"/>
              </a:spcAft>
              <a:buNone/>
            </a:pPr>
            <a:r>
              <a:rPr lang="vi"/>
              <a:t>Customizing Bootstrap</a:t>
            </a:r>
            <a:endParaRPr/>
          </a:p>
        </p:txBody>
      </p:sp>
      <p:sp>
        <p:nvSpPr>
          <p:cNvPr id="263" name="Google Shape;263;p31"/>
          <p:cNvSpPr txBox="1"/>
          <p:nvPr/>
        </p:nvSpPr>
        <p:spPr>
          <a:xfrm>
            <a:off x="535940" y="1107948"/>
            <a:ext cx="7517130" cy="1783556"/>
          </a:xfrm>
          <a:prstGeom prst="rect">
            <a:avLst/>
          </a:prstGeom>
          <a:noFill/>
          <a:ln>
            <a:noFill/>
          </a:ln>
        </p:spPr>
        <p:txBody>
          <a:bodyPr anchorCtr="0" anchor="t" bIns="0" lIns="0" spcFirstLastPara="1" rIns="0" wrap="square" tIns="0">
            <a:noAutofit/>
          </a:bodyPr>
          <a:lstStyle/>
          <a:p>
            <a:pPr indent="-316865" lvl="0" marL="354965" marR="0" rtl="0" algn="l">
              <a:lnSpc>
                <a:spcPct val="100000"/>
              </a:lnSpc>
              <a:spcBef>
                <a:spcPts val="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Twitter bootstrap is a popular CSS framework</a:t>
            </a:r>
            <a:endParaRPr sz="1600">
              <a:solidFill>
                <a:schemeClr val="dk1"/>
              </a:solidFill>
              <a:latin typeface="Calibri"/>
              <a:ea typeface="Calibri"/>
              <a:cs typeface="Calibri"/>
              <a:sym typeface="Calibri"/>
            </a:endParaRPr>
          </a:p>
          <a:p>
            <a:pPr indent="-316865" lvl="0" marL="354965" marR="5080" rtl="0" algn="l">
              <a:lnSpc>
                <a:spcPct val="10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Official Website offers custom builder to generate personal bootstrap  package</a:t>
            </a:r>
            <a:endParaRPr sz="1600">
              <a:solidFill>
                <a:schemeClr val="dk1"/>
              </a:solidFill>
              <a:latin typeface="Calibri"/>
              <a:ea typeface="Calibri"/>
              <a:cs typeface="Calibri"/>
              <a:sym typeface="Calibri"/>
            </a:endParaRPr>
          </a:p>
          <a:p>
            <a:pPr indent="-317500" lvl="0" marL="355600" marR="0" rtl="0" algn="l">
              <a:lnSpc>
                <a:spcPct val="10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LESS and SASS versions for compiling CSS file</a:t>
            </a:r>
            <a:endParaRPr sz="1600">
              <a:solidFill>
                <a:schemeClr val="dk1"/>
              </a:solidFill>
              <a:latin typeface="Calibri"/>
              <a:ea typeface="Calibri"/>
              <a:cs typeface="Calibri"/>
              <a:sym typeface="Calibri"/>
            </a:endParaRPr>
          </a:p>
          <a:p>
            <a:pPr indent="-317500" lvl="0" marL="355600" marR="381000" rtl="0" algn="l">
              <a:lnSpc>
                <a:spcPct val="10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Prevents deviation from normal workflow and provide hassle-free  upgradation</a:t>
            </a:r>
            <a:endParaRPr sz="1600">
              <a:solidFill>
                <a:schemeClr val="dk1"/>
              </a:solidFill>
              <a:latin typeface="Calibri"/>
              <a:ea typeface="Calibri"/>
              <a:cs typeface="Calibri"/>
              <a:sym typeface="Calibri"/>
            </a:endParaRPr>
          </a:p>
          <a:p>
            <a:pPr indent="-317500" lvl="0" marL="355600" marR="0" rtl="0" algn="l">
              <a:lnSpc>
                <a:spcPct val="10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Output:</a:t>
            </a:r>
            <a:endParaRPr sz="1600">
              <a:solidFill>
                <a:schemeClr val="dk1"/>
              </a:solidFill>
              <a:latin typeface="Calibri"/>
              <a:ea typeface="Calibri"/>
              <a:cs typeface="Calibri"/>
              <a:sym typeface="Calibri"/>
            </a:endParaRPr>
          </a:p>
        </p:txBody>
      </p:sp>
      <p:sp>
        <p:nvSpPr>
          <p:cNvPr id="264" name="Google Shape;264;p31"/>
          <p:cNvSpPr/>
          <p:nvPr/>
        </p:nvSpPr>
        <p:spPr>
          <a:xfrm>
            <a:off x="992835" y="2973742"/>
            <a:ext cx="6095996" cy="142874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31"/>
          <p:cNvSpPr/>
          <p:nvPr/>
        </p:nvSpPr>
        <p:spPr>
          <a:xfrm>
            <a:off x="985837" y="2968228"/>
            <a:ext cx="6105525" cy="1435894"/>
          </a:xfrm>
          <a:custGeom>
            <a:rect b="b" l="l" r="r" t="t"/>
            <a:pathLst>
              <a:path extrusionOk="0" h="1914525" w="6105525">
                <a:moveTo>
                  <a:pt x="0" y="0"/>
                </a:moveTo>
                <a:lnTo>
                  <a:pt x="6105525" y="0"/>
                </a:lnTo>
                <a:lnTo>
                  <a:pt x="6105525" y="1914525"/>
                </a:lnTo>
                <a:lnTo>
                  <a:pt x="0" y="1914525"/>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31"/>
          <p:cNvSpPr txBox="1"/>
          <p:nvPr>
            <p:ph idx="12" type="sldNum"/>
          </p:nvPr>
        </p:nvSpPr>
        <p:spPr>
          <a:xfrm>
            <a:off x="8412988" y="4847796"/>
            <a:ext cx="206375" cy="133350"/>
          </a:xfrm>
          <a:prstGeom prst="rect">
            <a:avLst/>
          </a:prstGeom>
          <a:noFill/>
          <a:ln>
            <a:noFill/>
          </a:ln>
        </p:spPr>
        <p:txBody>
          <a:bodyPr anchorCtr="0" anchor="t" bIns="0" lIns="0" spcFirstLastPara="1" rIns="0" wrap="square" tIns="0">
            <a:noAutofit/>
          </a:bodyPr>
          <a:lstStyle/>
          <a:p>
            <a:pPr indent="0" lvl="0" marL="25400" rtl="0" algn="l">
              <a:lnSpc>
                <a:spcPct val="103333"/>
              </a:lnSpc>
              <a:spcBef>
                <a:spcPts val="0"/>
              </a:spcBef>
              <a:spcAft>
                <a:spcPts val="0"/>
              </a:spcAft>
              <a:buNone/>
            </a:pPr>
            <a:fld id="{00000000-1234-1234-1234-123412341234}" type="slidenum">
              <a:rPr lang="vi"/>
              <a:t>‹#›</a:t>
            </a:fld>
            <a:endParaRPr/>
          </a:p>
        </p:txBody>
      </p:sp>
      <p:sp>
        <p:nvSpPr>
          <p:cNvPr id="267" name="Google Shape;267;p31"/>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268" name="Google Shape;268;p31"/>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 APTECH LIMITED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2"/>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32"/>
          <p:cNvSpPr txBox="1"/>
          <p:nvPr>
            <p:ph type="title"/>
          </p:nvPr>
        </p:nvSpPr>
        <p:spPr>
          <a:xfrm>
            <a:off x="1282471" y="310258"/>
            <a:ext cx="6579057" cy="502920"/>
          </a:xfrm>
          <a:prstGeom prst="rect">
            <a:avLst/>
          </a:prstGeom>
          <a:noFill/>
          <a:ln>
            <a:noFill/>
          </a:ln>
        </p:spPr>
        <p:txBody>
          <a:bodyPr anchorCtr="0" anchor="t" bIns="0" lIns="0" spcFirstLastPara="1" rIns="0" wrap="square" tIns="0">
            <a:noAutofit/>
          </a:bodyPr>
          <a:lstStyle/>
          <a:p>
            <a:pPr indent="0" lvl="0" marL="1532890" rtl="0" algn="l">
              <a:lnSpc>
                <a:spcPct val="100000"/>
              </a:lnSpc>
              <a:spcBef>
                <a:spcPts val="0"/>
              </a:spcBef>
              <a:spcAft>
                <a:spcPts val="0"/>
              </a:spcAft>
              <a:buNone/>
            </a:pPr>
            <a:r>
              <a:rPr lang="vi"/>
              <a:t>Bootstrap Wells</a:t>
            </a:r>
            <a:endParaRPr/>
          </a:p>
        </p:txBody>
      </p:sp>
      <p:sp>
        <p:nvSpPr>
          <p:cNvPr id="276" name="Google Shape;276;p32"/>
          <p:cNvSpPr txBox="1"/>
          <p:nvPr>
            <p:ph idx="1" type="body"/>
          </p:nvPr>
        </p:nvSpPr>
        <p:spPr>
          <a:xfrm>
            <a:off x="535940" y="955548"/>
            <a:ext cx="8222100" cy="2103600"/>
          </a:xfrm>
          <a:prstGeom prst="rect">
            <a:avLst/>
          </a:prstGeom>
          <a:noFill/>
          <a:ln>
            <a:noFill/>
          </a:ln>
        </p:spPr>
        <p:txBody>
          <a:bodyPr anchorCtr="0" anchor="t" bIns="0" lIns="0" spcFirstLastPara="1" rIns="0" wrap="square" tIns="0">
            <a:noAutofit/>
          </a:bodyPr>
          <a:lstStyle/>
          <a:p>
            <a:pPr indent="-316865" lvl="0" marL="354965" rtl="0" algn="l">
              <a:lnSpc>
                <a:spcPct val="100000"/>
              </a:lnSpc>
              <a:spcBef>
                <a:spcPts val="0"/>
              </a:spcBef>
              <a:spcAft>
                <a:spcPts val="0"/>
              </a:spcAft>
              <a:buClr>
                <a:srgbClr val="17375E"/>
              </a:buClr>
              <a:buSzPts val="1600"/>
              <a:buFont typeface="Arial"/>
              <a:buChar char="•"/>
            </a:pPr>
            <a:r>
              <a:rPr lang="vi" sz="1600"/>
              <a:t>A well is a container component for applying an inset style</a:t>
            </a:r>
            <a:endParaRPr sz="1600"/>
          </a:p>
          <a:p>
            <a:pPr indent="-316865" lvl="0" marL="354965" rtl="0" algn="l">
              <a:lnSpc>
                <a:spcPct val="100000"/>
              </a:lnSpc>
              <a:spcBef>
                <a:spcPts val="480"/>
              </a:spcBef>
              <a:spcAft>
                <a:spcPts val="0"/>
              </a:spcAft>
              <a:buClr>
                <a:srgbClr val="17375E"/>
              </a:buClr>
              <a:buSzPts val="1600"/>
              <a:buFont typeface="Arial"/>
              <a:buChar char="•"/>
            </a:pPr>
            <a:r>
              <a:rPr lang="vi" sz="1600"/>
              <a:t>Used to insert content inside a box</a:t>
            </a:r>
            <a:endParaRPr sz="1600"/>
          </a:p>
          <a:p>
            <a:pPr indent="-316865" lvl="0" marL="354965" rtl="0" algn="l">
              <a:lnSpc>
                <a:spcPct val="100000"/>
              </a:lnSpc>
              <a:spcBef>
                <a:spcPts val="480"/>
              </a:spcBef>
              <a:spcAft>
                <a:spcPts val="0"/>
              </a:spcAft>
              <a:buClr>
                <a:srgbClr val="17375E"/>
              </a:buClr>
              <a:buSzPts val="1600"/>
              <a:buFont typeface="Arial"/>
              <a:buChar char="•"/>
            </a:pPr>
            <a:r>
              <a:rPr lang="vi" sz="1600"/>
              <a:t>Put content inside &lt;div&gt; using .well class</a:t>
            </a:r>
            <a:endParaRPr sz="1600"/>
          </a:p>
          <a:p>
            <a:pPr indent="-316865" lvl="0" marL="354965" rtl="0" algn="l">
              <a:lnSpc>
                <a:spcPct val="100000"/>
              </a:lnSpc>
              <a:spcBef>
                <a:spcPts val="480"/>
              </a:spcBef>
              <a:spcAft>
                <a:spcPts val="0"/>
              </a:spcAft>
              <a:buClr>
                <a:srgbClr val="17375E"/>
              </a:buClr>
              <a:buSzPts val="1600"/>
              <a:buFont typeface="Arial"/>
              <a:buChar char="•"/>
            </a:pPr>
            <a:r>
              <a:rPr lang="vi" sz="1600"/>
              <a:t>Rounded border with padding and grey background color</a:t>
            </a:r>
            <a:endParaRPr sz="1600"/>
          </a:p>
          <a:p>
            <a:pPr indent="-316865" lvl="0" marL="354965" rtl="0" algn="l">
              <a:lnSpc>
                <a:spcPct val="100000"/>
              </a:lnSpc>
              <a:spcBef>
                <a:spcPts val="480"/>
              </a:spcBef>
              <a:spcAft>
                <a:spcPts val="0"/>
              </a:spcAft>
              <a:buClr>
                <a:srgbClr val="17375E"/>
              </a:buClr>
              <a:buSzPts val="1600"/>
              <a:buFont typeface="Arial"/>
              <a:buChar char="•"/>
            </a:pPr>
            <a:r>
              <a:rPr lang="vi" sz="1600"/>
              <a:t>Change the size of well by controlling its padding by using two modifier class</a:t>
            </a:r>
            <a:endParaRPr sz="1600"/>
          </a:p>
          <a:p>
            <a:pPr indent="0" lvl="0" marL="354965" rtl="0" algn="l">
              <a:lnSpc>
                <a:spcPct val="100000"/>
              </a:lnSpc>
              <a:spcBef>
                <a:spcPts val="0"/>
              </a:spcBef>
              <a:spcAft>
                <a:spcPts val="0"/>
              </a:spcAft>
              <a:buNone/>
            </a:pPr>
            <a:r>
              <a:rPr lang="vi" sz="1600"/>
              <a:t>.well-lg and .well-sm</a:t>
            </a:r>
            <a:endParaRPr sz="1600"/>
          </a:p>
          <a:p>
            <a:pPr indent="-317500" lvl="0" marL="355600" rtl="0" algn="l">
              <a:lnSpc>
                <a:spcPct val="100000"/>
              </a:lnSpc>
              <a:spcBef>
                <a:spcPts val="475"/>
              </a:spcBef>
              <a:spcAft>
                <a:spcPts val="0"/>
              </a:spcAft>
              <a:buClr>
                <a:srgbClr val="17375E"/>
              </a:buClr>
              <a:buSzPts val="1600"/>
              <a:buFont typeface="Arial"/>
              <a:buChar char="•"/>
            </a:pPr>
            <a:r>
              <a:rPr lang="vi" sz="1600"/>
              <a:t>Render a well smaller or larger as per defined base class</a:t>
            </a:r>
            <a:endParaRPr sz="1600"/>
          </a:p>
          <a:p>
            <a:pPr indent="-317500" lvl="0" marL="355600" rtl="0" algn="l">
              <a:lnSpc>
                <a:spcPct val="100000"/>
              </a:lnSpc>
              <a:spcBef>
                <a:spcPts val="480"/>
              </a:spcBef>
              <a:spcAft>
                <a:spcPts val="0"/>
              </a:spcAft>
              <a:buClr>
                <a:srgbClr val="17375E"/>
              </a:buClr>
              <a:buSzPts val="1600"/>
              <a:buFont typeface="Arial"/>
              <a:buChar char="•"/>
            </a:pPr>
            <a:r>
              <a:rPr lang="vi" sz="1600"/>
              <a:t>Output of smaller, default, and larger well:</a:t>
            </a:r>
            <a:endParaRPr sz="1600"/>
          </a:p>
        </p:txBody>
      </p:sp>
      <p:sp>
        <p:nvSpPr>
          <p:cNvPr id="277" name="Google Shape;277;p32"/>
          <p:cNvSpPr/>
          <p:nvPr/>
        </p:nvSpPr>
        <p:spPr>
          <a:xfrm>
            <a:off x="993216" y="3317138"/>
            <a:ext cx="6019796" cy="108584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32"/>
          <p:cNvSpPr/>
          <p:nvPr/>
        </p:nvSpPr>
        <p:spPr>
          <a:xfrm>
            <a:off x="985837" y="3311128"/>
            <a:ext cx="6029325" cy="1092994"/>
          </a:xfrm>
          <a:custGeom>
            <a:rect b="b" l="l" r="r" t="t"/>
            <a:pathLst>
              <a:path extrusionOk="0" h="1457325" w="6029325">
                <a:moveTo>
                  <a:pt x="0" y="0"/>
                </a:moveTo>
                <a:lnTo>
                  <a:pt x="6029325" y="0"/>
                </a:lnTo>
                <a:lnTo>
                  <a:pt x="6029325" y="1457325"/>
                </a:lnTo>
                <a:lnTo>
                  <a:pt x="0" y="1457325"/>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32"/>
          <p:cNvSpPr txBox="1"/>
          <p:nvPr>
            <p:ph idx="12" type="sldNum"/>
          </p:nvPr>
        </p:nvSpPr>
        <p:spPr>
          <a:xfrm>
            <a:off x="8412988" y="4847796"/>
            <a:ext cx="206375" cy="133350"/>
          </a:xfrm>
          <a:prstGeom prst="rect">
            <a:avLst/>
          </a:prstGeom>
          <a:noFill/>
          <a:ln>
            <a:noFill/>
          </a:ln>
        </p:spPr>
        <p:txBody>
          <a:bodyPr anchorCtr="0" anchor="t" bIns="0" lIns="0" spcFirstLastPara="1" rIns="0" wrap="square" tIns="0">
            <a:noAutofit/>
          </a:bodyPr>
          <a:lstStyle/>
          <a:p>
            <a:pPr indent="0" lvl="0" marL="25400" rtl="0" algn="l">
              <a:lnSpc>
                <a:spcPct val="103333"/>
              </a:lnSpc>
              <a:spcBef>
                <a:spcPts val="0"/>
              </a:spcBef>
              <a:spcAft>
                <a:spcPts val="0"/>
              </a:spcAft>
              <a:buNone/>
            </a:pPr>
            <a:fld id="{00000000-1234-1234-1234-123412341234}" type="slidenum">
              <a:rPr lang="vi"/>
              <a:t>‹#›</a:t>
            </a:fld>
            <a:endParaRPr/>
          </a:p>
        </p:txBody>
      </p:sp>
      <p:sp>
        <p:nvSpPr>
          <p:cNvPr id="280" name="Google Shape;280;p32"/>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281" name="Google Shape;281;p32"/>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 APTECH LIMITED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3"/>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 name="Google Shape;288;p33"/>
          <p:cNvSpPr txBox="1"/>
          <p:nvPr>
            <p:ph type="title"/>
          </p:nvPr>
        </p:nvSpPr>
        <p:spPr>
          <a:xfrm>
            <a:off x="1282471" y="310258"/>
            <a:ext cx="6579057" cy="502920"/>
          </a:xfrm>
          <a:prstGeom prst="rect">
            <a:avLst/>
          </a:prstGeom>
          <a:noFill/>
          <a:ln>
            <a:noFill/>
          </a:ln>
        </p:spPr>
        <p:txBody>
          <a:bodyPr anchorCtr="0" anchor="t" bIns="0" lIns="0" spcFirstLastPara="1" rIns="0" wrap="square" tIns="0">
            <a:noAutofit/>
          </a:bodyPr>
          <a:lstStyle/>
          <a:p>
            <a:pPr indent="0" lvl="0" marL="801370" rtl="0" algn="l">
              <a:lnSpc>
                <a:spcPct val="100000"/>
              </a:lnSpc>
              <a:spcBef>
                <a:spcPts val="0"/>
              </a:spcBef>
              <a:spcAft>
                <a:spcPts val="0"/>
              </a:spcAft>
              <a:buNone/>
            </a:pPr>
            <a:r>
              <a:rPr lang="vi"/>
              <a:t>Tabs in Bootstrap Well</a:t>
            </a:r>
            <a:endParaRPr/>
          </a:p>
        </p:txBody>
      </p:sp>
      <p:sp>
        <p:nvSpPr>
          <p:cNvPr id="289" name="Google Shape;289;p33"/>
          <p:cNvSpPr txBox="1"/>
          <p:nvPr/>
        </p:nvSpPr>
        <p:spPr>
          <a:xfrm>
            <a:off x="535940" y="1107948"/>
            <a:ext cx="6176645" cy="1051560"/>
          </a:xfrm>
          <a:prstGeom prst="rect">
            <a:avLst/>
          </a:prstGeom>
          <a:noFill/>
          <a:ln>
            <a:noFill/>
          </a:ln>
        </p:spPr>
        <p:txBody>
          <a:bodyPr anchorCtr="0" anchor="t" bIns="0" lIns="0" spcFirstLastPara="1" rIns="0" wrap="square" tIns="0">
            <a:noAutofit/>
          </a:bodyPr>
          <a:lstStyle/>
          <a:p>
            <a:pPr indent="-329565" lvl="0" marL="354965" marR="0" rtl="0" algn="l">
              <a:lnSpc>
                <a:spcPct val="100000"/>
              </a:lnSpc>
              <a:spcBef>
                <a:spcPts val="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Offers tabbed interface in a well</a:t>
            </a:r>
            <a:endParaRPr sz="1800">
              <a:solidFill>
                <a:schemeClr val="dk1"/>
              </a:solidFill>
              <a:latin typeface="Calibri"/>
              <a:ea typeface="Calibri"/>
              <a:cs typeface="Calibri"/>
              <a:sym typeface="Calibri"/>
            </a:endParaRPr>
          </a:p>
          <a:p>
            <a:pPr indent="-329565" lvl="0" marL="354965" marR="0" rtl="0" algn="l">
              <a:lnSpc>
                <a:spcPct val="100000"/>
              </a:lnSpc>
              <a:spcBef>
                <a:spcPts val="4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Contains a series of tabs, drop-down menus, or both</a:t>
            </a:r>
            <a:endParaRPr sz="1800">
              <a:solidFill>
                <a:schemeClr val="dk1"/>
              </a:solidFill>
              <a:latin typeface="Calibri"/>
              <a:ea typeface="Calibri"/>
              <a:cs typeface="Calibri"/>
              <a:sym typeface="Calibri"/>
            </a:endParaRPr>
          </a:p>
          <a:p>
            <a:pPr indent="-330200" lvl="0" marL="355600" marR="0" rtl="0" algn="l">
              <a:lnSpc>
                <a:spcPct val="100000"/>
              </a:lnSpc>
              <a:spcBef>
                <a:spcPts val="4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Use .nav-tabs class and add to .nav base class in &lt;ul&gt; tag</a:t>
            </a:r>
            <a:endParaRPr sz="1800">
              <a:solidFill>
                <a:schemeClr val="dk1"/>
              </a:solidFill>
              <a:latin typeface="Calibri"/>
              <a:ea typeface="Calibri"/>
              <a:cs typeface="Calibri"/>
              <a:sym typeface="Calibri"/>
            </a:endParaRPr>
          </a:p>
          <a:p>
            <a:pPr indent="-330200" lvl="0" marL="355600" marR="0" rtl="0" algn="l">
              <a:lnSpc>
                <a:spcPct val="100000"/>
              </a:lnSpc>
              <a:spcBef>
                <a:spcPts val="4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Output:</a:t>
            </a:r>
            <a:endParaRPr sz="1800">
              <a:solidFill>
                <a:schemeClr val="dk1"/>
              </a:solidFill>
              <a:latin typeface="Calibri"/>
              <a:ea typeface="Calibri"/>
              <a:cs typeface="Calibri"/>
              <a:sym typeface="Calibri"/>
            </a:endParaRPr>
          </a:p>
        </p:txBody>
      </p:sp>
      <p:sp>
        <p:nvSpPr>
          <p:cNvPr id="290" name="Google Shape;290;p33"/>
          <p:cNvSpPr/>
          <p:nvPr/>
        </p:nvSpPr>
        <p:spPr>
          <a:xfrm>
            <a:off x="993025" y="2460640"/>
            <a:ext cx="6248397" cy="171449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 name="Google Shape;291;p33"/>
          <p:cNvSpPr/>
          <p:nvPr/>
        </p:nvSpPr>
        <p:spPr>
          <a:xfrm>
            <a:off x="985837" y="2453878"/>
            <a:ext cx="6257925" cy="1721644"/>
          </a:xfrm>
          <a:custGeom>
            <a:rect b="b" l="l" r="r" t="t"/>
            <a:pathLst>
              <a:path extrusionOk="0" h="2295525" w="6257925">
                <a:moveTo>
                  <a:pt x="0" y="0"/>
                </a:moveTo>
                <a:lnTo>
                  <a:pt x="6257925" y="0"/>
                </a:lnTo>
                <a:lnTo>
                  <a:pt x="6257925" y="2295525"/>
                </a:lnTo>
                <a:lnTo>
                  <a:pt x="0" y="2295525"/>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 name="Google Shape;292;p33"/>
          <p:cNvSpPr txBox="1"/>
          <p:nvPr>
            <p:ph idx="12" type="sldNum"/>
          </p:nvPr>
        </p:nvSpPr>
        <p:spPr>
          <a:xfrm>
            <a:off x="8412988" y="4847796"/>
            <a:ext cx="206375" cy="133350"/>
          </a:xfrm>
          <a:prstGeom prst="rect">
            <a:avLst/>
          </a:prstGeom>
          <a:noFill/>
          <a:ln>
            <a:noFill/>
          </a:ln>
        </p:spPr>
        <p:txBody>
          <a:bodyPr anchorCtr="0" anchor="t" bIns="0" lIns="0" spcFirstLastPara="1" rIns="0" wrap="square" tIns="0">
            <a:noAutofit/>
          </a:bodyPr>
          <a:lstStyle/>
          <a:p>
            <a:pPr indent="0" lvl="0" marL="25400" rtl="0" algn="l">
              <a:lnSpc>
                <a:spcPct val="103333"/>
              </a:lnSpc>
              <a:spcBef>
                <a:spcPts val="0"/>
              </a:spcBef>
              <a:spcAft>
                <a:spcPts val="0"/>
              </a:spcAft>
              <a:buNone/>
            </a:pPr>
            <a:fld id="{00000000-1234-1234-1234-123412341234}" type="slidenum">
              <a:rPr lang="vi"/>
              <a:t>‹#›</a:t>
            </a:fld>
            <a:endParaRPr/>
          </a:p>
        </p:txBody>
      </p:sp>
      <p:sp>
        <p:nvSpPr>
          <p:cNvPr id="293" name="Google Shape;293;p33"/>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294" name="Google Shape;294;p33"/>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 APTECH LIMITED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4"/>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 name="Google Shape;301;p34"/>
          <p:cNvSpPr txBox="1"/>
          <p:nvPr>
            <p:ph type="title"/>
          </p:nvPr>
        </p:nvSpPr>
        <p:spPr>
          <a:xfrm>
            <a:off x="2490812" y="310258"/>
            <a:ext cx="4237355" cy="533876"/>
          </a:xfrm>
          <a:prstGeom prst="rect">
            <a:avLst/>
          </a:prstGeom>
          <a:noFill/>
          <a:ln>
            <a:noFill/>
          </a:ln>
        </p:spPr>
        <p:txBody>
          <a:bodyPr anchorCtr="0" anchor="t" bIns="0" lIns="0" spcFirstLastPara="1" rIns="0" wrap="square" tIns="0">
            <a:noAutofit/>
          </a:bodyPr>
          <a:lstStyle/>
          <a:p>
            <a:pPr indent="0" lvl="0" marL="12700" rtl="0" algn="l">
              <a:lnSpc>
                <a:spcPct val="100000"/>
              </a:lnSpc>
              <a:spcBef>
                <a:spcPts val="0"/>
              </a:spcBef>
              <a:spcAft>
                <a:spcPts val="0"/>
              </a:spcAft>
              <a:buNone/>
            </a:pPr>
            <a:r>
              <a:rPr lang="vi"/>
              <a:t>Building a Website</a:t>
            </a:r>
            <a:endParaRPr/>
          </a:p>
        </p:txBody>
      </p:sp>
      <p:sp>
        <p:nvSpPr>
          <p:cNvPr id="302" name="Google Shape;302;p34"/>
          <p:cNvSpPr txBox="1"/>
          <p:nvPr>
            <p:ph idx="12" type="sldNum"/>
          </p:nvPr>
        </p:nvSpPr>
        <p:spPr>
          <a:xfrm>
            <a:off x="8412988" y="4847796"/>
            <a:ext cx="206375" cy="133350"/>
          </a:xfrm>
          <a:prstGeom prst="rect">
            <a:avLst/>
          </a:prstGeom>
          <a:noFill/>
          <a:ln>
            <a:noFill/>
          </a:ln>
        </p:spPr>
        <p:txBody>
          <a:bodyPr anchorCtr="0" anchor="t" bIns="0" lIns="0" spcFirstLastPara="1" rIns="0" wrap="square" tIns="0">
            <a:noAutofit/>
          </a:bodyPr>
          <a:lstStyle/>
          <a:p>
            <a:pPr indent="0" lvl="0" marL="25400" rtl="0" algn="l">
              <a:lnSpc>
                <a:spcPct val="103333"/>
              </a:lnSpc>
              <a:spcBef>
                <a:spcPts val="0"/>
              </a:spcBef>
              <a:spcAft>
                <a:spcPts val="0"/>
              </a:spcAft>
              <a:buNone/>
            </a:pPr>
            <a:fld id="{00000000-1234-1234-1234-123412341234}" type="slidenum">
              <a:rPr lang="vi"/>
              <a:t>‹#›</a:t>
            </a:fld>
            <a:endParaRPr/>
          </a:p>
        </p:txBody>
      </p:sp>
      <p:sp>
        <p:nvSpPr>
          <p:cNvPr id="303" name="Google Shape;303;p34"/>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304" name="Google Shape;304;p34"/>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 APTECH LIMITED</a:t>
            </a:r>
            <a:endParaRPr/>
          </a:p>
        </p:txBody>
      </p:sp>
      <p:sp>
        <p:nvSpPr>
          <p:cNvPr id="305" name="Google Shape;305;p34"/>
          <p:cNvSpPr txBox="1"/>
          <p:nvPr/>
        </p:nvSpPr>
        <p:spPr>
          <a:xfrm>
            <a:off x="535940" y="967740"/>
            <a:ext cx="7437900" cy="2259900"/>
          </a:xfrm>
          <a:prstGeom prst="rect">
            <a:avLst/>
          </a:prstGeom>
          <a:noFill/>
          <a:ln>
            <a:noFill/>
          </a:ln>
        </p:spPr>
        <p:txBody>
          <a:bodyPr anchorCtr="0" anchor="t" bIns="0" lIns="0" spcFirstLastPara="1" rIns="0" wrap="square" tIns="0">
            <a:noAutofit/>
          </a:bodyPr>
          <a:lstStyle/>
          <a:p>
            <a:pPr indent="-342265" lvl="0" marL="354965" marR="0" rtl="0" algn="l">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jQuery with bootstrap used to design robust and dynamic Webpages</a:t>
            </a:r>
            <a:endParaRPr sz="2000">
              <a:solidFill>
                <a:schemeClr val="dk1"/>
              </a:solidFill>
              <a:latin typeface="Calibri"/>
              <a:ea typeface="Calibri"/>
              <a:cs typeface="Calibri"/>
              <a:sym typeface="Calibri"/>
            </a:endParaRPr>
          </a:p>
          <a:p>
            <a:pPr indent="0" lvl="0" marL="0" marR="0" rtl="0" algn="l">
              <a:lnSpc>
                <a:spcPct val="100000"/>
              </a:lnSpc>
              <a:spcBef>
                <a:spcPts val="5"/>
              </a:spcBef>
              <a:spcAft>
                <a:spcPts val="0"/>
              </a:spcAft>
              <a:buClr>
                <a:srgbClr val="17375E"/>
              </a:buClr>
              <a:buSzPts val="2500"/>
              <a:buFont typeface="Arial"/>
              <a:buNone/>
            </a:pPr>
            <a:r>
              <a:t/>
            </a:r>
            <a:endParaRPr sz="2500">
              <a:solidFill>
                <a:schemeClr val="dk1"/>
              </a:solidFill>
              <a:latin typeface="Times New Roman"/>
              <a:ea typeface="Times New Roman"/>
              <a:cs typeface="Times New Roman"/>
              <a:sym typeface="Times New Roman"/>
            </a:endParaRPr>
          </a:p>
          <a:p>
            <a:pPr indent="-342265" lvl="0" marL="354965" marR="0" rtl="0" algn="l">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Simple to use and quick to design</a:t>
            </a:r>
            <a:endParaRPr sz="2000">
              <a:solidFill>
                <a:schemeClr val="dk1"/>
              </a:solidFill>
              <a:latin typeface="Calibri"/>
              <a:ea typeface="Calibri"/>
              <a:cs typeface="Calibri"/>
              <a:sym typeface="Calibri"/>
            </a:endParaRPr>
          </a:p>
          <a:p>
            <a:pPr indent="0" lvl="0" marL="0" marR="0" rtl="0" algn="l">
              <a:lnSpc>
                <a:spcPct val="100000"/>
              </a:lnSpc>
              <a:spcBef>
                <a:spcPts val="5"/>
              </a:spcBef>
              <a:spcAft>
                <a:spcPts val="0"/>
              </a:spcAft>
              <a:buClr>
                <a:srgbClr val="17375E"/>
              </a:buClr>
              <a:buSzPts val="2500"/>
              <a:buFont typeface="Arial"/>
              <a:buNone/>
            </a:pPr>
            <a:r>
              <a:t/>
            </a:r>
            <a:endParaRPr sz="2500">
              <a:solidFill>
                <a:schemeClr val="dk1"/>
              </a:solidFill>
              <a:latin typeface="Times New Roman"/>
              <a:ea typeface="Times New Roman"/>
              <a:cs typeface="Times New Roman"/>
              <a:sym typeface="Times New Roman"/>
            </a:endParaRPr>
          </a:p>
          <a:p>
            <a:pPr indent="-342265" lvl="0" marL="354965" marR="0" rtl="0" algn="l">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Compatible to multiple browsers</a:t>
            </a:r>
            <a:endParaRPr sz="2000">
              <a:solidFill>
                <a:schemeClr val="dk1"/>
              </a:solidFill>
              <a:latin typeface="Calibri"/>
              <a:ea typeface="Calibri"/>
              <a:cs typeface="Calibri"/>
              <a:sym typeface="Calibri"/>
            </a:endParaRPr>
          </a:p>
          <a:p>
            <a:pPr indent="0" lvl="0" marL="0" marR="0" rtl="0" algn="l">
              <a:lnSpc>
                <a:spcPct val="100000"/>
              </a:lnSpc>
              <a:spcBef>
                <a:spcPts val="5"/>
              </a:spcBef>
              <a:spcAft>
                <a:spcPts val="0"/>
              </a:spcAft>
              <a:buClr>
                <a:srgbClr val="17375E"/>
              </a:buClr>
              <a:buSzPts val="2500"/>
              <a:buFont typeface="Arial"/>
              <a:buNone/>
            </a:pPr>
            <a:r>
              <a:t/>
            </a:r>
            <a:endParaRPr sz="2500">
              <a:solidFill>
                <a:schemeClr val="dk1"/>
              </a:solidFill>
              <a:latin typeface="Times New Roman"/>
              <a:ea typeface="Times New Roman"/>
              <a:cs typeface="Times New Roman"/>
              <a:sym typeface="Times New Roman"/>
            </a:endParaRPr>
          </a:p>
          <a:p>
            <a:pPr indent="-342265" lvl="0" marL="354965" marR="0" rtl="0" algn="l">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Bootstrap include containers, form, or form controls in a Webpage</a:t>
            </a:r>
            <a:endParaRPr sz="2000">
              <a:solidFill>
                <a:schemeClr val="dk1"/>
              </a:solidFill>
              <a:latin typeface="Calibri"/>
              <a:ea typeface="Calibri"/>
              <a:cs typeface="Calibri"/>
              <a:sym typeface="Calibri"/>
            </a:endParaRPr>
          </a:p>
          <a:p>
            <a:pPr indent="0" lvl="0" marL="0" marR="0" rtl="0" algn="l">
              <a:lnSpc>
                <a:spcPct val="100000"/>
              </a:lnSpc>
              <a:spcBef>
                <a:spcPts val="5"/>
              </a:spcBef>
              <a:spcAft>
                <a:spcPts val="0"/>
              </a:spcAft>
              <a:buClr>
                <a:srgbClr val="17375E"/>
              </a:buClr>
              <a:buSzPts val="2500"/>
              <a:buFont typeface="Arial"/>
              <a:buNone/>
            </a:pPr>
            <a:r>
              <a:t/>
            </a:r>
            <a:endParaRPr sz="2500">
              <a:solidFill>
                <a:schemeClr val="dk1"/>
              </a:solidFill>
              <a:latin typeface="Times New Roman"/>
              <a:ea typeface="Times New Roman"/>
              <a:cs typeface="Times New Roman"/>
              <a:sym typeface="Times New Roman"/>
            </a:endParaRPr>
          </a:p>
          <a:p>
            <a:pPr indent="-342265" lvl="0" marL="354965" marR="0" rtl="0" algn="l">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jQuery provides functionalities to these components</a:t>
            </a:r>
            <a:endParaRPr sz="20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5"/>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2" name="Google Shape;312;p35"/>
          <p:cNvSpPr txBox="1"/>
          <p:nvPr>
            <p:ph type="title"/>
          </p:nvPr>
        </p:nvSpPr>
        <p:spPr>
          <a:xfrm>
            <a:off x="1282471" y="310258"/>
            <a:ext cx="6579057" cy="502920"/>
          </a:xfrm>
          <a:prstGeom prst="rect">
            <a:avLst/>
          </a:prstGeom>
          <a:noFill/>
          <a:ln>
            <a:noFill/>
          </a:ln>
        </p:spPr>
        <p:txBody>
          <a:bodyPr anchorCtr="0" anchor="t" bIns="0" lIns="0" spcFirstLastPara="1" rIns="0" wrap="square" tIns="0">
            <a:noAutofit/>
          </a:bodyPr>
          <a:lstStyle/>
          <a:p>
            <a:pPr indent="0" lvl="0" marL="1644650" rtl="0" algn="l">
              <a:lnSpc>
                <a:spcPct val="100000"/>
              </a:lnSpc>
              <a:spcBef>
                <a:spcPts val="0"/>
              </a:spcBef>
              <a:spcAft>
                <a:spcPts val="0"/>
              </a:spcAft>
              <a:buNone/>
            </a:pPr>
            <a:r>
              <a:rPr lang="vi"/>
              <a:t>Summary (1-3)</a:t>
            </a:r>
            <a:endParaRPr/>
          </a:p>
        </p:txBody>
      </p:sp>
      <p:sp>
        <p:nvSpPr>
          <p:cNvPr id="313" name="Google Shape;313;p35"/>
          <p:cNvSpPr txBox="1"/>
          <p:nvPr>
            <p:ph idx="12" type="sldNum"/>
          </p:nvPr>
        </p:nvSpPr>
        <p:spPr>
          <a:xfrm>
            <a:off x="8412988" y="4847796"/>
            <a:ext cx="206375" cy="133350"/>
          </a:xfrm>
          <a:prstGeom prst="rect">
            <a:avLst/>
          </a:prstGeom>
          <a:noFill/>
          <a:ln>
            <a:noFill/>
          </a:ln>
        </p:spPr>
        <p:txBody>
          <a:bodyPr anchorCtr="0" anchor="t" bIns="0" lIns="0" spcFirstLastPara="1" rIns="0" wrap="square" tIns="0">
            <a:noAutofit/>
          </a:bodyPr>
          <a:lstStyle/>
          <a:p>
            <a:pPr indent="0" lvl="0" marL="25400" rtl="0" algn="l">
              <a:lnSpc>
                <a:spcPct val="103333"/>
              </a:lnSpc>
              <a:spcBef>
                <a:spcPts val="0"/>
              </a:spcBef>
              <a:spcAft>
                <a:spcPts val="0"/>
              </a:spcAft>
              <a:buNone/>
            </a:pPr>
            <a:fld id="{00000000-1234-1234-1234-123412341234}" type="slidenum">
              <a:rPr lang="vi"/>
              <a:t>‹#›</a:t>
            </a:fld>
            <a:endParaRPr/>
          </a:p>
        </p:txBody>
      </p:sp>
      <p:sp>
        <p:nvSpPr>
          <p:cNvPr id="314" name="Google Shape;314;p35"/>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315" name="Google Shape;315;p35"/>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 APTECH LIMITED</a:t>
            </a:r>
            <a:endParaRPr/>
          </a:p>
        </p:txBody>
      </p:sp>
      <p:sp>
        <p:nvSpPr>
          <p:cNvPr id="316" name="Google Shape;316;p35"/>
          <p:cNvSpPr txBox="1"/>
          <p:nvPr/>
        </p:nvSpPr>
        <p:spPr>
          <a:xfrm>
            <a:off x="535763" y="958215"/>
            <a:ext cx="8092440" cy="3242786"/>
          </a:xfrm>
          <a:prstGeom prst="rect">
            <a:avLst/>
          </a:prstGeom>
          <a:noFill/>
          <a:ln>
            <a:noFill/>
          </a:ln>
        </p:spPr>
        <p:txBody>
          <a:bodyPr anchorCtr="0" anchor="t" bIns="0" lIns="0" spcFirstLastPara="1" rIns="0" wrap="square" tIns="0">
            <a:noAutofit/>
          </a:bodyPr>
          <a:lstStyle/>
          <a:p>
            <a:pPr indent="-317500" lvl="0" marL="355600" marR="5080" rtl="0" algn="l">
              <a:lnSpc>
                <a:spcPct val="150000"/>
              </a:lnSpc>
              <a:spcBef>
                <a:spcPts val="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A media query defines styles for displaying a Webpage on a specific type of  device without modifying the markups.</a:t>
            </a:r>
            <a:endParaRPr sz="1600">
              <a:solidFill>
                <a:schemeClr val="dk1"/>
              </a:solidFill>
              <a:latin typeface="Calibri"/>
              <a:ea typeface="Calibri"/>
              <a:cs typeface="Calibri"/>
              <a:sym typeface="Calibri"/>
            </a:endParaRPr>
          </a:p>
          <a:p>
            <a:pPr indent="-317500" lvl="0" marL="355600" marR="243840" rtl="0" algn="just">
              <a:lnSpc>
                <a:spcPct val="15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Media queries are useful in determining the device’s physical properties  namely, viewport’s and device’s width and height, screen resolution, and  orientation.</a:t>
            </a:r>
            <a:endParaRPr sz="1600">
              <a:solidFill>
                <a:schemeClr val="dk1"/>
              </a:solidFill>
              <a:latin typeface="Calibri"/>
              <a:ea typeface="Calibri"/>
              <a:cs typeface="Calibri"/>
              <a:sym typeface="Calibri"/>
            </a:endParaRPr>
          </a:p>
          <a:p>
            <a:pPr indent="-317500" lvl="0" marL="355600" marR="20320" rtl="0" algn="l">
              <a:lnSpc>
                <a:spcPct val="15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Media queries define the breakpoint for the media’s width from where the  layout changes on a specific screen.</a:t>
            </a:r>
            <a:endParaRPr sz="1600">
              <a:solidFill>
                <a:schemeClr val="dk1"/>
              </a:solidFill>
              <a:latin typeface="Calibri"/>
              <a:ea typeface="Calibri"/>
              <a:cs typeface="Calibri"/>
              <a:sym typeface="Calibri"/>
            </a:endParaRPr>
          </a:p>
          <a:p>
            <a:pPr indent="-317500" lvl="0" marL="355600" marR="320675" rtl="0" algn="l">
              <a:lnSpc>
                <a:spcPct val="15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Web developers can define device-specific style sheets in Bootstrap and  include all in a single Webpage.</a:t>
            </a:r>
            <a:endParaRPr sz="16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6"/>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 name="Google Shape;323;p36"/>
          <p:cNvSpPr txBox="1"/>
          <p:nvPr>
            <p:ph type="title"/>
          </p:nvPr>
        </p:nvSpPr>
        <p:spPr>
          <a:xfrm>
            <a:off x="1282471" y="310258"/>
            <a:ext cx="6579057" cy="502920"/>
          </a:xfrm>
          <a:prstGeom prst="rect">
            <a:avLst/>
          </a:prstGeom>
          <a:noFill/>
          <a:ln>
            <a:noFill/>
          </a:ln>
        </p:spPr>
        <p:txBody>
          <a:bodyPr anchorCtr="0" anchor="t" bIns="0" lIns="0" spcFirstLastPara="1" rIns="0" wrap="square" tIns="0">
            <a:noAutofit/>
          </a:bodyPr>
          <a:lstStyle/>
          <a:p>
            <a:pPr indent="0" lvl="0" marL="1644650" rtl="0" algn="l">
              <a:lnSpc>
                <a:spcPct val="100000"/>
              </a:lnSpc>
              <a:spcBef>
                <a:spcPts val="0"/>
              </a:spcBef>
              <a:spcAft>
                <a:spcPts val="0"/>
              </a:spcAft>
              <a:buNone/>
            </a:pPr>
            <a:r>
              <a:rPr lang="vi"/>
              <a:t>Summary (2-3)</a:t>
            </a:r>
            <a:endParaRPr/>
          </a:p>
        </p:txBody>
      </p:sp>
      <p:sp>
        <p:nvSpPr>
          <p:cNvPr id="324" name="Google Shape;324;p36"/>
          <p:cNvSpPr txBox="1"/>
          <p:nvPr>
            <p:ph idx="12" type="sldNum"/>
          </p:nvPr>
        </p:nvSpPr>
        <p:spPr>
          <a:xfrm>
            <a:off x="8412988" y="4847796"/>
            <a:ext cx="206375" cy="133350"/>
          </a:xfrm>
          <a:prstGeom prst="rect">
            <a:avLst/>
          </a:prstGeom>
          <a:noFill/>
          <a:ln>
            <a:noFill/>
          </a:ln>
        </p:spPr>
        <p:txBody>
          <a:bodyPr anchorCtr="0" anchor="t" bIns="0" lIns="0" spcFirstLastPara="1" rIns="0" wrap="square" tIns="0">
            <a:noAutofit/>
          </a:bodyPr>
          <a:lstStyle/>
          <a:p>
            <a:pPr indent="0" lvl="0" marL="25400" rtl="0" algn="l">
              <a:lnSpc>
                <a:spcPct val="103333"/>
              </a:lnSpc>
              <a:spcBef>
                <a:spcPts val="0"/>
              </a:spcBef>
              <a:spcAft>
                <a:spcPts val="0"/>
              </a:spcAft>
              <a:buNone/>
            </a:pPr>
            <a:fld id="{00000000-1234-1234-1234-123412341234}" type="slidenum">
              <a:rPr lang="vi"/>
              <a:t>‹#›</a:t>
            </a:fld>
            <a:endParaRPr/>
          </a:p>
        </p:txBody>
      </p:sp>
      <p:sp>
        <p:nvSpPr>
          <p:cNvPr id="325" name="Google Shape;325;p36"/>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326" name="Google Shape;326;p36"/>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 APTECH LIMITED</a:t>
            </a:r>
            <a:endParaRPr/>
          </a:p>
        </p:txBody>
      </p:sp>
      <p:sp>
        <p:nvSpPr>
          <p:cNvPr id="327" name="Google Shape;327;p36"/>
          <p:cNvSpPr txBox="1"/>
          <p:nvPr/>
        </p:nvSpPr>
        <p:spPr>
          <a:xfrm>
            <a:off x="535940" y="1072515"/>
            <a:ext cx="8286115" cy="2899886"/>
          </a:xfrm>
          <a:prstGeom prst="rect">
            <a:avLst/>
          </a:prstGeom>
          <a:noFill/>
          <a:ln>
            <a:noFill/>
          </a:ln>
        </p:spPr>
        <p:txBody>
          <a:bodyPr anchorCtr="0" anchor="t" bIns="0" lIns="0" spcFirstLastPara="1" rIns="0" wrap="square" tIns="0">
            <a:noAutofit/>
          </a:bodyPr>
          <a:lstStyle/>
          <a:p>
            <a:pPr indent="-316865" lvl="0" marL="354965" marR="875030" rtl="0" algn="l">
              <a:lnSpc>
                <a:spcPct val="150000"/>
              </a:lnSpc>
              <a:spcBef>
                <a:spcPts val="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A basic Bootstrap table features distinct appearance in terms of only  horizontal splitters and slight padding of 8 pixels.</a:t>
            </a:r>
            <a:endParaRPr sz="1600">
              <a:solidFill>
                <a:schemeClr val="dk1"/>
              </a:solidFill>
              <a:latin typeface="Calibri"/>
              <a:ea typeface="Calibri"/>
              <a:cs typeface="Calibri"/>
              <a:sym typeface="Calibri"/>
            </a:endParaRPr>
          </a:p>
          <a:p>
            <a:pPr indent="-317500" lvl="0" marL="355600" marR="503555" rtl="0" algn="l">
              <a:lnSpc>
                <a:spcPct val="15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A Bootstrap table can have striped rows, borders on all sides, a hovering  effect on rows, and emphasized effect on rows or cells.</a:t>
            </a:r>
            <a:endParaRPr sz="1600">
              <a:solidFill>
                <a:schemeClr val="dk1"/>
              </a:solidFill>
              <a:latin typeface="Calibri"/>
              <a:ea typeface="Calibri"/>
              <a:cs typeface="Calibri"/>
              <a:sym typeface="Calibri"/>
            </a:endParaRPr>
          </a:p>
          <a:p>
            <a:pPr indent="-317500" lvl="0" marL="355600" marR="5080" rtl="0" algn="l">
              <a:lnSpc>
                <a:spcPct val="15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The emphasized effect on rows and cells comes from one or more contextual  classes namely .active, .success, .info, .danger, and .warning.</a:t>
            </a:r>
            <a:endParaRPr sz="1600">
              <a:solidFill>
                <a:schemeClr val="dk1"/>
              </a:solidFill>
              <a:latin typeface="Calibri"/>
              <a:ea typeface="Calibri"/>
              <a:cs typeface="Calibri"/>
              <a:sym typeface="Calibri"/>
            </a:endParaRPr>
          </a:p>
          <a:p>
            <a:pPr indent="-317500" lvl="0" marL="355600" marR="451484" rtl="0" algn="l">
              <a:lnSpc>
                <a:spcPct val="15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Bootstrap 3 activates horizontal scrolling on a small device whose screen  width is not more than 768 pixels.</a:t>
            </a:r>
            <a:endParaRPr sz="16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7"/>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 name="Google Shape;334;p37"/>
          <p:cNvSpPr txBox="1"/>
          <p:nvPr>
            <p:ph type="title"/>
          </p:nvPr>
        </p:nvSpPr>
        <p:spPr>
          <a:xfrm>
            <a:off x="1282471" y="310258"/>
            <a:ext cx="6579057" cy="502920"/>
          </a:xfrm>
          <a:prstGeom prst="rect">
            <a:avLst/>
          </a:prstGeom>
          <a:noFill/>
          <a:ln>
            <a:noFill/>
          </a:ln>
        </p:spPr>
        <p:txBody>
          <a:bodyPr anchorCtr="0" anchor="t" bIns="0" lIns="0" spcFirstLastPara="1" rIns="0" wrap="square" tIns="0">
            <a:noAutofit/>
          </a:bodyPr>
          <a:lstStyle/>
          <a:p>
            <a:pPr indent="0" lvl="0" marL="1644650" rtl="0" algn="l">
              <a:lnSpc>
                <a:spcPct val="100000"/>
              </a:lnSpc>
              <a:spcBef>
                <a:spcPts val="0"/>
              </a:spcBef>
              <a:spcAft>
                <a:spcPts val="0"/>
              </a:spcAft>
              <a:buNone/>
            </a:pPr>
            <a:r>
              <a:rPr lang="vi"/>
              <a:t>Summary (3-3)</a:t>
            </a:r>
            <a:endParaRPr/>
          </a:p>
        </p:txBody>
      </p:sp>
      <p:sp>
        <p:nvSpPr>
          <p:cNvPr id="335" name="Google Shape;335;p37"/>
          <p:cNvSpPr txBox="1"/>
          <p:nvPr>
            <p:ph idx="12" type="sldNum"/>
          </p:nvPr>
        </p:nvSpPr>
        <p:spPr>
          <a:xfrm>
            <a:off x="8412988" y="4847796"/>
            <a:ext cx="206375" cy="133350"/>
          </a:xfrm>
          <a:prstGeom prst="rect">
            <a:avLst/>
          </a:prstGeom>
          <a:noFill/>
          <a:ln>
            <a:noFill/>
          </a:ln>
        </p:spPr>
        <p:txBody>
          <a:bodyPr anchorCtr="0" anchor="t" bIns="0" lIns="0" spcFirstLastPara="1" rIns="0" wrap="square" tIns="0">
            <a:noAutofit/>
          </a:bodyPr>
          <a:lstStyle/>
          <a:p>
            <a:pPr indent="0" lvl="0" marL="25400" rtl="0" algn="l">
              <a:lnSpc>
                <a:spcPct val="103333"/>
              </a:lnSpc>
              <a:spcBef>
                <a:spcPts val="0"/>
              </a:spcBef>
              <a:spcAft>
                <a:spcPts val="0"/>
              </a:spcAft>
              <a:buNone/>
            </a:pPr>
            <a:fld id="{00000000-1234-1234-1234-123412341234}" type="slidenum">
              <a:rPr lang="vi"/>
              <a:t>‹#›</a:t>
            </a:fld>
            <a:endParaRPr/>
          </a:p>
        </p:txBody>
      </p:sp>
      <p:sp>
        <p:nvSpPr>
          <p:cNvPr id="336" name="Google Shape;336;p37"/>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337" name="Google Shape;337;p37"/>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 APTECH LIMITED</a:t>
            </a:r>
            <a:endParaRPr/>
          </a:p>
        </p:txBody>
      </p:sp>
      <p:sp>
        <p:nvSpPr>
          <p:cNvPr id="338" name="Google Shape;338;p37"/>
          <p:cNvSpPr txBox="1"/>
          <p:nvPr/>
        </p:nvSpPr>
        <p:spPr>
          <a:xfrm>
            <a:off x="535940" y="1072515"/>
            <a:ext cx="8185150" cy="2168366"/>
          </a:xfrm>
          <a:prstGeom prst="rect">
            <a:avLst/>
          </a:prstGeom>
          <a:noFill/>
          <a:ln>
            <a:noFill/>
          </a:ln>
        </p:spPr>
        <p:txBody>
          <a:bodyPr anchorCtr="0" anchor="t" bIns="0" lIns="0" spcFirstLastPara="1" rIns="0" wrap="square" tIns="0">
            <a:noAutofit/>
          </a:bodyPr>
          <a:lstStyle/>
          <a:p>
            <a:pPr indent="-342265" lvl="0" marL="354965" marR="70485" rtl="0" algn="l">
              <a:lnSpc>
                <a:spcPct val="15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Instead of messing up with the core files, it is more efficient to override the  default CSS file in Bootstrap.</a:t>
            </a:r>
            <a:endParaRPr sz="2000">
              <a:solidFill>
                <a:schemeClr val="dk1"/>
              </a:solidFill>
              <a:latin typeface="Calibri"/>
              <a:ea typeface="Calibri"/>
              <a:cs typeface="Calibri"/>
              <a:sym typeface="Calibri"/>
            </a:endParaRPr>
          </a:p>
          <a:p>
            <a:pPr indent="-342900" lvl="0" marL="355600" marR="590550" rtl="0" algn="l">
              <a:lnSpc>
                <a:spcPct val="150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A well is a container component to apply an inset style to a block-level  element or sunken effect to its content.</a:t>
            </a:r>
            <a:endParaRPr sz="2000">
              <a:solidFill>
                <a:schemeClr val="dk1"/>
              </a:solidFill>
              <a:latin typeface="Calibri"/>
              <a:ea typeface="Calibri"/>
              <a:cs typeface="Calibri"/>
              <a:sym typeface="Calibri"/>
            </a:endParaRPr>
          </a:p>
          <a:p>
            <a:pPr indent="-342900" lvl="0" marL="355600" marR="5080" rtl="0" algn="l">
              <a:lnSpc>
                <a:spcPct val="150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It is also possible to change the well’s size by controlling its padding through  the modifier classes.</a:t>
            </a: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20"/>
          <p:cNvSpPr txBox="1"/>
          <p:nvPr>
            <p:ph type="title"/>
          </p:nvPr>
        </p:nvSpPr>
        <p:spPr>
          <a:xfrm>
            <a:off x="1282471" y="310258"/>
            <a:ext cx="6579057" cy="502920"/>
          </a:xfrm>
          <a:prstGeom prst="rect">
            <a:avLst/>
          </a:prstGeom>
          <a:noFill/>
          <a:ln>
            <a:noFill/>
          </a:ln>
        </p:spPr>
        <p:txBody>
          <a:bodyPr anchorCtr="0" anchor="t" bIns="0" lIns="0" spcFirstLastPara="1" rIns="0" wrap="square" tIns="0">
            <a:noAutofit/>
          </a:bodyPr>
          <a:lstStyle/>
          <a:p>
            <a:pPr indent="0" lvl="0" marL="2139950" rtl="0" algn="l">
              <a:lnSpc>
                <a:spcPct val="100000"/>
              </a:lnSpc>
              <a:spcBef>
                <a:spcPts val="0"/>
              </a:spcBef>
              <a:spcAft>
                <a:spcPts val="0"/>
              </a:spcAft>
              <a:buNone/>
            </a:pPr>
            <a:r>
              <a:rPr lang="vi"/>
              <a:t>Objectives</a:t>
            </a:r>
            <a:endParaRPr/>
          </a:p>
        </p:txBody>
      </p:sp>
      <p:sp>
        <p:nvSpPr>
          <p:cNvPr id="109" name="Google Shape;109;p20"/>
          <p:cNvSpPr txBox="1"/>
          <p:nvPr>
            <p:ph idx="12" type="sldNum"/>
          </p:nvPr>
        </p:nvSpPr>
        <p:spPr>
          <a:xfrm>
            <a:off x="8412988" y="4847796"/>
            <a:ext cx="206375" cy="133350"/>
          </a:xfrm>
          <a:prstGeom prst="rect">
            <a:avLst/>
          </a:prstGeom>
          <a:noFill/>
          <a:ln>
            <a:noFill/>
          </a:ln>
        </p:spPr>
        <p:txBody>
          <a:bodyPr anchorCtr="0" anchor="t" bIns="0" lIns="0" spcFirstLastPara="1" rIns="0" wrap="square" tIns="0">
            <a:noAutofit/>
          </a:bodyPr>
          <a:lstStyle/>
          <a:p>
            <a:pPr indent="0" lvl="0" marL="102870" rtl="0" algn="l">
              <a:lnSpc>
                <a:spcPct val="103333"/>
              </a:lnSpc>
              <a:spcBef>
                <a:spcPts val="0"/>
              </a:spcBef>
              <a:spcAft>
                <a:spcPts val="0"/>
              </a:spcAft>
              <a:buNone/>
            </a:pPr>
            <a:fld id="{00000000-1234-1234-1234-123412341234}" type="slidenum">
              <a:rPr lang="vi"/>
              <a:t>‹#›</a:t>
            </a:fld>
            <a:endParaRPr/>
          </a:p>
        </p:txBody>
      </p:sp>
      <p:sp>
        <p:nvSpPr>
          <p:cNvPr id="110" name="Google Shape;110;p20"/>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111" name="Google Shape;111;p20"/>
          <p:cNvSpPr txBox="1"/>
          <p:nvPr/>
        </p:nvSpPr>
        <p:spPr>
          <a:xfrm>
            <a:off x="4591900" y="4855511"/>
            <a:ext cx="1025525" cy="114300"/>
          </a:xfrm>
          <a:prstGeom prst="rect">
            <a:avLst/>
          </a:prstGeom>
          <a:noFill/>
          <a:ln>
            <a:noFill/>
          </a:ln>
        </p:spPr>
        <p:txBody>
          <a:bodyPr anchorCtr="0" anchor="t" bIns="0" lIns="0" spcFirstLastPara="1" rIns="0" wrap="square" tIns="0">
            <a:noAutofit/>
          </a:bodyPr>
          <a:lstStyle/>
          <a:p>
            <a:pPr indent="0" lvl="0" marL="12700" marR="0" rtl="0" algn="l">
              <a:lnSpc>
                <a:spcPct val="104499"/>
              </a:lnSpc>
              <a:spcBef>
                <a:spcPts val="0"/>
              </a:spcBef>
              <a:spcAft>
                <a:spcPts val="0"/>
              </a:spcAft>
              <a:buNone/>
            </a:pPr>
            <a:r>
              <a:rPr lang="vi" sz="1000">
                <a:solidFill>
                  <a:srgbClr val="376092"/>
                </a:solidFill>
                <a:latin typeface="Calibri"/>
                <a:ea typeface="Calibri"/>
                <a:cs typeface="Calibri"/>
                <a:sym typeface="Calibri"/>
              </a:rPr>
              <a:t>© APTECH LIMITED</a:t>
            </a:r>
            <a:endParaRPr sz="1000">
              <a:solidFill>
                <a:schemeClr val="dk1"/>
              </a:solidFill>
              <a:latin typeface="Calibri"/>
              <a:ea typeface="Calibri"/>
              <a:cs typeface="Calibri"/>
              <a:sym typeface="Calibri"/>
            </a:endParaRPr>
          </a:p>
        </p:txBody>
      </p:sp>
      <p:sp>
        <p:nvSpPr>
          <p:cNvPr id="112" name="Google Shape;112;p20"/>
          <p:cNvSpPr txBox="1"/>
          <p:nvPr/>
        </p:nvSpPr>
        <p:spPr>
          <a:xfrm>
            <a:off x="535686" y="1107948"/>
            <a:ext cx="8153400" cy="189357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vi" sz="2000">
                <a:solidFill>
                  <a:srgbClr val="17375E"/>
                </a:solidFill>
                <a:latin typeface="Calibri"/>
                <a:ea typeface="Calibri"/>
                <a:cs typeface="Calibri"/>
                <a:sym typeface="Calibri"/>
              </a:rPr>
              <a:t>At the end of this session, you will be able to:</a:t>
            </a:r>
            <a:endParaRPr sz="20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900">
              <a:solidFill>
                <a:schemeClr val="dk1"/>
              </a:solidFill>
              <a:latin typeface="Times New Roman"/>
              <a:ea typeface="Times New Roman"/>
              <a:cs typeface="Times New Roman"/>
              <a:sym typeface="Times New Roman"/>
            </a:endParaRPr>
          </a:p>
          <a:p>
            <a:pPr indent="-342900" lvl="0" marL="355600" marR="0" rtl="0" algn="l">
              <a:lnSpc>
                <a:spcPct val="100000"/>
              </a:lnSpc>
              <a:spcBef>
                <a:spcPts val="5"/>
              </a:spcBef>
              <a:spcAft>
                <a:spcPts val="0"/>
              </a:spcAft>
              <a:buClr>
                <a:srgbClr val="17375E"/>
              </a:buClr>
              <a:buSzPts val="2000"/>
              <a:buFont typeface="Noto Sans Symbols"/>
              <a:buChar char="⮚"/>
            </a:pPr>
            <a:r>
              <a:rPr lang="vi" sz="2000">
                <a:solidFill>
                  <a:srgbClr val="17375E"/>
                </a:solidFill>
                <a:latin typeface="Calibri"/>
                <a:ea typeface="Calibri"/>
                <a:cs typeface="Calibri"/>
                <a:sym typeface="Calibri"/>
              </a:rPr>
              <a:t>Describe the role of media queries in achieving responsiveness in Bootstrap</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rgbClr val="17375E"/>
              </a:buClr>
              <a:buSzPts val="2000"/>
              <a:buFont typeface="Noto Sans Symbols"/>
              <a:buChar char="⮚"/>
            </a:pPr>
            <a:r>
              <a:rPr lang="vi" sz="2000">
                <a:solidFill>
                  <a:srgbClr val="17375E"/>
                </a:solidFill>
                <a:latin typeface="Calibri"/>
                <a:ea typeface="Calibri"/>
                <a:cs typeface="Calibri"/>
                <a:sym typeface="Calibri"/>
              </a:rPr>
              <a:t>Understand the use tables in Bootstrap</a:t>
            </a:r>
            <a:endParaRPr sz="2000">
              <a:solidFill>
                <a:schemeClr val="dk1"/>
              </a:solidFill>
              <a:latin typeface="Calibri"/>
              <a:ea typeface="Calibri"/>
              <a:cs typeface="Calibri"/>
              <a:sym typeface="Calibri"/>
            </a:endParaRPr>
          </a:p>
          <a:p>
            <a:pPr indent="-342265" lvl="0" marL="354965" marR="0" rtl="0" algn="l">
              <a:lnSpc>
                <a:spcPct val="100000"/>
              </a:lnSpc>
              <a:spcBef>
                <a:spcPts val="480"/>
              </a:spcBef>
              <a:spcAft>
                <a:spcPts val="0"/>
              </a:spcAft>
              <a:buClr>
                <a:srgbClr val="17375E"/>
              </a:buClr>
              <a:buSzPts val="2000"/>
              <a:buFont typeface="Noto Sans Symbols"/>
              <a:buChar char="⮚"/>
            </a:pPr>
            <a:r>
              <a:rPr lang="vi" sz="2000">
                <a:solidFill>
                  <a:srgbClr val="17375E"/>
                </a:solidFill>
                <a:latin typeface="Calibri"/>
                <a:ea typeface="Calibri"/>
                <a:cs typeface="Calibri"/>
                <a:sym typeface="Calibri"/>
              </a:rPr>
              <a:t>Understand the use tabs in a well in Bootstrap</a:t>
            </a:r>
            <a:endParaRPr sz="2000">
              <a:solidFill>
                <a:schemeClr val="dk1"/>
              </a:solidFill>
              <a:latin typeface="Calibri"/>
              <a:ea typeface="Calibri"/>
              <a:cs typeface="Calibri"/>
              <a:sym typeface="Calibri"/>
            </a:endParaRPr>
          </a:p>
          <a:p>
            <a:pPr indent="-342265" lvl="0" marL="354965" marR="0" rtl="0" algn="l">
              <a:lnSpc>
                <a:spcPct val="100000"/>
              </a:lnSpc>
              <a:spcBef>
                <a:spcPts val="480"/>
              </a:spcBef>
              <a:spcAft>
                <a:spcPts val="0"/>
              </a:spcAft>
              <a:buClr>
                <a:srgbClr val="17375E"/>
              </a:buClr>
              <a:buSzPts val="2000"/>
              <a:buFont typeface="Noto Sans Symbols"/>
              <a:buChar char="⮚"/>
            </a:pPr>
            <a:r>
              <a:rPr lang="vi" sz="2000">
                <a:solidFill>
                  <a:srgbClr val="17375E"/>
                </a:solidFill>
                <a:latin typeface="Calibri"/>
                <a:ea typeface="Calibri"/>
                <a:cs typeface="Calibri"/>
                <a:sym typeface="Calibri"/>
              </a:rPr>
              <a:t>Describe how to customize Bootstrap</a:t>
            </a:r>
            <a:endParaRPr sz="2000">
              <a:solidFill>
                <a:schemeClr val="dk1"/>
              </a:solidFill>
              <a:latin typeface="Calibri"/>
              <a:ea typeface="Calibri"/>
              <a:cs typeface="Calibri"/>
              <a:sym typeface="Calibri"/>
            </a:endParaRPr>
          </a:p>
          <a:p>
            <a:pPr indent="-342265" lvl="0" marL="354965" marR="0" rtl="0" algn="l">
              <a:lnSpc>
                <a:spcPct val="100000"/>
              </a:lnSpc>
              <a:spcBef>
                <a:spcPts val="480"/>
              </a:spcBef>
              <a:spcAft>
                <a:spcPts val="0"/>
              </a:spcAft>
              <a:buClr>
                <a:srgbClr val="17375E"/>
              </a:buClr>
              <a:buSzPts val="2000"/>
              <a:buFont typeface="Noto Sans Symbols"/>
              <a:buChar char="⮚"/>
            </a:pPr>
            <a:r>
              <a:rPr lang="vi" sz="2000">
                <a:solidFill>
                  <a:srgbClr val="17375E"/>
                </a:solidFill>
                <a:latin typeface="Calibri"/>
                <a:ea typeface="Calibri"/>
                <a:cs typeface="Calibri"/>
                <a:sym typeface="Calibri"/>
              </a:rPr>
              <a:t>Explain how to create a Website using Bootstrap and jQuery</a:t>
            </a:r>
            <a:endParaRPr sz="2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21"/>
          <p:cNvSpPr txBox="1"/>
          <p:nvPr>
            <p:ph type="title"/>
          </p:nvPr>
        </p:nvSpPr>
        <p:spPr>
          <a:xfrm>
            <a:off x="1282471" y="310258"/>
            <a:ext cx="6579057" cy="502920"/>
          </a:xfrm>
          <a:prstGeom prst="rect">
            <a:avLst/>
          </a:prstGeom>
          <a:noFill/>
          <a:ln>
            <a:noFill/>
          </a:ln>
        </p:spPr>
        <p:txBody>
          <a:bodyPr anchorCtr="0" anchor="t" bIns="0" lIns="0" spcFirstLastPara="1" rIns="0" wrap="square" tIns="0">
            <a:noAutofit/>
          </a:bodyPr>
          <a:lstStyle/>
          <a:p>
            <a:pPr indent="0" lvl="0" marL="88265" rtl="0" algn="l">
              <a:lnSpc>
                <a:spcPct val="100000"/>
              </a:lnSpc>
              <a:spcBef>
                <a:spcPts val="0"/>
              </a:spcBef>
              <a:spcAft>
                <a:spcPts val="0"/>
              </a:spcAft>
              <a:buNone/>
            </a:pPr>
            <a:r>
              <a:rPr lang="vi"/>
              <a:t>Roles of Media Queries (1-2)</a:t>
            </a:r>
            <a:endParaRPr/>
          </a:p>
        </p:txBody>
      </p:sp>
      <p:sp>
        <p:nvSpPr>
          <p:cNvPr id="120" name="Google Shape;120;p21"/>
          <p:cNvSpPr txBox="1"/>
          <p:nvPr>
            <p:ph idx="12" type="sldNum"/>
          </p:nvPr>
        </p:nvSpPr>
        <p:spPr>
          <a:xfrm>
            <a:off x="8412988" y="4847796"/>
            <a:ext cx="206375" cy="133350"/>
          </a:xfrm>
          <a:prstGeom prst="rect">
            <a:avLst/>
          </a:prstGeom>
          <a:noFill/>
          <a:ln>
            <a:noFill/>
          </a:ln>
        </p:spPr>
        <p:txBody>
          <a:bodyPr anchorCtr="0" anchor="t" bIns="0" lIns="0" spcFirstLastPara="1" rIns="0" wrap="square" tIns="0">
            <a:noAutofit/>
          </a:bodyPr>
          <a:lstStyle/>
          <a:p>
            <a:pPr indent="0" lvl="0" marL="102870" rtl="0" algn="l">
              <a:lnSpc>
                <a:spcPct val="103333"/>
              </a:lnSpc>
              <a:spcBef>
                <a:spcPts val="0"/>
              </a:spcBef>
              <a:spcAft>
                <a:spcPts val="0"/>
              </a:spcAft>
              <a:buNone/>
            </a:pPr>
            <a:fld id="{00000000-1234-1234-1234-123412341234}" type="slidenum">
              <a:rPr lang="vi"/>
              <a:t>‹#›</a:t>
            </a:fld>
            <a:endParaRPr/>
          </a:p>
        </p:txBody>
      </p:sp>
      <p:sp>
        <p:nvSpPr>
          <p:cNvPr id="121" name="Google Shape;121;p21"/>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122" name="Google Shape;122;p21"/>
          <p:cNvSpPr txBox="1"/>
          <p:nvPr/>
        </p:nvSpPr>
        <p:spPr>
          <a:xfrm>
            <a:off x="4591900" y="4855511"/>
            <a:ext cx="1025525" cy="114300"/>
          </a:xfrm>
          <a:prstGeom prst="rect">
            <a:avLst/>
          </a:prstGeom>
          <a:noFill/>
          <a:ln>
            <a:noFill/>
          </a:ln>
        </p:spPr>
        <p:txBody>
          <a:bodyPr anchorCtr="0" anchor="t" bIns="0" lIns="0" spcFirstLastPara="1" rIns="0" wrap="square" tIns="0">
            <a:noAutofit/>
          </a:bodyPr>
          <a:lstStyle/>
          <a:p>
            <a:pPr indent="0" lvl="0" marL="12700" marR="0" rtl="0" algn="l">
              <a:lnSpc>
                <a:spcPct val="104499"/>
              </a:lnSpc>
              <a:spcBef>
                <a:spcPts val="0"/>
              </a:spcBef>
              <a:spcAft>
                <a:spcPts val="0"/>
              </a:spcAft>
              <a:buNone/>
            </a:pPr>
            <a:r>
              <a:rPr lang="vi" sz="1000">
                <a:solidFill>
                  <a:srgbClr val="376092"/>
                </a:solidFill>
                <a:latin typeface="Calibri"/>
                <a:ea typeface="Calibri"/>
                <a:cs typeface="Calibri"/>
                <a:sym typeface="Calibri"/>
              </a:rPr>
              <a:t>© APTECH LIMITED</a:t>
            </a:r>
            <a:endParaRPr sz="1000">
              <a:solidFill>
                <a:schemeClr val="dk1"/>
              </a:solidFill>
              <a:latin typeface="Calibri"/>
              <a:ea typeface="Calibri"/>
              <a:cs typeface="Calibri"/>
              <a:sym typeface="Calibri"/>
            </a:endParaRPr>
          </a:p>
        </p:txBody>
      </p:sp>
      <p:sp>
        <p:nvSpPr>
          <p:cNvPr id="123" name="Google Shape;123;p21"/>
          <p:cNvSpPr txBox="1"/>
          <p:nvPr>
            <p:ph idx="1" type="body"/>
          </p:nvPr>
        </p:nvSpPr>
        <p:spPr>
          <a:xfrm>
            <a:off x="535940" y="955548"/>
            <a:ext cx="8222100" cy="2103600"/>
          </a:xfrm>
          <a:prstGeom prst="rect">
            <a:avLst/>
          </a:prstGeom>
          <a:noFill/>
          <a:ln>
            <a:noFill/>
          </a:ln>
        </p:spPr>
        <p:txBody>
          <a:bodyPr anchorCtr="0" anchor="t" bIns="0" lIns="0" spcFirstLastPara="1" rIns="0" wrap="square" tIns="0">
            <a:noAutofit/>
          </a:bodyPr>
          <a:lstStyle/>
          <a:p>
            <a:pPr indent="-316865" lvl="0" marL="354965" rtl="0" algn="l">
              <a:lnSpc>
                <a:spcPct val="100000"/>
              </a:lnSpc>
              <a:spcBef>
                <a:spcPts val="0"/>
              </a:spcBef>
              <a:spcAft>
                <a:spcPts val="0"/>
              </a:spcAft>
              <a:buClr>
                <a:srgbClr val="17375E"/>
              </a:buClr>
              <a:buSzPts val="1600"/>
              <a:buFont typeface="Arial"/>
              <a:buChar char="•"/>
            </a:pPr>
            <a:r>
              <a:rPr lang="vi" sz="1600"/>
              <a:t>Media query is a style rule for displaying Website on a particular device type</a:t>
            </a:r>
            <a:endParaRPr sz="1600"/>
          </a:p>
          <a:p>
            <a:pPr indent="-316865" lvl="0" marL="354965" rtl="0" algn="l">
              <a:lnSpc>
                <a:spcPct val="100000"/>
              </a:lnSpc>
              <a:spcBef>
                <a:spcPts val="480"/>
              </a:spcBef>
              <a:spcAft>
                <a:spcPts val="0"/>
              </a:spcAft>
              <a:buClr>
                <a:srgbClr val="17375E"/>
              </a:buClr>
              <a:buSzPts val="1600"/>
              <a:buFont typeface="Arial"/>
              <a:buChar char="•"/>
            </a:pPr>
            <a:r>
              <a:rPr lang="vi" sz="1600"/>
              <a:t>Adds responsive CSS to bootstrap application</a:t>
            </a:r>
            <a:endParaRPr sz="1600"/>
          </a:p>
          <a:p>
            <a:pPr indent="-316865" lvl="0" marL="354965" rtl="0" algn="l">
              <a:lnSpc>
                <a:spcPct val="100000"/>
              </a:lnSpc>
              <a:spcBef>
                <a:spcPts val="480"/>
              </a:spcBef>
              <a:spcAft>
                <a:spcPts val="0"/>
              </a:spcAft>
              <a:buClr>
                <a:srgbClr val="17375E"/>
              </a:buClr>
              <a:buSzPts val="1600"/>
              <a:buFont typeface="Arial"/>
              <a:buChar char="•"/>
            </a:pPr>
            <a:r>
              <a:rPr lang="vi" sz="1600"/>
              <a:t>CSS2 – computer screens, TV-type gadgets, handheld devices, and printers</a:t>
            </a:r>
            <a:endParaRPr sz="1600"/>
          </a:p>
          <a:p>
            <a:pPr indent="-317500" lvl="0" marL="355600" rtl="0" algn="l">
              <a:lnSpc>
                <a:spcPct val="100000"/>
              </a:lnSpc>
              <a:spcBef>
                <a:spcPts val="480"/>
              </a:spcBef>
              <a:spcAft>
                <a:spcPts val="0"/>
              </a:spcAft>
              <a:buClr>
                <a:srgbClr val="17375E"/>
              </a:buClr>
              <a:buSzPts val="1600"/>
              <a:buFont typeface="Arial"/>
              <a:buChar char="•"/>
            </a:pPr>
            <a:r>
              <a:rPr lang="vi" sz="1600"/>
              <a:t>CSS3 – focus on characteristics of target devices rather on type</a:t>
            </a:r>
            <a:endParaRPr sz="1600"/>
          </a:p>
          <a:p>
            <a:pPr indent="-317500" lvl="0" marL="355600" rtl="0" algn="l">
              <a:lnSpc>
                <a:spcPct val="100000"/>
              </a:lnSpc>
              <a:spcBef>
                <a:spcPts val="480"/>
              </a:spcBef>
              <a:spcAft>
                <a:spcPts val="0"/>
              </a:spcAft>
              <a:buClr>
                <a:srgbClr val="17375E"/>
              </a:buClr>
              <a:buSzPts val="1600"/>
              <a:buFont typeface="Arial"/>
              <a:buChar char="•"/>
            </a:pPr>
            <a:r>
              <a:rPr lang="vi" sz="1600"/>
              <a:t>Physical properties of device type:</a:t>
            </a:r>
            <a:endParaRPr sz="1600"/>
          </a:p>
        </p:txBody>
      </p:sp>
      <p:sp>
        <p:nvSpPr>
          <p:cNvPr id="124" name="Google Shape;124;p21"/>
          <p:cNvSpPr txBox="1"/>
          <p:nvPr/>
        </p:nvSpPr>
        <p:spPr>
          <a:xfrm>
            <a:off x="536017" y="3302384"/>
            <a:ext cx="7299959" cy="522446"/>
          </a:xfrm>
          <a:prstGeom prst="rect">
            <a:avLst/>
          </a:prstGeom>
          <a:noFill/>
          <a:ln>
            <a:noFill/>
          </a:ln>
        </p:spPr>
        <p:txBody>
          <a:bodyPr anchorCtr="0" anchor="t" bIns="0" lIns="0" spcFirstLastPara="1" rIns="0" wrap="square" tIns="0">
            <a:noAutofit/>
          </a:bodyPr>
          <a:lstStyle/>
          <a:p>
            <a:pPr indent="-342265" lvl="0" marL="354965" marR="0" rtl="0" algn="l">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Device specific style sheet</a:t>
            </a:r>
            <a:endParaRPr sz="2000">
              <a:solidFill>
                <a:schemeClr val="dk1"/>
              </a:solidFill>
              <a:latin typeface="Calibri"/>
              <a:ea typeface="Calibri"/>
              <a:cs typeface="Calibri"/>
              <a:sym typeface="Calibri"/>
            </a:endParaRPr>
          </a:p>
          <a:p>
            <a:pPr indent="-342265" lvl="0" marL="354965" marR="0" rtl="0" algn="l">
              <a:lnSpc>
                <a:spcPct val="100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Defines breakpoint for width of media where layout changes visibly</a:t>
            </a:r>
            <a:endParaRPr sz="2000">
              <a:solidFill>
                <a:schemeClr val="dk1"/>
              </a:solidFill>
              <a:latin typeface="Calibri"/>
              <a:ea typeface="Calibri"/>
              <a:cs typeface="Calibri"/>
              <a:sym typeface="Calibri"/>
            </a:endParaRPr>
          </a:p>
        </p:txBody>
      </p:sp>
      <p:sp>
        <p:nvSpPr>
          <p:cNvPr id="125" name="Google Shape;125;p21"/>
          <p:cNvSpPr txBox="1"/>
          <p:nvPr/>
        </p:nvSpPr>
        <p:spPr>
          <a:xfrm>
            <a:off x="2133600" y="2490788"/>
            <a:ext cx="1714500" cy="771525"/>
          </a:xfrm>
          <a:prstGeom prst="rect">
            <a:avLst/>
          </a:prstGeom>
          <a:solidFill>
            <a:srgbClr val="4F81BD"/>
          </a:solidFill>
          <a:ln cap="flat" cmpd="sng" w="25400">
            <a:solidFill>
              <a:srgbClr val="FFFFFF"/>
            </a:solidFill>
            <a:prstDash val="solid"/>
            <a:round/>
            <a:headEnd len="sm" w="sm" type="none"/>
            <a:tailEnd len="sm" w="sm" type="none"/>
          </a:ln>
        </p:spPr>
        <p:txBody>
          <a:bodyPr anchorCtr="0" anchor="t" bIns="0" lIns="0" spcFirstLastPara="1" rIns="0" wrap="square" tIns="131425">
            <a:noAutofit/>
          </a:bodyPr>
          <a:lstStyle/>
          <a:p>
            <a:pPr indent="0" lvl="0" marL="79375" marR="72390" rtl="0" algn="ctr">
              <a:lnSpc>
                <a:spcPct val="91500"/>
              </a:lnSpc>
              <a:spcBef>
                <a:spcPts val="0"/>
              </a:spcBef>
              <a:spcAft>
                <a:spcPts val="0"/>
              </a:spcAft>
              <a:buNone/>
            </a:pPr>
            <a:r>
              <a:rPr lang="vi" sz="1600">
                <a:solidFill>
                  <a:srgbClr val="FFFFFF"/>
                </a:solidFill>
                <a:latin typeface="Calibri"/>
                <a:ea typeface="Calibri"/>
                <a:cs typeface="Calibri"/>
                <a:sym typeface="Calibri"/>
              </a:rPr>
              <a:t>Width and height  of viewport and  device</a:t>
            </a:r>
            <a:endParaRPr sz="1600">
              <a:solidFill>
                <a:schemeClr val="dk1"/>
              </a:solidFill>
              <a:latin typeface="Calibri"/>
              <a:ea typeface="Calibri"/>
              <a:cs typeface="Calibri"/>
              <a:sym typeface="Calibri"/>
            </a:endParaRPr>
          </a:p>
        </p:txBody>
      </p:sp>
      <p:sp>
        <p:nvSpPr>
          <p:cNvPr id="126" name="Google Shape;126;p21"/>
          <p:cNvSpPr txBox="1"/>
          <p:nvPr/>
        </p:nvSpPr>
        <p:spPr>
          <a:xfrm>
            <a:off x="4019550" y="2490788"/>
            <a:ext cx="1714500" cy="771525"/>
          </a:xfrm>
          <a:prstGeom prst="rect">
            <a:avLst/>
          </a:prstGeom>
          <a:solidFill>
            <a:srgbClr val="4F81BD"/>
          </a:solidFill>
          <a:ln cap="flat" cmpd="sng" w="25400">
            <a:solidFill>
              <a:srgbClr val="FFFFFF"/>
            </a:solidFill>
            <a:prstDash val="solid"/>
            <a:round/>
            <a:headEnd len="sm" w="sm" type="none"/>
            <a:tailEnd len="sm" w="sm" type="none"/>
          </a:ln>
        </p:spPr>
        <p:txBody>
          <a:bodyPr anchorCtr="0" anchor="t" bIns="0" lIns="0" spcFirstLastPara="1" rIns="0" wrap="square" tIns="3800">
            <a:noAutofit/>
          </a:bodyPr>
          <a:lstStyle/>
          <a:p>
            <a:pPr indent="0" lvl="0" marL="0" marR="0" rtl="0" algn="l">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76200" marR="0" rtl="0" algn="l">
              <a:lnSpc>
                <a:spcPct val="100000"/>
              </a:lnSpc>
              <a:spcBef>
                <a:spcPts val="0"/>
              </a:spcBef>
              <a:spcAft>
                <a:spcPts val="0"/>
              </a:spcAft>
              <a:buNone/>
            </a:pPr>
            <a:r>
              <a:rPr lang="vi" sz="1600">
                <a:solidFill>
                  <a:srgbClr val="FFFFFF"/>
                </a:solidFill>
                <a:latin typeface="Calibri"/>
                <a:ea typeface="Calibri"/>
                <a:cs typeface="Calibri"/>
                <a:sym typeface="Calibri"/>
              </a:rPr>
              <a:t>Screen resolution</a:t>
            </a:r>
            <a:endParaRPr sz="1600">
              <a:solidFill>
                <a:schemeClr val="dk1"/>
              </a:solidFill>
              <a:latin typeface="Calibri"/>
              <a:ea typeface="Calibri"/>
              <a:cs typeface="Calibri"/>
              <a:sym typeface="Calibri"/>
            </a:endParaRPr>
          </a:p>
        </p:txBody>
      </p:sp>
      <p:sp>
        <p:nvSpPr>
          <p:cNvPr id="127" name="Google Shape;127;p21"/>
          <p:cNvSpPr txBox="1"/>
          <p:nvPr/>
        </p:nvSpPr>
        <p:spPr>
          <a:xfrm>
            <a:off x="5905500" y="2490788"/>
            <a:ext cx="1714500" cy="771525"/>
          </a:xfrm>
          <a:prstGeom prst="rect">
            <a:avLst/>
          </a:prstGeom>
          <a:solidFill>
            <a:srgbClr val="4F81BD"/>
          </a:solidFill>
          <a:ln cap="flat" cmpd="sng" w="25400">
            <a:solidFill>
              <a:srgbClr val="FFFFFF"/>
            </a:solidFill>
            <a:prstDash val="solid"/>
            <a:round/>
            <a:headEnd len="sm" w="sm" type="none"/>
            <a:tailEnd len="sm" w="sm" type="none"/>
          </a:ln>
        </p:spPr>
        <p:txBody>
          <a:bodyPr anchorCtr="0" anchor="t" bIns="0" lIns="0" spcFirstLastPara="1" rIns="0" wrap="square" tIns="131425">
            <a:noAutofit/>
          </a:bodyPr>
          <a:lstStyle/>
          <a:p>
            <a:pPr indent="0" lvl="0" marL="262255" marR="254634" rtl="0" algn="ctr">
              <a:lnSpc>
                <a:spcPct val="91500"/>
              </a:lnSpc>
              <a:spcBef>
                <a:spcPts val="0"/>
              </a:spcBef>
              <a:spcAft>
                <a:spcPts val="0"/>
              </a:spcAft>
              <a:buNone/>
            </a:pPr>
            <a:r>
              <a:rPr lang="vi" sz="1700">
                <a:solidFill>
                  <a:srgbClr val="FFFFFF"/>
                </a:solidFill>
                <a:latin typeface="Calibri"/>
                <a:ea typeface="Calibri"/>
                <a:cs typeface="Calibri"/>
                <a:sym typeface="Calibri"/>
              </a:rPr>
              <a:t>Orientation –  portrait, or  landscape</a:t>
            </a:r>
            <a:endParaRPr sz="17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22"/>
          <p:cNvSpPr txBox="1"/>
          <p:nvPr>
            <p:ph type="title"/>
          </p:nvPr>
        </p:nvSpPr>
        <p:spPr>
          <a:xfrm>
            <a:off x="1282471" y="310258"/>
            <a:ext cx="6579057" cy="502920"/>
          </a:xfrm>
          <a:prstGeom prst="rect">
            <a:avLst/>
          </a:prstGeom>
          <a:noFill/>
          <a:ln>
            <a:noFill/>
          </a:ln>
        </p:spPr>
        <p:txBody>
          <a:bodyPr anchorCtr="0" anchor="t" bIns="0" lIns="0" spcFirstLastPara="1" rIns="0" wrap="square" tIns="0">
            <a:noAutofit/>
          </a:bodyPr>
          <a:lstStyle/>
          <a:p>
            <a:pPr indent="0" lvl="0" marL="88265" rtl="0" algn="l">
              <a:lnSpc>
                <a:spcPct val="100000"/>
              </a:lnSpc>
              <a:spcBef>
                <a:spcPts val="0"/>
              </a:spcBef>
              <a:spcAft>
                <a:spcPts val="0"/>
              </a:spcAft>
              <a:buNone/>
            </a:pPr>
            <a:r>
              <a:rPr lang="vi"/>
              <a:t>Roles of Media Queries (2-2)</a:t>
            </a:r>
            <a:endParaRPr/>
          </a:p>
        </p:txBody>
      </p:sp>
      <p:sp>
        <p:nvSpPr>
          <p:cNvPr id="135" name="Google Shape;135;p22"/>
          <p:cNvSpPr txBox="1"/>
          <p:nvPr/>
        </p:nvSpPr>
        <p:spPr>
          <a:xfrm>
            <a:off x="535940" y="1031748"/>
            <a:ext cx="8088000" cy="1051500"/>
          </a:xfrm>
          <a:prstGeom prst="rect">
            <a:avLst/>
          </a:prstGeom>
          <a:noFill/>
          <a:ln>
            <a:noFill/>
          </a:ln>
        </p:spPr>
        <p:txBody>
          <a:bodyPr anchorCtr="0" anchor="t" bIns="0" lIns="0" spcFirstLastPara="1" rIns="0" wrap="square" tIns="0">
            <a:noAutofit/>
          </a:bodyPr>
          <a:lstStyle/>
          <a:p>
            <a:pPr indent="-316865" lvl="0" marL="354965" marR="0" rtl="0" algn="l">
              <a:lnSpc>
                <a:spcPct val="100000"/>
              </a:lnSpc>
              <a:spcBef>
                <a:spcPts val="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Bootstrap defines media queries in bootstrapresponsive.css file</a:t>
            </a:r>
            <a:endParaRPr sz="1600">
              <a:solidFill>
                <a:schemeClr val="dk1"/>
              </a:solidFill>
              <a:latin typeface="Calibri"/>
              <a:ea typeface="Calibri"/>
              <a:cs typeface="Calibri"/>
              <a:sym typeface="Calibri"/>
            </a:endParaRPr>
          </a:p>
          <a:p>
            <a:pPr indent="-316865" lvl="0" marL="354965" marR="0" rtl="0" algn="l">
              <a:lnSpc>
                <a:spcPct val="10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Folder structure: </a:t>
            </a:r>
            <a:r>
              <a:rPr b="1" lang="vi" sz="1600">
                <a:solidFill>
                  <a:srgbClr val="17375E"/>
                </a:solidFill>
                <a:latin typeface="Calibri"/>
                <a:ea typeface="Calibri"/>
                <a:cs typeface="Calibri"/>
                <a:sym typeface="Calibri"/>
              </a:rPr>
              <a:t>Assets </a:t>
            </a:r>
            <a:r>
              <a:rPr lang="vi" sz="1600">
                <a:solidFill>
                  <a:srgbClr val="17375E"/>
                </a:solidFill>
                <a:latin typeface="Calibri"/>
                <a:ea typeface="Calibri"/>
                <a:cs typeface="Calibri"/>
                <a:sym typeface="Calibri"/>
              </a:rPr>
              <a:t>folder&gt;&gt; </a:t>
            </a:r>
            <a:r>
              <a:rPr b="1" lang="vi" sz="1600">
                <a:solidFill>
                  <a:srgbClr val="17375E"/>
                </a:solidFill>
                <a:latin typeface="Calibri"/>
                <a:ea typeface="Calibri"/>
                <a:cs typeface="Calibri"/>
                <a:sym typeface="Calibri"/>
              </a:rPr>
              <a:t>CSS </a:t>
            </a:r>
            <a:r>
              <a:rPr lang="vi" sz="1600">
                <a:solidFill>
                  <a:srgbClr val="17375E"/>
                </a:solidFill>
                <a:latin typeface="Calibri"/>
                <a:ea typeface="Calibri"/>
                <a:cs typeface="Calibri"/>
                <a:sym typeface="Calibri"/>
              </a:rPr>
              <a:t>folder&gt;&gt; </a:t>
            </a:r>
            <a:r>
              <a:rPr b="1" lang="vi" sz="1600">
                <a:solidFill>
                  <a:srgbClr val="17375E"/>
                </a:solidFill>
                <a:latin typeface="Calibri"/>
                <a:ea typeface="Calibri"/>
                <a:cs typeface="Calibri"/>
                <a:sym typeface="Calibri"/>
              </a:rPr>
              <a:t>bootstrapresponsive.css </a:t>
            </a:r>
            <a:r>
              <a:rPr lang="vi" sz="1600">
                <a:solidFill>
                  <a:srgbClr val="17375E"/>
                </a:solidFill>
                <a:latin typeface="Calibri"/>
                <a:ea typeface="Calibri"/>
                <a:cs typeface="Calibri"/>
                <a:sym typeface="Calibri"/>
              </a:rPr>
              <a:t>file</a:t>
            </a:r>
            <a:endParaRPr sz="1600">
              <a:solidFill>
                <a:schemeClr val="dk1"/>
              </a:solidFill>
              <a:latin typeface="Calibri"/>
              <a:ea typeface="Calibri"/>
              <a:cs typeface="Calibri"/>
              <a:sym typeface="Calibri"/>
            </a:endParaRPr>
          </a:p>
          <a:p>
            <a:pPr indent="-317500" lvl="0" marL="355600" marR="0" rtl="0" algn="l">
              <a:lnSpc>
                <a:spcPct val="10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File specifies breakpoints in a grid system</a:t>
            </a:r>
            <a:endParaRPr sz="1600">
              <a:solidFill>
                <a:schemeClr val="dk1"/>
              </a:solidFill>
              <a:latin typeface="Calibri"/>
              <a:ea typeface="Calibri"/>
              <a:cs typeface="Calibri"/>
              <a:sym typeface="Calibri"/>
            </a:endParaRPr>
          </a:p>
          <a:p>
            <a:pPr indent="0" lvl="0" marL="12700" marR="0" rtl="0" algn="l">
              <a:lnSpc>
                <a:spcPct val="100000"/>
              </a:lnSpc>
              <a:spcBef>
                <a:spcPts val="480"/>
              </a:spcBef>
              <a:spcAft>
                <a:spcPts val="0"/>
              </a:spcAft>
              <a:buNone/>
            </a:pPr>
            <a:r>
              <a:rPr lang="vi" sz="1600">
                <a:solidFill>
                  <a:srgbClr val="17375E"/>
                </a:solidFill>
                <a:latin typeface="Arial"/>
                <a:ea typeface="Arial"/>
                <a:cs typeface="Arial"/>
                <a:sym typeface="Arial"/>
              </a:rPr>
              <a:t>•</a:t>
            </a:r>
            <a:endParaRPr sz="1600">
              <a:solidFill>
                <a:schemeClr val="dk1"/>
              </a:solidFill>
              <a:latin typeface="Arial"/>
              <a:ea typeface="Arial"/>
              <a:cs typeface="Arial"/>
              <a:sym typeface="Arial"/>
            </a:endParaRPr>
          </a:p>
        </p:txBody>
      </p:sp>
      <p:sp>
        <p:nvSpPr>
          <p:cNvPr id="136" name="Google Shape;136;p22"/>
          <p:cNvSpPr txBox="1"/>
          <p:nvPr/>
        </p:nvSpPr>
        <p:spPr>
          <a:xfrm>
            <a:off x="878839" y="1930860"/>
            <a:ext cx="2319020" cy="248126"/>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vi" sz="1600">
                <a:solidFill>
                  <a:srgbClr val="17375E"/>
                </a:solidFill>
                <a:latin typeface="Calibri"/>
                <a:ea typeface="Calibri"/>
                <a:cs typeface="Calibri"/>
                <a:sym typeface="Calibri"/>
              </a:rPr>
              <a:t>Breakpoint on mobile:</a:t>
            </a:r>
            <a:endParaRPr sz="1600">
              <a:solidFill>
                <a:schemeClr val="dk1"/>
              </a:solidFill>
              <a:latin typeface="Calibri"/>
              <a:ea typeface="Calibri"/>
              <a:cs typeface="Calibri"/>
              <a:sym typeface="Calibri"/>
            </a:endParaRPr>
          </a:p>
        </p:txBody>
      </p:sp>
      <p:sp>
        <p:nvSpPr>
          <p:cNvPr id="137" name="Google Shape;137;p22"/>
          <p:cNvSpPr txBox="1"/>
          <p:nvPr/>
        </p:nvSpPr>
        <p:spPr>
          <a:xfrm>
            <a:off x="536017" y="3302527"/>
            <a:ext cx="6890384" cy="796766"/>
          </a:xfrm>
          <a:prstGeom prst="rect">
            <a:avLst/>
          </a:prstGeom>
          <a:noFill/>
          <a:ln>
            <a:noFill/>
          </a:ln>
        </p:spPr>
        <p:txBody>
          <a:bodyPr anchorCtr="0" anchor="t" bIns="0" lIns="0" spcFirstLastPara="1" rIns="0" wrap="square" tIns="0">
            <a:noAutofit/>
          </a:bodyPr>
          <a:lstStyle/>
          <a:p>
            <a:pPr indent="-316865" lvl="0" marL="354965" marR="0" rtl="0" algn="l">
              <a:lnSpc>
                <a:spcPct val="100000"/>
              </a:lnSpc>
              <a:spcBef>
                <a:spcPts val="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Contains </a:t>
            </a:r>
            <a:r>
              <a:rPr i="1" lang="vi" sz="1600">
                <a:solidFill>
                  <a:srgbClr val="17375E"/>
                </a:solidFill>
                <a:latin typeface="Calibri"/>
                <a:ea typeface="Calibri"/>
                <a:cs typeface="Calibri"/>
                <a:sym typeface="Calibri"/>
              </a:rPr>
              <a:t>@media </a:t>
            </a:r>
            <a:r>
              <a:rPr lang="vi" sz="1600">
                <a:solidFill>
                  <a:srgbClr val="17375E"/>
                </a:solidFill>
                <a:latin typeface="Calibri"/>
                <a:ea typeface="Calibri"/>
                <a:cs typeface="Calibri"/>
                <a:sym typeface="Calibri"/>
              </a:rPr>
              <a:t>attribute with width-based logical expression</a:t>
            </a:r>
            <a:endParaRPr sz="1600">
              <a:solidFill>
                <a:schemeClr val="dk1"/>
              </a:solidFill>
              <a:latin typeface="Calibri"/>
              <a:ea typeface="Calibri"/>
              <a:cs typeface="Calibri"/>
              <a:sym typeface="Calibri"/>
            </a:endParaRPr>
          </a:p>
          <a:p>
            <a:pPr indent="-316865" lvl="0" marL="354965" marR="0" rtl="0" algn="l">
              <a:lnSpc>
                <a:spcPct val="10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Returns true when matches, otherwise returns false</a:t>
            </a:r>
            <a:endParaRPr sz="1600">
              <a:solidFill>
                <a:schemeClr val="dk1"/>
              </a:solidFill>
              <a:latin typeface="Calibri"/>
              <a:ea typeface="Calibri"/>
              <a:cs typeface="Calibri"/>
              <a:sym typeface="Calibri"/>
            </a:endParaRPr>
          </a:p>
          <a:p>
            <a:pPr indent="-316865" lvl="0" marL="354965" marR="0" rtl="0" algn="l">
              <a:lnSpc>
                <a:spcPct val="10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Include styles for different devices in a single Webpage</a:t>
            </a:r>
            <a:endParaRPr sz="1600">
              <a:solidFill>
                <a:schemeClr val="dk1"/>
              </a:solidFill>
              <a:latin typeface="Calibri"/>
              <a:ea typeface="Calibri"/>
              <a:cs typeface="Calibri"/>
              <a:sym typeface="Calibri"/>
            </a:endParaRPr>
          </a:p>
        </p:txBody>
      </p:sp>
      <p:sp>
        <p:nvSpPr>
          <p:cNvPr id="138" name="Google Shape;138;p22"/>
          <p:cNvSpPr/>
          <p:nvPr/>
        </p:nvSpPr>
        <p:spPr>
          <a:xfrm>
            <a:off x="3508870" y="1945948"/>
            <a:ext cx="3124200" cy="120014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22"/>
          <p:cNvSpPr/>
          <p:nvPr/>
        </p:nvSpPr>
        <p:spPr>
          <a:xfrm>
            <a:off x="3500437" y="1939528"/>
            <a:ext cx="3133725" cy="1207294"/>
          </a:xfrm>
          <a:custGeom>
            <a:rect b="b" l="l" r="r" t="t"/>
            <a:pathLst>
              <a:path extrusionOk="0" h="1609725" w="3133725">
                <a:moveTo>
                  <a:pt x="0" y="0"/>
                </a:moveTo>
                <a:lnTo>
                  <a:pt x="3133725" y="0"/>
                </a:lnTo>
                <a:lnTo>
                  <a:pt x="3133725" y="1609725"/>
                </a:lnTo>
                <a:lnTo>
                  <a:pt x="0" y="1609725"/>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22"/>
          <p:cNvSpPr txBox="1"/>
          <p:nvPr>
            <p:ph idx="12" type="sldNum"/>
          </p:nvPr>
        </p:nvSpPr>
        <p:spPr>
          <a:xfrm>
            <a:off x="8412988" y="4847796"/>
            <a:ext cx="206375" cy="133350"/>
          </a:xfrm>
          <a:prstGeom prst="rect">
            <a:avLst/>
          </a:prstGeom>
          <a:noFill/>
          <a:ln>
            <a:noFill/>
          </a:ln>
        </p:spPr>
        <p:txBody>
          <a:bodyPr anchorCtr="0" anchor="t" bIns="0" lIns="0" spcFirstLastPara="1" rIns="0" wrap="square" tIns="0">
            <a:noAutofit/>
          </a:bodyPr>
          <a:lstStyle/>
          <a:p>
            <a:pPr indent="0" lvl="0" marL="102870" rtl="0" algn="l">
              <a:lnSpc>
                <a:spcPct val="103333"/>
              </a:lnSpc>
              <a:spcBef>
                <a:spcPts val="0"/>
              </a:spcBef>
              <a:spcAft>
                <a:spcPts val="0"/>
              </a:spcAft>
              <a:buNone/>
            </a:pPr>
            <a:fld id="{00000000-1234-1234-1234-123412341234}" type="slidenum">
              <a:rPr lang="vi"/>
              <a:t>‹#›</a:t>
            </a:fld>
            <a:endParaRPr/>
          </a:p>
        </p:txBody>
      </p:sp>
      <p:sp>
        <p:nvSpPr>
          <p:cNvPr id="141" name="Google Shape;141;p22"/>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142" name="Google Shape;142;p22"/>
          <p:cNvSpPr txBox="1"/>
          <p:nvPr/>
        </p:nvSpPr>
        <p:spPr>
          <a:xfrm>
            <a:off x="4591900" y="4855511"/>
            <a:ext cx="1025525" cy="114300"/>
          </a:xfrm>
          <a:prstGeom prst="rect">
            <a:avLst/>
          </a:prstGeom>
          <a:noFill/>
          <a:ln>
            <a:noFill/>
          </a:ln>
        </p:spPr>
        <p:txBody>
          <a:bodyPr anchorCtr="0" anchor="t" bIns="0" lIns="0" spcFirstLastPara="1" rIns="0" wrap="square" tIns="0">
            <a:noAutofit/>
          </a:bodyPr>
          <a:lstStyle/>
          <a:p>
            <a:pPr indent="0" lvl="0" marL="12700" marR="0" rtl="0" algn="l">
              <a:lnSpc>
                <a:spcPct val="104499"/>
              </a:lnSpc>
              <a:spcBef>
                <a:spcPts val="0"/>
              </a:spcBef>
              <a:spcAft>
                <a:spcPts val="0"/>
              </a:spcAft>
              <a:buNone/>
            </a:pPr>
            <a:r>
              <a:rPr lang="vi" sz="1000">
                <a:solidFill>
                  <a:srgbClr val="376092"/>
                </a:solidFill>
                <a:latin typeface="Calibri"/>
                <a:ea typeface="Calibri"/>
                <a:cs typeface="Calibri"/>
                <a:sym typeface="Calibri"/>
              </a:rPr>
              <a:t>© APTECH LIMITED</a:t>
            </a:r>
            <a:endParaRPr sz="1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23"/>
          <p:cNvSpPr txBox="1"/>
          <p:nvPr>
            <p:ph type="title"/>
          </p:nvPr>
        </p:nvSpPr>
        <p:spPr>
          <a:xfrm>
            <a:off x="1282471" y="310258"/>
            <a:ext cx="6579057" cy="502920"/>
          </a:xfrm>
          <a:prstGeom prst="rect">
            <a:avLst/>
          </a:prstGeom>
          <a:noFill/>
          <a:ln>
            <a:noFill/>
          </a:ln>
        </p:spPr>
        <p:txBody>
          <a:bodyPr anchorCtr="0" anchor="t" bIns="0" lIns="0" spcFirstLastPara="1" rIns="0" wrap="square" tIns="0">
            <a:noAutofit/>
          </a:bodyPr>
          <a:lstStyle/>
          <a:p>
            <a:pPr indent="0" lvl="0" marL="2018029" rtl="0" algn="l">
              <a:lnSpc>
                <a:spcPct val="100000"/>
              </a:lnSpc>
              <a:spcBef>
                <a:spcPts val="0"/>
              </a:spcBef>
              <a:spcAft>
                <a:spcPts val="0"/>
              </a:spcAft>
              <a:buNone/>
            </a:pPr>
            <a:r>
              <a:rPr lang="vi"/>
              <a:t>Tables (1-2)</a:t>
            </a:r>
            <a:endParaRPr/>
          </a:p>
        </p:txBody>
      </p:sp>
      <p:sp>
        <p:nvSpPr>
          <p:cNvPr id="150" name="Google Shape;150;p23"/>
          <p:cNvSpPr txBox="1"/>
          <p:nvPr/>
        </p:nvSpPr>
        <p:spPr>
          <a:xfrm>
            <a:off x="535940" y="1031748"/>
            <a:ext cx="7088400" cy="1326000"/>
          </a:xfrm>
          <a:prstGeom prst="rect">
            <a:avLst/>
          </a:prstGeom>
          <a:noFill/>
          <a:ln>
            <a:noFill/>
          </a:ln>
        </p:spPr>
        <p:txBody>
          <a:bodyPr anchorCtr="0" anchor="t" bIns="0" lIns="0" spcFirstLastPara="1" rIns="0" wrap="square" tIns="0">
            <a:noAutofit/>
          </a:bodyPr>
          <a:lstStyle/>
          <a:p>
            <a:pPr indent="-342265" lvl="0" marL="354965" marR="0" rtl="0" algn="l">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Displays data in a grid layout</a:t>
            </a:r>
            <a:endParaRPr sz="2000">
              <a:solidFill>
                <a:schemeClr val="dk1"/>
              </a:solidFill>
              <a:latin typeface="Calibri"/>
              <a:ea typeface="Calibri"/>
              <a:cs typeface="Calibri"/>
              <a:sym typeface="Calibri"/>
            </a:endParaRPr>
          </a:p>
          <a:p>
            <a:pPr indent="-342265" lvl="0" marL="354965" marR="0" rtl="0" algn="l">
              <a:lnSpc>
                <a:spcPct val="100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Contains rows and columns</a:t>
            </a:r>
            <a:endParaRPr sz="2000">
              <a:solidFill>
                <a:schemeClr val="dk1"/>
              </a:solidFill>
              <a:latin typeface="Calibri"/>
              <a:ea typeface="Calibri"/>
              <a:cs typeface="Calibri"/>
              <a:sym typeface="Calibri"/>
            </a:endParaRPr>
          </a:p>
          <a:p>
            <a:pPr indent="-342265" lvl="0" marL="354965" marR="0" rtl="0" algn="l">
              <a:lnSpc>
                <a:spcPct val="100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Provides built-in classes to improve appearance</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Basic table has – horizontal splitters and slight padding of 8 pixels</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Basic bootstrap table:</a:t>
            </a:r>
            <a:endParaRPr sz="2000">
              <a:solidFill>
                <a:schemeClr val="dk1"/>
              </a:solidFill>
              <a:latin typeface="Calibri"/>
              <a:ea typeface="Calibri"/>
              <a:cs typeface="Calibri"/>
              <a:sym typeface="Calibri"/>
            </a:endParaRPr>
          </a:p>
        </p:txBody>
      </p:sp>
      <p:sp>
        <p:nvSpPr>
          <p:cNvPr id="151" name="Google Shape;151;p23"/>
          <p:cNvSpPr/>
          <p:nvPr/>
        </p:nvSpPr>
        <p:spPr>
          <a:xfrm>
            <a:off x="2442476" y="2879902"/>
            <a:ext cx="4191000" cy="15432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23"/>
          <p:cNvSpPr/>
          <p:nvPr/>
        </p:nvSpPr>
        <p:spPr>
          <a:xfrm>
            <a:off x="2433637" y="2872978"/>
            <a:ext cx="4200525" cy="1550194"/>
          </a:xfrm>
          <a:custGeom>
            <a:rect b="b" l="l" r="r" t="t"/>
            <a:pathLst>
              <a:path extrusionOk="0" h="2066925" w="4200525">
                <a:moveTo>
                  <a:pt x="0" y="0"/>
                </a:moveTo>
                <a:lnTo>
                  <a:pt x="4200525" y="0"/>
                </a:lnTo>
                <a:lnTo>
                  <a:pt x="4200525" y="2066925"/>
                </a:lnTo>
                <a:lnTo>
                  <a:pt x="0" y="2066925"/>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23"/>
          <p:cNvSpPr txBox="1"/>
          <p:nvPr>
            <p:ph idx="12" type="sldNum"/>
          </p:nvPr>
        </p:nvSpPr>
        <p:spPr>
          <a:xfrm>
            <a:off x="8412988" y="4847796"/>
            <a:ext cx="206375" cy="133350"/>
          </a:xfrm>
          <a:prstGeom prst="rect">
            <a:avLst/>
          </a:prstGeom>
          <a:noFill/>
          <a:ln>
            <a:noFill/>
          </a:ln>
        </p:spPr>
        <p:txBody>
          <a:bodyPr anchorCtr="0" anchor="t" bIns="0" lIns="0" spcFirstLastPara="1" rIns="0" wrap="square" tIns="0">
            <a:noAutofit/>
          </a:bodyPr>
          <a:lstStyle/>
          <a:p>
            <a:pPr indent="0" lvl="0" marL="102870" rtl="0" algn="l">
              <a:lnSpc>
                <a:spcPct val="103333"/>
              </a:lnSpc>
              <a:spcBef>
                <a:spcPts val="0"/>
              </a:spcBef>
              <a:spcAft>
                <a:spcPts val="0"/>
              </a:spcAft>
              <a:buNone/>
            </a:pPr>
            <a:fld id="{00000000-1234-1234-1234-123412341234}" type="slidenum">
              <a:rPr lang="vi"/>
              <a:t>‹#›</a:t>
            </a:fld>
            <a:endParaRPr/>
          </a:p>
        </p:txBody>
      </p:sp>
      <p:sp>
        <p:nvSpPr>
          <p:cNvPr id="154" name="Google Shape;154;p23"/>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155" name="Google Shape;155;p23"/>
          <p:cNvSpPr txBox="1"/>
          <p:nvPr/>
        </p:nvSpPr>
        <p:spPr>
          <a:xfrm>
            <a:off x="4591900" y="4855511"/>
            <a:ext cx="1025525" cy="114300"/>
          </a:xfrm>
          <a:prstGeom prst="rect">
            <a:avLst/>
          </a:prstGeom>
          <a:noFill/>
          <a:ln>
            <a:noFill/>
          </a:ln>
        </p:spPr>
        <p:txBody>
          <a:bodyPr anchorCtr="0" anchor="t" bIns="0" lIns="0" spcFirstLastPara="1" rIns="0" wrap="square" tIns="0">
            <a:noAutofit/>
          </a:bodyPr>
          <a:lstStyle/>
          <a:p>
            <a:pPr indent="0" lvl="0" marL="12700" marR="0" rtl="0" algn="l">
              <a:lnSpc>
                <a:spcPct val="104499"/>
              </a:lnSpc>
              <a:spcBef>
                <a:spcPts val="0"/>
              </a:spcBef>
              <a:spcAft>
                <a:spcPts val="0"/>
              </a:spcAft>
              <a:buNone/>
            </a:pPr>
            <a:r>
              <a:rPr lang="vi" sz="1000">
                <a:solidFill>
                  <a:srgbClr val="376092"/>
                </a:solidFill>
                <a:latin typeface="Calibri"/>
                <a:ea typeface="Calibri"/>
                <a:cs typeface="Calibri"/>
                <a:sym typeface="Calibri"/>
              </a:rPr>
              <a:t>© APTECH LIMITED</a:t>
            </a:r>
            <a:endParaRPr sz="1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24"/>
          <p:cNvSpPr txBox="1"/>
          <p:nvPr>
            <p:ph type="title"/>
          </p:nvPr>
        </p:nvSpPr>
        <p:spPr>
          <a:xfrm>
            <a:off x="1282471" y="310258"/>
            <a:ext cx="6579057" cy="502920"/>
          </a:xfrm>
          <a:prstGeom prst="rect">
            <a:avLst/>
          </a:prstGeom>
          <a:noFill/>
          <a:ln>
            <a:noFill/>
          </a:ln>
        </p:spPr>
        <p:txBody>
          <a:bodyPr anchorCtr="0" anchor="t" bIns="0" lIns="0" spcFirstLastPara="1" rIns="0" wrap="square" tIns="0">
            <a:noAutofit/>
          </a:bodyPr>
          <a:lstStyle/>
          <a:p>
            <a:pPr indent="0" lvl="0" marL="2018029" rtl="0" algn="l">
              <a:lnSpc>
                <a:spcPct val="100000"/>
              </a:lnSpc>
              <a:spcBef>
                <a:spcPts val="0"/>
              </a:spcBef>
              <a:spcAft>
                <a:spcPts val="0"/>
              </a:spcAft>
              <a:buNone/>
            </a:pPr>
            <a:r>
              <a:rPr lang="vi"/>
              <a:t>Tables (2-2)</a:t>
            </a:r>
            <a:endParaRPr/>
          </a:p>
        </p:txBody>
      </p:sp>
      <p:sp>
        <p:nvSpPr>
          <p:cNvPr id="163" name="Google Shape;163;p24"/>
          <p:cNvSpPr txBox="1"/>
          <p:nvPr>
            <p:ph idx="12" type="sldNum"/>
          </p:nvPr>
        </p:nvSpPr>
        <p:spPr>
          <a:xfrm>
            <a:off x="8412988" y="4847796"/>
            <a:ext cx="206375" cy="133350"/>
          </a:xfrm>
          <a:prstGeom prst="rect">
            <a:avLst/>
          </a:prstGeom>
          <a:noFill/>
          <a:ln>
            <a:noFill/>
          </a:ln>
        </p:spPr>
        <p:txBody>
          <a:bodyPr anchorCtr="0" anchor="t" bIns="0" lIns="0" spcFirstLastPara="1" rIns="0" wrap="square" tIns="0">
            <a:noAutofit/>
          </a:bodyPr>
          <a:lstStyle/>
          <a:p>
            <a:pPr indent="0" lvl="0" marL="102870" rtl="0" algn="l">
              <a:lnSpc>
                <a:spcPct val="103333"/>
              </a:lnSpc>
              <a:spcBef>
                <a:spcPts val="0"/>
              </a:spcBef>
              <a:spcAft>
                <a:spcPts val="0"/>
              </a:spcAft>
              <a:buNone/>
            </a:pPr>
            <a:fld id="{00000000-1234-1234-1234-123412341234}" type="slidenum">
              <a:rPr lang="vi"/>
              <a:t>‹#›</a:t>
            </a:fld>
            <a:endParaRPr/>
          </a:p>
        </p:txBody>
      </p:sp>
      <p:sp>
        <p:nvSpPr>
          <p:cNvPr id="164" name="Google Shape;164;p24"/>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165" name="Google Shape;165;p24"/>
          <p:cNvSpPr txBox="1"/>
          <p:nvPr/>
        </p:nvSpPr>
        <p:spPr>
          <a:xfrm>
            <a:off x="4591900" y="4855511"/>
            <a:ext cx="1025525" cy="114300"/>
          </a:xfrm>
          <a:prstGeom prst="rect">
            <a:avLst/>
          </a:prstGeom>
          <a:noFill/>
          <a:ln>
            <a:noFill/>
          </a:ln>
        </p:spPr>
        <p:txBody>
          <a:bodyPr anchorCtr="0" anchor="t" bIns="0" lIns="0" spcFirstLastPara="1" rIns="0" wrap="square" tIns="0">
            <a:noAutofit/>
          </a:bodyPr>
          <a:lstStyle/>
          <a:p>
            <a:pPr indent="0" lvl="0" marL="12700" marR="0" rtl="0" algn="l">
              <a:lnSpc>
                <a:spcPct val="104499"/>
              </a:lnSpc>
              <a:spcBef>
                <a:spcPts val="0"/>
              </a:spcBef>
              <a:spcAft>
                <a:spcPts val="0"/>
              </a:spcAft>
              <a:buNone/>
            </a:pPr>
            <a:r>
              <a:rPr lang="vi" sz="1000">
                <a:solidFill>
                  <a:srgbClr val="376092"/>
                </a:solidFill>
                <a:latin typeface="Calibri"/>
                <a:ea typeface="Calibri"/>
                <a:cs typeface="Calibri"/>
                <a:sym typeface="Calibri"/>
              </a:rPr>
              <a:t>© APTECH LIMITED</a:t>
            </a:r>
            <a:endParaRPr sz="1000">
              <a:solidFill>
                <a:schemeClr val="dk1"/>
              </a:solidFill>
              <a:latin typeface="Calibri"/>
              <a:ea typeface="Calibri"/>
              <a:cs typeface="Calibri"/>
              <a:sym typeface="Calibri"/>
            </a:endParaRPr>
          </a:p>
        </p:txBody>
      </p:sp>
      <p:sp>
        <p:nvSpPr>
          <p:cNvPr id="166" name="Google Shape;166;p24"/>
          <p:cNvSpPr txBox="1"/>
          <p:nvPr/>
        </p:nvSpPr>
        <p:spPr>
          <a:xfrm>
            <a:off x="535940" y="955548"/>
            <a:ext cx="5545500" cy="502800"/>
          </a:xfrm>
          <a:prstGeom prst="rect">
            <a:avLst/>
          </a:prstGeom>
          <a:noFill/>
          <a:ln>
            <a:noFill/>
          </a:ln>
        </p:spPr>
        <p:txBody>
          <a:bodyPr anchorCtr="0" anchor="t" bIns="0" lIns="0" spcFirstLastPara="1" rIns="0" wrap="square" tIns="0">
            <a:noAutofit/>
          </a:bodyPr>
          <a:lstStyle/>
          <a:p>
            <a:pPr indent="-329565" lvl="0" marL="354965" marR="0" rtl="0" algn="l">
              <a:lnSpc>
                <a:spcPct val="100000"/>
              </a:lnSpc>
              <a:spcBef>
                <a:spcPts val="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Bootstrap provides a clean layout to create a table</a:t>
            </a:r>
            <a:endParaRPr sz="1800">
              <a:solidFill>
                <a:schemeClr val="dk1"/>
              </a:solidFill>
              <a:latin typeface="Calibri"/>
              <a:ea typeface="Calibri"/>
              <a:cs typeface="Calibri"/>
              <a:sym typeface="Calibri"/>
            </a:endParaRPr>
          </a:p>
          <a:p>
            <a:pPr indent="-329565" lvl="0" marL="354965" marR="0" rtl="0" algn="l">
              <a:lnSpc>
                <a:spcPct val="100000"/>
              </a:lnSpc>
              <a:spcBef>
                <a:spcPts val="4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Table elements are:</a:t>
            </a:r>
            <a:endParaRPr sz="1800">
              <a:solidFill>
                <a:schemeClr val="dk1"/>
              </a:solidFill>
              <a:latin typeface="Calibri"/>
              <a:ea typeface="Calibri"/>
              <a:cs typeface="Calibri"/>
              <a:sym typeface="Calibri"/>
            </a:endParaRPr>
          </a:p>
        </p:txBody>
      </p:sp>
      <p:sp>
        <p:nvSpPr>
          <p:cNvPr id="167" name="Google Shape;167;p24"/>
          <p:cNvSpPr txBox="1"/>
          <p:nvPr/>
        </p:nvSpPr>
        <p:spPr>
          <a:xfrm>
            <a:off x="535940" y="3302508"/>
            <a:ext cx="5690870" cy="522446"/>
          </a:xfrm>
          <a:prstGeom prst="rect">
            <a:avLst/>
          </a:prstGeom>
          <a:noFill/>
          <a:ln>
            <a:noFill/>
          </a:ln>
        </p:spPr>
        <p:txBody>
          <a:bodyPr anchorCtr="0" anchor="t" bIns="0" lIns="0" spcFirstLastPara="1" rIns="0" wrap="square" tIns="0">
            <a:noAutofit/>
          </a:bodyPr>
          <a:lstStyle/>
          <a:p>
            <a:pPr indent="-342265" lvl="0" marL="354965" marR="0" rtl="0" algn="l">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Standard order of tags: &lt;table&gt;, &lt;tbody&gt;, &lt;tr&gt;, &lt;td&gt;</a:t>
            </a:r>
            <a:endParaRPr sz="2000">
              <a:solidFill>
                <a:schemeClr val="dk1"/>
              </a:solidFill>
              <a:latin typeface="Calibri"/>
              <a:ea typeface="Calibri"/>
              <a:cs typeface="Calibri"/>
              <a:sym typeface="Calibri"/>
            </a:endParaRPr>
          </a:p>
          <a:p>
            <a:pPr indent="-342265" lvl="0" marL="354965" marR="0" rtl="0" algn="l">
              <a:lnSpc>
                <a:spcPct val="100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Order of column headers: &lt;thead&gt;, &lt;tr&gt;, &lt;th&gt;</a:t>
            </a:r>
            <a:endParaRPr sz="2000">
              <a:solidFill>
                <a:schemeClr val="dk1"/>
              </a:solidFill>
              <a:latin typeface="Calibri"/>
              <a:ea typeface="Calibri"/>
              <a:cs typeface="Calibri"/>
              <a:sym typeface="Calibri"/>
            </a:endParaRPr>
          </a:p>
        </p:txBody>
      </p:sp>
      <p:sp>
        <p:nvSpPr>
          <p:cNvPr id="168" name="Google Shape;168;p24"/>
          <p:cNvSpPr txBox="1"/>
          <p:nvPr/>
        </p:nvSpPr>
        <p:spPr>
          <a:xfrm>
            <a:off x="1156093" y="1657664"/>
            <a:ext cx="1464945" cy="659606"/>
          </a:xfrm>
          <a:prstGeom prst="rect">
            <a:avLst/>
          </a:prstGeom>
          <a:solidFill>
            <a:srgbClr val="4F81BD"/>
          </a:solidFill>
          <a:ln cap="flat" cmpd="sng" w="25375">
            <a:solidFill>
              <a:srgbClr val="FFFFFF"/>
            </a:solidFill>
            <a:prstDash val="solid"/>
            <a:round/>
            <a:headEnd len="sm" w="sm" type="none"/>
            <a:tailEnd len="sm" w="sm" type="none"/>
          </a:ln>
        </p:spPr>
        <p:txBody>
          <a:bodyPr anchorCtr="0" anchor="t" bIns="0" lIns="0" spcFirstLastPara="1" rIns="0" wrap="square" tIns="207000">
            <a:noAutofit/>
          </a:bodyPr>
          <a:lstStyle/>
          <a:p>
            <a:pPr indent="0" lvl="0" marL="252095" marR="0" rtl="0" algn="l">
              <a:lnSpc>
                <a:spcPct val="100000"/>
              </a:lnSpc>
              <a:spcBef>
                <a:spcPts val="0"/>
              </a:spcBef>
              <a:spcAft>
                <a:spcPts val="0"/>
              </a:spcAft>
              <a:buNone/>
            </a:pPr>
            <a:r>
              <a:rPr lang="vi" sz="2400">
                <a:solidFill>
                  <a:srgbClr val="FFFFFF"/>
                </a:solidFill>
                <a:latin typeface="Calibri"/>
                <a:ea typeface="Calibri"/>
                <a:cs typeface="Calibri"/>
                <a:sym typeface="Calibri"/>
              </a:rPr>
              <a:t>&lt;table&gt;</a:t>
            </a:r>
            <a:endParaRPr sz="2400">
              <a:solidFill>
                <a:schemeClr val="dk1"/>
              </a:solidFill>
              <a:latin typeface="Calibri"/>
              <a:ea typeface="Calibri"/>
              <a:cs typeface="Calibri"/>
              <a:sym typeface="Calibri"/>
            </a:endParaRPr>
          </a:p>
        </p:txBody>
      </p:sp>
      <p:sp>
        <p:nvSpPr>
          <p:cNvPr id="169" name="Google Shape;169;p24"/>
          <p:cNvSpPr txBox="1"/>
          <p:nvPr/>
        </p:nvSpPr>
        <p:spPr>
          <a:xfrm>
            <a:off x="2767317" y="1657664"/>
            <a:ext cx="1464945" cy="659606"/>
          </a:xfrm>
          <a:prstGeom prst="rect">
            <a:avLst/>
          </a:prstGeom>
          <a:solidFill>
            <a:srgbClr val="4F81BD"/>
          </a:solidFill>
          <a:ln cap="flat" cmpd="sng" w="25375">
            <a:solidFill>
              <a:srgbClr val="FFFFFF"/>
            </a:solidFill>
            <a:prstDash val="solid"/>
            <a:round/>
            <a:headEnd len="sm" w="sm" type="none"/>
            <a:tailEnd len="sm" w="sm" type="none"/>
          </a:ln>
        </p:spPr>
        <p:txBody>
          <a:bodyPr anchorCtr="0" anchor="t" bIns="0" lIns="0" spcFirstLastPara="1" rIns="0" wrap="square" tIns="207000">
            <a:noAutofit/>
          </a:bodyPr>
          <a:lstStyle/>
          <a:p>
            <a:pPr indent="0" lvl="0" marL="206375" marR="0" rtl="0" algn="l">
              <a:lnSpc>
                <a:spcPct val="100000"/>
              </a:lnSpc>
              <a:spcBef>
                <a:spcPts val="0"/>
              </a:spcBef>
              <a:spcAft>
                <a:spcPts val="0"/>
              </a:spcAft>
              <a:buNone/>
            </a:pPr>
            <a:r>
              <a:rPr lang="vi" sz="2400">
                <a:solidFill>
                  <a:srgbClr val="FFFFFF"/>
                </a:solidFill>
                <a:latin typeface="Calibri"/>
                <a:ea typeface="Calibri"/>
                <a:cs typeface="Calibri"/>
                <a:sym typeface="Calibri"/>
              </a:rPr>
              <a:t>&lt;thead&gt;</a:t>
            </a:r>
            <a:endParaRPr sz="2400">
              <a:solidFill>
                <a:schemeClr val="dk1"/>
              </a:solidFill>
              <a:latin typeface="Calibri"/>
              <a:ea typeface="Calibri"/>
              <a:cs typeface="Calibri"/>
              <a:sym typeface="Calibri"/>
            </a:endParaRPr>
          </a:p>
        </p:txBody>
      </p:sp>
      <p:sp>
        <p:nvSpPr>
          <p:cNvPr id="170" name="Google Shape;170;p24"/>
          <p:cNvSpPr txBox="1"/>
          <p:nvPr/>
        </p:nvSpPr>
        <p:spPr>
          <a:xfrm>
            <a:off x="4378540" y="1657664"/>
            <a:ext cx="1464945" cy="659606"/>
          </a:xfrm>
          <a:prstGeom prst="rect">
            <a:avLst/>
          </a:prstGeom>
          <a:solidFill>
            <a:srgbClr val="4F81BD"/>
          </a:solidFill>
          <a:ln cap="flat" cmpd="sng" w="25375">
            <a:solidFill>
              <a:srgbClr val="FFFFFF"/>
            </a:solidFill>
            <a:prstDash val="solid"/>
            <a:round/>
            <a:headEnd len="sm" w="sm" type="none"/>
            <a:tailEnd len="sm" w="sm" type="none"/>
          </a:ln>
        </p:spPr>
        <p:txBody>
          <a:bodyPr anchorCtr="0" anchor="t" bIns="0" lIns="0" spcFirstLastPara="1" rIns="0" wrap="square" tIns="207000">
            <a:noAutofit/>
          </a:bodyPr>
          <a:lstStyle/>
          <a:p>
            <a:pPr indent="0" lvl="0" marL="206375" marR="0" rtl="0" algn="l">
              <a:lnSpc>
                <a:spcPct val="100000"/>
              </a:lnSpc>
              <a:spcBef>
                <a:spcPts val="0"/>
              </a:spcBef>
              <a:spcAft>
                <a:spcPts val="0"/>
              </a:spcAft>
              <a:buNone/>
            </a:pPr>
            <a:r>
              <a:rPr lang="vi" sz="2400">
                <a:solidFill>
                  <a:srgbClr val="FFFFFF"/>
                </a:solidFill>
                <a:latin typeface="Calibri"/>
                <a:ea typeface="Calibri"/>
                <a:cs typeface="Calibri"/>
                <a:sym typeface="Calibri"/>
              </a:rPr>
              <a:t>&lt;tbody&gt;</a:t>
            </a:r>
            <a:endParaRPr sz="2400">
              <a:solidFill>
                <a:schemeClr val="dk1"/>
              </a:solidFill>
              <a:latin typeface="Calibri"/>
              <a:ea typeface="Calibri"/>
              <a:cs typeface="Calibri"/>
              <a:sym typeface="Calibri"/>
            </a:endParaRPr>
          </a:p>
        </p:txBody>
      </p:sp>
      <p:sp>
        <p:nvSpPr>
          <p:cNvPr id="171" name="Google Shape;171;p24"/>
          <p:cNvSpPr txBox="1"/>
          <p:nvPr/>
        </p:nvSpPr>
        <p:spPr>
          <a:xfrm>
            <a:off x="5989764" y="1657664"/>
            <a:ext cx="1464945" cy="659606"/>
          </a:xfrm>
          <a:prstGeom prst="rect">
            <a:avLst/>
          </a:prstGeom>
          <a:solidFill>
            <a:srgbClr val="4F81BD"/>
          </a:solidFill>
          <a:ln cap="flat" cmpd="sng" w="25400">
            <a:solidFill>
              <a:srgbClr val="FFFFFF"/>
            </a:solidFill>
            <a:prstDash val="solid"/>
            <a:round/>
            <a:headEnd len="sm" w="sm" type="none"/>
            <a:tailEnd len="sm" w="sm" type="none"/>
          </a:ln>
        </p:spPr>
        <p:txBody>
          <a:bodyPr anchorCtr="0" anchor="t" bIns="0" lIns="0" spcFirstLastPara="1" rIns="0" wrap="square" tIns="207000">
            <a:noAutofit/>
          </a:bodyPr>
          <a:lstStyle/>
          <a:p>
            <a:pPr indent="0" lvl="0" marL="462280" marR="0" rtl="0" algn="l">
              <a:lnSpc>
                <a:spcPct val="100000"/>
              </a:lnSpc>
              <a:spcBef>
                <a:spcPts val="0"/>
              </a:spcBef>
              <a:spcAft>
                <a:spcPts val="0"/>
              </a:spcAft>
              <a:buNone/>
            </a:pPr>
            <a:r>
              <a:rPr lang="vi" sz="2400">
                <a:solidFill>
                  <a:srgbClr val="FFFFFF"/>
                </a:solidFill>
                <a:latin typeface="Calibri"/>
                <a:ea typeface="Calibri"/>
                <a:cs typeface="Calibri"/>
                <a:sym typeface="Calibri"/>
              </a:rPr>
              <a:t>&lt;tr&gt;</a:t>
            </a:r>
            <a:endParaRPr sz="2400">
              <a:solidFill>
                <a:schemeClr val="dk1"/>
              </a:solidFill>
              <a:latin typeface="Calibri"/>
              <a:ea typeface="Calibri"/>
              <a:cs typeface="Calibri"/>
              <a:sym typeface="Calibri"/>
            </a:endParaRPr>
          </a:p>
        </p:txBody>
      </p:sp>
      <p:sp>
        <p:nvSpPr>
          <p:cNvPr id="172" name="Google Shape;172;p24"/>
          <p:cNvSpPr txBox="1"/>
          <p:nvPr/>
        </p:nvSpPr>
        <p:spPr>
          <a:xfrm>
            <a:off x="1961705" y="2426655"/>
            <a:ext cx="1464945" cy="659130"/>
          </a:xfrm>
          <a:prstGeom prst="rect">
            <a:avLst/>
          </a:prstGeom>
          <a:solidFill>
            <a:srgbClr val="4F81BD"/>
          </a:solidFill>
          <a:ln cap="flat" cmpd="sng" w="25400">
            <a:solidFill>
              <a:srgbClr val="FFFFFF"/>
            </a:solidFill>
            <a:prstDash val="solid"/>
            <a:round/>
            <a:headEnd len="sm" w="sm" type="none"/>
            <a:tailEnd len="sm" w="sm" type="none"/>
          </a:ln>
        </p:spPr>
        <p:txBody>
          <a:bodyPr anchorCtr="0" anchor="t" bIns="0" lIns="0" spcFirstLastPara="1" rIns="0" wrap="square" tIns="207000">
            <a:noAutofit/>
          </a:bodyPr>
          <a:lstStyle/>
          <a:p>
            <a:pPr indent="0" lvl="0" marL="436244" marR="0" rtl="0" algn="l">
              <a:lnSpc>
                <a:spcPct val="100000"/>
              </a:lnSpc>
              <a:spcBef>
                <a:spcPts val="0"/>
              </a:spcBef>
              <a:spcAft>
                <a:spcPts val="0"/>
              </a:spcAft>
              <a:buNone/>
            </a:pPr>
            <a:r>
              <a:rPr lang="vi" sz="2400">
                <a:solidFill>
                  <a:srgbClr val="FFFFFF"/>
                </a:solidFill>
                <a:latin typeface="Calibri"/>
                <a:ea typeface="Calibri"/>
                <a:cs typeface="Calibri"/>
                <a:sym typeface="Calibri"/>
              </a:rPr>
              <a:t>&lt;td&gt;</a:t>
            </a:r>
            <a:endParaRPr sz="2400">
              <a:solidFill>
                <a:schemeClr val="dk1"/>
              </a:solidFill>
              <a:latin typeface="Calibri"/>
              <a:ea typeface="Calibri"/>
              <a:cs typeface="Calibri"/>
              <a:sym typeface="Calibri"/>
            </a:endParaRPr>
          </a:p>
        </p:txBody>
      </p:sp>
      <p:sp>
        <p:nvSpPr>
          <p:cNvPr id="173" name="Google Shape;173;p24"/>
          <p:cNvSpPr txBox="1"/>
          <p:nvPr/>
        </p:nvSpPr>
        <p:spPr>
          <a:xfrm>
            <a:off x="3572929" y="2426655"/>
            <a:ext cx="1464945" cy="659130"/>
          </a:xfrm>
          <a:prstGeom prst="rect">
            <a:avLst/>
          </a:prstGeom>
          <a:solidFill>
            <a:srgbClr val="4F81BD"/>
          </a:solidFill>
          <a:ln cap="flat" cmpd="sng" w="25400">
            <a:solidFill>
              <a:srgbClr val="FFFFFF"/>
            </a:solidFill>
            <a:prstDash val="solid"/>
            <a:round/>
            <a:headEnd len="sm" w="sm" type="none"/>
            <a:tailEnd len="sm" w="sm" type="none"/>
          </a:ln>
        </p:spPr>
        <p:txBody>
          <a:bodyPr anchorCtr="0" anchor="t" bIns="0" lIns="0" spcFirstLastPara="1" rIns="0" wrap="square" tIns="207000">
            <a:noAutofit/>
          </a:bodyPr>
          <a:lstStyle/>
          <a:p>
            <a:pPr indent="0" lvl="0" marL="434975" marR="0" rtl="0" algn="l">
              <a:lnSpc>
                <a:spcPct val="100000"/>
              </a:lnSpc>
              <a:spcBef>
                <a:spcPts val="0"/>
              </a:spcBef>
              <a:spcAft>
                <a:spcPts val="0"/>
              </a:spcAft>
              <a:buNone/>
            </a:pPr>
            <a:r>
              <a:rPr lang="vi" sz="2400">
                <a:solidFill>
                  <a:srgbClr val="FFFFFF"/>
                </a:solidFill>
                <a:latin typeface="Calibri"/>
                <a:ea typeface="Calibri"/>
                <a:cs typeface="Calibri"/>
                <a:sym typeface="Calibri"/>
              </a:rPr>
              <a:t>&lt;th&gt;</a:t>
            </a:r>
            <a:endParaRPr sz="2400">
              <a:solidFill>
                <a:schemeClr val="dk1"/>
              </a:solidFill>
              <a:latin typeface="Calibri"/>
              <a:ea typeface="Calibri"/>
              <a:cs typeface="Calibri"/>
              <a:sym typeface="Calibri"/>
            </a:endParaRPr>
          </a:p>
        </p:txBody>
      </p:sp>
      <p:sp>
        <p:nvSpPr>
          <p:cNvPr id="174" name="Google Shape;174;p24"/>
          <p:cNvSpPr txBox="1"/>
          <p:nvPr/>
        </p:nvSpPr>
        <p:spPr>
          <a:xfrm>
            <a:off x="5184152" y="2426655"/>
            <a:ext cx="1464945" cy="659130"/>
          </a:xfrm>
          <a:prstGeom prst="rect">
            <a:avLst/>
          </a:prstGeom>
          <a:solidFill>
            <a:srgbClr val="4F81BD"/>
          </a:solidFill>
          <a:ln cap="flat" cmpd="sng" w="25400">
            <a:solidFill>
              <a:srgbClr val="FFFFFF"/>
            </a:solidFill>
            <a:prstDash val="solid"/>
            <a:round/>
            <a:headEnd len="sm" w="sm" type="none"/>
            <a:tailEnd len="sm" w="sm" type="none"/>
          </a:ln>
        </p:spPr>
        <p:txBody>
          <a:bodyPr anchorCtr="0" anchor="t" bIns="0" lIns="0" spcFirstLastPara="1" rIns="0" wrap="square" tIns="207000">
            <a:noAutofit/>
          </a:bodyPr>
          <a:lstStyle/>
          <a:p>
            <a:pPr indent="0" lvl="0" marL="104139" marR="0" rtl="0" algn="l">
              <a:lnSpc>
                <a:spcPct val="100000"/>
              </a:lnSpc>
              <a:spcBef>
                <a:spcPts val="0"/>
              </a:spcBef>
              <a:spcAft>
                <a:spcPts val="0"/>
              </a:spcAft>
              <a:buNone/>
            </a:pPr>
            <a:r>
              <a:rPr lang="vi" sz="2400">
                <a:solidFill>
                  <a:srgbClr val="FFFFFF"/>
                </a:solidFill>
                <a:latin typeface="Calibri"/>
                <a:ea typeface="Calibri"/>
                <a:cs typeface="Calibri"/>
                <a:sym typeface="Calibri"/>
              </a:rPr>
              <a:t>&lt;caption&gt;</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25"/>
          <p:cNvSpPr txBox="1"/>
          <p:nvPr>
            <p:ph type="title"/>
          </p:nvPr>
        </p:nvSpPr>
        <p:spPr>
          <a:xfrm>
            <a:off x="1282471" y="310258"/>
            <a:ext cx="6579057" cy="502920"/>
          </a:xfrm>
          <a:prstGeom prst="rect">
            <a:avLst/>
          </a:prstGeom>
          <a:noFill/>
          <a:ln>
            <a:noFill/>
          </a:ln>
        </p:spPr>
        <p:txBody>
          <a:bodyPr anchorCtr="0" anchor="t" bIns="0" lIns="0" spcFirstLastPara="1" rIns="0" wrap="square" tIns="0">
            <a:noAutofit/>
          </a:bodyPr>
          <a:lstStyle/>
          <a:p>
            <a:pPr indent="0" lvl="0" marL="1847214" rtl="0" algn="l">
              <a:lnSpc>
                <a:spcPct val="100000"/>
              </a:lnSpc>
              <a:spcBef>
                <a:spcPts val="0"/>
              </a:spcBef>
              <a:spcAft>
                <a:spcPts val="0"/>
              </a:spcAft>
              <a:buNone/>
            </a:pPr>
            <a:r>
              <a:rPr lang="vi"/>
              <a:t>Striped Rows</a:t>
            </a:r>
            <a:endParaRPr/>
          </a:p>
        </p:txBody>
      </p:sp>
      <p:sp>
        <p:nvSpPr>
          <p:cNvPr id="182" name="Google Shape;182;p25"/>
          <p:cNvSpPr txBox="1"/>
          <p:nvPr/>
        </p:nvSpPr>
        <p:spPr>
          <a:xfrm>
            <a:off x="535940" y="1107948"/>
            <a:ext cx="7897495" cy="1051560"/>
          </a:xfrm>
          <a:prstGeom prst="rect">
            <a:avLst/>
          </a:prstGeom>
          <a:noFill/>
          <a:ln>
            <a:noFill/>
          </a:ln>
        </p:spPr>
        <p:txBody>
          <a:bodyPr anchorCtr="0" anchor="t" bIns="0" lIns="0" spcFirstLastPara="1" rIns="0" wrap="square" tIns="0">
            <a:noAutofit/>
          </a:bodyPr>
          <a:lstStyle/>
          <a:p>
            <a:pPr indent="-342265" lvl="0" marL="354965" marR="0" rtl="0" algn="l">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Table can be created with alternate rows and alternate background color.</a:t>
            </a:r>
            <a:endParaRPr sz="2000">
              <a:solidFill>
                <a:schemeClr val="dk1"/>
              </a:solidFill>
              <a:latin typeface="Calibri"/>
              <a:ea typeface="Calibri"/>
              <a:cs typeface="Calibri"/>
              <a:sym typeface="Calibri"/>
            </a:endParaRPr>
          </a:p>
          <a:p>
            <a:pPr indent="-342265" lvl="0" marL="354965" marR="0" rtl="0" algn="l">
              <a:lnSpc>
                <a:spcPct val="100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Appearance of zebra strips</a:t>
            </a:r>
            <a:endParaRPr sz="2000">
              <a:solidFill>
                <a:schemeClr val="dk1"/>
              </a:solidFill>
              <a:latin typeface="Calibri"/>
              <a:ea typeface="Calibri"/>
              <a:cs typeface="Calibri"/>
              <a:sym typeface="Calibri"/>
            </a:endParaRPr>
          </a:p>
          <a:p>
            <a:pPr indent="-342265" lvl="0" marL="354965" marR="0" rtl="0" algn="l">
              <a:lnSpc>
                <a:spcPct val="100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Use </a:t>
            </a:r>
            <a:r>
              <a:rPr i="1" lang="vi" sz="2000">
                <a:solidFill>
                  <a:srgbClr val="17375E"/>
                </a:solidFill>
                <a:latin typeface="Calibri"/>
                <a:ea typeface="Calibri"/>
                <a:cs typeface="Calibri"/>
                <a:sym typeface="Calibri"/>
              </a:rPr>
              <a:t>.table-stripped </a:t>
            </a:r>
            <a:r>
              <a:rPr lang="vi" sz="2000">
                <a:solidFill>
                  <a:srgbClr val="17375E"/>
                </a:solidFill>
                <a:latin typeface="Calibri"/>
                <a:ea typeface="Calibri"/>
                <a:cs typeface="Calibri"/>
                <a:sym typeface="Calibri"/>
              </a:rPr>
              <a:t>class and add to </a:t>
            </a:r>
            <a:r>
              <a:rPr i="1" lang="vi" sz="2000">
                <a:solidFill>
                  <a:srgbClr val="17375E"/>
                </a:solidFill>
                <a:latin typeface="Calibri"/>
                <a:ea typeface="Calibri"/>
                <a:cs typeface="Calibri"/>
                <a:sym typeface="Calibri"/>
              </a:rPr>
              <a:t>.table </a:t>
            </a:r>
            <a:r>
              <a:rPr lang="vi" sz="2000">
                <a:solidFill>
                  <a:srgbClr val="17375E"/>
                </a:solidFill>
                <a:latin typeface="Calibri"/>
                <a:ea typeface="Calibri"/>
                <a:cs typeface="Calibri"/>
                <a:sym typeface="Calibri"/>
              </a:rPr>
              <a:t>base class</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Output:</a:t>
            </a:r>
            <a:endParaRPr sz="2000">
              <a:solidFill>
                <a:schemeClr val="dk1"/>
              </a:solidFill>
              <a:latin typeface="Calibri"/>
              <a:ea typeface="Calibri"/>
              <a:cs typeface="Calibri"/>
              <a:sym typeface="Calibri"/>
            </a:endParaRPr>
          </a:p>
        </p:txBody>
      </p:sp>
      <p:sp>
        <p:nvSpPr>
          <p:cNvPr id="183" name="Google Shape;183;p25"/>
          <p:cNvSpPr/>
          <p:nvPr/>
        </p:nvSpPr>
        <p:spPr>
          <a:xfrm>
            <a:off x="1755444" y="2765926"/>
            <a:ext cx="5943900" cy="1485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25"/>
          <p:cNvSpPr/>
          <p:nvPr/>
        </p:nvSpPr>
        <p:spPr>
          <a:xfrm>
            <a:off x="1747837" y="2758678"/>
            <a:ext cx="5953125" cy="1493044"/>
          </a:xfrm>
          <a:custGeom>
            <a:rect b="b" l="l" r="r" t="t"/>
            <a:pathLst>
              <a:path extrusionOk="0" h="1990725" w="5953125">
                <a:moveTo>
                  <a:pt x="0" y="0"/>
                </a:moveTo>
                <a:lnTo>
                  <a:pt x="5953125" y="0"/>
                </a:lnTo>
                <a:lnTo>
                  <a:pt x="5953125" y="1990725"/>
                </a:lnTo>
                <a:lnTo>
                  <a:pt x="0" y="1990725"/>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25"/>
          <p:cNvSpPr txBox="1"/>
          <p:nvPr>
            <p:ph idx="12" type="sldNum"/>
          </p:nvPr>
        </p:nvSpPr>
        <p:spPr>
          <a:xfrm>
            <a:off x="8412988" y="4847796"/>
            <a:ext cx="206375" cy="133350"/>
          </a:xfrm>
          <a:prstGeom prst="rect">
            <a:avLst/>
          </a:prstGeom>
          <a:noFill/>
          <a:ln>
            <a:noFill/>
          </a:ln>
        </p:spPr>
        <p:txBody>
          <a:bodyPr anchorCtr="0" anchor="t" bIns="0" lIns="0" spcFirstLastPara="1" rIns="0" wrap="square" tIns="0">
            <a:noAutofit/>
          </a:bodyPr>
          <a:lstStyle/>
          <a:p>
            <a:pPr indent="0" lvl="0" marL="102870" rtl="0" algn="l">
              <a:lnSpc>
                <a:spcPct val="103333"/>
              </a:lnSpc>
              <a:spcBef>
                <a:spcPts val="0"/>
              </a:spcBef>
              <a:spcAft>
                <a:spcPts val="0"/>
              </a:spcAft>
              <a:buNone/>
            </a:pPr>
            <a:fld id="{00000000-1234-1234-1234-123412341234}" type="slidenum">
              <a:rPr lang="vi"/>
              <a:t>‹#›</a:t>
            </a:fld>
            <a:endParaRPr/>
          </a:p>
        </p:txBody>
      </p:sp>
      <p:sp>
        <p:nvSpPr>
          <p:cNvPr id="186" name="Google Shape;186;p25"/>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187" name="Google Shape;187;p25"/>
          <p:cNvSpPr txBox="1"/>
          <p:nvPr/>
        </p:nvSpPr>
        <p:spPr>
          <a:xfrm>
            <a:off x="4591900" y="4855511"/>
            <a:ext cx="1025525" cy="114300"/>
          </a:xfrm>
          <a:prstGeom prst="rect">
            <a:avLst/>
          </a:prstGeom>
          <a:noFill/>
          <a:ln>
            <a:noFill/>
          </a:ln>
        </p:spPr>
        <p:txBody>
          <a:bodyPr anchorCtr="0" anchor="t" bIns="0" lIns="0" spcFirstLastPara="1" rIns="0" wrap="square" tIns="0">
            <a:noAutofit/>
          </a:bodyPr>
          <a:lstStyle/>
          <a:p>
            <a:pPr indent="0" lvl="0" marL="12700" marR="0" rtl="0" algn="l">
              <a:lnSpc>
                <a:spcPct val="104499"/>
              </a:lnSpc>
              <a:spcBef>
                <a:spcPts val="0"/>
              </a:spcBef>
              <a:spcAft>
                <a:spcPts val="0"/>
              </a:spcAft>
              <a:buNone/>
            </a:pPr>
            <a:r>
              <a:rPr lang="vi" sz="1000">
                <a:solidFill>
                  <a:srgbClr val="376092"/>
                </a:solidFill>
                <a:latin typeface="Calibri"/>
                <a:ea typeface="Calibri"/>
                <a:cs typeface="Calibri"/>
                <a:sym typeface="Calibri"/>
              </a:rPr>
              <a:t>© APTECH LIMITED</a:t>
            </a:r>
            <a:endParaRPr sz="1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26"/>
          <p:cNvSpPr txBox="1"/>
          <p:nvPr>
            <p:ph type="title"/>
          </p:nvPr>
        </p:nvSpPr>
        <p:spPr>
          <a:xfrm>
            <a:off x="1282471" y="310258"/>
            <a:ext cx="6579057" cy="502920"/>
          </a:xfrm>
          <a:prstGeom prst="rect">
            <a:avLst/>
          </a:prstGeom>
          <a:noFill/>
          <a:ln>
            <a:noFill/>
          </a:ln>
        </p:spPr>
        <p:txBody>
          <a:bodyPr anchorCtr="0" anchor="t" bIns="0" lIns="0" spcFirstLastPara="1" rIns="0" wrap="square" tIns="0">
            <a:noAutofit/>
          </a:bodyPr>
          <a:lstStyle/>
          <a:p>
            <a:pPr indent="0" lvl="0" marL="1606550" rtl="0" algn="l">
              <a:lnSpc>
                <a:spcPct val="100000"/>
              </a:lnSpc>
              <a:spcBef>
                <a:spcPts val="0"/>
              </a:spcBef>
              <a:spcAft>
                <a:spcPts val="0"/>
              </a:spcAft>
              <a:buNone/>
            </a:pPr>
            <a:r>
              <a:rPr lang="vi"/>
              <a:t>Bordered Table</a:t>
            </a:r>
            <a:endParaRPr/>
          </a:p>
        </p:txBody>
      </p:sp>
      <p:sp>
        <p:nvSpPr>
          <p:cNvPr id="195" name="Google Shape;195;p26"/>
          <p:cNvSpPr txBox="1"/>
          <p:nvPr/>
        </p:nvSpPr>
        <p:spPr>
          <a:xfrm>
            <a:off x="535940" y="1107948"/>
            <a:ext cx="5843270" cy="1051560"/>
          </a:xfrm>
          <a:prstGeom prst="rect">
            <a:avLst/>
          </a:prstGeom>
          <a:noFill/>
          <a:ln>
            <a:noFill/>
          </a:ln>
        </p:spPr>
        <p:txBody>
          <a:bodyPr anchorCtr="0" anchor="t" bIns="0" lIns="0" spcFirstLastPara="1" rIns="0" wrap="square" tIns="0">
            <a:noAutofit/>
          </a:bodyPr>
          <a:lstStyle/>
          <a:p>
            <a:pPr indent="-342265" lvl="0" marL="354965" marR="0" rtl="0" algn="l">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Enable borders on all sides of table</a:t>
            </a:r>
            <a:endParaRPr sz="2000">
              <a:solidFill>
                <a:schemeClr val="dk1"/>
              </a:solidFill>
              <a:latin typeface="Calibri"/>
              <a:ea typeface="Calibri"/>
              <a:cs typeface="Calibri"/>
              <a:sym typeface="Calibri"/>
            </a:endParaRPr>
          </a:p>
          <a:p>
            <a:pPr indent="-342265" lvl="0" marL="354965" marR="0" rtl="0" algn="l">
              <a:lnSpc>
                <a:spcPct val="100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By default  only horizontal dividers are enabled</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Use </a:t>
            </a:r>
            <a:r>
              <a:rPr i="1" lang="vi" sz="2000">
                <a:solidFill>
                  <a:srgbClr val="17375E"/>
                </a:solidFill>
                <a:latin typeface="Calibri"/>
                <a:ea typeface="Calibri"/>
                <a:cs typeface="Calibri"/>
                <a:sym typeface="Calibri"/>
              </a:rPr>
              <a:t>.table-bordered </a:t>
            </a:r>
            <a:r>
              <a:rPr lang="vi" sz="2000">
                <a:solidFill>
                  <a:srgbClr val="17375E"/>
                </a:solidFill>
                <a:latin typeface="Calibri"/>
                <a:ea typeface="Calibri"/>
                <a:cs typeface="Calibri"/>
                <a:sym typeface="Calibri"/>
              </a:rPr>
              <a:t>class and add to </a:t>
            </a:r>
            <a:r>
              <a:rPr i="1" lang="vi" sz="2000">
                <a:solidFill>
                  <a:srgbClr val="17375E"/>
                </a:solidFill>
                <a:latin typeface="Calibri"/>
                <a:ea typeface="Calibri"/>
                <a:cs typeface="Calibri"/>
                <a:sym typeface="Calibri"/>
              </a:rPr>
              <a:t>.table </a:t>
            </a:r>
            <a:r>
              <a:rPr lang="vi" sz="2000">
                <a:solidFill>
                  <a:srgbClr val="17375E"/>
                </a:solidFill>
                <a:latin typeface="Calibri"/>
                <a:ea typeface="Calibri"/>
                <a:cs typeface="Calibri"/>
                <a:sym typeface="Calibri"/>
              </a:rPr>
              <a:t>base class</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Output:</a:t>
            </a:r>
            <a:endParaRPr sz="2000">
              <a:solidFill>
                <a:schemeClr val="dk1"/>
              </a:solidFill>
              <a:latin typeface="Calibri"/>
              <a:ea typeface="Calibri"/>
              <a:cs typeface="Calibri"/>
              <a:sym typeface="Calibri"/>
            </a:endParaRPr>
          </a:p>
        </p:txBody>
      </p:sp>
      <p:sp>
        <p:nvSpPr>
          <p:cNvPr id="196" name="Google Shape;196;p26"/>
          <p:cNvSpPr/>
          <p:nvPr/>
        </p:nvSpPr>
        <p:spPr>
          <a:xfrm>
            <a:off x="1985073" y="2346617"/>
            <a:ext cx="5181600" cy="14287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26"/>
          <p:cNvSpPr/>
          <p:nvPr/>
        </p:nvSpPr>
        <p:spPr>
          <a:xfrm>
            <a:off x="1976437" y="2339578"/>
            <a:ext cx="5191125" cy="1435894"/>
          </a:xfrm>
          <a:custGeom>
            <a:rect b="b" l="l" r="r" t="t"/>
            <a:pathLst>
              <a:path extrusionOk="0" h="1914525" w="5191125">
                <a:moveTo>
                  <a:pt x="0" y="0"/>
                </a:moveTo>
                <a:lnTo>
                  <a:pt x="5191125" y="0"/>
                </a:lnTo>
                <a:lnTo>
                  <a:pt x="5191125" y="1914525"/>
                </a:lnTo>
                <a:lnTo>
                  <a:pt x="0" y="1914525"/>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26"/>
          <p:cNvSpPr txBox="1"/>
          <p:nvPr>
            <p:ph idx="12" type="sldNum"/>
          </p:nvPr>
        </p:nvSpPr>
        <p:spPr>
          <a:xfrm>
            <a:off x="8412988" y="4847796"/>
            <a:ext cx="206375" cy="133350"/>
          </a:xfrm>
          <a:prstGeom prst="rect">
            <a:avLst/>
          </a:prstGeom>
          <a:noFill/>
          <a:ln>
            <a:noFill/>
          </a:ln>
        </p:spPr>
        <p:txBody>
          <a:bodyPr anchorCtr="0" anchor="t" bIns="0" lIns="0" spcFirstLastPara="1" rIns="0" wrap="square" tIns="0">
            <a:noAutofit/>
          </a:bodyPr>
          <a:lstStyle/>
          <a:p>
            <a:pPr indent="0" lvl="0" marL="102870" rtl="0" algn="l">
              <a:lnSpc>
                <a:spcPct val="103333"/>
              </a:lnSpc>
              <a:spcBef>
                <a:spcPts val="0"/>
              </a:spcBef>
              <a:spcAft>
                <a:spcPts val="0"/>
              </a:spcAft>
              <a:buNone/>
            </a:pPr>
            <a:fld id="{00000000-1234-1234-1234-123412341234}" type="slidenum">
              <a:rPr lang="vi"/>
              <a:t>‹#›</a:t>
            </a:fld>
            <a:endParaRPr/>
          </a:p>
        </p:txBody>
      </p:sp>
      <p:sp>
        <p:nvSpPr>
          <p:cNvPr id="199" name="Google Shape;199;p26"/>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200" name="Google Shape;200;p26"/>
          <p:cNvSpPr txBox="1"/>
          <p:nvPr/>
        </p:nvSpPr>
        <p:spPr>
          <a:xfrm>
            <a:off x="4591900" y="4855511"/>
            <a:ext cx="1025525" cy="114300"/>
          </a:xfrm>
          <a:prstGeom prst="rect">
            <a:avLst/>
          </a:prstGeom>
          <a:noFill/>
          <a:ln>
            <a:noFill/>
          </a:ln>
        </p:spPr>
        <p:txBody>
          <a:bodyPr anchorCtr="0" anchor="t" bIns="0" lIns="0" spcFirstLastPara="1" rIns="0" wrap="square" tIns="0">
            <a:noAutofit/>
          </a:bodyPr>
          <a:lstStyle/>
          <a:p>
            <a:pPr indent="0" lvl="0" marL="12700" marR="0" rtl="0" algn="l">
              <a:lnSpc>
                <a:spcPct val="104499"/>
              </a:lnSpc>
              <a:spcBef>
                <a:spcPts val="0"/>
              </a:spcBef>
              <a:spcAft>
                <a:spcPts val="0"/>
              </a:spcAft>
              <a:buNone/>
            </a:pPr>
            <a:r>
              <a:rPr lang="vi" sz="1000">
                <a:solidFill>
                  <a:srgbClr val="376092"/>
                </a:solidFill>
                <a:latin typeface="Calibri"/>
                <a:ea typeface="Calibri"/>
                <a:cs typeface="Calibri"/>
                <a:sym typeface="Calibri"/>
              </a:rPr>
              <a:t>© APTECH LIMITED</a:t>
            </a:r>
            <a:endParaRPr sz="1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27"/>
          <p:cNvSpPr txBox="1"/>
          <p:nvPr>
            <p:ph type="title"/>
          </p:nvPr>
        </p:nvSpPr>
        <p:spPr>
          <a:xfrm>
            <a:off x="1282471" y="310258"/>
            <a:ext cx="6579057" cy="502920"/>
          </a:xfrm>
          <a:prstGeom prst="rect">
            <a:avLst/>
          </a:prstGeom>
          <a:noFill/>
          <a:ln>
            <a:noFill/>
          </a:ln>
        </p:spPr>
        <p:txBody>
          <a:bodyPr anchorCtr="0" anchor="t" bIns="0" lIns="0" spcFirstLastPara="1" rIns="0" wrap="square" tIns="0">
            <a:noAutofit/>
          </a:bodyPr>
          <a:lstStyle/>
          <a:p>
            <a:pPr indent="0" lvl="0" marL="814069" rtl="0" algn="l">
              <a:lnSpc>
                <a:spcPct val="100000"/>
              </a:lnSpc>
              <a:spcBef>
                <a:spcPts val="0"/>
              </a:spcBef>
              <a:spcAft>
                <a:spcPts val="0"/>
              </a:spcAft>
              <a:buNone/>
            </a:pPr>
            <a:r>
              <a:rPr lang="vi"/>
              <a:t>Hover Effects on Rows</a:t>
            </a:r>
            <a:endParaRPr/>
          </a:p>
        </p:txBody>
      </p:sp>
      <p:sp>
        <p:nvSpPr>
          <p:cNvPr id="208" name="Google Shape;208;p27"/>
          <p:cNvSpPr txBox="1"/>
          <p:nvPr/>
        </p:nvSpPr>
        <p:spPr>
          <a:xfrm>
            <a:off x="535940" y="1107948"/>
            <a:ext cx="8032115" cy="1280160"/>
          </a:xfrm>
          <a:prstGeom prst="rect">
            <a:avLst/>
          </a:prstGeom>
          <a:noFill/>
          <a:ln>
            <a:noFill/>
          </a:ln>
        </p:spPr>
        <p:txBody>
          <a:bodyPr anchorCtr="0" anchor="t" bIns="0" lIns="0" spcFirstLastPara="1" rIns="0" wrap="square" tIns="0">
            <a:noAutofit/>
          </a:bodyPr>
          <a:lstStyle/>
          <a:p>
            <a:pPr indent="-316865" lvl="0" marL="354965" marR="0" rtl="0" algn="l">
              <a:lnSpc>
                <a:spcPct val="100000"/>
              </a:lnSpc>
              <a:spcBef>
                <a:spcPts val="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Apply hover effects on rows of the table</a:t>
            </a:r>
            <a:endParaRPr sz="1600">
              <a:solidFill>
                <a:schemeClr val="dk1"/>
              </a:solidFill>
              <a:latin typeface="Calibri"/>
              <a:ea typeface="Calibri"/>
              <a:cs typeface="Calibri"/>
              <a:sym typeface="Calibri"/>
            </a:endParaRPr>
          </a:p>
          <a:p>
            <a:pPr indent="-316865" lvl="0" marL="354965" marR="5080" rtl="0" algn="l">
              <a:lnSpc>
                <a:spcPct val="10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When hover effect is applied for row, row color changes when user moves  mouse on a particular row</a:t>
            </a:r>
            <a:endParaRPr sz="1600">
              <a:solidFill>
                <a:schemeClr val="dk1"/>
              </a:solidFill>
              <a:latin typeface="Calibri"/>
              <a:ea typeface="Calibri"/>
              <a:cs typeface="Calibri"/>
              <a:sym typeface="Calibri"/>
            </a:endParaRPr>
          </a:p>
          <a:p>
            <a:pPr indent="-317500" lvl="0" marL="355600" marR="0" rtl="0" algn="l">
              <a:lnSpc>
                <a:spcPct val="10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Use .table-hover class and add to .table base class</a:t>
            </a:r>
            <a:endParaRPr sz="1600">
              <a:solidFill>
                <a:schemeClr val="dk1"/>
              </a:solidFill>
              <a:latin typeface="Calibri"/>
              <a:ea typeface="Calibri"/>
              <a:cs typeface="Calibri"/>
              <a:sym typeface="Calibri"/>
            </a:endParaRPr>
          </a:p>
          <a:p>
            <a:pPr indent="0" lvl="0" marL="12700" marR="0" rtl="0" algn="l">
              <a:lnSpc>
                <a:spcPct val="100000"/>
              </a:lnSpc>
              <a:spcBef>
                <a:spcPts val="480"/>
              </a:spcBef>
              <a:spcAft>
                <a:spcPts val="0"/>
              </a:spcAft>
              <a:buNone/>
            </a:pPr>
            <a:r>
              <a:rPr lang="vi" sz="1600">
                <a:solidFill>
                  <a:srgbClr val="17375E"/>
                </a:solidFill>
                <a:latin typeface="Arial"/>
                <a:ea typeface="Arial"/>
                <a:cs typeface="Arial"/>
                <a:sym typeface="Arial"/>
              </a:rPr>
              <a:t>•</a:t>
            </a:r>
            <a:endParaRPr sz="1600">
              <a:solidFill>
                <a:schemeClr val="dk1"/>
              </a:solidFill>
              <a:latin typeface="Arial"/>
              <a:ea typeface="Arial"/>
              <a:cs typeface="Arial"/>
              <a:sym typeface="Arial"/>
            </a:endParaRPr>
          </a:p>
        </p:txBody>
      </p:sp>
      <p:sp>
        <p:nvSpPr>
          <p:cNvPr id="209" name="Google Shape;209;p27"/>
          <p:cNvSpPr txBox="1"/>
          <p:nvPr/>
        </p:nvSpPr>
        <p:spPr>
          <a:xfrm>
            <a:off x="878839" y="2235680"/>
            <a:ext cx="836400" cy="2481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vi" sz="1600">
                <a:solidFill>
                  <a:srgbClr val="17375E"/>
                </a:solidFill>
                <a:latin typeface="Calibri"/>
                <a:ea typeface="Calibri"/>
                <a:cs typeface="Calibri"/>
                <a:sym typeface="Calibri"/>
              </a:rPr>
              <a:t>Output:</a:t>
            </a:r>
            <a:endParaRPr sz="1600">
              <a:solidFill>
                <a:schemeClr val="dk1"/>
              </a:solidFill>
              <a:latin typeface="Calibri"/>
              <a:ea typeface="Calibri"/>
              <a:cs typeface="Calibri"/>
              <a:sym typeface="Calibri"/>
            </a:endParaRPr>
          </a:p>
        </p:txBody>
      </p:sp>
      <p:sp>
        <p:nvSpPr>
          <p:cNvPr id="210" name="Google Shape;210;p27"/>
          <p:cNvSpPr/>
          <p:nvPr/>
        </p:nvSpPr>
        <p:spPr>
          <a:xfrm>
            <a:off x="2213559" y="2880140"/>
            <a:ext cx="4800600" cy="1371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27"/>
          <p:cNvSpPr/>
          <p:nvPr/>
        </p:nvSpPr>
        <p:spPr>
          <a:xfrm>
            <a:off x="2205037" y="2872978"/>
            <a:ext cx="4810125" cy="1378744"/>
          </a:xfrm>
          <a:custGeom>
            <a:rect b="b" l="l" r="r" t="t"/>
            <a:pathLst>
              <a:path extrusionOk="0" h="1838325" w="4810125">
                <a:moveTo>
                  <a:pt x="0" y="0"/>
                </a:moveTo>
                <a:lnTo>
                  <a:pt x="4810125" y="0"/>
                </a:lnTo>
                <a:lnTo>
                  <a:pt x="4810125" y="1838325"/>
                </a:lnTo>
                <a:lnTo>
                  <a:pt x="0" y="1838325"/>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27"/>
          <p:cNvSpPr txBox="1"/>
          <p:nvPr>
            <p:ph idx="12" type="sldNum"/>
          </p:nvPr>
        </p:nvSpPr>
        <p:spPr>
          <a:xfrm>
            <a:off x="8412988" y="4847796"/>
            <a:ext cx="206375" cy="133350"/>
          </a:xfrm>
          <a:prstGeom prst="rect">
            <a:avLst/>
          </a:prstGeom>
          <a:noFill/>
          <a:ln>
            <a:noFill/>
          </a:ln>
        </p:spPr>
        <p:txBody>
          <a:bodyPr anchorCtr="0" anchor="t" bIns="0" lIns="0" spcFirstLastPara="1" rIns="0" wrap="square" tIns="0">
            <a:noAutofit/>
          </a:bodyPr>
          <a:lstStyle/>
          <a:p>
            <a:pPr indent="0" lvl="0" marL="102870" rtl="0" algn="l">
              <a:lnSpc>
                <a:spcPct val="103333"/>
              </a:lnSpc>
              <a:spcBef>
                <a:spcPts val="0"/>
              </a:spcBef>
              <a:spcAft>
                <a:spcPts val="0"/>
              </a:spcAft>
              <a:buNone/>
            </a:pPr>
            <a:fld id="{00000000-1234-1234-1234-123412341234}" type="slidenum">
              <a:rPr lang="vi"/>
              <a:t>‹#›</a:t>
            </a:fld>
            <a:endParaRPr/>
          </a:p>
        </p:txBody>
      </p:sp>
      <p:sp>
        <p:nvSpPr>
          <p:cNvPr id="213" name="Google Shape;213;p27"/>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214" name="Google Shape;214;p27"/>
          <p:cNvSpPr txBox="1"/>
          <p:nvPr/>
        </p:nvSpPr>
        <p:spPr>
          <a:xfrm>
            <a:off x="4591900" y="4855511"/>
            <a:ext cx="1025525" cy="114300"/>
          </a:xfrm>
          <a:prstGeom prst="rect">
            <a:avLst/>
          </a:prstGeom>
          <a:noFill/>
          <a:ln>
            <a:noFill/>
          </a:ln>
        </p:spPr>
        <p:txBody>
          <a:bodyPr anchorCtr="0" anchor="t" bIns="0" lIns="0" spcFirstLastPara="1" rIns="0" wrap="square" tIns="0">
            <a:noAutofit/>
          </a:bodyPr>
          <a:lstStyle/>
          <a:p>
            <a:pPr indent="0" lvl="0" marL="12700" marR="0" rtl="0" algn="l">
              <a:lnSpc>
                <a:spcPct val="104499"/>
              </a:lnSpc>
              <a:spcBef>
                <a:spcPts val="0"/>
              </a:spcBef>
              <a:spcAft>
                <a:spcPts val="0"/>
              </a:spcAft>
              <a:buNone/>
            </a:pPr>
            <a:r>
              <a:rPr lang="vi" sz="1000">
                <a:solidFill>
                  <a:srgbClr val="376092"/>
                </a:solidFill>
                <a:latin typeface="Calibri"/>
                <a:ea typeface="Calibri"/>
                <a:cs typeface="Calibri"/>
                <a:sym typeface="Calibri"/>
              </a:rPr>
              <a:t>© APTECH LIMITED</a:t>
            </a:r>
            <a:endParaRPr sz="1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