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Book Antiqu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64B0A1-BBD8-4A10-A507-191D9E1871CA}">
  <a:tblStyle styleId="{9064B0A1-BBD8-4A10-A507-191D9E1871CA}"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BookAntiqua-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BookAntiqua-italic.fntdata"/><Relationship Id="rId14" Type="http://schemas.openxmlformats.org/officeDocument/2006/relationships/slide" Target="slides/slide7.xml"/><Relationship Id="rId36" Type="http://schemas.openxmlformats.org/officeDocument/2006/relationships/font" Target="fonts/BookAntiqua-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BookAntiqua-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101770390_8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b101770390_8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3: Định dạng văn bảng sử dụng thẻ</a:t>
            </a:r>
            <a:endParaRPr/>
          </a:p>
        </p:txBody>
      </p:sp>
      <p:sp>
        <p:nvSpPr>
          <p:cNvPr id="76" name="Google Shape;76;gb101770390_8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101770390_8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6" name="Google Shape;186;gb101770390_8_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Định dạng:</a:t>
            </a:r>
            <a:endParaRPr/>
          </a:p>
          <a:p>
            <a:pPr indent="-171450" lvl="0" marL="171450" marR="0" rtl="0" algn="l">
              <a:lnSpc>
                <a:spcPct val="100000"/>
              </a:lnSpc>
              <a:spcBef>
                <a:spcPts val="360"/>
              </a:spcBef>
              <a:spcAft>
                <a:spcPts val="0"/>
              </a:spcAft>
              <a:buClr>
                <a:schemeClr val="dk1"/>
              </a:buClr>
              <a:buSzPts val="1200"/>
              <a:buFont typeface="Arial"/>
              <a:buChar char="•"/>
            </a:pPr>
            <a:r>
              <a:rPr lang="vi"/>
              <a:t>Một số yếu tố định dạng khác như sau:</a:t>
            </a:r>
            <a:endParaRPr/>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DEL</a:t>
            </a:r>
            <a:r>
              <a:rPr lang="vi"/>
              <a:t> bao quanh văn bản đã xóa và được đặt giữa các thẻ </a:t>
            </a:r>
            <a:r>
              <a:rPr b="1" lang="vi"/>
              <a:t>&lt;del&gt; </a:t>
            </a:r>
            <a:r>
              <a:rPr lang="vi"/>
              <a:t>và </a:t>
            </a:r>
            <a:r>
              <a:rPr b="1" lang="vi"/>
              <a:t>&lt;/del&gt;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INS</a:t>
            </a:r>
            <a:r>
              <a:rPr lang="vi"/>
              <a:t> bao quanh văn bản được chèn và được đặt giữa các thẻ </a:t>
            </a:r>
            <a:r>
              <a:rPr b="1" lang="vi"/>
              <a:t>&lt;ins&gt; </a:t>
            </a:r>
            <a:r>
              <a:rPr lang="vi"/>
              <a:t>và </a:t>
            </a:r>
            <a:r>
              <a:rPr b="1" lang="vi"/>
              <a:t>&lt;/ins&gt;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STRONG</a:t>
            </a:r>
            <a:r>
              <a:rPr lang="vi"/>
              <a:t> nhấn mạnh văn bản và được đặt giữa các thẻ </a:t>
            </a:r>
            <a:r>
              <a:rPr b="1" lang="vi"/>
              <a:t>&lt;strong&gt; </a:t>
            </a:r>
            <a:r>
              <a:rPr lang="vi"/>
              <a:t>và </a:t>
            </a:r>
            <a:r>
              <a:rPr b="1" lang="vi"/>
              <a:t>&lt;/strong&gt;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SUB</a:t>
            </a:r>
            <a:r>
              <a:rPr lang="vi"/>
              <a:t> hiển thị văn bản dưới dạng chỉ số con và được đặt giữa thẻ </a:t>
            </a:r>
            <a:r>
              <a:rPr b="1" lang="vi"/>
              <a:t>&lt;sub&gt; </a:t>
            </a:r>
            <a:r>
              <a:rPr lang="vi"/>
              <a:t>và </a:t>
            </a:r>
            <a:r>
              <a:rPr b="1" lang="vi"/>
              <a:t>&lt;/sub&gt;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SUP</a:t>
            </a:r>
            <a:r>
              <a:rPr lang="vi"/>
              <a:t> hiển thị văn bản dưới dạng chỉ số trên và được đặt giữa các thẻ </a:t>
            </a:r>
            <a:r>
              <a:rPr b="1" lang="vi"/>
              <a:t>&lt;sup&gt; </a:t>
            </a:r>
            <a:r>
              <a:rPr lang="vi"/>
              <a:t>và </a:t>
            </a:r>
            <a:r>
              <a:rPr b="1" lang="vi"/>
              <a:t>&lt;/sup&gt;</a:t>
            </a:r>
            <a:endParaRPr b="1"/>
          </a:p>
        </p:txBody>
      </p:sp>
      <p:sp>
        <p:nvSpPr>
          <p:cNvPr id="187" name="Google Shape;187;gb101770390_8_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101770390_8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6" name="Google Shape;206;gb101770390_8_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Định dạng:</a:t>
            </a:r>
            <a:endParaRPr/>
          </a:p>
          <a:p>
            <a:pPr indent="0" lvl="0" marL="0" rtl="0" algn="l">
              <a:spcBef>
                <a:spcPts val="360"/>
              </a:spcBef>
              <a:spcAft>
                <a:spcPts val="0"/>
              </a:spcAft>
              <a:buNone/>
            </a:pPr>
            <a:r>
              <a:t/>
            </a:r>
            <a:endParaRPr/>
          </a:p>
        </p:txBody>
      </p:sp>
      <p:sp>
        <p:nvSpPr>
          <p:cNvPr id="207" name="Google Shape;207;gb101770390_8_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101770390_8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6" name="Google Shape;216;gb101770390_8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Văn bản liền mạch và được định dạng sẵn</a:t>
            </a:r>
            <a:endParaRPr b="1"/>
          </a:p>
          <a:p>
            <a:pPr indent="-171450" lvl="0" marL="171450" rtl="0" algn="l">
              <a:spcBef>
                <a:spcPts val="360"/>
              </a:spcBef>
              <a:spcAft>
                <a:spcPts val="0"/>
              </a:spcAft>
              <a:buClr>
                <a:schemeClr val="dk1"/>
              </a:buClr>
              <a:buSzPts val="1200"/>
              <a:buFont typeface="Arial"/>
              <a:buChar char="•"/>
            </a:pPr>
            <a:r>
              <a:rPr lang="vi"/>
              <a:t>Phông chữ monospaced cho phép cùng một khoảng cách ngang giữa các phông chữ bất kể kích thước, hình dạng và loại phông chữ.</a:t>
            </a:r>
            <a:endParaRPr/>
          </a:p>
          <a:p>
            <a:pPr indent="-171450" lvl="0" marL="171450" rtl="0" algn="l">
              <a:spcBef>
                <a:spcPts val="360"/>
              </a:spcBef>
              <a:spcAft>
                <a:spcPts val="0"/>
              </a:spcAft>
              <a:buClr>
                <a:schemeClr val="dk1"/>
              </a:buClr>
              <a:buSzPts val="1200"/>
              <a:buFont typeface="Arial"/>
              <a:buChar char="•"/>
            </a:pPr>
            <a:r>
              <a:rPr lang="vi"/>
              <a:t>Phông chữ monospaced được sử dụng cho các đoạn mã lập trình, văn bản hướng dẫn và ký tự ASCII.</a:t>
            </a:r>
            <a:endParaRPr/>
          </a:p>
          <a:p>
            <a:pPr indent="-171450" lvl="0" marL="171450" rtl="0" algn="l">
              <a:spcBef>
                <a:spcPts val="360"/>
              </a:spcBef>
              <a:spcAft>
                <a:spcPts val="0"/>
              </a:spcAft>
              <a:buClr>
                <a:schemeClr val="dk1"/>
              </a:buClr>
              <a:buSzPts val="1200"/>
              <a:buFont typeface="Arial"/>
              <a:buChar char="•"/>
            </a:pPr>
            <a:r>
              <a:rPr lang="vi"/>
              <a:t>Thẻ </a:t>
            </a:r>
            <a:r>
              <a:rPr b="1" lang="vi"/>
              <a:t>&lt;pre&gt; </a:t>
            </a:r>
            <a:r>
              <a:rPr lang="vi"/>
              <a:t>được sử dụng cho nội dung văn bản được định dạng trước.</a:t>
            </a:r>
            <a:endParaRPr/>
          </a:p>
          <a:p>
            <a:pPr indent="-171450" lvl="0" marL="171450" rtl="0" algn="l">
              <a:spcBef>
                <a:spcPts val="360"/>
              </a:spcBef>
              <a:spcAft>
                <a:spcPts val="0"/>
              </a:spcAft>
              <a:buClr>
                <a:schemeClr val="dk1"/>
              </a:buClr>
              <a:buSzPts val="1200"/>
              <a:buFont typeface="Arial"/>
              <a:buChar char="•"/>
            </a:pPr>
            <a:r>
              <a:rPr lang="vi"/>
              <a:t>Thẻ </a:t>
            </a:r>
            <a:r>
              <a:rPr b="1" lang="vi"/>
              <a:t>&lt;pre&gt; </a:t>
            </a:r>
            <a:r>
              <a:rPr lang="vi"/>
              <a:t>áp dụng chiều rộng phông chữ cố định cho nội dung văn bản.</a:t>
            </a:r>
            <a:endParaRPr b="1"/>
          </a:p>
        </p:txBody>
      </p:sp>
      <p:sp>
        <p:nvSpPr>
          <p:cNvPr id="217" name="Google Shape;217;gb101770390_8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101770390_8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5" name="Google Shape;235;gb101770390_8_1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Văn bản liền mạch và được định dạng sẵn</a:t>
            </a:r>
            <a:endParaRPr b="1"/>
          </a:p>
          <a:p>
            <a:pPr indent="-171450" lvl="0" marL="171450" rtl="0" algn="l">
              <a:spcBef>
                <a:spcPts val="360"/>
              </a:spcBef>
              <a:spcAft>
                <a:spcPts val="0"/>
              </a:spcAft>
              <a:buClr>
                <a:schemeClr val="dk1"/>
              </a:buClr>
              <a:buSzPts val="1200"/>
              <a:buFont typeface="Arial"/>
              <a:buChar char="•"/>
            </a:pPr>
            <a:r>
              <a:rPr lang="vi"/>
              <a:t>Bảng sau liệt kê một số thẻ được xác định trước và mô tả của chúng.</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latin typeface="Calibri"/>
                <a:ea typeface="Calibri"/>
                <a:cs typeface="Calibri"/>
                <a:sym typeface="Calibri"/>
              </a:rPr>
              <a:t>&lt;em&gt;</a:t>
            </a:r>
            <a:r>
              <a:rPr b="0" lang="vi" sz="1200">
                <a:latin typeface="Calibri"/>
                <a:ea typeface="Calibri"/>
                <a:cs typeface="Calibri"/>
                <a:sym typeface="Calibri"/>
              </a:rPr>
              <a:t>:</a:t>
            </a:r>
            <a:r>
              <a:rPr b="1" lang="vi" sz="1200">
                <a:latin typeface="Calibri"/>
                <a:ea typeface="Calibri"/>
                <a:cs typeface="Calibri"/>
                <a:sym typeface="Calibri"/>
              </a:rPr>
              <a:t> </a:t>
            </a:r>
            <a:r>
              <a:rPr lang="vi"/>
              <a:t>Được sử dụng cho văn bản nhấn mạnh</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latin typeface="Calibri"/>
                <a:ea typeface="Calibri"/>
                <a:cs typeface="Calibri"/>
                <a:sym typeface="Calibri"/>
              </a:rPr>
              <a:t>&lt;dfn&gt;</a:t>
            </a:r>
            <a:r>
              <a:rPr lang="vi" sz="1200">
                <a:latin typeface="Calibri"/>
                <a:ea typeface="Calibri"/>
                <a:cs typeface="Calibri"/>
                <a:sym typeface="Calibri"/>
              </a:rPr>
              <a:t>: </a:t>
            </a:r>
            <a:r>
              <a:rPr lang="vi"/>
              <a:t>Được sử dụng cho thuật ngữ định nghĩa</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latin typeface="Calibri"/>
                <a:ea typeface="Calibri"/>
                <a:cs typeface="Calibri"/>
                <a:sym typeface="Calibri"/>
              </a:rPr>
              <a:t>&lt;code&gt;</a:t>
            </a:r>
            <a:r>
              <a:rPr lang="vi" sz="1200">
                <a:latin typeface="Calibri"/>
                <a:ea typeface="Calibri"/>
                <a:cs typeface="Calibri"/>
                <a:sym typeface="Calibri"/>
              </a:rPr>
              <a:t>: </a:t>
            </a:r>
            <a:r>
              <a:rPr lang="vi"/>
              <a:t>Được sử dụng cho mã máy tính</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latin typeface="Calibri"/>
                <a:ea typeface="Calibri"/>
                <a:cs typeface="Calibri"/>
                <a:sym typeface="Calibri"/>
              </a:rPr>
              <a:t>&lt;samp&gt;</a:t>
            </a:r>
            <a:r>
              <a:rPr lang="vi" sz="1200">
                <a:latin typeface="Calibri"/>
                <a:ea typeface="Calibri"/>
                <a:cs typeface="Calibri"/>
                <a:sym typeface="Calibri"/>
              </a:rPr>
              <a:t>: </a:t>
            </a:r>
            <a:r>
              <a:rPr lang="vi"/>
              <a:t>Được sử dụng cho đầu ra mẫu từ chương trình máy tính</a:t>
            </a:r>
            <a:endParaRPr/>
          </a:p>
          <a:p>
            <a:pPr indent="-171450" lvl="1" marL="628650" marR="0" rtl="0" algn="l">
              <a:lnSpc>
                <a:spcPct val="100000"/>
              </a:lnSpc>
              <a:spcBef>
                <a:spcPts val="360"/>
              </a:spcBef>
              <a:spcAft>
                <a:spcPts val="0"/>
              </a:spcAft>
              <a:buClr>
                <a:schemeClr val="dk1"/>
              </a:buClr>
              <a:buSzPts val="1200"/>
              <a:buFont typeface="Arial"/>
              <a:buChar char="•"/>
            </a:pPr>
            <a:r>
              <a:rPr b="1" lang="vi" sz="1200">
                <a:latin typeface="Calibri"/>
                <a:ea typeface="Calibri"/>
                <a:cs typeface="Calibri"/>
                <a:sym typeface="Calibri"/>
              </a:rPr>
              <a:t>&lt;cite&gt;</a:t>
            </a:r>
            <a:r>
              <a:rPr lang="vi" sz="1200">
                <a:latin typeface="Calibri"/>
                <a:ea typeface="Calibri"/>
                <a:cs typeface="Calibri"/>
                <a:sym typeface="Calibri"/>
              </a:rPr>
              <a:t>: </a:t>
            </a:r>
            <a:r>
              <a:rPr lang="vi"/>
              <a:t>Được sử dụng để trích dẫn</a:t>
            </a:r>
            <a:endParaRPr sz="1200">
              <a:latin typeface="Calibri"/>
              <a:ea typeface="Calibri"/>
              <a:cs typeface="Calibri"/>
              <a:sym typeface="Calibri"/>
            </a:endParaRPr>
          </a:p>
          <a:p>
            <a:pPr indent="-95250" lvl="1" marL="628650" marR="0" rtl="0" algn="l">
              <a:lnSpc>
                <a:spcPct val="100000"/>
              </a:lnSpc>
              <a:spcBef>
                <a:spcPts val="360"/>
              </a:spcBef>
              <a:spcAft>
                <a:spcPts val="0"/>
              </a:spcAft>
              <a:buClr>
                <a:schemeClr val="dk1"/>
              </a:buClr>
              <a:buSzPts val="1200"/>
              <a:buFont typeface="Arial"/>
              <a:buNone/>
            </a:pPr>
            <a:r>
              <a:t/>
            </a:r>
            <a:endParaRPr sz="1200">
              <a:latin typeface="Calibri"/>
              <a:ea typeface="Calibri"/>
              <a:cs typeface="Calibri"/>
              <a:sym typeface="Calibri"/>
            </a:endParaRPr>
          </a:p>
          <a:p>
            <a:pPr indent="-95250" lvl="1" marL="628650" marR="0" rtl="0" algn="l">
              <a:lnSpc>
                <a:spcPct val="100000"/>
              </a:lnSpc>
              <a:spcBef>
                <a:spcPts val="360"/>
              </a:spcBef>
              <a:spcAft>
                <a:spcPts val="0"/>
              </a:spcAft>
              <a:buClr>
                <a:schemeClr val="dk1"/>
              </a:buClr>
              <a:buSzPts val="1200"/>
              <a:buFont typeface="Arial"/>
              <a:buNone/>
            </a:pPr>
            <a:r>
              <a:t/>
            </a:r>
            <a:endParaRPr sz="1200">
              <a:latin typeface="Calibri"/>
              <a:ea typeface="Calibri"/>
              <a:cs typeface="Calibri"/>
              <a:sym typeface="Calibri"/>
            </a:endParaRPr>
          </a:p>
          <a:p>
            <a:pPr indent="-95250" lvl="1" marL="628650" marR="0" rtl="0" algn="l">
              <a:lnSpc>
                <a:spcPct val="100000"/>
              </a:lnSpc>
              <a:spcBef>
                <a:spcPts val="360"/>
              </a:spcBef>
              <a:spcAft>
                <a:spcPts val="0"/>
              </a:spcAft>
              <a:buClr>
                <a:schemeClr val="dk1"/>
              </a:buClr>
              <a:buSzPts val="1200"/>
              <a:buFont typeface="Arial"/>
              <a:buNone/>
            </a:pPr>
            <a:r>
              <a:t/>
            </a:r>
            <a:endParaRPr sz="1200">
              <a:latin typeface="Calibri"/>
              <a:ea typeface="Calibri"/>
              <a:cs typeface="Calibri"/>
              <a:sym typeface="Calibri"/>
            </a:endParaRPr>
          </a:p>
          <a:p>
            <a:pPr indent="-95250" lvl="1" marL="628650" rtl="0" algn="l">
              <a:spcBef>
                <a:spcPts val="360"/>
              </a:spcBef>
              <a:spcAft>
                <a:spcPts val="0"/>
              </a:spcAft>
              <a:buClr>
                <a:schemeClr val="dk1"/>
              </a:buClr>
              <a:buSzPts val="1200"/>
              <a:buFont typeface="Arial"/>
              <a:buNone/>
            </a:pPr>
            <a:r>
              <a:t/>
            </a:r>
            <a:endParaRPr/>
          </a:p>
        </p:txBody>
      </p:sp>
      <p:sp>
        <p:nvSpPr>
          <p:cNvPr id="236" name="Google Shape;236;gb101770390_8_1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101770390_8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5" name="Google Shape;245;gb101770390_8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vi"/>
              <a:t>Định dạng một khối trích dẫn </a:t>
            </a:r>
            <a:endParaRPr b="1"/>
          </a:p>
          <a:p>
            <a:pPr indent="-171450" lvl="0" marL="171450" rtl="0" algn="l">
              <a:spcBef>
                <a:spcPts val="360"/>
              </a:spcBef>
              <a:spcAft>
                <a:spcPts val="0"/>
              </a:spcAft>
              <a:buClr>
                <a:schemeClr val="dk1"/>
              </a:buClr>
              <a:buSzPts val="1200"/>
              <a:buFont typeface="Arial"/>
              <a:buChar char="•"/>
            </a:pPr>
            <a:r>
              <a:rPr lang="vi"/>
              <a:t>Để xác định một trích dẫn dài hoặc trích dẫn khối, các thẻ </a:t>
            </a:r>
            <a:r>
              <a:rPr b="1" lang="vi"/>
              <a:t>&lt;blockquote&gt; </a:t>
            </a:r>
            <a:r>
              <a:rPr lang="vi"/>
              <a:t>được sử dụng.</a:t>
            </a:r>
            <a:endParaRPr/>
          </a:p>
          <a:p>
            <a:pPr indent="-171450" lvl="0" marL="171450" rtl="0" algn="l">
              <a:spcBef>
                <a:spcPts val="360"/>
              </a:spcBef>
              <a:spcAft>
                <a:spcPts val="0"/>
              </a:spcAft>
              <a:buClr>
                <a:schemeClr val="dk1"/>
              </a:buClr>
              <a:buSzPts val="1200"/>
              <a:buFont typeface="Arial"/>
              <a:buChar char="•"/>
            </a:pPr>
            <a:r>
              <a:rPr lang="vi"/>
              <a:t>Thẻ </a:t>
            </a:r>
            <a:r>
              <a:rPr b="1" lang="vi"/>
              <a:t>&lt;blockquote&gt; </a:t>
            </a:r>
            <a:r>
              <a:rPr lang="vi"/>
              <a:t>thụt lề trích dẫn trong trình duyệt.</a:t>
            </a:r>
            <a:endParaRPr/>
          </a:p>
          <a:p>
            <a:pPr indent="-171450" lvl="0" marL="171450" rtl="0" algn="l">
              <a:spcBef>
                <a:spcPts val="360"/>
              </a:spcBef>
              <a:spcAft>
                <a:spcPts val="0"/>
              </a:spcAft>
              <a:buClr>
                <a:schemeClr val="dk1"/>
              </a:buClr>
              <a:buSzPts val="1200"/>
              <a:buFont typeface="Arial"/>
              <a:buChar char="•"/>
            </a:pPr>
            <a:r>
              <a:rPr lang="vi"/>
              <a:t>Đoạn mã thể hiện việc sử dụng các thẻ &lt;blockquote&gt;.</a:t>
            </a:r>
            <a:endParaRPr/>
          </a:p>
        </p:txBody>
      </p:sp>
      <p:sp>
        <p:nvSpPr>
          <p:cNvPr id="246" name="Google Shape;246;gb101770390_8_1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101770390_8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gb101770390_8_1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Danh sách</a:t>
            </a:r>
            <a:endParaRPr/>
          </a:p>
          <a:p>
            <a:pPr indent="-171450" lvl="0" marL="171450" rtl="0" algn="l">
              <a:spcBef>
                <a:spcPts val="360"/>
              </a:spcBef>
              <a:spcAft>
                <a:spcPts val="0"/>
              </a:spcAft>
              <a:buClr>
                <a:schemeClr val="dk1"/>
              </a:buClr>
              <a:buSzPts val="1200"/>
              <a:buFont typeface="Arial"/>
              <a:buChar char="•"/>
            </a:pPr>
            <a:r>
              <a:rPr lang="vi"/>
              <a:t>Là một tập hợp các mục</a:t>
            </a:r>
            <a:endParaRPr/>
          </a:p>
          <a:p>
            <a:pPr indent="-171450" lvl="0" marL="171450" rtl="0" algn="l">
              <a:spcBef>
                <a:spcPts val="360"/>
              </a:spcBef>
              <a:spcAft>
                <a:spcPts val="0"/>
              </a:spcAft>
              <a:buClr>
                <a:schemeClr val="dk1"/>
              </a:buClr>
              <a:buSzPts val="1200"/>
              <a:buFont typeface="Arial"/>
              <a:buChar char="•"/>
            </a:pPr>
            <a:r>
              <a:rPr lang="vi"/>
              <a:t>Hiển thị danh sách các mục liên quan</a:t>
            </a:r>
            <a:endParaRPr/>
          </a:p>
          <a:p>
            <a:pPr indent="-171450" lvl="0" marL="171450" rtl="0" algn="l">
              <a:spcBef>
                <a:spcPts val="360"/>
              </a:spcBef>
              <a:spcAft>
                <a:spcPts val="0"/>
              </a:spcAft>
              <a:buClr>
                <a:schemeClr val="dk1"/>
              </a:buClr>
              <a:buSzPts val="1200"/>
              <a:buFont typeface="Arial"/>
              <a:buChar char="•"/>
            </a:pPr>
            <a:r>
              <a:rPr lang="vi"/>
              <a:t>Có thể chứa các đoạn văn, hình ảnh, liên kết và các danh sách khác</a:t>
            </a:r>
            <a:endParaRPr/>
          </a:p>
          <a:p>
            <a:pPr indent="-171450" lvl="0" marL="171450" rtl="0" algn="l">
              <a:spcBef>
                <a:spcPts val="360"/>
              </a:spcBef>
              <a:spcAft>
                <a:spcPts val="0"/>
              </a:spcAft>
              <a:buClr>
                <a:schemeClr val="dk1"/>
              </a:buClr>
              <a:buSzPts val="1200"/>
              <a:buFont typeface="Arial"/>
              <a:buChar char="•"/>
            </a:pPr>
            <a:r>
              <a:rPr lang="vi"/>
              <a:t>Có thể được tổ chức theo cách tuần tự hoặc không tuần tự</a:t>
            </a:r>
            <a:endParaRPr b="1"/>
          </a:p>
        </p:txBody>
      </p:sp>
      <p:sp>
        <p:nvSpPr>
          <p:cNvPr id="255" name="Google Shape;255;gb101770390_8_1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101770390_8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gb101770390_8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Danh sách có Thứ tự</a:t>
            </a:r>
            <a:endParaRPr b="1"/>
          </a:p>
          <a:p>
            <a:pPr indent="-171450" lvl="0" marL="171450" rtl="0" algn="l">
              <a:spcBef>
                <a:spcPts val="360"/>
              </a:spcBef>
              <a:spcAft>
                <a:spcPts val="0"/>
              </a:spcAft>
              <a:buClr>
                <a:schemeClr val="dk1"/>
              </a:buClr>
              <a:buSzPts val="1200"/>
              <a:buFont typeface="Arial"/>
              <a:buChar char="•"/>
            </a:pPr>
            <a:r>
              <a:rPr lang="vi"/>
              <a:t>Danh sách được hiển thị bằng dấu đầu dòng được đánh số hoặc chữ cái</a:t>
            </a:r>
            <a:endParaRPr/>
          </a:p>
          <a:p>
            <a:pPr indent="-171450" lvl="0" marL="171450" rtl="0" algn="l">
              <a:spcBef>
                <a:spcPts val="360"/>
              </a:spcBef>
              <a:spcAft>
                <a:spcPts val="0"/>
              </a:spcAft>
              <a:buClr>
                <a:schemeClr val="dk1"/>
              </a:buClr>
              <a:buSzPts val="1200"/>
              <a:buFont typeface="Arial"/>
              <a:buChar char="•"/>
            </a:pPr>
            <a:r>
              <a:rPr lang="vi"/>
              <a:t>Hai yếu tố được sử dụng để tạo danh sách có thứ tự như sau:</a:t>
            </a:r>
            <a:endParaRPr/>
          </a:p>
          <a:p>
            <a:pPr indent="-171450" lvl="1" marL="628650" rtl="0" algn="l">
              <a:spcBef>
                <a:spcPts val="360"/>
              </a:spcBef>
              <a:spcAft>
                <a:spcPts val="0"/>
              </a:spcAft>
              <a:buClr>
                <a:schemeClr val="dk1"/>
              </a:buClr>
              <a:buSzPts val="1200"/>
              <a:buFont typeface="Arial"/>
              <a:buChar char="•"/>
            </a:pPr>
            <a:r>
              <a:rPr b="1" lang="vi"/>
              <a:t>OL</a:t>
            </a:r>
            <a:r>
              <a:rPr lang="vi"/>
              <a:t> - Tạo danh sách có thứ tự </a:t>
            </a:r>
            <a:endParaRPr/>
          </a:p>
          <a:p>
            <a:pPr indent="-171450" lvl="1" marL="628650" rtl="0" algn="l">
              <a:spcBef>
                <a:spcPts val="360"/>
              </a:spcBef>
              <a:spcAft>
                <a:spcPts val="0"/>
              </a:spcAft>
              <a:buClr>
                <a:schemeClr val="dk1"/>
              </a:buClr>
              <a:buSzPts val="1200"/>
              <a:buFont typeface="Arial"/>
              <a:buChar char="•"/>
            </a:pPr>
            <a:r>
              <a:rPr b="1" lang="vi"/>
              <a:t>LI</a:t>
            </a:r>
            <a:r>
              <a:rPr lang="vi"/>
              <a:t> - Chỉ định một mục và nó là một phần tử con của phần tử </a:t>
            </a:r>
            <a:r>
              <a:rPr b="1" lang="vi"/>
              <a:t>OL</a:t>
            </a:r>
            <a:endParaRPr b="1"/>
          </a:p>
          <a:p>
            <a:pPr indent="-171450" lvl="0" marL="171450" rtl="0" algn="l">
              <a:spcBef>
                <a:spcPts val="360"/>
              </a:spcBef>
              <a:spcAft>
                <a:spcPts val="0"/>
              </a:spcAft>
              <a:buClr>
                <a:schemeClr val="dk1"/>
              </a:buClr>
              <a:buSzPts val="1200"/>
              <a:buFont typeface="Arial"/>
              <a:buChar char="•"/>
            </a:pPr>
            <a:r>
              <a:rPr lang="vi"/>
              <a:t>Đoạn mã thể hiện việc sử dụng thẻ </a:t>
            </a:r>
            <a:r>
              <a:rPr b="1" lang="vi"/>
              <a:t>OL</a:t>
            </a:r>
            <a:r>
              <a:rPr lang="vi"/>
              <a:t> và </a:t>
            </a:r>
            <a:r>
              <a:rPr b="1" lang="vi"/>
              <a:t>LI</a:t>
            </a:r>
            <a:endParaRPr b="1"/>
          </a:p>
        </p:txBody>
      </p:sp>
      <p:sp>
        <p:nvSpPr>
          <p:cNvPr id="268" name="Google Shape;268;gb101770390_8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101770390_8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gb101770390_8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Danh sách có Thứ tự</a:t>
            </a:r>
            <a:endParaRPr b="1"/>
          </a:p>
          <a:p>
            <a:pPr indent="-171450" lvl="0" marL="171450" marR="0" rtl="0" algn="l">
              <a:lnSpc>
                <a:spcPct val="100000"/>
              </a:lnSpc>
              <a:spcBef>
                <a:spcPts val="360"/>
              </a:spcBef>
              <a:spcAft>
                <a:spcPts val="0"/>
              </a:spcAft>
              <a:buClr>
                <a:schemeClr val="dk1"/>
              </a:buClr>
              <a:buSzPts val="1200"/>
              <a:buFont typeface="Arial"/>
              <a:buChar char="•"/>
            </a:pPr>
            <a:r>
              <a:rPr b="0" lang="vi"/>
              <a:t>Bảng sau liệt kê một số kiểu đánh số khác nhau và mô tả của chúng.</a:t>
            </a:r>
            <a:endParaRPr/>
          </a:p>
          <a:p>
            <a:pPr indent="-171450" lvl="0" marL="171450" marR="0" rtl="0" algn="l">
              <a:lnSpc>
                <a:spcPct val="100000"/>
              </a:lnSpc>
              <a:spcBef>
                <a:spcPts val="360"/>
              </a:spcBef>
              <a:spcAft>
                <a:spcPts val="0"/>
              </a:spcAft>
              <a:buClr>
                <a:schemeClr val="dk1"/>
              </a:buClr>
              <a:buSzPts val="1200"/>
              <a:buFont typeface="Arial"/>
              <a:buChar char="•"/>
            </a:pPr>
            <a:r>
              <a:rPr lang="vi"/>
              <a:t>Thuộc tính </a:t>
            </a:r>
            <a:r>
              <a:rPr b="1" lang="vi"/>
              <a:t>list-style-type</a:t>
            </a:r>
            <a:r>
              <a:rPr lang="vi"/>
              <a:t> được sử dụng để chỉ định kiểu đánh số cho danh sách có thứ tự. </a:t>
            </a:r>
            <a:endParaRPr/>
          </a:p>
          <a:p>
            <a:pPr indent="-171450" lvl="0" marL="171450" marR="0" rtl="0" algn="l">
              <a:lnSpc>
                <a:spcPct val="100000"/>
              </a:lnSpc>
              <a:spcBef>
                <a:spcPts val="360"/>
              </a:spcBef>
              <a:spcAft>
                <a:spcPts val="0"/>
              </a:spcAft>
              <a:buClr>
                <a:schemeClr val="dk1"/>
              </a:buClr>
              <a:buSzPts val="1200"/>
              <a:buFont typeface="Arial"/>
              <a:buChar char="•"/>
            </a:pPr>
            <a:r>
              <a:rPr lang="vi"/>
              <a:t>Nó là thuộc tính của thuộc tính </a:t>
            </a:r>
            <a:r>
              <a:rPr b="1" lang="vi"/>
              <a:t>style</a:t>
            </a:r>
            <a:r>
              <a:rPr lang="vi"/>
              <a:t>, được chỉ định bằng các thẻ </a:t>
            </a:r>
            <a:r>
              <a:rPr b="1" lang="vi"/>
              <a:t>&lt;ol&gt;</a:t>
            </a:r>
            <a:endParaRPr b="1"/>
          </a:p>
        </p:txBody>
      </p:sp>
      <p:sp>
        <p:nvSpPr>
          <p:cNvPr id="278" name="Google Shape;278;gb101770390_8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101770390_8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8" name="Google Shape;288;gb101770390_8_2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Danh sách không theo thứ tự</a:t>
            </a:r>
            <a:endParaRPr b="1"/>
          </a:p>
          <a:p>
            <a:pPr indent="-171450" lvl="0" marL="171450" rtl="0" algn="l">
              <a:spcBef>
                <a:spcPts val="360"/>
              </a:spcBef>
              <a:spcAft>
                <a:spcPts val="0"/>
              </a:spcAft>
              <a:buClr>
                <a:schemeClr val="dk1"/>
              </a:buClr>
              <a:buSzPts val="1200"/>
              <a:buFont typeface="Arial"/>
              <a:buChar char="•"/>
            </a:pPr>
            <a:r>
              <a:rPr lang="vi"/>
              <a:t>Các mục được sắp xếp theo thứ tự ngẫu nhiên</a:t>
            </a:r>
            <a:endParaRPr/>
          </a:p>
          <a:p>
            <a:pPr indent="-171450" lvl="0" marL="171450" rtl="0" algn="l">
              <a:spcBef>
                <a:spcPts val="360"/>
              </a:spcBef>
              <a:spcAft>
                <a:spcPts val="0"/>
              </a:spcAft>
              <a:buClr>
                <a:schemeClr val="dk1"/>
              </a:buClr>
              <a:buSzPts val="1200"/>
              <a:buFont typeface="Arial"/>
              <a:buChar char="•"/>
            </a:pPr>
            <a:r>
              <a:rPr lang="vi"/>
              <a:t>Hai phần tử được sử dụng để tạo một danh sách không có thứ tự như sau:</a:t>
            </a:r>
            <a:endParaRPr/>
          </a:p>
          <a:p>
            <a:pPr indent="-171450" lvl="1" marL="628650" rtl="0" algn="l">
              <a:spcBef>
                <a:spcPts val="360"/>
              </a:spcBef>
              <a:spcAft>
                <a:spcPts val="0"/>
              </a:spcAft>
              <a:buClr>
                <a:schemeClr val="dk1"/>
              </a:buClr>
              <a:buSzPts val="1200"/>
              <a:buFont typeface="Arial"/>
              <a:buChar char="•"/>
            </a:pPr>
            <a:r>
              <a:rPr b="1" lang="vi"/>
              <a:t>UL</a:t>
            </a:r>
            <a:r>
              <a:rPr lang="vi"/>
              <a:t> - Tạo danh sách không có thứ tự </a:t>
            </a:r>
            <a:endParaRPr/>
          </a:p>
          <a:p>
            <a:pPr indent="-171450" lvl="1" marL="628650" rtl="0" algn="l">
              <a:spcBef>
                <a:spcPts val="360"/>
              </a:spcBef>
              <a:spcAft>
                <a:spcPts val="0"/>
              </a:spcAft>
              <a:buClr>
                <a:schemeClr val="dk1"/>
              </a:buClr>
              <a:buSzPts val="1200"/>
              <a:buFont typeface="Arial"/>
              <a:buChar char="•"/>
            </a:pPr>
            <a:r>
              <a:rPr b="1" lang="vi"/>
              <a:t>LI</a:t>
            </a:r>
            <a:r>
              <a:rPr lang="vi"/>
              <a:t> - Chỉ định một mục và nó là một phần tử con của phần tử OL</a:t>
            </a:r>
            <a:endParaRPr/>
          </a:p>
          <a:p>
            <a:pPr indent="-171450" lvl="0" marL="171450" rtl="0" algn="l">
              <a:spcBef>
                <a:spcPts val="360"/>
              </a:spcBef>
              <a:spcAft>
                <a:spcPts val="0"/>
              </a:spcAft>
              <a:buClr>
                <a:schemeClr val="dk1"/>
              </a:buClr>
              <a:buSzPts val="1200"/>
              <a:buFont typeface="Arial"/>
              <a:buChar char="•"/>
            </a:pPr>
            <a:r>
              <a:rPr lang="vi"/>
              <a:t>Đoạn mã thể hiện việc sử dụng thẻ </a:t>
            </a:r>
            <a:r>
              <a:rPr b="1" lang="vi"/>
              <a:t>UL</a:t>
            </a:r>
            <a:r>
              <a:rPr lang="vi"/>
              <a:t> và </a:t>
            </a:r>
            <a:r>
              <a:rPr b="1" lang="vi"/>
              <a:t>LI</a:t>
            </a:r>
            <a:endParaRPr b="1"/>
          </a:p>
        </p:txBody>
      </p:sp>
      <p:sp>
        <p:nvSpPr>
          <p:cNvPr id="289" name="Google Shape;289;gb101770390_8_2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101770390_8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gb101770390_8_2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Danh sách không theo thứ tự</a:t>
            </a:r>
            <a:endParaRPr b="1"/>
          </a:p>
          <a:p>
            <a:pPr indent="-171450" lvl="0" marL="171450" marR="0" rtl="0" algn="l">
              <a:lnSpc>
                <a:spcPct val="100000"/>
              </a:lnSpc>
              <a:spcBef>
                <a:spcPts val="360"/>
              </a:spcBef>
              <a:spcAft>
                <a:spcPts val="0"/>
              </a:spcAft>
              <a:buClr>
                <a:schemeClr val="dk1"/>
              </a:buClr>
              <a:buSzPts val="1200"/>
              <a:buFont typeface="Arial"/>
              <a:buChar char="•"/>
            </a:pPr>
            <a:r>
              <a:rPr lang="vi"/>
              <a:t>Thuộc tính kiểu danh sách chỉ định loại dấu đầu dòng được áp dụng cho danh sách không có thứ tự.</a:t>
            </a:r>
            <a:endParaRPr/>
          </a:p>
          <a:p>
            <a:pPr indent="-171450" lvl="0" marL="171450" marR="0" rtl="0" algn="l">
              <a:lnSpc>
                <a:spcPct val="100000"/>
              </a:lnSpc>
              <a:spcBef>
                <a:spcPts val="360"/>
              </a:spcBef>
              <a:spcAft>
                <a:spcPts val="0"/>
              </a:spcAft>
              <a:buClr>
                <a:schemeClr val="dk1"/>
              </a:buClr>
              <a:buSzPts val="1200"/>
              <a:buFont typeface="Arial"/>
              <a:buChar char="•"/>
            </a:pPr>
            <a:r>
              <a:rPr lang="vi"/>
              <a:t>Có 3 loại dấu đầu dòng được xác định cho danh sách không có thứ tự: </a:t>
            </a:r>
            <a:r>
              <a:rPr b="1" lang="vi" sz="1200">
                <a:latin typeface="Calibri"/>
                <a:ea typeface="Calibri"/>
                <a:cs typeface="Calibri"/>
                <a:sym typeface="Calibri"/>
              </a:rPr>
              <a:t>Tròn đậm</a:t>
            </a:r>
            <a:r>
              <a:rPr lang="vi" sz="1200">
                <a:latin typeface="Calibri"/>
                <a:ea typeface="Calibri"/>
                <a:cs typeface="Calibri"/>
                <a:sym typeface="Calibri"/>
              </a:rPr>
              <a:t>, </a:t>
            </a:r>
            <a:r>
              <a:rPr b="1" lang="vi" sz="1200">
                <a:latin typeface="Calibri"/>
                <a:ea typeface="Calibri"/>
                <a:cs typeface="Calibri"/>
                <a:sym typeface="Calibri"/>
              </a:rPr>
              <a:t>Vuông</a:t>
            </a:r>
            <a:r>
              <a:rPr lang="vi" sz="1200">
                <a:latin typeface="Calibri"/>
                <a:ea typeface="Calibri"/>
                <a:cs typeface="Calibri"/>
                <a:sym typeface="Calibri"/>
              </a:rPr>
              <a:t>, </a:t>
            </a:r>
            <a:r>
              <a:rPr b="1" lang="vi" sz="1200">
                <a:latin typeface="Calibri"/>
                <a:ea typeface="Calibri"/>
                <a:cs typeface="Calibri"/>
                <a:sym typeface="Calibri"/>
              </a:rPr>
              <a:t>Tròn rỗng</a:t>
            </a:r>
            <a:endParaRPr/>
          </a:p>
          <a:p>
            <a:pPr indent="-171450" lvl="0" marL="171450" marR="0" rtl="0" algn="l">
              <a:lnSpc>
                <a:spcPct val="100000"/>
              </a:lnSpc>
              <a:spcBef>
                <a:spcPts val="360"/>
              </a:spcBef>
              <a:spcAft>
                <a:spcPts val="0"/>
              </a:spcAft>
              <a:buClr>
                <a:schemeClr val="dk1"/>
              </a:buClr>
              <a:buSzPts val="1200"/>
              <a:buFont typeface="Arial"/>
              <a:buChar char="•"/>
            </a:pPr>
            <a:r>
              <a:rPr lang="vi"/>
              <a:t>Giá trị mặc định là </a:t>
            </a:r>
            <a:r>
              <a:rPr b="1" lang="vi" sz="1200">
                <a:latin typeface="Calibri"/>
                <a:ea typeface="Calibri"/>
                <a:cs typeface="Calibri"/>
                <a:sym typeface="Calibri"/>
              </a:rPr>
              <a:t>disc</a:t>
            </a:r>
            <a:r>
              <a:rPr lang="vi"/>
              <a:t>, được áp dụng cho danh sách không có thứ tự</a:t>
            </a:r>
            <a:endParaRPr b="1"/>
          </a:p>
        </p:txBody>
      </p:sp>
      <p:sp>
        <p:nvSpPr>
          <p:cNvPr id="299" name="Google Shape;299;gb101770390_8_2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101770390_8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 name="Google Shape;80;gb101770390_8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Giải thích thẻ Heading</a:t>
            </a:r>
            <a:endParaRPr/>
          </a:p>
          <a:p>
            <a:pPr indent="-171450" lvl="0" marL="171450" rtl="0" algn="l">
              <a:spcBef>
                <a:spcPts val="360"/>
              </a:spcBef>
              <a:spcAft>
                <a:spcPts val="0"/>
              </a:spcAft>
              <a:buClr>
                <a:schemeClr val="dk1"/>
              </a:buClr>
              <a:buSzPts val="1200"/>
              <a:buFont typeface="Arial"/>
              <a:buChar char="•"/>
            </a:pPr>
            <a:r>
              <a:rPr lang="vi"/>
              <a:t>Giải thích các thẻ khác nhau liên quan đến định dạng</a:t>
            </a:r>
            <a:endParaRPr/>
          </a:p>
          <a:p>
            <a:pPr indent="-171450" lvl="0" marL="171450" rtl="0" algn="l">
              <a:spcBef>
                <a:spcPts val="360"/>
              </a:spcBef>
              <a:spcAft>
                <a:spcPts val="0"/>
              </a:spcAft>
              <a:buClr>
                <a:schemeClr val="dk1"/>
              </a:buClr>
              <a:buSzPts val="1200"/>
              <a:buFont typeface="Arial"/>
              <a:buChar char="•"/>
            </a:pPr>
            <a:r>
              <a:rPr lang="vi"/>
              <a:t>Giải thích phông chữ monospaced, văn bản được định dạng sẵn và dấu ngoặc kép</a:t>
            </a:r>
            <a:endParaRPr/>
          </a:p>
          <a:p>
            <a:pPr indent="-171450" lvl="0" marL="171450" rtl="0" algn="l">
              <a:spcBef>
                <a:spcPts val="360"/>
              </a:spcBef>
              <a:spcAft>
                <a:spcPts val="0"/>
              </a:spcAft>
              <a:buClr>
                <a:schemeClr val="dk1"/>
              </a:buClr>
              <a:buSzPts val="1200"/>
              <a:buFont typeface="Arial"/>
              <a:buChar char="•"/>
            </a:pPr>
            <a:r>
              <a:rPr lang="vi"/>
              <a:t>Mô tả các loại danh sách khác nhau</a:t>
            </a:r>
            <a:endParaRPr/>
          </a:p>
          <a:p>
            <a:pPr indent="-171450" lvl="0" marL="171450" rtl="0" algn="l">
              <a:spcBef>
                <a:spcPts val="360"/>
              </a:spcBef>
              <a:spcAft>
                <a:spcPts val="0"/>
              </a:spcAft>
              <a:buClr>
                <a:schemeClr val="dk1"/>
              </a:buClr>
              <a:buSzPts val="1200"/>
              <a:buFont typeface="Arial"/>
              <a:buChar char="•"/>
            </a:pPr>
            <a:r>
              <a:rPr lang="vi"/>
              <a:t>Giải thích quy trình thay đổi màu nền và hình ảnh</a:t>
            </a:r>
            <a:endParaRPr b="1"/>
          </a:p>
        </p:txBody>
      </p:sp>
      <p:sp>
        <p:nvSpPr>
          <p:cNvPr id="81" name="Google Shape;81;gb101770390_8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101770390_8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7" name="Google Shape;307;gb101770390_8_2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Danh sách không theo thứ tự</a:t>
            </a:r>
            <a:endParaRPr b="1"/>
          </a:p>
        </p:txBody>
      </p:sp>
      <p:sp>
        <p:nvSpPr>
          <p:cNvPr id="308" name="Google Shape;308;gb101770390_8_2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101770390_8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7" name="Google Shape;317;gb101770390_8_2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Danh sách định nghĩa</a:t>
            </a:r>
            <a:endParaRPr b="1"/>
          </a:p>
          <a:p>
            <a:pPr indent="-171450" lvl="0" marL="171450" rtl="0" algn="l">
              <a:spcBef>
                <a:spcPts val="360"/>
              </a:spcBef>
              <a:spcAft>
                <a:spcPts val="0"/>
              </a:spcAft>
              <a:buClr>
                <a:schemeClr val="dk1"/>
              </a:buClr>
              <a:buSzPts val="1200"/>
              <a:buFont typeface="Arial"/>
              <a:buChar char="•"/>
            </a:pPr>
            <a:r>
              <a:rPr lang="vi"/>
              <a:t>Đề cập đến một tập hợp các thuật ngữ với các mô tả tương ứng của chúng</a:t>
            </a:r>
            <a:endParaRPr/>
          </a:p>
          <a:p>
            <a:pPr indent="-171450" lvl="0" marL="171450" rtl="0" algn="l">
              <a:spcBef>
                <a:spcPts val="360"/>
              </a:spcBef>
              <a:spcAft>
                <a:spcPts val="0"/>
              </a:spcAft>
              <a:buClr>
                <a:schemeClr val="dk1"/>
              </a:buClr>
              <a:buSzPts val="1200"/>
              <a:buFont typeface="Arial"/>
              <a:buChar char="•"/>
            </a:pPr>
            <a:r>
              <a:rPr lang="vi"/>
              <a:t>Chứa các điều khoản cùng với mô tả của chúng</a:t>
            </a:r>
            <a:endParaRPr/>
          </a:p>
          <a:p>
            <a:pPr indent="-171450" lvl="0" marL="171450" rtl="0" algn="l">
              <a:spcBef>
                <a:spcPts val="360"/>
              </a:spcBef>
              <a:spcAft>
                <a:spcPts val="0"/>
              </a:spcAft>
              <a:buClr>
                <a:schemeClr val="dk1"/>
              </a:buClr>
              <a:buSzPts val="1200"/>
              <a:buFont typeface="Arial"/>
              <a:buChar char="•"/>
            </a:pPr>
            <a:r>
              <a:rPr lang="vi"/>
              <a:t>Xuất hiện với cụm từ được thụt lề ở bên trái, theo sau là mô tả ở bên phải hoặc trên dòng tiếp theo</a:t>
            </a:r>
            <a:endParaRPr/>
          </a:p>
          <a:p>
            <a:pPr indent="-171450" lvl="0" marL="171450" rtl="0" algn="l">
              <a:spcBef>
                <a:spcPts val="360"/>
              </a:spcBef>
              <a:spcAft>
                <a:spcPts val="0"/>
              </a:spcAft>
              <a:buClr>
                <a:schemeClr val="dk1"/>
              </a:buClr>
              <a:buSzPts val="1200"/>
              <a:buFont typeface="Arial"/>
              <a:buChar char="•"/>
            </a:pPr>
            <a:r>
              <a:rPr lang="vi"/>
              <a:t>Các yếu tố cần thiết để tạo danh sách định nghĩa như sau:</a:t>
            </a:r>
            <a:endParaRPr/>
          </a:p>
          <a:p>
            <a:pPr indent="-171450" lvl="1" marL="628650" rtl="0" algn="l">
              <a:spcBef>
                <a:spcPts val="360"/>
              </a:spcBef>
              <a:spcAft>
                <a:spcPts val="0"/>
              </a:spcAft>
              <a:buClr>
                <a:schemeClr val="dk1"/>
              </a:buClr>
              <a:buSzPts val="1200"/>
              <a:buFont typeface="Arial"/>
              <a:buChar char="•"/>
            </a:pPr>
            <a:r>
              <a:rPr b="1" lang="vi"/>
              <a:t>DL</a:t>
            </a:r>
            <a:r>
              <a:rPr lang="vi"/>
              <a:t> - Là một phần tử chứa bao gồm các phần tử con </a:t>
            </a:r>
            <a:r>
              <a:rPr b="1" lang="vi"/>
              <a:t>DT</a:t>
            </a:r>
            <a:r>
              <a:rPr lang="vi"/>
              <a:t> và </a:t>
            </a:r>
            <a:r>
              <a:rPr b="1" lang="vi"/>
              <a:t>DD</a:t>
            </a:r>
            <a:r>
              <a:rPr lang="vi"/>
              <a:t>. Chỉ định rằng danh sách định nghĩa sẽ được tạo bằng các phần tử này.</a:t>
            </a:r>
            <a:endParaRPr/>
          </a:p>
          <a:p>
            <a:pPr indent="-171450" lvl="1" marL="628650" rtl="0" algn="l">
              <a:spcBef>
                <a:spcPts val="360"/>
              </a:spcBef>
              <a:spcAft>
                <a:spcPts val="0"/>
              </a:spcAft>
              <a:buClr>
                <a:schemeClr val="dk1"/>
              </a:buClr>
              <a:buSzPts val="1200"/>
              <a:buFont typeface="Arial"/>
              <a:buChar char="•"/>
            </a:pPr>
            <a:r>
              <a:rPr b="1" lang="vi"/>
              <a:t>DT</a:t>
            </a:r>
            <a:r>
              <a:rPr lang="vi"/>
              <a:t> - Chỉ định thuật ngữ được định nghĩa hoặc mô tả.</a:t>
            </a:r>
            <a:endParaRPr/>
          </a:p>
          <a:p>
            <a:pPr indent="-171450" lvl="1" marL="628650" rtl="0" algn="l">
              <a:spcBef>
                <a:spcPts val="360"/>
              </a:spcBef>
              <a:spcAft>
                <a:spcPts val="0"/>
              </a:spcAft>
              <a:buClr>
                <a:schemeClr val="dk1"/>
              </a:buClr>
              <a:buSzPts val="1200"/>
              <a:buFont typeface="Arial"/>
              <a:buChar char="•"/>
            </a:pPr>
            <a:r>
              <a:rPr b="1" lang="vi"/>
              <a:t>DD</a:t>
            </a:r>
            <a:r>
              <a:rPr lang="vi"/>
              <a:t> - Chỉ định định nghĩa hoặc mô tả của thuật ngữ.</a:t>
            </a:r>
            <a:endParaRPr b="1"/>
          </a:p>
        </p:txBody>
      </p:sp>
      <p:sp>
        <p:nvSpPr>
          <p:cNvPr id="318" name="Google Shape;318;gb101770390_8_2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101770390_8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3" name="Google Shape;333;gb101770390_8_2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Danh sách định nghĩa</a:t>
            </a:r>
            <a:endParaRPr b="1"/>
          </a:p>
          <a:p>
            <a:pPr indent="-171450" lvl="0" marL="171450" rtl="0" algn="l">
              <a:spcBef>
                <a:spcPts val="360"/>
              </a:spcBef>
              <a:spcAft>
                <a:spcPts val="0"/>
              </a:spcAft>
              <a:buClr>
                <a:schemeClr val="dk1"/>
              </a:buClr>
              <a:buSzPts val="1200"/>
              <a:buFont typeface="Arial"/>
              <a:buChar char="•"/>
            </a:pPr>
            <a:r>
              <a:rPr lang="vi"/>
              <a:t>Các bước để tạo danh sách định nghĩa như sau:</a:t>
            </a:r>
            <a:endParaRPr/>
          </a:p>
          <a:p>
            <a:pPr indent="-228600" lvl="1" marL="685800" rtl="0" algn="l">
              <a:spcBef>
                <a:spcPts val="360"/>
              </a:spcBef>
              <a:spcAft>
                <a:spcPts val="0"/>
              </a:spcAft>
              <a:buClr>
                <a:schemeClr val="dk1"/>
              </a:buClr>
              <a:buSzPts val="1200"/>
              <a:buFont typeface="Arial"/>
              <a:buAutoNum type="arabicPeriod"/>
            </a:pPr>
            <a:r>
              <a:rPr lang="vi"/>
              <a:t>Chỉ định phần tử </a:t>
            </a:r>
            <a:r>
              <a:rPr b="1" lang="vi"/>
              <a:t>DL</a:t>
            </a:r>
            <a:r>
              <a:rPr lang="vi"/>
              <a:t> để chỉ ra rằng bạn muốn tạo danh sách định nghĩa.</a:t>
            </a:r>
            <a:endParaRPr/>
          </a:p>
          <a:p>
            <a:pPr indent="-228600" lvl="1" marL="685800" rtl="0" algn="l">
              <a:spcBef>
                <a:spcPts val="360"/>
              </a:spcBef>
              <a:spcAft>
                <a:spcPts val="0"/>
              </a:spcAft>
              <a:buClr>
                <a:schemeClr val="dk1"/>
              </a:buClr>
              <a:buSzPts val="1200"/>
              <a:buFont typeface="Arial"/>
              <a:buAutoNum type="arabicPeriod"/>
            </a:pPr>
            <a:r>
              <a:rPr lang="vi"/>
              <a:t>Sử dụng phần tử </a:t>
            </a:r>
            <a:r>
              <a:rPr b="1" lang="vi"/>
              <a:t>DT</a:t>
            </a:r>
            <a:r>
              <a:rPr lang="vi"/>
              <a:t> để chỉ định thuật ngữ chẳng hạn như Danh từ chung.</a:t>
            </a:r>
            <a:endParaRPr/>
          </a:p>
          <a:p>
            <a:pPr indent="-228600" lvl="1" marL="685800" rtl="0" algn="l">
              <a:spcBef>
                <a:spcPts val="360"/>
              </a:spcBef>
              <a:spcAft>
                <a:spcPts val="0"/>
              </a:spcAft>
              <a:buClr>
                <a:schemeClr val="dk1"/>
              </a:buClr>
              <a:buSzPts val="1200"/>
              <a:buFont typeface="Arial"/>
              <a:buAutoNum type="arabicPeriod"/>
            </a:pPr>
            <a:r>
              <a:rPr lang="vi"/>
              <a:t>Sử dụng phần tử </a:t>
            </a:r>
            <a:r>
              <a:rPr b="1" lang="vi"/>
              <a:t>DD</a:t>
            </a:r>
            <a:r>
              <a:rPr lang="vi"/>
              <a:t> để chỉ định mô tả của thuật ngữ.</a:t>
            </a:r>
            <a:endParaRPr/>
          </a:p>
        </p:txBody>
      </p:sp>
      <p:sp>
        <p:nvSpPr>
          <p:cNvPr id="334" name="Google Shape;334;gb101770390_8_2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101770390_8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gb101770390_8_2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Danh sách định nghĩa</a:t>
            </a:r>
            <a:endParaRPr b="1"/>
          </a:p>
          <a:p>
            <a:pPr indent="-171450" lvl="0" marL="171450" rtl="0" algn="l">
              <a:spcBef>
                <a:spcPts val="360"/>
              </a:spcBef>
              <a:spcAft>
                <a:spcPts val="0"/>
              </a:spcAft>
              <a:buClr>
                <a:schemeClr val="dk1"/>
              </a:buClr>
              <a:buSzPts val="1200"/>
              <a:buFont typeface="Arial"/>
              <a:buChar char="•"/>
            </a:pPr>
            <a:r>
              <a:rPr lang="vi"/>
              <a:t>Đoạn mã trình bày cách tạo danh sách định nghĩa.</a:t>
            </a:r>
            <a:endParaRPr/>
          </a:p>
        </p:txBody>
      </p:sp>
      <p:sp>
        <p:nvSpPr>
          <p:cNvPr id="352" name="Google Shape;352;gb101770390_8_2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101770390_8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1" name="Google Shape;361;gb101770390_8_2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Màu nền và nền trước</a:t>
            </a:r>
            <a:endParaRPr b="1"/>
          </a:p>
          <a:p>
            <a:pPr indent="-171450" lvl="0" marL="171450" rtl="0" algn="l">
              <a:spcBef>
                <a:spcPts val="360"/>
              </a:spcBef>
              <a:spcAft>
                <a:spcPts val="0"/>
              </a:spcAft>
              <a:buClr>
                <a:schemeClr val="dk1"/>
              </a:buClr>
              <a:buSzPts val="1200"/>
              <a:buFont typeface="Arial"/>
              <a:buChar char="•"/>
            </a:pPr>
            <a:r>
              <a:rPr lang="vi"/>
              <a:t>Thuộc tính nền chỉ định màu nền và hình ảnh cho các trang Web.</a:t>
            </a:r>
            <a:endParaRPr/>
          </a:p>
          <a:p>
            <a:pPr indent="-171450" lvl="0" marL="171450" rtl="0" algn="l">
              <a:spcBef>
                <a:spcPts val="360"/>
              </a:spcBef>
              <a:spcAft>
                <a:spcPts val="0"/>
              </a:spcAft>
              <a:buClr>
                <a:schemeClr val="dk1"/>
              </a:buClr>
              <a:buSzPts val="1200"/>
              <a:buFont typeface="Arial"/>
              <a:buChar char="•"/>
            </a:pPr>
            <a:r>
              <a:rPr lang="vi"/>
              <a:t>Thuộc tính nền là một thuộc tính viết tắt chỉ định tất cả các thuộc tính nền chỉ trong một khai báo.</a:t>
            </a:r>
            <a:endParaRPr/>
          </a:p>
          <a:p>
            <a:pPr indent="-171450" lvl="0" marL="171450" rtl="0" algn="l">
              <a:spcBef>
                <a:spcPts val="360"/>
              </a:spcBef>
              <a:spcAft>
                <a:spcPts val="0"/>
              </a:spcAft>
              <a:buClr>
                <a:schemeClr val="dk1"/>
              </a:buClr>
              <a:buSzPts val="1200"/>
              <a:buFont typeface="Arial"/>
              <a:buChar char="•"/>
            </a:pPr>
            <a:r>
              <a:rPr lang="vi"/>
              <a:t>Thuộc tính </a:t>
            </a:r>
            <a:r>
              <a:rPr b="1" lang="vi"/>
              <a:t>bgcolor</a:t>
            </a:r>
            <a:r>
              <a:rPr lang="vi"/>
              <a:t> chỉ định màu nền của tài liệu.</a:t>
            </a:r>
            <a:endParaRPr/>
          </a:p>
          <a:p>
            <a:pPr indent="-171450" lvl="0" marL="171450" rtl="0" algn="l">
              <a:spcBef>
                <a:spcPts val="360"/>
              </a:spcBef>
              <a:spcAft>
                <a:spcPts val="0"/>
              </a:spcAft>
              <a:buClr>
                <a:schemeClr val="dk1"/>
              </a:buClr>
              <a:buSzPts val="1200"/>
              <a:buFont typeface="Arial"/>
              <a:buChar char="•"/>
            </a:pPr>
            <a:r>
              <a:rPr lang="vi"/>
              <a:t>Cú pháp cho </a:t>
            </a:r>
            <a:r>
              <a:rPr b="1" lang="vi"/>
              <a:t>bgcolor</a:t>
            </a:r>
            <a:r>
              <a:rPr lang="vi"/>
              <a:t> là:</a:t>
            </a:r>
            <a:endParaRPr/>
          </a:p>
          <a:p>
            <a:pPr indent="0" lvl="1" marL="457200" marR="0" rtl="0" algn="l">
              <a:lnSpc>
                <a:spcPct val="100000"/>
              </a:lnSpc>
              <a:spcBef>
                <a:spcPts val="360"/>
              </a:spcBef>
              <a:spcAft>
                <a:spcPts val="0"/>
              </a:spcAft>
              <a:buClr>
                <a:schemeClr val="dk1"/>
              </a:buClr>
              <a:buSzPts val="1200"/>
              <a:buFont typeface="Arial"/>
              <a:buNone/>
            </a:pPr>
            <a:r>
              <a:rPr lang="vi" sz="1200"/>
              <a:t>&lt;body </a:t>
            </a:r>
            <a:r>
              <a:rPr b="1" lang="vi" sz="1200"/>
              <a:t>bgcolor</a:t>
            </a:r>
            <a:r>
              <a:rPr lang="vi" sz="1200"/>
              <a:t>=”color_name|hex_number|rgb_number”&gt;</a:t>
            </a:r>
            <a:endParaRPr/>
          </a:p>
          <a:p>
            <a:pPr indent="-171450" lvl="0" marL="171450" rtl="0" algn="l">
              <a:spcBef>
                <a:spcPts val="360"/>
              </a:spcBef>
              <a:spcAft>
                <a:spcPts val="0"/>
              </a:spcAft>
              <a:buClr>
                <a:schemeClr val="dk1"/>
              </a:buClr>
              <a:buSzPts val="1200"/>
              <a:buFont typeface="Arial"/>
              <a:buChar char="•"/>
            </a:pPr>
            <a:r>
              <a:rPr lang="vi"/>
              <a:t>Ở đây,</a:t>
            </a:r>
            <a:endParaRPr/>
          </a:p>
          <a:p>
            <a:pPr indent="-274319" lvl="2" marL="914400" rtl="0" algn="just">
              <a:lnSpc>
                <a:spcPct val="100000"/>
              </a:lnSpc>
              <a:spcBef>
                <a:spcPts val="0"/>
              </a:spcBef>
              <a:spcAft>
                <a:spcPts val="0"/>
              </a:spcAft>
              <a:buNone/>
            </a:pPr>
            <a:r>
              <a:rPr b="1" lang="vi" sz="1200">
                <a:latin typeface="Calibri"/>
                <a:ea typeface="Calibri"/>
                <a:cs typeface="Calibri"/>
                <a:sym typeface="Calibri"/>
              </a:rPr>
              <a:t>color_name </a:t>
            </a:r>
            <a:r>
              <a:rPr lang="vi" sz="1200">
                <a:latin typeface="Calibri"/>
                <a:ea typeface="Calibri"/>
                <a:cs typeface="Calibri"/>
                <a:sym typeface="Calibri"/>
              </a:rPr>
              <a:t>- Specifies the background color with a color name (ví dụ “red”)</a:t>
            </a:r>
            <a:endParaRPr/>
          </a:p>
          <a:p>
            <a:pPr indent="-274319" lvl="2" marL="914400" rtl="0" algn="just">
              <a:lnSpc>
                <a:spcPct val="100000"/>
              </a:lnSpc>
              <a:spcBef>
                <a:spcPts val="0"/>
              </a:spcBef>
              <a:spcAft>
                <a:spcPts val="0"/>
              </a:spcAft>
              <a:buNone/>
            </a:pPr>
            <a:r>
              <a:rPr b="1" lang="vi" sz="1200">
                <a:latin typeface="Calibri"/>
                <a:ea typeface="Calibri"/>
                <a:cs typeface="Calibri"/>
                <a:sym typeface="Calibri"/>
              </a:rPr>
              <a:t>hex_number </a:t>
            </a:r>
            <a:r>
              <a:rPr lang="vi" sz="1200">
                <a:latin typeface="Calibri"/>
                <a:ea typeface="Calibri"/>
                <a:cs typeface="Calibri"/>
                <a:sym typeface="Calibri"/>
              </a:rPr>
              <a:t>- Specifies the background color with a hex code (ví dụ “#ff0000”)</a:t>
            </a:r>
            <a:endParaRPr/>
          </a:p>
          <a:p>
            <a:pPr indent="-274319" lvl="2" marL="914400" rtl="0" algn="just">
              <a:lnSpc>
                <a:spcPct val="100000"/>
              </a:lnSpc>
              <a:spcBef>
                <a:spcPts val="0"/>
              </a:spcBef>
              <a:spcAft>
                <a:spcPts val="0"/>
              </a:spcAft>
              <a:buNone/>
            </a:pPr>
            <a:r>
              <a:rPr b="1" lang="vi" sz="1200">
                <a:latin typeface="Calibri"/>
                <a:ea typeface="Calibri"/>
                <a:cs typeface="Calibri"/>
                <a:sym typeface="Calibri"/>
              </a:rPr>
              <a:t>rgb_number </a:t>
            </a:r>
            <a:r>
              <a:rPr lang="vi" sz="1200">
                <a:latin typeface="Calibri"/>
                <a:ea typeface="Calibri"/>
                <a:cs typeface="Calibri"/>
                <a:sym typeface="Calibri"/>
              </a:rPr>
              <a:t>- Specifies the background color with an rgb code (ví dụ “rgb(255,0,0)”)</a:t>
            </a:r>
            <a:endParaRPr/>
          </a:p>
        </p:txBody>
      </p:sp>
      <p:sp>
        <p:nvSpPr>
          <p:cNvPr id="362" name="Google Shape;362;gb101770390_8_2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101770390_8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gb101770390_8_3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Màu nền và nền trước</a:t>
            </a:r>
            <a:endParaRPr b="1"/>
          </a:p>
          <a:p>
            <a:pPr indent="-171450" lvl="0" marL="171450" marR="0" rtl="0" algn="l">
              <a:lnSpc>
                <a:spcPct val="100000"/>
              </a:lnSpc>
              <a:spcBef>
                <a:spcPts val="360"/>
              </a:spcBef>
              <a:spcAft>
                <a:spcPts val="0"/>
              </a:spcAft>
              <a:buClr>
                <a:schemeClr val="dk1"/>
              </a:buClr>
              <a:buSzPts val="1200"/>
              <a:buFont typeface="Arial"/>
              <a:buChar char="•"/>
            </a:pPr>
            <a:r>
              <a:rPr lang="vi"/>
              <a:t>Một cách khác để chỉ định màu nền cho trang Web là sử dụng thuộc tính </a:t>
            </a:r>
            <a:r>
              <a:rPr b="1" lang="vi"/>
              <a:t>style=“background-color: color”</a:t>
            </a:r>
            <a:endParaRPr b="1"/>
          </a:p>
          <a:p>
            <a:pPr indent="-171450" lvl="0" marL="171450" marR="0" rtl="0" algn="l">
              <a:lnSpc>
                <a:spcPct val="100000"/>
              </a:lnSpc>
              <a:spcBef>
                <a:spcPts val="360"/>
              </a:spcBef>
              <a:spcAft>
                <a:spcPts val="0"/>
              </a:spcAft>
              <a:buClr>
                <a:schemeClr val="dk1"/>
              </a:buClr>
              <a:buSzPts val="1200"/>
              <a:buFont typeface="Arial"/>
              <a:buChar char="•"/>
            </a:pPr>
            <a:r>
              <a:rPr lang="vi"/>
              <a:t>Thuộc tính này phải được thêm vào thuộc tính </a:t>
            </a:r>
            <a:r>
              <a:rPr b="1" lang="vi"/>
              <a:t>style</a:t>
            </a:r>
            <a:r>
              <a:rPr lang="vi"/>
              <a:t> của thẻ </a:t>
            </a:r>
            <a:r>
              <a:rPr b="1" lang="vi"/>
              <a:t>&lt;body&gt;</a:t>
            </a:r>
            <a:endParaRPr b="1"/>
          </a:p>
          <a:p>
            <a:pPr indent="-171450" lvl="0" marL="171450" rtl="0" algn="l">
              <a:spcBef>
                <a:spcPts val="360"/>
              </a:spcBef>
              <a:spcAft>
                <a:spcPts val="0"/>
              </a:spcAft>
              <a:buClr>
                <a:schemeClr val="dk1"/>
              </a:buClr>
              <a:buSzPts val="1200"/>
              <a:buFont typeface="Arial"/>
              <a:buChar char="•"/>
            </a:pPr>
            <a:r>
              <a:rPr lang="vi"/>
              <a:t>Màu nền trước có thể được chỉ định bằng cách sử dụng thuộc tính </a:t>
            </a:r>
            <a:r>
              <a:rPr b="1" lang="vi"/>
              <a:t>style=“color:color”</a:t>
            </a:r>
            <a:endParaRPr b="1"/>
          </a:p>
          <a:p>
            <a:pPr indent="-171450" lvl="0" marL="171450" rtl="0" algn="l">
              <a:spcBef>
                <a:spcPts val="360"/>
              </a:spcBef>
              <a:spcAft>
                <a:spcPts val="0"/>
              </a:spcAft>
              <a:buClr>
                <a:schemeClr val="dk1"/>
              </a:buClr>
              <a:buSzPts val="1200"/>
              <a:buFont typeface="Arial"/>
              <a:buChar char="•"/>
            </a:pPr>
            <a:r>
              <a:rPr lang="vi"/>
              <a:t>Ví dụ minh họa đặc điểm kỹ thuật của màu nền và nền trước là:</a:t>
            </a:r>
            <a:endParaRPr/>
          </a:p>
          <a:p>
            <a:pPr indent="0" lvl="1" marL="457200" rtl="0" algn="l">
              <a:spcBef>
                <a:spcPts val="360"/>
              </a:spcBef>
              <a:spcAft>
                <a:spcPts val="0"/>
              </a:spcAft>
              <a:buClr>
                <a:srgbClr val="000000"/>
              </a:buClr>
              <a:buSzPts val="1200"/>
              <a:buFont typeface="Arial"/>
              <a:buNone/>
            </a:pPr>
            <a:r>
              <a:rPr lang="vi" sz="1200">
                <a:solidFill>
                  <a:srgbClr val="000000"/>
                </a:solidFill>
              </a:rPr>
              <a:t>&lt;body </a:t>
            </a:r>
            <a:r>
              <a:rPr b="1" lang="vi" sz="1200">
                <a:solidFill>
                  <a:srgbClr val="000000"/>
                </a:solidFill>
              </a:rPr>
              <a:t>style</a:t>
            </a:r>
            <a:r>
              <a:rPr lang="vi" sz="1200">
                <a:solidFill>
                  <a:srgbClr val="000000"/>
                </a:solidFill>
              </a:rPr>
              <a:t>=”</a:t>
            </a:r>
            <a:r>
              <a:rPr b="1" lang="vi" sz="1200">
                <a:solidFill>
                  <a:srgbClr val="007E39"/>
                </a:solidFill>
              </a:rPr>
              <a:t>background-color</a:t>
            </a:r>
            <a:r>
              <a:rPr lang="vi" sz="1200">
                <a:solidFill>
                  <a:srgbClr val="000000"/>
                </a:solidFill>
              </a:rPr>
              <a:t>:navy;</a:t>
            </a:r>
            <a:r>
              <a:rPr b="1" lang="vi" sz="1200">
                <a:solidFill>
                  <a:srgbClr val="007E39"/>
                </a:solidFill>
              </a:rPr>
              <a:t>color</a:t>
            </a:r>
            <a:r>
              <a:rPr lang="vi" sz="1200">
                <a:solidFill>
                  <a:srgbClr val="000000"/>
                </a:solidFill>
              </a:rPr>
              <a:t>:yellow”&gt;</a:t>
            </a:r>
            <a:endParaRPr b="1"/>
          </a:p>
        </p:txBody>
      </p:sp>
      <p:sp>
        <p:nvSpPr>
          <p:cNvPr id="378" name="Google Shape;378;gb101770390_8_3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01770390_8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3" name="Google Shape;393;gb101770390_8_3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Tập tin ảnh nền</a:t>
            </a:r>
            <a:endParaRPr b="1"/>
          </a:p>
          <a:p>
            <a:pPr indent="-171450" lvl="0" marL="171450" rtl="0" algn="l">
              <a:spcBef>
                <a:spcPts val="360"/>
              </a:spcBef>
              <a:spcAft>
                <a:spcPts val="0"/>
              </a:spcAft>
              <a:buClr>
                <a:schemeClr val="dk1"/>
              </a:buClr>
              <a:buSzPts val="1200"/>
              <a:buFont typeface="Arial"/>
              <a:buChar char="•"/>
            </a:pPr>
            <a:r>
              <a:rPr lang="vi"/>
              <a:t>Chèn một hình ảnh làm nền trên một trang Web</a:t>
            </a:r>
            <a:endParaRPr/>
          </a:p>
          <a:p>
            <a:pPr indent="-171450" lvl="0" marL="171450" rtl="0" algn="l">
              <a:spcBef>
                <a:spcPts val="360"/>
              </a:spcBef>
              <a:spcAft>
                <a:spcPts val="0"/>
              </a:spcAft>
              <a:buClr>
                <a:schemeClr val="dk1"/>
              </a:buClr>
              <a:buSzPts val="1200"/>
              <a:buFont typeface="Arial"/>
              <a:buChar char="•"/>
            </a:pPr>
            <a:r>
              <a:rPr lang="vi"/>
              <a:t>Hình nền không được khuyến nghị vì màu có thể ẩn văn bản</a:t>
            </a:r>
            <a:endParaRPr/>
          </a:p>
          <a:p>
            <a:pPr indent="-171450" lvl="0" marL="171450" rtl="0" algn="l">
              <a:spcBef>
                <a:spcPts val="360"/>
              </a:spcBef>
              <a:spcAft>
                <a:spcPts val="0"/>
              </a:spcAft>
              <a:buClr>
                <a:schemeClr val="dk1"/>
              </a:buClr>
              <a:buSzPts val="1200"/>
              <a:buFont typeface="Arial"/>
              <a:buChar char="•"/>
            </a:pPr>
            <a:r>
              <a:rPr lang="vi"/>
              <a:t>Chọn một hình ảnh kết hợp tốt và trông giống như một hình ảnh duy nhất ngay cả sau khi lát gạch</a:t>
            </a:r>
            <a:endParaRPr/>
          </a:p>
          <a:p>
            <a:pPr indent="-171450" lvl="0" marL="171450" rtl="0" algn="l">
              <a:spcBef>
                <a:spcPts val="360"/>
              </a:spcBef>
              <a:spcAft>
                <a:spcPts val="0"/>
              </a:spcAft>
              <a:buClr>
                <a:schemeClr val="dk1"/>
              </a:buClr>
              <a:buSzPts val="1200"/>
              <a:buFont typeface="Arial"/>
              <a:buChar char="•"/>
            </a:pPr>
            <a:r>
              <a:rPr lang="vi"/>
              <a:t>Chọn hình ảnh có sắc thái nhẹ hơn</a:t>
            </a:r>
            <a:endParaRPr b="1"/>
          </a:p>
        </p:txBody>
      </p:sp>
      <p:sp>
        <p:nvSpPr>
          <p:cNvPr id="394" name="Google Shape;394;gb101770390_8_3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101770390_8_3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6" name="Google Shape;406;gb101770390_8_3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lượt</a:t>
            </a:r>
            <a:endParaRPr/>
          </a:p>
          <a:p>
            <a:pPr indent="-171450" lvl="0" marL="171450" rtl="0" algn="l">
              <a:spcBef>
                <a:spcPts val="360"/>
              </a:spcBef>
              <a:spcAft>
                <a:spcPts val="0"/>
              </a:spcAft>
              <a:buClr>
                <a:schemeClr val="dk1"/>
              </a:buClr>
              <a:buSzPts val="1200"/>
              <a:buFont typeface="Arial"/>
              <a:buChar char="•"/>
            </a:pPr>
            <a:r>
              <a:rPr lang="vi"/>
              <a:t>Các phần tử tiêu đề xác định tiêu đề cho các nội dung như văn bản và hình ảnh. </a:t>
            </a:r>
            <a:endParaRPr/>
          </a:p>
          <a:p>
            <a:pPr indent="-171450" lvl="0" marL="171450" rtl="0" algn="l">
              <a:spcBef>
                <a:spcPts val="360"/>
              </a:spcBef>
              <a:spcAft>
                <a:spcPts val="0"/>
              </a:spcAft>
              <a:buClr>
                <a:schemeClr val="dk1"/>
              </a:buClr>
              <a:buSzPts val="1200"/>
              <a:buFont typeface="Arial"/>
              <a:buChar char="•"/>
            </a:pPr>
            <a:r>
              <a:rPr lang="vi"/>
              <a:t>Phần tử </a:t>
            </a:r>
            <a:r>
              <a:rPr b="1" lang="vi"/>
              <a:t>&lt;hgroup&gt; </a:t>
            </a:r>
            <a:r>
              <a:rPr lang="vi"/>
              <a:t>được sử dụng để nhóm các tiêu đề và phụ đề của chúng. </a:t>
            </a:r>
            <a:endParaRPr/>
          </a:p>
          <a:p>
            <a:pPr indent="-171450" lvl="0" marL="171450" rtl="0" algn="l">
              <a:spcBef>
                <a:spcPts val="360"/>
              </a:spcBef>
              <a:spcAft>
                <a:spcPts val="0"/>
              </a:spcAft>
              <a:buClr>
                <a:schemeClr val="dk1"/>
              </a:buClr>
              <a:buSzPts val="1200"/>
              <a:buFont typeface="Arial"/>
              <a:buChar char="•"/>
            </a:pPr>
            <a:r>
              <a:rPr lang="vi"/>
              <a:t>Phông chữ monospaced được sử dụng cho các tập lệnh mã lập trình, văn bản hướng dẫn và ký tự ASCII. </a:t>
            </a:r>
            <a:endParaRPr/>
          </a:p>
          <a:p>
            <a:pPr indent="-171450" lvl="0" marL="171450" rtl="0" algn="l">
              <a:spcBef>
                <a:spcPts val="360"/>
              </a:spcBef>
              <a:spcAft>
                <a:spcPts val="0"/>
              </a:spcAft>
              <a:buClr>
                <a:schemeClr val="dk1"/>
              </a:buClr>
              <a:buSzPts val="1200"/>
              <a:buFont typeface="Arial"/>
              <a:buChar char="•"/>
            </a:pPr>
            <a:r>
              <a:rPr lang="vi"/>
              <a:t>Thẻ </a:t>
            </a:r>
            <a:r>
              <a:rPr b="1" lang="vi"/>
              <a:t>&lt;pre&gt; </a:t>
            </a:r>
            <a:r>
              <a:rPr lang="vi"/>
              <a:t>được sử dụng để áp dụng nội dung văn bản được định dạng trước cho một trang Web. </a:t>
            </a:r>
            <a:endParaRPr/>
          </a:p>
          <a:p>
            <a:pPr indent="-171450" lvl="0" marL="171450" rtl="0" algn="l">
              <a:spcBef>
                <a:spcPts val="360"/>
              </a:spcBef>
              <a:spcAft>
                <a:spcPts val="0"/>
              </a:spcAft>
              <a:buClr>
                <a:schemeClr val="dk1"/>
              </a:buClr>
              <a:buSzPts val="1200"/>
              <a:buFont typeface="Arial"/>
              <a:buChar char="•"/>
            </a:pPr>
            <a:r>
              <a:rPr lang="vi"/>
              <a:t>Để xác định một trích dẫn dài hoặc trích dẫn khối, có thể sử dụng thẻ </a:t>
            </a:r>
            <a:r>
              <a:rPr b="1" lang="vi"/>
              <a:t>&lt;blockquote&gt;</a:t>
            </a:r>
            <a:endParaRPr b="1"/>
          </a:p>
          <a:p>
            <a:pPr indent="-171450" lvl="0" marL="171450" rtl="0" algn="l">
              <a:spcBef>
                <a:spcPts val="360"/>
              </a:spcBef>
              <a:spcAft>
                <a:spcPts val="0"/>
              </a:spcAft>
              <a:buClr>
                <a:schemeClr val="dk1"/>
              </a:buClr>
              <a:buSzPts val="1200"/>
              <a:buFont typeface="Arial"/>
              <a:buChar char="•"/>
            </a:pPr>
            <a:r>
              <a:rPr lang="vi"/>
              <a:t>Danh sách là một tập hợp các mục, có thể được sắp xếp theo trình tự hoặc không tuần tự. HTML hỗ trợ ba loại danh sách cụ thể là, có thứ tự, không có thứ tự và định nghĩa. </a:t>
            </a:r>
            <a:endParaRPr/>
          </a:p>
          <a:p>
            <a:pPr indent="-171450" lvl="0" marL="171450" rtl="0" algn="l">
              <a:spcBef>
                <a:spcPts val="360"/>
              </a:spcBef>
              <a:spcAft>
                <a:spcPts val="0"/>
              </a:spcAft>
              <a:buClr>
                <a:schemeClr val="dk1"/>
              </a:buClr>
              <a:buSzPts val="1200"/>
              <a:buFont typeface="Arial"/>
              <a:buChar char="•"/>
            </a:pPr>
            <a:r>
              <a:rPr lang="vi"/>
              <a:t>HTML cung cấp các thuộc tính nền chỉ định màu nền và hình ảnh cho các trang Web.</a:t>
            </a:r>
            <a:endParaRPr b="1"/>
          </a:p>
        </p:txBody>
      </p:sp>
      <p:sp>
        <p:nvSpPr>
          <p:cNvPr id="407" name="Google Shape;407;gb101770390_8_3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01770390_8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gb101770390_8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Giới thiệu:</a:t>
            </a:r>
            <a:endParaRPr/>
          </a:p>
          <a:p>
            <a:pPr indent="-171450" lvl="0" marL="171450" rtl="0" algn="l">
              <a:spcBef>
                <a:spcPts val="360"/>
              </a:spcBef>
              <a:spcAft>
                <a:spcPts val="0"/>
              </a:spcAft>
              <a:buClr>
                <a:schemeClr val="dk1"/>
              </a:buClr>
              <a:buSzPts val="1200"/>
              <a:buFont typeface="Arial"/>
              <a:buChar char="•"/>
            </a:pPr>
            <a:r>
              <a:rPr lang="vi"/>
              <a:t>Nội dung văn bản của trang Web tạo thành một phần quan trọng của một trang Web.</a:t>
            </a:r>
            <a:endParaRPr/>
          </a:p>
          <a:p>
            <a:pPr indent="-171450" lvl="0" marL="171450" rtl="0" algn="l">
              <a:spcBef>
                <a:spcPts val="360"/>
              </a:spcBef>
              <a:spcAft>
                <a:spcPts val="0"/>
              </a:spcAft>
              <a:buClr>
                <a:schemeClr val="dk1"/>
              </a:buClr>
              <a:buSzPts val="1200"/>
              <a:buFont typeface="Arial"/>
              <a:buChar char="•"/>
            </a:pPr>
            <a:r>
              <a:rPr lang="vi"/>
              <a:t>Văn bản phải hấp dẫn, dễ đọc và phải ngắn gọn, sắc nét.</a:t>
            </a:r>
            <a:endParaRPr/>
          </a:p>
          <a:p>
            <a:pPr indent="-171450" lvl="0" marL="171450" rtl="0" algn="l">
              <a:spcBef>
                <a:spcPts val="360"/>
              </a:spcBef>
              <a:spcAft>
                <a:spcPts val="0"/>
              </a:spcAft>
              <a:buClr>
                <a:schemeClr val="dk1"/>
              </a:buClr>
              <a:buSzPts val="1200"/>
              <a:buFont typeface="Arial"/>
              <a:buChar char="•"/>
            </a:pPr>
            <a:r>
              <a:rPr lang="vi"/>
              <a:t>Các tùy chọn định dạng văn bản như in đậm, in nghiêng, chỉ số trên, chỉ số dưới, v.v. phải được áp dụng để thu hút sự chú ý của người dùng.</a:t>
            </a:r>
            <a:endParaRPr/>
          </a:p>
          <a:p>
            <a:pPr indent="-171450" lvl="0" marL="171450" rtl="0" algn="l">
              <a:spcBef>
                <a:spcPts val="360"/>
              </a:spcBef>
              <a:spcAft>
                <a:spcPts val="0"/>
              </a:spcAft>
              <a:buClr>
                <a:schemeClr val="dk1"/>
              </a:buClr>
              <a:buSzPts val="1200"/>
              <a:buFont typeface="Arial"/>
              <a:buChar char="•"/>
            </a:pPr>
            <a:r>
              <a:rPr lang="vi"/>
              <a:t>Màu nền và hình ảnh của trang Web có thể được chỉ định bằng HTML.</a:t>
            </a:r>
            <a:endParaRPr b="1"/>
          </a:p>
        </p:txBody>
      </p:sp>
      <p:sp>
        <p:nvSpPr>
          <p:cNvPr id="90" name="Google Shape;90;gb101770390_8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101770390_8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 name="Google Shape;106;gb101770390_8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tiêu đề</a:t>
            </a:r>
            <a:endParaRPr/>
          </a:p>
          <a:p>
            <a:pPr indent="-171450" lvl="0" marL="171450" rtl="0" algn="l">
              <a:spcBef>
                <a:spcPts val="360"/>
              </a:spcBef>
              <a:spcAft>
                <a:spcPts val="0"/>
              </a:spcAft>
              <a:buClr>
                <a:schemeClr val="dk1"/>
              </a:buClr>
              <a:buSzPts val="1200"/>
              <a:buFont typeface="Arial"/>
              <a:buChar char="•"/>
            </a:pPr>
            <a:r>
              <a:rPr lang="vi"/>
              <a:t>Phần tử tiêu đề xác định tiêu đề cho các nội dung như văn bản và hình ảnh.</a:t>
            </a:r>
            <a:endParaRPr/>
          </a:p>
          <a:p>
            <a:pPr indent="-171450" lvl="0" marL="171450" rtl="0" algn="l">
              <a:spcBef>
                <a:spcPts val="360"/>
              </a:spcBef>
              <a:spcAft>
                <a:spcPts val="0"/>
              </a:spcAft>
              <a:buClr>
                <a:schemeClr val="dk1"/>
              </a:buClr>
              <a:buSzPts val="1200"/>
              <a:buFont typeface="Arial"/>
              <a:buChar char="•"/>
            </a:pPr>
            <a:r>
              <a:rPr lang="vi"/>
              <a:t>Chỉ định cấu trúc phân cấp của một trang Web bằng cách nhóm các nội dung.</a:t>
            </a:r>
            <a:endParaRPr/>
          </a:p>
          <a:p>
            <a:pPr indent="-171450" lvl="0" marL="171450" rtl="0" algn="l">
              <a:spcBef>
                <a:spcPts val="360"/>
              </a:spcBef>
              <a:spcAft>
                <a:spcPts val="0"/>
              </a:spcAft>
              <a:buClr>
                <a:schemeClr val="dk1"/>
              </a:buClr>
              <a:buSzPts val="1200"/>
              <a:buFont typeface="Arial"/>
              <a:buChar char="•"/>
            </a:pPr>
            <a:r>
              <a:rPr lang="vi"/>
              <a:t>HTML xác định sáu cấp độ của tiêu đề từ </a:t>
            </a:r>
            <a:r>
              <a:rPr b="1" lang="vi"/>
              <a:t>H1</a:t>
            </a:r>
            <a:r>
              <a:rPr lang="vi"/>
              <a:t> đến </a:t>
            </a:r>
            <a:r>
              <a:rPr b="1" lang="vi"/>
              <a:t>H6</a:t>
            </a:r>
            <a:r>
              <a:rPr lang="vi"/>
              <a:t>.</a:t>
            </a:r>
            <a:endParaRPr/>
          </a:p>
          <a:p>
            <a:pPr indent="-171450" lvl="1" marL="628650" rtl="0" algn="l">
              <a:spcBef>
                <a:spcPts val="360"/>
              </a:spcBef>
              <a:spcAft>
                <a:spcPts val="0"/>
              </a:spcAft>
              <a:buClr>
                <a:schemeClr val="dk1"/>
              </a:buClr>
              <a:buSzPts val="1200"/>
              <a:buFont typeface="Arial"/>
              <a:buChar char="•"/>
            </a:pPr>
            <a:r>
              <a:rPr b="1" lang="vi"/>
              <a:t>H1</a:t>
            </a:r>
            <a:r>
              <a:rPr lang="vi"/>
              <a:t> là tiêu đề cấp cao nhất và được hiển thị với kích thước phông chữ lớn nhất</a:t>
            </a:r>
            <a:endParaRPr/>
          </a:p>
          <a:p>
            <a:pPr indent="-171450" lvl="1" marL="628650" rtl="0" algn="l">
              <a:spcBef>
                <a:spcPts val="360"/>
              </a:spcBef>
              <a:spcAft>
                <a:spcPts val="0"/>
              </a:spcAft>
              <a:buClr>
                <a:schemeClr val="dk1"/>
              </a:buClr>
              <a:buSzPts val="1200"/>
              <a:buFont typeface="Arial"/>
              <a:buChar char="•"/>
            </a:pPr>
            <a:r>
              <a:rPr b="1" lang="vi"/>
              <a:t>H6</a:t>
            </a:r>
            <a:r>
              <a:rPr lang="vi"/>
              <a:t> là tiêu đề cấp thấp nhất và được hiển thị với kích thước phông chữ nhỏ nhất</a:t>
            </a:r>
            <a:endParaRPr b="1"/>
          </a:p>
        </p:txBody>
      </p:sp>
      <p:sp>
        <p:nvSpPr>
          <p:cNvPr id="107" name="Google Shape;107;gb101770390_8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101770390_8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gb101770390_8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tiêu đề</a:t>
            </a:r>
            <a:endParaRPr/>
          </a:p>
          <a:p>
            <a:pPr indent="-171450" lvl="0" marL="171450" marR="0" rtl="0" algn="l">
              <a:lnSpc>
                <a:spcPct val="100000"/>
              </a:lnSpc>
              <a:spcBef>
                <a:spcPts val="360"/>
              </a:spcBef>
              <a:spcAft>
                <a:spcPts val="0"/>
              </a:spcAft>
              <a:buClr>
                <a:schemeClr val="dk1"/>
              </a:buClr>
              <a:buSzPts val="1200"/>
              <a:buFont typeface="Arial"/>
              <a:buChar char="•"/>
            </a:pPr>
            <a:r>
              <a:rPr lang="vi"/>
              <a:t>Đoạn mã trình bày cách chỉ định 6 cấp tiêu đề trong một trang HTML.</a:t>
            </a:r>
            <a:endParaRPr b="1"/>
          </a:p>
          <a:p>
            <a:pPr indent="0" lvl="0" marL="0" rtl="0" algn="l">
              <a:spcBef>
                <a:spcPts val="360"/>
              </a:spcBef>
              <a:spcAft>
                <a:spcPts val="0"/>
              </a:spcAft>
              <a:buNone/>
            </a:pPr>
            <a:r>
              <a:t/>
            </a:r>
            <a:endParaRPr/>
          </a:p>
        </p:txBody>
      </p:sp>
      <p:sp>
        <p:nvSpPr>
          <p:cNvPr id="123" name="Google Shape;123;gb101770390_8_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01770390_8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 name="Google Shape;132;gb101770390_8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HGROUP</a:t>
            </a:r>
            <a:endParaRPr/>
          </a:p>
          <a:p>
            <a:pPr indent="-171450" lvl="0" marL="171450" rtl="0" algn="l">
              <a:spcBef>
                <a:spcPts val="360"/>
              </a:spcBef>
              <a:spcAft>
                <a:spcPts val="0"/>
              </a:spcAft>
              <a:buClr>
                <a:schemeClr val="dk1"/>
              </a:buClr>
              <a:buSzPts val="1200"/>
              <a:buFont typeface="Arial"/>
              <a:buChar char="•"/>
            </a:pPr>
            <a:r>
              <a:rPr lang="vi"/>
              <a:t>Phần tử </a:t>
            </a:r>
            <a:r>
              <a:rPr b="1" lang="vi"/>
              <a:t>&lt;hgroup&gt; </a:t>
            </a:r>
            <a:r>
              <a:rPr lang="vi"/>
              <a:t>là phần tử mới được định nghĩa trong </a:t>
            </a:r>
            <a:r>
              <a:rPr b="1" lang="vi"/>
              <a:t>HTML5</a:t>
            </a:r>
            <a:endParaRPr b="1"/>
          </a:p>
        </p:txBody>
      </p:sp>
      <p:sp>
        <p:nvSpPr>
          <p:cNvPr id="133" name="Google Shape;133;gb101770390_8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01770390_8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gb101770390_8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Định dạng:</a:t>
            </a:r>
            <a:endParaRPr/>
          </a:p>
          <a:p>
            <a:pPr indent="-171450" lvl="0" marL="171450" rtl="0" algn="l">
              <a:spcBef>
                <a:spcPts val="360"/>
              </a:spcBef>
              <a:spcAft>
                <a:spcPts val="0"/>
              </a:spcAft>
              <a:buClr>
                <a:schemeClr val="dk1"/>
              </a:buClr>
              <a:buSzPts val="1200"/>
              <a:buFont typeface="Arial"/>
              <a:buChar char="•"/>
            </a:pPr>
            <a:r>
              <a:rPr lang="vi"/>
              <a:t>Định dạng nội dung xác định sự xuất hiện của nội dung trong trình duyệt</a:t>
            </a:r>
            <a:endParaRPr/>
          </a:p>
          <a:p>
            <a:pPr indent="-171450" lvl="0" marL="171450" rtl="0" algn="l">
              <a:spcBef>
                <a:spcPts val="360"/>
              </a:spcBef>
              <a:spcAft>
                <a:spcPts val="0"/>
              </a:spcAft>
              <a:buClr>
                <a:schemeClr val="dk1"/>
              </a:buClr>
              <a:buSzPts val="1200"/>
              <a:buFont typeface="Arial"/>
              <a:buChar char="•"/>
            </a:pPr>
            <a:r>
              <a:rPr lang="vi"/>
              <a:t>Nội dung được định dạng giúp trang HTML dễ đọc và dễ trình bày hơn</a:t>
            </a:r>
            <a:endParaRPr/>
          </a:p>
          <a:p>
            <a:pPr indent="-171450" lvl="0" marL="171450" rtl="0" algn="l">
              <a:spcBef>
                <a:spcPts val="360"/>
              </a:spcBef>
              <a:spcAft>
                <a:spcPts val="0"/>
              </a:spcAft>
              <a:buClr>
                <a:schemeClr val="dk1"/>
              </a:buClr>
              <a:buSzPts val="1200"/>
              <a:buFont typeface="Arial"/>
              <a:buChar char="•"/>
            </a:pPr>
            <a:r>
              <a:rPr lang="vi"/>
              <a:t>Định dạng được áp dụng bằng cách sử dụng các phần tử định dạng là phần tử vùng chứa</a:t>
            </a:r>
            <a:endParaRPr/>
          </a:p>
          <a:p>
            <a:pPr indent="-171450" lvl="0" marL="171450" rtl="0" algn="l">
              <a:spcBef>
                <a:spcPts val="360"/>
              </a:spcBef>
              <a:spcAft>
                <a:spcPts val="0"/>
              </a:spcAft>
              <a:buClr>
                <a:schemeClr val="dk1"/>
              </a:buClr>
              <a:buSzPts val="1200"/>
              <a:buFont typeface="Arial"/>
              <a:buChar char="•"/>
            </a:pPr>
            <a:r>
              <a:rPr lang="vi"/>
              <a:t>Văn bản có thể in đậm hoặc gạch chân</a:t>
            </a:r>
            <a:endParaRPr b="1"/>
          </a:p>
        </p:txBody>
      </p:sp>
      <p:sp>
        <p:nvSpPr>
          <p:cNvPr id="146" name="Google Shape;146;gb101770390_8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101770390_8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gb101770390_8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Định dạng:</a:t>
            </a:r>
            <a:endParaRPr/>
          </a:p>
          <a:p>
            <a:pPr indent="-171450" lvl="0" marL="171450" marR="0" rtl="0" algn="l">
              <a:lnSpc>
                <a:spcPct val="100000"/>
              </a:lnSpc>
              <a:spcBef>
                <a:spcPts val="360"/>
              </a:spcBef>
              <a:spcAft>
                <a:spcPts val="0"/>
              </a:spcAft>
              <a:buClr>
                <a:schemeClr val="dk1"/>
              </a:buClr>
              <a:buSzPts val="1200"/>
              <a:buFont typeface="Arial"/>
              <a:buChar char="•"/>
            </a:pPr>
            <a:r>
              <a:rPr lang="vi"/>
              <a:t>Các phần tử định dạng thường được sử dụng như sau:</a:t>
            </a:r>
            <a:endParaRPr/>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B</a:t>
            </a:r>
            <a:r>
              <a:rPr lang="vi"/>
              <a:t> hiển thị văn bản được in đậm và được đặt giữa các thẻ </a:t>
            </a:r>
            <a:r>
              <a:rPr b="1" lang="vi"/>
              <a:t>&lt;b&gt;</a:t>
            </a:r>
            <a:r>
              <a:rPr lang="vi"/>
              <a:t> và </a:t>
            </a:r>
            <a:r>
              <a:rPr b="1" lang="vi"/>
              <a:t>&lt;/b&gt;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I</a:t>
            </a:r>
            <a:r>
              <a:rPr lang="vi"/>
              <a:t> hiển thị văn bản in nghiêng và được đặt giữa các thẻ </a:t>
            </a:r>
            <a:r>
              <a:rPr b="1" lang="vi"/>
              <a:t>&lt;i&gt;</a:t>
            </a:r>
            <a:r>
              <a:rPr lang="vi"/>
              <a:t> và </a:t>
            </a:r>
            <a:r>
              <a:rPr b="1" lang="vi"/>
              <a:t>&lt;/i&gt;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sz="1200">
                <a:solidFill>
                  <a:srgbClr val="000000"/>
                </a:solidFill>
                <a:latin typeface="Calibri"/>
                <a:ea typeface="Calibri"/>
                <a:cs typeface="Calibri"/>
                <a:sym typeface="Calibri"/>
              </a:rPr>
              <a:t>SMALL</a:t>
            </a:r>
            <a:r>
              <a:rPr lang="vi"/>
              <a:t> làm cho văn bản xuất hiện nhỏ hơn trong trình duyệt và được đặt giữa các thẻ </a:t>
            </a:r>
            <a:r>
              <a:rPr b="1" lang="vi"/>
              <a:t>&lt;small&gt; </a:t>
            </a:r>
            <a:r>
              <a:rPr lang="vi"/>
              <a:t>và </a:t>
            </a:r>
            <a:r>
              <a:rPr b="1" lang="vi"/>
              <a:t>&lt;/small&gt;</a:t>
            </a:r>
            <a:endParaRPr b="1"/>
          </a:p>
          <a:p>
            <a:pPr indent="-171450" lvl="1" marL="628650" marR="0" rtl="0" algn="l">
              <a:lnSpc>
                <a:spcPct val="100000"/>
              </a:lnSpc>
              <a:spcBef>
                <a:spcPts val="360"/>
              </a:spcBef>
              <a:spcAft>
                <a:spcPts val="0"/>
              </a:spcAft>
              <a:buClr>
                <a:schemeClr val="dk1"/>
              </a:buClr>
              <a:buSzPts val="1200"/>
              <a:buFont typeface="Arial"/>
              <a:buChar char="•"/>
            </a:pPr>
            <a:r>
              <a:rPr lang="vi"/>
              <a:t>Phần tử </a:t>
            </a:r>
            <a:r>
              <a:rPr b="1" lang="vi"/>
              <a:t>U</a:t>
            </a:r>
            <a:r>
              <a:rPr lang="vi"/>
              <a:t> gạch dưới văn bản và được đặt giữa các thẻ </a:t>
            </a:r>
            <a:r>
              <a:rPr b="1" lang="vi"/>
              <a:t>&lt;u&gt;</a:t>
            </a:r>
            <a:r>
              <a:rPr lang="vi"/>
              <a:t> và </a:t>
            </a:r>
            <a:r>
              <a:rPr b="1" lang="vi"/>
              <a:t>&lt;/u&gt;</a:t>
            </a:r>
            <a:endParaRPr b="1"/>
          </a:p>
        </p:txBody>
      </p:sp>
      <p:sp>
        <p:nvSpPr>
          <p:cNvPr id="159" name="Google Shape;159;gb101770390_8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101770390_8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gb101770390_8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Định dạng:</a:t>
            </a:r>
            <a:endParaRPr/>
          </a:p>
          <a:p>
            <a:pPr indent="-171450" lvl="0" marL="171450" marR="0" rtl="0" algn="l">
              <a:lnSpc>
                <a:spcPct val="100000"/>
              </a:lnSpc>
              <a:spcBef>
                <a:spcPts val="360"/>
              </a:spcBef>
              <a:spcAft>
                <a:spcPts val="0"/>
              </a:spcAft>
              <a:buClr>
                <a:schemeClr val="dk1"/>
              </a:buClr>
              <a:buSzPts val="1200"/>
              <a:buFont typeface="Arial"/>
              <a:buChar char="•"/>
            </a:pPr>
            <a:r>
              <a:rPr lang="vi"/>
              <a:t>Đoạn mã trình bày việc sử dụng các phần tử định dạng cơ bản.</a:t>
            </a:r>
            <a:endParaRPr b="1"/>
          </a:p>
          <a:p>
            <a:pPr indent="0" lvl="0" marL="0" rtl="0" algn="l">
              <a:spcBef>
                <a:spcPts val="360"/>
              </a:spcBef>
              <a:spcAft>
                <a:spcPts val="0"/>
              </a:spcAft>
              <a:buNone/>
            </a:pPr>
            <a:r>
              <a:t/>
            </a:r>
            <a:endParaRPr/>
          </a:p>
        </p:txBody>
      </p:sp>
      <p:sp>
        <p:nvSpPr>
          <p:cNvPr id="177" name="Google Shape;177;gb101770390_8_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14.jp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nvSpPr>
        <p:spPr>
          <a:xfrm>
            <a:off x="1752600" y="2743200"/>
            <a:ext cx="18288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3</a:t>
            </a:r>
            <a:endParaRPr/>
          </a:p>
        </p:txBody>
      </p:sp>
      <p:sp>
        <p:nvSpPr>
          <p:cNvPr id="57" name="Google Shape;57;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Formatting Text using Tags</a:t>
            </a:r>
            <a:endParaRPr/>
          </a:p>
        </p:txBody>
      </p:sp>
      <p:sp>
        <p:nvSpPr>
          <p:cNvPr id="58" name="Google Shape;58;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pic>
        <p:nvPicPr>
          <p:cNvPr id="59" name="Google Shape;59;p14"/>
          <p:cNvPicPr preferRelativeResize="0"/>
          <p:nvPr/>
        </p:nvPicPr>
        <p:blipFill rotWithShape="1">
          <a:blip r:embed="rId2">
            <a:alphaModFix/>
          </a:blip>
          <a:srcRect b="0" l="3556" r="0" t="0"/>
          <a:stretch/>
        </p:blipFill>
        <p:spPr>
          <a:xfrm>
            <a:off x="7040033" y="1550388"/>
            <a:ext cx="656167" cy="571500"/>
          </a:xfrm>
          <a:prstGeom prst="rect">
            <a:avLst/>
          </a:prstGeom>
          <a:noFill/>
          <a:ln>
            <a:noFill/>
          </a:ln>
        </p:spPr>
      </p:pic>
      <p:pic>
        <p:nvPicPr>
          <p:cNvPr descr="Internet_Explorer_7_Logo-150x150.png" id="60" name="Google Shape;60;p14"/>
          <p:cNvPicPr preferRelativeResize="0"/>
          <p:nvPr/>
        </p:nvPicPr>
        <p:blipFill rotWithShape="1">
          <a:blip r:embed="rId3">
            <a:alphaModFix/>
          </a:blip>
          <a:srcRect b="0" l="0" r="0" t="0"/>
          <a:stretch/>
        </p:blipFill>
        <p:spPr>
          <a:xfrm>
            <a:off x="7010400" y="578838"/>
            <a:ext cx="457200" cy="457200"/>
          </a:xfrm>
          <a:prstGeom prst="rect">
            <a:avLst/>
          </a:prstGeom>
          <a:noFill/>
          <a:ln>
            <a:noFill/>
          </a:ln>
        </p:spPr>
      </p:pic>
      <p:pic>
        <p:nvPicPr>
          <p:cNvPr descr="images.jpg" id="61" name="Google Shape;61;p14"/>
          <p:cNvPicPr preferRelativeResize="0"/>
          <p:nvPr/>
        </p:nvPicPr>
        <p:blipFill rotWithShape="1">
          <a:blip r:embed="rId4">
            <a:alphaModFix/>
          </a:blip>
          <a:srcRect b="0" l="0" r="0" t="0"/>
          <a:stretch/>
        </p:blipFill>
        <p:spPr>
          <a:xfrm rot="-1088993">
            <a:off x="931826" y="482300"/>
            <a:ext cx="1850231" cy="1385888"/>
          </a:xfrm>
          <a:prstGeom prst="rect">
            <a:avLst/>
          </a:prstGeom>
          <a:noFill/>
          <a:ln>
            <a:noFill/>
          </a:ln>
        </p:spPr>
      </p:pic>
      <p:sp>
        <p:nvSpPr>
          <p:cNvPr id="62" name="Google Shape;62;p14"/>
          <p:cNvSpPr/>
          <p:nvPr/>
        </p:nvSpPr>
        <p:spPr>
          <a:xfrm>
            <a:off x="228600" y="921738"/>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b="0" l="0" r="0" t="3540"/>
          <a:stretch/>
        </p:blipFill>
        <p:spPr>
          <a:xfrm>
            <a:off x="5943600" y="1607538"/>
            <a:ext cx="762000" cy="484774"/>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6009901" y="578838"/>
            <a:ext cx="464624" cy="442913"/>
          </a:xfrm>
          <a:prstGeom prst="rect">
            <a:avLst/>
          </a:prstGeom>
          <a:noFill/>
          <a:ln>
            <a:noFill/>
          </a:ln>
        </p:spPr>
      </p:pic>
      <p:pic>
        <p:nvPicPr>
          <p:cNvPr descr="256px-Chrome_Logo.svg_.png" id="65" name="Google Shape;65;p14"/>
          <p:cNvPicPr preferRelativeResize="0"/>
          <p:nvPr/>
        </p:nvPicPr>
        <p:blipFill rotWithShape="1">
          <a:blip r:embed="rId7">
            <a:alphaModFix/>
          </a:blip>
          <a:srcRect b="0" l="0" r="0" t="0"/>
          <a:stretch/>
        </p:blipFill>
        <p:spPr>
          <a:xfrm>
            <a:off x="7772400" y="1150338"/>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1E4E79"/>
              </a:gs>
              <a:gs pos="38117">
                <a:srgbClr val="A8D08C"/>
              </a:gs>
              <a:gs pos="47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8" name="Google Shape;68;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69" name="Google Shape;69;p1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1" name="Google Shape;71;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2" name="Google Shape;72;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alpha val="49803"/>
          </a:scheme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0" name="Google Shape;190;p2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191" name="Google Shape;191;p25"/>
          <p:cNvSpPr txBox="1"/>
          <p:nvPr>
            <p:ph type="title"/>
          </p:nvPr>
        </p:nvSpPr>
        <p:spPr>
          <a:xfrm>
            <a:off x="530352" y="171450"/>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Formatting 4-5</a:t>
            </a:r>
            <a:endParaRPr/>
          </a:p>
        </p:txBody>
      </p:sp>
      <p:grpSp>
        <p:nvGrpSpPr>
          <p:cNvPr id="192" name="Google Shape;192;p25"/>
          <p:cNvGrpSpPr/>
          <p:nvPr/>
        </p:nvGrpSpPr>
        <p:grpSpPr>
          <a:xfrm>
            <a:off x="457200" y="1314450"/>
            <a:ext cx="8382000" cy="3311421"/>
            <a:chOff x="0" y="152400"/>
            <a:chExt cx="8382000" cy="4415228"/>
          </a:xfrm>
        </p:grpSpPr>
        <p:sp>
          <p:nvSpPr>
            <p:cNvPr id="193" name="Google Shape;193;p25"/>
            <p:cNvSpPr/>
            <p:nvPr/>
          </p:nvSpPr>
          <p:spPr>
            <a:xfrm>
              <a:off x="0" y="152400"/>
              <a:ext cx="8382000" cy="703716"/>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nvSpPr>
          <p:spPr>
            <a:xfrm>
              <a:off x="34353" y="186753"/>
              <a:ext cx="8313294" cy="63501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DEL element encloses deleted text and is placed between &lt;del&gt; and &lt;/del&gt; tags</a:t>
              </a:r>
              <a:r>
                <a:rPr b="0" i="0" lang="vi" sz="1800" u="none" cap="none" strike="noStrike">
                  <a:solidFill>
                    <a:schemeClr val="dk1"/>
                  </a:solidFill>
                  <a:latin typeface="Courier New"/>
                  <a:ea typeface="Courier New"/>
                  <a:cs typeface="Courier New"/>
                  <a:sym typeface="Courier New"/>
                </a:rPr>
                <a:t>.</a:t>
              </a:r>
              <a:endParaRPr/>
            </a:p>
          </p:txBody>
        </p:sp>
        <p:sp>
          <p:nvSpPr>
            <p:cNvPr id="195" name="Google Shape;195;p25"/>
            <p:cNvSpPr/>
            <p:nvPr/>
          </p:nvSpPr>
          <p:spPr>
            <a:xfrm>
              <a:off x="0" y="990600"/>
              <a:ext cx="8382000" cy="807661"/>
            </a:xfrm>
            <a:prstGeom prst="roundRect">
              <a:avLst>
                <a:gd fmla="val 16667" name="adj"/>
              </a:avLst>
            </a:prstGeom>
            <a:solidFill>
              <a:srgbClr val="5481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nvSpPr>
          <p:spPr>
            <a:xfrm>
              <a:off x="39427" y="1030027"/>
              <a:ext cx="8303146" cy="72880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INS element encloses inserted text and is placed between &lt;ins&gt; and &lt;/ins&gt; tags.</a:t>
              </a:r>
              <a:endParaRPr/>
            </a:p>
          </p:txBody>
        </p:sp>
        <p:sp>
          <p:nvSpPr>
            <p:cNvPr id="197" name="Google Shape;197;p25"/>
            <p:cNvSpPr/>
            <p:nvPr/>
          </p:nvSpPr>
          <p:spPr>
            <a:xfrm>
              <a:off x="0" y="1982412"/>
              <a:ext cx="8382000" cy="742294"/>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txBox="1"/>
            <p:nvPr/>
          </p:nvSpPr>
          <p:spPr>
            <a:xfrm>
              <a:off x="36236" y="2018648"/>
              <a:ext cx="8309528" cy="66982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STRONG element emphasizes the text and is placed between &lt;strong&gt; and &lt;/strong&gt; tags.</a:t>
              </a:r>
              <a:endParaRPr/>
            </a:p>
          </p:txBody>
        </p:sp>
        <p:sp>
          <p:nvSpPr>
            <p:cNvPr id="199" name="Google Shape;199;p25"/>
            <p:cNvSpPr/>
            <p:nvPr/>
          </p:nvSpPr>
          <p:spPr>
            <a:xfrm>
              <a:off x="0" y="2895600"/>
              <a:ext cx="8382000" cy="779518"/>
            </a:xfrm>
            <a:prstGeom prst="roundRect">
              <a:avLst>
                <a:gd fmla="val 16667" name="adj"/>
              </a:avLst>
            </a:prstGeom>
            <a:solidFill>
              <a:srgbClr val="2E75B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txBox="1"/>
            <p:nvPr/>
          </p:nvSpPr>
          <p:spPr>
            <a:xfrm>
              <a:off x="38053" y="2933653"/>
              <a:ext cx="8305894" cy="70341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SUB element displays a text as subscript and is enclosed between &lt;sub&gt; and &lt;/sub&gt; tags.</a:t>
              </a:r>
              <a:endParaRPr/>
            </a:p>
          </p:txBody>
        </p:sp>
        <p:sp>
          <p:nvSpPr>
            <p:cNvPr id="201" name="Google Shape;201;p25"/>
            <p:cNvSpPr/>
            <p:nvPr/>
          </p:nvSpPr>
          <p:spPr>
            <a:xfrm>
              <a:off x="0" y="3809999"/>
              <a:ext cx="8382000" cy="757629"/>
            </a:xfrm>
            <a:prstGeom prst="roundRect">
              <a:avLst>
                <a:gd fmla="val 16667" name="adj"/>
              </a:avLst>
            </a:prstGeom>
            <a:solidFill>
              <a:srgbClr val="D5DBE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6984" y="3846983"/>
              <a:ext cx="8308032" cy="683661"/>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SUP element displays a text as superscript and is enclosed between &lt;sup&gt; and &lt;/sup&gt; tags.</a:t>
              </a:r>
              <a:endParaRPr/>
            </a:p>
          </p:txBody>
        </p:sp>
      </p:grpSp>
      <p:sp>
        <p:nvSpPr>
          <p:cNvPr id="203" name="Google Shape;203;p25"/>
          <p:cNvSpPr/>
          <p:nvPr/>
        </p:nvSpPr>
        <p:spPr>
          <a:xfrm>
            <a:off x="304800" y="685800"/>
            <a:ext cx="8534400" cy="32316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rgbClr val="000000"/>
                </a:solidFill>
                <a:latin typeface="Calibri"/>
                <a:ea typeface="Calibri"/>
                <a:cs typeface="Calibri"/>
                <a:sym typeface="Calibri"/>
              </a:rPr>
              <a:t>Some more formatting elements are as follows: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10" name="Google Shape;210;p2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211" name="Google Shape;211;p2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Formatting 5-5</a:t>
            </a:r>
            <a:endParaRPr/>
          </a:p>
        </p:txBody>
      </p:sp>
      <p:sp>
        <p:nvSpPr>
          <p:cNvPr id="212" name="Google Shape;212;p26"/>
          <p:cNvSpPr/>
          <p:nvPr/>
        </p:nvSpPr>
        <p:spPr>
          <a:xfrm>
            <a:off x="304800" y="685800"/>
            <a:ext cx="8534400" cy="3416320"/>
          </a:xfrm>
          <a:prstGeom prst="rect">
            <a:avLst/>
          </a:prstGeom>
          <a:noFill/>
          <a:ln>
            <a:noFill/>
          </a:ln>
        </p:spPr>
        <p:txBody>
          <a:bodyPr anchorCtr="0" anchor="t" bIns="45700" lIns="91425" spcFirstLastPara="1" rIns="91425" wrap="square" tIns="45700">
            <a:noAutofit/>
          </a:bodyPr>
          <a:lstStyle/>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&lt;title&gt;Updating and Shifting Text&lt;/title&gt;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b="1" i="0" u="none" cap="none" strike="noStrike">
              <a:solidFill>
                <a:schemeClr val="dk1"/>
              </a:solidFill>
              <a:latin typeface="Courier New"/>
              <a:ea typeface="Courier New"/>
              <a:cs typeface="Courier New"/>
              <a:sym typeface="Courier New"/>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&lt;h3&gt;Updating, Emphasizing, and Shifting Text&lt;/h3&gt;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This is an example of &lt;del&gt;deleted&lt;/del&gt; </a:t>
            </a:r>
            <a:endParaRPr/>
          </a:p>
          <a:p>
            <a:pPr indent="506413" lvl="1" marL="182563"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&lt;ins&gt;inserted &lt;/ins&gt; text.&lt;br/&gt;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The is an example of &lt;strong&gt;Strong&lt;/strong&gt; text.&lt;br/&gt;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The is an example of &lt;sub&gt;subscript&lt;/sub&gt;text.&lt;br/&gt;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The is an example of &lt;sup&gt;superscript&lt;/sup&gt; text.&lt;br/&gt;</a:t>
            </a:r>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b="1" i="0" u="none" cap="none" strike="noStrike">
              <a:solidFill>
                <a:schemeClr val="dk1"/>
              </a:solidFill>
              <a:latin typeface="Courier New"/>
              <a:ea typeface="Courier New"/>
              <a:cs typeface="Courier New"/>
              <a:sym typeface="Courier New"/>
            </a:endParaRPr>
          </a:p>
          <a:p>
            <a:pPr indent="0" lvl="1" marL="18288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a:p>
            <a:pPr indent="-274320" lvl="1" marL="457200" marR="0" rtl="0" algn="just">
              <a:lnSpc>
                <a:spcPct val="100000"/>
              </a:lnSpc>
              <a:spcBef>
                <a:spcPts val="0"/>
              </a:spcBef>
              <a:spcAft>
                <a:spcPts val="0"/>
              </a:spcAft>
              <a:buNone/>
            </a:pPr>
            <a:r>
              <a:t/>
            </a:r>
            <a:endParaRPr b="0" baseline="30000" i="0" u="none" cap="none" strike="noStrike">
              <a:solidFill>
                <a:schemeClr val="dk1"/>
              </a:solidFill>
              <a:latin typeface="Calibri"/>
              <a:ea typeface="Calibri"/>
              <a:cs typeface="Calibri"/>
              <a:sym typeface="Calibri"/>
            </a:endParaRPr>
          </a:p>
          <a:p>
            <a:pPr indent="-96520" lvl="1" marL="457200" marR="0" rtl="0" algn="just">
              <a:lnSpc>
                <a:spcPct val="100000"/>
              </a:lnSpc>
              <a:spcBef>
                <a:spcPts val="0"/>
              </a:spcBef>
              <a:spcAft>
                <a:spcPts val="0"/>
              </a:spcAft>
              <a:buClr>
                <a:srgbClr val="AC1418"/>
              </a:buClr>
              <a:buSzPts val="2800"/>
              <a:buFont typeface="Noto Sans Symbols"/>
              <a:buNone/>
            </a:pPr>
            <a:r>
              <a:t/>
            </a:r>
            <a:endParaRPr b="0" baseline="30000" i="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t/>
            </a:r>
            <a:endParaRPr b="0" baseline="30000" i="0" u="none" cap="none" strike="noStrike">
              <a:solidFill>
                <a:schemeClr val="dk1"/>
              </a:solidFill>
              <a:latin typeface="Calibri"/>
              <a:ea typeface="Calibri"/>
              <a:cs typeface="Calibri"/>
              <a:sym typeface="Calibri"/>
            </a:endParaRPr>
          </a:p>
        </p:txBody>
      </p:sp>
      <p:pic>
        <p:nvPicPr>
          <p:cNvPr id="213" name="Google Shape;213;p26"/>
          <p:cNvPicPr preferRelativeResize="0"/>
          <p:nvPr/>
        </p:nvPicPr>
        <p:blipFill rotWithShape="1">
          <a:blip r:embed="rId3">
            <a:alphaModFix/>
          </a:blip>
          <a:srcRect b="0" l="0" r="0" t="0"/>
          <a:stretch/>
        </p:blipFill>
        <p:spPr>
          <a:xfrm>
            <a:off x="2144401" y="3233025"/>
            <a:ext cx="3305861" cy="1853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ppt_w</p:attrName>
                                        </p:attrNameLst>
                                      </p:cBhvr>
                                      <p:tavLst>
                                        <p:tav fmla="" tm="0">
                                          <p:val>
                                            <p:strVal val="0"/>
                                          </p:val>
                                        </p:tav>
                                        <p:tav fmla="" tm="100000">
                                          <p:val>
                                            <p:strVal val="#ppt_w"/>
                                          </p:val>
                                        </p:tav>
                                      </p:tavLst>
                                    </p:anim>
                                    <p:anim calcmode="lin" valueType="num">
                                      <p:cBhvr additive="base">
                                        <p:cTn dur="1000"/>
                                        <p:tgtEl>
                                          <p:spTgt spid="2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0" name="Google Shape;220;p2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221" name="Google Shape;221;p2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Monospaced and Preformatted Text 1-2</a:t>
            </a:r>
            <a:endParaRPr/>
          </a:p>
        </p:txBody>
      </p:sp>
      <p:grpSp>
        <p:nvGrpSpPr>
          <p:cNvPr id="222" name="Google Shape;222;p27"/>
          <p:cNvGrpSpPr/>
          <p:nvPr/>
        </p:nvGrpSpPr>
        <p:grpSpPr>
          <a:xfrm>
            <a:off x="304800" y="972152"/>
            <a:ext cx="8382000" cy="3599244"/>
            <a:chOff x="0" y="153202"/>
            <a:chExt cx="8382000" cy="4798992"/>
          </a:xfrm>
        </p:grpSpPr>
        <p:sp>
          <p:nvSpPr>
            <p:cNvPr id="223" name="Google Shape;223;p27"/>
            <p:cNvSpPr/>
            <p:nvPr/>
          </p:nvSpPr>
          <p:spPr>
            <a:xfrm>
              <a:off x="0" y="153202"/>
              <a:ext cx="8382000" cy="779770"/>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nvSpPr>
          <p:spPr>
            <a:xfrm>
              <a:off x="38065" y="191267"/>
              <a:ext cx="8305870" cy="70364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Monospaced font allows the same amount of horizontal space between fonts irrespective of font size, shape, and type.</a:t>
              </a:r>
              <a:endParaRPr/>
            </a:p>
          </p:txBody>
        </p:sp>
        <p:sp>
          <p:nvSpPr>
            <p:cNvPr id="225" name="Google Shape;225;p27"/>
            <p:cNvSpPr/>
            <p:nvPr/>
          </p:nvSpPr>
          <p:spPr>
            <a:xfrm>
              <a:off x="0" y="1189343"/>
              <a:ext cx="8382000" cy="868056"/>
            </a:xfrm>
            <a:prstGeom prst="roundRect">
              <a:avLst>
                <a:gd fmla="val 16667"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txBox="1"/>
            <p:nvPr/>
          </p:nvSpPr>
          <p:spPr>
            <a:xfrm>
              <a:off x="42375" y="1231718"/>
              <a:ext cx="8297250" cy="78330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Monospaced fonts are used for programming code snippets, instruction texts, and ASCII characters. </a:t>
              </a:r>
              <a:endParaRPr/>
            </a:p>
          </p:txBody>
        </p:sp>
        <p:sp>
          <p:nvSpPr>
            <p:cNvPr id="227" name="Google Shape;227;p27"/>
            <p:cNvSpPr/>
            <p:nvPr/>
          </p:nvSpPr>
          <p:spPr>
            <a:xfrm>
              <a:off x="0" y="2286000"/>
              <a:ext cx="8382000" cy="690309"/>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txBox="1"/>
            <p:nvPr/>
          </p:nvSpPr>
          <p:spPr>
            <a:xfrm>
              <a:off x="33698" y="2319698"/>
              <a:ext cx="8314604" cy="62291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dk1"/>
                </a:buClr>
                <a:buSzPts val="1800"/>
                <a:buFont typeface="Courier New"/>
                <a:buNone/>
              </a:pPr>
              <a:r>
                <a:rPr b="0" i="0" lang="vi" sz="1800" u="none" cap="none" strike="noStrike">
                  <a:solidFill>
                    <a:schemeClr val="dk1"/>
                  </a:solidFill>
                  <a:latin typeface="Courier New"/>
                  <a:ea typeface="Courier New"/>
                  <a:cs typeface="Courier New"/>
                  <a:sym typeface="Courier New"/>
                </a:rPr>
                <a:t>&lt;</a:t>
              </a:r>
              <a:r>
                <a:rPr b="0" i="0" lang="vi" sz="2200" u="none" cap="none" strike="noStrike">
                  <a:solidFill>
                    <a:srgbClr val="000000"/>
                  </a:solidFill>
                  <a:latin typeface="Calibri"/>
                  <a:ea typeface="Calibri"/>
                  <a:cs typeface="Calibri"/>
                  <a:sym typeface="Calibri"/>
                </a:rPr>
                <a:t>pre&gt; tag is used for preformatted text content. </a:t>
              </a:r>
              <a:endParaRPr/>
            </a:p>
          </p:txBody>
        </p:sp>
        <p:sp>
          <p:nvSpPr>
            <p:cNvPr id="229" name="Google Shape;229;p27"/>
            <p:cNvSpPr/>
            <p:nvPr/>
          </p:nvSpPr>
          <p:spPr>
            <a:xfrm>
              <a:off x="0" y="3200400"/>
              <a:ext cx="8382000" cy="679527"/>
            </a:xfrm>
            <a:prstGeom prst="roundRect">
              <a:avLst>
                <a:gd fmla="val 16667" name="adj"/>
              </a:avLst>
            </a:prstGeom>
            <a:solidFill>
              <a:srgbClr val="00B0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txBox="1"/>
            <p:nvPr/>
          </p:nvSpPr>
          <p:spPr>
            <a:xfrm>
              <a:off x="33172" y="3233572"/>
              <a:ext cx="8315656" cy="61318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&lt;pre&gt; tag applies a fixed-font width to the text content.</a:t>
              </a:r>
              <a:endParaRPr/>
            </a:p>
          </p:txBody>
        </p:sp>
        <p:sp>
          <p:nvSpPr>
            <p:cNvPr id="231" name="Google Shape;231;p27"/>
            <p:cNvSpPr/>
            <p:nvPr/>
          </p:nvSpPr>
          <p:spPr>
            <a:xfrm>
              <a:off x="0" y="4206234"/>
              <a:ext cx="8382000" cy="745960"/>
            </a:xfrm>
            <a:prstGeom prst="roundRect">
              <a:avLst>
                <a:gd fmla="val 16667" name="adj"/>
              </a:avLst>
            </a:prstGeom>
            <a:solidFill>
              <a:srgbClr val="A8D08C"/>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txBox="1"/>
            <p:nvPr/>
          </p:nvSpPr>
          <p:spPr>
            <a:xfrm>
              <a:off x="36415" y="4242649"/>
              <a:ext cx="8309170" cy="67313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&lt;pre&gt; tag allows you to copy-paste the content along with the formatting from the source.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9" name="Google Shape;239;p2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240" name="Google Shape;240;p2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Monospaced and Preformatted Text 2-2</a:t>
            </a:r>
            <a:endParaRPr/>
          </a:p>
        </p:txBody>
      </p:sp>
      <p:sp>
        <p:nvSpPr>
          <p:cNvPr id="241" name="Google Shape;241;p28"/>
          <p:cNvSpPr/>
          <p:nvPr/>
        </p:nvSpPr>
        <p:spPr>
          <a:xfrm>
            <a:off x="228600" y="857250"/>
            <a:ext cx="8763000" cy="40005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rgbClr val="000000"/>
                </a:solidFill>
                <a:latin typeface="Calibri"/>
                <a:ea typeface="Calibri"/>
                <a:cs typeface="Calibri"/>
                <a:sym typeface="Calibri"/>
              </a:rPr>
              <a:t>Following table lists some of the predefined tags and their description.</a:t>
            </a:r>
            <a:endParaRPr/>
          </a:p>
        </p:txBody>
      </p:sp>
      <p:graphicFrame>
        <p:nvGraphicFramePr>
          <p:cNvPr id="242" name="Google Shape;242;p28"/>
          <p:cNvGraphicFramePr/>
          <p:nvPr/>
        </p:nvGraphicFramePr>
        <p:xfrm>
          <a:off x="762000" y="1420560"/>
          <a:ext cx="3000000" cy="3000000"/>
        </p:xfrm>
        <a:graphic>
          <a:graphicData uri="http://schemas.openxmlformats.org/drawingml/2006/table">
            <a:tbl>
              <a:tblPr bandRow="1" firstRow="1">
                <a:noFill/>
                <a:tableStyleId>{9064B0A1-BBD8-4A10-A507-191D9E1871CA}</a:tableStyleId>
              </a:tblPr>
              <a:tblGrid>
                <a:gridCol w="1679425"/>
                <a:gridCol w="6245375"/>
              </a:tblGrid>
              <a:tr h="311250">
                <a:tc>
                  <a:txBody>
                    <a:bodyPr/>
                    <a:lstStyle/>
                    <a:p>
                      <a:pPr indent="0" lvl="0" marL="0" marR="0" rtl="0" algn="ctr">
                        <a:lnSpc>
                          <a:spcPct val="100000"/>
                        </a:lnSpc>
                        <a:spcBef>
                          <a:spcPts val="0"/>
                        </a:spcBef>
                        <a:spcAft>
                          <a:spcPts val="0"/>
                        </a:spcAft>
                        <a:buClr>
                          <a:schemeClr val="dk1"/>
                        </a:buClr>
                        <a:buSzPts val="1700"/>
                        <a:buFont typeface="Calibri"/>
                        <a:buNone/>
                      </a:pPr>
                      <a:r>
                        <a:rPr lang="vi" sz="1700" u="none" cap="none" strike="noStrike">
                          <a:latin typeface="Calibri"/>
                          <a:ea typeface="Calibri"/>
                          <a:cs typeface="Calibri"/>
                          <a:sym typeface="Calibri"/>
                        </a:rPr>
                        <a:t>Tag</a:t>
                      </a:r>
                      <a:endParaRPr sz="1100"/>
                    </a:p>
                  </a:txBody>
                  <a:tcPr marT="34300" marB="34300" marR="91450" marL="91450" anchor="b">
                    <a:solidFill>
                      <a:srgbClr val="C55A11"/>
                    </a:solidFill>
                  </a:tcPr>
                </a:tc>
                <a:tc>
                  <a:txBody>
                    <a:bodyPr/>
                    <a:lstStyle/>
                    <a:p>
                      <a:pPr indent="0" lvl="0" marL="0" marR="0" rtl="0" algn="ctr">
                        <a:lnSpc>
                          <a:spcPct val="100000"/>
                        </a:lnSpc>
                        <a:spcBef>
                          <a:spcPts val="0"/>
                        </a:spcBef>
                        <a:spcAft>
                          <a:spcPts val="0"/>
                        </a:spcAft>
                        <a:buClr>
                          <a:schemeClr val="dk1"/>
                        </a:buClr>
                        <a:buSzPts val="1700"/>
                        <a:buFont typeface="Calibri"/>
                        <a:buNone/>
                      </a:pPr>
                      <a:r>
                        <a:rPr lang="vi" sz="1700" u="none" cap="none" strike="noStrike">
                          <a:latin typeface="Calibri"/>
                          <a:ea typeface="Calibri"/>
                          <a:cs typeface="Calibri"/>
                          <a:sym typeface="Calibri"/>
                        </a:rPr>
                        <a:t>Description</a:t>
                      </a:r>
                      <a:endParaRPr sz="1100"/>
                    </a:p>
                  </a:txBody>
                  <a:tcPr marT="34300" marB="34300" marR="91450" marL="91450">
                    <a:solidFill>
                      <a:srgbClr val="C55A11"/>
                    </a:solidFill>
                  </a:tcPr>
                </a:tc>
              </a:tr>
              <a:tr h="377925">
                <a:tc>
                  <a:txBody>
                    <a:bodyPr/>
                    <a:lstStyle/>
                    <a:p>
                      <a:pPr indent="0" lvl="0" marL="0" marR="0" rtl="0" algn="l">
                        <a:spcBef>
                          <a:spcPts val="0"/>
                        </a:spcBef>
                        <a:spcAft>
                          <a:spcPts val="0"/>
                        </a:spcAft>
                        <a:buNone/>
                      </a:pPr>
                      <a:r>
                        <a:rPr lang="vi" sz="1700" u="none" cap="none" strike="noStrike">
                          <a:latin typeface="Calibri"/>
                          <a:ea typeface="Calibri"/>
                          <a:cs typeface="Calibri"/>
                          <a:sym typeface="Calibri"/>
                        </a:rPr>
                        <a:t>&lt;em&gt;</a:t>
                      </a:r>
                      <a:endParaRPr sz="1100"/>
                    </a:p>
                  </a:txBody>
                  <a:tcPr marT="0" marB="0" marR="91450" marL="91450">
                    <a:solidFill>
                      <a:srgbClr val="DBDBDB"/>
                    </a:solidFill>
                  </a:tcPr>
                </a:tc>
                <a:tc>
                  <a:txBody>
                    <a:bodyPr/>
                    <a:lstStyle/>
                    <a:p>
                      <a:pPr indent="0" lvl="0" marL="0" marR="0" rtl="0" algn="just">
                        <a:spcBef>
                          <a:spcPts val="0"/>
                        </a:spcBef>
                        <a:spcAft>
                          <a:spcPts val="0"/>
                        </a:spcAft>
                        <a:buNone/>
                      </a:pPr>
                      <a:r>
                        <a:rPr lang="vi" sz="1700">
                          <a:latin typeface="Calibri"/>
                          <a:ea typeface="Calibri"/>
                          <a:cs typeface="Calibri"/>
                          <a:sym typeface="Calibri"/>
                        </a:rPr>
                        <a:t>Used for emphasized text</a:t>
                      </a:r>
                      <a:endParaRPr sz="1100"/>
                    </a:p>
                  </a:txBody>
                  <a:tcPr marT="0" marB="0" marR="91450" marL="91450">
                    <a:solidFill>
                      <a:srgbClr val="DBDBDB"/>
                    </a:solidFill>
                  </a:tcPr>
                </a:tc>
              </a:tr>
              <a:tr h="374775">
                <a:tc>
                  <a:txBody>
                    <a:bodyPr/>
                    <a:lstStyle/>
                    <a:p>
                      <a:pPr indent="0" lvl="0" marL="0" marR="0" rtl="0" algn="l">
                        <a:spcBef>
                          <a:spcPts val="0"/>
                        </a:spcBef>
                        <a:spcAft>
                          <a:spcPts val="0"/>
                        </a:spcAft>
                        <a:buNone/>
                      </a:pPr>
                      <a:r>
                        <a:rPr lang="vi" sz="1700">
                          <a:latin typeface="Calibri"/>
                          <a:ea typeface="Calibri"/>
                          <a:cs typeface="Calibri"/>
                          <a:sym typeface="Calibri"/>
                        </a:rPr>
                        <a:t>&lt;dfn&gt;</a:t>
                      </a:r>
                      <a:endParaRPr sz="1100"/>
                    </a:p>
                  </a:txBody>
                  <a:tcPr marT="0" marB="0" marR="91450" marL="91450">
                    <a:solidFill>
                      <a:srgbClr val="FBE4D4"/>
                    </a:solidFill>
                  </a:tcPr>
                </a:tc>
                <a:tc>
                  <a:txBody>
                    <a:bodyPr/>
                    <a:lstStyle/>
                    <a:p>
                      <a:pPr indent="0" lvl="0" marL="0" marR="0" rtl="0" algn="just">
                        <a:spcBef>
                          <a:spcPts val="0"/>
                        </a:spcBef>
                        <a:spcAft>
                          <a:spcPts val="0"/>
                        </a:spcAft>
                        <a:buNone/>
                      </a:pPr>
                      <a:r>
                        <a:rPr lang="vi" sz="1700">
                          <a:latin typeface="Calibri"/>
                          <a:ea typeface="Calibri"/>
                          <a:cs typeface="Calibri"/>
                          <a:sym typeface="Calibri"/>
                        </a:rPr>
                        <a:t>Used for definition term</a:t>
                      </a:r>
                      <a:endParaRPr sz="1100"/>
                    </a:p>
                  </a:txBody>
                  <a:tcPr marT="0" marB="0" marR="91450" marL="91450">
                    <a:solidFill>
                      <a:srgbClr val="FBE4D4"/>
                    </a:solidFill>
                  </a:tcPr>
                </a:tc>
              </a:tr>
              <a:tr h="374775">
                <a:tc>
                  <a:txBody>
                    <a:bodyPr/>
                    <a:lstStyle/>
                    <a:p>
                      <a:pPr indent="0" lvl="0" marL="0" marR="0" rtl="0" algn="l">
                        <a:lnSpc>
                          <a:spcPct val="100000"/>
                        </a:lnSpc>
                        <a:spcBef>
                          <a:spcPts val="0"/>
                        </a:spcBef>
                        <a:spcAft>
                          <a:spcPts val="0"/>
                        </a:spcAft>
                        <a:buClr>
                          <a:schemeClr val="dk1"/>
                        </a:buClr>
                        <a:buSzPts val="1700"/>
                        <a:buFont typeface="Calibri"/>
                        <a:buNone/>
                      </a:pPr>
                      <a:r>
                        <a:rPr lang="vi" sz="1700">
                          <a:latin typeface="Calibri"/>
                          <a:ea typeface="Calibri"/>
                          <a:cs typeface="Calibri"/>
                          <a:sym typeface="Calibri"/>
                        </a:rPr>
                        <a:t>&lt;code&gt;</a:t>
                      </a:r>
                      <a:endParaRPr sz="1100"/>
                    </a:p>
                  </a:txBody>
                  <a:tcPr marT="0" marB="0" marR="91450" marL="91450">
                    <a:solidFill>
                      <a:srgbClr val="DBDBDB"/>
                    </a:solidFill>
                  </a:tcPr>
                </a:tc>
                <a:tc>
                  <a:txBody>
                    <a:bodyPr/>
                    <a:lstStyle/>
                    <a:p>
                      <a:pPr indent="0" lvl="0" marL="0" marR="0" rtl="0" algn="just">
                        <a:spcBef>
                          <a:spcPts val="0"/>
                        </a:spcBef>
                        <a:spcAft>
                          <a:spcPts val="0"/>
                        </a:spcAft>
                        <a:buNone/>
                      </a:pPr>
                      <a:r>
                        <a:rPr lang="vi" sz="1700">
                          <a:latin typeface="Calibri"/>
                          <a:ea typeface="Calibri"/>
                          <a:cs typeface="Calibri"/>
                          <a:sym typeface="Calibri"/>
                        </a:rPr>
                        <a:t>Used for computer code </a:t>
                      </a:r>
                      <a:endParaRPr sz="1100"/>
                    </a:p>
                  </a:txBody>
                  <a:tcPr marT="0" marB="0" marR="91450" marL="91450">
                    <a:solidFill>
                      <a:srgbClr val="DBDBDB"/>
                    </a:solidFill>
                  </a:tcPr>
                </a:tc>
              </a:tr>
              <a:tr h="403325">
                <a:tc>
                  <a:txBody>
                    <a:bodyPr/>
                    <a:lstStyle/>
                    <a:p>
                      <a:pPr indent="0" lvl="0" marL="0" marR="0" rtl="0" algn="l">
                        <a:lnSpc>
                          <a:spcPct val="100000"/>
                        </a:lnSpc>
                        <a:spcBef>
                          <a:spcPts val="0"/>
                        </a:spcBef>
                        <a:spcAft>
                          <a:spcPts val="0"/>
                        </a:spcAft>
                        <a:buClr>
                          <a:schemeClr val="dk1"/>
                        </a:buClr>
                        <a:buSzPts val="1700"/>
                        <a:buFont typeface="Calibri"/>
                        <a:buNone/>
                      </a:pPr>
                      <a:r>
                        <a:rPr lang="vi" sz="1700">
                          <a:latin typeface="Calibri"/>
                          <a:ea typeface="Calibri"/>
                          <a:cs typeface="Calibri"/>
                          <a:sym typeface="Calibri"/>
                        </a:rPr>
                        <a:t>&lt;samp&gt;</a:t>
                      </a:r>
                      <a:endParaRPr sz="1100"/>
                    </a:p>
                  </a:txBody>
                  <a:tcPr marT="0" marB="0" marR="91450" marL="91450">
                    <a:solidFill>
                      <a:srgbClr val="FBE4D4"/>
                    </a:solidFill>
                  </a:tcPr>
                </a:tc>
                <a:tc>
                  <a:txBody>
                    <a:bodyPr/>
                    <a:lstStyle/>
                    <a:p>
                      <a:pPr indent="0" lvl="0" marL="0" marR="0" rtl="0" algn="just">
                        <a:spcBef>
                          <a:spcPts val="0"/>
                        </a:spcBef>
                        <a:spcAft>
                          <a:spcPts val="0"/>
                        </a:spcAft>
                        <a:buNone/>
                      </a:pPr>
                      <a:r>
                        <a:rPr lang="vi" sz="1700">
                          <a:latin typeface="Calibri"/>
                          <a:ea typeface="Calibri"/>
                          <a:cs typeface="Calibri"/>
                          <a:sym typeface="Calibri"/>
                        </a:rPr>
                        <a:t>Used for sample output from a computer program</a:t>
                      </a:r>
                      <a:endParaRPr sz="1100"/>
                    </a:p>
                  </a:txBody>
                  <a:tcPr marT="0" marB="0" marR="91450" marL="91450">
                    <a:solidFill>
                      <a:srgbClr val="FBE4D4"/>
                    </a:solidFill>
                  </a:tcPr>
                </a:tc>
              </a:tr>
              <a:tr h="452050">
                <a:tc>
                  <a:txBody>
                    <a:bodyPr/>
                    <a:lstStyle/>
                    <a:p>
                      <a:pPr indent="0" lvl="0" marL="0" marR="0" rtl="0" algn="l">
                        <a:lnSpc>
                          <a:spcPct val="100000"/>
                        </a:lnSpc>
                        <a:spcBef>
                          <a:spcPts val="0"/>
                        </a:spcBef>
                        <a:spcAft>
                          <a:spcPts val="0"/>
                        </a:spcAft>
                        <a:buClr>
                          <a:schemeClr val="dk1"/>
                        </a:buClr>
                        <a:buSzPts val="1700"/>
                        <a:buFont typeface="Calibri"/>
                        <a:buNone/>
                      </a:pPr>
                      <a:r>
                        <a:rPr lang="vi" sz="1700">
                          <a:latin typeface="Calibri"/>
                          <a:ea typeface="Calibri"/>
                          <a:cs typeface="Calibri"/>
                          <a:sym typeface="Calibri"/>
                        </a:rPr>
                        <a:t>&lt;cite&gt;</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700"/>
                        <a:buFont typeface="Calibri"/>
                        <a:buNone/>
                      </a:pPr>
                      <a:r>
                        <a:rPr lang="vi" sz="1700">
                          <a:latin typeface="Calibri"/>
                          <a:ea typeface="Calibri"/>
                          <a:cs typeface="Calibri"/>
                          <a:sym typeface="Calibri"/>
                        </a:rPr>
                        <a:t>Used for citation </a:t>
                      </a:r>
                      <a:endParaRPr sz="1100"/>
                    </a:p>
                  </a:txBody>
                  <a:tcPr marT="0" marB="0" marR="91450" marL="91450">
                    <a:solidFill>
                      <a:srgbClr val="DBDBDB"/>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2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9" name="Google Shape;249;p2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250" name="Google Shape;250;p2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Formatting a Block Quotation</a:t>
            </a:r>
            <a:endParaRPr/>
          </a:p>
        </p:txBody>
      </p:sp>
      <p:sp>
        <p:nvSpPr>
          <p:cNvPr id="251" name="Google Shape;251;p29"/>
          <p:cNvSpPr/>
          <p:nvPr/>
        </p:nvSpPr>
        <p:spPr>
          <a:xfrm>
            <a:off x="228600" y="914400"/>
            <a:ext cx="8534400" cy="3624069"/>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To define a long quotation or block quotation, &lt;blockquote&gt; tags are used.</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&lt;blockquote&gt; tag indents the quotation in browsers.</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 demonstrates the use of &lt;blockquote&gt; tags.</a:t>
            </a:r>
            <a:endParaRPr/>
          </a:p>
          <a:p>
            <a:pPr indent="-134620" lvl="1" marL="457200" marR="0" rtl="0" algn="just">
              <a:lnSpc>
                <a:spcPct val="100000"/>
              </a:lnSpc>
              <a:spcBef>
                <a:spcPts val="0"/>
              </a:spcBef>
              <a:spcAft>
                <a:spcPts val="0"/>
              </a:spcAft>
              <a:buClr>
                <a:srgbClr val="AC1418"/>
              </a:buClr>
              <a:buSzPts val="2200"/>
              <a:buFont typeface="Noto Sans Symbols"/>
              <a:buNone/>
            </a:pPr>
            <a:r>
              <a:t/>
            </a:r>
            <a:endParaRPr b="0" i="0" sz="22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rPr b="1" i="0" lang="vi" sz="2200" u="none" cap="none" strike="noStrike">
                <a:solidFill>
                  <a:schemeClr val="dk1"/>
                </a:solidFill>
                <a:latin typeface="Courier New"/>
                <a:ea typeface="Courier New"/>
                <a:cs typeface="Courier New"/>
                <a:sym typeface="Courier New"/>
              </a:rPr>
              <a:t>&lt;blockquote&gt;</a:t>
            </a:r>
            <a:endParaRPr/>
          </a:p>
          <a:p>
            <a:pPr indent="-274320" lvl="1" marL="457200" marR="0" rtl="0" algn="just">
              <a:lnSpc>
                <a:spcPct val="100000"/>
              </a:lnSpc>
              <a:spcBef>
                <a:spcPts val="0"/>
              </a:spcBef>
              <a:spcAft>
                <a:spcPts val="0"/>
              </a:spcAft>
              <a:buNone/>
            </a:pPr>
            <a:r>
              <a:rPr b="0" i="0" lang="vi" sz="2200" u="none" cap="none" strike="noStrike">
                <a:solidFill>
                  <a:schemeClr val="dk1"/>
                </a:solidFill>
                <a:latin typeface="Courier New"/>
                <a:ea typeface="Courier New"/>
                <a:cs typeface="Courier New"/>
                <a:sym typeface="Courier New"/>
              </a:rPr>
              <a:t>“When one door closes, another opens; but we often look so long and so regretfully upon the closed door that we do not see the one which has opened for us.” -Alexander Graham Bell</a:t>
            </a:r>
            <a:endParaRPr/>
          </a:p>
          <a:p>
            <a:pPr indent="-274320" lvl="1" marL="457200" marR="0" rtl="0" algn="just">
              <a:lnSpc>
                <a:spcPct val="100000"/>
              </a:lnSpc>
              <a:spcBef>
                <a:spcPts val="0"/>
              </a:spcBef>
              <a:spcAft>
                <a:spcPts val="0"/>
              </a:spcAft>
              <a:buNone/>
            </a:pPr>
            <a:r>
              <a:rPr b="1" i="0" lang="vi" sz="2200" u="none" cap="none" strike="noStrike">
                <a:solidFill>
                  <a:schemeClr val="dk1"/>
                </a:solidFill>
                <a:latin typeface="Courier New"/>
                <a:ea typeface="Courier New"/>
                <a:cs typeface="Courier New"/>
                <a:sym typeface="Courier New"/>
              </a:rPr>
              <a:t>&lt;/blockquote&gt;</a:t>
            </a:r>
            <a:endParaRPr/>
          </a:p>
          <a:p>
            <a:pPr indent="-274320" lvl="1" marL="457200" marR="0" rtl="0" algn="just">
              <a:lnSpc>
                <a:spcPct val="100000"/>
              </a:lnSpc>
              <a:spcBef>
                <a:spcPts val="0"/>
              </a:spcBef>
              <a:spcAft>
                <a:spcPts val="0"/>
              </a:spcAft>
              <a:buNone/>
            </a:pPr>
            <a:r>
              <a:t/>
            </a:r>
            <a:endParaRPr b="0" baseline="30000" i="0" sz="2800" u="none" cap="none" strike="noStrike">
              <a:solidFill>
                <a:schemeClr val="dk1"/>
              </a:solidFill>
              <a:latin typeface="Calibri"/>
              <a:ea typeface="Calibri"/>
              <a:cs typeface="Calibri"/>
              <a:sym typeface="Calibri"/>
            </a:endParaRPr>
          </a:p>
          <a:p>
            <a:pPr indent="-96520" lvl="1" marL="457200" marR="0" rtl="0" algn="just">
              <a:lnSpc>
                <a:spcPct val="100000"/>
              </a:lnSpc>
              <a:spcBef>
                <a:spcPts val="0"/>
              </a:spcBef>
              <a:spcAft>
                <a:spcPts val="0"/>
              </a:spcAft>
              <a:buClr>
                <a:srgbClr val="AC1418"/>
              </a:buClr>
              <a:buSzPts val="2800"/>
              <a:buFont typeface="Noto Sans Symbols"/>
              <a:buNone/>
            </a:pPr>
            <a:r>
              <a:t/>
            </a:r>
            <a:endParaRPr b="0" baseline="30000" i="0" sz="28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t/>
            </a:r>
            <a:endParaRPr b="0" baseline="3000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0"/>
          <p:cNvPicPr preferRelativeResize="0"/>
          <p:nvPr/>
        </p:nvPicPr>
        <p:blipFill rotWithShape="1">
          <a:blip r:embed="rId3">
            <a:alphaModFix/>
          </a:blip>
          <a:srcRect b="0" l="0" r="0" t="0"/>
          <a:stretch/>
        </p:blipFill>
        <p:spPr>
          <a:xfrm>
            <a:off x="3001844" y="1641872"/>
            <a:ext cx="3551356" cy="2187178"/>
          </a:xfrm>
          <a:prstGeom prst="rect">
            <a:avLst/>
          </a:prstGeom>
          <a:noFill/>
          <a:ln>
            <a:noFill/>
          </a:ln>
        </p:spPr>
      </p:pic>
      <p:sp>
        <p:nvSpPr>
          <p:cNvPr id="258" name="Google Shape;258;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9" name="Google Shape;259;p3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260" name="Google Shape;260;p3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Lists</a:t>
            </a:r>
            <a:endParaRPr/>
          </a:p>
        </p:txBody>
      </p:sp>
      <p:sp>
        <p:nvSpPr>
          <p:cNvPr id="261" name="Google Shape;261;p30"/>
          <p:cNvSpPr/>
          <p:nvPr/>
        </p:nvSpPr>
        <p:spPr>
          <a:xfrm>
            <a:off x="990599" y="1641872"/>
            <a:ext cx="1516529" cy="1444228"/>
          </a:xfrm>
          <a:prstGeom prst="wedgeRectCallout">
            <a:avLst>
              <a:gd fmla="val 78101" name="adj1"/>
              <a:gd fmla="val -33022" name="adj2"/>
            </a:avLst>
          </a:prstGeom>
          <a:solidFill>
            <a:srgbClr val="BF9000"/>
          </a:solidFill>
          <a:ln cap="flat" cmpd="sng" w="25400">
            <a:solidFill>
              <a:srgbClr val="31538F"/>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800" u="none" cap="none" strike="noStrike">
                <a:solidFill>
                  <a:schemeClr val="lt1"/>
                </a:solidFill>
                <a:latin typeface="Calibri"/>
                <a:ea typeface="Calibri"/>
                <a:cs typeface="Calibri"/>
                <a:sym typeface="Calibri"/>
              </a:rPr>
              <a:t>Is a collection of items</a:t>
            </a:r>
            <a:endParaRPr/>
          </a:p>
        </p:txBody>
      </p:sp>
      <p:sp>
        <p:nvSpPr>
          <p:cNvPr id="262" name="Google Shape;262;p30"/>
          <p:cNvSpPr/>
          <p:nvPr/>
        </p:nvSpPr>
        <p:spPr>
          <a:xfrm flipH="1">
            <a:off x="7384256" y="1885950"/>
            <a:ext cx="1538288" cy="1150144"/>
          </a:xfrm>
          <a:prstGeom prst="wedgeRectCallout">
            <a:avLst>
              <a:gd fmla="val 103697" name="adj1"/>
              <a:gd fmla="val -28638" name="adj2"/>
            </a:avLst>
          </a:prstGeom>
          <a:solidFill>
            <a:srgbClr val="1E4E79"/>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800" u="none" cap="none" strike="noStrike">
                <a:solidFill>
                  <a:schemeClr val="lt1"/>
                </a:solidFill>
                <a:latin typeface="Calibri"/>
                <a:ea typeface="Calibri"/>
                <a:cs typeface="Calibri"/>
                <a:sym typeface="Calibri"/>
              </a:rPr>
              <a:t>Displays a list of related items</a:t>
            </a:r>
            <a:endParaRPr/>
          </a:p>
        </p:txBody>
      </p:sp>
      <p:sp>
        <p:nvSpPr>
          <p:cNvPr id="263" name="Google Shape;263;p30"/>
          <p:cNvSpPr/>
          <p:nvPr/>
        </p:nvSpPr>
        <p:spPr>
          <a:xfrm>
            <a:off x="3001844" y="4229100"/>
            <a:ext cx="3962400" cy="741129"/>
          </a:xfrm>
          <a:prstGeom prst="wedgeRectCallout">
            <a:avLst>
              <a:gd fmla="val -1511" name="adj1"/>
              <a:gd fmla="val -104010" name="adj2"/>
            </a:avLst>
          </a:prstGeom>
          <a:solidFill>
            <a:srgbClr val="AC1418"/>
          </a:solidFill>
          <a:ln cap="flat" cmpd="sng" w="25400">
            <a:solidFill>
              <a:srgbClr val="31538F"/>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800" u="none" cap="none" strike="noStrike">
                <a:solidFill>
                  <a:schemeClr val="lt1"/>
                </a:solidFill>
                <a:latin typeface="Calibri"/>
                <a:ea typeface="Calibri"/>
                <a:cs typeface="Calibri"/>
                <a:sym typeface="Calibri"/>
              </a:rPr>
              <a:t>Can be organized in sequential or nonsequential manner</a:t>
            </a:r>
            <a:endParaRPr/>
          </a:p>
        </p:txBody>
      </p:sp>
      <p:sp>
        <p:nvSpPr>
          <p:cNvPr id="264" name="Google Shape;264;p30"/>
          <p:cNvSpPr/>
          <p:nvPr/>
        </p:nvSpPr>
        <p:spPr>
          <a:xfrm flipH="1">
            <a:off x="3509843" y="628650"/>
            <a:ext cx="3454401" cy="750094"/>
          </a:xfrm>
          <a:prstGeom prst="wedgeRectCallout">
            <a:avLst>
              <a:gd fmla="val 10895" name="adj1"/>
              <a:gd fmla="val 80522" name="adj2"/>
            </a:avLst>
          </a:prstGeom>
          <a:solidFill>
            <a:srgbClr val="385623"/>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800" u="none" cap="none" strike="noStrike">
                <a:solidFill>
                  <a:schemeClr val="lt1"/>
                </a:solidFill>
                <a:latin typeface="Calibri"/>
                <a:ea typeface="Calibri"/>
                <a:cs typeface="Calibri"/>
                <a:sym typeface="Calibri"/>
              </a:rPr>
              <a:t>Can contain paragraphs, images, links, and other lists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1" name="Google Shape;271;p3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272" name="Google Shape;272;p3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Ordered Lists 1-2</a:t>
            </a:r>
            <a:endParaRPr/>
          </a:p>
        </p:txBody>
      </p:sp>
      <p:sp>
        <p:nvSpPr>
          <p:cNvPr id="273" name="Google Shape;273;p31"/>
          <p:cNvSpPr/>
          <p:nvPr/>
        </p:nvSpPr>
        <p:spPr>
          <a:xfrm>
            <a:off x="228600" y="596698"/>
            <a:ext cx="8534400" cy="4374274"/>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List is displayed using a numbered or alphabetic bullet</a:t>
            </a:r>
            <a:endParaRPr sz="1600"/>
          </a:p>
          <a:p>
            <a:pPr indent="-236220" lvl="1" marL="457200" marR="0" rtl="0" algn="just">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Two elements used for creating an ordered list are as follows:</a:t>
            </a:r>
            <a:endParaRPr sz="1600"/>
          </a:p>
          <a:p>
            <a:pPr indent="0" lvl="2" marL="640080" marR="0" rtl="0" algn="just">
              <a:lnSpc>
                <a:spcPct val="100000"/>
              </a:lnSpc>
              <a:spcBef>
                <a:spcPts val="600"/>
              </a:spcBef>
              <a:spcAft>
                <a:spcPts val="0"/>
              </a:spcAft>
              <a:buNone/>
            </a:pPr>
            <a:r>
              <a:rPr b="1" i="0" lang="vi" sz="1600" u="none" cap="none" strike="noStrike">
                <a:solidFill>
                  <a:srgbClr val="FF0000"/>
                </a:solidFill>
                <a:latin typeface="Calibri"/>
                <a:ea typeface="Calibri"/>
                <a:cs typeface="Calibri"/>
                <a:sym typeface="Calibri"/>
              </a:rPr>
              <a:t>OL</a:t>
            </a:r>
            <a:r>
              <a:rPr b="0" i="0" lang="vi" sz="1600" u="none" cap="none" strike="noStrike">
                <a:solidFill>
                  <a:schemeClr val="dk1"/>
                </a:solidFill>
                <a:latin typeface="Calibri"/>
                <a:ea typeface="Calibri"/>
                <a:cs typeface="Calibri"/>
                <a:sym typeface="Calibri"/>
              </a:rPr>
              <a:t> – Creates an ordered list</a:t>
            </a:r>
            <a:endParaRPr sz="1600"/>
          </a:p>
          <a:p>
            <a:pPr indent="0" lvl="2" marL="640080" marR="0" rtl="0" algn="just">
              <a:lnSpc>
                <a:spcPct val="100000"/>
              </a:lnSpc>
              <a:spcBef>
                <a:spcPts val="600"/>
              </a:spcBef>
              <a:spcAft>
                <a:spcPts val="0"/>
              </a:spcAft>
              <a:buNone/>
            </a:pPr>
            <a:r>
              <a:rPr b="1" i="0" lang="vi" sz="1600" u="none" cap="none" strike="noStrike">
                <a:solidFill>
                  <a:srgbClr val="FF0000"/>
                </a:solidFill>
                <a:latin typeface="Calibri"/>
                <a:ea typeface="Calibri"/>
                <a:cs typeface="Calibri"/>
                <a:sym typeface="Calibri"/>
              </a:rPr>
              <a:t>LI</a:t>
            </a:r>
            <a:r>
              <a:rPr b="0" i="0" lang="vi" sz="1600" u="none" cap="none" strike="noStrike">
                <a:solidFill>
                  <a:schemeClr val="dk1"/>
                </a:solidFill>
                <a:latin typeface="Calibri"/>
                <a:ea typeface="Calibri"/>
                <a:cs typeface="Calibri"/>
                <a:sym typeface="Calibri"/>
              </a:rPr>
              <a:t> – Specifies an item and it is a sub-element of the OL element</a:t>
            </a:r>
            <a:endParaRPr sz="1600"/>
          </a:p>
          <a:p>
            <a:pPr indent="-236220" lvl="1" marL="457200" marR="0" rtl="0" algn="just">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Code Snippet demonstrates the use of OL and LI tag.</a:t>
            </a:r>
            <a:endParaRPr sz="1600"/>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&lt;h2&gt;Days in a Week:&lt;/h2&gt;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&lt;ol&gt;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Sunday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Monday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Tuesday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Wednesday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Thursday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Friday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&lt;li&gt; Saturday &lt;/li&gt;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&lt;/ol&gt;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a:t>
            </a:r>
            <a:endParaRPr b="1" baseline="30000" i="0" u="none" cap="none" strike="noStrike">
              <a:solidFill>
                <a:schemeClr val="dk1"/>
              </a:solidFill>
              <a:latin typeface="Courier New"/>
              <a:ea typeface="Courier New"/>
              <a:cs typeface="Courier New"/>
              <a:sym typeface="Courier New"/>
            </a:endParaRPr>
          </a:p>
        </p:txBody>
      </p:sp>
      <p:pic>
        <p:nvPicPr>
          <p:cNvPr id="274" name="Google Shape;274;p31"/>
          <p:cNvPicPr preferRelativeResize="0"/>
          <p:nvPr/>
        </p:nvPicPr>
        <p:blipFill rotWithShape="1">
          <a:blip r:embed="rId3">
            <a:alphaModFix/>
          </a:blip>
          <a:srcRect b="0" l="0" r="0" t="0"/>
          <a:stretch/>
        </p:blipFill>
        <p:spPr>
          <a:xfrm>
            <a:off x="5867900" y="2400300"/>
            <a:ext cx="2786062" cy="23293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1" name="Google Shape;281;p3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282" name="Google Shape;282;p3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Ordered Lists 2-2</a:t>
            </a:r>
            <a:endParaRPr/>
          </a:p>
        </p:txBody>
      </p:sp>
      <p:sp>
        <p:nvSpPr>
          <p:cNvPr id="283" name="Google Shape;283;p32"/>
          <p:cNvSpPr/>
          <p:nvPr/>
        </p:nvSpPr>
        <p:spPr>
          <a:xfrm>
            <a:off x="304800" y="685800"/>
            <a:ext cx="8458200" cy="491854"/>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Following table lists some of the different numbering styles and their description.</a:t>
            </a:r>
            <a:endParaRPr/>
          </a:p>
        </p:txBody>
      </p:sp>
      <p:graphicFrame>
        <p:nvGraphicFramePr>
          <p:cNvPr id="284" name="Google Shape;284;p32"/>
          <p:cNvGraphicFramePr/>
          <p:nvPr/>
        </p:nvGraphicFramePr>
        <p:xfrm>
          <a:off x="1905000" y="1257300"/>
          <a:ext cx="3000000" cy="3000000"/>
        </p:xfrm>
        <a:graphic>
          <a:graphicData uri="http://schemas.openxmlformats.org/drawingml/2006/table">
            <a:tbl>
              <a:tblPr bandRow="1" firstRow="1">
                <a:noFill/>
                <a:tableStyleId>{9064B0A1-BBD8-4A10-A507-191D9E1871CA}</a:tableStyleId>
              </a:tblPr>
              <a:tblGrid>
                <a:gridCol w="2509450"/>
                <a:gridCol w="3053150"/>
              </a:tblGrid>
              <a:tr h="228600">
                <a:tc>
                  <a:txBody>
                    <a:bodyPr/>
                    <a:lstStyle/>
                    <a:p>
                      <a:pPr indent="0" lvl="0" marL="0" marR="0" rtl="0" algn="ctr">
                        <a:lnSpc>
                          <a:spcPct val="100000"/>
                        </a:lnSpc>
                        <a:spcBef>
                          <a:spcPts val="0"/>
                        </a:spcBef>
                        <a:spcAft>
                          <a:spcPts val="0"/>
                        </a:spcAft>
                        <a:buClr>
                          <a:schemeClr val="dk1"/>
                        </a:buClr>
                        <a:buSzPts val="1500"/>
                        <a:buFont typeface="Calibri"/>
                        <a:buNone/>
                      </a:pPr>
                      <a:r>
                        <a:rPr lang="vi" sz="1500">
                          <a:latin typeface="Calibri"/>
                          <a:ea typeface="Calibri"/>
                          <a:cs typeface="Calibri"/>
                          <a:sym typeface="Calibri"/>
                        </a:rPr>
                        <a:t>Property’s Value</a:t>
                      </a:r>
                      <a:endParaRPr sz="1100"/>
                    </a:p>
                  </a:txBody>
                  <a:tcPr marT="34300" marB="34300" marR="91450" marL="91450" anchor="b">
                    <a:solidFill>
                      <a:srgbClr val="C55A11"/>
                    </a:solidFill>
                  </a:tcPr>
                </a:tc>
                <a:tc>
                  <a:txBody>
                    <a:bodyPr/>
                    <a:lstStyle/>
                    <a:p>
                      <a:pPr indent="0" lvl="0" marL="0" marR="0" rtl="0" algn="ctr">
                        <a:lnSpc>
                          <a:spcPct val="100000"/>
                        </a:lnSpc>
                        <a:spcBef>
                          <a:spcPts val="0"/>
                        </a:spcBef>
                        <a:spcAft>
                          <a:spcPts val="0"/>
                        </a:spcAft>
                        <a:buClr>
                          <a:schemeClr val="dk1"/>
                        </a:buClr>
                        <a:buSzPts val="1500"/>
                        <a:buFont typeface="Calibri"/>
                        <a:buNone/>
                      </a:pPr>
                      <a:r>
                        <a:rPr lang="vi" sz="1500">
                          <a:latin typeface="Calibri"/>
                          <a:ea typeface="Calibri"/>
                          <a:cs typeface="Calibri"/>
                          <a:sym typeface="Calibri"/>
                        </a:rPr>
                        <a:t>Example</a:t>
                      </a:r>
                      <a:endParaRPr sz="1100"/>
                    </a:p>
                  </a:txBody>
                  <a:tcPr marT="34300" marB="34300" marR="91450" marL="91450">
                    <a:solidFill>
                      <a:srgbClr val="C55A11"/>
                    </a:solidFill>
                  </a:tcPr>
                </a:tc>
              </a:tr>
              <a:tr h="361950">
                <a:tc>
                  <a:txBody>
                    <a:bodyPr/>
                    <a:lstStyle/>
                    <a:p>
                      <a:pPr indent="88900" lvl="0" marL="0" marR="0" rtl="0" algn="l">
                        <a:spcBef>
                          <a:spcPts val="0"/>
                        </a:spcBef>
                        <a:spcAft>
                          <a:spcPts val="0"/>
                        </a:spcAft>
                        <a:buNone/>
                      </a:pPr>
                      <a:r>
                        <a:rPr lang="vi" sz="1400"/>
                        <a:t>decimal</a:t>
                      </a:r>
                      <a:endParaRPr sz="1100"/>
                    </a:p>
                  </a:txBody>
                  <a:tcPr marT="0" marB="0" marR="91450" marL="91450">
                    <a:solidFill>
                      <a:srgbClr val="DBDBDB"/>
                    </a:solidFill>
                  </a:tcPr>
                </a:tc>
                <a:tc>
                  <a:txBody>
                    <a:bodyPr/>
                    <a:lstStyle/>
                    <a:p>
                      <a:pPr indent="0" lvl="0" marL="0" marR="0" rtl="0" algn="just">
                        <a:spcBef>
                          <a:spcPts val="0"/>
                        </a:spcBef>
                        <a:spcAft>
                          <a:spcPts val="0"/>
                        </a:spcAft>
                        <a:buNone/>
                      </a:pPr>
                      <a:r>
                        <a:rPr lang="vi" sz="1400"/>
                        <a:t>1, 2, 3…</a:t>
                      </a:r>
                      <a:endParaRPr sz="1100"/>
                    </a:p>
                  </a:txBody>
                  <a:tcPr marT="0" marB="0" marR="91450" marL="91450">
                    <a:solidFill>
                      <a:srgbClr val="DBDBDB"/>
                    </a:solidFill>
                  </a:tcPr>
                </a:tc>
              </a:tr>
              <a:tr h="318825">
                <a:tc>
                  <a:txBody>
                    <a:bodyPr/>
                    <a:lstStyle/>
                    <a:p>
                      <a:pPr indent="88900" lvl="0" marL="0" marR="0" rtl="0" algn="l">
                        <a:spcBef>
                          <a:spcPts val="0"/>
                        </a:spcBef>
                        <a:spcAft>
                          <a:spcPts val="0"/>
                        </a:spcAft>
                        <a:buNone/>
                      </a:pPr>
                      <a:r>
                        <a:rPr lang="vi" sz="1400"/>
                        <a:t>lower-alpha</a:t>
                      </a:r>
                      <a:endParaRPr sz="1100"/>
                    </a:p>
                  </a:txBody>
                  <a:tcPr marT="0" marB="0" marR="91450" marL="91450">
                    <a:solidFill>
                      <a:srgbClr val="FBE4D4"/>
                    </a:solidFill>
                  </a:tcPr>
                </a:tc>
                <a:tc>
                  <a:txBody>
                    <a:bodyPr/>
                    <a:lstStyle/>
                    <a:p>
                      <a:pPr indent="0" lvl="0" marL="0" marR="0" rtl="0" algn="just">
                        <a:spcBef>
                          <a:spcPts val="0"/>
                        </a:spcBef>
                        <a:spcAft>
                          <a:spcPts val="0"/>
                        </a:spcAft>
                        <a:buNone/>
                      </a:pPr>
                      <a:r>
                        <a:rPr lang="vi" sz="1400"/>
                        <a:t>a, b, c…</a:t>
                      </a:r>
                      <a:endParaRPr sz="1100"/>
                    </a:p>
                  </a:txBody>
                  <a:tcPr marT="0" marB="0" marR="91450" marL="91450">
                    <a:solidFill>
                      <a:srgbClr val="FBE4D4"/>
                    </a:solidFill>
                  </a:tcPr>
                </a:tc>
              </a:tr>
              <a:tr h="336475">
                <a:tc>
                  <a:txBody>
                    <a:bodyPr/>
                    <a:lstStyle/>
                    <a:p>
                      <a:pPr indent="88900" lvl="0" marL="0" marR="0" rtl="0" algn="l">
                        <a:lnSpc>
                          <a:spcPct val="100000"/>
                        </a:lnSpc>
                        <a:spcBef>
                          <a:spcPts val="0"/>
                        </a:spcBef>
                        <a:spcAft>
                          <a:spcPts val="0"/>
                        </a:spcAft>
                        <a:buClr>
                          <a:schemeClr val="dk1"/>
                        </a:buClr>
                        <a:buSzPts val="1400"/>
                        <a:buFont typeface="Arial"/>
                        <a:buNone/>
                      </a:pPr>
                      <a:r>
                        <a:rPr lang="vi" sz="1400"/>
                        <a:t>upper-alpha</a:t>
                      </a:r>
                      <a:endParaRPr sz="1100"/>
                    </a:p>
                  </a:txBody>
                  <a:tcPr marT="0" marB="0" marR="91450" marL="91450">
                    <a:solidFill>
                      <a:srgbClr val="DBDBDB"/>
                    </a:solidFill>
                  </a:tcPr>
                </a:tc>
                <a:tc>
                  <a:txBody>
                    <a:bodyPr/>
                    <a:lstStyle/>
                    <a:p>
                      <a:pPr indent="0" lvl="0" marL="0" marR="0" rtl="0" algn="just">
                        <a:spcBef>
                          <a:spcPts val="0"/>
                        </a:spcBef>
                        <a:spcAft>
                          <a:spcPts val="0"/>
                        </a:spcAft>
                        <a:buNone/>
                      </a:pPr>
                      <a:r>
                        <a:rPr lang="vi" sz="1400"/>
                        <a:t>A, B, C… </a:t>
                      </a:r>
                      <a:endParaRPr sz="1100"/>
                    </a:p>
                  </a:txBody>
                  <a:tcPr marT="0" marB="0" marR="91450" marL="91450">
                    <a:solidFill>
                      <a:srgbClr val="DBDBDB"/>
                    </a:solidFill>
                  </a:tcPr>
                </a:tc>
              </a:tr>
              <a:tr h="340075">
                <a:tc>
                  <a:txBody>
                    <a:bodyPr/>
                    <a:lstStyle/>
                    <a:p>
                      <a:pPr indent="88900" lvl="0" marL="0" marR="0" rtl="0" algn="l">
                        <a:lnSpc>
                          <a:spcPct val="100000"/>
                        </a:lnSpc>
                        <a:spcBef>
                          <a:spcPts val="0"/>
                        </a:spcBef>
                        <a:spcAft>
                          <a:spcPts val="0"/>
                        </a:spcAft>
                        <a:buClr>
                          <a:schemeClr val="dk1"/>
                        </a:buClr>
                        <a:buSzPts val="1400"/>
                        <a:buFont typeface="Arial"/>
                        <a:buNone/>
                      </a:pPr>
                      <a:r>
                        <a:rPr lang="vi" sz="1400"/>
                        <a:t>lower-roman</a:t>
                      </a:r>
                      <a:endParaRPr sz="1100"/>
                    </a:p>
                  </a:txBody>
                  <a:tcPr marT="0" marB="0" marR="91450" marL="91450">
                    <a:solidFill>
                      <a:srgbClr val="FBE4D4"/>
                    </a:solidFill>
                  </a:tcPr>
                </a:tc>
                <a:tc>
                  <a:txBody>
                    <a:bodyPr/>
                    <a:lstStyle/>
                    <a:p>
                      <a:pPr indent="0" lvl="0" marL="0" marR="0" rtl="0" algn="just">
                        <a:spcBef>
                          <a:spcPts val="0"/>
                        </a:spcBef>
                        <a:spcAft>
                          <a:spcPts val="0"/>
                        </a:spcAft>
                        <a:buNone/>
                      </a:pPr>
                      <a:r>
                        <a:rPr lang="vi" sz="1400"/>
                        <a:t>i, ii, iii…</a:t>
                      </a:r>
                      <a:endParaRPr sz="1100"/>
                    </a:p>
                  </a:txBody>
                  <a:tcPr marT="0" marB="0" marR="91450" marL="91450">
                    <a:solidFill>
                      <a:srgbClr val="FBE4D4"/>
                    </a:solidFill>
                  </a:tcPr>
                </a:tc>
              </a:tr>
              <a:tr h="302325">
                <a:tc>
                  <a:txBody>
                    <a:bodyPr/>
                    <a:lstStyle/>
                    <a:p>
                      <a:pPr indent="88900" lvl="0" marL="0" marR="0" rtl="0" algn="l">
                        <a:lnSpc>
                          <a:spcPct val="100000"/>
                        </a:lnSpc>
                        <a:spcBef>
                          <a:spcPts val="0"/>
                        </a:spcBef>
                        <a:spcAft>
                          <a:spcPts val="0"/>
                        </a:spcAft>
                        <a:buClr>
                          <a:schemeClr val="dk1"/>
                        </a:buClr>
                        <a:buSzPts val="1400"/>
                        <a:buFont typeface="Arial"/>
                        <a:buNone/>
                      </a:pPr>
                      <a:r>
                        <a:rPr lang="vi" sz="1400"/>
                        <a:t>upper-roman</a:t>
                      </a:r>
                      <a:endParaRPr sz="1100"/>
                    </a:p>
                  </a:txBody>
                  <a:tcPr marT="0" marB="0" marR="91450" marL="91450">
                    <a:solidFill>
                      <a:srgbClr val="DBDBDB"/>
                    </a:solidFill>
                  </a:tcPr>
                </a:tc>
                <a:tc>
                  <a:txBody>
                    <a:bodyPr/>
                    <a:lstStyle/>
                    <a:p>
                      <a:pPr indent="0" lvl="0" marL="0" marR="0" rtl="0" algn="just">
                        <a:lnSpc>
                          <a:spcPct val="100000"/>
                        </a:lnSpc>
                        <a:spcBef>
                          <a:spcPts val="0"/>
                        </a:spcBef>
                        <a:spcAft>
                          <a:spcPts val="0"/>
                        </a:spcAft>
                        <a:buClr>
                          <a:schemeClr val="dk1"/>
                        </a:buClr>
                        <a:buSzPts val="1400"/>
                        <a:buFont typeface="Arial"/>
                        <a:buNone/>
                      </a:pPr>
                      <a:r>
                        <a:rPr lang="vi" sz="1400"/>
                        <a:t>I, II, III… </a:t>
                      </a:r>
                      <a:endParaRPr sz="1100"/>
                    </a:p>
                  </a:txBody>
                  <a:tcPr marT="0" marB="0" marR="91450" marL="91450">
                    <a:solidFill>
                      <a:srgbClr val="DBDBDB"/>
                    </a:solidFill>
                  </a:tcPr>
                </a:tc>
              </a:tr>
            </a:tbl>
          </a:graphicData>
        </a:graphic>
      </p:graphicFrame>
      <p:sp>
        <p:nvSpPr>
          <p:cNvPr id="285" name="Google Shape;285;p32"/>
          <p:cNvSpPr/>
          <p:nvPr/>
        </p:nvSpPr>
        <p:spPr>
          <a:xfrm>
            <a:off x="381000" y="3486150"/>
            <a:ext cx="8458200" cy="1362551"/>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1" i="0" lang="vi" sz="2200" u="none" cap="none" strike="noStrike">
                <a:solidFill>
                  <a:schemeClr val="dk1"/>
                </a:solidFill>
                <a:latin typeface="Calibri"/>
                <a:ea typeface="Calibri"/>
                <a:cs typeface="Calibri"/>
                <a:sym typeface="Calibri"/>
              </a:rPr>
              <a:t>list-style-type</a:t>
            </a:r>
            <a:r>
              <a:rPr b="0" i="0" lang="vi" sz="2200" u="none" cap="none" strike="noStrike">
                <a:solidFill>
                  <a:schemeClr val="dk1"/>
                </a:solidFill>
                <a:latin typeface="Calibri"/>
                <a:ea typeface="Calibri"/>
                <a:cs typeface="Calibri"/>
                <a:sym typeface="Calibri"/>
              </a:rPr>
              <a:t> property is used to specify a numbering style for the ordered list.</a:t>
            </a:r>
            <a:endParaRPr/>
          </a:p>
          <a:p>
            <a:pPr indent="-274320" lvl="1" marL="457200" marR="0" rtl="0" algn="just">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It is the property of the style attribute, which is specified with the &lt;ol&gt; tags.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2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92" name="Google Shape;292;p3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293" name="Google Shape;293;p3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Unordered Lists 1-3</a:t>
            </a:r>
            <a:endParaRPr/>
          </a:p>
        </p:txBody>
      </p:sp>
      <p:sp>
        <p:nvSpPr>
          <p:cNvPr id="294" name="Google Shape;294;p33"/>
          <p:cNvSpPr/>
          <p:nvPr/>
        </p:nvSpPr>
        <p:spPr>
          <a:xfrm>
            <a:off x="76200" y="628650"/>
            <a:ext cx="8534400" cy="4535857"/>
          </a:xfrm>
          <a:prstGeom prst="rect">
            <a:avLst/>
          </a:prstGeom>
          <a:noFill/>
          <a:ln>
            <a:noFill/>
          </a:ln>
        </p:spPr>
        <p:txBody>
          <a:bodyPr anchorCtr="0" anchor="t" bIns="45700" lIns="91425" spcFirstLastPara="1" rIns="91425" wrap="square" tIns="45700">
            <a:noAutofit/>
          </a:bodyPr>
          <a:lstStyle/>
          <a:p>
            <a:pPr indent="-223520" lvl="1" marL="457200" marR="0" rtl="0" algn="just">
              <a:lnSpc>
                <a:spcPct val="100000"/>
              </a:lnSpc>
              <a:spcBef>
                <a:spcPts val="0"/>
              </a:spcBef>
              <a:spcAft>
                <a:spcPts val="0"/>
              </a:spcAft>
              <a:buClr>
                <a:srgbClr val="AC1418"/>
              </a:buClr>
              <a:buSzPts val="1400"/>
              <a:buFont typeface="Noto Sans Symbols"/>
              <a:buChar char="•"/>
            </a:pPr>
            <a:r>
              <a:rPr b="0" i="0" lang="vi" u="none" cap="none" strike="noStrike">
                <a:solidFill>
                  <a:schemeClr val="dk1"/>
                </a:solidFill>
                <a:latin typeface="Calibri"/>
                <a:ea typeface="Calibri"/>
                <a:cs typeface="Calibri"/>
                <a:sym typeface="Calibri"/>
              </a:rPr>
              <a:t>Items are arranged in random order</a:t>
            </a:r>
            <a:endParaRPr/>
          </a:p>
          <a:p>
            <a:pPr indent="-223520" lvl="1" marL="457200" marR="0" rtl="0" algn="just">
              <a:lnSpc>
                <a:spcPct val="100000"/>
              </a:lnSpc>
              <a:spcBef>
                <a:spcPts val="600"/>
              </a:spcBef>
              <a:spcAft>
                <a:spcPts val="0"/>
              </a:spcAft>
              <a:buClr>
                <a:srgbClr val="AC1418"/>
              </a:buClr>
              <a:buSzPts val="1400"/>
              <a:buFont typeface="Noto Sans Symbols"/>
              <a:buChar char="•"/>
            </a:pPr>
            <a:r>
              <a:rPr b="0" i="0" lang="vi" u="none" cap="none" strike="noStrike">
                <a:solidFill>
                  <a:schemeClr val="dk1"/>
                </a:solidFill>
                <a:latin typeface="Calibri"/>
                <a:ea typeface="Calibri"/>
                <a:cs typeface="Calibri"/>
                <a:sym typeface="Calibri"/>
              </a:rPr>
              <a:t>Two elements used for creating an unordered list are as follows:</a:t>
            </a:r>
            <a:endParaRPr/>
          </a:p>
          <a:p>
            <a:pPr indent="0" lvl="2" marL="640080" marR="0" rtl="0" algn="just">
              <a:lnSpc>
                <a:spcPct val="100000"/>
              </a:lnSpc>
              <a:spcBef>
                <a:spcPts val="600"/>
              </a:spcBef>
              <a:spcAft>
                <a:spcPts val="0"/>
              </a:spcAft>
              <a:buNone/>
            </a:pPr>
            <a:r>
              <a:rPr b="1" i="0" lang="vi" u="none" cap="none" strike="noStrike">
                <a:solidFill>
                  <a:srgbClr val="FF0000"/>
                </a:solidFill>
                <a:latin typeface="Calibri"/>
                <a:ea typeface="Calibri"/>
                <a:cs typeface="Calibri"/>
                <a:sym typeface="Calibri"/>
              </a:rPr>
              <a:t>UL</a:t>
            </a:r>
            <a:r>
              <a:rPr b="0" i="0" lang="vi" u="none" cap="none" strike="noStrike">
                <a:solidFill>
                  <a:schemeClr val="dk1"/>
                </a:solidFill>
                <a:latin typeface="Calibri"/>
                <a:ea typeface="Calibri"/>
                <a:cs typeface="Calibri"/>
                <a:sym typeface="Calibri"/>
              </a:rPr>
              <a:t> – Creates an unordered list</a:t>
            </a:r>
            <a:endParaRPr/>
          </a:p>
          <a:p>
            <a:pPr indent="0" lvl="2" marL="640080" marR="0" rtl="0" algn="just">
              <a:lnSpc>
                <a:spcPct val="100000"/>
              </a:lnSpc>
              <a:spcBef>
                <a:spcPts val="600"/>
              </a:spcBef>
              <a:spcAft>
                <a:spcPts val="0"/>
              </a:spcAft>
              <a:buNone/>
            </a:pPr>
            <a:r>
              <a:rPr b="1" i="0" lang="vi" u="none" cap="none" strike="noStrike">
                <a:solidFill>
                  <a:srgbClr val="FF0000"/>
                </a:solidFill>
                <a:latin typeface="Calibri"/>
                <a:ea typeface="Calibri"/>
                <a:cs typeface="Calibri"/>
                <a:sym typeface="Calibri"/>
              </a:rPr>
              <a:t>LI </a:t>
            </a:r>
            <a:r>
              <a:rPr b="0" i="0" lang="vi" u="none" cap="none" strike="noStrike">
                <a:solidFill>
                  <a:schemeClr val="dk1"/>
                </a:solidFill>
                <a:latin typeface="Calibri"/>
                <a:ea typeface="Calibri"/>
                <a:cs typeface="Calibri"/>
                <a:sym typeface="Calibri"/>
              </a:rPr>
              <a:t>– Specifies an item and it is a sub-element of the OL element</a:t>
            </a:r>
            <a:endParaRPr/>
          </a:p>
          <a:p>
            <a:pPr indent="-223520" lvl="1" marL="457200" marR="0" rtl="0" algn="just">
              <a:lnSpc>
                <a:spcPct val="100000"/>
              </a:lnSpc>
              <a:spcBef>
                <a:spcPts val="600"/>
              </a:spcBef>
              <a:spcAft>
                <a:spcPts val="0"/>
              </a:spcAft>
              <a:buClr>
                <a:srgbClr val="AC1418"/>
              </a:buClr>
              <a:buSzPts val="1400"/>
              <a:buFont typeface="Noto Sans Symbols"/>
              <a:buChar char="•"/>
            </a:pPr>
            <a:r>
              <a:rPr b="0" i="0" lang="vi" u="none" cap="none" strike="noStrike">
                <a:solidFill>
                  <a:schemeClr val="dk1"/>
                </a:solidFill>
                <a:latin typeface="Calibri"/>
                <a:ea typeface="Calibri"/>
                <a:cs typeface="Calibri"/>
                <a:sym typeface="Calibri"/>
              </a:rPr>
              <a:t>The Code Snippet demonstrates the use of UL and LI tag.</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&lt;body&gt;</a:t>
            </a:r>
            <a:endParaRPr/>
          </a:p>
          <a:p>
            <a:pPr indent="0" lvl="1" marL="182880" marR="0" rtl="0" algn="just">
              <a:lnSpc>
                <a:spcPct val="100000"/>
              </a:lnSpc>
              <a:spcBef>
                <a:spcPts val="600"/>
              </a:spcBef>
              <a:spcAft>
                <a:spcPts val="0"/>
              </a:spcAft>
              <a:buNone/>
            </a:pPr>
            <a:r>
              <a:rPr b="0" i="0" lang="vi" u="none" cap="none" strike="noStrike">
                <a:solidFill>
                  <a:schemeClr val="dk1"/>
                </a:solidFill>
                <a:latin typeface="Courier New"/>
                <a:ea typeface="Courier New"/>
                <a:cs typeface="Courier New"/>
                <a:sym typeface="Courier New"/>
              </a:rPr>
              <a:t>    </a:t>
            </a:r>
            <a:r>
              <a:rPr b="1" i="0" lang="vi" u="none" cap="none" strike="noStrike">
                <a:solidFill>
                  <a:schemeClr val="dk1"/>
                </a:solidFill>
                <a:latin typeface="Courier New"/>
                <a:ea typeface="Courier New"/>
                <a:cs typeface="Courier New"/>
                <a:sym typeface="Courier New"/>
              </a:rPr>
              <a:t>&lt;h2&gt;Features of EasyPad&lt;/h2&gt;</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    &lt;ul&gt;</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      &lt;li&gt;Opens many files at a time&lt;/li&gt;</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      &lt;li&gt;Unlimited undo and redo&lt;/li&gt;</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      &lt;li&gt;Reads and writes both </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          Windows and Unix files</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       &lt;/li&gt;</a:t>
            </a:r>
            <a:endParaRPr/>
          </a:p>
          <a:p>
            <a:pPr indent="0" lvl="1" marL="182880" marR="0" rtl="0" algn="just">
              <a:lnSpc>
                <a:spcPct val="100000"/>
              </a:lnSpc>
              <a:spcBef>
                <a:spcPts val="600"/>
              </a:spcBef>
              <a:spcAft>
                <a:spcPts val="0"/>
              </a:spcAft>
              <a:buNone/>
            </a:pPr>
            <a:r>
              <a:rPr b="0" i="0" lang="vi" u="none" cap="none" strike="noStrike">
                <a:solidFill>
                  <a:schemeClr val="dk1"/>
                </a:solidFill>
                <a:latin typeface="Courier New"/>
                <a:ea typeface="Courier New"/>
                <a:cs typeface="Courier New"/>
                <a:sym typeface="Courier New"/>
              </a:rPr>
              <a:t>    </a:t>
            </a:r>
            <a:r>
              <a:rPr b="1" i="0" lang="vi" u="none" cap="none" strike="noStrike">
                <a:solidFill>
                  <a:schemeClr val="dk1"/>
                </a:solidFill>
                <a:latin typeface="Courier New"/>
                <a:ea typeface="Courier New"/>
                <a:cs typeface="Courier New"/>
                <a:sym typeface="Courier New"/>
              </a:rPr>
              <a:t>&lt;/ul&gt;</a:t>
            </a:r>
            <a:endParaRPr/>
          </a:p>
          <a:p>
            <a:pPr indent="0" lvl="1" marL="182880" marR="0" rtl="0" algn="just">
              <a:lnSpc>
                <a:spcPct val="100000"/>
              </a:lnSpc>
              <a:spcBef>
                <a:spcPts val="600"/>
              </a:spcBef>
              <a:spcAft>
                <a:spcPts val="0"/>
              </a:spcAft>
              <a:buNone/>
            </a:pPr>
            <a:r>
              <a:rPr b="1" i="0" lang="vi" u="none" cap="none" strike="noStrike">
                <a:solidFill>
                  <a:schemeClr val="dk1"/>
                </a:solidFill>
                <a:latin typeface="Courier New"/>
                <a:ea typeface="Courier New"/>
                <a:cs typeface="Courier New"/>
                <a:sym typeface="Courier New"/>
              </a:rPr>
              <a:t>&lt;/body&gt;</a:t>
            </a:r>
            <a:endParaRPr/>
          </a:p>
          <a:p>
            <a:pPr indent="0" lvl="1" marL="182880" marR="0" rtl="0" algn="just">
              <a:lnSpc>
                <a:spcPct val="100000"/>
              </a:lnSpc>
              <a:spcBef>
                <a:spcPts val="600"/>
              </a:spcBef>
              <a:spcAft>
                <a:spcPts val="0"/>
              </a:spcAft>
              <a:buNone/>
            </a:pPr>
            <a:r>
              <a:t/>
            </a:r>
            <a:endParaRPr b="0" i="0" u="none" cap="none" strike="noStrike">
              <a:solidFill>
                <a:schemeClr val="dk1"/>
              </a:solidFill>
              <a:latin typeface="Calibri"/>
              <a:ea typeface="Calibri"/>
              <a:cs typeface="Calibri"/>
              <a:sym typeface="Calibri"/>
            </a:endParaRPr>
          </a:p>
        </p:txBody>
      </p:sp>
      <p:pic>
        <p:nvPicPr>
          <p:cNvPr id="295" name="Google Shape;295;p33"/>
          <p:cNvPicPr preferRelativeResize="0"/>
          <p:nvPr/>
        </p:nvPicPr>
        <p:blipFill rotWithShape="1">
          <a:blip r:embed="rId3">
            <a:alphaModFix/>
          </a:blip>
          <a:srcRect b="0" l="0" r="0" t="0"/>
          <a:stretch/>
        </p:blipFill>
        <p:spPr>
          <a:xfrm>
            <a:off x="5570875" y="1949700"/>
            <a:ext cx="3245600" cy="273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02" name="Google Shape;302;p3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303" name="Google Shape;303;p34"/>
          <p:cNvSpPr txBox="1"/>
          <p:nvPr/>
        </p:nvSpPr>
        <p:spPr>
          <a:xfrm>
            <a:off x="530352" y="205978"/>
            <a:ext cx="7620000" cy="308371"/>
          </a:xfrm>
          <a:prstGeom prst="rect">
            <a:avLst/>
          </a:prstGeom>
          <a:noFill/>
          <a:ln>
            <a:noFill/>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rPr b="1" i="0" lang="vi" sz="3200" u="none" cap="none" strike="noStrike">
                <a:solidFill>
                  <a:srgbClr val="0036A2"/>
                </a:solidFill>
                <a:latin typeface="Book Antiqua"/>
                <a:ea typeface="Book Antiqua"/>
                <a:cs typeface="Book Antiqua"/>
                <a:sym typeface="Book Antiqua"/>
              </a:rPr>
              <a:t>Unordered Lists 2-3</a:t>
            </a:r>
            <a:endParaRPr/>
          </a:p>
        </p:txBody>
      </p:sp>
      <p:sp>
        <p:nvSpPr>
          <p:cNvPr id="304" name="Google Shape;304;p34"/>
          <p:cNvSpPr/>
          <p:nvPr/>
        </p:nvSpPr>
        <p:spPr>
          <a:xfrm>
            <a:off x="228600" y="685800"/>
            <a:ext cx="8534400" cy="4178067"/>
          </a:xfrm>
          <a:prstGeom prst="rect">
            <a:avLst/>
          </a:prstGeom>
          <a:noFill/>
          <a:ln>
            <a:noFill/>
          </a:ln>
        </p:spPr>
        <p:txBody>
          <a:bodyPr anchorCtr="0" anchor="t" bIns="45700" lIns="91425" spcFirstLastPara="1" rIns="91425" wrap="square" tIns="45700">
            <a:noAutofit/>
          </a:bodyPr>
          <a:lstStyle/>
          <a:p>
            <a:pPr indent="-236220" lvl="1" marL="4572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list-style-type property specifies the type of bullet to be applied to an unordered list. </a:t>
            </a:r>
            <a:endParaRPr sz="1600"/>
          </a:p>
          <a:p>
            <a:pPr indent="-236220" lvl="1" marL="457200" marR="0" rtl="0" algn="l">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There are three types of bullets defined for the unordered lists:</a:t>
            </a:r>
            <a:endParaRPr sz="1600"/>
          </a:p>
          <a:p>
            <a:pPr indent="-248919" lvl="2" marL="9144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Disc</a:t>
            </a:r>
            <a:endParaRPr sz="1600"/>
          </a:p>
          <a:p>
            <a:pPr indent="-248919" lvl="2" marL="9144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Square</a:t>
            </a:r>
            <a:endParaRPr sz="1600"/>
          </a:p>
          <a:p>
            <a:pPr indent="-248919" lvl="2" marL="9144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circle </a:t>
            </a:r>
            <a:endParaRPr sz="1600"/>
          </a:p>
          <a:p>
            <a:pPr indent="-236220" lvl="1" marL="457200" marR="0" rtl="0" algn="l">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default value is disc, which is applied to the unordered list</a:t>
            </a:r>
            <a:br>
              <a:rPr b="0" i="0" lang="vi" sz="1600" u="none" cap="none" strike="noStrike">
                <a:solidFill>
                  <a:schemeClr val="dk1"/>
                </a:solidFill>
                <a:latin typeface="Calibri"/>
                <a:ea typeface="Calibri"/>
                <a:cs typeface="Calibri"/>
                <a:sym typeface="Calibri"/>
              </a:rPr>
            </a:br>
            <a:endParaRPr b="0" i="0" sz="1600" u="none" cap="none" strike="noStrike">
              <a:solidFill>
                <a:schemeClr val="dk1"/>
              </a:solidFill>
              <a:latin typeface="Calibri"/>
              <a:ea typeface="Calibri"/>
              <a:cs typeface="Calibri"/>
              <a:sym typeface="Calibri"/>
            </a:endParaRPr>
          </a:p>
          <a:p>
            <a:pPr indent="0"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&lt;body&gt; </a:t>
            </a:r>
            <a:endParaRPr sz="1600"/>
          </a:p>
          <a:p>
            <a:pPr indent="0"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&lt;h2&gt;Wild Animals&lt;/h2&gt; </a:t>
            </a:r>
            <a:endParaRPr sz="1600"/>
          </a:p>
          <a:p>
            <a:pPr indent="0"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&lt;ul style=”</a:t>
            </a:r>
            <a:r>
              <a:rPr b="1" i="0" lang="vi" sz="1600" u="none" cap="none" strike="noStrike">
                <a:solidFill>
                  <a:srgbClr val="007E39"/>
                </a:solidFill>
                <a:latin typeface="Courier New"/>
                <a:ea typeface="Courier New"/>
                <a:cs typeface="Courier New"/>
                <a:sym typeface="Courier New"/>
              </a:rPr>
              <a:t>list-style-type</a:t>
            </a:r>
            <a:r>
              <a:rPr b="1" i="0" lang="vi" sz="1600" u="none" cap="none" strike="noStrike">
                <a:solidFill>
                  <a:schemeClr val="dk1"/>
                </a:solidFill>
                <a:latin typeface="Courier New"/>
                <a:ea typeface="Courier New"/>
                <a:cs typeface="Courier New"/>
                <a:sym typeface="Courier New"/>
              </a:rPr>
              <a:t>:square”&gt; </a:t>
            </a:r>
            <a:endParaRPr sz="1600"/>
          </a:p>
          <a:p>
            <a:pPr indent="341313"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&lt;li&gt; Lion &lt;/li&gt; </a:t>
            </a:r>
            <a:endParaRPr sz="1600"/>
          </a:p>
          <a:p>
            <a:pPr indent="341313"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&lt;li&gt; Tiger &lt;/li&gt; </a:t>
            </a:r>
            <a:endParaRPr sz="1600"/>
          </a:p>
          <a:p>
            <a:pPr indent="341313"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&lt;li&gt; Leopard &lt;/li&gt; </a:t>
            </a:r>
            <a:endParaRPr sz="1600"/>
          </a:p>
          <a:p>
            <a:pPr indent="341313"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&lt;li&gt; Wolf&lt;/li&gt; </a:t>
            </a:r>
            <a:endParaRPr sz="1600"/>
          </a:p>
          <a:p>
            <a:pPr indent="0"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&lt;/ul&gt; </a:t>
            </a:r>
            <a:endParaRPr sz="1600"/>
          </a:p>
          <a:p>
            <a:pPr indent="0" lvl="1" marL="457200" marR="0" rtl="0" algn="l">
              <a:lnSpc>
                <a:spcPct val="50000"/>
              </a:lnSpc>
              <a:spcBef>
                <a:spcPts val="900"/>
              </a:spcBef>
              <a:spcAft>
                <a:spcPts val="0"/>
              </a:spcAft>
              <a:buNone/>
            </a:pPr>
            <a:r>
              <a:rPr b="1" i="0" lang="vi" sz="1600" u="none" cap="none" strike="noStrike">
                <a:solidFill>
                  <a:schemeClr val="dk1"/>
                </a:solidFill>
                <a:latin typeface="Courier New"/>
                <a:ea typeface="Courier New"/>
                <a:cs typeface="Courier New"/>
                <a:sym typeface="Courier New"/>
              </a:rPr>
              <a:t>&lt;/body&gt;</a:t>
            </a:r>
            <a:endParaRPr sz="1600"/>
          </a:p>
          <a:p>
            <a:pPr indent="0" lvl="1" marL="457200" marR="0" rtl="0" algn="l">
              <a:lnSpc>
                <a:spcPct val="50000"/>
              </a:lnSpc>
              <a:spcBef>
                <a:spcPts val="700"/>
              </a:spcBef>
              <a:spcAft>
                <a:spcPts val="0"/>
              </a:spcAft>
              <a:buNone/>
            </a:pPr>
            <a:r>
              <a:rPr b="0" i="0" lang="vi" sz="1600" u="none" cap="none" strike="noStrike">
                <a:solidFill>
                  <a:schemeClr val="dk1"/>
                </a:solidFill>
                <a:latin typeface="Courier New"/>
                <a:ea typeface="Courier New"/>
                <a:cs typeface="Courier New"/>
                <a:sym typeface="Courier New"/>
              </a:rPr>
              <a:t>	</a:t>
            </a:r>
            <a:endParaRPr b="0" baseline="30000"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4" name="Google Shape;84;p1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85" name="Google Shape;85;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6" name="Google Shape;86;p17"/>
          <p:cNvSpPr/>
          <p:nvPr/>
        </p:nvSpPr>
        <p:spPr>
          <a:xfrm>
            <a:off x="228600" y="1219200"/>
            <a:ext cx="8763000" cy="33147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the Heading tag</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the different tags related to formatting</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monospaced font, preformatted text, and block quotation</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Describe the different types of lists</a:t>
            </a:r>
            <a:endParaRPr/>
          </a:p>
          <a:p>
            <a:pPr indent="-274320" lvl="0" marL="457200" marR="0" rtl="0" algn="l">
              <a:lnSpc>
                <a:spcPct val="100000"/>
              </a:lnSpc>
              <a:spcBef>
                <a:spcPts val="1200"/>
              </a:spcBef>
              <a:spcAft>
                <a:spcPts val="0"/>
              </a:spcAft>
              <a:buClr>
                <a:srgbClr val="AC1418"/>
              </a:buClr>
              <a:buSzPts val="2800"/>
              <a:buFont typeface="Noto Sans Symbols"/>
              <a:buChar char="•"/>
            </a:pPr>
            <a:r>
              <a:rPr b="0" i="0" lang="vi" sz="2800" u="none" cap="none" strike="noStrike">
                <a:solidFill>
                  <a:schemeClr val="dk1"/>
                </a:solidFill>
                <a:latin typeface="Calibri"/>
                <a:ea typeface="Calibri"/>
                <a:cs typeface="Calibri"/>
                <a:sym typeface="Calibri"/>
              </a:rPr>
              <a:t>Explain the procedure to change the background color and image</a:t>
            </a:r>
            <a:endParaRPr/>
          </a:p>
          <a:p>
            <a:pPr indent="-274320" lvl="0" marL="457200" marR="0" rtl="0" algn="l">
              <a:lnSpc>
                <a:spcPct val="150000"/>
              </a:lnSpc>
              <a:spcBef>
                <a:spcPts val="0"/>
              </a:spcBef>
              <a:spcAft>
                <a:spcPts val="0"/>
              </a:spcAft>
              <a:buNone/>
            </a:pPr>
            <a:r>
              <a:t/>
            </a:r>
            <a:endParaRPr b="0" baseline="3000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11" name="Google Shape;311;p35"/>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312" name="Google Shape;312;p35"/>
          <p:cNvSpPr txBox="1"/>
          <p:nvPr/>
        </p:nvSpPr>
        <p:spPr>
          <a:xfrm>
            <a:off x="530352" y="205978"/>
            <a:ext cx="7620000" cy="308371"/>
          </a:xfrm>
          <a:prstGeom prst="rect">
            <a:avLst/>
          </a:prstGeom>
          <a:noFill/>
          <a:ln>
            <a:noFill/>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rPr b="1" i="0" lang="vi" sz="3200" u="none" cap="none" strike="noStrike">
                <a:solidFill>
                  <a:srgbClr val="0036A2"/>
                </a:solidFill>
                <a:latin typeface="Book Antiqua"/>
                <a:ea typeface="Book Antiqua"/>
                <a:cs typeface="Book Antiqua"/>
                <a:sym typeface="Book Antiqua"/>
              </a:rPr>
              <a:t>Unordered Lists 3-3</a:t>
            </a:r>
            <a:endParaRPr/>
          </a:p>
        </p:txBody>
      </p:sp>
      <p:pic>
        <p:nvPicPr>
          <p:cNvPr id="313" name="Google Shape;313;p35"/>
          <p:cNvPicPr preferRelativeResize="0"/>
          <p:nvPr/>
        </p:nvPicPr>
        <p:blipFill rotWithShape="1">
          <a:blip r:embed="rId3">
            <a:alphaModFix/>
          </a:blip>
          <a:srcRect b="0" l="0" r="0" t="0"/>
          <a:stretch/>
        </p:blipFill>
        <p:spPr>
          <a:xfrm>
            <a:off x="5738422" y="637722"/>
            <a:ext cx="3268500" cy="2738475"/>
          </a:xfrm>
          <a:prstGeom prst="rect">
            <a:avLst/>
          </a:prstGeom>
          <a:noFill/>
          <a:ln>
            <a:noFill/>
          </a:ln>
        </p:spPr>
      </p:pic>
      <p:sp>
        <p:nvSpPr>
          <p:cNvPr id="314" name="Google Shape;314;p35"/>
          <p:cNvSpPr/>
          <p:nvPr/>
        </p:nvSpPr>
        <p:spPr>
          <a:xfrm>
            <a:off x="152400" y="658693"/>
            <a:ext cx="5410200" cy="3993401"/>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u="none" cap="none" strike="noStrike">
                <a:solidFill>
                  <a:srgbClr val="007E39"/>
                </a:solidFill>
                <a:latin typeface="Calibri"/>
                <a:ea typeface="Calibri"/>
                <a:cs typeface="Calibri"/>
                <a:sym typeface="Calibri"/>
              </a:rPr>
              <a:t>ul.circle </a:t>
            </a:r>
            <a:r>
              <a:rPr b="0" i="0" lang="vi" u="none" cap="none" strike="noStrike">
                <a:solidFill>
                  <a:srgbClr val="000000"/>
                </a:solidFill>
                <a:latin typeface="Calibri"/>
                <a:ea typeface="Calibri"/>
                <a:cs typeface="Calibri"/>
                <a:sym typeface="Calibri"/>
              </a:rPr>
              <a:t>{ list-style-type:circle }</a:t>
            </a:r>
            <a:br>
              <a:rPr b="0" i="0" lang="vi" u="none" cap="none" strike="noStrike">
                <a:solidFill>
                  <a:schemeClr val="dk1"/>
                </a:solidFill>
                <a:latin typeface="Calibri"/>
                <a:ea typeface="Calibri"/>
                <a:cs typeface="Calibri"/>
                <a:sym typeface="Calibri"/>
              </a:rPr>
            </a:br>
            <a:r>
              <a:rPr b="1" i="0" lang="vi" u="none" cap="none" strike="noStrike">
                <a:solidFill>
                  <a:srgbClr val="007E39"/>
                </a:solidFill>
                <a:latin typeface="Calibri"/>
                <a:ea typeface="Calibri"/>
                <a:cs typeface="Calibri"/>
                <a:sym typeface="Calibri"/>
              </a:rPr>
              <a:t>ul.square </a:t>
            </a:r>
            <a:r>
              <a:rPr b="0" i="0" lang="vi" u="none" cap="none" strike="noStrike">
                <a:solidFill>
                  <a:srgbClr val="000000"/>
                </a:solidFill>
                <a:latin typeface="Calibri"/>
                <a:ea typeface="Calibri"/>
                <a:cs typeface="Calibri"/>
                <a:sym typeface="Calibri"/>
              </a:rPr>
              <a:t>{ list-style-type:square }</a:t>
            </a:r>
            <a:br>
              <a:rPr b="0" i="0" lang="vi" u="none" cap="none" strike="noStrike">
                <a:solidFill>
                  <a:schemeClr val="dk1"/>
                </a:solidFill>
                <a:latin typeface="Calibri"/>
                <a:ea typeface="Calibri"/>
                <a:cs typeface="Calibri"/>
                <a:sym typeface="Calibri"/>
              </a:rPr>
            </a:br>
            <a:r>
              <a:rPr b="1" i="0" lang="vi" u="none" cap="none" strike="noStrike">
                <a:solidFill>
                  <a:srgbClr val="007E39"/>
                </a:solidFill>
                <a:latin typeface="Calibri"/>
                <a:ea typeface="Calibri"/>
                <a:cs typeface="Calibri"/>
                <a:sym typeface="Calibri"/>
              </a:rPr>
              <a:t>ol.upper-roman </a:t>
            </a:r>
            <a:r>
              <a:rPr b="0" i="0" lang="vi" u="none" cap="none" strike="noStrike">
                <a:solidFill>
                  <a:srgbClr val="000000"/>
                </a:solidFill>
                <a:latin typeface="Calibri"/>
                <a:ea typeface="Calibri"/>
                <a:cs typeface="Calibri"/>
                <a:sym typeface="Calibri"/>
              </a:rPr>
              <a:t>{ list-style-type:upper-roman }</a:t>
            </a:r>
            <a:br>
              <a:rPr b="0" i="0" lang="vi" u="none" cap="none" strike="noStrike">
                <a:solidFill>
                  <a:schemeClr val="dk1"/>
                </a:solidFill>
                <a:latin typeface="Calibri"/>
                <a:ea typeface="Calibri"/>
                <a:cs typeface="Calibri"/>
                <a:sym typeface="Calibri"/>
              </a:rPr>
            </a:br>
            <a:r>
              <a:rPr b="1" i="0" lang="vi" u="none" cap="none" strike="noStrike">
                <a:solidFill>
                  <a:srgbClr val="007E39"/>
                </a:solidFill>
                <a:latin typeface="Calibri"/>
                <a:ea typeface="Calibri"/>
                <a:cs typeface="Calibri"/>
                <a:sym typeface="Calibri"/>
              </a:rPr>
              <a:t>ol.lower-alpha </a:t>
            </a:r>
            <a:r>
              <a:rPr b="0" i="0" lang="vi" u="none" cap="none" strike="noStrike">
                <a:solidFill>
                  <a:srgbClr val="000000"/>
                </a:solidFill>
                <a:latin typeface="Calibri"/>
                <a:ea typeface="Calibri"/>
                <a:cs typeface="Calibri"/>
                <a:sym typeface="Calibri"/>
              </a:rPr>
              <a:t> { list-style-type:lower-alpha }</a:t>
            </a:r>
            <a:endParaRPr/>
          </a:p>
          <a:p>
            <a:pPr indent="0" lvl="0" marL="0" marR="0" rtl="0" algn="l">
              <a:lnSpc>
                <a:spcPct val="100000"/>
              </a:lnSpc>
              <a:spcBef>
                <a:spcPts val="0"/>
              </a:spcBef>
              <a:spcAft>
                <a:spcPts val="0"/>
              </a:spcAft>
              <a:buNone/>
            </a:pPr>
            <a:r>
              <a:t/>
            </a:r>
            <a:endParaRPr b="1" i="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vi" u="none" cap="none" strike="noStrike">
                <a:solidFill>
                  <a:srgbClr val="FF0000"/>
                </a:solidFill>
                <a:latin typeface="Courier New"/>
                <a:ea typeface="Courier New"/>
                <a:cs typeface="Courier New"/>
                <a:sym typeface="Courier New"/>
              </a:rPr>
              <a:t>//sample on HTM5</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&lt;style&gt;</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ul.circle {list-style-type:square}</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&lt;/style&gt;</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&lt;/head&gt;</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  </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&lt;h2&gt;Wild Animals&lt;/h2&gt; </a:t>
            </a:r>
            <a:endParaRPr/>
          </a:p>
          <a:p>
            <a:pPr indent="0" lvl="1" marL="4572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&lt;ul class="circle"&gt; </a:t>
            </a:r>
            <a:endParaRPr/>
          </a:p>
          <a:p>
            <a:pPr indent="0" lvl="2" marL="9144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&lt;li&gt;Lion&lt;/li&gt; </a:t>
            </a:r>
            <a:endParaRPr/>
          </a:p>
          <a:p>
            <a:pPr indent="0" lvl="2" marL="9144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&lt;li&gt;Tiger&lt;/li&gt; </a:t>
            </a:r>
            <a:endParaRPr/>
          </a:p>
          <a:p>
            <a:pPr indent="0" lvl="2" marL="9144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&lt;li&gt;Leopard&lt;/li&gt; </a:t>
            </a:r>
            <a:endParaRPr/>
          </a:p>
          <a:p>
            <a:pPr indent="0" lvl="2" marL="9144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&lt;li&gt;Wolf&lt;/li&gt; </a:t>
            </a:r>
            <a:endParaRPr/>
          </a:p>
          <a:p>
            <a:pPr indent="0" lvl="1" marL="4572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&lt;/ul&gt; </a:t>
            </a:r>
            <a:endParaRPr/>
          </a:p>
          <a:p>
            <a:pPr indent="-457200" lvl="1" marL="45720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&lt;/body&gt;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21" name="Google Shape;321;p36"/>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322" name="Google Shape;322;p3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Definition List 1-3</a:t>
            </a:r>
            <a:endParaRPr/>
          </a:p>
        </p:txBody>
      </p:sp>
      <p:grpSp>
        <p:nvGrpSpPr>
          <p:cNvPr id="323" name="Google Shape;323;p36"/>
          <p:cNvGrpSpPr/>
          <p:nvPr/>
        </p:nvGrpSpPr>
        <p:grpSpPr>
          <a:xfrm>
            <a:off x="354531" y="2405023"/>
            <a:ext cx="8382000" cy="1822734"/>
            <a:chOff x="0" y="158698"/>
            <a:chExt cx="8382000" cy="2430312"/>
          </a:xfrm>
        </p:grpSpPr>
        <p:sp>
          <p:nvSpPr>
            <p:cNvPr id="324" name="Google Shape;324;p36"/>
            <p:cNvSpPr/>
            <p:nvPr/>
          </p:nvSpPr>
          <p:spPr>
            <a:xfrm>
              <a:off x="0" y="158698"/>
              <a:ext cx="8382000" cy="755700"/>
            </a:xfrm>
            <a:prstGeom prst="roundRect">
              <a:avLst>
                <a:gd fmla="val 16667" name="adj"/>
              </a:avLst>
            </a:prstGeom>
            <a:solidFill>
              <a:srgbClr val="FBE4D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txBox="1"/>
            <p:nvPr/>
          </p:nvSpPr>
          <p:spPr>
            <a:xfrm>
              <a:off x="36890" y="195588"/>
              <a:ext cx="8308220" cy="68192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Calibri"/>
                <a:buNone/>
              </a:pPr>
              <a:r>
                <a:rPr b="0" i="0" lang="vi" sz="2200" u="none" cap="none" strike="noStrike">
                  <a:solidFill>
                    <a:schemeClr val="dk1"/>
                  </a:solidFill>
                  <a:latin typeface="Calibri"/>
                  <a:ea typeface="Calibri"/>
                  <a:cs typeface="Calibri"/>
                  <a:sym typeface="Calibri"/>
                </a:rPr>
                <a:t>DL – Is a container element that consists of DT and DD sub elements. Specifies that the definition list will be created using these elements.</a:t>
              </a:r>
              <a:endParaRPr/>
            </a:p>
          </p:txBody>
        </p:sp>
        <p:sp>
          <p:nvSpPr>
            <p:cNvPr id="326" name="Google Shape;326;p36"/>
            <p:cNvSpPr/>
            <p:nvPr/>
          </p:nvSpPr>
          <p:spPr>
            <a:xfrm>
              <a:off x="0" y="1136702"/>
              <a:ext cx="8382000" cy="600405"/>
            </a:xfrm>
            <a:prstGeom prst="roundRect">
              <a:avLst>
                <a:gd fmla="val 16667" name="adj"/>
              </a:avLst>
            </a:prstGeom>
            <a:solidFill>
              <a:srgbClr val="007E3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txBox="1"/>
            <p:nvPr/>
          </p:nvSpPr>
          <p:spPr>
            <a:xfrm>
              <a:off x="29309" y="1166011"/>
              <a:ext cx="8323382" cy="54178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DT – Specifies the term to be defined or described. </a:t>
              </a:r>
              <a:endParaRPr/>
            </a:p>
          </p:txBody>
        </p:sp>
        <p:sp>
          <p:nvSpPr>
            <p:cNvPr id="328" name="Google Shape;328;p36"/>
            <p:cNvSpPr/>
            <p:nvPr/>
          </p:nvSpPr>
          <p:spPr>
            <a:xfrm>
              <a:off x="0" y="1898701"/>
              <a:ext cx="8382000" cy="690309"/>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txBox="1"/>
            <p:nvPr/>
          </p:nvSpPr>
          <p:spPr>
            <a:xfrm>
              <a:off x="33698" y="1932399"/>
              <a:ext cx="8314604" cy="62291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DD – Specifies the definition or description of the term. </a:t>
              </a:r>
              <a:endParaRPr/>
            </a:p>
          </p:txBody>
        </p:sp>
      </p:grpSp>
      <p:sp>
        <p:nvSpPr>
          <p:cNvPr id="330" name="Google Shape;330;p36"/>
          <p:cNvSpPr/>
          <p:nvPr/>
        </p:nvSpPr>
        <p:spPr>
          <a:xfrm>
            <a:off x="167640" y="685800"/>
            <a:ext cx="8534400" cy="1511952"/>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Refers to a collection of terms with their corresponding descriptions</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Contains the terms along with their descriptions</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Appears with the term indented on the left followed by description on the right or on next line</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Elements required to create a definition list are as follows: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37" name="Google Shape;337;p37"/>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338" name="Google Shape;338;p3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Definition List 2-3</a:t>
            </a:r>
            <a:endParaRPr/>
          </a:p>
        </p:txBody>
      </p:sp>
      <p:grpSp>
        <p:nvGrpSpPr>
          <p:cNvPr id="339" name="Google Shape;339;p37"/>
          <p:cNvGrpSpPr/>
          <p:nvPr/>
        </p:nvGrpSpPr>
        <p:grpSpPr>
          <a:xfrm>
            <a:off x="457200" y="1171808"/>
            <a:ext cx="8159588" cy="656992"/>
            <a:chOff x="-55690" y="-640476"/>
            <a:chExt cx="8155922" cy="598933"/>
          </a:xfrm>
        </p:grpSpPr>
        <p:sp>
          <p:nvSpPr>
            <p:cNvPr id="340" name="Google Shape;340;p37"/>
            <p:cNvSpPr/>
            <p:nvPr/>
          </p:nvSpPr>
          <p:spPr>
            <a:xfrm>
              <a:off x="23032" y="-640476"/>
              <a:ext cx="8077200" cy="598933"/>
            </a:xfrm>
            <a:prstGeom prst="roundRect">
              <a:avLst>
                <a:gd fmla="val 21589" name="adj"/>
              </a:avLst>
            </a:prstGeom>
            <a:gradFill>
              <a:gsLst>
                <a:gs pos="0">
                  <a:srgbClr val="ACB8CA"/>
                </a:gs>
                <a:gs pos="80000">
                  <a:srgbClr val="F4B081"/>
                </a:gs>
                <a:gs pos="100000">
                  <a:srgbClr val="C00000"/>
                </a:gs>
              </a:gsLst>
              <a:lin ang="16200000" scaled="0"/>
            </a:gra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41" name="Google Shape;341;p37"/>
            <p:cNvSpPr/>
            <p:nvPr/>
          </p:nvSpPr>
          <p:spPr>
            <a:xfrm>
              <a:off x="-55690" y="-599549"/>
              <a:ext cx="8004094" cy="501067"/>
            </a:xfrm>
            <a:prstGeom prst="rect">
              <a:avLst/>
            </a:prstGeom>
            <a:noFill/>
            <a:ln>
              <a:noFill/>
            </a:ln>
          </p:spPr>
          <p:txBody>
            <a:bodyPr anchorCtr="0" anchor="t" bIns="0" lIns="68575" spcFirstLastPara="1" rIns="68575" wrap="square" tIns="0">
              <a:noAutofit/>
            </a:bodyPr>
            <a:lstStyle/>
            <a:p>
              <a:pPr indent="-274320" lvl="0" marL="457200" marR="0" rtl="0" algn="l">
                <a:lnSpc>
                  <a:spcPct val="100000"/>
                </a:lnSpc>
                <a:spcBef>
                  <a:spcPts val="0"/>
                </a:spcBef>
                <a:spcAft>
                  <a:spcPts val="0"/>
                </a:spcAft>
                <a:buNone/>
              </a:pPr>
              <a:r>
                <a:rPr lang="vi" sz="2200">
                  <a:solidFill>
                    <a:schemeClr val="dk1"/>
                  </a:solidFill>
                  <a:latin typeface="Calibri"/>
                  <a:ea typeface="Calibri"/>
                  <a:cs typeface="Calibri"/>
                  <a:sym typeface="Calibri"/>
                </a:rPr>
                <a:t>1. Specify the DL element to indicate that you want to create a definition list</a:t>
              </a:r>
              <a:r>
                <a:rPr lang="vi" sz="2200">
                  <a:solidFill>
                    <a:schemeClr val="lt1"/>
                  </a:solidFill>
                  <a:latin typeface="Calibri"/>
                  <a:ea typeface="Calibri"/>
                  <a:cs typeface="Calibri"/>
                  <a:sym typeface="Calibri"/>
                </a:rPr>
                <a:t>.</a:t>
              </a:r>
              <a:endParaRPr/>
            </a:p>
            <a:p>
              <a:pPr indent="-457200" lvl="0" marL="731520" marR="0" rtl="0" algn="l">
                <a:lnSpc>
                  <a:spcPct val="100000"/>
                </a:lnSpc>
                <a:spcBef>
                  <a:spcPts val="0"/>
                </a:spcBef>
                <a:spcAft>
                  <a:spcPts val="0"/>
                </a:spcAft>
                <a:buNone/>
              </a:pPr>
              <a:r>
                <a:t/>
              </a:r>
              <a:endParaRPr sz="2200">
                <a:solidFill>
                  <a:schemeClr val="lt1"/>
                </a:solidFill>
                <a:latin typeface="Calibri"/>
                <a:ea typeface="Calibri"/>
                <a:cs typeface="Calibri"/>
                <a:sym typeface="Calibri"/>
              </a:endParaRPr>
            </a:p>
            <a:p>
              <a:pPr indent="0" lvl="0" marL="0" marR="0" rtl="0" algn="l">
                <a:lnSpc>
                  <a:spcPct val="70000"/>
                </a:lnSpc>
                <a:spcBef>
                  <a:spcPts val="1200"/>
                </a:spcBef>
                <a:spcAft>
                  <a:spcPts val="0"/>
                </a:spcAft>
                <a:buNone/>
              </a:pPr>
              <a:r>
                <a:t/>
              </a:r>
              <a:endParaRPr baseline="30000" sz="2400">
                <a:solidFill>
                  <a:schemeClr val="dk1"/>
                </a:solidFill>
                <a:latin typeface="Courier New"/>
                <a:ea typeface="Courier New"/>
                <a:cs typeface="Courier New"/>
                <a:sym typeface="Courier New"/>
              </a:endParaRPr>
            </a:p>
          </p:txBody>
        </p:sp>
      </p:grpSp>
      <p:sp>
        <p:nvSpPr>
          <p:cNvPr id="342" name="Google Shape;342;p37"/>
          <p:cNvSpPr/>
          <p:nvPr/>
        </p:nvSpPr>
        <p:spPr>
          <a:xfrm>
            <a:off x="304800" y="685800"/>
            <a:ext cx="8534400" cy="32316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Steps to create a definition list are as follows:</a:t>
            </a:r>
            <a:endParaRPr/>
          </a:p>
        </p:txBody>
      </p:sp>
      <p:grpSp>
        <p:nvGrpSpPr>
          <p:cNvPr id="343" name="Google Shape;343;p37"/>
          <p:cNvGrpSpPr/>
          <p:nvPr/>
        </p:nvGrpSpPr>
        <p:grpSpPr>
          <a:xfrm>
            <a:off x="487988" y="2000250"/>
            <a:ext cx="8128800" cy="646599"/>
            <a:chOff x="-51600" y="-500031"/>
            <a:chExt cx="8128800" cy="633688"/>
          </a:xfrm>
        </p:grpSpPr>
        <p:sp>
          <p:nvSpPr>
            <p:cNvPr id="344" name="Google Shape;344;p37"/>
            <p:cNvSpPr/>
            <p:nvPr/>
          </p:nvSpPr>
          <p:spPr>
            <a:xfrm>
              <a:off x="0" y="-500031"/>
              <a:ext cx="8077200" cy="598933"/>
            </a:xfrm>
            <a:prstGeom prst="roundRect">
              <a:avLst>
                <a:gd fmla="val 21589" name="adj"/>
              </a:avLst>
            </a:prstGeom>
            <a:gradFill>
              <a:gsLst>
                <a:gs pos="0">
                  <a:srgbClr val="ACB8CA"/>
                </a:gs>
                <a:gs pos="80000">
                  <a:srgbClr val="F4B081"/>
                </a:gs>
                <a:gs pos="100000">
                  <a:srgbClr val="C00000"/>
                </a:gs>
              </a:gsLst>
              <a:lin ang="16200000" scaled="0"/>
            </a:gra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45" name="Google Shape;345;p37"/>
            <p:cNvSpPr/>
            <p:nvPr/>
          </p:nvSpPr>
          <p:spPr>
            <a:xfrm>
              <a:off x="-51600" y="-312607"/>
              <a:ext cx="8004094" cy="446264"/>
            </a:xfrm>
            <a:prstGeom prst="rect">
              <a:avLst/>
            </a:prstGeom>
            <a:noFill/>
            <a:ln>
              <a:noFill/>
            </a:ln>
          </p:spPr>
          <p:txBody>
            <a:bodyPr anchorCtr="0" anchor="t" bIns="0" lIns="68575" spcFirstLastPara="1" rIns="68575" wrap="square" tIns="0">
              <a:noAutofit/>
            </a:bodyPr>
            <a:lstStyle/>
            <a:p>
              <a:pPr indent="-274320" lvl="0" marL="457200" marR="0" rtl="0" algn="l">
                <a:lnSpc>
                  <a:spcPct val="100000"/>
                </a:lnSpc>
                <a:spcBef>
                  <a:spcPts val="0"/>
                </a:spcBef>
                <a:spcAft>
                  <a:spcPts val="0"/>
                </a:spcAft>
                <a:buNone/>
              </a:pPr>
              <a:r>
                <a:rPr lang="vi" sz="2200">
                  <a:solidFill>
                    <a:schemeClr val="dk1"/>
                  </a:solidFill>
                  <a:latin typeface="Calibri"/>
                  <a:ea typeface="Calibri"/>
                  <a:cs typeface="Calibri"/>
                  <a:sym typeface="Calibri"/>
                </a:rPr>
                <a:t>2. Use the DT element to specify the term such as Common Noun. </a:t>
              </a:r>
              <a:endParaRPr/>
            </a:p>
            <a:p>
              <a:pPr indent="-274320" lvl="0" marL="457200" marR="0" rtl="0" algn="l">
                <a:lnSpc>
                  <a:spcPct val="100000"/>
                </a:lnSpc>
                <a:spcBef>
                  <a:spcPts val="0"/>
                </a:spcBef>
                <a:spcAft>
                  <a:spcPts val="0"/>
                </a:spcAft>
                <a:buNone/>
              </a:pPr>
              <a:r>
                <a:t/>
              </a:r>
              <a:endParaRPr baseline="30000" sz="2400">
                <a:solidFill>
                  <a:schemeClr val="dk1"/>
                </a:solidFill>
                <a:latin typeface="Courier New"/>
                <a:ea typeface="Courier New"/>
                <a:cs typeface="Courier New"/>
                <a:sym typeface="Courier New"/>
              </a:endParaRPr>
            </a:p>
            <a:p>
              <a:pPr indent="-457200" lvl="0" marL="731520" marR="0" rtl="0" algn="l">
                <a:lnSpc>
                  <a:spcPct val="100000"/>
                </a:lnSpc>
                <a:spcBef>
                  <a:spcPts val="0"/>
                </a:spcBef>
                <a:spcAft>
                  <a:spcPts val="0"/>
                </a:spcAft>
                <a:buNone/>
              </a:pPr>
              <a:r>
                <a:t/>
              </a:r>
              <a:endParaRPr baseline="30000" sz="2400">
                <a:solidFill>
                  <a:schemeClr val="dk1"/>
                </a:solidFill>
                <a:latin typeface="Courier New"/>
                <a:ea typeface="Courier New"/>
                <a:cs typeface="Courier New"/>
                <a:sym typeface="Courier New"/>
              </a:endParaRPr>
            </a:p>
            <a:p>
              <a:pPr indent="0" lvl="0" marL="0" marR="0" rtl="0" algn="l">
                <a:lnSpc>
                  <a:spcPct val="70000"/>
                </a:lnSpc>
                <a:spcBef>
                  <a:spcPts val="1200"/>
                </a:spcBef>
                <a:spcAft>
                  <a:spcPts val="0"/>
                </a:spcAft>
                <a:buNone/>
              </a:pPr>
              <a:r>
                <a:t/>
              </a:r>
              <a:endParaRPr baseline="30000" sz="2400">
                <a:solidFill>
                  <a:schemeClr val="dk1"/>
                </a:solidFill>
                <a:latin typeface="Courier New"/>
                <a:ea typeface="Courier New"/>
                <a:cs typeface="Courier New"/>
                <a:sym typeface="Courier New"/>
              </a:endParaRPr>
            </a:p>
          </p:txBody>
        </p:sp>
      </p:grpSp>
      <p:grpSp>
        <p:nvGrpSpPr>
          <p:cNvPr id="346" name="Google Shape;346;p37"/>
          <p:cNvGrpSpPr/>
          <p:nvPr/>
        </p:nvGrpSpPr>
        <p:grpSpPr>
          <a:xfrm>
            <a:off x="456974" y="2857286"/>
            <a:ext cx="8188163" cy="953398"/>
            <a:chOff x="-47996" y="-500031"/>
            <a:chExt cx="8125196" cy="783657"/>
          </a:xfrm>
        </p:grpSpPr>
        <p:sp>
          <p:nvSpPr>
            <p:cNvPr id="347" name="Google Shape;347;p37"/>
            <p:cNvSpPr/>
            <p:nvPr/>
          </p:nvSpPr>
          <p:spPr>
            <a:xfrm>
              <a:off x="0" y="-500031"/>
              <a:ext cx="8077200" cy="598933"/>
            </a:xfrm>
            <a:prstGeom prst="roundRect">
              <a:avLst>
                <a:gd fmla="val 21589" name="adj"/>
              </a:avLst>
            </a:prstGeom>
            <a:gradFill>
              <a:gsLst>
                <a:gs pos="0">
                  <a:srgbClr val="ACB8CA"/>
                </a:gs>
                <a:gs pos="80000">
                  <a:srgbClr val="F4B081"/>
                </a:gs>
                <a:gs pos="100000">
                  <a:srgbClr val="C00000"/>
                </a:gs>
              </a:gsLst>
              <a:lin ang="16200000" scaled="0"/>
            </a:gra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70000"/>
                </a:lnSpc>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348" name="Google Shape;348;p37"/>
            <p:cNvSpPr/>
            <p:nvPr/>
          </p:nvSpPr>
          <p:spPr>
            <a:xfrm>
              <a:off x="-47996" y="-323437"/>
              <a:ext cx="8004094" cy="607063"/>
            </a:xfrm>
            <a:prstGeom prst="rect">
              <a:avLst/>
            </a:prstGeom>
            <a:noFill/>
            <a:ln>
              <a:noFill/>
            </a:ln>
          </p:spPr>
          <p:txBody>
            <a:bodyPr anchorCtr="0" anchor="ctr" bIns="0" lIns="68575" spcFirstLastPara="1" rIns="68575" wrap="square" tIns="0">
              <a:noAutofit/>
            </a:bodyPr>
            <a:lstStyle/>
            <a:p>
              <a:pPr indent="-274320" lvl="0" marL="457200" marR="0" rtl="0" algn="l">
                <a:lnSpc>
                  <a:spcPct val="100000"/>
                </a:lnSpc>
                <a:spcBef>
                  <a:spcPts val="0"/>
                </a:spcBef>
                <a:spcAft>
                  <a:spcPts val="0"/>
                </a:spcAft>
                <a:buNone/>
              </a:pPr>
              <a:r>
                <a:rPr lang="vi" sz="2200">
                  <a:solidFill>
                    <a:schemeClr val="dk1"/>
                  </a:solidFill>
                  <a:latin typeface="Calibri"/>
                  <a:ea typeface="Calibri"/>
                  <a:cs typeface="Calibri"/>
                  <a:sym typeface="Calibri"/>
                </a:rPr>
                <a:t>3. Use the DD element to specify the description of the term.</a:t>
              </a:r>
              <a:endParaRPr/>
            </a:p>
            <a:p>
              <a:pPr indent="-457200" lvl="0" marL="731520" marR="0" rtl="0" algn="l">
                <a:lnSpc>
                  <a:spcPct val="100000"/>
                </a:lnSpc>
                <a:spcBef>
                  <a:spcPts val="0"/>
                </a:spcBef>
                <a:spcAft>
                  <a:spcPts val="0"/>
                </a:spcAft>
                <a:buNone/>
              </a:pPr>
              <a:r>
                <a:t/>
              </a:r>
              <a:endParaRPr baseline="30000" sz="2400">
                <a:solidFill>
                  <a:schemeClr val="dk1"/>
                </a:solidFill>
                <a:latin typeface="Courier New"/>
                <a:ea typeface="Courier New"/>
                <a:cs typeface="Courier New"/>
                <a:sym typeface="Courier New"/>
              </a:endParaRPr>
            </a:p>
            <a:p>
              <a:pPr indent="0" lvl="0" marL="0" marR="0" rtl="0" algn="l">
                <a:lnSpc>
                  <a:spcPct val="70000"/>
                </a:lnSpc>
                <a:spcBef>
                  <a:spcPts val="1200"/>
                </a:spcBef>
                <a:spcAft>
                  <a:spcPts val="0"/>
                </a:spcAft>
                <a:buNone/>
              </a:pPr>
              <a:r>
                <a:t/>
              </a:r>
              <a:endParaRPr baseline="30000" sz="2400">
                <a:solidFill>
                  <a:schemeClr val="dk1"/>
                </a:solidFill>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55" name="Google Shape;355;p3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356" name="Google Shape;356;p3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Definition List 3-3</a:t>
            </a:r>
            <a:endParaRPr/>
          </a:p>
        </p:txBody>
      </p:sp>
      <p:sp>
        <p:nvSpPr>
          <p:cNvPr id="357" name="Google Shape;357;p38"/>
          <p:cNvSpPr/>
          <p:nvPr/>
        </p:nvSpPr>
        <p:spPr>
          <a:xfrm>
            <a:off x="304800" y="685800"/>
            <a:ext cx="8534400" cy="2608406"/>
          </a:xfrm>
          <a:prstGeom prst="rect">
            <a:avLst/>
          </a:prstGeom>
          <a:noFill/>
          <a:ln>
            <a:noFill/>
          </a:ln>
        </p:spPr>
        <p:txBody>
          <a:bodyPr anchorCtr="0" anchor="t"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Code Snippet demonstrates the way to create a definition list.</a:t>
            </a:r>
            <a:endParaRPr sz="1600"/>
          </a:p>
          <a:p>
            <a:pPr indent="0" lvl="1" marL="18288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&lt;body&gt;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&lt;h2&gt;Types of Nouns&lt;/h2&gt;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&lt;dl&gt;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&lt;dt&gt;&lt;b&gt;Common Noun:&lt;/b&gt;&lt;/dt&gt;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&lt;dd&gt;It is a name of an object in general, such as</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pencil, pen, paper, and so on.&lt;/dd&gt;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&lt;dt&gt;&lt;b&gt;Proper Noun:&lt;/b&gt;&lt;/dt&gt;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&lt;dd&gt;It is the unique name of a person or a place.</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&lt;/dd&gt;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&lt;/dl&gt;</a:t>
            </a:r>
            <a:endParaRPr sz="1600"/>
          </a:p>
          <a:p>
            <a:pPr indent="-274320" lvl="1" marL="45720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  &lt;/body&gt;</a:t>
            </a:r>
            <a:endParaRPr sz="1600"/>
          </a:p>
        </p:txBody>
      </p:sp>
      <p:pic>
        <p:nvPicPr>
          <p:cNvPr id="358" name="Google Shape;358;p38"/>
          <p:cNvPicPr preferRelativeResize="0"/>
          <p:nvPr/>
        </p:nvPicPr>
        <p:blipFill rotWithShape="1">
          <a:blip r:embed="rId3">
            <a:alphaModFix/>
          </a:blip>
          <a:srcRect b="0" l="0" r="0" t="0"/>
          <a:stretch/>
        </p:blipFill>
        <p:spPr>
          <a:xfrm>
            <a:off x="2961025" y="3137999"/>
            <a:ext cx="3538898" cy="166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500"/>
                                        <p:tgtEl>
                                          <p:spTgt spid="3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p:nvPr/>
        </p:nvSpPr>
        <p:spPr>
          <a:xfrm>
            <a:off x="243038" y="2647950"/>
            <a:ext cx="8534400" cy="2031300"/>
          </a:xfrm>
          <a:prstGeom prst="rect">
            <a:avLst/>
          </a:prstGeom>
          <a:noFill/>
          <a:ln>
            <a:noFill/>
          </a:ln>
        </p:spPr>
        <p:txBody>
          <a:bodyPr anchorCtr="0" anchor="t" bIns="45700" lIns="91425" spcFirstLastPara="1" rIns="91425" wrap="square" tIns="45700">
            <a:noAutofit/>
          </a:bodyPr>
          <a:lstStyle/>
          <a:p>
            <a:pPr indent="-236220" lvl="1" marL="457200" marR="0" rtl="0" algn="l">
              <a:lnSpc>
                <a:spcPct val="100000"/>
              </a:lnSpc>
              <a:spcBef>
                <a:spcPts val="0"/>
              </a:spcBef>
              <a:spcAft>
                <a:spcPts val="0"/>
              </a:spcAft>
              <a:buClr>
                <a:srgbClr val="AC1418"/>
              </a:buClr>
              <a:buSzPts val="1600"/>
              <a:buFont typeface="Noto Sans Symbols"/>
              <a:buChar char="•"/>
            </a:pPr>
            <a:r>
              <a:rPr b="0" i="0" lang="vi" sz="1600" u="none" cap="none" strike="noStrike">
                <a:solidFill>
                  <a:srgbClr val="000000"/>
                </a:solidFill>
                <a:latin typeface="Calibri"/>
                <a:ea typeface="Calibri"/>
                <a:cs typeface="Calibri"/>
                <a:sym typeface="Calibri"/>
              </a:rPr>
              <a:t>Syntax for bgcolor is:</a:t>
            </a:r>
            <a:br>
              <a:rPr b="0" i="0" lang="vi" sz="1600" u="none" cap="none" strike="noStrike">
                <a:solidFill>
                  <a:srgbClr val="000000"/>
                </a:solidFill>
                <a:latin typeface="Calibri"/>
                <a:ea typeface="Calibri"/>
                <a:cs typeface="Calibri"/>
                <a:sym typeface="Calibri"/>
              </a:rPr>
            </a:br>
            <a:endParaRPr b="0" i="0" sz="1600" u="none" cap="none" strike="noStrike">
              <a:solidFill>
                <a:srgbClr val="000000"/>
              </a:solidFill>
              <a:latin typeface="Calibri"/>
              <a:ea typeface="Calibri"/>
              <a:cs typeface="Calibri"/>
              <a:sym typeface="Calibri"/>
            </a:endParaRPr>
          </a:p>
          <a:p>
            <a:pPr indent="-274320" lvl="1" marL="457200" marR="0" rtl="0" algn="ctr">
              <a:lnSpc>
                <a:spcPct val="100000"/>
              </a:lnSpc>
              <a:spcBef>
                <a:spcPts val="0"/>
              </a:spcBef>
              <a:spcAft>
                <a:spcPts val="0"/>
              </a:spcAft>
              <a:buNone/>
            </a:pPr>
            <a:r>
              <a:rPr b="0" i="0" lang="vi" sz="1600" u="none" cap="none" strike="noStrike">
                <a:solidFill>
                  <a:schemeClr val="dk1"/>
                </a:solidFill>
                <a:latin typeface="Courier New"/>
                <a:ea typeface="Courier New"/>
                <a:cs typeface="Courier New"/>
                <a:sym typeface="Courier New"/>
              </a:rPr>
              <a:t>&lt;body </a:t>
            </a:r>
            <a:r>
              <a:rPr b="1" i="0" lang="vi" sz="1600" u="none" cap="none" strike="noStrike">
                <a:solidFill>
                  <a:schemeClr val="dk1"/>
                </a:solidFill>
                <a:latin typeface="Courier New"/>
                <a:ea typeface="Courier New"/>
                <a:cs typeface="Courier New"/>
                <a:sym typeface="Courier New"/>
              </a:rPr>
              <a:t>bgcolor</a:t>
            </a:r>
            <a:r>
              <a:rPr b="0" i="0" lang="vi" sz="1600" u="none" cap="none" strike="noStrike">
                <a:solidFill>
                  <a:schemeClr val="dk1"/>
                </a:solidFill>
                <a:latin typeface="Courier New"/>
                <a:ea typeface="Courier New"/>
                <a:cs typeface="Courier New"/>
                <a:sym typeface="Courier New"/>
              </a:rPr>
              <a:t>=”color_name|hex_number|rgb_number”&gt;</a:t>
            </a:r>
            <a:endParaRPr sz="1600"/>
          </a:p>
          <a:p>
            <a:pPr indent="-274320" lvl="1" marL="457200" marR="0" rtl="0" algn="just">
              <a:lnSpc>
                <a:spcPct val="100000"/>
              </a:lnSpc>
              <a:spcBef>
                <a:spcPts val="0"/>
              </a:spcBef>
              <a:spcAft>
                <a:spcPts val="0"/>
              </a:spcAft>
              <a:buNone/>
            </a:pPr>
            <a:r>
              <a:t/>
            </a:r>
            <a:endParaRPr b="0" i="0" sz="16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rPr b="0" i="0" lang="vi" sz="1600" u="none" cap="none" strike="noStrike">
                <a:solidFill>
                  <a:schemeClr val="dk1"/>
                </a:solidFill>
                <a:latin typeface="Calibri"/>
                <a:ea typeface="Calibri"/>
                <a:cs typeface="Calibri"/>
                <a:sym typeface="Calibri"/>
              </a:rPr>
              <a:t>where,</a:t>
            </a:r>
            <a:endParaRPr sz="1600"/>
          </a:p>
          <a:p>
            <a:pPr indent="-274320" lvl="1" marL="457200" marR="0" rtl="0" algn="just">
              <a:lnSpc>
                <a:spcPct val="100000"/>
              </a:lnSpc>
              <a:spcBef>
                <a:spcPts val="0"/>
              </a:spcBef>
              <a:spcAft>
                <a:spcPts val="0"/>
              </a:spcAft>
              <a:buNone/>
            </a:pPr>
            <a:r>
              <a:rPr b="0" i="0" lang="vi" sz="1600" u="none" cap="none" strike="noStrike">
                <a:solidFill>
                  <a:schemeClr val="dk1"/>
                </a:solidFill>
                <a:latin typeface="Calibri"/>
                <a:ea typeface="Calibri"/>
                <a:cs typeface="Calibri"/>
                <a:sym typeface="Calibri"/>
              </a:rPr>
              <a:t>color_name - Specifies the background color with a color name (such as “red”)</a:t>
            </a:r>
            <a:endParaRPr sz="1600"/>
          </a:p>
          <a:p>
            <a:pPr indent="-274320" lvl="1" marL="457200" marR="0" rtl="0" algn="just">
              <a:lnSpc>
                <a:spcPct val="100000"/>
              </a:lnSpc>
              <a:spcBef>
                <a:spcPts val="0"/>
              </a:spcBef>
              <a:spcAft>
                <a:spcPts val="0"/>
              </a:spcAft>
              <a:buNone/>
            </a:pPr>
            <a:r>
              <a:rPr b="0" i="0" lang="vi" sz="1600" u="none" cap="none" strike="noStrike">
                <a:solidFill>
                  <a:schemeClr val="dk1"/>
                </a:solidFill>
                <a:latin typeface="Calibri"/>
                <a:ea typeface="Calibri"/>
                <a:cs typeface="Calibri"/>
                <a:sym typeface="Calibri"/>
              </a:rPr>
              <a:t>hex_number - Specifies the background color with a hex code (such as “#ff0000”)</a:t>
            </a:r>
            <a:endParaRPr sz="1600"/>
          </a:p>
          <a:p>
            <a:pPr indent="-274320" lvl="1" marL="457200" marR="0" rtl="0" algn="just">
              <a:lnSpc>
                <a:spcPct val="100000"/>
              </a:lnSpc>
              <a:spcBef>
                <a:spcPts val="0"/>
              </a:spcBef>
              <a:spcAft>
                <a:spcPts val="0"/>
              </a:spcAft>
              <a:buNone/>
            </a:pPr>
            <a:r>
              <a:rPr b="0" i="0" lang="vi" sz="1600" u="none" cap="none" strike="noStrike">
                <a:solidFill>
                  <a:schemeClr val="dk1"/>
                </a:solidFill>
                <a:latin typeface="Calibri"/>
                <a:ea typeface="Calibri"/>
                <a:cs typeface="Calibri"/>
                <a:sym typeface="Calibri"/>
              </a:rPr>
              <a:t>rgb_number - Specifies the background color with an rgb code (such as  “rgb(255,0,0)”)</a:t>
            </a:r>
            <a:endParaRPr sz="1600"/>
          </a:p>
        </p:txBody>
      </p:sp>
      <p:sp>
        <p:nvSpPr>
          <p:cNvPr id="365" name="Google Shape;365;p3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66" name="Google Shape;366;p3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367" name="Google Shape;367;p3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Background and Foreground	Colors 1-2</a:t>
            </a:r>
            <a:endParaRPr/>
          </a:p>
        </p:txBody>
      </p:sp>
      <p:grpSp>
        <p:nvGrpSpPr>
          <p:cNvPr id="368" name="Google Shape;368;p39"/>
          <p:cNvGrpSpPr/>
          <p:nvPr/>
        </p:nvGrpSpPr>
        <p:grpSpPr>
          <a:xfrm>
            <a:off x="319238" y="722329"/>
            <a:ext cx="8382000" cy="1874005"/>
            <a:chOff x="0" y="76875"/>
            <a:chExt cx="8382000" cy="2498673"/>
          </a:xfrm>
        </p:grpSpPr>
        <p:sp>
          <p:nvSpPr>
            <p:cNvPr id="369" name="Google Shape;369;p39"/>
            <p:cNvSpPr/>
            <p:nvPr/>
          </p:nvSpPr>
          <p:spPr>
            <a:xfrm>
              <a:off x="0" y="76875"/>
              <a:ext cx="8382000" cy="721879"/>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txBox="1"/>
            <p:nvPr/>
          </p:nvSpPr>
          <p:spPr>
            <a:xfrm>
              <a:off x="35239" y="112114"/>
              <a:ext cx="8311522" cy="651401"/>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lang="vi" sz="2200">
                  <a:solidFill>
                    <a:srgbClr val="000000"/>
                  </a:solidFill>
                  <a:latin typeface="Calibri"/>
                  <a:ea typeface="Calibri"/>
                  <a:cs typeface="Calibri"/>
                  <a:sym typeface="Calibri"/>
                </a:rPr>
                <a:t>Background properties specify the background color and image for the Web pages.</a:t>
              </a:r>
              <a:endParaRPr/>
            </a:p>
          </p:txBody>
        </p:sp>
        <p:sp>
          <p:nvSpPr>
            <p:cNvPr id="371" name="Google Shape;371;p39"/>
            <p:cNvSpPr/>
            <p:nvPr/>
          </p:nvSpPr>
          <p:spPr>
            <a:xfrm>
              <a:off x="0" y="1018774"/>
              <a:ext cx="8382000" cy="735633"/>
            </a:xfrm>
            <a:prstGeom prst="roundRect">
              <a:avLst>
                <a:gd fmla="val 16667" name="adj"/>
              </a:avLst>
            </a:prstGeom>
            <a:solidFill>
              <a:srgbClr val="007E3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txBox="1"/>
            <p:nvPr/>
          </p:nvSpPr>
          <p:spPr>
            <a:xfrm>
              <a:off x="35911" y="1054685"/>
              <a:ext cx="8310178" cy="663811"/>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lang="vi" sz="2200">
                  <a:solidFill>
                    <a:schemeClr val="lt1"/>
                  </a:solidFill>
                  <a:latin typeface="Calibri"/>
                  <a:ea typeface="Calibri"/>
                  <a:cs typeface="Calibri"/>
                  <a:sym typeface="Calibri"/>
                </a:rPr>
                <a:t>Background property is a shorthand property that specifies all the background properties in just one declaration. </a:t>
              </a:r>
              <a:endParaRPr/>
            </a:p>
          </p:txBody>
        </p:sp>
        <p:sp>
          <p:nvSpPr>
            <p:cNvPr id="373" name="Google Shape;373;p39"/>
            <p:cNvSpPr/>
            <p:nvPr/>
          </p:nvSpPr>
          <p:spPr>
            <a:xfrm>
              <a:off x="0" y="1885239"/>
              <a:ext cx="8382000" cy="690309"/>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txBox="1"/>
            <p:nvPr/>
          </p:nvSpPr>
          <p:spPr>
            <a:xfrm>
              <a:off x="33698" y="1918937"/>
              <a:ext cx="8314604" cy="62291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lang="vi" sz="2200">
                  <a:solidFill>
                    <a:srgbClr val="000000"/>
                  </a:solidFill>
                  <a:latin typeface="Calibri"/>
                  <a:ea typeface="Calibri"/>
                  <a:cs typeface="Calibri"/>
                  <a:sym typeface="Calibri"/>
                </a:rPr>
                <a:t>bgcolor attribute specifies the background color of a document.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81" name="Google Shape;381;p4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382" name="Google Shape;382;p4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Background and Foreground	Colors 2-2</a:t>
            </a:r>
            <a:endParaRPr/>
          </a:p>
        </p:txBody>
      </p:sp>
      <p:grpSp>
        <p:nvGrpSpPr>
          <p:cNvPr id="383" name="Google Shape;383;p40"/>
          <p:cNvGrpSpPr/>
          <p:nvPr/>
        </p:nvGrpSpPr>
        <p:grpSpPr>
          <a:xfrm>
            <a:off x="304800" y="914402"/>
            <a:ext cx="8382000" cy="1879773"/>
            <a:chOff x="0" y="152402"/>
            <a:chExt cx="8382000" cy="2506364"/>
          </a:xfrm>
        </p:grpSpPr>
        <p:sp>
          <p:nvSpPr>
            <p:cNvPr id="384" name="Google Shape;384;p40"/>
            <p:cNvSpPr/>
            <p:nvPr/>
          </p:nvSpPr>
          <p:spPr>
            <a:xfrm>
              <a:off x="0" y="152402"/>
              <a:ext cx="8382000" cy="706052"/>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txBox="1"/>
            <p:nvPr/>
          </p:nvSpPr>
          <p:spPr>
            <a:xfrm>
              <a:off x="34467" y="186869"/>
              <a:ext cx="8313066" cy="637118"/>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lang="vi" sz="2200">
                  <a:solidFill>
                    <a:srgbClr val="000000"/>
                  </a:solidFill>
                  <a:latin typeface="Calibri"/>
                  <a:ea typeface="Calibri"/>
                  <a:cs typeface="Calibri"/>
                  <a:sym typeface="Calibri"/>
                </a:rPr>
                <a:t>Another way to specify a background color for a Web page is by using the style=“background-color: color” attribute.</a:t>
              </a:r>
              <a:endParaRPr/>
            </a:p>
          </p:txBody>
        </p:sp>
        <p:sp>
          <p:nvSpPr>
            <p:cNvPr id="386" name="Google Shape;386;p40"/>
            <p:cNvSpPr/>
            <p:nvPr/>
          </p:nvSpPr>
          <p:spPr>
            <a:xfrm>
              <a:off x="0" y="1078474"/>
              <a:ext cx="8382000" cy="600405"/>
            </a:xfrm>
            <a:prstGeom prst="roundRect">
              <a:avLst>
                <a:gd fmla="val 16667" name="adj"/>
              </a:avLst>
            </a:prstGeom>
            <a:solidFill>
              <a:srgbClr val="007E3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txBox="1"/>
            <p:nvPr/>
          </p:nvSpPr>
          <p:spPr>
            <a:xfrm>
              <a:off x="29309" y="1107783"/>
              <a:ext cx="8323382" cy="541787"/>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lang="vi" sz="2200">
                  <a:solidFill>
                    <a:schemeClr val="lt1"/>
                  </a:solidFill>
                  <a:latin typeface="Calibri"/>
                  <a:ea typeface="Calibri"/>
                  <a:cs typeface="Calibri"/>
                  <a:sym typeface="Calibri"/>
                </a:rPr>
                <a:t>This attribute must be added to the style attribute of the &lt;body&gt; tag. </a:t>
              </a:r>
              <a:endParaRPr/>
            </a:p>
          </p:txBody>
        </p:sp>
        <p:sp>
          <p:nvSpPr>
            <p:cNvPr id="388" name="Google Shape;388;p40"/>
            <p:cNvSpPr/>
            <p:nvPr/>
          </p:nvSpPr>
          <p:spPr>
            <a:xfrm>
              <a:off x="0" y="1968457"/>
              <a:ext cx="8382000" cy="690309"/>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txBox="1"/>
            <p:nvPr/>
          </p:nvSpPr>
          <p:spPr>
            <a:xfrm>
              <a:off x="33698" y="2002155"/>
              <a:ext cx="8314604" cy="62291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lang="vi" sz="2200">
                  <a:solidFill>
                    <a:srgbClr val="000000"/>
                  </a:solidFill>
                  <a:latin typeface="Calibri"/>
                  <a:ea typeface="Calibri"/>
                  <a:cs typeface="Calibri"/>
                  <a:sym typeface="Calibri"/>
                </a:rPr>
                <a:t>The foreground color can be specified by using the style=“color: color” attribute. </a:t>
              </a:r>
              <a:endParaRPr/>
            </a:p>
          </p:txBody>
        </p:sp>
      </p:grpSp>
      <p:sp>
        <p:nvSpPr>
          <p:cNvPr id="390" name="Google Shape;390;p40"/>
          <p:cNvSpPr/>
          <p:nvPr/>
        </p:nvSpPr>
        <p:spPr>
          <a:xfrm>
            <a:off x="304800" y="3086100"/>
            <a:ext cx="8534400" cy="11403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vi" sz="2200">
                <a:solidFill>
                  <a:srgbClr val="000000"/>
                </a:solidFill>
                <a:latin typeface="Calibri"/>
                <a:ea typeface="Calibri"/>
                <a:cs typeface="Calibri"/>
                <a:sym typeface="Calibri"/>
              </a:rPr>
              <a:t>Example demonstrating the specification of background and foreground color is:</a:t>
            </a:r>
            <a:endParaRPr/>
          </a:p>
          <a:p>
            <a:pPr indent="0" lvl="0" marL="0" marR="0" rtl="0" algn="l">
              <a:lnSpc>
                <a:spcPct val="90000"/>
              </a:lnSpc>
              <a:spcBef>
                <a:spcPts val="770"/>
              </a:spcBef>
              <a:spcAft>
                <a:spcPts val="0"/>
              </a:spcAft>
              <a:buNone/>
            </a:pPr>
            <a:r>
              <a:t/>
            </a:r>
            <a:endParaRPr sz="2200">
              <a:solidFill>
                <a:srgbClr val="000000"/>
              </a:solidFill>
              <a:latin typeface="Calibri"/>
              <a:ea typeface="Calibri"/>
              <a:cs typeface="Calibri"/>
              <a:sym typeface="Calibri"/>
            </a:endParaRPr>
          </a:p>
          <a:p>
            <a:pPr indent="0" lvl="0" marL="0" marR="0" rtl="0" algn="l">
              <a:lnSpc>
                <a:spcPct val="90000"/>
              </a:lnSpc>
              <a:spcBef>
                <a:spcPts val="770"/>
              </a:spcBef>
              <a:spcAft>
                <a:spcPts val="0"/>
              </a:spcAft>
              <a:buNone/>
            </a:pPr>
            <a:r>
              <a:rPr lang="vi" sz="2000">
                <a:solidFill>
                  <a:srgbClr val="000000"/>
                </a:solidFill>
                <a:latin typeface="Courier New"/>
                <a:ea typeface="Courier New"/>
                <a:cs typeface="Courier New"/>
                <a:sym typeface="Courier New"/>
              </a:rPr>
              <a:t>&lt;body </a:t>
            </a:r>
            <a:r>
              <a:rPr b="1" lang="vi" sz="2000">
                <a:solidFill>
                  <a:srgbClr val="000000"/>
                </a:solidFill>
                <a:latin typeface="Courier New"/>
                <a:ea typeface="Courier New"/>
                <a:cs typeface="Courier New"/>
                <a:sym typeface="Courier New"/>
              </a:rPr>
              <a:t>style</a:t>
            </a:r>
            <a:r>
              <a:rPr lang="vi" sz="2000">
                <a:solidFill>
                  <a:srgbClr val="000000"/>
                </a:solidFill>
                <a:latin typeface="Courier New"/>
                <a:ea typeface="Courier New"/>
                <a:cs typeface="Courier New"/>
                <a:sym typeface="Courier New"/>
              </a:rPr>
              <a:t>=”</a:t>
            </a:r>
            <a:r>
              <a:rPr b="1" lang="vi" sz="2000">
                <a:solidFill>
                  <a:srgbClr val="007E39"/>
                </a:solidFill>
                <a:latin typeface="Courier New"/>
                <a:ea typeface="Courier New"/>
                <a:cs typeface="Courier New"/>
                <a:sym typeface="Courier New"/>
              </a:rPr>
              <a:t>background-color</a:t>
            </a:r>
            <a:r>
              <a:rPr lang="vi" sz="2000">
                <a:solidFill>
                  <a:srgbClr val="000000"/>
                </a:solidFill>
                <a:latin typeface="Courier New"/>
                <a:ea typeface="Courier New"/>
                <a:cs typeface="Courier New"/>
                <a:sym typeface="Courier New"/>
              </a:rPr>
              <a:t>: navy; </a:t>
            </a:r>
            <a:r>
              <a:rPr b="1" lang="vi" sz="2000">
                <a:solidFill>
                  <a:srgbClr val="007E39"/>
                </a:solidFill>
                <a:latin typeface="Courier New"/>
                <a:ea typeface="Courier New"/>
                <a:cs typeface="Courier New"/>
                <a:sym typeface="Courier New"/>
              </a:rPr>
              <a:t>color</a:t>
            </a:r>
            <a:r>
              <a:rPr lang="vi" sz="2000">
                <a:solidFill>
                  <a:srgbClr val="000000"/>
                </a:solidFill>
                <a:latin typeface="Courier New"/>
                <a:ea typeface="Courier New"/>
                <a:cs typeface="Courier New"/>
                <a:sym typeface="Courier New"/>
              </a:rPr>
              <a:t>: yellow”&gt;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1000"/>
                                        <p:tgtEl>
                                          <p:spTgt spid="3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397" name="Google Shape;397;p4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398" name="Google Shape;398;p4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Background Image File</a:t>
            </a:r>
            <a:endParaRPr/>
          </a:p>
        </p:txBody>
      </p:sp>
      <p:sp>
        <p:nvSpPr>
          <p:cNvPr id="399" name="Google Shape;399;p41"/>
          <p:cNvSpPr/>
          <p:nvPr/>
        </p:nvSpPr>
        <p:spPr>
          <a:xfrm>
            <a:off x="3581400" y="2114550"/>
            <a:ext cx="2285999" cy="1028700"/>
          </a:xfrm>
          <a:prstGeom prst="roundRect">
            <a:avLst>
              <a:gd fmla="val 16667" name="adj"/>
            </a:avLst>
          </a:prstGeom>
          <a:solidFill>
            <a:srgbClr val="C00000"/>
          </a:solidFill>
          <a:ln cap="flat" cmpd="sng" w="25400">
            <a:solidFill>
              <a:srgbClr val="31538F"/>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lang="vi" sz="2400">
                <a:solidFill>
                  <a:schemeClr val="lt1"/>
                </a:solidFill>
                <a:latin typeface="Courier New"/>
                <a:ea typeface="Courier New"/>
                <a:cs typeface="Courier New"/>
                <a:sym typeface="Courier New"/>
              </a:rPr>
              <a:t>Background Image</a:t>
            </a:r>
            <a:endParaRPr/>
          </a:p>
        </p:txBody>
      </p:sp>
      <p:sp>
        <p:nvSpPr>
          <p:cNvPr id="400" name="Google Shape;400;p41"/>
          <p:cNvSpPr/>
          <p:nvPr/>
        </p:nvSpPr>
        <p:spPr>
          <a:xfrm>
            <a:off x="1066800" y="2450299"/>
            <a:ext cx="1955700" cy="857100"/>
          </a:xfrm>
          <a:prstGeom prst="wedgeRectCallout">
            <a:avLst>
              <a:gd fmla="val 78101" name="adj1"/>
              <a:gd fmla="val -33022" name="adj2"/>
            </a:avLst>
          </a:prstGeom>
          <a:solidFill>
            <a:srgbClr val="BF9000"/>
          </a:solidFill>
          <a:ln cap="flat" cmpd="sng" w="25400">
            <a:solidFill>
              <a:srgbClr val="31538F"/>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Inserts an image as the background on a Web page</a:t>
            </a:r>
            <a:endParaRPr/>
          </a:p>
        </p:txBody>
      </p:sp>
      <p:sp>
        <p:nvSpPr>
          <p:cNvPr id="401" name="Google Shape;401;p41"/>
          <p:cNvSpPr/>
          <p:nvPr/>
        </p:nvSpPr>
        <p:spPr>
          <a:xfrm flipH="1">
            <a:off x="6485467" y="2450306"/>
            <a:ext cx="2048933" cy="750094"/>
          </a:xfrm>
          <a:prstGeom prst="wedgeRectCallout">
            <a:avLst>
              <a:gd fmla="val 78101" name="adj1"/>
              <a:gd fmla="val -33022" name="adj2"/>
            </a:avLst>
          </a:prstGeom>
          <a:solidFill>
            <a:srgbClr val="1E4E79"/>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Choose images with lighter shades </a:t>
            </a:r>
            <a:endParaRPr/>
          </a:p>
        </p:txBody>
      </p:sp>
      <p:sp>
        <p:nvSpPr>
          <p:cNvPr id="402" name="Google Shape;402;p41"/>
          <p:cNvSpPr/>
          <p:nvPr/>
        </p:nvSpPr>
        <p:spPr>
          <a:xfrm>
            <a:off x="3208867" y="3600450"/>
            <a:ext cx="2658532" cy="857250"/>
          </a:xfrm>
          <a:prstGeom prst="wedgeRectCallout">
            <a:avLst>
              <a:gd fmla="val 15250" name="adj1"/>
              <a:gd fmla="val -103036" name="adj2"/>
            </a:avLst>
          </a:prstGeom>
          <a:solidFill>
            <a:srgbClr val="525252"/>
          </a:solidFill>
          <a:ln cap="flat" cmpd="sng" w="25400">
            <a:solidFill>
              <a:srgbClr val="31538F"/>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Background images are not recommended as the color may hide the text</a:t>
            </a:r>
            <a:endParaRPr/>
          </a:p>
        </p:txBody>
      </p:sp>
      <p:sp>
        <p:nvSpPr>
          <p:cNvPr id="403" name="Google Shape;403;p41"/>
          <p:cNvSpPr/>
          <p:nvPr/>
        </p:nvSpPr>
        <p:spPr>
          <a:xfrm flipH="1">
            <a:off x="4038598" y="685800"/>
            <a:ext cx="2590801" cy="921544"/>
          </a:xfrm>
          <a:prstGeom prst="wedgeRectCallout">
            <a:avLst>
              <a:gd fmla="val 33473" name="adj1"/>
              <a:gd fmla="val 99345" name="adj2"/>
            </a:avLst>
          </a:prstGeom>
          <a:solidFill>
            <a:srgbClr val="385623"/>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vi">
                <a:solidFill>
                  <a:schemeClr val="lt1"/>
                </a:solidFill>
                <a:latin typeface="Courier New"/>
                <a:ea typeface="Courier New"/>
                <a:cs typeface="Courier New"/>
                <a:sym typeface="Courier New"/>
              </a:rPr>
              <a:t>Choose an image that blends well and looks like a single image even after tiling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410" name="Google Shape;410;p4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411" name="Google Shape;411;p4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412" name="Google Shape;412;p42"/>
          <p:cNvSpPr/>
          <p:nvPr/>
        </p:nvSpPr>
        <p:spPr>
          <a:xfrm>
            <a:off x="304800" y="685800"/>
            <a:ext cx="8305800" cy="3970318"/>
          </a:xfrm>
          <a:prstGeom prst="rect">
            <a:avLst/>
          </a:prstGeom>
          <a:noFill/>
          <a:ln>
            <a:noFill/>
          </a:ln>
        </p:spPr>
        <p:txBody>
          <a:bodyPr anchorCtr="0" anchor="t" bIns="45700" lIns="91425" spcFirstLastPara="1" rIns="91425" wrap="square" tIns="45700">
            <a:noAutofit/>
          </a:bodyPr>
          <a:lstStyle/>
          <a:p>
            <a:pPr indent="-255270" lvl="1" marL="457200" marR="0" rtl="0" algn="just">
              <a:lnSpc>
                <a:spcPct val="100000"/>
              </a:lnSpc>
              <a:spcBef>
                <a:spcPts val="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The heading elements define headings for contents such as text and images.</a:t>
            </a:r>
            <a:endParaRPr sz="1900"/>
          </a:p>
          <a:p>
            <a:pPr indent="-255270" lvl="1" marL="457200" marR="0" rtl="0" algn="just">
              <a:lnSpc>
                <a:spcPct val="100000"/>
              </a:lnSpc>
              <a:spcBef>
                <a:spcPts val="60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The &lt;hgroup&gt; element is used to group titles and their subtitles.</a:t>
            </a:r>
            <a:endParaRPr sz="1900"/>
          </a:p>
          <a:p>
            <a:pPr indent="-255270" lvl="1" marL="457200" marR="0" rtl="0" algn="just">
              <a:lnSpc>
                <a:spcPct val="100000"/>
              </a:lnSpc>
              <a:spcBef>
                <a:spcPts val="60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Monospaced fonts are used for programming code scripts, instruction texts, and ASCII characters.</a:t>
            </a:r>
            <a:endParaRPr sz="1900"/>
          </a:p>
          <a:p>
            <a:pPr indent="-255270" lvl="1" marL="457200" marR="0" rtl="0" algn="just">
              <a:lnSpc>
                <a:spcPct val="100000"/>
              </a:lnSpc>
              <a:spcBef>
                <a:spcPts val="60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The &lt;pre&gt; tag is used to apply preformatted text content to a Web page.</a:t>
            </a:r>
            <a:endParaRPr sz="1900"/>
          </a:p>
          <a:p>
            <a:pPr indent="-255270" lvl="1" marL="457200" marR="0" rtl="0" algn="just">
              <a:lnSpc>
                <a:spcPct val="100000"/>
              </a:lnSpc>
              <a:spcBef>
                <a:spcPts val="60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To define a long quotation or block quotation, the &lt;blockquote&gt; tag can be used.</a:t>
            </a:r>
            <a:endParaRPr sz="1900"/>
          </a:p>
          <a:p>
            <a:pPr indent="-255270" lvl="1" marL="457200" marR="0" rtl="0" algn="just">
              <a:lnSpc>
                <a:spcPct val="100000"/>
              </a:lnSpc>
              <a:spcBef>
                <a:spcPts val="60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A list is a collection of items, which might be organized in a sequential or nonsequential manner. HTML supports three types of lists namely, ordered, unordered, and definition.</a:t>
            </a:r>
            <a:endParaRPr sz="1900"/>
          </a:p>
          <a:p>
            <a:pPr indent="-255270" lvl="1" marL="457200" marR="0" rtl="0" algn="just">
              <a:lnSpc>
                <a:spcPct val="100000"/>
              </a:lnSpc>
              <a:spcBef>
                <a:spcPts val="600"/>
              </a:spcBef>
              <a:spcAft>
                <a:spcPts val="0"/>
              </a:spcAft>
              <a:buClr>
                <a:srgbClr val="AC1418"/>
              </a:buClr>
              <a:buSzPts val="1900"/>
              <a:buFont typeface="Noto Sans Symbols"/>
              <a:buChar char="•"/>
            </a:pPr>
            <a:r>
              <a:rPr b="0" i="0" lang="vi" sz="1900" u="none" cap="none" strike="noStrike">
                <a:solidFill>
                  <a:schemeClr val="dk1"/>
                </a:solidFill>
                <a:latin typeface="Calibri"/>
                <a:ea typeface="Calibri"/>
                <a:cs typeface="Calibri"/>
                <a:sym typeface="Calibri"/>
              </a:rPr>
              <a:t>HTML provides background properties that specify the background color and image for the Web pages.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3" name="Google Shape;93;p18"/>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94" name="Google Shape;94;p18"/>
          <p:cNvSpPr txBox="1"/>
          <p:nvPr>
            <p:ph type="title"/>
          </p:nvPr>
        </p:nvSpPr>
        <p:spPr>
          <a:xfrm>
            <a:off x="530352" y="171450"/>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 Introduction</a:t>
            </a:r>
            <a:endParaRPr/>
          </a:p>
        </p:txBody>
      </p:sp>
      <p:grpSp>
        <p:nvGrpSpPr>
          <p:cNvPr id="95" name="Google Shape;95;p18"/>
          <p:cNvGrpSpPr/>
          <p:nvPr/>
        </p:nvGrpSpPr>
        <p:grpSpPr>
          <a:xfrm>
            <a:off x="457200" y="914400"/>
            <a:ext cx="8382000" cy="3148741"/>
            <a:chOff x="0" y="0"/>
            <a:chExt cx="8382000" cy="4198322"/>
          </a:xfrm>
        </p:grpSpPr>
        <p:sp>
          <p:nvSpPr>
            <p:cNvPr id="96" name="Google Shape;96;p18"/>
            <p:cNvSpPr/>
            <p:nvPr/>
          </p:nvSpPr>
          <p:spPr>
            <a:xfrm>
              <a:off x="0" y="0"/>
              <a:ext cx="8382000" cy="815158"/>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39793" y="39793"/>
              <a:ext cx="8302414" cy="735572"/>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chemeClr val="dk1"/>
                </a:buClr>
                <a:buSzPts val="2200"/>
                <a:buFont typeface="Calibri"/>
                <a:buNone/>
              </a:pPr>
              <a:r>
                <a:rPr b="0" i="0" lang="vi" sz="2200" u="none" cap="none" strike="noStrike">
                  <a:solidFill>
                    <a:schemeClr val="dk1"/>
                  </a:solidFill>
                  <a:latin typeface="Calibri"/>
                  <a:ea typeface="Calibri"/>
                  <a:cs typeface="Calibri"/>
                  <a:sym typeface="Calibri"/>
                </a:rPr>
                <a:t>Text content of Web page forms an important part of a Web site.</a:t>
              </a:r>
              <a:endParaRPr/>
            </a:p>
          </p:txBody>
        </p:sp>
        <p:sp>
          <p:nvSpPr>
            <p:cNvPr id="98" name="Google Shape;98;p18"/>
            <p:cNvSpPr/>
            <p:nvPr/>
          </p:nvSpPr>
          <p:spPr>
            <a:xfrm>
              <a:off x="0" y="990603"/>
              <a:ext cx="8382000" cy="853220"/>
            </a:xfrm>
            <a:prstGeom prst="roundRect">
              <a:avLst>
                <a:gd fmla="val 16667" name="adj"/>
              </a:avLst>
            </a:prstGeom>
            <a:solidFill>
              <a:srgbClr val="5481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41651" y="1032254"/>
              <a:ext cx="8298698" cy="769918"/>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rgbClr val="FFFFFF"/>
                </a:buClr>
                <a:buSzPts val="2200"/>
                <a:buFont typeface="Calibri"/>
                <a:buNone/>
              </a:pPr>
              <a:r>
                <a:rPr b="0" i="0" lang="vi" sz="2200" u="none" cap="none" strike="noStrike">
                  <a:solidFill>
                    <a:srgbClr val="FFFFFF"/>
                  </a:solidFill>
                  <a:latin typeface="Calibri"/>
                  <a:ea typeface="Calibri"/>
                  <a:cs typeface="Calibri"/>
                  <a:sym typeface="Calibri"/>
                </a:rPr>
                <a:t>Text must be attractive, easy to read, and should be short and crisp.</a:t>
              </a:r>
              <a:endParaRPr/>
            </a:p>
          </p:txBody>
        </p:sp>
        <p:sp>
          <p:nvSpPr>
            <p:cNvPr id="100" name="Google Shape;100;p18"/>
            <p:cNvSpPr/>
            <p:nvPr/>
          </p:nvSpPr>
          <p:spPr>
            <a:xfrm>
              <a:off x="0" y="1982996"/>
              <a:ext cx="8382000" cy="976408"/>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47664" y="2030660"/>
              <a:ext cx="8286672" cy="881080"/>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chemeClr val="dk1"/>
                </a:buClr>
                <a:buSzPts val="2200"/>
                <a:buFont typeface="Calibri"/>
                <a:buNone/>
              </a:pPr>
              <a:r>
                <a:rPr b="0" i="0" lang="vi" sz="2200" u="none" cap="none" strike="noStrike">
                  <a:solidFill>
                    <a:schemeClr val="dk1"/>
                  </a:solidFill>
                  <a:latin typeface="Calibri"/>
                  <a:ea typeface="Calibri"/>
                  <a:cs typeface="Calibri"/>
                  <a:sym typeface="Calibri"/>
                </a:rPr>
                <a:t>Text formatting options such as bold, italics, superscript, subscript, and so on must be applied to attract the user attention.</a:t>
              </a:r>
              <a:endParaRPr/>
            </a:p>
          </p:txBody>
        </p:sp>
        <p:sp>
          <p:nvSpPr>
            <p:cNvPr id="102" name="Google Shape;102;p18"/>
            <p:cNvSpPr/>
            <p:nvPr/>
          </p:nvSpPr>
          <p:spPr>
            <a:xfrm>
              <a:off x="0" y="3198660"/>
              <a:ext cx="8382000" cy="999662"/>
            </a:xfrm>
            <a:prstGeom prst="roundRect">
              <a:avLst>
                <a:gd fmla="val 16667" name="adj"/>
              </a:avLst>
            </a:prstGeom>
            <a:solidFill>
              <a:srgbClr val="C000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48799" y="3247459"/>
              <a:ext cx="8284402" cy="902064"/>
            </a:xfrm>
            <a:prstGeom prst="rect">
              <a:avLst/>
            </a:prstGeom>
            <a:noFill/>
            <a:ln>
              <a:noFill/>
            </a:ln>
          </p:spPr>
          <p:txBody>
            <a:bodyPr anchorCtr="0" anchor="ctr" bIns="83800" lIns="83800" spcFirstLastPara="1" rIns="83800" wrap="square" tIns="83800">
              <a:noAutofit/>
            </a:bodyPr>
            <a:lstStyle/>
            <a:p>
              <a:pPr indent="0" lvl="0" marL="0" marR="0" rtl="0" algn="l">
                <a:lnSpc>
                  <a:spcPct val="100000"/>
                </a:lnSpc>
                <a:spcBef>
                  <a:spcPts val="0"/>
                </a:spcBef>
                <a:spcAft>
                  <a:spcPts val="0"/>
                </a:spcAft>
                <a:buClr>
                  <a:srgbClr val="FFFFFF"/>
                </a:buClr>
                <a:buSzPts val="2200"/>
                <a:buFont typeface="Calibri"/>
                <a:buNone/>
              </a:pPr>
              <a:r>
                <a:rPr b="0" i="0" lang="vi" sz="2200" u="none" cap="none" strike="noStrike">
                  <a:solidFill>
                    <a:srgbClr val="FFFFFF"/>
                  </a:solidFill>
                  <a:latin typeface="Calibri"/>
                  <a:ea typeface="Calibri"/>
                  <a:cs typeface="Calibri"/>
                  <a:sym typeface="Calibri"/>
                </a:rPr>
                <a:t>Background color and image of the Web page can be specified using HTML.</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10" name="Google Shape;110;p19"/>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111" name="Google Shape;111;p19"/>
          <p:cNvSpPr txBox="1"/>
          <p:nvPr>
            <p:ph type="title"/>
          </p:nvPr>
        </p:nvSpPr>
        <p:spPr>
          <a:xfrm>
            <a:off x="530352" y="171450"/>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Headings 1-2</a:t>
            </a:r>
            <a:endParaRPr/>
          </a:p>
        </p:txBody>
      </p:sp>
      <p:grpSp>
        <p:nvGrpSpPr>
          <p:cNvPr id="112" name="Google Shape;112;p19"/>
          <p:cNvGrpSpPr/>
          <p:nvPr/>
        </p:nvGrpSpPr>
        <p:grpSpPr>
          <a:xfrm>
            <a:off x="493295" y="851121"/>
            <a:ext cx="8382000" cy="2199135"/>
            <a:chOff x="0" y="0"/>
            <a:chExt cx="8382000" cy="2932180"/>
          </a:xfrm>
        </p:grpSpPr>
        <p:sp>
          <p:nvSpPr>
            <p:cNvPr id="113" name="Google Shape;113;p19"/>
            <p:cNvSpPr/>
            <p:nvPr/>
          </p:nvSpPr>
          <p:spPr>
            <a:xfrm>
              <a:off x="0" y="0"/>
              <a:ext cx="8382000" cy="875520"/>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nvSpPr>
          <p:spPr>
            <a:xfrm>
              <a:off x="42739" y="42739"/>
              <a:ext cx="8296522" cy="79004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Heading elements define headings for contents such as text and images.</a:t>
              </a:r>
              <a:endParaRPr/>
            </a:p>
          </p:txBody>
        </p:sp>
        <p:sp>
          <p:nvSpPr>
            <p:cNvPr id="115" name="Google Shape;115;p19"/>
            <p:cNvSpPr/>
            <p:nvPr/>
          </p:nvSpPr>
          <p:spPr>
            <a:xfrm>
              <a:off x="0" y="1074972"/>
              <a:ext cx="8382000" cy="787821"/>
            </a:xfrm>
            <a:prstGeom prst="roundRect">
              <a:avLst>
                <a:gd fmla="val 16667" name="adj"/>
              </a:avLst>
            </a:prstGeom>
            <a:solidFill>
              <a:srgbClr val="6B883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38458" y="1113430"/>
              <a:ext cx="8305084" cy="710905"/>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Specifies the hierarchical structure of a Web page by grouping the contents.</a:t>
              </a:r>
              <a:endParaRPr/>
            </a:p>
          </p:txBody>
        </p:sp>
        <p:sp>
          <p:nvSpPr>
            <p:cNvPr id="117" name="Google Shape;117;p19"/>
            <p:cNvSpPr/>
            <p:nvPr/>
          </p:nvSpPr>
          <p:spPr>
            <a:xfrm>
              <a:off x="0" y="2051448"/>
              <a:ext cx="8382000" cy="880732"/>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42994" y="2094442"/>
              <a:ext cx="8296012" cy="794744"/>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HTML defines six levels of headings ranging from H1 to H6.</a:t>
              </a:r>
              <a:endParaRPr/>
            </a:p>
          </p:txBody>
        </p:sp>
      </p:grpSp>
      <p:sp>
        <p:nvSpPr>
          <p:cNvPr id="119" name="Google Shape;119;p19"/>
          <p:cNvSpPr/>
          <p:nvPr/>
        </p:nvSpPr>
        <p:spPr>
          <a:xfrm>
            <a:off x="530352" y="3086100"/>
            <a:ext cx="8308848" cy="14859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H1 is the top level heading and is displayed with largest font size</a:t>
            </a:r>
            <a:endParaRPr/>
          </a:p>
          <a:p>
            <a:pPr indent="-274320" lvl="1" marL="457200" marR="0" rtl="0" algn="l">
              <a:lnSpc>
                <a:spcPct val="100000"/>
              </a:lnSpc>
              <a:spcBef>
                <a:spcPts val="60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H6 is the lowest-level heading and is displayed with smallest font size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2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6" name="Google Shape;126;p20"/>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127" name="Google Shape;127;p2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Headings 2-2</a:t>
            </a:r>
            <a:endParaRPr/>
          </a:p>
        </p:txBody>
      </p:sp>
      <p:sp>
        <p:nvSpPr>
          <p:cNvPr id="128" name="Google Shape;128;p20"/>
          <p:cNvSpPr/>
          <p:nvPr/>
        </p:nvSpPr>
        <p:spPr>
          <a:xfrm>
            <a:off x="304800" y="685800"/>
            <a:ext cx="8534400" cy="4555094"/>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 demonstrates how to specify the six levels of heading in an HTML page.</a:t>
            </a:r>
            <a:endParaRPr/>
          </a:p>
          <a:p>
            <a:pPr indent="-160020" lvl="1" marL="457200" marR="0" rtl="0" algn="just">
              <a:lnSpc>
                <a:spcPct val="100000"/>
              </a:lnSpc>
              <a:spcBef>
                <a:spcPts val="0"/>
              </a:spcBef>
              <a:spcAft>
                <a:spcPts val="0"/>
              </a:spcAft>
              <a:buClr>
                <a:srgbClr val="AC1418"/>
              </a:buClr>
              <a:buSzPts val="1800"/>
              <a:buFont typeface="Noto Sans Symbols"/>
              <a:buNone/>
            </a:pPr>
            <a:r>
              <a:t/>
            </a:r>
            <a:endParaRPr b="1" i="0" sz="180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&lt;!DOCTYPE html&gt;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&lt;title&gt;Headings&lt;/title&gt;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&lt;/head&gt;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&lt;h1&gt;H1 Heading&lt;/h1&gt;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&lt;h2&gt;H2 Heading&lt;/h2&gt;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&lt;h3&gt;H3 Heading&lt;/h3&gt;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&lt;h4&gt;H4 Heading&lt;/h4&gt;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&lt;h5&gt;H5 Heading&lt;/h5&gt;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&lt;h6&gt;H6 Heading&lt;/h6&gt;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&lt;/body&gt;</a:t>
            </a:r>
            <a:endParaRPr/>
          </a:p>
          <a:p>
            <a:pPr indent="-274320" lvl="1" marL="457200" marR="0" rtl="0" algn="just">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&lt;/html&gt;</a:t>
            </a:r>
            <a:endParaRPr/>
          </a:p>
          <a:p>
            <a:pPr indent="-96520" lvl="1" marL="457200" marR="0" rtl="0" algn="just">
              <a:lnSpc>
                <a:spcPct val="100000"/>
              </a:lnSpc>
              <a:spcBef>
                <a:spcPts val="0"/>
              </a:spcBef>
              <a:spcAft>
                <a:spcPts val="0"/>
              </a:spcAft>
              <a:buClr>
                <a:srgbClr val="AC1418"/>
              </a:buClr>
              <a:buSzPts val="2800"/>
              <a:buFont typeface="Noto Sans Symbols"/>
              <a:buNone/>
            </a:pPr>
            <a:r>
              <a:t/>
            </a:r>
            <a:endParaRPr b="0" baseline="30000" i="0" sz="28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t/>
            </a:r>
            <a:endParaRPr b="0" baseline="30000" i="0" sz="2800" u="none" cap="none" strike="noStrike">
              <a:solidFill>
                <a:schemeClr val="dk1"/>
              </a:solidFill>
              <a:latin typeface="Calibri"/>
              <a:ea typeface="Calibri"/>
              <a:cs typeface="Calibri"/>
              <a:sym typeface="Calibri"/>
            </a:endParaRPr>
          </a:p>
          <a:p>
            <a:pPr indent="-96520" lvl="1" marL="457200" marR="0" rtl="0" algn="just">
              <a:lnSpc>
                <a:spcPct val="100000"/>
              </a:lnSpc>
              <a:spcBef>
                <a:spcPts val="0"/>
              </a:spcBef>
              <a:spcAft>
                <a:spcPts val="0"/>
              </a:spcAft>
              <a:buClr>
                <a:srgbClr val="AC1418"/>
              </a:buClr>
              <a:buSzPts val="2800"/>
              <a:buFont typeface="Noto Sans Symbols"/>
              <a:buNone/>
            </a:pPr>
            <a:r>
              <a:t/>
            </a:r>
            <a:endParaRPr b="0" baseline="30000" i="0" sz="28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t/>
            </a:r>
            <a:endParaRPr b="0" baseline="30000" i="0" sz="2800" u="none" cap="none" strike="noStrike">
              <a:solidFill>
                <a:schemeClr val="dk1"/>
              </a:solidFill>
              <a:latin typeface="Calibri"/>
              <a:ea typeface="Calibri"/>
              <a:cs typeface="Calibri"/>
              <a:sym typeface="Calibri"/>
            </a:endParaRPr>
          </a:p>
        </p:txBody>
      </p:sp>
      <p:pic>
        <p:nvPicPr>
          <p:cNvPr id="129" name="Google Shape;129;p20"/>
          <p:cNvPicPr preferRelativeResize="0"/>
          <p:nvPr/>
        </p:nvPicPr>
        <p:blipFill rotWithShape="1">
          <a:blip r:embed="rId3">
            <a:alphaModFix/>
          </a:blip>
          <a:srcRect b="0" l="0" r="0" t="0"/>
          <a:stretch/>
        </p:blipFill>
        <p:spPr>
          <a:xfrm>
            <a:off x="4648200" y="1771649"/>
            <a:ext cx="3200400" cy="24928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ppt_w</p:attrName>
                                        </p:attrNameLst>
                                      </p:cBhvr>
                                      <p:tavLst>
                                        <p:tav fmla="" tm="0">
                                          <p:val>
                                            <p:strVal val="0"/>
                                          </p:val>
                                        </p:tav>
                                        <p:tav fmla="" tm="100000">
                                          <p:val>
                                            <p:strVal val="#ppt_w"/>
                                          </p:val>
                                        </p:tav>
                                      </p:tavLst>
                                    </p:anim>
                                    <p:anim calcmode="lin" valueType="num">
                                      <p:cBhvr additive="base">
                                        <p:cTn dur="1000"/>
                                        <p:tgtEl>
                                          <p:spTgt spid="1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6" name="Google Shape;136;p21"/>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137" name="Google Shape;137;p2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HGROUP</a:t>
            </a:r>
            <a:endParaRPr/>
          </a:p>
        </p:txBody>
      </p:sp>
      <p:sp>
        <p:nvSpPr>
          <p:cNvPr id="138" name="Google Shape;138;p21"/>
          <p:cNvSpPr/>
          <p:nvPr/>
        </p:nvSpPr>
        <p:spPr>
          <a:xfrm>
            <a:off x="762000" y="1607344"/>
            <a:ext cx="1955800" cy="996553"/>
          </a:xfrm>
          <a:prstGeom prst="wedgeRectCallout">
            <a:avLst>
              <a:gd fmla="val 92831" name="adj1"/>
              <a:gd fmla="val 39620" name="adj2"/>
            </a:avLst>
          </a:prstGeom>
          <a:solidFill>
            <a:srgbClr val="BF9000"/>
          </a:solidFill>
          <a:ln cap="flat" cmpd="sng" w="25400">
            <a:solidFill>
              <a:srgbClr val="31538F"/>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&lt;hgroup&gt; element is the new element defined in HTML5</a:t>
            </a:r>
            <a:endParaRPr/>
          </a:p>
        </p:txBody>
      </p:sp>
      <p:sp>
        <p:nvSpPr>
          <p:cNvPr id="139" name="Google Shape;139;p21"/>
          <p:cNvSpPr/>
          <p:nvPr/>
        </p:nvSpPr>
        <p:spPr>
          <a:xfrm flipH="1">
            <a:off x="6019799" y="2228850"/>
            <a:ext cx="2743200" cy="1085850"/>
          </a:xfrm>
          <a:prstGeom prst="wedgeRectCallout">
            <a:avLst>
              <a:gd fmla="val 78101" name="adj1"/>
              <a:gd fmla="val -33022" name="adj2"/>
            </a:avLst>
          </a:prstGeom>
          <a:solidFill>
            <a:srgbClr val="1E4E79"/>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Used for multiple level sub headings that can be subheadings, alternative titles, taglines and so on</a:t>
            </a:r>
            <a:endParaRPr/>
          </a:p>
        </p:txBody>
      </p:sp>
      <p:sp>
        <p:nvSpPr>
          <p:cNvPr id="140" name="Google Shape;140;p21"/>
          <p:cNvSpPr/>
          <p:nvPr/>
        </p:nvSpPr>
        <p:spPr>
          <a:xfrm>
            <a:off x="3048000" y="3429000"/>
            <a:ext cx="2294467" cy="857250"/>
          </a:xfrm>
          <a:prstGeom prst="wedgeRectCallout">
            <a:avLst>
              <a:gd fmla="val 15250" name="adj1"/>
              <a:gd fmla="val -103036" name="adj2"/>
            </a:avLst>
          </a:prstGeom>
          <a:solidFill>
            <a:srgbClr val="525252"/>
          </a:solidFill>
          <a:ln cap="flat" cmpd="sng" w="25400">
            <a:solidFill>
              <a:srgbClr val="31538F"/>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Groups a set of H1 to H6 elements</a:t>
            </a:r>
            <a:endParaRPr/>
          </a:p>
        </p:txBody>
      </p:sp>
      <p:sp>
        <p:nvSpPr>
          <p:cNvPr id="141" name="Google Shape;141;p21"/>
          <p:cNvSpPr/>
          <p:nvPr/>
        </p:nvSpPr>
        <p:spPr>
          <a:xfrm>
            <a:off x="3581400" y="2000250"/>
            <a:ext cx="1676400" cy="971550"/>
          </a:xfrm>
          <a:prstGeom prst="roundRect">
            <a:avLst>
              <a:gd fmla="val 16667" name="adj"/>
            </a:avLst>
          </a:prstGeom>
          <a:solidFill>
            <a:srgbClr val="C00000"/>
          </a:solidFill>
          <a:ln cap="flat" cmpd="sng" w="25400">
            <a:solidFill>
              <a:srgbClr val="31538F"/>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2400" u="none" cap="none" strike="noStrike">
                <a:solidFill>
                  <a:schemeClr val="lt1"/>
                </a:solidFill>
                <a:latin typeface="Courier New"/>
                <a:ea typeface="Courier New"/>
                <a:cs typeface="Courier New"/>
                <a:sym typeface="Courier New"/>
              </a:rPr>
              <a:t>HGROUP</a:t>
            </a:r>
            <a:endParaRPr/>
          </a:p>
        </p:txBody>
      </p:sp>
      <p:sp>
        <p:nvSpPr>
          <p:cNvPr id="142" name="Google Shape;142;p21"/>
          <p:cNvSpPr/>
          <p:nvPr/>
        </p:nvSpPr>
        <p:spPr>
          <a:xfrm flipH="1">
            <a:off x="3733800" y="857250"/>
            <a:ext cx="2048933" cy="750094"/>
          </a:xfrm>
          <a:prstGeom prst="wedgeRectCallout">
            <a:avLst>
              <a:gd fmla="val 33473" name="adj1"/>
              <a:gd fmla="val 99345" name="adj2"/>
            </a:avLst>
          </a:prstGeom>
          <a:solidFill>
            <a:srgbClr val="385623"/>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sz="1600" u="none" cap="none" strike="noStrike">
                <a:solidFill>
                  <a:schemeClr val="lt1"/>
                </a:solidFill>
                <a:latin typeface="Courier New"/>
                <a:ea typeface="Courier New"/>
                <a:cs typeface="Courier New"/>
                <a:sym typeface="Courier New"/>
              </a:rPr>
              <a:t>Creates a document outline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p:nvPr/>
        </p:nvSpPr>
        <p:spPr>
          <a:xfrm>
            <a:off x="3505200" y="2234207"/>
            <a:ext cx="1981200" cy="971550"/>
          </a:xfrm>
          <a:prstGeom prst="roundRect">
            <a:avLst>
              <a:gd fmla="val 16667" name="adj"/>
            </a:avLst>
          </a:prstGeom>
          <a:solidFill>
            <a:srgbClr val="C00000"/>
          </a:solidFill>
          <a:ln cap="flat" cmpd="sng" w="25400">
            <a:solidFill>
              <a:srgbClr val="31538F"/>
            </a:solidFill>
            <a:prstDash val="solid"/>
            <a:round/>
            <a:headEnd len="sm" w="sm" type="none"/>
            <a:tailEnd len="sm" w="sm" type="none"/>
          </a:ln>
          <a:effectLst>
            <a:outerShdw blurRad="393700" rotWithShape="0" algn="ctr" dir="5400000" dist="50800">
              <a:srgbClr val="FFFF00">
                <a:alpha val="81960"/>
              </a:srgbClr>
            </a:outerShdw>
          </a:effectLst>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rPr b="1" i="0" lang="vi" sz="2400" u="none" cap="none" strike="noStrike">
                <a:solidFill>
                  <a:schemeClr val="lt1"/>
                </a:solidFill>
                <a:latin typeface="Courier New"/>
                <a:ea typeface="Courier New"/>
                <a:cs typeface="Courier New"/>
                <a:sym typeface="Courier New"/>
              </a:rPr>
              <a:t>Formatting</a:t>
            </a:r>
            <a:endParaRPr/>
          </a:p>
        </p:txBody>
      </p:sp>
      <p:sp>
        <p:nvSpPr>
          <p:cNvPr id="149" name="Google Shape;149;p22"/>
          <p:cNvSpPr/>
          <p:nvPr/>
        </p:nvSpPr>
        <p:spPr>
          <a:xfrm>
            <a:off x="457200" y="1828800"/>
            <a:ext cx="2260600" cy="1264444"/>
          </a:xfrm>
          <a:prstGeom prst="wedgeRectCallout">
            <a:avLst>
              <a:gd fmla="val 80871" name="adj1"/>
              <a:gd fmla="val -20391" name="adj2"/>
            </a:avLst>
          </a:prstGeom>
          <a:solidFill>
            <a:srgbClr val="BF9000"/>
          </a:solidFill>
          <a:ln cap="flat" cmpd="sng" w="25400">
            <a:solidFill>
              <a:srgbClr val="31538F"/>
            </a:solidFill>
            <a:prstDash val="solid"/>
            <a:round/>
            <a:headEnd len="sm" w="sm" type="none"/>
            <a:tailEnd len="sm" w="sm" type="none"/>
          </a:ln>
          <a:effectLst>
            <a:outerShdw blurRad="495300" rotWithShape="0" algn="ctr" dir="5400000" dist="50800">
              <a:srgbClr val="FFFF00">
                <a:alpha val="6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Content format determines the appearance of the content in the browser </a:t>
            </a:r>
            <a:endParaRPr/>
          </a:p>
        </p:txBody>
      </p:sp>
      <p:sp>
        <p:nvSpPr>
          <p:cNvPr id="150" name="Google Shape;150;p22"/>
          <p:cNvSpPr/>
          <p:nvPr/>
        </p:nvSpPr>
        <p:spPr>
          <a:xfrm flipH="1">
            <a:off x="6096000" y="2114550"/>
            <a:ext cx="2514600" cy="978694"/>
          </a:xfrm>
          <a:prstGeom prst="wedgeRectCallout">
            <a:avLst>
              <a:gd fmla="val 78101" name="adj1"/>
              <a:gd fmla="val -33022" name="adj2"/>
            </a:avLst>
          </a:prstGeom>
          <a:solidFill>
            <a:srgbClr val="1E4E79"/>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Formatted content makes an HTML page more readable and presentable</a:t>
            </a:r>
            <a:endParaRPr/>
          </a:p>
        </p:txBody>
      </p:sp>
      <p:sp>
        <p:nvSpPr>
          <p:cNvPr id="151" name="Google Shape;151;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2" name="Google Shape;152;p22"/>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153" name="Google Shape;153;p2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Formatting 1-5</a:t>
            </a:r>
            <a:endParaRPr/>
          </a:p>
        </p:txBody>
      </p:sp>
      <p:sp>
        <p:nvSpPr>
          <p:cNvPr id="154" name="Google Shape;154;p22"/>
          <p:cNvSpPr/>
          <p:nvPr/>
        </p:nvSpPr>
        <p:spPr>
          <a:xfrm>
            <a:off x="3048000" y="3714750"/>
            <a:ext cx="2590800" cy="857250"/>
          </a:xfrm>
          <a:prstGeom prst="wedgeRectCallout">
            <a:avLst>
              <a:gd fmla="val 15250" name="adj1"/>
              <a:gd fmla="val -103036" name="adj2"/>
            </a:avLst>
          </a:prstGeom>
          <a:solidFill>
            <a:srgbClr val="525252"/>
          </a:solidFill>
          <a:ln cap="flat" cmpd="sng" w="25400">
            <a:solidFill>
              <a:srgbClr val="31538F"/>
            </a:solidFill>
            <a:prstDash val="solid"/>
            <a:round/>
            <a:headEnd len="sm" w="sm" type="none"/>
            <a:tailEnd len="sm" w="sm" type="none"/>
          </a:ln>
          <a:effectLst>
            <a:outerShdw blurRad="508000" rotWithShape="0" algn="ctr" dir="5400000" dist="50800">
              <a:srgbClr val="FFFF00">
                <a:alpha val="5294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Text may appear in bold or underlined</a:t>
            </a:r>
            <a:endParaRPr/>
          </a:p>
        </p:txBody>
      </p:sp>
      <p:sp>
        <p:nvSpPr>
          <p:cNvPr id="155" name="Google Shape;155;p22"/>
          <p:cNvSpPr/>
          <p:nvPr/>
        </p:nvSpPr>
        <p:spPr>
          <a:xfrm flipH="1">
            <a:off x="3886200" y="890337"/>
            <a:ext cx="2743200" cy="921544"/>
          </a:xfrm>
          <a:prstGeom prst="wedgeRectCallout">
            <a:avLst>
              <a:gd fmla="val 32560" name="adj1"/>
              <a:gd fmla="val 91190" name="adj2"/>
            </a:avLst>
          </a:prstGeom>
          <a:solidFill>
            <a:srgbClr val="385623"/>
          </a:solidFill>
          <a:ln cap="flat" cmpd="sng" w="25400">
            <a:solidFill>
              <a:srgbClr val="31538F"/>
            </a:solidFill>
            <a:prstDash val="solid"/>
            <a:round/>
            <a:headEnd len="sm" w="sm" type="none"/>
            <a:tailEnd len="sm" w="sm" type="none"/>
          </a:ln>
          <a:effectLst>
            <a:outerShdw blurRad="584200" rotWithShape="0" algn="ctr" dir="5400000" dist="50800">
              <a:srgbClr val="FFFF00">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vi" u="none" cap="none" strike="noStrike">
                <a:solidFill>
                  <a:schemeClr val="lt1"/>
                </a:solidFill>
                <a:latin typeface="Courier New"/>
                <a:ea typeface="Courier New"/>
                <a:cs typeface="Courier New"/>
                <a:sym typeface="Courier New"/>
              </a:rPr>
              <a:t>Formatting is applied using formatting elements which are container elements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62" name="Google Shape;162;p2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 </a:t>
            </a:r>
            <a:endParaRPr/>
          </a:p>
        </p:txBody>
      </p:sp>
      <p:sp>
        <p:nvSpPr>
          <p:cNvPr id="163" name="Google Shape;163;p23"/>
          <p:cNvSpPr txBox="1"/>
          <p:nvPr>
            <p:ph type="title"/>
          </p:nvPr>
        </p:nvSpPr>
        <p:spPr>
          <a:xfrm>
            <a:off x="530352" y="171450"/>
            <a:ext cx="85344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Formatting 2-5</a:t>
            </a:r>
            <a:endParaRPr/>
          </a:p>
        </p:txBody>
      </p:sp>
      <p:grpSp>
        <p:nvGrpSpPr>
          <p:cNvPr id="164" name="Google Shape;164;p23"/>
          <p:cNvGrpSpPr/>
          <p:nvPr/>
        </p:nvGrpSpPr>
        <p:grpSpPr>
          <a:xfrm>
            <a:off x="457200" y="1200150"/>
            <a:ext cx="8382000" cy="2913490"/>
            <a:chOff x="0" y="0"/>
            <a:chExt cx="8382000" cy="3884654"/>
          </a:xfrm>
        </p:grpSpPr>
        <p:sp>
          <p:nvSpPr>
            <p:cNvPr id="165" name="Google Shape;165;p23"/>
            <p:cNvSpPr/>
            <p:nvPr/>
          </p:nvSpPr>
          <p:spPr>
            <a:xfrm>
              <a:off x="0" y="0"/>
              <a:ext cx="8382000" cy="839051"/>
            </a:xfrm>
            <a:prstGeom prst="roundRect">
              <a:avLst>
                <a:gd fmla="val 16667" name="adj"/>
              </a:avLst>
            </a:prstGeom>
            <a:solidFill>
              <a:srgbClr val="F4B08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40959" y="40959"/>
              <a:ext cx="8300082" cy="75713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B element displays text in bold and is enclosed between &lt;b&gt; and &lt;/b&gt; tags</a:t>
              </a:r>
              <a:r>
                <a:rPr b="0" i="0" lang="vi" sz="1800" u="none" cap="none" strike="noStrike">
                  <a:solidFill>
                    <a:schemeClr val="dk1"/>
                  </a:solidFill>
                  <a:latin typeface="Courier New"/>
                  <a:ea typeface="Courier New"/>
                  <a:cs typeface="Courier New"/>
                  <a:sym typeface="Courier New"/>
                </a:rPr>
                <a:t>.</a:t>
              </a:r>
              <a:endParaRPr/>
            </a:p>
          </p:txBody>
        </p:sp>
        <p:sp>
          <p:nvSpPr>
            <p:cNvPr id="167" name="Google Shape;167;p23"/>
            <p:cNvSpPr/>
            <p:nvPr/>
          </p:nvSpPr>
          <p:spPr>
            <a:xfrm>
              <a:off x="0" y="990600"/>
              <a:ext cx="8382000" cy="939929"/>
            </a:xfrm>
            <a:prstGeom prst="roundRect">
              <a:avLst>
                <a:gd fmla="val 16667" name="adj"/>
              </a:avLst>
            </a:prstGeom>
            <a:solidFill>
              <a:srgbClr val="0070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45884" y="1036484"/>
              <a:ext cx="8290232" cy="848161"/>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I element displays text in italics and is enclosed between &lt;i&gt; and &lt;/i&gt; tags</a:t>
              </a:r>
              <a:r>
                <a:rPr b="0" i="0" lang="vi" sz="1800" u="none" cap="none" strike="noStrike">
                  <a:solidFill>
                    <a:schemeClr val="lt1"/>
                  </a:solidFill>
                  <a:latin typeface="Courier New"/>
                  <a:ea typeface="Courier New"/>
                  <a:cs typeface="Courier New"/>
                  <a:sym typeface="Courier New"/>
                </a:rPr>
                <a:t>.</a:t>
              </a:r>
              <a:endParaRPr/>
            </a:p>
          </p:txBody>
        </p:sp>
        <p:sp>
          <p:nvSpPr>
            <p:cNvPr id="169" name="Google Shape;169;p23"/>
            <p:cNvSpPr/>
            <p:nvPr/>
          </p:nvSpPr>
          <p:spPr>
            <a:xfrm>
              <a:off x="0" y="2096269"/>
              <a:ext cx="8382000" cy="784874"/>
            </a:xfrm>
            <a:prstGeom prst="roundRect">
              <a:avLst>
                <a:gd fmla="val 16667" name="adj"/>
              </a:avLst>
            </a:prstGeom>
            <a:solidFill>
              <a:srgbClr val="FFD96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38314" y="2134583"/>
              <a:ext cx="8305372" cy="708246"/>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rgbClr val="000000"/>
                </a:buClr>
                <a:buSzPts val="2200"/>
                <a:buFont typeface="Calibri"/>
                <a:buNone/>
              </a:pPr>
              <a:r>
                <a:rPr b="0" i="0" lang="vi" sz="2200" u="none" cap="none" strike="noStrike">
                  <a:solidFill>
                    <a:srgbClr val="000000"/>
                  </a:solidFill>
                  <a:latin typeface="Calibri"/>
                  <a:ea typeface="Calibri"/>
                  <a:cs typeface="Calibri"/>
                  <a:sym typeface="Calibri"/>
                </a:rPr>
                <a:t>SMALL element makes the text appear smaller in browser and is enclosed between &lt;small&gt; and &lt;/small&gt; tags.</a:t>
              </a:r>
              <a:endParaRPr/>
            </a:p>
          </p:txBody>
        </p:sp>
        <p:sp>
          <p:nvSpPr>
            <p:cNvPr id="171" name="Google Shape;171;p23"/>
            <p:cNvSpPr/>
            <p:nvPr/>
          </p:nvSpPr>
          <p:spPr>
            <a:xfrm>
              <a:off x="0" y="3086949"/>
              <a:ext cx="8382000" cy="797705"/>
            </a:xfrm>
            <a:prstGeom prst="roundRect">
              <a:avLst>
                <a:gd fmla="val 16667" name="adj"/>
              </a:avLst>
            </a:prstGeom>
            <a:solidFill>
              <a:srgbClr val="54813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a:off x="38941" y="3125890"/>
              <a:ext cx="8304118" cy="719823"/>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 sz="2200" u="none" cap="none" strike="noStrike">
                  <a:solidFill>
                    <a:schemeClr val="lt1"/>
                  </a:solidFill>
                  <a:latin typeface="Calibri"/>
                  <a:ea typeface="Calibri"/>
                  <a:cs typeface="Calibri"/>
                  <a:sym typeface="Calibri"/>
                </a:rPr>
                <a:t>U element underlines a text and is enclosed between &lt;u&gt; and &lt;/u&gt; tags.</a:t>
              </a:r>
              <a:endParaRPr/>
            </a:p>
          </p:txBody>
        </p:sp>
      </p:grpSp>
      <p:sp>
        <p:nvSpPr>
          <p:cNvPr id="173" name="Google Shape;173;p23"/>
          <p:cNvSpPr/>
          <p:nvPr/>
        </p:nvSpPr>
        <p:spPr>
          <a:xfrm>
            <a:off x="304800" y="685800"/>
            <a:ext cx="8534400" cy="323165"/>
          </a:xfrm>
          <a:prstGeom prst="rect">
            <a:avLst/>
          </a:prstGeom>
          <a:noFill/>
          <a:ln>
            <a:noFill/>
          </a:ln>
        </p:spPr>
        <p:txBody>
          <a:bodyPr anchorCtr="0" anchor="t"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rgbClr val="000000"/>
                </a:solidFill>
                <a:latin typeface="Calibri"/>
                <a:ea typeface="Calibri"/>
                <a:cs typeface="Calibri"/>
                <a:sym typeface="Calibri"/>
              </a:rPr>
              <a:t>Commonly used formatting elements are as follows: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0" name="Google Shape;180;p24"/>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Formatting Text using Tags / Session 3</a:t>
            </a:r>
            <a:endParaRPr/>
          </a:p>
        </p:txBody>
      </p:sp>
      <p:sp>
        <p:nvSpPr>
          <p:cNvPr id="181" name="Google Shape;181;p2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Formatting 3-5</a:t>
            </a:r>
            <a:endParaRPr/>
          </a:p>
        </p:txBody>
      </p:sp>
      <p:sp>
        <p:nvSpPr>
          <p:cNvPr id="182" name="Google Shape;182;p24"/>
          <p:cNvSpPr/>
          <p:nvPr/>
        </p:nvSpPr>
        <p:spPr>
          <a:xfrm>
            <a:off x="152400" y="700534"/>
            <a:ext cx="8915400" cy="4385816"/>
          </a:xfrm>
          <a:prstGeom prst="rect">
            <a:avLst/>
          </a:prstGeom>
          <a:noFill/>
          <a:ln>
            <a:noFill/>
          </a:ln>
        </p:spPr>
        <p:txBody>
          <a:bodyPr anchorCtr="0" anchor="t"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The Code Snippet demonstrates the use of basic formatting elements.</a:t>
            </a:r>
            <a:endParaRPr/>
          </a:p>
          <a:p>
            <a:pPr indent="-185420" lvl="1" marL="457200" marR="0" rtl="0" algn="just">
              <a:lnSpc>
                <a:spcPct val="100000"/>
              </a:lnSpc>
              <a:spcBef>
                <a:spcPts val="0"/>
              </a:spcBef>
              <a:spcAft>
                <a:spcPts val="0"/>
              </a:spcAft>
              <a:buClr>
                <a:srgbClr val="AC1418"/>
              </a:buClr>
              <a:buSzPts val="1400"/>
              <a:buFont typeface="Noto Sans Symbols"/>
              <a:buNone/>
            </a:pPr>
            <a:r>
              <a:t/>
            </a:r>
            <a:endParaRPr b="0" i="0" sz="140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&lt;!DOCTYPE html&gt;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&lt;html&gt;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&lt;head&gt;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&lt;title&gt;Formats&lt;/title&gt;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&lt;/head&gt;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&lt;body&gt;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&lt;h2&gt; Using HTML Formatting Elements&lt;/h2&gt;&lt;br&gt;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&lt;b&gt; This text is displayed in bold.&lt;/b&gt;&lt;br&gt;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&lt;i&gt; This text is displayed in italic.&lt;/i&gt;&lt;br&gt;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&lt;u&gt; This text is underlined.&lt;/u&gt;&lt;br&gt;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&lt;small&gt; This text is displayed smaller.&lt;/small&gt;</a:t>
            </a:r>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&lt;/body&gt;</a:t>
            </a:r>
            <a:endParaRPr b="1" i="0" sz="180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&lt;/html&gt;</a:t>
            </a:r>
            <a:endParaRPr/>
          </a:p>
          <a:p>
            <a:pPr indent="-160020" lvl="1" marL="457200" marR="0" rtl="0" algn="just">
              <a:lnSpc>
                <a:spcPct val="100000"/>
              </a:lnSpc>
              <a:spcBef>
                <a:spcPts val="0"/>
              </a:spcBef>
              <a:spcAft>
                <a:spcPts val="0"/>
              </a:spcAft>
              <a:buClr>
                <a:srgbClr val="AC1418"/>
              </a:buClr>
              <a:buSzPts val="1800"/>
              <a:buFont typeface="Noto Sans Symbols"/>
              <a:buNone/>
            </a:pPr>
            <a:r>
              <a:t/>
            </a:r>
            <a:endParaRPr b="0" baseline="30000" i="0" sz="1800" u="none" cap="none" strike="noStrike">
              <a:solidFill>
                <a:schemeClr val="dk1"/>
              </a:solidFill>
              <a:latin typeface="Courier New"/>
              <a:ea typeface="Courier New"/>
              <a:cs typeface="Courier New"/>
              <a:sym typeface="Courier New"/>
            </a:endParaRPr>
          </a:p>
          <a:p>
            <a:pPr indent="-274320" lvl="1" marL="457200" marR="0" rtl="0" algn="just">
              <a:lnSpc>
                <a:spcPct val="100000"/>
              </a:lnSpc>
              <a:spcBef>
                <a:spcPts val="0"/>
              </a:spcBef>
              <a:spcAft>
                <a:spcPts val="0"/>
              </a:spcAft>
              <a:buNone/>
            </a:pPr>
            <a:r>
              <a:t/>
            </a:r>
            <a:endParaRPr b="0" baseline="30000" i="0" sz="2800" u="none" cap="none" strike="noStrike">
              <a:solidFill>
                <a:schemeClr val="dk1"/>
              </a:solidFill>
              <a:latin typeface="Calibri"/>
              <a:ea typeface="Calibri"/>
              <a:cs typeface="Calibri"/>
              <a:sym typeface="Calibri"/>
            </a:endParaRPr>
          </a:p>
          <a:p>
            <a:pPr indent="-96520" lvl="1" marL="457200" marR="0" rtl="0" algn="just">
              <a:lnSpc>
                <a:spcPct val="100000"/>
              </a:lnSpc>
              <a:spcBef>
                <a:spcPts val="0"/>
              </a:spcBef>
              <a:spcAft>
                <a:spcPts val="0"/>
              </a:spcAft>
              <a:buClr>
                <a:srgbClr val="AC1418"/>
              </a:buClr>
              <a:buSzPts val="2800"/>
              <a:buFont typeface="Noto Sans Symbols"/>
              <a:buNone/>
            </a:pPr>
            <a:r>
              <a:t/>
            </a:r>
            <a:endParaRPr b="0" baseline="30000" i="0" sz="2800" u="none" cap="none" strike="noStrike">
              <a:solidFill>
                <a:schemeClr val="dk1"/>
              </a:solidFill>
              <a:latin typeface="Calibri"/>
              <a:ea typeface="Calibri"/>
              <a:cs typeface="Calibri"/>
              <a:sym typeface="Calibri"/>
            </a:endParaRPr>
          </a:p>
          <a:p>
            <a:pPr indent="-274320" lvl="1" marL="457200" marR="0" rtl="0" algn="just">
              <a:lnSpc>
                <a:spcPct val="100000"/>
              </a:lnSpc>
              <a:spcBef>
                <a:spcPts val="0"/>
              </a:spcBef>
              <a:spcAft>
                <a:spcPts val="0"/>
              </a:spcAft>
              <a:buNone/>
            </a:pPr>
            <a:r>
              <a:t/>
            </a:r>
            <a:endParaRPr b="0" baseline="30000" i="0" sz="2800" u="none" cap="none" strike="noStrike">
              <a:solidFill>
                <a:schemeClr val="dk1"/>
              </a:solidFill>
              <a:latin typeface="Calibri"/>
              <a:ea typeface="Calibri"/>
              <a:cs typeface="Calibri"/>
              <a:sym typeface="Calibri"/>
            </a:endParaRPr>
          </a:p>
        </p:txBody>
      </p:sp>
      <p:pic>
        <p:nvPicPr>
          <p:cNvPr id="183" name="Google Shape;183;p24"/>
          <p:cNvPicPr preferRelativeResize="0"/>
          <p:nvPr/>
        </p:nvPicPr>
        <p:blipFill rotWithShape="1">
          <a:blip r:embed="rId3">
            <a:alphaModFix/>
          </a:blip>
          <a:srcRect b="0" l="0" r="0" t="0"/>
          <a:stretch/>
        </p:blipFill>
        <p:spPr>
          <a:xfrm>
            <a:off x="6611727" y="1253002"/>
            <a:ext cx="1900629" cy="15962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ppt_w</p:attrName>
                                        </p:attrNameLst>
                                      </p:cBhvr>
                                      <p:tavLst>
                                        <p:tav fmla="" tm="0">
                                          <p:val>
                                            <p:strVal val="0"/>
                                          </p:val>
                                        </p:tav>
                                        <p:tav fmla="" tm="100000">
                                          <p:val>
                                            <p:strVal val="#ppt_w"/>
                                          </p:val>
                                        </p:tav>
                                      </p:tavLst>
                                    </p:anim>
                                    <p:anim calcmode="lin" valueType="num">
                                      <p:cBhvr additive="base">
                                        <p:cTn dur="1000"/>
                                        <p:tgtEl>
                                          <p:spTgt spid="1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