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Lst>
  <p:sldSz cy="5143500" cx="9144000"/>
  <p:notesSz cx="6858000" cy="9144000"/>
  <p:embeddedFontLst>
    <p:embeddedFont>
      <p:font typeface="Book Antiqu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EC05415-03FF-409A-AE78-0F756D4012FB}">
  <a:tblStyle styleId="{5EC05415-03FF-409A-AE78-0F756D4012FB}" styleName="Table_0">
    <a:wholeTbl>
      <a:tcTxStyle b="off" i="off">
        <a:font>
          <a:latin typeface=""/>
          <a:ea typeface=""/>
          <a:cs typeface=""/>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
          <a:ea typeface=""/>
          <a:cs typeface=""/>
        </a:font>
        <a:schemeClr val="lt1"/>
      </a:tcTxStyle>
      <a:tcStyle>
        <a:fill>
          <a:solidFill>
            <a:schemeClr val="accent1"/>
          </a:solidFill>
        </a:fill>
      </a:tcStyle>
    </a:lastCol>
    <a:firstCol>
      <a:tcTxStyle b="on" i="off">
        <a:font>
          <a:latin typeface=""/>
          <a:ea typeface=""/>
          <a:cs typeface=""/>
        </a:font>
        <a:schemeClr val="lt1"/>
      </a:tcTxStyle>
      <a:tcStyle>
        <a:fill>
          <a:solidFill>
            <a:schemeClr val="accent1"/>
          </a:solidFill>
        </a:fill>
      </a:tcStyle>
    </a:firstCol>
    <a:lastRow>
      <a:tcTxStyle b="on" i="off">
        <a:font>
          <a:latin typeface=""/>
          <a:ea typeface=""/>
          <a:cs typeface=""/>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
          <a:ea typeface=""/>
          <a:cs typeface=""/>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font" Target="fonts/BookAntiqua-bold.fntdata"/><Relationship Id="rId16" Type="http://schemas.openxmlformats.org/officeDocument/2006/relationships/font" Target="fonts/BookAntiqua-regular.fntdata"/><Relationship Id="rId5" Type="http://schemas.openxmlformats.org/officeDocument/2006/relationships/slideMaster" Target="slideMasters/slideMaster1.xml"/><Relationship Id="rId19" Type="http://schemas.openxmlformats.org/officeDocument/2006/relationships/font" Target="fonts/BookAntiqua-boldItalic.fntdata"/><Relationship Id="rId6" Type="http://schemas.openxmlformats.org/officeDocument/2006/relationships/slideMaster" Target="slideMasters/slideMaster2.xml"/><Relationship Id="rId18" Type="http://schemas.openxmlformats.org/officeDocument/2006/relationships/font" Target="fonts/BookAntiqua-italic.fntdata"/><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10d075def_2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6" name="Google Shape;76;gb10d075def_2_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Phiên 4: Tạo siêu liên kết và thả neo</a:t>
            </a:r>
            <a:endParaRPr/>
          </a:p>
        </p:txBody>
      </p:sp>
      <p:sp>
        <p:nvSpPr>
          <p:cNvPr id="77" name="Google Shape;77;gb10d075def_2_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10d075def_2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1" name="Google Shape;81;gb10d075def_2_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Mục tiêu bài học:</a:t>
            </a:r>
            <a:endParaRPr/>
          </a:p>
          <a:p>
            <a:pPr indent="-171450" lvl="0" marL="171450" rtl="0" algn="l">
              <a:spcBef>
                <a:spcPts val="360"/>
              </a:spcBef>
              <a:spcAft>
                <a:spcPts val="0"/>
              </a:spcAft>
              <a:buClr>
                <a:schemeClr val="dk1"/>
              </a:buClr>
              <a:buSzPts val="1200"/>
              <a:buFont typeface="Arial"/>
              <a:buChar char="•"/>
            </a:pPr>
            <a:r>
              <a:rPr lang="vi"/>
              <a:t>Mô tả siêu liên kết</a:t>
            </a:r>
            <a:endParaRPr/>
          </a:p>
          <a:p>
            <a:pPr indent="-171450" lvl="0" marL="171450" rtl="0" algn="l">
              <a:spcBef>
                <a:spcPts val="360"/>
              </a:spcBef>
              <a:spcAft>
                <a:spcPts val="0"/>
              </a:spcAft>
              <a:buClr>
                <a:schemeClr val="dk1"/>
              </a:buClr>
              <a:buSzPts val="1200"/>
              <a:buFont typeface="Arial"/>
              <a:buChar char="•"/>
            </a:pPr>
            <a:r>
              <a:rPr lang="vi"/>
              <a:t>Giải thích các đường dẫn tuyệt đối và tương đối</a:t>
            </a:r>
            <a:endParaRPr/>
          </a:p>
          <a:p>
            <a:pPr indent="-171450" lvl="0" marL="171450" rtl="0" algn="l">
              <a:spcBef>
                <a:spcPts val="360"/>
              </a:spcBef>
              <a:spcAft>
                <a:spcPts val="0"/>
              </a:spcAft>
              <a:buClr>
                <a:schemeClr val="dk1"/>
              </a:buClr>
              <a:buSzPts val="1200"/>
              <a:buFont typeface="Arial"/>
              <a:buChar char="•"/>
            </a:pPr>
            <a:r>
              <a:rPr lang="vi"/>
              <a:t>Giải thích cách siêu liên kết đến một trang Web và địa chỉ e-mail</a:t>
            </a:r>
            <a:endParaRPr/>
          </a:p>
          <a:p>
            <a:pPr indent="-171450" lvl="0" marL="171450" rtl="0" algn="l">
              <a:spcBef>
                <a:spcPts val="360"/>
              </a:spcBef>
              <a:spcAft>
                <a:spcPts val="0"/>
              </a:spcAft>
              <a:buClr>
                <a:schemeClr val="dk1"/>
              </a:buClr>
              <a:buSzPts val="1200"/>
              <a:buFont typeface="Arial"/>
              <a:buChar char="•"/>
            </a:pPr>
            <a:r>
              <a:rPr lang="vi"/>
              <a:t>Giải thích cách siêu liên kết đến neo và nội dung khác</a:t>
            </a:r>
            <a:endParaRPr b="1"/>
          </a:p>
        </p:txBody>
      </p:sp>
      <p:sp>
        <p:nvSpPr>
          <p:cNvPr id="82" name="Google Shape;82;gb10d075def_2_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10d075def_2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0" name="Google Shape;90;gb10d075def_2_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Siêu liên kết</a:t>
            </a:r>
            <a:endParaRPr/>
          </a:p>
          <a:p>
            <a:pPr indent="-171450" lvl="0" marL="171450" rtl="0" algn="l">
              <a:spcBef>
                <a:spcPts val="360"/>
              </a:spcBef>
              <a:spcAft>
                <a:spcPts val="0"/>
              </a:spcAft>
              <a:buClr>
                <a:schemeClr val="dk1"/>
              </a:buClr>
              <a:buSzPts val="1200"/>
              <a:buFont typeface="Arial"/>
              <a:buChar char="•"/>
            </a:pPr>
            <a:r>
              <a:rPr lang="vi"/>
              <a:t>được gọi là một liên kết, liên kết đến một trang Web khác hoặc đến một phần trong cùng một trang Web.</a:t>
            </a:r>
            <a:endParaRPr/>
          </a:p>
          <a:p>
            <a:pPr indent="-171450" lvl="0" marL="171450" rtl="0" algn="l">
              <a:spcBef>
                <a:spcPts val="360"/>
              </a:spcBef>
              <a:spcAft>
                <a:spcPts val="0"/>
              </a:spcAft>
              <a:buClr>
                <a:schemeClr val="dk1"/>
              </a:buClr>
              <a:buSzPts val="1200"/>
              <a:buFont typeface="Arial"/>
              <a:buChar char="•"/>
            </a:pPr>
            <a:r>
              <a:rPr lang="vi"/>
              <a:t>có thể chỉ định văn bản hoặc hình ảnh dưới dạng siêu kết nối.</a:t>
            </a:r>
            <a:endParaRPr/>
          </a:p>
          <a:p>
            <a:pPr indent="-171450" lvl="0" marL="171450" rtl="0" algn="l">
              <a:spcBef>
                <a:spcPts val="360"/>
              </a:spcBef>
              <a:spcAft>
                <a:spcPts val="0"/>
              </a:spcAft>
              <a:buClr>
                <a:schemeClr val="dk1"/>
              </a:buClr>
              <a:buSzPts val="1200"/>
              <a:buFont typeface="Arial"/>
              <a:buChar char="•"/>
            </a:pPr>
            <a:r>
              <a:rPr lang="vi"/>
              <a:t>Khi di chuyển chuột qua nội dung đó, con trỏ sẽ chuyển thành bàn tay với ngón trỏ trỏ về phía nội dung.</a:t>
            </a:r>
            <a:endParaRPr/>
          </a:p>
          <a:p>
            <a:pPr indent="-171450" lvl="0" marL="171450" rtl="0" algn="l">
              <a:spcBef>
                <a:spcPts val="360"/>
              </a:spcBef>
              <a:spcAft>
                <a:spcPts val="0"/>
              </a:spcAft>
              <a:buClr>
                <a:schemeClr val="dk1"/>
              </a:buClr>
              <a:buSzPts val="1200"/>
              <a:buFont typeface="Arial"/>
              <a:buChar char="•"/>
            </a:pPr>
            <a:r>
              <a:rPr lang="vi"/>
              <a:t>Để chỉ định phần trang được liên kết hoặc trang Web được liên kết, các thuộc tính của phần tử </a:t>
            </a:r>
            <a:r>
              <a:rPr b="1" lang="vi"/>
              <a:t>A</a:t>
            </a:r>
            <a:r>
              <a:rPr lang="vi"/>
              <a:t> phải được sử dụng.</a:t>
            </a:r>
            <a:endParaRPr b="1"/>
          </a:p>
        </p:txBody>
      </p:sp>
      <p:sp>
        <p:nvSpPr>
          <p:cNvPr id="91" name="Google Shape;91;gb10d075def_2_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10d075def_2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0" name="Google Shape;100;gb10d075def_2_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Thuộc tính target</a:t>
            </a:r>
            <a:endParaRPr/>
          </a:p>
          <a:p>
            <a:pPr indent="-171450" lvl="0" marL="171450" rtl="0" algn="l">
              <a:spcBef>
                <a:spcPts val="360"/>
              </a:spcBef>
              <a:spcAft>
                <a:spcPts val="0"/>
              </a:spcAft>
              <a:buClr>
                <a:schemeClr val="dk1"/>
              </a:buClr>
              <a:buSzPts val="1200"/>
              <a:buFont typeface="Arial"/>
              <a:buChar char="•"/>
            </a:pPr>
            <a:r>
              <a:rPr lang="vi"/>
              <a:t>Thuộc tính </a:t>
            </a:r>
            <a:r>
              <a:rPr b="1" lang="vi"/>
              <a:t>target</a:t>
            </a:r>
            <a:r>
              <a:rPr lang="vi"/>
              <a:t> của phần tử </a:t>
            </a:r>
            <a:r>
              <a:rPr b="1" lang="vi"/>
              <a:t>A</a:t>
            </a:r>
            <a:r>
              <a:rPr lang="vi"/>
              <a:t> chỉ định vị trí nơi trang Web được liên kết sẽ mở ra khi một liên kết được nhấp vào.</a:t>
            </a:r>
            <a:endParaRPr/>
          </a:p>
          <a:p>
            <a:pPr indent="-171450" lvl="0" marL="171450" rtl="0" algn="l">
              <a:spcBef>
                <a:spcPts val="360"/>
              </a:spcBef>
              <a:spcAft>
                <a:spcPts val="0"/>
              </a:spcAft>
              <a:buClr>
                <a:schemeClr val="dk1"/>
              </a:buClr>
              <a:buSzPts val="1200"/>
              <a:buFont typeface="Arial"/>
              <a:buChar char="•"/>
            </a:pPr>
            <a:r>
              <a:rPr lang="vi"/>
              <a:t>Người ta có thể gán các giá trị cho thuộc tính đích.</a:t>
            </a:r>
            <a:endParaRPr/>
          </a:p>
          <a:p>
            <a:pPr indent="-171450" lvl="0" marL="171450" rtl="0" algn="l">
              <a:spcBef>
                <a:spcPts val="360"/>
              </a:spcBef>
              <a:spcAft>
                <a:spcPts val="0"/>
              </a:spcAft>
              <a:buClr>
                <a:schemeClr val="dk1"/>
              </a:buClr>
              <a:buSzPts val="1200"/>
              <a:buFont typeface="Arial"/>
              <a:buChar char="•"/>
            </a:pPr>
            <a:r>
              <a:rPr lang="vi"/>
              <a:t>Bảng sau liệt kê một số giá trị của thuộc tính đích.</a:t>
            </a:r>
            <a:endParaRPr/>
          </a:p>
          <a:p>
            <a:pPr indent="-171450" lvl="1" marL="628650" marR="0" rtl="0" algn="l">
              <a:lnSpc>
                <a:spcPct val="100000"/>
              </a:lnSpc>
              <a:spcBef>
                <a:spcPts val="360"/>
              </a:spcBef>
              <a:spcAft>
                <a:spcPts val="0"/>
              </a:spcAft>
              <a:buClr>
                <a:schemeClr val="dk1"/>
              </a:buClr>
              <a:buSzPts val="1200"/>
              <a:buFont typeface="Arial"/>
              <a:buChar char="•"/>
            </a:pPr>
            <a:r>
              <a:rPr b="1" lang="vi"/>
              <a:t>_blank</a:t>
            </a:r>
            <a:r>
              <a:rPr lang="vi"/>
              <a:t>: Tải URL mục tiêu trong một cửa sổ trống mới.</a:t>
            </a:r>
            <a:endParaRPr/>
          </a:p>
          <a:p>
            <a:pPr indent="-171450" lvl="1" marL="628650" marR="0" rtl="0" algn="l">
              <a:lnSpc>
                <a:spcPct val="100000"/>
              </a:lnSpc>
              <a:spcBef>
                <a:spcPts val="360"/>
              </a:spcBef>
              <a:spcAft>
                <a:spcPts val="0"/>
              </a:spcAft>
              <a:buClr>
                <a:schemeClr val="dk1"/>
              </a:buClr>
              <a:buSzPts val="1200"/>
              <a:buFont typeface="Arial"/>
              <a:buChar char="•"/>
            </a:pPr>
            <a:r>
              <a:rPr b="1" lang="vi"/>
              <a:t>_self</a:t>
            </a:r>
            <a:r>
              <a:rPr lang="vi"/>
              <a:t>: Tải URL mục tiêu trong cùng một cửa sổ với cửa sổ của trang Web hiện tại.</a:t>
            </a:r>
            <a:endParaRPr/>
          </a:p>
          <a:p>
            <a:pPr indent="-171450" lvl="1" marL="628650" marR="0" rtl="0" algn="l">
              <a:lnSpc>
                <a:spcPct val="100000"/>
              </a:lnSpc>
              <a:spcBef>
                <a:spcPts val="360"/>
              </a:spcBef>
              <a:spcAft>
                <a:spcPts val="0"/>
              </a:spcAft>
              <a:buClr>
                <a:schemeClr val="dk1"/>
              </a:buClr>
              <a:buSzPts val="1200"/>
              <a:buFont typeface="Arial"/>
              <a:buChar char="•"/>
            </a:pPr>
            <a:r>
              <a:rPr b="1" lang="vi"/>
              <a:t>_top</a:t>
            </a:r>
            <a:r>
              <a:rPr lang="vi"/>
              <a:t>: Tải URL mục tiêu trong vùng hoàn chỉnh của cửa sổ</a:t>
            </a:r>
            <a:endParaRPr/>
          </a:p>
          <a:p>
            <a:pPr indent="-95250" lvl="1" marL="628650" rtl="0" algn="l">
              <a:spcBef>
                <a:spcPts val="360"/>
              </a:spcBef>
              <a:spcAft>
                <a:spcPts val="0"/>
              </a:spcAft>
              <a:buClr>
                <a:schemeClr val="dk1"/>
              </a:buClr>
              <a:buSzPts val="1200"/>
              <a:buFont typeface="Arial"/>
              <a:buNone/>
            </a:pPr>
            <a:r>
              <a:t/>
            </a:r>
            <a:endParaRPr b="1"/>
          </a:p>
        </p:txBody>
      </p:sp>
      <p:sp>
        <p:nvSpPr>
          <p:cNvPr id="101" name="Google Shape;101;gb10d075def_2_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10d075def_2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0" name="Google Shape;110;gb10d075def_2_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Đường dẫn tuyệt đối và tương đối</a:t>
            </a:r>
            <a:endParaRPr b="1"/>
          </a:p>
          <a:p>
            <a:pPr indent="-171450" lvl="0" marL="171450" rtl="0" algn="l">
              <a:spcBef>
                <a:spcPts val="360"/>
              </a:spcBef>
              <a:spcAft>
                <a:spcPts val="0"/>
              </a:spcAft>
              <a:buClr>
                <a:schemeClr val="dk1"/>
              </a:buClr>
              <a:buSzPts val="1200"/>
              <a:buFont typeface="Arial"/>
              <a:buChar char="•"/>
            </a:pPr>
            <a:r>
              <a:rPr lang="vi"/>
              <a:t>Đường dẫn tuyệt đối là các liên kết chứa địa chỉ đầy đủ để truy cập một trang Web.</a:t>
            </a:r>
            <a:endParaRPr/>
          </a:p>
          <a:p>
            <a:pPr indent="-171450" lvl="0" marL="171450" rtl="0" algn="l">
              <a:spcBef>
                <a:spcPts val="360"/>
              </a:spcBef>
              <a:spcAft>
                <a:spcPts val="0"/>
              </a:spcAft>
              <a:buClr>
                <a:schemeClr val="dk1"/>
              </a:buClr>
              <a:buSzPts val="1200"/>
              <a:buFont typeface="Arial"/>
              <a:buChar char="•"/>
            </a:pPr>
            <a:r>
              <a:rPr lang="vi"/>
              <a:t>Đường dẫn tuyệt đối là cách tốt nhất để liên kết đến một trang Web.</a:t>
            </a:r>
            <a:endParaRPr/>
          </a:p>
          <a:p>
            <a:pPr indent="-171450" lvl="0" marL="171450" rtl="0" algn="l">
              <a:spcBef>
                <a:spcPts val="360"/>
              </a:spcBef>
              <a:spcAft>
                <a:spcPts val="0"/>
              </a:spcAft>
              <a:buClr>
                <a:schemeClr val="dk1"/>
              </a:buClr>
              <a:buSzPts val="1200"/>
              <a:buFont typeface="Arial"/>
              <a:buChar char="•"/>
            </a:pPr>
            <a:r>
              <a:rPr lang="vi"/>
              <a:t>Cú pháp của một đường dẫn tuyệt đối như sau:</a:t>
            </a:r>
            <a:endParaRPr/>
          </a:p>
          <a:p>
            <a:pPr indent="0" lvl="1" marL="457200" marR="0" rtl="0" algn="l">
              <a:lnSpc>
                <a:spcPct val="100000"/>
              </a:lnSpc>
              <a:spcBef>
                <a:spcPts val="360"/>
              </a:spcBef>
              <a:spcAft>
                <a:spcPts val="0"/>
              </a:spcAft>
              <a:buClr>
                <a:srgbClr val="007E39"/>
              </a:buClr>
              <a:buSzPts val="1200"/>
              <a:buFont typeface="Arial"/>
              <a:buNone/>
            </a:pPr>
            <a:r>
              <a:rPr b="1" lang="vi" sz="1200">
                <a:solidFill>
                  <a:srgbClr val="007E39"/>
                </a:solidFill>
              </a:rPr>
              <a:t>&lt;a href=”</a:t>
            </a:r>
            <a:r>
              <a:rPr b="1" lang="vi" sz="1200">
                <a:solidFill>
                  <a:srgbClr val="C00000"/>
                </a:solidFill>
              </a:rPr>
              <a:t>http://www.aptech-worldwide.com/pages/about-us/</a:t>
            </a:r>
            <a:r>
              <a:rPr b="1" lang="vi" sz="1200">
                <a:solidFill>
                  <a:srgbClr val="007E39"/>
                </a:solidFill>
              </a:rPr>
              <a:t>aboutus.html”&gt;Aptech Web site&lt;/a&gt;</a:t>
            </a:r>
            <a:endParaRPr/>
          </a:p>
          <a:p>
            <a:pPr indent="-171450" lvl="0" marL="171450" marR="0" rtl="0" algn="l">
              <a:lnSpc>
                <a:spcPct val="100000"/>
              </a:lnSpc>
              <a:spcBef>
                <a:spcPts val="360"/>
              </a:spcBef>
              <a:spcAft>
                <a:spcPts val="0"/>
              </a:spcAft>
              <a:buClr>
                <a:schemeClr val="dk1"/>
              </a:buClr>
              <a:buSzPts val="1200"/>
              <a:buFont typeface="Arial"/>
              <a:buChar char="•"/>
            </a:pPr>
            <a:r>
              <a:rPr lang="vi"/>
              <a:t>Đường dẫn tương đối là các liên kết được cung cấp khi các tập tin của một trang Web nằm trong cùng thư mục với trang hiển thị liên kết.</a:t>
            </a:r>
            <a:endParaRPr/>
          </a:p>
          <a:p>
            <a:pPr indent="-171450" lvl="0" marL="171450" marR="0" rtl="0" algn="l">
              <a:lnSpc>
                <a:spcPct val="100000"/>
              </a:lnSpc>
              <a:spcBef>
                <a:spcPts val="360"/>
              </a:spcBef>
              <a:spcAft>
                <a:spcPts val="0"/>
              </a:spcAft>
              <a:buClr>
                <a:schemeClr val="dk1"/>
              </a:buClr>
              <a:buSzPts val="1200"/>
              <a:buFont typeface="Arial"/>
              <a:buChar char="•"/>
            </a:pPr>
            <a:r>
              <a:rPr lang="vi"/>
              <a:t>Cú pháp của một đường dẫn tương đối như sau:</a:t>
            </a:r>
            <a:endParaRPr/>
          </a:p>
          <a:p>
            <a:pPr indent="0" lvl="1" marL="457200" marR="0" rtl="0" algn="l">
              <a:lnSpc>
                <a:spcPct val="100000"/>
              </a:lnSpc>
              <a:spcBef>
                <a:spcPts val="360"/>
              </a:spcBef>
              <a:spcAft>
                <a:spcPts val="0"/>
              </a:spcAft>
              <a:buClr>
                <a:srgbClr val="007E39"/>
              </a:buClr>
              <a:buSzPts val="1200"/>
              <a:buFont typeface="Arial"/>
              <a:buNone/>
            </a:pPr>
            <a:r>
              <a:rPr b="1" lang="vi" sz="1200">
                <a:solidFill>
                  <a:srgbClr val="007E39"/>
                </a:solidFill>
              </a:rPr>
              <a:t>&lt;a href=”aboutus.html”&gt; Aptech Web site&lt;/a&gt;</a:t>
            </a:r>
            <a:endParaRPr/>
          </a:p>
        </p:txBody>
      </p:sp>
      <p:sp>
        <p:nvSpPr>
          <p:cNvPr id="111" name="Google Shape;111;gb10d075def_2_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10d075def_2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9" name="Google Shape;119;gb10d075def_2_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Siêu liên kết đến một địa chỉ E-mail</a:t>
            </a:r>
            <a:endParaRPr b="1"/>
          </a:p>
          <a:p>
            <a:pPr indent="-171450" lvl="0" marL="171450" rtl="0" algn="l">
              <a:spcBef>
                <a:spcPts val="360"/>
              </a:spcBef>
              <a:spcAft>
                <a:spcPts val="0"/>
              </a:spcAft>
              <a:buClr>
                <a:schemeClr val="dk1"/>
              </a:buClr>
              <a:buSzPts val="1200"/>
              <a:buFont typeface="Arial"/>
              <a:buChar char="•"/>
            </a:pPr>
            <a:r>
              <a:rPr lang="vi"/>
              <a:t>Các siêu liên kết thậm chí có thể được áp dụng cho các địa chỉ e-mail.</a:t>
            </a:r>
            <a:endParaRPr/>
          </a:p>
          <a:p>
            <a:pPr indent="-171450" lvl="0" marL="171450" rtl="0" algn="l">
              <a:spcBef>
                <a:spcPts val="360"/>
              </a:spcBef>
              <a:spcAft>
                <a:spcPts val="0"/>
              </a:spcAft>
              <a:buClr>
                <a:schemeClr val="dk1"/>
              </a:buClr>
              <a:buSzPts val="1200"/>
              <a:buFont typeface="Arial"/>
              <a:buChar char="•"/>
            </a:pPr>
            <a:r>
              <a:rPr lang="vi"/>
              <a:t>Để thêm e-mail vào siêu kết nối, thuộc tính href phải được sử dụng và theo sau là </a:t>
            </a:r>
            <a:r>
              <a:rPr b="1" lang="vi"/>
              <a:t>mailto:</a:t>
            </a:r>
            <a:r>
              <a:rPr lang="vi"/>
              <a:t> địa chỉ email.</a:t>
            </a:r>
            <a:endParaRPr/>
          </a:p>
          <a:p>
            <a:pPr indent="0" lvl="0" marL="0" rtl="0" algn="l">
              <a:spcBef>
                <a:spcPts val="360"/>
              </a:spcBef>
              <a:spcAft>
                <a:spcPts val="0"/>
              </a:spcAft>
              <a:buClr>
                <a:srgbClr val="007E39"/>
              </a:buClr>
              <a:buSzPts val="1200"/>
              <a:buFont typeface="Arial"/>
              <a:buNone/>
            </a:pPr>
            <a:r>
              <a:rPr b="1" lang="vi" sz="1200">
                <a:solidFill>
                  <a:srgbClr val="007E39"/>
                </a:solidFill>
              </a:rPr>
              <a:t>	&lt;a href=”</a:t>
            </a:r>
            <a:r>
              <a:rPr b="1" lang="vi" sz="1200">
                <a:solidFill>
                  <a:srgbClr val="C00000"/>
                </a:solidFill>
              </a:rPr>
              <a:t>mailto:</a:t>
            </a:r>
            <a:r>
              <a:rPr b="1" lang="vi" sz="1200">
                <a:solidFill>
                  <a:srgbClr val="007E39"/>
                </a:solidFill>
              </a:rPr>
              <a:t>customercare@aptech.ac.in”&gt;Customer Care&lt;/a&gt;</a:t>
            </a:r>
            <a:endParaRPr/>
          </a:p>
          <a:p>
            <a:pPr indent="-171450" lvl="0" marL="171450" rtl="0" algn="l">
              <a:spcBef>
                <a:spcPts val="360"/>
              </a:spcBef>
              <a:spcAft>
                <a:spcPts val="0"/>
              </a:spcAft>
              <a:buClr>
                <a:schemeClr val="dk1"/>
              </a:buClr>
              <a:buSzPts val="1200"/>
              <a:buFont typeface="Arial"/>
              <a:buChar char="•"/>
            </a:pPr>
            <a:r>
              <a:rPr lang="vi"/>
              <a:t>Để tự động thêm dòng chủ đề trong thư e-mail mới, thuộc tính </a:t>
            </a:r>
            <a:r>
              <a:rPr b="1" lang="vi"/>
              <a:t>?Subject= </a:t>
            </a:r>
            <a:r>
              <a:rPr lang="vi"/>
              <a:t>phải được chèn sau địa chỉ e-mail.</a:t>
            </a:r>
            <a:endParaRPr/>
          </a:p>
          <a:p>
            <a:pPr indent="0" lvl="0" marL="0" marR="0" rtl="0" algn="l">
              <a:lnSpc>
                <a:spcPct val="100000"/>
              </a:lnSpc>
              <a:spcBef>
                <a:spcPts val="360"/>
              </a:spcBef>
              <a:spcAft>
                <a:spcPts val="0"/>
              </a:spcAft>
              <a:buClr>
                <a:srgbClr val="007E39"/>
              </a:buClr>
              <a:buSzPts val="1200"/>
              <a:buFont typeface="Arial"/>
              <a:buNone/>
            </a:pPr>
            <a:r>
              <a:rPr b="1" lang="vi" sz="1200">
                <a:solidFill>
                  <a:srgbClr val="007E39"/>
                </a:solidFill>
              </a:rPr>
              <a:t>	&lt;a href=”</a:t>
            </a:r>
            <a:r>
              <a:rPr b="1" lang="vi" sz="1200">
                <a:solidFill>
                  <a:srgbClr val="C00000"/>
                </a:solidFill>
              </a:rPr>
              <a:t>mailto:</a:t>
            </a:r>
            <a:r>
              <a:rPr b="1" lang="vi" sz="1200">
                <a:solidFill>
                  <a:srgbClr val="007E39"/>
                </a:solidFill>
              </a:rPr>
              <a:t>customercare@aptech.ac.in</a:t>
            </a:r>
            <a:r>
              <a:rPr b="1" lang="vi" sz="1200">
                <a:solidFill>
                  <a:srgbClr val="C00000"/>
                </a:solidFill>
              </a:rPr>
              <a:t>?subject=</a:t>
            </a:r>
            <a:r>
              <a:rPr b="1" lang="vi" sz="1200">
                <a:solidFill>
                  <a:srgbClr val="007E39"/>
                </a:solidFill>
              </a:rPr>
              <a:t>E-mail to Customer Care”&gt;Customer Care&lt;/a&gt;</a:t>
            </a:r>
            <a:endParaRPr/>
          </a:p>
        </p:txBody>
      </p:sp>
      <p:sp>
        <p:nvSpPr>
          <p:cNvPr id="120" name="Google Shape;120;gb10d075def_2_6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b10d075def_2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8" name="Google Shape;128;gb10d075def_2_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Siêu liên kết đến các loại nội dung khác</a:t>
            </a:r>
            <a:endParaRPr b="1"/>
          </a:p>
          <a:p>
            <a:pPr indent="-171450" lvl="0" marL="171450" rtl="0" algn="l">
              <a:spcBef>
                <a:spcPts val="360"/>
              </a:spcBef>
              <a:spcAft>
                <a:spcPts val="0"/>
              </a:spcAft>
              <a:buClr>
                <a:schemeClr val="dk1"/>
              </a:buClr>
              <a:buSzPts val="1200"/>
              <a:buFont typeface="Arial"/>
              <a:buChar char="•"/>
            </a:pPr>
            <a:r>
              <a:rPr lang="vi"/>
              <a:t>Các siêu liên kết cũng có thể được sử dụng để liên kết đến các tập tin và tài liệu khác.</a:t>
            </a:r>
            <a:endParaRPr/>
          </a:p>
          <a:p>
            <a:pPr indent="-171450" lvl="0" marL="171450" rtl="0" algn="l">
              <a:spcBef>
                <a:spcPts val="360"/>
              </a:spcBef>
              <a:spcAft>
                <a:spcPts val="0"/>
              </a:spcAft>
              <a:buClr>
                <a:schemeClr val="dk1"/>
              </a:buClr>
              <a:buSzPts val="1200"/>
              <a:buFont typeface="Arial"/>
              <a:buChar char="•"/>
            </a:pPr>
            <a:r>
              <a:rPr lang="vi"/>
              <a:t>Một số loại tập tin được liên kết phổ biến trên các trang Web sử dụng siêu liên kết là tệp nén (</a:t>
            </a:r>
            <a:r>
              <a:rPr b="1" lang="vi"/>
              <a:t>.zip</a:t>
            </a:r>
            <a:r>
              <a:rPr lang="vi"/>
              <a:t>), tệp thực thi (</a:t>
            </a:r>
            <a:r>
              <a:rPr b="1" lang="vi"/>
              <a:t>.exe</a:t>
            </a:r>
            <a:r>
              <a:rPr lang="vi"/>
              <a:t>), tài liệu (</a:t>
            </a:r>
            <a:r>
              <a:rPr b="1" lang="vi"/>
              <a:t>.doc</a:t>
            </a:r>
            <a:r>
              <a:rPr lang="vi"/>
              <a:t>), tệp đọc PDF (</a:t>
            </a:r>
            <a:r>
              <a:rPr b="1" lang="vi"/>
              <a:t>.pdf</a:t>
            </a:r>
            <a:r>
              <a:rPr lang="vi"/>
              <a:t>), v.v.</a:t>
            </a:r>
            <a:endParaRPr/>
          </a:p>
          <a:p>
            <a:pPr indent="-171450" lvl="0" marL="171450" rtl="0" algn="l">
              <a:spcBef>
                <a:spcPts val="360"/>
              </a:spcBef>
              <a:spcAft>
                <a:spcPts val="0"/>
              </a:spcAft>
              <a:buClr>
                <a:schemeClr val="dk1"/>
              </a:buClr>
              <a:buSzPts val="1200"/>
              <a:buFont typeface="Arial"/>
              <a:buChar char="•"/>
            </a:pPr>
            <a:r>
              <a:rPr lang="vi"/>
              <a:t>Các siêu liên kết cũng có thể được sử dụng để liên kết đến các tệp </a:t>
            </a:r>
            <a:r>
              <a:rPr b="1" lang="vi"/>
              <a:t>.jpg </a:t>
            </a:r>
            <a:r>
              <a:rPr lang="vi"/>
              <a:t>và </a:t>
            </a:r>
            <a:r>
              <a:rPr b="1" lang="vi"/>
              <a:t>.gif </a:t>
            </a:r>
            <a:r>
              <a:rPr lang="vi"/>
              <a:t>đồ họa.</a:t>
            </a:r>
            <a:endParaRPr/>
          </a:p>
          <a:p>
            <a:pPr indent="-171450" lvl="0" marL="171450" rtl="0" algn="l">
              <a:spcBef>
                <a:spcPts val="360"/>
              </a:spcBef>
              <a:spcAft>
                <a:spcPts val="0"/>
              </a:spcAft>
              <a:buClr>
                <a:schemeClr val="dk1"/>
              </a:buClr>
              <a:buSzPts val="1200"/>
              <a:buFont typeface="Arial"/>
              <a:buChar char="•"/>
            </a:pPr>
            <a:r>
              <a:rPr lang="vi"/>
              <a:t>Để chỉ định một tập tin thay vì trang Web, tên của tập tin phải được cung cấp trong thẻ </a:t>
            </a:r>
            <a:r>
              <a:rPr b="1" lang="vi"/>
              <a:t>&lt;a&gt;</a:t>
            </a:r>
            <a:r>
              <a:rPr lang="vi"/>
              <a:t> như được hiển thị trong đoạn mã sau:</a:t>
            </a:r>
            <a:endParaRPr/>
          </a:p>
          <a:p>
            <a:pPr indent="0" lvl="0" marL="0" marR="0" rtl="0" algn="l">
              <a:lnSpc>
                <a:spcPct val="100000"/>
              </a:lnSpc>
              <a:spcBef>
                <a:spcPts val="360"/>
              </a:spcBef>
              <a:spcAft>
                <a:spcPts val="0"/>
              </a:spcAft>
              <a:buClr>
                <a:srgbClr val="007E39"/>
              </a:buClr>
              <a:buSzPts val="1200"/>
              <a:buFont typeface="Arial"/>
              <a:buNone/>
            </a:pPr>
            <a:r>
              <a:rPr b="1" lang="vi" sz="1200">
                <a:solidFill>
                  <a:srgbClr val="007E39"/>
                </a:solidFill>
              </a:rPr>
              <a:t>	&lt;a href=”Compressed.zip”&gt; Click to download the compressed zip file &lt;/a&gt;</a:t>
            </a:r>
            <a:endParaRPr/>
          </a:p>
        </p:txBody>
      </p:sp>
      <p:sp>
        <p:nvSpPr>
          <p:cNvPr id="129" name="Google Shape;129;gb10d075def_2_7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10d075def_2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7" name="Google Shape;137;gb10d075def_2_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Tóm lược</a:t>
            </a:r>
            <a:endParaRPr/>
          </a:p>
          <a:p>
            <a:pPr indent="-171450" lvl="0" marL="171450" rtl="0" algn="l">
              <a:spcBef>
                <a:spcPts val="360"/>
              </a:spcBef>
              <a:spcAft>
                <a:spcPts val="0"/>
              </a:spcAft>
              <a:buClr>
                <a:schemeClr val="dk1"/>
              </a:buClr>
              <a:buSzPts val="1200"/>
              <a:buFont typeface="Arial"/>
              <a:buChar char="•"/>
            </a:pPr>
            <a:r>
              <a:rPr lang="vi"/>
              <a:t>Một siêu liên kết được gọi là một liên kết. Nó đề cập đến việc liên kết đến một trang Web khác hoặc đến một phần trong cùng một trang Web. </a:t>
            </a:r>
            <a:endParaRPr/>
          </a:p>
          <a:p>
            <a:pPr indent="-171450" lvl="0" marL="171450" rtl="0" algn="l">
              <a:spcBef>
                <a:spcPts val="360"/>
              </a:spcBef>
              <a:spcAft>
                <a:spcPts val="0"/>
              </a:spcAft>
              <a:buClr>
                <a:schemeClr val="dk1"/>
              </a:buClr>
              <a:buSzPts val="1200"/>
              <a:buFont typeface="Arial"/>
              <a:buChar char="•"/>
            </a:pPr>
            <a:r>
              <a:rPr lang="vi"/>
              <a:t>Phần tử </a:t>
            </a:r>
            <a:r>
              <a:rPr b="1" lang="vi"/>
              <a:t>A</a:t>
            </a:r>
            <a:r>
              <a:rPr lang="vi"/>
              <a:t> (anchor) được sử dụng để tạo siêu kết nối. </a:t>
            </a:r>
            <a:endParaRPr/>
          </a:p>
          <a:p>
            <a:pPr indent="-171450" lvl="0" marL="171450" rtl="0" algn="l">
              <a:spcBef>
                <a:spcPts val="360"/>
              </a:spcBef>
              <a:spcAft>
                <a:spcPts val="0"/>
              </a:spcAft>
              <a:buClr>
                <a:schemeClr val="dk1"/>
              </a:buClr>
              <a:buSzPts val="1200"/>
              <a:buFont typeface="Arial"/>
              <a:buChar char="•"/>
            </a:pPr>
            <a:r>
              <a:rPr lang="vi"/>
              <a:t>Thuộc tính </a:t>
            </a:r>
            <a:r>
              <a:rPr b="1" lang="vi"/>
              <a:t>target</a:t>
            </a:r>
            <a:r>
              <a:rPr lang="vi"/>
              <a:t> của phần tử </a:t>
            </a:r>
            <a:r>
              <a:rPr b="1" lang="vi"/>
              <a:t>A</a:t>
            </a:r>
            <a:r>
              <a:rPr lang="vi"/>
              <a:t> chỉ định vị trí nơi trang Web được liên kết sẽ mở ra khi một liên kết được nhấp vào. </a:t>
            </a:r>
            <a:endParaRPr/>
          </a:p>
          <a:p>
            <a:pPr indent="-171450" lvl="0" marL="171450" rtl="0" algn="l">
              <a:spcBef>
                <a:spcPts val="360"/>
              </a:spcBef>
              <a:spcAft>
                <a:spcPts val="0"/>
              </a:spcAft>
              <a:buClr>
                <a:schemeClr val="dk1"/>
              </a:buClr>
              <a:buSzPts val="1200"/>
              <a:buFont typeface="Arial"/>
              <a:buChar char="•"/>
            </a:pPr>
            <a:r>
              <a:rPr lang="vi"/>
              <a:t>Đường dẫn tuyệt đối là các liên kết chứa địa chỉ đầy đủ để truy cập một trang Web. </a:t>
            </a:r>
            <a:endParaRPr/>
          </a:p>
          <a:p>
            <a:pPr indent="-171450" lvl="0" marL="171450" rtl="0" algn="l">
              <a:spcBef>
                <a:spcPts val="360"/>
              </a:spcBef>
              <a:spcAft>
                <a:spcPts val="0"/>
              </a:spcAft>
              <a:buClr>
                <a:schemeClr val="dk1"/>
              </a:buClr>
              <a:buSzPts val="1200"/>
              <a:buFont typeface="Arial"/>
              <a:buChar char="•"/>
            </a:pPr>
            <a:r>
              <a:rPr lang="vi"/>
              <a:t>Đường dẫn tương đối là các liên kết được cung cấp khi các tệp của một trang Web nằm trong cùng thư mục với trang hiển thị liên kết. </a:t>
            </a:r>
            <a:endParaRPr/>
          </a:p>
          <a:p>
            <a:pPr indent="-171450" lvl="0" marL="171450" rtl="0" algn="l">
              <a:spcBef>
                <a:spcPts val="360"/>
              </a:spcBef>
              <a:spcAft>
                <a:spcPts val="0"/>
              </a:spcAft>
              <a:buClr>
                <a:schemeClr val="dk1"/>
              </a:buClr>
              <a:buSzPts val="1200"/>
              <a:buFont typeface="Arial"/>
              <a:buChar char="•"/>
            </a:pPr>
            <a:r>
              <a:rPr lang="vi"/>
              <a:t>Để thêm e-mail vào siêu kết nối, thuộc tính </a:t>
            </a:r>
            <a:r>
              <a:rPr b="1" lang="vi"/>
              <a:t>href=</a:t>
            </a:r>
            <a:r>
              <a:rPr lang="vi"/>
              <a:t> phải được theo sau bởi </a:t>
            </a:r>
            <a:r>
              <a:rPr b="1" lang="vi"/>
              <a:t>mailto:</a:t>
            </a:r>
            <a:r>
              <a:rPr lang="vi"/>
              <a:t> địa chỉ email. </a:t>
            </a:r>
            <a:endParaRPr/>
          </a:p>
          <a:p>
            <a:pPr indent="-171450" lvl="0" marL="171450" rtl="0" algn="l">
              <a:spcBef>
                <a:spcPts val="360"/>
              </a:spcBef>
              <a:spcAft>
                <a:spcPts val="0"/>
              </a:spcAft>
              <a:buClr>
                <a:schemeClr val="dk1"/>
              </a:buClr>
              <a:buSzPts val="1200"/>
              <a:buFont typeface="Arial"/>
              <a:buChar char="•"/>
            </a:pPr>
            <a:r>
              <a:rPr lang="vi"/>
              <a:t>Các siêu liên kết cũng có thể được sử dụng để liên kết tới các tệp và tài liệu như tệp nén (</a:t>
            </a:r>
            <a:r>
              <a:rPr b="1" lang="vi"/>
              <a:t>.zip</a:t>
            </a:r>
            <a:r>
              <a:rPr lang="vi"/>
              <a:t>), tệp thực thi (</a:t>
            </a:r>
            <a:r>
              <a:rPr b="1" lang="vi"/>
              <a:t>.exe</a:t>
            </a:r>
            <a:r>
              <a:rPr lang="vi"/>
              <a:t>), tài liệu (</a:t>
            </a:r>
            <a:r>
              <a:rPr b="1" lang="vi"/>
              <a:t>.doc</a:t>
            </a:r>
            <a:r>
              <a:rPr lang="vi"/>
              <a:t>), tệp đọc PDF (</a:t>
            </a:r>
            <a:r>
              <a:rPr b="1" lang="vi"/>
              <a:t>.pdf</a:t>
            </a:r>
            <a:r>
              <a:rPr lang="vi"/>
              <a:t>), v.v.</a:t>
            </a:r>
            <a:endParaRPr b="1"/>
          </a:p>
        </p:txBody>
      </p:sp>
      <p:sp>
        <p:nvSpPr>
          <p:cNvPr id="138" name="Google Shape;138;gb10d075def_2_7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5" name="Shape 55"/>
        <p:cNvGrpSpPr/>
        <p:nvPr/>
      </p:nvGrpSpPr>
      <p:grpSpPr>
        <a:xfrm>
          <a:off x="0" y="0"/>
          <a:ext cx="0" cy="0"/>
          <a:chOff x="0" y="0"/>
          <a:chExt cx="0" cy="0"/>
        </a:xfrm>
      </p:grpSpPr>
      <p:sp>
        <p:nvSpPr>
          <p:cNvPr id="56" name="Google Shape;56;p14"/>
          <p:cNvSpPr txBox="1"/>
          <p:nvPr/>
        </p:nvSpPr>
        <p:spPr>
          <a:xfrm>
            <a:off x="990600" y="1143000"/>
            <a:ext cx="4419600" cy="52625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4000" u="none" cap="none" strike="noStrike">
              <a:solidFill>
                <a:schemeClr val="lt1"/>
              </a:solidFill>
              <a:latin typeface="Calibri"/>
              <a:ea typeface="Calibri"/>
              <a:cs typeface="Calibri"/>
              <a:sym typeface="Calibri"/>
            </a:endParaRPr>
          </a:p>
        </p:txBody>
      </p:sp>
      <p:sp>
        <p:nvSpPr>
          <p:cNvPr id="57" name="Google Shape;57;p14"/>
          <p:cNvSpPr txBox="1"/>
          <p:nvPr/>
        </p:nvSpPr>
        <p:spPr>
          <a:xfrm>
            <a:off x="1752600" y="2743200"/>
            <a:ext cx="1828800" cy="39241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rPr b="1" i="0" lang="vi" sz="2800" u="none" cap="none" strike="noStrike">
                <a:solidFill>
                  <a:schemeClr val="dk1"/>
                </a:solidFill>
                <a:latin typeface="Book Antiqua"/>
                <a:ea typeface="Book Antiqua"/>
                <a:cs typeface="Book Antiqua"/>
                <a:sym typeface="Book Antiqua"/>
              </a:rPr>
              <a:t>Session: 4</a:t>
            </a:r>
            <a:endParaRPr/>
          </a:p>
        </p:txBody>
      </p:sp>
      <p:sp>
        <p:nvSpPr>
          <p:cNvPr id="58" name="Google Shape;58;p14"/>
          <p:cNvSpPr txBox="1"/>
          <p:nvPr/>
        </p:nvSpPr>
        <p:spPr>
          <a:xfrm>
            <a:off x="914400" y="3314700"/>
            <a:ext cx="7315200" cy="110799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1" lang="vi" sz="4500" u="none" cap="none" strike="noStrike">
                <a:solidFill>
                  <a:schemeClr val="dk1"/>
                </a:solidFill>
                <a:latin typeface="Book Antiqua"/>
                <a:ea typeface="Book Antiqua"/>
                <a:cs typeface="Book Antiqua"/>
                <a:sym typeface="Book Antiqua"/>
              </a:rPr>
              <a:t>Creating Hyperlinks and Anchors</a:t>
            </a:r>
            <a:endParaRPr b="1" i="1" sz="4500" u="none" cap="none" strike="noStrike">
              <a:solidFill>
                <a:schemeClr val="dk1"/>
              </a:solidFill>
              <a:latin typeface="Book Antiqua"/>
              <a:ea typeface="Book Antiqua"/>
              <a:cs typeface="Book Antiqua"/>
              <a:sym typeface="Book Antiqua"/>
            </a:endParaRPr>
          </a:p>
        </p:txBody>
      </p:sp>
      <p:sp>
        <p:nvSpPr>
          <p:cNvPr id="59" name="Google Shape;59;p14"/>
          <p:cNvSpPr/>
          <p:nvPr/>
        </p:nvSpPr>
        <p:spPr>
          <a:xfrm>
            <a:off x="0" y="0"/>
            <a:ext cx="685800" cy="5143500"/>
          </a:xfrm>
          <a:prstGeom prst="rect">
            <a:avLst/>
          </a:prstGeom>
          <a:gradFill>
            <a:gsLst>
              <a:gs pos="0">
                <a:srgbClr val="548135"/>
              </a:gs>
              <a:gs pos="50000">
                <a:srgbClr val="548135"/>
              </a:gs>
              <a:gs pos="100000">
                <a:srgbClr val="D5DBE5"/>
              </a:gs>
            </a:gsLst>
            <a:lin ang="16200000" scaled="0"/>
          </a:gradFill>
          <a:ln>
            <a:noFill/>
          </a:ln>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60" name="Google Shape;60;p14"/>
          <p:cNvPicPr preferRelativeResize="0"/>
          <p:nvPr/>
        </p:nvPicPr>
        <p:blipFill rotWithShape="1">
          <a:blip r:embed="rId2">
            <a:alphaModFix/>
          </a:blip>
          <a:srcRect b="0" l="3556" r="0" t="0"/>
          <a:stretch/>
        </p:blipFill>
        <p:spPr>
          <a:xfrm>
            <a:off x="7040033" y="1607538"/>
            <a:ext cx="656167" cy="571500"/>
          </a:xfrm>
          <a:prstGeom prst="rect">
            <a:avLst/>
          </a:prstGeom>
          <a:noFill/>
          <a:ln>
            <a:noFill/>
          </a:ln>
        </p:spPr>
      </p:pic>
      <p:pic>
        <p:nvPicPr>
          <p:cNvPr descr="Internet_Explorer_7_Logo-150x150.png" id="61" name="Google Shape;61;p14"/>
          <p:cNvPicPr preferRelativeResize="0"/>
          <p:nvPr/>
        </p:nvPicPr>
        <p:blipFill rotWithShape="1">
          <a:blip r:embed="rId3">
            <a:alphaModFix/>
          </a:blip>
          <a:srcRect b="0" l="0" r="0" t="0"/>
          <a:stretch/>
        </p:blipFill>
        <p:spPr>
          <a:xfrm>
            <a:off x="7010400" y="635988"/>
            <a:ext cx="457200" cy="457200"/>
          </a:xfrm>
          <a:prstGeom prst="rect">
            <a:avLst/>
          </a:prstGeom>
          <a:noFill/>
          <a:ln>
            <a:noFill/>
          </a:ln>
        </p:spPr>
      </p:pic>
      <p:pic>
        <p:nvPicPr>
          <p:cNvPr descr="images.jpg" id="62" name="Google Shape;62;p14"/>
          <p:cNvPicPr preferRelativeResize="0"/>
          <p:nvPr/>
        </p:nvPicPr>
        <p:blipFill rotWithShape="1">
          <a:blip r:embed="rId4">
            <a:alphaModFix/>
          </a:blip>
          <a:srcRect b="0" l="0" r="0" t="0"/>
          <a:stretch/>
        </p:blipFill>
        <p:spPr>
          <a:xfrm rot="-1088993">
            <a:off x="931826" y="539450"/>
            <a:ext cx="1850231" cy="1385888"/>
          </a:xfrm>
          <a:prstGeom prst="rect">
            <a:avLst/>
          </a:prstGeom>
          <a:noFill/>
          <a:ln>
            <a:noFill/>
          </a:ln>
        </p:spPr>
      </p:pic>
      <p:sp>
        <p:nvSpPr>
          <p:cNvPr id="63" name="Google Shape;63;p14"/>
          <p:cNvSpPr/>
          <p:nvPr/>
        </p:nvSpPr>
        <p:spPr>
          <a:xfrm>
            <a:off x="228600" y="978888"/>
            <a:ext cx="7571303" cy="76174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1" lang="vi" sz="6000" u="none" cap="none" strike="noStrike">
                <a:solidFill>
                  <a:srgbClr val="FF9356"/>
                </a:solidFill>
                <a:latin typeface="Courier New"/>
                <a:ea typeface="Courier New"/>
                <a:cs typeface="Courier New"/>
                <a:sym typeface="Courier New"/>
              </a:rPr>
              <a:t>     NexTGen Web</a:t>
            </a:r>
            <a:endParaRPr b="1" i="0" sz="6000" u="none" cap="none" strike="noStrike">
              <a:solidFill>
                <a:srgbClr val="BF9000"/>
              </a:solidFill>
              <a:latin typeface="Courier New"/>
              <a:ea typeface="Courier New"/>
              <a:cs typeface="Courier New"/>
              <a:sym typeface="Courier New"/>
            </a:endParaRPr>
          </a:p>
        </p:txBody>
      </p:sp>
      <p:pic>
        <p:nvPicPr>
          <p:cNvPr id="64" name="Google Shape;64;p14"/>
          <p:cNvPicPr preferRelativeResize="0"/>
          <p:nvPr/>
        </p:nvPicPr>
        <p:blipFill rotWithShape="1">
          <a:blip r:embed="rId5">
            <a:alphaModFix/>
          </a:blip>
          <a:srcRect b="0" l="0" r="0" t="3540"/>
          <a:stretch/>
        </p:blipFill>
        <p:spPr>
          <a:xfrm>
            <a:off x="5943600" y="1664688"/>
            <a:ext cx="762000" cy="484774"/>
          </a:xfrm>
          <a:prstGeom prst="rect">
            <a:avLst/>
          </a:prstGeom>
          <a:noFill/>
          <a:ln>
            <a:noFill/>
          </a:ln>
        </p:spPr>
      </p:pic>
      <p:pic>
        <p:nvPicPr>
          <p:cNvPr id="65" name="Google Shape;65;p14"/>
          <p:cNvPicPr preferRelativeResize="0"/>
          <p:nvPr/>
        </p:nvPicPr>
        <p:blipFill rotWithShape="1">
          <a:blip r:embed="rId6">
            <a:alphaModFix/>
          </a:blip>
          <a:srcRect b="0" l="0" r="0" t="0"/>
          <a:stretch/>
        </p:blipFill>
        <p:spPr>
          <a:xfrm>
            <a:off x="6009901" y="635988"/>
            <a:ext cx="464624" cy="442913"/>
          </a:xfrm>
          <a:prstGeom prst="rect">
            <a:avLst/>
          </a:prstGeom>
          <a:noFill/>
          <a:ln>
            <a:noFill/>
          </a:ln>
        </p:spPr>
      </p:pic>
      <p:pic>
        <p:nvPicPr>
          <p:cNvPr descr="256px-Chrome_Logo.svg_.png" id="66" name="Google Shape;66;p14"/>
          <p:cNvPicPr preferRelativeResize="0"/>
          <p:nvPr/>
        </p:nvPicPr>
        <p:blipFill rotWithShape="1">
          <a:blip r:embed="rId7">
            <a:alphaModFix/>
          </a:blip>
          <a:srcRect b="0" l="0" r="0" t="0"/>
          <a:stretch/>
        </p:blipFill>
        <p:spPr>
          <a:xfrm>
            <a:off x="7772400" y="1150338"/>
            <a:ext cx="457200" cy="4572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7" name="Shape 67"/>
        <p:cNvGrpSpPr/>
        <p:nvPr/>
      </p:nvGrpSpPr>
      <p:grpSpPr>
        <a:xfrm>
          <a:off x="0" y="0"/>
          <a:ext cx="0" cy="0"/>
          <a:chOff x="0" y="0"/>
          <a:chExt cx="0" cy="0"/>
        </a:xfrm>
      </p:grpSpPr>
      <p:sp>
        <p:nvSpPr>
          <p:cNvPr id="68" name="Google Shape;68;p15"/>
          <p:cNvSpPr/>
          <p:nvPr/>
        </p:nvSpPr>
        <p:spPr>
          <a:xfrm>
            <a:off x="0" y="0"/>
            <a:ext cx="9144000" cy="571500"/>
          </a:xfrm>
          <a:prstGeom prst="rect">
            <a:avLst/>
          </a:prstGeom>
          <a:gradFill>
            <a:gsLst>
              <a:gs pos="0">
                <a:srgbClr val="2F5496"/>
              </a:gs>
              <a:gs pos="50000">
                <a:srgbClr val="C4E0B2"/>
              </a:gs>
              <a:gs pos="100000">
                <a:srgbClr val="DBDBDB"/>
              </a:gs>
            </a:gsLst>
            <a:lin ang="16200000" scaled="0"/>
          </a:gradFill>
          <a:ln>
            <a:noFill/>
          </a:ln>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None/>
            </a:pPr>
            <a:r>
              <a:t/>
            </a:r>
            <a:endParaRPr b="0" i="0" sz="1400" u="none" cap="none" strike="noStrike">
              <a:solidFill>
                <a:schemeClr val="lt1"/>
              </a:solidFill>
              <a:latin typeface="Courier New"/>
              <a:ea typeface="Courier New"/>
              <a:cs typeface="Courier New"/>
              <a:sym typeface="Courier New"/>
            </a:endParaRPr>
          </a:p>
        </p:txBody>
      </p:sp>
      <p:sp>
        <p:nvSpPr>
          <p:cNvPr id="69" name="Google Shape;69;p15"/>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
              <a:t>‹#›</a:t>
            </a:fld>
            <a:endParaRPr/>
          </a:p>
        </p:txBody>
      </p:sp>
      <p:sp>
        <p:nvSpPr>
          <p:cNvPr id="70" name="Google Shape;70;p15"/>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chemeClr val="dk1"/>
                </a:solidFill>
              </a:defRPr>
            </a:lvl1pPr>
            <a:lvl2pPr lvl="1" algn="l">
              <a:lnSpc>
                <a:spcPct val="70000"/>
              </a:lnSpc>
              <a:spcBef>
                <a:spcPts val="900"/>
              </a:spcBef>
              <a:spcAft>
                <a:spcPts val="0"/>
              </a:spcAft>
              <a:buSzPts val="1400"/>
              <a:buNone/>
              <a:defRPr/>
            </a:lvl2pPr>
            <a:lvl3pPr lvl="2" algn="l">
              <a:lnSpc>
                <a:spcPct val="70000"/>
              </a:lnSpc>
              <a:spcBef>
                <a:spcPts val="900"/>
              </a:spcBef>
              <a:spcAft>
                <a:spcPts val="0"/>
              </a:spcAft>
              <a:buSzPts val="1400"/>
              <a:buNone/>
              <a:defRPr/>
            </a:lvl3pPr>
            <a:lvl4pPr lvl="3" algn="l">
              <a:lnSpc>
                <a:spcPct val="70000"/>
              </a:lnSpc>
              <a:spcBef>
                <a:spcPts val="900"/>
              </a:spcBef>
              <a:spcAft>
                <a:spcPts val="0"/>
              </a:spcAft>
              <a:buSzPts val="1400"/>
              <a:buNone/>
              <a:defRPr/>
            </a:lvl4pPr>
            <a:lvl5pPr lvl="4" algn="l">
              <a:lnSpc>
                <a:spcPct val="7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5"/>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i="0" sz="3200" cap="none">
                <a:solidFill>
                  <a:srgbClr val="002060"/>
                </a:solidFill>
                <a:latin typeface="Book Antiqua"/>
                <a:ea typeface="Book Antiqua"/>
                <a:cs typeface="Book Antiqua"/>
                <a:sym typeface="Book Antiqua"/>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72" name="Google Shape;72;p15"/>
          <p:cNvSpPr txBox="1"/>
          <p:nvPr/>
        </p:nvSpPr>
        <p:spPr>
          <a:xfrm>
            <a:off x="0" y="4960144"/>
            <a:ext cx="3048000" cy="18335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vi" sz="1200" u="none" cap="none" strike="noStrike">
                <a:solidFill>
                  <a:schemeClr val="dk1"/>
                </a:solidFill>
                <a:latin typeface="Calibri"/>
                <a:ea typeface="Calibri"/>
                <a:cs typeface="Calibri"/>
                <a:sym typeface="Calibri"/>
              </a:rPr>
              <a:t>© </a:t>
            </a:r>
            <a:r>
              <a:rPr b="0" i="1" lang="vi" sz="1200" u="none" cap="none" strike="noStrike">
                <a:solidFill>
                  <a:schemeClr val="dk1"/>
                </a:solidFill>
                <a:latin typeface="Calibri"/>
                <a:ea typeface="Calibri"/>
                <a:cs typeface="Calibri"/>
                <a:sym typeface="Calibri"/>
              </a:rPr>
              <a:t>Aptech Ltd. </a:t>
            </a:r>
            <a:endParaRPr b="0" i="1" sz="1200" u="none" cap="none" strike="noStrike">
              <a:solidFill>
                <a:schemeClr val="dk1"/>
              </a:solidFill>
              <a:latin typeface="Calibri"/>
              <a:ea typeface="Calibri"/>
              <a:cs typeface="Calibri"/>
              <a:sym typeface="Calibri"/>
            </a:endParaRPr>
          </a:p>
        </p:txBody>
      </p:sp>
      <p:pic>
        <p:nvPicPr>
          <p:cNvPr descr="HTML5_Logo_256.png" id="73" name="Google Shape;73;p15"/>
          <p:cNvPicPr preferRelativeResize="0"/>
          <p:nvPr/>
        </p:nvPicPr>
        <p:blipFill rotWithShape="1">
          <a:blip r:embed="rId2">
            <a:alphaModFix/>
          </a:blip>
          <a:srcRect b="0" l="0" r="0" t="0"/>
          <a:stretch/>
        </p:blipFill>
        <p:spPr>
          <a:xfrm>
            <a:off x="-76200" y="57150"/>
            <a:ext cx="514350" cy="5143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alpha val="52941"/>
          </a:schemeClr>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263128"/>
            <a:ext cx="8229600" cy="30837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2500" u="none" cap="none" strike="noStrike">
                <a:solidFill>
                  <a:schemeClr val="lt1"/>
                </a:solidFill>
                <a:latin typeface="Arial"/>
                <a:ea typeface="Arial"/>
                <a:cs typeface="Arial"/>
                <a:sym typeface="Arial"/>
              </a:defRPr>
            </a:lvl1pPr>
            <a:lvl2pPr lvl="1" marR="0" rtl="0" algn="r">
              <a:spcBef>
                <a:spcPts val="0"/>
              </a:spcBef>
              <a:spcAft>
                <a:spcPts val="0"/>
              </a:spcAft>
              <a:buSzPts val="1400"/>
              <a:buNone/>
              <a:defRPr b="1" i="0" sz="2500" u="none" cap="none" strike="noStrike">
                <a:solidFill>
                  <a:schemeClr val="lt1"/>
                </a:solidFill>
                <a:latin typeface="Arial"/>
                <a:ea typeface="Arial"/>
                <a:cs typeface="Arial"/>
                <a:sym typeface="Arial"/>
              </a:defRPr>
            </a:lvl2pPr>
            <a:lvl3pPr lvl="2" marR="0" rtl="0" algn="r">
              <a:spcBef>
                <a:spcPts val="0"/>
              </a:spcBef>
              <a:spcAft>
                <a:spcPts val="0"/>
              </a:spcAft>
              <a:buSzPts val="1400"/>
              <a:buNone/>
              <a:defRPr b="1" i="0" sz="2500" u="none" cap="none" strike="noStrike">
                <a:solidFill>
                  <a:schemeClr val="lt1"/>
                </a:solidFill>
                <a:latin typeface="Arial"/>
                <a:ea typeface="Arial"/>
                <a:cs typeface="Arial"/>
                <a:sym typeface="Arial"/>
              </a:defRPr>
            </a:lvl3pPr>
            <a:lvl4pPr lvl="3" marR="0" rtl="0" algn="r">
              <a:spcBef>
                <a:spcPts val="0"/>
              </a:spcBef>
              <a:spcAft>
                <a:spcPts val="0"/>
              </a:spcAft>
              <a:buSzPts val="1400"/>
              <a:buNone/>
              <a:defRPr b="1" i="0" sz="2500" u="none" cap="none" strike="noStrike">
                <a:solidFill>
                  <a:schemeClr val="lt1"/>
                </a:solidFill>
                <a:latin typeface="Arial"/>
                <a:ea typeface="Arial"/>
                <a:cs typeface="Arial"/>
                <a:sym typeface="Arial"/>
              </a:defRPr>
            </a:lvl4pPr>
            <a:lvl5pPr lvl="4" marR="0" rtl="0" algn="r">
              <a:spcBef>
                <a:spcPts val="0"/>
              </a:spcBef>
              <a:spcAft>
                <a:spcPts val="0"/>
              </a:spcAft>
              <a:buSzPts val="1400"/>
              <a:buNone/>
              <a:defRPr b="1" i="0" sz="2500" u="none" cap="none" strike="noStrike">
                <a:solidFill>
                  <a:schemeClr val="lt1"/>
                </a:solidFill>
                <a:latin typeface="Arial"/>
                <a:ea typeface="Arial"/>
                <a:cs typeface="Arial"/>
                <a:sym typeface="Arial"/>
              </a:defRPr>
            </a:lvl5pPr>
            <a:lvl6pPr lvl="5" marR="0" rtl="0" algn="r">
              <a:spcBef>
                <a:spcPts val="0"/>
              </a:spcBef>
              <a:spcAft>
                <a:spcPts val="0"/>
              </a:spcAft>
              <a:buSzPts val="1400"/>
              <a:buNone/>
              <a:defRPr b="1" i="0" sz="2500" u="none" cap="none" strike="noStrike">
                <a:solidFill>
                  <a:schemeClr val="lt1"/>
                </a:solidFill>
                <a:latin typeface="Calibri"/>
                <a:ea typeface="Calibri"/>
                <a:cs typeface="Calibri"/>
                <a:sym typeface="Calibri"/>
              </a:defRPr>
            </a:lvl6pPr>
            <a:lvl7pPr lvl="6" marR="0" rtl="0" algn="r">
              <a:spcBef>
                <a:spcPts val="0"/>
              </a:spcBef>
              <a:spcAft>
                <a:spcPts val="0"/>
              </a:spcAft>
              <a:buSzPts val="1400"/>
              <a:buNone/>
              <a:defRPr b="1" i="0" sz="2500" u="none" cap="none" strike="noStrike">
                <a:solidFill>
                  <a:schemeClr val="lt1"/>
                </a:solidFill>
                <a:latin typeface="Calibri"/>
                <a:ea typeface="Calibri"/>
                <a:cs typeface="Calibri"/>
                <a:sym typeface="Calibri"/>
              </a:defRPr>
            </a:lvl7pPr>
            <a:lvl8pPr lvl="7" marR="0" rtl="0" algn="r">
              <a:spcBef>
                <a:spcPts val="0"/>
              </a:spcBef>
              <a:spcAft>
                <a:spcPts val="0"/>
              </a:spcAft>
              <a:buSzPts val="1400"/>
              <a:buNone/>
              <a:defRPr b="1" i="0" sz="2500" u="none" cap="none" strike="noStrike">
                <a:solidFill>
                  <a:schemeClr val="lt1"/>
                </a:solidFill>
                <a:latin typeface="Calibri"/>
                <a:ea typeface="Calibri"/>
                <a:cs typeface="Calibri"/>
                <a:sym typeface="Calibri"/>
              </a:defRPr>
            </a:lvl8pPr>
            <a:lvl9pPr lvl="8" marR="0" rtl="0" algn="r">
              <a:spcBef>
                <a:spcPts val="0"/>
              </a:spcBef>
              <a:spcAft>
                <a:spcPts val="0"/>
              </a:spcAft>
              <a:buSzPts val="1400"/>
              <a:buNone/>
              <a:defRPr b="1" i="0" sz="2500" u="none" cap="none" strike="noStrike">
                <a:solidFill>
                  <a:schemeClr val="lt1"/>
                </a:solidFill>
                <a:latin typeface="Calibri"/>
                <a:ea typeface="Calibri"/>
                <a:cs typeface="Calibri"/>
                <a:sym typeface="Calibri"/>
              </a:defRPr>
            </a:lvl9pPr>
          </a:lstStyle>
          <a:p/>
        </p:txBody>
      </p:sp>
      <p:sp>
        <p:nvSpPr>
          <p:cNvPr id="52" name="Google Shape;52;p13"/>
          <p:cNvSpPr txBox="1"/>
          <p:nvPr>
            <p:ph idx="1" type="body"/>
          </p:nvPr>
        </p:nvSpPr>
        <p:spPr>
          <a:xfrm>
            <a:off x="304800" y="685800"/>
            <a:ext cx="8610600" cy="3943350"/>
          </a:xfrm>
          <a:prstGeom prst="rect">
            <a:avLst/>
          </a:prstGeom>
          <a:noFill/>
          <a:ln>
            <a:noFill/>
          </a:ln>
        </p:spPr>
        <p:txBody>
          <a:bodyPr anchorCtr="0" anchor="t" bIns="45700" lIns="91425" spcFirstLastPara="1" rIns="91425" wrap="square" tIns="45700">
            <a:noAutofit/>
          </a:bodyPr>
          <a:lstStyle>
            <a:lvl1pPr indent="-317500" lvl="0" marL="457200" marR="0" rtl="0" algn="l">
              <a:spcBef>
                <a:spcPts val="560"/>
              </a:spcBef>
              <a:spcAft>
                <a:spcPts val="0"/>
              </a:spcAft>
              <a:buClr>
                <a:srgbClr val="004E4C"/>
              </a:buClr>
              <a:buSzPts val="1400"/>
              <a:buFont typeface="Noto Sans Symbols"/>
              <a:buChar char="◆"/>
              <a:defRPr b="0" i="0" sz="2800" u="none" cap="none" strike="noStrike">
                <a:solidFill>
                  <a:schemeClr val="dk1"/>
                </a:solidFill>
                <a:latin typeface="Calibri"/>
                <a:ea typeface="Calibri"/>
                <a:cs typeface="Calibri"/>
                <a:sym typeface="Calibri"/>
              </a:defRPr>
            </a:lvl1pPr>
            <a:lvl2pPr indent="-304800" lvl="1" marL="914400" marR="0" rtl="0" algn="l">
              <a:spcBef>
                <a:spcPts val="480"/>
              </a:spcBef>
              <a:spcAft>
                <a:spcPts val="0"/>
              </a:spcAft>
              <a:buClr>
                <a:srgbClr val="006666"/>
              </a:buClr>
              <a:buSzPts val="1200"/>
              <a:buFont typeface="Noto Sans Symbols"/>
              <a:buChar char="🞛"/>
              <a:defRPr b="0" i="0" sz="2400" u="none" cap="none" strike="noStrike">
                <a:solidFill>
                  <a:schemeClr val="dk1"/>
                </a:solidFill>
                <a:latin typeface="Calibri"/>
                <a:ea typeface="Calibri"/>
                <a:cs typeface="Calibri"/>
                <a:sym typeface="Calibri"/>
              </a:defRPr>
            </a:lvl2pPr>
            <a:lvl3pPr indent="-279400" lvl="2" marL="1371600" marR="0" rtl="0" algn="l">
              <a:spcBef>
                <a:spcPts val="400"/>
              </a:spcBef>
              <a:spcAft>
                <a:spcPts val="0"/>
              </a:spcAft>
              <a:buClr>
                <a:srgbClr val="006666"/>
              </a:buClr>
              <a:buSzPts val="8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3" name="Google Shape;53;p13"/>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lnSpc>
                <a:spcPct val="70000"/>
              </a:lnSpc>
              <a:spcBef>
                <a:spcPts val="700"/>
              </a:spcBef>
              <a:spcAft>
                <a:spcPts val="0"/>
              </a:spcAft>
              <a:buSzPts val="1400"/>
              <a:buNone/>
              <a:defRPr b="0" i="0" sz="1400" u="none" cap="none" strike="noStrike">
                <a:solidFill>
                  <a:schemeClr val="dk1"/>
                </a:solidFill>
                <a:latin typeface="Courier New"/>
                <a:ea typeface="Courier New"/>
                <a:cs typeface="Courier New"/>
                <a:sym typeface="Courier New"/>
              </a:defRPr>
            </a:lvl2pPr>
            <a:lvl3pPr lvl="2" marR="0" rtl="0" algn="l">
              <a:lnSpc>
                <a:spcPct val="70000"/>
              </a:lnSpc>
              <a:spcBef>
                <a:spcPts val="700"/>
              </a:spcBef>
              <a:spcAft>
                <a:spcPts val="0"/>
              </a:spcAft>
              <a:buSzPts val="1400"/>
              <a:buNone/>
              <a:defRPr b="0" i="0" sz="1400" u="none" cap="none" strike="noStrike">
                <a:solidFill>
                  <a:schemeClr val="dk1"/>
                </a:solidFill>
                <a:latin typeface="Courier New"/>
                <a:ea typeface="Courier New"/>
                <a:cs typeface="Courier New"/>
                <a:sym typeface="Courier New"/>
              </a:defRPr>
            </a:lvl3pPr>
            <a:lvl4pPr lvl="3" marR="0" rtl="0" algn="l">
              <a:lnSpc>
                <a:spcPct val="70000"/>
              </a:lnSpc>
              <a:spcBef>
                <a:spcPts val="700"/>
              </a:spcBef>
              <a:spcAft>
                <a:spcPts val="0"/>
              </a:spcAft>
              <a:buSzPts val="1400"/>
              <a:buNone/>
              <a:defRPr b="0" i="0" sz="1400" u="none" cap="none" strike="noStrike">
                <a:solidFill>
                  <a:schemeClr val="dk1"/>
                </a:solidFill>
                <a:latin typeface="Courier New"/>
                <a:ea typeface="Courier New"/>
                <a:cs typeface="Courier New"/>
                <a:sym typeface="Courier New"/>
              </a:defRPr>
            </a:lvl4pPr>
            <a:lvl5pPr lvl="4" marR="0" rtl="0" algn="l">
              <a:lnSpc>
                <a:spcPct val="70000"/>
              </a:lnSpc>
              <a:spcBef>
                <a:spcPts val="700"/>
              </a:spcBef>
              <a:spcAft>
                <a:spcPts val="0"/>
              </a:spcAft>
              <a:buSzPts val="1400"/>
              <a:buNone/>
              <a:defRPr b="0" i="0" sz="1400" u="none" cap="none" strike="noStrike">
                <a:solidFill>
                  <a:schemeClr val="dk1"/>
                </a:solidFill>
                <a:latin typeface="Courier New"/>
                <a:ea typeface="Courier New"/>
                <a:cs typeface="Courier New"/>
                <a:sym typeface="Courier New"/>
              </a:defRPr>
            </a:lvl5pPr>
            <a:lvl6pPr lvl="5" marR="0" rtl="0" algn="l">
              <a:spcBef>
                <a:spcPts val="0"/>
              </a:spcBef>
              <a:spcAft>
                <a:spcPts val="0"/>
              </a:spcAft>
              <a:buSzPts val="1400"/>
              <a:buNone/>
              <a:defRPr b="0" i="0" sz="1400" u="none" cap="none" strike="noStrike">
                <a:solidFill>
                  <a:schemeClr val="dk1"/>
                </a:solidFill>
                <a:latin typeface="Courier New"/>
                <a:ea typeface="Courier New"/>
                <a:cs typeface="Courier New"/>
                <a:sym typeface="Courier New"/>
              </a:defRPr>
            </a:lvl6pPr>
            <a:lvl7pPr lvl="6" marR="0" rtl="0" algn="l">
              <a:spcBef>
                <a:spcPts val="0"/>
              </a:spcBef>
              <a:spcAft>
                <a:spcPts val="0"/>
              </a:spcAft>
              <a:buSzPts val="1400"/>
              <a:buNone/>
              <a:defRPr b="0" i="0" sz="1400" u="none" cap="none" strike="noStrike">
                <a:solidFill>
                  <a:schemeClr val="dk1"/>
                </a:solidFill>
                <a:latin typeface="Courier New"/>
                <a:ea typeface="Courier New"/>
                <a:cs typeface="Courier New"/>
                <a:sym typeface="Courier New"/>
              </a:defRPr>
            </a:lvl7pPr>
            <a:lvl8pPr lvl="7" marR="0" rtl="0" algn="l">
              <a:spcBef>
                <a:spcPts val="0"/>
              </a:spcBef>
              <a:spcAft>
                <a:spcPts val="0"/>
              </a:spcAft>
              <a:buSzPts val="1400"/>
              <a:buNone/>
              <a:defRPr b="0" i="0" sz="1400" u="none" cap="none" strike="noStrike">
                <a:solidFill>
                  <a:schemeClr val="dk1"/>
                </a:solidFill>
                <a:latin typeface="Courier New"/>
                <a:ea typeface="Courier New"/>
                <a:cs typeface="Courier New"/>
                <a:sym typeface="Courier New"/>
              </a:defRPr>
            </a:lvl8pPr>
            <a:lvl9pPr lvl="8" marR="0" rtl="0" algn="l">
              <a:spcBef>
                <a:spcPts val="0"/>
              </a:spcBef>
              <a:spcAft>
                <a:spcPts val="0"/>
              </a:spcAft>
              <a:buSzPts val="1400"/>
              <a:buNone/>
              <a:defRPr b="0" i="0" sz="1400" u="none" cap="none" strike="noStrike">
                <a:solidFill>
                  <a:schemeClr val="dk1"/>
                </a:solidFill>
                <a:latin typeface="Courier New"/>
                <a:ea typeface="Courier New"/>
                <a:cs typeface="Courier New"/>
                <a:sym typeface="Courier New"/>
              </a:defRPr>
            </a:lvl9pPr>
          </a:lstStyle>
          <a:p/>
        </p:txBody>
      </p:sp>
      <p:sp>
        <p:nvSpPr>
          <p:cNvPr id="54" name="Google Shape;54;p13"/>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85" name="Google Shape;85;p17"/>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Creating Hyperlinks and Anchors / Session 4 </a:t>
            </a:r>
            <a:endParaRPr/>
          </a:p>
        </p:txBody>
      </p:sp>
      <p:sp>
        <p:nvSpPr>
          <p:cNvPr id="86" name="Google Shape;86;p17"/>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Objectives</a:t>
            </a:r>
            <a:endParaRPr/>
          </a:p>
        </p:txBody>
      </p:sp>
      <p:sp>
        <p:nvSpPr>
          <p:cNvPr id="87" name="Google Shape;87;p17"/>
          <p:cNvSpPr/>
          <p:nvPr/>
        </p:nvSpPr>
        <p:spPr>
          <a:xfrm>
            <a:off x="90488" y="1047750"/>
            <a:ext cx="8839200" cy="2628900"/>
          </a:xfrm>
          <a:prstGeom prst="rect">
            <a:avLst/>
          </a:prstGeom>
          <a:noFill/>
          <a:ln>
            <a:noFill/>
          </a:ln>
        </p:spPr>
        <p:txBody>
          <a:bodyPr anchorCtr="0" anchor="ctr" bIns="45700" lIns="91425" spcFirstLastPara="1" rIns="91425" wrap="square" tIns="45700">
            <a:noAutofit/>
          </a:bodyPr>
          <a:lstStyle/>
          <a:p>
            <a:pPr indent="-274320" lvl="0" marL="457200" marR="0" rtl="0" algn="l">
              <a:lnSpc>
                <a:spcPct val="150000"/>
              </a:lnSpc>
              <a:spcBef>
                <a:spcPts val="0"/>
              </a:spcBef>
              <a:spcAft>
                <a:spcPts val="0"/>
              </a:spcAft>
              <a:buClr>
                <a:srgbClr val="AC1418"/>
              </a:buClr>
              <a:buSzPts val="2800"/>
              <a:buFont typeface="Noto Sans Symbols"/>
              <a:buChar char="•"/>
            </a:pPr>
            <a:r>
              <a:rPr b="0" i="0" lang="vi" sz="2800" u="none" cap="none" strike="noStrike">
                <a:solidFill>
                  <a:schemeClr val="dk1"/>
                </a:solidFill>
                <a:latin typeface="Calibri"/>
                <a:ea typeface="Calibri"/>
                <a:cs typeface="Calibri"/>
                <a:sym typeface="Calibri"/>
              </a:rPr>
              <a:t>Describe hyperlinks</a:t>
            </a:r>
            <a:endParaRPr/>
          </a:p>
          <a:p>
            <a:pPr indent="-274320" lvl="0" marL="457200" marR="0" rtl="0" algn="l">
              <a:lnSpc>
                <a:spcPct val="150000"/>
              </a:lnSpc>
              <a:spcBef>
                <a:spcPts val="0"/>
              </a:spcBef>
              <a:spcAft>
                <a:spcPts val="0"/>
              </a:spcAft>
              <a:buClr>
                <a:srgbClr val="AC1418"/>
              </a:buClr>
              <a:buSzPts val="2800"/>
              <a:buFont typeface="Noto Sans Symbols"/>
              <a:buChar char="•"/>
            </a:pPr>
            <a:r>
              <a:rPr b="0" i="0" lang="vi" sz="2800" u="none" cap="none" strike="noStrike">
                <a:solidFill>
                  <a:schemeClr val="dk1"/>
                </a:solidFill>
                <a:latin typeface="Calibri"/>
                <a:ea typeface="Calibri"/>
                <a:cs typeface="Calibri"/>
                <a:sym typeface="Calibri"/>
              </a:rPr>
              <a:t>Explain absolute and relative paths</a:t>
            </a:r>
            <a:endParaRPr/>
          </a:p>
          <a:p>
            <a:pPr indent="-274320" lvl="0" marL="457200" marR="0" rtl="0" algn="l">
              <a:lnSpc>
                <a:spcPct val="150000"/>
              </a:lnSpc>
              <a:spcBef>
                <a:spcPts val="0"/>
              </a:spcBef>
              <a:spcAft>
                <a:spcPts val="0"/>
              </a:spcAft>
              <a:buClr>
                <a:srgbClr val="AC1418"/>
              </a:buClr>
              <a:buSzPts val="2800"/>
              <a:buFont typeface="Noto Sans Symbols"/>
              <a:buChar char="•"/>
            </a:pPr>
            <a:r>
              <a:rPr b="0" i="0" lang="vi" sz="2800" u="none" cap="none" strike="noStrike">
                <a:solidFill>
                  <a:schemeClr val="dk1"/>
                </a:solidFill>
                <a:latin typeface="Calibri"/>
                <a:ea typeface="Calibri"/>
                <a:cs typeface="Calibri"/>
                <a:sym typeface="Calibri"/>
              </a:rPr>
              <a:t>Explain how to hyperlink to a Web page and e-mail address</a:t>
            </a:r>
            <a:endParaRPr/>
          </a:p>
          <a:p>
            <a:pPr indent="-274320" lvl="0" marL="457200" marR="0" rtl="0" algn="l">
              <a:lnSpc>
                <a:spcPct val="150000"/>
              </a:lnSpc>
              <a:spcBef>
                <a:spcPts val="0"/>
              </a:spcBef>
              <a:spcAft>
                <a:spcPts val="0"/>
              </a:spcAft>
              <a:buClr>
                <a:srgbClr val="AC1418"/>
              </a:buClr>
              <a:buSzPts val="2800"/>
              <a:buFont typeface="Noto Sans Symbols"/>
              <a:buChar char="•"/>
            </a:pPr>
            <a:r>
              <a:rPr b="0" i="0" lang="vi" sz="2800" u="none" cap="none" strike="noStrike">
                <a:solidFill>
                  <a:schemeClr val="dk1"/>
                </a:solidFill>
                <a:latin typeface="Calibri"/>
                <a:ea typeface="Calibri"/>
                <a:cs typeface="Calibri"/>
                <a:sym typeface="Calibri"/>
              </a:rPr>
              <a:t>Explain how to hyperlink to anchors and other content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94" name="Google Shape;94;p18"/>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Creating Hyperlinks and Anchors / Session 4 </a:t>
            </a:r>
            <a:endParaRPr/>
          </a:p>
        </p:txBody>
      </p:sp>
      <p:sp>
        <p:nvSpPr>
          <p:cNvPr id="95" name="Google Shape;95;p18"/>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Hyperlink</a:t>
            </a:r>
            <a:endParaRPr/>
          </a:p>
        </p:txBody>
      </p:sp>
      <p:sp>
        <p:nvSpPr>
          <p:cNvPr id="96" name="Google Shape;96;p18"/>
          <p:cNvSpPr/>
          <p:nvPr/>
        </p:nvSpPr>
        <p:spPr>
          <a:xfrm>
            <a:off x="228600" y="750801"/>
            <a:ext cx="8364255" cy="4200813"/>
          </a:xfrm>
          <a:prstGeom prst="rect">
            <a:avLst/>
          </a:prstGeom>
          <a:noFill/>
          <a:ln>
            <a:noFill/>
          </a:ln>
        </p:spPr>
        <p:txBody>
          <a:bodyPr anchorCtr="0" anchor="ctr" bIns="45700" lIns="91425" spcFirstLastPara="1" rIns="91425" wrap="square" tIns="45700">
            <a:noAutofit/>
          </a:bodyPr>
          <a:lstStyle/>
          <a:p>
            <a:pPr indent="-248920" lvl="1" marL="457200" marR="0" rtl="0" algn="just">
              <a:lnSpc>
                <a:spcPct val="100000"/>
              </a:lnSpc>
              <a:spcBef>
                <a:spcPts val="0"/>
              </a:spcBef>
              <a:spcAft>
                <a:spcPts val="0"/>
              </a:spcAft>
              <a:buClr>
                <a:srgbClr val="AC1418"/>
              </a:buClr>
              <a:buSzPts val="1600"/>
              <a:buFont typeface="Noto Sans Symbols"/>
              <a:buChar char="•"/>
            </a:pPr>
            <a:r>
              <a:rPr b="0" i="0" lang="vi" sz="1600" u="none" cap="none" strike="noStrike">
                <a:solidFill>
                  <a:schemeClr val="dk1"/>
                </a:solidFill>
                <a:latin typeface="Calibri"/>
                <a:ea typeface="Calibri"/>
                <a:cs typeface="Calibri"/>
                <a:sym typeface="Calibri"/>
              </a:rPr>
              <a:t>is referred to as a link, linking to another Web page or to a section in the same Web page.</a:t>
            </a:r>
            <a:endParaRPr sz="1600"/>
          </a:p>
          <a:p>
            <a:pPr indent="-248920" lvl="1" marL="457200" marR="0" rtl="0" algn="just">
              <a:lnSpc>
                <a:spcPct val="100000"/>
              </a:lnSpc>
              <a:spcBef>
                <a:spcPts val="600"/>
              </a:spcBef>
              <a:spcAft>
                <a:spcPts val="0"/>
              </a:spcAft>
              <a:buClr>
                <a:srgbClr val="AC1418"/>
              </a:buClr>
              <a:buSzPts val="1600"/>
              <a:buFont typeface="Noto Sans Symbols"/>
              <a:buChar char="•"/>
            </a:pPr>
            <a:r>
              <a:rPr b="0" i="0" lang="vi" sz="1600" u="none" cap="none" strike="noStrike">
                <a:solidFill>
                  <a:schemeClr val="dk1"/>
                </a:solidFill>
                <a:latin typeface="Calibri"/>
                <a:ea typeface="Calibri"/>
                <a:cs typeface="Calibri"/>
                <a:sym typeface="Calibri"/>
              </a:rPr>
              <a:t>can specify a text or an image as a hyperlink. </a:t>
            </a:r>
            <a:endParaRPr sz="1600"/>
          </a:p>
          <a:p>
            <a:pPr indent="-248920" lvl="1" marL="457200" marR="0" rtl="0" algn="just">
              <a:lnSpc>
                <a:spcPct val="100000"/>
              </a:lnSpc>
              <a:spcBef>
                <a:spcPts val="600"/>
              </a:spcBef>
              <a:spcAft>
                <a:spcPts val="0"/>
              </a:spcAft>
              <a:buClr>
                <a:srgbClr val="AC1418"/>
              </a:buClr>
              <a:buSzPts val="1600"/>
              <a:buFont typeface="Noto Sans Symbols"/>
              <a:buChar char="•"/>
            </a:pPr>
            <a:r>
              <a:rPr b="0" i="0" lang="vi" sz="1600" u="none" cap="none" strike="noStrike">
                <a:solidFill>
                  <a:schemeClr val="dk1"/>
                </a:solidFill>
                <a:latin typeface="Calibri"/>
                <a:ea typeface="Calibri"/>
                <a:cs typeface="Calibri"/>
                <a:sym typeface="Calibri"/>
              </a:rPr>
              <a:t>When mouse is moved over such content, the cursor changes into a hand with its index finger pointing towards the content. </a:t>
            </a:r>
            <a:endParaRPr sz="1600"/>
          </a:p>
          <a:p>
            <a:pPr indent="-248920" lvl="1" marL="457200" marR="0" rtl="0" algn="just">
              <a:lnSpc>
                <a:spcPct val="100000"/>
              </a:lnSpc>
              <a:spcBef>
                <a:spcPts val="600"/>
              </a:spcBef>
              <a:spcAft>
                <a:spcPts val="0"/>
              </a:spcAft>
              <a:buClr>
                <a:srgbClr val="AC1418"/>
              </a:buClr>
              <a:buSzPts val="1600"/>
              <a:buFont typeface="Noto Sans Symbols"/>
              <a:buChar char="•"/>
            </a:pPr>
            <a:r>
              <a:rPr b="0" i="0" lang="vi" sz="1600" u="none" cap="none" strike="noStrike">
                <a:solidFill>
                  <a:schemeClr val="dk1"/>
                </a:solidFill>
                <a:latin typeface="Calibri"/>
                <a:ea typeface="Calibri"/>
                <a:cs typeface="Calibri"/>
                <a:sym typeface="Calibri"/>
              </a:rPr>
              <a:t>To specify the linked page section or linked Web page, attributes of the A element have to be used. </a:t>
            </a:r>
            <a:endParaRPr sz="1600"/>
          </a:p>
          <a:p>
            <a:pPr indent="-147320" lvl="1" marL="457200" marR="0" rtl="0" algn="just">
              <a:lnSpc>
                <a:spcPct val="100000"/>
              </a:lnSpc>
              <a:spcBef>
                <a:spcPts val="0"/>
              </a:spcBef>
              <a:spcAft>
                <a:spcPts val="0"/>
              </a:spcAft>
              <a:buClr>
                <a:srgbClr val="AC1418"/>
              </a:buClr>
              <a:buSzPts val="2000"/>
              <a:buFont typeface="Noto Sans Symbols"/>
              <a:buNone/>
            </a:pPr>
            <a:r>
              <a:t/>
            </a:r>
            <a:endParaRPr b="0" i="0" sz="1600" u="none" cap="none" strike="noStrike">
              <a:solidFill>
                <a:schemeClr val="dk1"/>
              </a:solidFill>
              <a:latin typeface="Calibri"/>
              <a:ea typeface="Calibri"/>
              <a:cs typeface="Calibri"/>
              <a:sym typeface="Calibri"/>
            </a:endParaRPr>
          </a:p>
          <a:p>
            <a:pPr indent="-147320" lvl="1" marL="457200" marR="0" rtl="0" algn="just">
              <a:lnSpc>
                <a:spcPct val="100000"/>
              </a:lnSpc>
              <a:spcBef>
                <a:spcPts val="0"/>
              </a:spcBef>
              <a:spcAft>
                <a:spcPts val="0"/>
              </a:spcAft>
              <a:buClr>
                <a:srgbClr val="AC1418"/>
              </a:buClr>
              <a:buSzPts val="2000"/>
              <a:buFont typeface="Noto Sans Symbols"/>
              <a:buNone/>
            </a:pPr>
            <a:r>
              <a:t/>
            </a:r>
            <a:endParaRPr b="0" i="0" sz="1600" u="none" cap="none" strike="noStrike">
              <a:solidFill>
                <a:schemeClr val="dk1"/>
              </a:solidFill>
              <a:latin typeface="Calibri"/>
              <a:ea typeface="Calibri"/>
              <a:cs typeface="Calibri"/>
              <a:sym typeface="Calibri"/>
            </a:endParaRPr>
          </a:p>
          <a:p>
            <a:pPr indent="-147320" lvl="1" marL="457200" marR="0" rtl="0" algn="just">
              <a:lnSpc>
                <a:spcPct val="100000"/>
              </a:lnSpc>
              <a:spcBef>
                <a:spcPts val="0"/>
              </a:spcBef>
              <a:spcAft>
                <a:spcPts val="0"/>
              </a:spcAft>
              <a:buClr>
                <a:srgbClr val="AC1418"/>
              </a:buClr>
              <a:buSzPts val="2000"/>
              <a:buFont typeface="Noto Sans Symbols"/>
              <a:buNone/>
            </a:pPr>
            <a:r>
              <a:t/>
            </a:r>
            <a:endParaRPr b="0" i="0" sz="1600" u="none" cap="none" strike="noStrike">
              <a:solidFill>
                <a:schemeClr val="dk1"/>
              </a:solidFill>
              <a:latin typeface="Calibri"/>
              <a:ea typeface="Calibri"/>
              <a:cs typeface="Calibri"/>
              <a:sym typeface="Calibri"/>
            </a:endParaRPr>
          </a:p>
          <a:p>
            <a:pPr indent="-147320" lvl="1" marL="457200" marR="0" rtl="0" algn="just">
              <a:lnSpc>
                <a:spcPct val="100000"/>
              </a:lnSpc>
              <a:spcBef>
                <a:spcPts val="0"/>
              </a:spcBef>
              <a:spcAft>
                <a:spcPts val="0"/>
              </a:spcAft>
              <a:buClr>
                <a:srgbClr val="AC1418"/>
              </a:buClr>
              <a:buSzPts val="2000"/>
              <a:buFont typeface="Noto Sans Symbols"/>
              <a:buNone/>
            </a:pPr>
            <a:r>
              <a:t/>
            </a:r>
            <a:endParaRPr b="0" i="0" sz="1600" u="none" cap="none" strike="noStrike">
              <a:solidFill>
                <a:schemeClr val="dk1"/>
              </a:solidFill>
              <a:latin typeface="Calibri"/>
              <a:ea typeface="Calibri"/>
              <a:cs typeface="Calibri"/>
              <a:sym typeface="Calibri"/>
            </a:endParaRPr>
          </a:p>
          <a:p>
            <a:pPr indent="-147320" lvl="1" marL="457200" marR="0" rtl="0" algn="just">
              <a:lnSpc>
                <a:spcPct val="100000"/>
              </a:lnSpc>
              <a:spcBef>
                <a:spcPts val="0"/>
              </a:spcBef>
              <a:spcAft>
                <a:spcPts val="0"/>
              </a:spcAft>
              <a:buClr>
                <a:srgbClr val="AC1418"/>
              </a:buClr>
              <a:buSzPts val="2000"/>
              <a:buFont typeface="Noto Sans Symbols"/>
              <a:buNone/>
            </a:pPr>
            <a:r>
              <a:t/>
            </a:r>
            <a:endParaRPr b="0" i="0" sz="1600" u="none" cap="none" strike="noStrike">
              <a:solidFill>
                <a:schemeClr val="dk1"/>
              </a:solidFill>
              <a:latin typeface="Calibri"/>
              <a:ea typeface="Calibri"/>
              <a:cs typeface="Calibri"/>
              <a:sym typeface="Calibri"/>
            </a:endParaRPr>
          </a:p>
          <a:p>
            <a:pPr indent="-147320" lvl="1" marL="457200" marR="0" rtl="0" algn="just">
              <a:lnSpc>
                <a:spcPct val="100000"/>
              </a:lnSpc>
              <a:spcBef>
                <a:spcPts val="0"/>
              </a:spcBef>
              <a:spcAft>
                <a:spcPts val="0"/>
              </a:spcAft>
              <a:buClr>
                <a:srgbClr val="AC1418"/>
              </a:buClr>
              <a:buSzPts val="2000"/>
              <a:buFont typeface="Noto Sans Symbols"/>
              <a:buNone/>
            </a:pPr>
            <a:r>
              <a:t/>
            </a:r>
            <a:endParaRPr b="0" i="0" sz="1600" u="none" cap="none" strike="noStrike">
              <a:solidFill>
                <a:schemeClr val="dk1"/>
              </a:solidFill>
              <a:latin typeface="Calibri"/>
              <a:ea typeface="Calibri"/>
              <a:cs typeface="Calibri"/>
              <a:sym typeface="Calibri"/>
            </a:endParaRPr>
          </a:p>
          <a:p>
            <a:pPr indent="-147320" lvl="1" marL="457200" marR="0" rtl="0" algn="just">
              <a:lnSpc>
                <a:spcPct val="100000"/>
              </a:lnSpc>
              <a:spcBef>
                <a:spcPts val="0"/>
              </a:spcBef>
              <a:spcAft>
                <a:spcPts val="0"/>
              </a:spcAft>
              <a:buClr>
                <a:srgbClr val="AC1418"/>
              </a:buClr>
              <a:buSzPts val="2000"/>
              <a:buFont typeface="Noto Sans Symbols"/>
              <a:buNone/>
            </a:pPr>
            <a:r>
              <a:t/>
            </a:r>
            <a:endParaRPr b="0" i="0" sz="1600" u="none" cap="none" strike="noStrike">
              <a:solidFill>
                <a:schemeClr val="dk1"/>
              </a:solidFill>
              <a:latin typeface="Calibri"/>
              <a:ea typeface="Calibri"/>
              <a:cs typeface="Calibri"/>
              <a:sym typeface="Calibri"/>
            </a:endParaRPr>
          </a:p>
          <a:p>
            <a:pPr indent="-248920" lvl="1" marL="457200" marR="0" rtl="0" algn="just">
              <a:lnSpc>
                <a:spcPct val="100000"/>
              </a:lnSpc>
              <a:spcBef>
                <a:spcPts val="0"/>
              </a:spcBef>
              <a:spcAft>
                <a:spcPts val="0"/>
              </a:spcAft>
              <a:buClr>
                <a:srgbClr val="AC1418"/>
              </a:buClr>
              <a:buSzPts val="1600"/>
              <a:buFont typeface="Noto Sans Symbols"/>
              <a:buChar char="•"/>
            </a:pPr>
            <a:r>
              <a:rPr b="0" i="0" lang="vi" sz="1600" u="none" cap="none" strike="noStrike">
                <a:solidFill>
                  <a:schemeClr val="dk1"/>
                </a:solidFill>
                <a:latin typeface="Calibri"/>
                <a:ea typeface="Calibri"/>
                <a:cs typeface="Calibri"/>
                <a:sym typeface="Calibri"/>
              </a:rPr>
              <a:t>Example</a:t>
            </a:r>
            <a:endParaRPr sz="1600"/>
          </a:p>
          <a:p>
            <a:pPr indent="0" lvl="1" marL="458788" marR="0" rtl="0" algn="l">
              <a:lnSpc>
                <a:spcPct val="100000"/>
              </a:lnSpc>
              <a:spcBef>
                <a:spcPts val="0"/>
              </a:spcBef>
              <a:spcAft>
                <a:spcPts val="0"/>
              </a:spcAft>
              <a:buNone/>
            </a:pPr>
            <a:r>
              <a:rPr b="1" i="0" lang="vi" sz="1600" u="none" cap="none" strike="noStrike">
                <a:solidFill>
                  <a:srgbClr val="F61828"/>
                </a:solidFill>
                <a:latin typeface="Courier New"/>
                <a:ea typeface="Courier New"/>
                <a:cs typeface="Courier New"/>
                <a:sym typeface="Courier New"/>
              </a:rPr>
              <a:t>&lt;a</a:t>
            </a:r>
            <a:r>
              <a:rPr b="1" i="0" lang="vi" sz="1600" u="none" cap="none" strike="noStrike">
                <a:solidFill>
                  <a:schemeClr val="dk1"/>
                </a:solidFill>
                <a:latin typeface="Courier New"/>
                <a:ea typeface="Courier New"/>
                <a:cs typeface="Courier New"/>
                <a:sym typeface="Courier New"/>
              </a:rPr>
              <a:t> </a:t>
            </a:r>
            <a:r>
              <a:rPr b="1" i="0" lang="vi" sz="1600" u="none" cap="none" strike="noStrike">
                <a:solidFill>
                  <a:srgbClr val="007E39"/>
                </a:solidFill>
                <a:latin typeface="Courier New"/>
                <a:ea typeface="Courier New"/>
                <a:cs typeface="Courier New"/>
                <a:sym typeface="Courier New"/>
              </a:rPr>
              <a:t>href</a:t>
            </a:r>
            <a:r>
              <a:rPr b="1" i="0" lang="vi" sz="1600" u="none" cap="none" strike="noStrike">
                <a:solidFill>
                  <a:schemeClr val="dk1"/>
                </a:solidFill>
                <a:latin typeface="Courier New"/>
                <a:ea typeface="Courier New"/>
                <a:cs typeface="Courier New"/>
                <a:sym typeface="Courier New"/>
              </a:rPr>
              <a:t>=”http://www.aptech-woldwide.com/”</a:t>
            </a:r>
            <a:r>
              <a:rPr b="1" i="0" lang="vi" sz="1600" u="none" cap="none" strike="noStrike">
                <a:solidFill>
                  <a:srgbClr val="F61828"/>
                </a:solidFill>
                <a:latin typeface="Courier New"/>
                <a:ea typeface="Courier New"/>
                <a:cs typeface="Courier New"/>
                <a:sym typeface="Courier New"/>
              </a:rPr>
              <a:t>&gt;</a:t>
            </a:r>
            <a:r>
              <a:rPr b="1" i="0" lang="vi" sz="1600" u="none" cap="none" strike="noStrike">
                <a:solidFill>
                  <a:schemeClr val="dk1"/>
                </a:solidFill>
                <a:latin typeface="Courier New"/>
                <a:ea typeface="Courier New"/>
                <a:cs typeface="Courier New"/>
                <a:sym typeface="Courier New"/>
              </a:rPr>
              <a:t>Click to view the Aptech Web site </a:t>
            </a:r>
            <a:r>
              <a:rPr b="1" i="0" lang="vi" sz="1600" u="none" cap="none" strike="noStrike">
                <a:solidFill>
                  <a:srgbClr val="F61828"/>
                </a:solidFill>
                <a:latin typeface="Courier New"/>
                <a:ea typeface="Courier New"/>
                <a:cs typeface="Courier New"/>
                <a:sym typeface="Courier New"/>
              </a:rPr>
              <a:t>&lt;/a&gt;</a:t>
            </a:r>
            <a:endParaRPr sz="1600"/>
          </a:p>
          <a:p>
            <a:pPr indent="-147320" lvl="1" marL="457200" marR="0" rtl="0" algn="just">
              <a:lnSpc>
                <a:spcPct val="100000"/>
              </a:lnSpc>
              <a:spcBef>
                <a:spcPts val="0"/>
              </a:spcBef>
              <a:spcAft>
                <a:spcPts val="0"/>
              </a:spcAft>
              <a:buClr>
                <a:srgbClr val="AC1418"/>
              </a:buClr>
              <a:buSzPts val="2000"/>
              <a:buFont typeface="Noto Sans Symbols"/>
              <a:buNone/>
            </a:pPr>
            <a:r>
              <a:t/>
            </a:r>
            <a:endParaRPr b="0" i="0" sz="1600" u="none" cap="none" strike="noStrike">
              <a:solidFill>
                <a:schemeClr val="dk1"/>
              </a:solidFill>
              <a:latin typeface="Calibri"/>
              <a:ea typeface="Calibri"/>
              <a:cs typeface="Calibri"/>
              <a:sym typeface="Calibri"/>
            </a:endParaRPr>
          </a:p>
        </p:txBody>
      </p:sp>
      <p:graphicFrame>
        <p:nvGraphicFramePr>
          <p:cNvPr id="97" name="Google Shape;97;p18"/>
          <p:cNvGraphicFramePr/>
          <p:nvPr/>
        </p:nvGraphicFramePr>
        <p:xfrm>
          <a:off x="762000" y="2628900"/>
          <a:ext cx="3000000" cy="3000000"/>
        </p:xfrm>
        <a:graphic>
          <a:graphicData uri="http://schemas.openxmlformats.org/drawingml/2006/table">
            <a:tbl>
              <a:tblPr bandRow="1" firstRow="1">
                <a:noFill/>
                <a:tableStyleId>{5EC05415-03FF-409A-AE78-0F756D4012FB}</a:tableStyleId>
              </a:tblPr>
              <a:tblGrid>
                <a:gridCol w="1371600"/>
                <a:gridCol w="6400800"/>
              </a:tblGrid>
              <a:tr h="318250">
                <a:tc>
                  <a:txBody>
                    <a:bodyPr/>
                    <a:lstStyle/>
                    <a:p>
                      <a:pPr indent="0" lvl="0" marL="0" marR="0" rtl="0" algn="ctr">
                        <a:lnSpc>
                          <a:spcPct val="100000"/>
                        </a:lnSpc>
                        <a:spcBef>
                          <a:spcPts val="0"/>
                        </a:spcBef>
                        <a:spcAft>
                          <a:spcPts val="0"/>
                        </a:spcAft>
                        <a:buClr>
                          <a:schemeClr val="lt1"/>
                        </a:buClr>
                        <a:buSzPts val="1800"/>
                        <a:buFont typeface="Arial"/>
                        <a:buNone/>
                      </a:pPr>
                      <a:r>
                        <a:rPr b="1" baseline="30000" lang="vi" sz="1800" u="none" cap="none" strike="noStrike">
                          <a:solidFill>
                            <a:schemeClr val="lt1"/>
                          </a:solidFill>
                          <a:latin typeface="Arial"/>
                          <a:ea typeface="Arial"/>
                          <a:cs typeface="Arial"/>
                          <a:sym typeface="Arial"/>
                        </a:rPr>
                        <a:t>Attribute</a:t>
                      </a:r>
                      <a:endParaRPr sz="1100"/>
                    </a:p>
                  </a:txBody>
                  <a:tcPr marT="34300" marB="34300" marR="91450" marL="91450" anchor="b">
                    <a:solidFill>
                      <a:srgbClr val="C55A11"/>
                    </a:solidFill>
                  </a:tcPr>
                </a:tc>
                <a:tc>
                  <a:txBody>
                    <a:bodyPr/>
                    <a:lstStyle/>
                    <a:p>
                      <a:pPr indent="0" lvl="0" marL="0" marR="0" rtl="0" algn="ctr">
                        <a:lnSpc>
                          <a:spcPct val="100000"/>
                        </a:lnSpc>
                        <a:spcBef>
                          <a:spcPts val="0"/>
                        </a:spcBef>
                        <a:spcAft>
                          <a:spcPts val="0"/>
                        </a:spcAft>
                        <a:buClr>
                          <a:schemeClr val="lt1"/>
                        </a:buClr>
                        <a:buSzPts val="1800"/>
                        <a:buFont typeface="Arial"/>
                        <a:buNone/>
                      </a:pPr>
                      <a:r>
                        <a:rPr b="1" baseline="30000" lang="vi" sz="1800" u="none" cap="none" strike="noStrike">
                          <a:solidFill>
                            <a:schemeClr val="lt1"/>
                          </a:solidFill>
                          <a:latin typeface="Arial"/>
                          <a:ea typeface="Arial"/>
                          <a:cs typeface="Arial"/>
                          <a:sym typeface="Arial"/>
                        </a:rPr>
                        <a:t>Description</a:t>
                      </a:r>
                      <a:endParaRPr sz="1800" u="none" cap="none" strike="noStrike"/>
                    </a:p>
                  </a:txBody>
                  <a:tcPr marT="34300" marB="34300" marR="91450" marL="91450">
                    <a:solidFill>
                      <a:srgbClr val="C55A11"/>
                    </a:solidFill>
                  </a:tcPr>
                </a:tc>
              </a:tr>
              <a:tr h="456225">
                <a:tc>
                  <a:txBody>
                    <a:bodyPr/>
                    <a:lstStyle/>
                    <a:p>
                      <a:pPr indent="0" lvl="0" marL="0" marR="0" rtl="0" algn="l">
                        <a:lnSpc>
                          <a:spcPct val="100000"/>
                        </a:lnSpc>
                        <a:spcBef>
                          <a:spcPts val="0"/>
                        </a:spcBef>
                        <a:spcAft>
                          <a:spcPts val="0"/>
                        </a:spcAft>
                        <a:buClr>
                          <a:schemeClr val="dk1"/>
                        </a:buClr>
                        <a:buSzPts val="1400"/>
                        <a:buFont typeface="Arial"/>
                        <a:buNone/>
                      </a:pPr>
                      <a:r>
                        <a:rPr lang="vi" sz="1400" u="none" cap="none" strike="noStrike"/>
                        <a:t>href</a:t>
                      </a:r>
                      <a:endParaRPr sz="1400" u="none" cap="none" strike="noStrike"/>
                    </a:p>
                  </a:txBody>
                  <a:tcPr marT="0" marB="0" marR="91450" marL="91450">
                    <a:solidFill>
                      <a:srgbClr val="DBDBDB"/>
                    </a:solidFill>
                  </a:tcPr>
                </a:tc>
                <a:tc>
                  <a:txBody>
                    <a:bodyPr/>
                    <a:lstStyle/>
                    <a:p>
                      <a:pPr indent="0" lvl="0" marL="0" marR="0" rtl="0" algn="l">
                        <a:spcBef>
                          <a:spcPts val="0"/>
                        </a:spcBef>
                        <a:spcAft>
                          <a:spcPts val="0"/>
                        </a:spcAft>
                        <a:buNone/>
                      </a:pPr>
                      <a:r>
                        <a:rPr lang="vi" sz="1400" u="none" cap="none" strike="noStrike"/>
                        <a:t>Specifies the URL of the Web page to be linked or the value of the name attribute.</a:t>
                      </a:r>
                      <a:endParaRPr sz="1100"/>
                    </a:p>
                  </a:txBody>
                  <a:tcPr marT="0" marB="0" marR="91450" marL="91450">
                    <a:solidFill>
                      <a:srgbClr val="DBDBDB"/>
                    </a:solidFill>
                  </a:tcPr>
                </a:tc>
              </a:tr>
              <a:tr h="304125">
                <a:tc>
                  <a:txBody>
                    <a:bodyPr/>
                    <a:lstStyle/>
                    <a:p>
                      <a:pPr indent="0" lvl="0" marL="0" marR="0" rtl="0" algn="l">
                        <a:lnSpc>
                          <a:spcPct val="100000"/>
                        </a:lnSpc>
                        <a:spcBef>
                          <a:spcPts val="0"/>
                        </a:spcBef>
                        <a:spcAft>
                          <a:spcPts val="0"/>
                        </a:spcAft>
                        <a:buClr>
                          <a:schemeClr val="dk1"/>
                        </a:buClr>
                        <a:buSzPts val="1400"/>
                        <a:buFont typeface="Arial"/>
                        <a:buNone/>
                      </a:pPr>
                      <a:r>
                        <a:rPr lang="vi" sz="1400"/>
                        <a:t>hreflang</a:t>
                      </a:r>
                      <a:endParaRPr sz="1400"/>
                    </a:p>
                  </a:txBody>
                  <a:tcPr marT="0" marB="0" marR="91450" marL="91450">
                    <a:solidFill>
                      <a:srgbClr val="FBE4D4"/>
                    </a:solidFill>
                  </a:tcPr>
                </a:tc>
                <a:tc>
                  <a:txBody>
                    <a:bodyPr/>
                    <a:lstStyle/>
                    <a:p>
                      <a:pPr indent="0" lvl="0" marL="0" marR="0" rtl="0" algn="just">
                        <a:lnSpc>
                          <a:spcPct val="100000"/>
                        </a:lnSpc>
                        <a:spcBef>
                          <a:spcPts val="0"/>
                        </a:spcBef>
                        <a:spcAft>
                          <a:spcPts val="0"/>
                        </a:spcAft>
                        <a:buClr>
                          <a:schemeClr val="dk1"/>
                        </a:buClr>
                        <a:buSzPts val="1400"/>
                        <a:buFont typeface="Arial"/>
                        <a:buNone/>
                      </a:pPr>
                      <a:r>
                        <a:rPr lang="vi" sz="1400"/>
                        <a:t>Indicates the language of the destination URL.</a:t>
                      </a:r>
                      <a:endParaRPr sz="1100"/>
                    </a:p>
                  </a:txBody>
                  <a:tcPr marT="0" marB="0" marR="91450" marL="91450">
                    <a:solidFill>
                      <a:srgbClr val="FBE4D4"/>
                    </a:solidFill>
                  </a:tcPr>
                </a:tc>
              </a:tr>
              <a:tr h="268300">
                <a:tc>
                  <a:txBody>
                    <a:bodyPr/>
                    <a:lstStyle/>
                    <a:p>
                      <a:pPr indent="0" lvl="0" marL="0" marR="0" rtl="0" algn="l">
                        <a:lnSpc>
                          <a:spcPct val="100000"/>
                        </a:lnSpc>
                        <a:spcBef>
                          <a:spcPts val="0"/>
                        </a:spcBef>
                        <a:spcAft>
                          <a:spcPts val="0"/>
                        </a:spcAft>
                        <a:buClr>
                          <a:schemeClr val="dk1"/>
                        </a:buClr>
                        <a:buSzPts val="1400"/>
                        <a:buFont typeface="Arial"/>
                        <a:buNone/>
                      </a:pPr>
                      <a:r>
                        <a:rPr lang="vi" sz="1400"/>
                        <a:t>name</a:t>
                      </a:r>
                      <a:endParaRPr sz="1100"/>
                    </a:p>
                  </a:txBody>
                  <a:tcPr marT="0" marB="0" marR="91450" marL="91450">
                    <a:solidFill>
                      <a:srgbClr val="DBDBDB"/>
                    </a:solidFill>
                  </a:tcPr>
                </a:tc>
                <a:tc>
                  <a:txBody>
                    <a:bodyPr/>
                    <a:lstStyle/>
                    <a:p>
                      <a:pPr indent="0" lvl="0" marL="0" marR="0" rtl="0" algn="just">
                        <a:lnSpc>
                          <a:spcPct val="100000"/>
                        </a:lnSpc>
                        <a:spcBef>
                          <a:spcPts val="0"/>
                        </a:spcBef>
                        <a:spcAft>
                          <a:spcPts val="0"/>
                        </a:spcAft>
                        <a:buClr>
                          <a:schemeClr val="dk1"/>
                        </a:buClr>
                        <a:buSzPts val="1400"/>
                        <a:buFont typeface="Arial"/>
                        <a:buNone/>
                      </a:pPr>
                      <a:r>
                        <a:rPr lang="vi" sz="1400"/>
                        <a:t>Specifies the section of the Web page, which is to be linked.</a:t>
                      </a:r>
                      <a:endParaRPr sz="1100"/>
                    </a:p>
                  </a:txBody>
                  <a:tcPr marT="0" marB="0" marR="91450" marL="91450">
                    <a:solidFill>
                      <a:srgbClr val="DBDBDB"/>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04" name="Google Shape;104;p19"/>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Creating Hyperlinks and Anchors / Session 4 </a:t>
            </a:r>
            <a:endParaRPr/>
          </a:p>
        </p:txBody>
      </p:sp>
      <p:sp>
        <p:nvSpPr>
          <p:cNvPr id="105" name="Google Shape;105;p19"/>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Target Attribute</a:t>
            </a:r>
            <a:endParaRPr/>
          </a:p>
        </p:txBody>
      </p:sp>
      <p:sp>
        <p:nvSpPr>
          <p:cNvPr id="106" name="Google Shape;106;p19"/>
          <p:cNvSpPr/>
          <p:nvPr/>
        </p:nvSpPr>
        <p:spPr>
          <a:xfrm>
            <a:off x="228600" y="857250"/>
            <a:ext cx="8382000" cy="1485900"/>
          </a:xfrm>
          <a:prstGeom prst="rect">
            <a:avLst/>
          </a:prstGeom>
          <a:noFill/>
          <a:ln>
            <a:noFill/>
          </a:ln>
        </p:spPr>
        <p:txBody>
          <a:bodyPr anchorCtr="0" anchor="ctr" bIns="45700" lIns="91425" spcFirstLastPara="1" rIns="91425" wrap="square" tIns="45700">
            <a:noAutofit/>
          </a:bodyPr>
          <a:lstStyle/>
          <a:p>
            <a:pPr indent="-274320" lvl="1" marL="457200" marR="0" rtl="0" algn="just">
              <a:lnSpc>
                <a:spcPct val="100000"/>
              </a:lnSpc>
              <a:spcBef>
                <a:spcPts val="0"/>
              </a:spcBef>
              <a:spcAft>
                <a:spcPts val="0"/>
              </a:spcAft>
              <a:buClr>
                <a:srgbClr val="AC1418"/>
              </a:buClr>
              <a:buSzPts val="2400"/>
              <a:buFont typeface="Noto Sans Symbols"/>
              <a:buChar char="•"/>
            </a:pPr>
            <a:r>
              <a:rPr b="0" i="0" lang="vi" sz="2400" u="none" cap="none" strike="noStrike">
                <a:solidFill>
                  <a:schemeClr val="dk1"/>
                </a:solidFill>
                <a:latin typeface="Calibri"/>
                <a:ea typeface="Calibri"/>
                <a:cs typeface="Calibri"/>
                <a:sym typeface="Calibri"/>
              </a:rPr>
              <a:t>The target attribute of the A element specifies the location where the linked Web page will open when a link is clicked.</a:t>
            </a:r>
            <a:endParaRPr/>
          </a:p>
          <a:p>
            <a:pPr indent="-274320" lvl="1" marL="457200" marR="0" rtl="0" algn="just">
              <a:lnSpc>
                <a:spcPct val="100000"/>
              </a:lnSpc>
              <a:spcBef>
                <a:spcPts val="600"/>
              </a:spcBef>
              <a:spcAft>
                <a:spcPts val="0"/>
              </a:spcAft>
              <a:buClr>
                <a:srgbClr val="AC1418"/>
              </a:buClr>
              <a:buSzPts val="2400"/>
              <a:buFont typeface="Noto Sans Symbols"/>
              <a:buChar char="•"/>
            </a:pPr>
            <a:r>
              <a:rPr b="0" i="0" lang="vi" sz="2400" u="none" cap="none" strike="noStrike">
                <a:solidFill>
                  <a:schemeClr val="dk1"/>
                </a:solidFill>
                <a:latin typeface="Calibri"/>
                <a:ea typeface="Calibri"/>
                <a:cs typeface="Calibri"/>
                <a:sym typeface="Calibri"/>
              </a:rPr>
              <a:t>One can assign values to the target attribute. </a:t>
            </a:r>
            <a:endParaRPr/>
          </a:p>
          <a:p>
            <a:pPr indent="-274320" lvl="1" marL="457200" marR="0" rtl="0" algn="just">
              <a:lnSpc>
                <a:spcPct val="100000"/>
              </a:lnSpc>
              <a:spcBef>
                <a:spcPts val="600"/>
              </a:spcBef>
              <a:spcAft>
                <a:spcPts val="0"/>
              </a:spcAft>
              <a:buClr>
                <a:srgbClr val="AC1418"/>
              </a:buClr>
              <a:buSzPts val="2400"/>
              <a:buFont typeface="Noto Sans Symbols"/>
              <a:buChar char="•"/>
            </a:pPr>
            <a:r>
              <a:rPr b="0" i="0" lang="vi" sz="2400" u="none" cap="none" strike="noStrike">
                <a:solidFill>
                  <a:schemeClr val="dk1"/>
                </a:solidFill>
                <a:latin typeface="Calibri"/>
                <a:ea typeface="Calibri"/>
                <a:cs typeface="Calibri"/>
                <a:sym typeface="Calibri"/>
              </a:rPr>
              <a:t>Following table lists some of the values of the target attribute.</a:t>
            </a:r>
            <a:endParaRPr/>
          </a:p>
          <a:p>
            <a:pPr indent="-96520" lvl="1" marL="457200" marR="0" rtl="0" algn="just">
              <a:lnSpc>
                <a:spcPct val="75000"/>
              </a:lnSpc>
              <a:spcBef>
                <a:spcPts val="0"/>
              </a:spcBef>
              <a:spcAft>
                <a:spcPts val="0"/>
              </a:spcAft>
              <a:buClr>
                <a:srgbClr val="AC1418"/>
              </a:buClr>
              <a:buSzPts val="2800"/>
              <a:buFont typeface="Noto Sans Symbols"/>
              <a:buNone/>
            </a:pPr>
            <a:r>
              <a:t/>
            </a:r>
            <a:endParaRPr b="0" i="0" sz="2800" u="none" cap="none" strike="noStrike">
              <a:solidFill>
                <a:schemeClr val="dk1"/>
              </a:solidFill>
              <a:latin typeface="Calibri"/>
              <a:ea typeface="Calibri"/>
              <a:cs typeface="Calibri"/>
              <a:sym typeface="Calibri"/>
            </a:endParaRPr>
          </a:p>
        </p:txBody>
      </p:sp>
      <p:graphicFrame>
        <p:nvGraphicFramePr>
          <p:cNvPr id="107" name="Google Shape;107;p19"/>
          <p:cNvGraphicFramePr/>
          <p:nvPr/>
        </p:nvGraphicFramePr>
        <p:xfrm>
          <a:off x="685800" y="2341576"/>
          <a:ext cx="3000000" cy="3000000"/>
        </p:xfrm>
        <a:graphic>
          <a:graphicData uri="http://schemas.openxmlformats.org/drawingml/2006/table">
            <a:tbl>
              <a:tblPr bandRow="1" firstRow="1">
                <a:noFill/>
                <a:tableStyleId>{5EC05415-03FF-409A-AE78-0F756D4012FB}</a:tableStyleId>
              </a:tblPr>
              <a:tblGrid>
                <a:gridCol w="1481825"/>
                <a:gridCol w="6061975"/>
              </a:tblGrid>
              <a:tr h="477550">
                <a:tc>
                  <a:txBody>
                    <a:bodyPr/>
                    <a:lstStyle/>
                    <a:p>
                      <a:pPr indent="0" lvl="0" marL="0" marR="0" rtl="0" algn="ctr">
                        <a:lnSpc>
                          <a:spcPct val="100000"/>
                        </a:lnSpc>
                        <a:spcBef>
                          <a:spcPts val="0"/>
                        </a:spcBef>
                        <a:spcAft>
                          <a:spcPts val="0"/>
                        </a:spcAft>
                        <a:buClr>
                          <a:schemeClr val="lt1"/>
                        </a:buClr>
                        <a:buSzPts val="1800"/>
                        <a:buFont typeface="Arial"/>
                        <a:buNone/>
                      </a:pPr>
                      <a:r>
                        <a:rPr b="1" baseline="30000" lang="vi" sz="1800">
                          <a:solidFill>
                            <a:schemeClr val="lt1"/>
                          </a:solidFill>
                          <a:latin typeface="Arial"/>
                          <a:ea typeface="Arial"/>
                          <a:cs typeface="Arial"/>
                          <a:sym typeface="Arial"/>
                        </a:rPr>
                        <a:t>Value</a:t>
                      </a:r>
                      <a:endParaRPr sz="1100"/>
                    </a:p>
                  </a:txBody>
                  <a:tcPr marT="34300" marB="34300" marR="91450" marL="91450" anchor="b">
                    <a:solidFill>
                      <a:srgbClr val="C55A11"/>
                    </a:solidFill>
                  </a:tcPr>
                </a:tc>
                <a:tc>
                  <a:txBody>
                    <a:bodyPr/>
                    <a:lstStyle/>
                    <a:p>
                      <a:pPr indent="0" lvl="0" marL="0" marR="0" rtl="0" algn="ctr">
                        <a:lnSpc>
                          <a:spcPct val="150000"/>
                        </a:lnSpc>
                        <a:spcBef>
                          <a:spcPts val="0"/>
                        </a:spcBef>
                        <a:spcAft>
                          <a:spcPts val="0"/>
                        </a:spcAft>
                        <a:buClr>
                          <a:schemeClr val="lt1"/>
                        </a:buClr>
                        <a:buSzPts val="1800"/>
                        <a:buFont typeface="Arial"/>
                        <a:buNone/>
                      </a:pPr>
                      <a:r>
                        <a:rPr b="1" baseline="30000" lang="vi" sz="1800">
                          <a:solidFill>
                            <a:schemeClr val="lt1"/>
                          </a:solidFill>
                          <a:latin typeface="Arial"/>
                          <a:ea typeface="Arial"/>
                          <a:cs typeface="Arial"/>
                          <a:sym typeface="Arial"/>
                        </a:rPr>
                        <a:t>Description</a:t>
                      </a:r>
                      <a:endParaRPr sz="1800"/>
                    </a:p>
                  </a:txBody>
                  <a:tcPr marT="34300" marB="34300" marR="91450" marL="91450">
                    <a:solidFill>
                      <a:srgbClr val="C55A11"/>
                    </a:solidFill>
                  </a:tcPr>
                </a:tc>
              </a:tr>
              <a:tr h="350850">
                <a:tc>
                  <a:txBody>
                    <a:bodyPr/>
                    <a:lstStyle/>
                    <a:p>
                      <a:pPr indent="0" lvl="0" marL="0" marR="0" rtl="0" algn="l">
                        <a:lnSpc>
                          <a:spcPct val="100000"/>
                        </a:lnSpc>
                        <a:spcBef>
                          <a:spcPts val="0"/>
                        </a:spcBef>
                        <a:spcAft>
                          <a:spcPts val="0"/>
                        </a:spcAft>
                        <a:buClr>
                          <a:schemeClr val="dk1"/>
                        </a:buClr>
                        <a:buSzPts val="1400"/>
                        <a:buFont typeface="Arial"/>
                        <a:buNone/>
                      </a:pPr>
                      <a:r>
                        <a:rPr lang="vi" sz="1400"/>
                        <a:t>_blank</a:t>
                      </a:r>
                      <a:endParaRPr sz="1100"/>
                    </a:p>
                  </a:txBody>
                  <a:tcPr marT="0" marB="0" marR="91450" marL="91450">
                    <a:solidFill>
                      <a:srgbClr val="DBDBDB"/>
                    </a:solidFill>
                  </a:tcPr>
                </a:tc>
                <a:tc>
                  <a:txBody>
                    <a:bodyPr/>
                    <a:lstStyle/>
                    <a:p>
                      <a:pPr indent="0" lvl="0" marL="0" marR="0" rtl="0" algn="l">
                        <a:lnSpc>
                          <a:spcPct val="100000"/>
                        </a:lnSpc>
                        <a:spcBef>
                          <a:spcPts val="0"/>
                        </a:spcBef>
                        <a:spcAft>
                          <a:spcPts val="0"/>
                        </a:spcAft>
                        <a:buClr>
                          <a:schemeClr val="dk1"/>
                        </a:buClr>
                        <a:buSzPts val="1400"/>
                        <a:buFont typeface="Arial"/>
                        <a:buNone/>
                      </a:pPr>
                      <a:r>
                        <a:rPr lang="vi" sz="1400"/>
                        <a:t>Loads the target URL in a new blank window.</a:t>
                      </a:r>
                      <a:endParaRPr sz="1100"/>
                    </a:p>
                  </a:txBody>
                  <a:tcPr marT="0" marB="0" marR="91450" marL="91450">
                    <a:solidFill>
                      <a:srgbClr val="DBDBDB"/>
                    </a:solidFill>
                  </a:tcPr>
                </a:tc>
              </a:tr>
              <a:tr h="512300">
                <a:tc>
                  <a:txBody>
                    <a:bodyPr/>
                    <a:lstStyle/>
                    <a:p>
                      <a:pPr indent="0" lvl="0" marL="0" marR="0" rtl="0" algn="l">
                        <a:lnSpc>
                          <a:spcPct val="100000"/>
                        </a:lnSpc>
                        <a:spcBef>
                          <a:spcPts val="0"/>
                        </a:spcBef>
                        <a:spcAft>
                          <a:spcPts val="0"/>
                        </a:spcAft>
                        <a:buClr>
                          <a:schemeClr val="dk1"/>
                        </a:buClr>
                        <a:buSzPts val="1400"/>
                        <a:buFont typeface="Arial"/>
                        <a:buNone/>
                      </a:pPr>
                      <a:r>
                        <a:rPr lang="vi" sz="1400"/>
                        <a:t>_self</a:t>
                      </a:r>
                      <a:endParaRPr sz="1100"/>
                    </a:p>
                  </a:txBody>
                  <a:tcPr marT="0" marB="0" marR="91450" marL="91450">
                    <a:solidFill>
                      <a:srgbClr val="FBE4D4"/>
                    </a:solidFill>
                  </a:tcPr>
                </a:tc>
                <a:tc>
                  <a:txBody>
                    <a:bodyPr/>
                    <a:lstStyle/>
                    <a:p>
                      <a:pPr indent="0" lvl="0" marL="0" marR="0" rtl="0" algn="just">
                        <a:lnSpc>
                          <a:spcPct val="100000"/>
                        </a:lnSpc>
                        <a:spcBef>
                          <a:spcPts val="0"/>
                        </a:spcBef>
                        <a:spcAft>
                          <a:spcPts val="0"/>
                        </a:spcAft>
                        <a:buClr>
                          <a:schemeClr val="dk1"/>
                        </a:buClr>
                        <a:buSzPts val="1400"/>
                        <a:buFont typeface="Arial"/>
                        <a:buNone/>
                      </a:pPr>
                      <a:r>
                        <a:rPr lang="vi" sz="1400"/>
                        <a:t>Loads the target URL in the same window as that of the current Web page.</a:t>
                      </a:r>
                      <a:endParaRPr sz="1100"/>
                    </a:p>
                  </a:txBody>
                  <a:tcPr marT="0" marB="0" marR="91450" marL="91450">
                    <a:solidFill>
                      <a:srgbClr val="FBE4D4"/>
                    </a:solidFill>
                  </a:tcPr>
                </a:tc>
              </a:tr>
              <a:tr h="375350">
                <a:tc>
                  <a:txBody>
                    <a:bodyPr/>
                    <a:lstStyle/>
                    <a:p>
                      <a:pPr indent="0" lvl="0" marL="0" marR="0" rtl="0" algn="l">
                        <a:lnSpc>
                          <a:spcPct val="100000"/>
                        </a:lnSpc>
                        <a:spcBef>
                          <a:spcPts val="0"/>
                        </a:spcBef>
                        <a:spcAft>
                          <a:spcPts val="0"/>
                        </a:spcAft>
                        <a:buClr>
                          <a:schemeClr val="dk1"/>
                        </a:buClr>
                        <a:buSzPts val="1400"/>
                        <a:buFont typeface="Arial"/>
                        <a:buNone/>
                      </a:pPr>
                      <a:r>
                        <a:rPr lang="vi" sz="1400"/>
                        <a:t>_top</a:t>
                      </a:r>
                      <a:endParaRPr sz="1100"/>
                    </a:p>
                  </a:txBody>
                  <a:tcPr marT="0" marB="0" marR="91450" marL="91450">
                    <a:solidFill>
                      <a:srgbClr val="DBDBDB"/>
                    </a:solidFill>
                  </a:tcPr>
                </a:tc>
                <a:tc>
                  <a:txBody>
                    <a:bodyPr/>
                    <a:lstStyle/>
                    <a:p>
                      <a:pPr indent="0" lvl="0" marL="0" marR="0" rtl="0" algn="just">
                        <a:lnSpc>
                          <a:spcPct val="100000"/>
                        </a:lnSpc>
                        <a:spcBef>
                          <a:spcPts val="0"/>
                        </a:spcBef>
                        <a:spcAft>
                          <a:spcPts val="0"/>
                        </a:spcAft>
                        <a:buClr>
                          <a:schemeClr val="dk1"/>
                        </a:buClr>
                        <a:buSzPts val="1400"/>
                        <a:buFont typeface="Arial"/>
                        <a:buNone/>
                      </a:pPr>
                      <a:r>
                        <a:rPr lang="vi" sz="1400"/>
                        <a:t>Loads the target URL in the complete area of window.</a:t>
                      </a:r>
                      <a:endParaRPr sz="1100"/>
                    </a:p>
                  </a:txBody>
                  <a:tcPr marT="0" marB="0" marR="91450" marL="91450">
                    <a:solidFill>
                      <a:srgbClr val="DBDBDB"/>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5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20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14" name="Google Shape;114;p20"/>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Creating Hyperlinks and Anchors / Session 4 </a:t>
            </a:r>
            <a:endParaRPr/>
          </a:p>
        </p:txBody>
      </p:sp>
      <p:sp>
        <p:nvSpPr>
          <p:cNvPr id="115" name="Google Shape;115;p20"/>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Absolute and Relative Paths 1-2</a:t>
            </a:r>
            <a:endParaRPr/>
          </a:p>
        </p:txBody>
      </p:sp>
      <p:sp>
        <p:nvSpPr>
          <p:cNvPr id="116" name="Google Shape;116;p20"/>
          <p:cNvSpPr/>
          <p:nvPr/>
        </p:nvSpPr>
        <p:spPr>
          <a:xfrm>
            <a:off x="228600" y="742950"/>
            <a:ext cx="8382000" cy="3771900"/>
          </a:xfrm>
          <a:prstGeom prst="rect">
            <a:avLst/>
          </a:prstGeom>
          <a:noFill/>
          <a:ln>
            <a:noFill/>
          </a:ln>
        </p:spPr>
        <p:txBody>
          <a:bodyPr anchorCtr="0" anchor="ctr" bIns="45700" lIns="91425" spcFirstLastPara="1" rIns="91425" wrap="square" tIns="45700">
            <a:noAutofit/>
          </a:bodyPr>
          <a:lstStyle/>
          <a:p>
            <a:pPr indent="-248920" lvl="1" marL="457200" marR="0" rtl="0" algn="just">
              <a:lnSpc>
                <a:spcPct val="100000"/>
              </a:lnSpc>
              <a:spcBef>
                <a:spcPts val="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Absolute paths are links that contain the complete address to get to a Web page. </a:t>
            </a:r>
            <a:endParaRPr sz="1800"/>
          </a:p>
          <a:p>
            <a:pPr indent="-248920" lvl="1" marL="457200" marR="0" rtl="0" algn="just">
              <a:lnSpc>
                <a:spcPct val="100000"/>
              </a:lnSpc>
              <a:spcBef>
                <a:spcPts val="12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Absolute paths are the best way to link to a Web site.</a:t>
            </a:r>
            <a:endParaRPr sz="1800"/>
          </a:p>
          <a:p>
            <a:pPr indent="-248920" lvl="1" marL="457200" marR="0" rtl="0" algn="just">
              <a:lnSpc>
                <a:spcPct val="100000"/>
              </a:lnSpc>
              <a:spcBef>
                <a:spcPts val="12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The syntax of an absolute path is as follows:</a:t>
            </a:r>
            <a:endParaRPr sz="1800"/>
          </a:p>
          <a:p>
            <a:pPr indent="0" lvl="1" marL="458788" marR="0" rtl="0" algn="l">
              <a:lnSpc>
                <a:spcPct val="100000"/>
              </a:lnSpc>
              <a:spcBef>
                <a:spcPts val="600"/>
              </a:spcBef>
              <a:spcAft>
                <a:spcPts val="0"/>
              </a:spcAft>
              <a:buNone/>
            </a:pPr>
            <a:r>
              <a:rPr b="1" i="0" lang="vi" sz="1800" u="none" cap="none" strike="noStrike">
                <a:solidFill>
                  <a:srgbClr val="007E39"/>
                </a:solidFill>
                <a:latin typeface="Courier New"/>
                <a:ea typeface="Courier New"/>
                <a:cs typeface="Courier New"/>
                <a:sym typeface="Courier New"/>
              </a:rPr>
              <a:t>&lt;a href=”</a:t>
            </a:r>
            <a:r>
              <a:rPr b="1" i="0" lang="vi" sz="1800" u="none" cap="none" strike="noStrike">
                <a:solidFill>
                  <a:srgbClr val="C00000"/>
                </a:solidFill>
                <a:latin typeface="Courier New"/>
                <a:ea typeface="Courier New"/>
                <a:cs typeface="Courier New"/>
                <a:sym typeface="Courier New"/>
              </a:rPr>
              <a:t>http://www.aptech-worldwide.com/pages/about-us/</a:t>
            </a:r>
            <a:r>
              <a:rPr b="1" i="0" lang="vi" sz="1800" u="none" cap="none" strike="noStrike">
                <a:solidFill>
                  <a:srgbClr val="007E39"/>
                </a:solidFill>
                <a:latin typeface="Courier New"/>
                <a:ea typeface="Courier New"/>
                <a:cs typeface="Courier New"/>
                <a:sym typeface="Courier New"/>
              </a:rPr>
              <a:t>aboutus.html”&gt;Aptech Web site&lt;/a&gt;</a:t>
            </a:r>
            <a:endParaRPr sz="1800"/>
          </a:p>
          <a:p>
            <a:pPr indent="-248920" lvl="1" marL="457200" marR="0" rtl="0" algn="just">
              <a:lnSpc>
                <a:spcPct val="100000"/>
              </a:lnSpc>
              <a:spcBef>
                <a:spcPts val="18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Relative paths are links that are provided when the files of a Web page are in the same folder as the page displaying the link. </a:t>
            </a:r>
            <a:endParaRPr sz="1800"/>
          </a:p>
          <a:p>
            <a:pPr indent="-248920" lvl="1" marL="457200" marR="0" rtl="0" algn="just">
              <a:lnSpc>
                <a:spcPct val="100000"/>
              </a:lnSpc>
              <a:spcBef>
                <a:spcPts val="6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The syntax of a relative path is as follows:</a:t>
            </a:r>
            <a:endParaRPr sz="1800"/>
          </a:p>
          <a:p>
            <a:pPr indent="0" lvl="1" marL="458788" marR="0" rtl="0" algn="l">
              <a:lnSpc>
                <a:spcPct val="100000"/>
              </a:lnSpc>
              <a:spcBef>
                <a:spcPts val="600"/>
              </a:spcBef>
              <a:spcAft>
                <a:spcPts val="0"/>
              </a:spcAft>
              <a:buNone/>
            </a:pPr>
            <a:r>
              <a:rPr b="1" i="0" lang="vi" sz="1800" u="none" cap="none" strike="noStrike">
                <a:solidFill>
                  <a:srgbClr val="007E39"/>
                </a:solidFill>
                <a:latin typeface="Courier New"/>
                <a:ea typeface="Courier New"/>
                <a:cs typeface="Courier New"/>
                <a:sym typeface="Courier New"/>
              </a:rPr>
              <a:t>&lt;a href=”aboutus.html”&gt; Aptech Web site&lt;/a&gt;</a:t>
            </a:r>
            <a:endParaRPr sz="1800"/>
          </a:p>
          <a:p>
            <a:pPr indent="0" lvl="1" marL="182880" marR="0" rtl="0" algn="l">
              <a:lnSpc>
                <a:spcPct val="100000"/>
              </a:lnSpc>
              <a:spcBef>
                <a:spcPts val="60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23" name="Google Shape;123;p21"/>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Creating Hyperlinks and Anchors / Session 4 </a:t>
            </a:r>
            <a:endParaRPr/>
          </a:p>
        </p:txBody>
      </p:sp>
      <p:sp>
        <p:nvSpPr>
          <p:cNvPr id="124" name="Google Shape;124;p21"/>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Hyperlink to an E-mail Address</a:t>
            </a:r>
            <a:endParaRPr/>
          </a:p>
        </p:txBody>
      </p:sp>
      <p:sp>
        <p:nvSpPr>
          <p:cNvPr id="125" name="Google Shape;125;p21"/>
          <p:cNvSpPr/>
          <p:nvPr/>
        </p:nvSpPr>
        <p:spPr>
          <a:xfrm>
            <a:off x="76200" y="857250"/>
            <a:ext cx="8610600" cy="3600450"/>
          </a:xfrm>
          <a:prstGeom prst="rect">
            <a:avLst/>
          </a:prstGeom>
          <a:noFill/>
          <a:ln>
            <a:noFill/>
          </a:ln>
        </p:spPr>
        <p:txBody>
          <a:bodyPr anchorCtr="0" anchor="ctr" bIns="45700" lIns="91425" spcFirstLastPara="1" rIns="91425" wrap="square" tIns="45700">
            <a:noAutofit/>
          </a:bodyPr>
          <a:lstStyle/>
          <a:p>
            <a:pPr indent="-236220" lvl="1" marL="457200" marR="0" rtl="0" algn="just">
              <a:lnSpc>
                <a:spcPct val="100000"/>
              </a:lnSpc>
              <a:spcBef>
                <a:spcPts val="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Hyperlinks can be even applied to e-mail addresses.</a:t>
            </a:r>
            <a:endParaRPr sz="1800"/>
          </a:p>
          <a:p>
            <a:pPr indent="-236220" lvl="1" marL="457200" marR="0" rtl="0" algn="just">
              <a:lnSpc>
                <a:spcPct val="100000"/>
              </a:lnSpc>
              <a:spcBef>
                <a:spcPts val="6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To add an e-mail to a hyperlink, the href attribute must be used and followed by </a:t>
            </a:r>
            <a:r>
              <a:rPr b="1" i="0" lang="vi" sz="1800" u="none" cap="none" strike="noStrike">
                <a:solidFill>
                  <a:schemeClr val="dk1"/>
                </a:solidFill>
                <a:latin typeface="Calibri"/>
                <a:ea typeface="Calibri"/>
                <a:cs typeface="Calibri"/>
                <a:sym typeface="Calibri"/>
              </a:rPr>
              <a:t>mailto:</a:t>
            </a:r>
            <a:r>
              <a:rPr b="0" i="0" lang="vi" sz="1800" u="none" cap="none" strike="noStrike">
                <a:solidFill>
                  <a:schemeClr val="dk1"/>
                </a:solidFill>
                <a:latin typeface="Calibri"/>
                <a:ea typeface="Calibri"/>
                <a:cs typeface="Calibri"/>
                <a:sym typeface="Calibri"/>
              </a:rPr>
              <a:t>email address. </a:t>
            </a:r>
            <a:endParaRPr sz="1800"/>
          </a:p>
          <a:p>
            <a:pPr indent="0" lvl="1" marL="400050" marR="0" rtl="0" algn="l">
              <a:lnSpc>
                <a:spcPct val="100000"/>
              </a:lnSpc>
              <a:spcBef>
                <a:spcPts val="600"/>
              </a:spcBef>
              <a:spcAft>
                <a:spcPts val="0"/>
              </a:spcAft>
              <a:buNone/>
            </a:pPr>
            <a:r>
              <a:rPr b="1" i="0" lang="vi" sz="1800" u="none" cap="none" strike="noStrike">
                <a:solidFill>
                  <a:srgbClr val="007E39"/>
                </a:solidFill>
                <a:latin typeface="Courier New"/>
                <a:ea typeface="Courier New"/>
                <a:cs typeface="Courier New"/>
                <a:sym typeface="Courier New"/>
              </a:rPr>
              <a:t>&lt;a href=”</a:t>
            </a:r>
            <a:r>
              <a:rPr b="1" i="0" lang="vi" sz="1800" u="none" cap="none" strike="noStrike">
                <a:solidFill>
                  <a:srgbClr val="C00000"/>
                </a:solidFill>
                <a:latin typeface="Courier New"/>
                <a:ea typeface="Courier New"/>
                <a:cs typeface="Courier New"/>
                <a:sym typeface="Courier New"/>
              </a:rPr>
              <a:t>mailto:</a:t>
            </a:r>
            <a:r>
              <a:rPr b="1" i="0" lang="vi" sz="1800" u="none" cap="none" strike="noStrike">
                <a:solidFill>
                  <a:srgbClr val="007E39"/>
                </a:solidFill>
                <a:latin typeface="Courier New"/>
                <a:ea typeface="Courier New"/>
                <a:cs typeface="Courier New"/>
                <a:sym typeface="Courier New"/>
              </a:rPr>
              <a:t>customercare@aptech.ac.in”&gt;Customer Care&lt;/a&gt;</a:t>
            </a:r>
            <a:endParaRPr sz="1800"/>
          </a:p>
          <a:p>
            <a:pPr indent="-236220" lvl="1" marL="457200" marR="0" rtl="0" algn="just">
              <a:lnSpc>
                <a:spcPct val="100000"/>
              </a:lnSpc>
              <a:spcBef>
                <a:spcPts val="30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To automatically add a subject line in the new e-mail message, the </a:t>
            </a:r>
            <a:r>
              <a:rPr b="1" i="0" lang="vi" sz="1800" u="none" cap="none" strike="noStrike">
                <a:solidFill>
                  <a:schemeClr val="dk1"/>
                </a:solidFill>
                <a:latin typeface="Calibri"/>
                <a:ea typeface="Calibri"/>
                <a:cs typeface="Calibri"/>
                <a:sym typeface="Calibri"/>
              </a:rPr>
              <a:t>?subject= </a:t>
            </a:r>
            <a:r>
              <a:rPr b="0" i="0" lang="vi" sz="1800" u="none" cap="none" strike="noStrike">
                <a:solidFill>
                  <a:schemeClr val="dk1"/>
                </a:solidFill>
                <a:latin typeface="Calibri"/>
                <a:ea typeface="Calibri"/>
                <a:cs typeface="Calibri"/>
                <a:sym typeface="Calibri"/>
              </a:rPr>
              <a:t>attribute must be inserted after the e-mail address. </a:t>
            </a:r>
            <a:endParaRPr sz="1800"/>
          </a:p>
          <a:p>
            <a:pPr indent="0" lvl="1" marL="458788" marR="0" rtl="0" algn="l">
              <a:lnSpc>
                <a:spcPct val="100000"/>
              </a:lnSpc>
              <a:spcBef>
                <a:spcPts val="600"/>
              </a:spcBef>
              <a:spcAft>
                <a:spcPts val="0"/>
              </a:spcAft>
              <a:buNone/>
            </a:pPr>
            <a:r>
              <a:rPr b="1" i="0" lang="vi" sz="1800" u="none" cap="none" strike="noStrike">
                <a:solidFill>
                  <a:srgbClr val="007E39"/>
                </a:solidFill>
                <a:latin typeface="Courier New"/>
                <a:ea typeface="Courier New"/>
                <a:cs typeface="Courier New"/>
                <a:sym typeface="Courier New"/>
              </a:rPr>
              <a:t>&lt;a href=”</a:t>
            </a:r>
            <a:r>
              <a:rPr b="1" i="0" lang="vi" sz="1800" u="none" cap="none" strike="noStrike">
                <a:solidFill>
                  <a:srgbClr val="C00000"/>
                </a:solidFill>
                <a:latin typeface="Courier New"/>
                <a:ea typeface="Courier New"/>
                <a:cs typeface="Courier New"/>
                <a:sym typeface="Courier New"/>
              </a:rPr>
              <a:t>mailto:</a:t>
            </a:r>
            <a:r>
              <a:rPr b="1" i="0" lang="vi" sz="1800" u="none" cap="none" strike="noStrike">
                <a:solidFill>
                  <a:srgbClr val="007E39"/>
                </a:solidFill>
                <a:latin typeface="Courier New"/>
                <a:ea typeface="Courier New"/>
                <a:cs typeface="Courier New"/>
                <a:sym typeface="Courier New"/>
              </a:rPr>
              <a:t>customercare@aptech.ac.in</a:t>
            </a:r>
            <a:r>
              <a:rPr b="1" i="0" lang="vi" sz="1800" u="none" cap="none" strike="noStrike">
                <a:solidFill>
                  <a:srgbClr val="C00000"/>
                </a:solidFill>
                <a:latin typeface="Courier New"/>
                <a:ea typeface="Courier New"/>
                <a:cs typeface="Courier New"/>
                <a:sym typeface="Courier New"/>
              </a:rPr>
              <a:t>?subject=</a:t>
            </a:r>
            <a:r>
              <a:rPr b="1" i="0" lang="vi" sz="1800" u="none" cap="none" strike="noStrike">
                <a:solidFill>
                  <a:srgbClr val="007E39"/>
                </a:solidFill>
                <a:latin typeface="Courier New"/>
                <a:ea typeface="Courier New"/>
                <a:cs typeface="Courier New"/>
                <a:sym typeface="Courier New"/>
              </a:rPr>
              <a:t>E-mail to Customer Care”&gt;Customer Care&lt;/a&gt;</a:t>
            </a:r>
            <a:endParaRPr sz="1800"/>
          </a:p>
          <a:p>
            <a:pPr indent="-185420" lvl="1" marL="457200" marR="0" rtl="0" algn="just">
              <a:lnSpc>
                <a:spcPct val="150000"/>
              </a:lnSpc>
              <a:spcBef>
                <a:spcPts val="0"/>
              </a:spcBef>
              <a:spcAft>
                <a:spcPts val="0"/>
              </a:spcAft>
              <a:buClr>
                <a:srgbClr val="AC1418"/>
              </a:buClr>
              <a:buSzPts val="1400"/>
              <a:buFont typeface="Noto Sans Symbols"/>
              <a:buNone/>
            </a:pPr>
            <a:r>
              <a:t/>
            </a:r>
            <a:endParaRPr b="0" i="0" sz="1800" u="none" cap="none" strike="noStrike">
              <a:solidFill>
                <a:schemeClr val="dk1"/>
              </a:solidFill>
              <a:latin typeface="Courier New"/>
              <a:ea typeface="Courier New"/>
              <a:cs typeface="Courier New"/>
              <a:sym typeface="Courier New"/>
            </a:endParaRPr>
          </a:p>
          <a:p>
            <a:pPr indent="-185420" lvl="1" marL="457200" marR="0" rtl="0" algn="just">
              <a:lnSpc>
                <a:spcPct val="150000"/>
              </a:lnSpc>
              <a:spcBef>
                <a:spcPts val="0"/>
              </a:spcBef>
              <a:spcAft>
                <a:spcPts val="0"/>
              </a:spcAft>
              <a:buClr>
                <a:srgbClr val="AC1418"/>
              </a:buClr>
              <a:buSzPts val="1400"/>
              <a:buFont typeface="Noto Sans Symbols"/>
              <a:buNone/>
            </a:pPr>
            <a:r>
              <a:t/>
            </a:r>
            <a:endParaRPr b="0" i="0" sz="1800" u="none" cap="none" strike="noStrike">
              <a:solidFill>
                <a:schemeClr val="dk1"/>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5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32" name="Google Shape;132;p22"/>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Creating Hyperlinks and Anchors / Session 4 </a:t>
            </a:r>
            <a:endParaRPr/>
          </a:p>
        </p:txBody>
      </p:sp>
      <p:sp>
        <p:nvSpPr>
          <p:cNvPr id="133" name="Google Shape;133;p22"/>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Hyperlink to Other Content Types</a:t>
            </a:r>
            <a:endParaRPr/>
          </a:p>
        </p:txBody>
      </p:sp>
      <p:sp>
        <p:nvSpPr>
          <p:cNvPr id="134" name="Google Shape;134;p22"/>
          <p:cNvSpPr/>
          <p:nvPr/>
        </p:nvSpPr>
        <p:spPr>
          <a:xfrm>
            <a:off x="152400" y="800100"/>
            <a:ext cx="8610600" cy="3657600"/>
          </a:xfrm>
          <a:prstGeom prst="rect">
            <a:avLst/>
          </a:prstGeom>
          <a:noFill/>
          <a:ln>
            <a:noFill/>
          </a:ln>
        </p:spPr>
        <p:txBody>
          <a:bodyPr anchorCtr="0" anchor="ctr" bIns="45700" lIns="91425" spcFirstLastPara="1" rIns="91425" wrap="square" tIns="45700">
            <a:noAutofit/>
          </a:bodyPr>
          <a:lstStyle/>
          <a:p>
            <a:pPr indent="-236220" lvl="1" marL="457200" marR="0" rtl="0" algn="just">
              <a:lnSpc>
                <a:spcPct val="100000"/>
              </a:lnSpc>
              <a:spcBef>
                <a:spcPts val="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Hyperlinks can also be used to link to other files and documents. </a:t>
            </a:r>
            <a:endParaRPr sz="1800"/>
          </a:p>
          <a:p>
            <a:pPr indent="-236220" lvl="1" marL="457200" marR="0" rtl="0" algn="just">
              <a:lnSpc>
                <a:spcPct val="100000"/>
              </a:lnSpc>
              <a:spcBef>
                <a:spcPts val="12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Some commonly linked file types on Web pages using hyperlinks are zipped files </a:t>
            </a:r>
            <a:r>
              <a:rPr b="1" i="0" lang="vi" sz="1800" u="none" cap="none" strike="noStrike">
                <a:solidFill>
                  <a:srgbClr val="C00000"/>
                </a:solidFill>
                <a:latin typeface="Calibri"/>
                <a:ea typeface="Calibri"/>
                <a:cs typeface="Calibri"/>
                <a:sym typeface="Calibri"/>
              </a:rPr>
              <a:t>(.zip), </a:t>
            </a:r>
            <a:r>
              <a:rPr b="0" i="0" lang="vi" sz="1800" u="none" cap="none" strike="noStrike">
                <a:solidFill>
                  <a:schemeClr val="dk1"/>
                </a:solidFill>
                <a:latin typeface="Calibri"/>
                <a:ea typeface="Calibri"/>
                <a:cs typeface="Calibri"/>
                <a:sym typeface="Calibri"/>
              </a:rPr>
              <a:t>executable files </a:t>
            </a:r>
            <a:r>
              <a:rPr b="1" i="0" lang="vi" sz="1800" u="none" cap="none" strike="noStrike">
                <a:solidFill>
                  <a:srgbClr val="C00000"/>
                </a:solidFill>
                <a:latin typeface="Calibri"/>
                <a:ea typeface="Calibri"/>
                <a:cs typeface="Calibri"/>
                <a:sym typeface="Calibri"/>
              </a:rPr>
              <a:t>(.exe), </a:t>
            </a:r>
            <a:r>
              <a:rPr b="0" i="0" lang="vi" sz="1800" u="none" cap="none" strike="noStrike">
                <a:solidFill>
                  <a:schemeClr val="dk1"/>
                </a:solidFill>
                <a:latin typeface="Calibri"/>
                <a:ea typeface="Calibri"/>
                <a:cs typeface="Calibri"/>
                <a:sym typeface="Calibri"/>
              </a:rPr>
              <a:t>documents </a:t>
            </a:r>
            <a:r>
              <a:rPr b="1" i="0" lang="vi" sz="1800" u="none" cap="none" strike="noStrike">
                <a:solidFill>
                  <a:srgbClr val="C00000"/>
                </a:solidFill>
                <a:latin typeface="Calibri"/>
                <a:ea typeface="Calibri"/>
                <a:cs typeface="Calibri"/>
                <a:sym typeface="Calibri"/>
              </a:rPr>
              <a:t>(.doc), </a:t>
            </a:r>
            <a:r>
              <a:rPr b="0" i="0" lang="vi" sz="1800" u="none" cap="none" strike="noStrike">
                <a:solidFill>
                  <a:schemeClr val="dk1"/>
                </a:solidFill>
                <a:latin typeface="Calibri"/>
                <a:ea typeface="Calibri"/>
                <a:cs typeface="Calibri"/>
                <a:sym typeface="Calibri"/>
              </a:rPr>
              <a:t>PDF reader files </a:t>
            </a:r>
            <a:r>
              <a:rPr b="1" i="0" lang="vi" sz="1800" u="none" cap="none" strike="noStrike">
                <a:solidFill>
                  <a:srgbClr val="C00000"/>
                </a:solidFill>
                <a:latin typeface="Calibri"/>
                <a:ea typeface="Calibri"/>
                <a:cs typeface="Calibri"/>
                <a:sym typeface="Calibri"/>
              </a:rPr>
              <a:t>(.pdf), </a:t>
            </a:r>
            <a:r>
              <a:rPr b="0" i="0" lang="vi" sz="1800" u="none" cap="none" strike="noStrike">
                <a:solidFill>
                  <a:schemeClr val="dk1"/>
                </a:solidFill>
                <a:latin typeface="Calibri"/>
                <a:ea typeface="Calibri"/>
                <a:cs typeface="Calibri"/>
                <a:sym typeface="Calibri"/>
              </a:rPr>
              <a:t>and so on. </a:t>
            </a:r>
            <a:endParaRPr sz="1800"/>
          </a:p>
          <a:p>
            <a:pPr indent="-236220" lvl="1" marL="457200" marR="0" rtl="0" algn="just">
              <a:lnSpc>
                <a:spcPct val="100000"/>
              </a:lnSpc>
              <a:spcBef>
                <a:spcPts val="12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Hyperlinks can also be used to link to graphical </a:t>
            </a:r>
            <a:r>
              <a:rPr b="1" i="0" lang="vi" sz="1800" u="none" cap="none" strike="noStrike">
                <a:solidFill>
                  <a:srgbClr val="C00000"/>
                </a:solidFill>
                <a:latin typeface="Calibri"/>
                <a:ea typeface="Calibri"/>
                <a:cs typeface="Calibri"/>
                <a:sym typeface="Calibri"/>
              </a:rPr>
              <a:t>.jpg </a:t>
            </a:r>
            <a:r>
              <a:rPr b="0" i="0" lang="vi" sz="1800" u="none" cap="none" strike="noStrike">
                <a:solidFill>
                  <a:schemeClr val="dk1"/>
                </a:solidFill>
                <a:latin typeface="Calibri"/>
                <a:ea typeface="Calibri"/>
                <a:cs typeface="Calibri"/>
                <a:sym typeface="Calibri"/>
              </a:rPr>
              <a:t>and </a:t>
            </a:r>
            <a:r>
              <a:rPr b="1" i="0" lang="vi" sz="1800" u="none" cap="none" strike="noStrike">
                <a:solidFill>
                  <a:srgbClr val="C00000"/>
                </a:solidFill>
                <a:latin typeface="Calibri"/>
                <a:ea typeface="Calibri"/>
                <a:cs typeface="Calibri"/>
                <a:sym typeface="Calibri"/>
              </a:rPr>
              <a:t>.gif </a:t>
            </a:r>
            <a:r>
              <a:rPr b="0" i="0" lang="vi" sz="1800" u="none" cap="none" strike="noStrike">
                <a:solidFill>
                  <a:schemeClr val="dk1"/>
                </a:solidFill>
                <a:latin typeface="Calibri"/>
                <a:ea typeface="Calibri"/>
                <a:cs typeface="Calibri"/>
                <a:sym typeface="Calibri"/>
              </a:rPr>
              <a:t>files. </a:t>
            </a:r>
            <a:endParaRPr sz="1800"/>
          </a:p>
          <a:p>
            <a:pPr indent="-236220" lvl="1" marL="457200" marR="0" rtl="0" algn="just">
              <a:lnSpc>
                <a:spcPct val="100000"/>
              </a:lnSpc>
              <a:spcBef>
                <a:spcPts val="12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To specify a file instead of the Web page, the name of the file must be provided in the &lt;a&gt; tag as shown in the following code snippet:</a:t>
            </a:r>
            <a:endParaRPr sz="1800"/>
          </a:p>
          <a:p>
            <a:pPr indent="0" lvl="1" marL="458788" marR="0" rtl="0" algn="l">
              <a:lnSpc>
                <a:spcPct val="100000"/>
              </a:lnSpc>
              <a:spcBef>
                <a:spcPts val="1200"/>
              </a:spcBef>
              <a:spcAft>
                <a:spcPts val="0"/>
              </a:spcAft>
              <a:buNone/>
            </a:pPr>
            <a:r>
              <a:rPr b="1" i="0" lang="vi" sz="1800" u="none" cap="none" strike="noStrike">
                <a:solidFill>
                  <a:srgbClr val="007E39"/>
                </a:solidFill>
                <a:latin typeface="Courier New"/>
                <a:ea typeface="Courier New"/>
                <a:cs typeface="Courier New"/>
                <a:sym typeface="Courier New"/>
              </a:rPr>
              <a:t>&lt;a href=”Compressed.zip”&gt; Click to download the compressed zip file &lt;/a&gt;</a:t>
            </a:r>
            <a:endParaRPr sz="1800"/>
          </a:p>
          <a:p>
            <a:pPr indent="-121920" lvl="1" marL="457200" marR="0" rtl="0" algn="just">
              <a:lnSpc>
                <a:spcPct val="100000"/>
              </a:lnSpc>
              <a:spcBef>
                <a:spcPts val="1200"/>
              </a:spcBef>
              <a:spcAft>
                <a:spcPts val="0"/>
              </a:spcAft>
              <a:buClr>
                <a:srgbClr val="AC1418"/>
              </a:buClr>
              <a:buSzPts val="2400"/>
              <a:buFont typeface="Noto Sans Symbols"/>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5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41" name="Google Shape;141;p23"/>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Creating Hyperlinks and Anchors / Session 4 </a:t>
            </a:r>
            <a:endParaRPr/>
          </a:p>
        </p:txBody>
      </p:sp>
      <p:sp>
        <p:nvSpPr>
          <p:cNvPr id="142" name="Google Shape;142;p23"/>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Summary</a:t>
            </a:r>
            <a:endParaRPr/>
          </a:p>
        </p:txBody>
      </p:sp>
      <p:sp>
        <p:nvSpPr>
          <p:cNvPr id="143" name="Google Shape;143;p23"/>
          <p:cNvSpPr/>
          <p:nvPr/>
        </p:nvSpPr>
        <p:spPr>
          <a:xfrm>
            <a:off x="228600" y="567377"/>
            <a:ext cx="8458200" cy="4316700"/>
          </a:xfrm>
          <a:prstGeom prst="rect">
            <a:avLst/>
          </a:prstGeom>
          <a:noFill/>
          <a:ln>
            <a:noFill/>
          </a:ln>
        </p:spPr>
        <p:txBody>
          <a:bodyPr anchorCtr="0" anchor="t" bIns="45700" lIns="91425" spcFirstLastPara="1" rIns="91425" wrap="square" tIns="45700">
            <a:noAutofit/>
          </a:bodyPr>
          <a:lstStyle/>
          <a:p>
            <a:pPr indent="-248920" lvl="1" marL="457200" marR="0" rtl="0" algn="just">
              <a:lnSpc>
                <a:spcPct val="100000"/>
              </a:lnSpc>
              <a:spcBef>
                <a:spcPts val="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A hyperlink is referred to as a link. It refers to linking to another Web page or to a section in the same Web page.</a:t>
            </a:r>
            <a:endParaRPr sz="1800"/>
          </a:p>
          <a:p>
            <a:pPr indent="-248920" lvl="1" marL="457200" marR="0" rtl="0" algn="just">
              <a:lnSpc>
                <a:spcPct val="100000"/>
              </a:lnSpc>
              <a:spcBef>
                <a:spcPts val="12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The A (anchor) element is used to create a hyperlink.</a:t>
            </a:r>
            <a:endParaRPr sz="1800"/>
          </a:p>
          <a:p>
            <a:pPr indent="-248920" lvl="1" marL="457200" marR="0" rtl="0" algn="just">
              <a:lnSpc>
                <a:spcPct val="100000"/>
              </a:lnSpc>
              <a:spcBef>
                <a:spcPts val="12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The target attribute of the A element specifies the location where the linked Web page will open when a link is clicked.</a:t>
            </a:r>
            <a:endParaRPr sz="1800"/>
          </a:p>
          <a:p>
            <a:pPr indent="-248920" lvl="1" marL="457200" marR="0" rtl="0" algn="just">
              <a:lnSpc>
                <a:spcPct val="100000"/>
              </a:lnSpc>
              <a:spcBef>
                <a:spcPts val="12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Absolute paths are links that contain the complete address to get to a Web page.</a:t>
            </a:r>
            <a:endParaRPr sz="1800"/>
          </a:p>
          <a:p>
            <a:pPr indent="-248920" lvl="1" marL="457200" marR="0" rtl="0" algn="just">
              <a:lnSpc>
                <a:spcPct val="100000"/>
              </a:lnSpc>
              <a:spcBef>
                <a:spcPts val="12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Relative paths are links that are provided when the files of a Web page are in the same folder as the page displaying the link.</a:t>
            </a:r>
            <a:endParaRPr sz="1800"/>
          </a:p>
          <a:p>
            <a:pPr indent="-248920" lvl="1" marL="457200" marR="0" rtl="0" algn="just">
              <a:lnSpc>
                <a:spcPct val="100000"/>
              </a:lnSpc>
              <a:spcBef>
                <a:spcPts val="12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To add an e-mail to a hyperlink, the href= attribute must be followed by mailto:email address.</a:t>
            </a:r>
            <a:endParaRPr sz="1800"/>
          </a:p>
          <a:p>
            <a:pPr indent="-248920" lvl="1" marL="457200" marR="0" rtl="0" algn="just">
              <a:lnSpc>
                <a:spcPct val="100000"/>
              </a:lnSpc>
              <a:spcBef>
                <a:spcPts val="12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Hyperlinks can also be used to link to files and documents such as zipped files (.zip), executable files (.exe), documents (.doc), PDF reader files (.pdf), and so on.</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animEffect filter="fade" transition="in">
                                      <p:cBhvr>
                                        <p:cTn dur="500"/>
                                        <p:tgtEl>
                                          <p:spTgt spid="14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animEffect filter="fade" transition="in">
                                      <p:cBhvr>
                                        <p:cTn dur="500"/>
                                        <p:tgtEl>
                                          <p:spTgt spid="14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animEffect filter="fade" transition="in">
                                      <p:cBhvr>
                                        <p:cTn dur="500"/>
                                        <p:tgtEl>
                                          <p:spTgt spid="14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animEffect filter="fade" transition="in">
                                      <p:cBhvr>
                                        <p:cTn dur="500"/>
                                        <p:tgtEl>
                                          <p:spTgt spid="143">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3">
                                            <p:txEl>
                                              <p:pRg end="4" st="4"/>
                                            </p:txEl>
                                          </p:spTgt>
                                        </p:tgtEl>
                                        <p:attrNameLst>
                                          <p:attrName>style.visibility</p:attrName>
                                        </p:attrNameLst>
                                      </p:cBhvr>
                                      <p:to>
                                        <p:strVal val="visible"/>
                                      </p:to>
                                    </p:set>
                                    <p:animEffect filter="fade" transition="in">
                                      <p:cBhvr>
                                        <p:cTn dur="500"/>
                                        <p:tgtEl>
                                          <p:spTgt spid="143">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3">
                                            <p:txEl>
                                              <p:pRg end="5" st="5"/>
                                            </p:txEl>
                                          </p:spTgt>
                                        </p:tgtEl>
                                        <p:attrNameLst>
                                          <p:attrName>style.visibility</p:attrName>
                                        </p:attrNameLst>
                                      </p:cBhvr>
                                      <p:to>
                                        <p:strVal val="visible"/>
                                      </p:to>
                                    </p:set>
                                    <p:animEffect filter="fade" transition="in">
                                      <p:cBhvr>
                                        <p:cTn dur="500"/>
                                        <p:tgtEl>
                                          <p:spTgt spid="143">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3">
                                            <p:txEl>
                                              <p:pRg end="6" st="6"/>
                                            </p:txEl>
                                          </p:spTgt>
                                        </p:tgtEl>
                                        <p:attrNameLst>
                                          <p:attrName>style.visibility</p:attrName>
                                        </p:attrNameLst>
                                      </p:cBhvr>
                                      <p:to>
                                        <p:strVal val="visible"/>
                                      </p:to>
                                    </p:set>
                                    <p:animEffect filter="fade" transition="in">
                                      <p:cBhvr>
                                        <p:cTn dur="500"/>
                                        <p:tgtEl>
                                          <p:spTgt spid="14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3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