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62" r:id="rId2"/>
  </p:sldMasterIdLst>
  <p:notesMasterIdLst>
    <p:notesMasterId r:id="rId3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9144000" cy="5143500" type="screen16x9"/>
  <p:notesSz cx="6858000" cy="9144000"/>
  <p:embeddedFontLst>
    <p:embeddedFont>
      <p:font typeface="Calibri" panose="020F0502020204030204" pitchFamily="34" charset="0"/>
      <p:regular r:id="rId34"/>
      <p:bold r:id="rId35"/>
      <p:italic r:id="rId36"/>
      <p:boldItalic r:id="rId37"/>
    </p:embeddedFont>
    <p:embeddedFont>
      <p:font typeface="Book Antiqua" panose="02040602050305030304" pitchFamily="18"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D9830A-9E17-498D-822C-58938AD23A37}">
  <a:tblStyle styleId="{CAD9830A-9E17-498D-822C-58938AD23A37}" styleName="Table_0">
    <a:wholeTbl>
      <a:tcTxStyle b="off" i="off">
        <a:font>
          <a:latin typeface=""/>
          <a:ea typeface=""/>
          <a:cs typeface=""/>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FF4E6"/>
          </a:solidFill>
        </a:fill>
      </a:tcStyle>
    </a:band1H>
    <a:band2H>
      <a:tcTxStyle/>
      <a:tcStyle>
        <a:tcBdr/>
      </a:tcStyle>
    </a:band2H>
    <a:band1V>
      <a:tcTxStyle/>
      <a:tcStyle>
        <a:tcBdr/>
        <a:fill>
          <a:solidFill>
            <a:srgbClr val="FFF4E6"/>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
          <a:ea typeface=""/>
          <a:cs typeface=""/>
        </a:font>
        <a:schemeClr val="lt1"/>
      </a:tcTxStyle>
      <a:tcStyle>
        <a:tcBdr/>
        <a:fill>
          <a:solidFill>
            <a:schemeClr val="accent4"/>
          </a:solidFill>
        </a:fill>
      </a:tcStyle>
    </a:firstRow>
    <a:neCell>
      <a:tcTxStyle/>
      <a:tcStyle>
        <a:tcBdr/>
      </a:tcStyle>
    </a:neCell>
    <a:nwCell>
      <a:tcTxStyle/>
      <a:tcStyle>
        <a:tcBdr/>
      </a:tcStyle>
    </a:nwCell>
  </a:tblStyle>
  <a:tblStyle styleId="{5041EE84-FEB7-4D4F-A9A2-B873884D86E0}" styleName="Table_1">
    <a:wholeTbl>
      <a:tcTxStyle b="off" i="off">
        <a:font>
          <a:latin typeface=""/>
          <a:ea typeface=""/>
          <a:cs typeface=""/>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FCECE7"/>
          </a:solidFill>
        </a:fill>
      </a:tcStyle>
    </a:band1H>
    <a:band2H>
      <a:tcTxStyle/>
      <a:tcStyle>
        <a:tcBdr/>
      </a:tcStyle>
    </a:band2H>
    <a:band1V>
      <a:tcTxStyle/>
      <a:tcStyle>
        <a:tcBdr/>
        <a:fill>
          <a:solidFill>
            <a:srgbClr val="FCECE7"/>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
          <a:ea typeface=""/>
          <a:cs typeface=""/>
        </a:font>
        <a:schemeClr val="lt1"/>
      </a:tcTxStyle>
      <a:tcStyle>
        <a:tcBdr/>
        <a:fill>
          <a:solidFill>
            <a:schemeClr val="accent2"/>
          </a:solidFill>
        </a:fill>
      </a:tcStyle>
    </a:firstRow>
    <a:neCell>
      <a:tcTxStyle/>
      <a:tcStyle>
        <a:tcBdr/>
      </a:tcStyle>
    </a:neCell>
    <a:nwCell>
      <a:tcTxStyle/>
      <a:tcStyle>
        <a:tcBdr/>
      </a:tcStyle>
    </a:nwCell>
  </a:tblStyle>
  <a:tblStyle styleId="{DED6E243-0879-432F-8E9D-B74835AB61CC}" styleName="Table_2">
    <a:wholeTbl>
      <a:tcTxStyle b="off" i="off">
        <a:font>
          <a:latin typeface=""/>
          <a:ea typeface=""/>
          <a:cs typeface=""/>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BF1E8"/>
          </a:solidFill>
        </a:fill>
      </a:tcStyle>
    </a:band1H>
    <a:band2H>
      <a:tcTxStyle/>
      <a:tcStyle>
        <a:tcBdr/>
      </a:tcStyle>
    </a:band2H>
    <a:band1V>
      <a:tcTxStyle/>
      <a:tcStyle>
        <a:tcBdr/>
        <a:fill>
          <a:solidFill>
            <a:srgbClr val="EBF1E8"/>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
          <a:ea typeface=""/>
          <a:cs typeface=""/>
        </a:font>
        <a:schemeClr val="lt1"/>
      </a:tcTxStyle>
      <a:tcStyle>
        <a:tcBdr/>
        <a:fill>
          <a:solidFill>
            <a:schemeClr val="accent6"/>
          </a:solidFill>
        </a:fill>
      </a:tcStyle>
    </a:firstRow>
    <a:neCell>
      <a:tcTxStyle/>
      <a:tcStyle>
        <a:tcBdr/>
      </a:tcStyle>
    </a:neCell>
    <a:nwCell>
      <a:tcTxStyle/>
      <a:tcStyle>
        <a:tcBdr/>
      </a:tcStyle>
    </a:nwCell>
  </a:tblStyle>
  <a:tblStyle styleId="{1A31E166-87CC-4C31-8664-E2067A2296ED}" styleName="Table_3">
    <a:wholeTbl>
      <a:tcTxStyle b="off" i="off">
        <a:font>
          <a:latin typeface=""/>
          <a:ea typeface=""/>
          <a:cs typeface=""/>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40000"/>
            </a:schemeClr>
          </a:solidFill>
        </a:fill>
      </a:tcStyle>
    </a:band1H>
    <a:band2H>
      <a:tcTxStyle/>
      <a:tcStyle>
        <a:tcBdr/>
      </a:tcStyle>
    </a:band2H>
    <a:band1V>
      <a:tcTxStyle/>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fill>
          <a:solidFill>
            <a:schemeClr val="accent6">
              <a:alpha val="40000"/>
            </a:schemeClr>
          </a:solidFill>
        </a:fill>
      </a:tcStyle>
    </a:band1V>
    <a:band2V>
      <a:tcTxStyle/>
      <a:tcStyle>
        <a:tcBdr/>
      </a:tcStyle>
    </a:band2V>
    <a:lastCol>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
          <a:ea typeface=""/>
          <a:cs typeface=""/>
        </a:font>
        <a:schemeClr val="lt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6"/>
          </a:solidFill>
        </a:fill>
      </a:tcStyle>
    </a:firstRow>
    <a:neCell>
      <a:tcTxStyle/>
      <a:tcStyle>
        <a:tcBdr/>
      </a:tcStyle>
    </a:neCell>
    <a:nwCell>
      <a:tcTxStyle/>
      <a:tcStyle>
        <a:tcBdr/>
      </a:tcStyle>
    </a:nwCell>
  </a:tblStyle>
  <a:tblStyle styleId="{06DE04F9-AAF2-4B29-A9C5-47A4D4AE5E97}" styleName="Table_4">
    <a:wholeTbl>
      <a:tcTxStyle b="off" i="off">
        <a:font>
          <a:latin typeface=""/>
          <a:ea typeface=""/>
          <a:cs typeface=""/>
        </a:font>
        <a:schemeClr val="dk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40000"/>
            </a:schemeClr>
          </a:solidFill>
        </a:fill>
      </a:tcStyle>
    </a:band1H>
    <a:band2H>
      <a:tcTxStyle/>
      <a:tcStyle>
        <a:tcBdr/>
      </a:tcStyle>
    </a:band2H>
    <a:band1V>
      <a:tcTxStyle/>
      <a:tcStyle>
        <a:tcBdr>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tcBdr>
        <a:fill>
          <a:solidFill>
            <a:schemeClr val="accent3">
              <a:alpha val="40000"/>
            </a:schemeClr>
          </a:solidFill>
        </a:fill>
      </a:tcStyle>
    </a:band1V>
    <a:band2V>
      <a:tcTxStyle/>
      <a:tcStyle>
        <a:tcBdr/>
      </a:tcStyle>
    </a:band2V>
    <a:la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chemeClr val="accent3"/>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accent3"/>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
          <a:ea typeface=""/>
          <a:cs typeface=""/>
        </a:font>
        <a:schemeClr val="lt1"/>
      </a:tcTxStyle>
      <a:tcStyle>
        <a:tcBdr>
          <a:left>
            <a:ln w="9525" cap="flat" cmpd="sng">
              <a:solidFill>
                <a:schemeClr val="accent3"/>
              </a:solidFill>
              <a:prstDash val="solid"/>
              <a:round/>
              <a:headEnd type="none" w="sm" len="sm"/>
              <a:tailEnd type="none" w="sm" len="sm"/>
            </a:ln>
          </a:left>
          <a:right>
            <a:ln w="9525" cap="flat" cmpd="sng">
              <a:solidFill>
                <a:schemeClr val="accent3"/>
              </a:solidFill>
              <a:prstDash val="solid"/>
              <a:round/>
              <a:headEnd type="none" w="sm" len="sm"/>
              <a:tailEnd type="none" w="sm" len="sm"/>
            </a:ln>
          </a:right>
          <a:top>
            <a:ln w="9525" cap="flat" cmpd="sng">
              <a:solidFill>
                <a:schemeClr val="accent3"/>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3"/>
          </a:solidFill>
        </a:fill>
      </a:tcStyle>
    </a:firstRow>
    <a:neCell>
      <a:tcTxStyle/>
      <a:tcStyle>
        <a:tcBdr/>
      </a:tcStyle>
    </a:neCell>
    <a:nwCell>
      <a:tcTxStyle/>
      <a:tcStyle>
        <a:tcBdr/>
      </a:tcStyle>
    </a:nwCell>
  </a:tblStyle>
  <a:tblStyle styleId="{D7D3E4B9-436A-46D4-AB69-894D992D79AC}" styleName="Table_5">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
          <a:ea typeface=""/>
          <a:cs typeface=""/>
        </a:font>
        <a:schemeClr val="lt1"/>
      </a:tcTxStyle>
      <a:tcStyle>
        <a:tcBdr/>
        <a:fill>
          <a:solidFill>
            <a:schemeClr val="accent1"/>
          </a:solidFill>
        </a:fill>
      </a:tcStyle>
    </a:lastCol>
    <a:firstCol>
      <a:tcTxStyle b="on" i="off">
        <a:font>
          <a:latin typeface=""/>
          <a:ea typeface=""/>
          <a:cs typeface=""/>
        </a:font>
        <a:schemeClr val="lt1"/>
      </a:tcTxStyle>
      <a:tcStyle>
        <a:tcBdr/>
        <a:fill>
          <a:solidFill>
            <a:schemeClr val="accent1"/>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8BE2DA7-5536-4322-A60A-4D5A50E07E77}" styleName="Table_6">
    <a:wholeTbl>
      <a:tcTxStyle b="off" i="off">
        <a:font>
          <a:latin typeface=""/>
          <a:ea typeface=""/>
          <a:cs typeface=""/>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40000"/>
            </a:schemeClr>
          </a:solidFill>
        </a:fill>
      </a:tcStyle>
    </a:band1H>
    <a:band2H>
      <a:tcTxStyle/>
      <a:tcStyle>
        <a:tcBdr/>
      </a:tcStyle>
    </a:band2H>
    <a:band1V>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fill>
          <a:solidFill>
            <a:schemeClr val="accent4">
              <a:alpha val="40000"/>
            </a:schemeClr>
          </a:solidFill>
        </a:fill>
      </a:tcStyle>
    </a:band1V>
    <a:band2V>
      <a:tcTxStyle/>
      <a:tcStyle>
        <a:tcBdr/>
      </a:tcStyle>
    </a:band2V>
    <a:la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
          <a:ea typeface=""/>
          <a:cs typeface=""/>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4"/>
          </a:solidFill>
        </a:fill>
      </a:tcStyle>
    </a:firstRow>
    <a:neCell>
      <a:tcTxStyle/>
      <a:tcStyle>
        <a:tcBdr/>
      </a:tcStyle>
    </a:neCell>
    <a:nwCell>
      <a:tcTxStyle/>
      <a:tcStyle>
        <a:tcBdr/>
      </a:tcStyle>
    </a:nwCell>
  </a:tblStyle>
  <a:tblStyle styleId="{81C3CAC8-DBE6-44DC-A29D-9AFEBFE0B5AD}" styleName="Table_7">
    <a:wholeTbl>
      <a:tcTxStyle b="off" i="off">
        <a:font>
          <a:latin typeface=""/>
          <a:ea typeface=""/>
          <a:cs typeface=""/>
        </a:font>
        <a:schemeClr val="dk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chemeClr val="accent2"/>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40000"/>
            </a:schemeClr>
          </a:solidFill>
        </a:fill>
      </a:tcStyle>
    </a:band1H>
    <a:band2H>
      <a:tcTxStyle/>
      <a:tcStyle>
        <a:tcBdr/>
      </a:tcStyle>
    </a:band2H>
    <a:band1V>
      <a:tcTxStyle/>
      <a:tcStyle>
        <a:tcBdr>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tcBdr>
        <a:fill>
          <a:solidFill>
            <a:schemeClr val="accent2">
              <a:alpha val="40000"/>
            </a:schemeClr>
          </a:solidFill>
        </a:fill>
      </a:tcStyle>
    </a:band1V>
    <a:band2V>
      <a:tcTxStyle/>
      <a:tcStyle>
        <a:tcBdr/>
      </a:tcStyle>
    </a:band2V>
    <a:la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chemeClr val="accent2"/>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
          <a:ea typeface=""/>
          <a:cs typeface=""/>
        </a:font>
        <a:schemeClr val="lt1"/>
      </a:tcTxStyle>
      <a:tcStyle>
        <a:tcBdr>
          <a:left>
            <a:ln w="9525" cap="flat" cmpd="sng">
              <a:solidFill>
                <a:schemeClr val="accent2"/>
              </a:solidFill>
              <a:prstDash val="solid"/>
              <a:round/>
              <a:headEnd type="none" w="sm" len="sm"/>
              <a:tailEnd type="none" w="sm" len="sm"/>
            </a:ln>
          </a:left>
          <a:right>
            <a:ln w="9525" cap="flat" cmpd="sng">
              <a:solidFill>
                <a:schemeClr val="accent2"/>
              </a:solidFill>
              <a:prstDash val="solid"/>
              <a:round/>
              <a:headEnd type="none" w="sm" len="sm"/>
              <a:tailEnd type="none" w="sm" len="sm"/>
            </a:ln>
          </a:right>
          <a:top>
            <a:ln w="9525" cap="flat" cmpd="sng">
              <a:solidFill>
                <a:schemeClr val="accent2"/>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2"/>
          </a:solidFill>
        </a:fill>
      </a:tcStyle>
    </a:firstRow>
    <a:neCell>
      <a:tcTxStyle/>
      <a:tcStyle>
        <a:tcBdr/>
      </a:tcStyle>
    </a:neCell>
    <a:nwCell>
      <a:tcTxStyle/>
      <a:tcStyle>
        <a:tcBdr/>
      </a:tcStyle>
    </a:nwCell>
  </a:tblStyle>
  <a:tblStyle styleId="{71504DDA-2FB0-431F-A78A-A6E8CEDBA937}" styleName="Table_8">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font>
          <a:latin typeface=""/>
          <a:ea typeface=""/>
          <a:cs typeface=""/>
        </a:font>
        <a:schemeClr val="lt1"/>
      </a:tcTxStyle>
      <a:tcStyle>
        <a:tcBdr/>
        <a:fill>
          <a:solidFill>
            <a:schemeClr val="accent6"/>
          </a:solidFill>
        </a:fill>
      </a:tcStyle>
    </a:lastCol>
    <a:firstCol>
      <a:tcTxStyle b="on" i="off">
        <a:font>
          <a:latin typeface=""/>
          <a:ea typeface=""/>
          <a:cs typeface=""/>
        </a:font>
        <a:schemeClr val="lt1"/>
      </a:tcTxStyle>
      <a:tcStyle>
        <a:tcBdr/>
        <a:fill>
          <a:solidFill>
            <a:schemeClr val="accent6"/>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 styleId="{7A24EB3E-4184-4EE2-A799-0DB97E3D19C6}" styleName="Table_9">
    <a:wholeTbl>
      <a:tcTxStyle b="off" i="off">
        <a:font>
          <a:latin typeface=""/>
          <a:ea typeface=""/>
          <a:cs typeface=""/>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FCECE7"/>
          </a:solidFill>
        </a:fill>
      </a:tcStyle>
    </a:wholeTbl>
    <a:band1H>
      <a:tcTxStyle/>
      <a:tcStyle>
        <a:tcBdr/>
        <a:fill>
          <a:solidFill>
            <a:srgbClr val="F8D6CC"/>
          </a:solidFill>
        </a:fill>
      </a:tcStyle>
    </a:band1H>
    <a:band2H>
      <a:tcTxStyle/>
      <a:tcStyle>
        <a:tcBdr/>
      </a:tcStyle>
    </a:band2H>
    <a:band1V>
      <a:tcTxStyle/>
      <a:tcStyle>
        <a:tcBdr/>
        <a:fill>
          <a:solidFill>
            <a:srgbClr val="F8D6CC"/>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2"/>
              </a:solidFill>
              <a:prstDash val="solid"/>
              <a:round/>
              <a:headEnd type="none" w="sm" len="sm"/>
              <a:tailEnd type="none" w="sm" len="sm"/>
            </a:ln>
          </a:top>
        </a:tcBdr>
        <a:fill>
          <a:solidFill>
            <a:srgbClr val="FCECE7"/>
          </a:solidFill>
        </a:fill>
      </a:tcStyle>
    </a:lastRow>
    <a:seCell>
      <a:tcTxStyle/>
      <a:tcStyle>
        <a:tcBdr/>
      </a:tcStyle>
    </a:seCell>
    <a:swCell>
      <a:tcTxStyle/>
      <a:tcStyle>
        <a:tcBdr/>
      </a:tcStyle>
    </a:swCell>
    <a:firstRow>
      <a:tcTxStyle b="on" i="off"/>
      <a:tcStyle>
        <a:tcBdr/>
        <a:fill>
          <a:solidFill>
            <a:srgbClr val="FCECE7"/>
          </a:solidFill>
        </a:fill>
      </a:tcStyle>
    </a:firstRow>
    <a:neCell>
      <a:tcTxStyle/>
      <a:tcStyle>
        <a:tcBdr/>
      </a:tcStyle>
    </a:neCell>
    <a:nwCell>
      <a:tcTxStyle/>
      <a:tcStyle>
        <a:tcBdr/>
      </a:tcStyle>
    </a:nwCell>
  </a:tblStyle>
  <a:tblStyle styleId="{64ECAF70-E655-4C1B-B9F5-CA28BC466BB1}" styleName="Table_10">
    <a:wholeTbl>
      <a:tcTxStyle b="off" i="off">
        <a:font>
          <a:latin typeface=""/>
          <a:ea typeface=""/>
          <a:cs typeface=""/>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
          <a:ea typeface=""/>
          <a:cs typeface=""/>
        </a:font>
        <a:schemeClr val="lt1"/>
      </a:tcTxStyle>
      <a:tcStyle>
        <a:tcBdr/>
        <a:fill>
          <a:solidFill>
            <a:schemeClr val="accent5"/>
          </a:solidFill>
        </a:fill>
      </a:tcStyle>
    </a:lastCol>
    <a:firstCol>
      <a:tcTxStyle b="on" i="off">
        <a:font>
          <a:latin typeface=""/>
          <a:ea typeface=""/>
          <a:cs typeface=""/>
        </a:font>
        <a:schemeClr val="lt1"/>
      </a:tcTxStyle>
      <a:tcStyle>
        <a:tcBdr/>
        <a:fill>
          <a:solidFill>
            <a:schemeClr val="accent5"/>
          </a:solidFill>
        </a:fill>
      </a:tcStyle>
    </a:firstCol>
    <a:lastRow>
      <a:tcTxStyle b="on" i="off">
        <a:font>
          <a:latin typeface=""/>
          <a:ea typeface=""/>
          <a:cs typeface=""/>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
          <a:ea typeface=""/>
          <a:cs typeface=""/>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833" autoAdjust="0"/>
  </p:normalViewPr>
  <p:slideViewPr>
    <p:cSldViewPr snapToGrid="0">
      <p:cViewPr varScale="1">
        <p:scale>
          <a:sx n="80" d="100"/>
          <a:sy n="80" d="100"/>
        </p:scale>
        <p:origin x="102" y="63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6.fntdata"/><Relationship Id="rId21" Type="http://schemas.openxmlformats.org/officeDocument/2006/relationships/slide" Target="slides/slide19.xml"/><Relationship Id="rId34" Type="http://schemas.openxmlformats.org/officeDocument/2006/relationships/font" Target="fonts/font1.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0f138c273_2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6" name="Google Shape;76;gb0f138c273_2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Phiên 5: Giới thiệu CSS3</a:t>
            </a:r>
            <a:endParaRPr/>
          </a:p>
        </p:txBody>
      </p:sp>
      <p:sp>
        <p:nvSpPr>
          <p:cNvPr id="77" name="Google Shape;77;gb0f138c273_2_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b0f138c273_2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1" name="Google Shape;181;gb0f138c273_2_1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Đơn vị đo độ dài</a:t>
            </a:r>
            <a:endParaRPr b="1"/>
          </a:p>
          <a:p>
            <a:pPr marL="171450" marR="0" lvl="0" indent="-171450" algn="l" rtl="0">
              <a:lnSpc>
                <a:spcPct val="100000"/>
              </a:lnSpc>
              <a:spcBef>
                <a:spcPts val="360"/>
              </a:spcBef>
              <a:spcAft>
                <a:spcPts val="0"/>
              </a:spcAft>
              <a:buClr>
                <a:schemeClr val="dk1"/>
              </a:buClr>
              <a:buSzPts val="1200"/>
              <a:buFont typeface="Arial"/>
              <a:buChar char="•"/>
            </a:pPr>
            <a:r>
              <a:rPr lang="vi"/>
              <a:t>Phần trăm cho phép chỉ định độ dài của nội dung, có liên quan đến một giá trị khác.</a:t>
            </a:r>
            <a:endParaRPr/>
          </a:p>
          <a:p>
            <a:pPr marL="171450" marR="0" lvl="0" indent="-171450" algn="l" rtl="0">
              <a:lnSpc>
                <a:spcPct val="100000"/>
              </a:lnSpc>
              <a:spcBef>
                <a:spcPts val="360"/>
              </a:spcBef>
              <a:spcAft>
                <a:spcPts val="0"/>
              </a:spcAft>
              <a:buClr>
                <a:schemeClr val="dk1"/>
              </a:buClr>
              <a:buSzPts val="1200"/>
              <a:buFont typeface="Arial"/>
              <a:buChar char="•"/>
            </a:pPr>
            <a:r>
              <a:rPr lang="vi"/>
              <a:t>Cho biết việc sử dụng tỷ lệ phần trăm trong việc xác định kiểu.</a:t>
            </a:r>
            <a:endParaRPr b="1"/>
          </a:p>
        </p:txBody>
      </p:sp>
      <p:sp>
        <p:nvSpPr>
          <p:cNvPr id="182" name="Google Shape;182;gb0f138c273_2_1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0f138c273_2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4" name="Google Shape;194;gb0f138c273_2_1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Các kiểu định dạng Style Sheets</a:t>
            </a:r>
            <a:endParaRPr/>
          </a:p>
          <a:p>
            <a:pPr marL="171450" lvl="0" indent="-171450" algn="l" rtl="0">
              <a:spcBef>
                <a:spcPts val="360"/>
              </a:spcBef>
              <a:spcAft>
                <a:spcPts val="0"/>
              </a:spcAft>
              <a:buClr>
                <a:schemeClr val="dk1"/>
              </a:buClr>
              <a:buSzPts val="1200"/>
              <a:buFont typeface="Arial"/>
              <a:buChar char="•"/>
            </a:pPr>
            <a:r>
              <a:rPr lang="vi"/>
              <a:t>Có 3 loại biểu định kiểu cụ thể là, kiểu nội tuyến, kiểu nội bộ hoặc kiểu nhúng và kiểu bên ngoài.</a:t>
            </a:r>
            <a:endParaRPr/>
          </a:p>
          <a:p>
            <a:pPr marL="171450" lvl="0" indent="-171450" algn="l" rtl="0">
              <a:spcBef>
                <a:spcPts val="360"/>
              </a:spcBef>
              <a:spcAft>
                <a:spcPts val="0"/>
              </a:spcAft>
              <a:buClr>
                <a:schemeClr val="dk1"/>
              </a:buClr>
              <a:buSzPts val="1200"/>
              <a:buFont typeface="Arial"/>
              <a:buChar char="•"/>
            </a:pPr>
            <a:r>
              <a:rPr lang="vi"/>
              <a:t>Kiểu nội tuyến sử dụng thuộc tính </a:t>
            </a:r>
            <a:r>
              <a:rPr lang="vi" b="1"/>
              <a:t>style</a:t>
            </a:r>
            <a:r>
              <a:rPr lang="vi"/>
              <a:t> trong phần tử HTML để chỉ định kiểu cho các phần tử HTML.</a:t>
            </a:r>
            <a:endParaRPr/>
          </a:p>
          <a:p>
            <a:pPr marL="171450" lvl="0" indent="-171450" algn="l" rtl="0">
              <a:spcBef>
                <a:spcPts val="360"/>
              </a:spcBef>
              <a:spcAft>
                <a:spcPts val="0"/>
              </a:spcAft>
              <a:buClr>
                <a:schemeClr val="dk1"/>
              </a:buClr>
              <a:buSzPts val="1200"/>
              <a:buFont typeface="Arial"/>
              <a:buChar char="•"/>
            </a:pPr>
            <a:r>
              <a:rPr lang="vi"/>
              <a:t>Kiểu nội bộ cũng được bao gồm trong tài liệu HTML và được xác định bằng cách sử dụng phần tử kiểu.</a:t>
            </a:r>
            <a:endParaRPr b="1"/>
          </a:p>
        </p:txBody>
      </p:sp>
      <p:sp>
        <p:nvSpPr>
          <p:cNvPr id="195" name="Google Shape;195;gb0f138c273_2_1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b0f138c273_2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9" name="Google Shape;209;gb0f138c273_2_1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Kiểu nội tuyến</a:t>
            </a:r>
            <a:endParaRPr b="1"/>
          </a:p>
          <a:p>
            <a:pPr marL="171450" lvl="0" indent="-171450" algn="l" rtl="0">
              <a:spcBef>
                <a:spcPts val="360"/>
              </a:spcBef>
              <a:spcAft>
                <a:spcPts val="0"/>
              </a:spcAft>
              <a:buClr>
                <a:schemeClr val="dk1"/>
              </a:buClr>
              <a:buSzPts val="1200"/>
              <a:buFont typeface="Arial"/>
              <a:buChar char="•"/>
            </a:pPr>
            <a:r>
              <a:rPr lang="vi"/>
              <a:t>Được đặt trực tiếp bên trong một phần tử HTML</a:t>
            </a:r>
            <a:endParaRPr/>
          </a:p>
          <a:p>
            <a:pPr marL="171450" lvl="0" indent="-171450" algn="l" rtl="0">
              <a:spcBef>
                <a:spcPts val="360"/>
              </a:spcBef>
              <a:spcAft>
                <a:spcPts val="0"/>
              </a:spcAft>
              <a:buClr>
                <a:schemeClr val="dk1"/>
              </a:buClr>
              <a:buSzPts val="1200"/>
              <a:buFont typeface="Arial"/>
              <a:buChar char="•"/>
            </a:pPr>
            <a:r>
              <a:rPr lang="vi"/>
              <a:t>Không thể sử dụng lại bất kỳ lúc nào trong một trang Web</a:t>
            </a:r>
            <a:endParaRPr/>
          </a:p>
          <a:p>
            <a:pPr marL="171450" marR="0" lvl="0" indent="-171450" algn="l" rtl="0">
              <a:lnSpc>
                <a:spcPct val="100000"/>
              </a:lnSpc>
              <a:spcBef>
                <a:spcPts val="360"/>
              </a:spcBef>
              <a:spcAft>
                <a:spcPts val="0"/>
              </a:spcAft>
              <a:buClr>
                <a:schemeClr val="dk1"/>
              </a:buClr>
              <a:buSzPts val="1200"/>
              <a:buFont typeface="Arial"/>
              <a:buChar char="•"/>
            </a:pPr>
            <a:r>
              <a:rPr lang="vi"/>
              <a:t>Trình thiết kế web không thể sử dụng trình tạo kiểu để tạo kiểu nội tuyến</a:t>
            </a:r>
            <a:endParaRPr/>
          </a:p>
          <a:p>
            <a:pPr marL="171450" lvl="0" indent="-171450" algn="l" rtl="0">
              <a:spcBef>
                <a:spcPts val="360"/>
              </a:spcBef>
              <a:spcAft>
                <a:spcPts val="0"/>
              </a:spcAft>
              <a:buClr>
                <a:schemeClr val="dk1"/>
              </a:buClr>
              <a:buSzPts val="1200"/>
              <a:buFont typeface="Arial"/>
              <a:buChar char="•"/>
            </a:pPr>
            <a:r>
              <a:rPr lang="vi"/>
              <a:t>Đoạn mã thể hiện việc sử dụng kiểu nội tuyến.</a:t>
            </a:r>
            <a:endParaRPr/>
          </a:p>
          <a:p>
            <a:pPr marL="0" marR="0" lvl="0" indent="0" algn="l" rtl="0">
              <a:lnSpc>
                <a:spcPct val="100000"/>
              </a:lnSpc>
              <a:spcBef>
                <a:spcPts val="360"/>
              </a:spcBef>
              <a:spcAft>
                <a:spcPts val="0"/>
              </a:spcAft>
              <a:buClr>
                <a:schemeClr val="dk1"/>
              </a:buClr>
              <a:buSzPts val="1200"/>
              <a:buFont typeface="Arial"/>
              <a:buNone/>
            </a:pPr>
            <a:r>
              <a:rPr lang="vi" sz="1200" b="1"/>
              <a:t>	&lt;p </a:t>
            </a:r>
            <a:r>
              <a:rPr lang="vi" sz="1200" b="1">
                <a:solidFill>
                  <a:srgbClr val="FF0000"/>
                </a:solidFill>
              </a:rPr>
              <a:t>style=</a:t>
            </a:r>
            <a:r>
              <a:rPr lang="vi" sz="1200" b="1"/>
              <a:t>”font-size:14px; color:purple;”&gt;&lt;/p&gt;</a:t>
            </a:r>
            <a:endParaRPr sz="1200" b="1" baseline="30000"/>
          </a:p>
        </p:txBody>
      </p:sp>
      <p:sp>
        <p:nvSpPr>
          <p:cNvPr id="210" name="Google Shape;210;gb0f138c273_2_1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b0f138c273_2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2" name="Google Shape;222;gb0f138c273_2_1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Kiểu nội bộ hoặc kiểu nhúng</a:t>
            </a:r>
            <a:endParaRPr b="1"/>
          </a:p>
          <a:p>
            <a:pPr marL="171450" lvl="0" indent="-171450" algn="l" rtl="0">
              <a:spcBef>
                <a:spcPts val="360"/>
              </a:spcBef>
              <a:spcAft>
                <a:spcPts val="0"/>
              </a:spcAft>
              <a:buClr>
                <a:schemeClr val="dk1"/>
              </a:buClr>
              <a:buSzPts val="1200"/>
              <a:buFont typeface="Arial"/>
              <a:buChar char="•"/>
            </a:pPr>
            <a:r>
              <a:rPr lang="vi"/>
              <a:t>Được đặt bên trong phần </a:t>
            </a:r>
            <a:r>
              <a:rPr lang="vi" b="1"/>
              <a:t>&lt;head&gt; </a:t>
            </a:r>
            <a:r>
              <a:rPr lang="vi"/>
              <a:t>của mã nguồn trang Web cụ thể</a:t>
            </a:r>
            <a:endParaRPr/>
          </a:p>
          <a:p>
            <a:pPr marL="171450" lvl="0" indent="-171450" algn="l" rtl="0">
              <a:spcBef>
                <a:spcPts val="360"/>
              </a:spcBef>
              <a:spcAft>
                <a:spcPts val="0"/>
              </a:spcAft>
              <a:buClr>
                <a:schemeClr val="dk1"/>
              </a:buClr>
              <a:buSzPts val="1200"/>
              <a:buFont typeface="Arial"/>
              <a:buChar char="•"/>
            </a:pPr>
            <a:r>
              <a:rPr lang="vi"/>
              <a:t>Thuộc tính type của phần tử style chỉ định kiểu nội dung, là </a:t>
            </a:r>
            <a:r>
              <a:rPr lang="vi" b="1"/>
              <a:t>text/css</a:t>
            </a:r>
            <a:endParaRPr b="1"/>
          </a:p>
          <a:p>
            <a:pPr marL="171450" lvl="0" indent="-171450" algn="l" rtl="0">
              <a:spcBef>
                <a:spcPts val="360"/>
              </a:spcBef>
              <a:spcAft>
                <a:spcPts val="0"/>
              </a:spcAft>
              <a:buClr>
                <a:schemeClr val="dk1"/>
              </a:buClr>
              <a:buSzPts val="1200"/>
              <a:buFont typeface="Arial"/>
              <a:buChar char="•"/>
            </a:pPr>
            <a:r>
              <a:rPr lang="vi"/>
              <a:t>Quy tắc kiểu xuất hiện trong một khối khai báo cho mỗi phần tử HTML bên dưới phần tử kiểu</a:t>
            </a:r>
            <a:endParaRPr/>
          </a:p>
          <a:p>
            <a:pPr marL="171450" lvl="0" indent="-171450" algn="l" rtl="0">
              <a:spcBef>
                <a:spcPts val="360"/>
              </a:spcBef>
              <a:spcAft>
                <a:spcPts val="0"/>
              </a:spcAft>
              <a:buClr>
                <a:schemeClr val="dk1"/>
              </a:buClr>
              <a:buSzPts val="1200"/>
              <a:buFont typeface="Arial"/>
              <a:buChar char="•"/>
            </a:pPr>
            <a:r>
              <a:rPr lang="vi"/>
              <a:t>Các kiểu có thể được sử dụng lại trong cùng một trang Web mà chúng được đặt</a:t>
            </a:r>
            <a:endParaRPr b="1"/>
          </a:p>
        </p:txBody>
      </p:sp>
      <p:sp>
        <p:nvSpPr>
          <p:cNvPr id="223" name="Google Shape;223;gb0f138c273_2_1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b0f138c273_2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35" name="Google Shape;235;gb0f138c273_2_1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Kiểu nội bộ hoặc kiểu nhúng</a:t>
            </a:r>
            <a:endParaRPr b="1"/>
          </a:p>
          <a:p>
            <a:pPr marL="171450" lvl="0" indent="-171450" algn="l" rtl="0">
              <a:spcBef>
                <a:spcPts val="360"/>
              </a:spcBef>
              <a:spcAft>
                <a:spcPts val="0"/>
              </a:spcAft>
              <a:buClr>
                <a:schemeClr val="dk1"/>
              </a:buClr>
              <a:buSzPts val="1200"/>
              <a:buFont typeface="Arial"/>
              <a:buChar char="•"/>
            </a:pPr>
            <a:r>
              <a:rPr lang="vi"/>
              <a:t>Đoạn mã trình bày cách chỉ định kiểu nội bộ.</a:t>
            </a:r>
            <a:endParaRPr/>
          </a:p>
        </p:txBody>
      </p:sp>
      <p:sp>
        <p:nvSpPr>
          <p:cNvPr id="236" name="Google Shape;236;gb0f138c273_2_1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b0f138c273_2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4" name="Google Shape;244;gb0f138c273_2_1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Kiểu định dạng bên ngoài</a:t>
            </a:r>
            <a:endParaRPr b="1"/>
          </a:p>
          <a:p>
            <a:pPr marL="171450" lvl="0" indent="-171450" algn="l" rtl="0">
              <a:spcBef>
                <a:spcPts val="360"/>
              </a:spcBef>
              <a:spcAft>
                <a:spcPts val="0"/>
              </a:spcAft>
              <a:buClr>
                <a:schemeClr val="dk1"/>
              </a:buClr>
              <a:buSzPts val="1200"/>
              <a:buFont typeface="Arial"/>
              <a:buChar char="•"/>
            </a:pPr>
            <a:r>
              <a:rPr lang="vi"/>
              <a:t>CSS bên ngoài được xác định trong một tập tin riêng biệt và được lưu với phần mở rộng </a:t>
            </a:r>
            <a:r>
              <a:rPr lang="vi" b="1"/>
              <a:t>.css</a:t>
            </a:r>
            <a:endParaRPr b="1"/>
          </a:p>
          <a:p>
            <a:pPr marL="171450" lvl="0" indent="-171450" algn="l" rtl="0">
              <a:spcBef>
                <a:spcPts val="360"/>
              </a:spcBef>
              <a:spcAft>
                <a:spcPts val="0"/>
              </a:spcAft>
              <a:buClr>
                <a:schemeClr val="dk1"/>
              </a:buClr>
              <a:buSzPts val="1200"/>
              <a:buFont typeface="Arial"/>
              <a:buChar char="•"/>
            </a:pPr>
            <a:r>
              <a:rPr lang="vi"/>
              <a:t>CSS bên ngoài được sử dụng rộng rãi để cung cấp một cái nhìn nhất quán trên các trang Web của một trang Web</a:t>
            </a:r>
            <a:endParaRPr/>
          </a:p>
          <a:p>
            <a:pPr marL="171450" lvl="0" indent="-171450" algn="l" rtl="0">
              <a:spcBef>
                <a:spcPts val="360"/>
              </a:spcBef>
              <a:spcAft>
                <a:spcPts val="0"/>
              </a:spcAft>
              <a:buClr>
                <a:schemeClr val="dk1"/>
              </a:buClr>
              <a:buSzPts val="1200"/>
              <a:buFont typeface="Arial"/>
              <a:buChar char="•"/>
            </a:pPr>
            <a:r>
              <a:rPr lang="vi"/>
              <a:t>Cung cấp lợi ích của khả năng tái sử dụng bằng cách triển khai các quy tắc kiểu chung cho nhiều trang HTML</a:t>
            </a:r>
            <a:endParaRPr b="1"/>
          </a:p>
        </p:txBody>
      </p:sp>
      <p:sp>
        <p:nvSpPr>
          <p:cNvPr id="245" name="Google Shape;245;gb0f138c273_2_1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b0f138c273_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56" name="Google Shape;256;gb0f138c273_2_1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Kiểu định dạng bên ngoài</a:t>
            </a:r>
            <a:endParaRPr b="1"/>
          </a:p>
          <a:p>
            <a:pPr marL="171450" lvl="0" indent="-171450" algn="l" rtl="0">
              <a:spcBef>
                <a:spcPts val="360"/>
              </a:spcBef>
              <a:spcAft>
                <a:spcPts val="0"/>
              </a:spcAft>
              <a:buClr>
                <a:schemeClr val="dk1"/>
              </a:buClr>
              <a:buSzPts val="1200"/>
              <a:buFont typeface="Arial"/>
              <a:buChar char="•"/>
            </a:pPr>
            <a:r>
              <a:rPr lang="vi"/>
              <a:t>Nội dung của tập tin định dạng </a:t>
            </a:r>
            <a:r>
              <a:rPr lang="vi" b="1"/>
              <a:t>body.CSS</a:t>
            </a:r>
            <a:r>
              <a:rPr lang="vi"/>
              <a:t>:</a:t>
            </a:r>
            <a:endParaRPr/>
          </a:p>
        </p:txBody>
      </p:sp>
      <p:sp>
        <p:nvSpPr>
          <p:cNvPr id="257" name="Google Shape;257;gb0f138c273_2_19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b0f138c273_2_1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65" name="Google Shape;265;gb0f138c273_2_1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Bộ chọn lựa</a:t>
            </a:r>
            <a:endParaRPr/>
          </a:p>
          <a:p>
            <a:pPr marL="171450" lvl="0" indent="-171450" algn="l" rtl="0">
              <a:spcBef>
                <a:spcPts val="360"/>
              </a:spcBef>
              <a:spcAft>
                <a:spcPts val="0"/>
              </a:spcAft>
              <a:buClr>
                <a:schemeClr val="dk1"/>
              </a:buClr>
              <a:buSzPts val="1200"/>
              <a:buFont typeface="Arial"/>
              <a:buChar char="•"/>
            </a:pPr>
            <a:r>
              <a:rPr lang="vi"/>
              <a:t>Bộ chọn đề cập đến các phần tử HTML với kiểu mà người dùng muốn áp dụng cho chúng.</a:t>
            </a:r>
            <a:endParaRPr/>
          </a:p>
          <a:p>
            <a:pPr marL="171450" lvl="0" indent="-171450" algn="l" rtl="0">
              <a:spcBef>
                <a:spcPts val="360"/>
              </a:spcBef>
              <a:spcAft>
                <a:spcPts val="0"/>
              </a:spcAft>
              <a:buClr>
                <a:schemeClr val="dk1"/>
              </a:buClr>
              <a:buSzPts val="1200"/>
              <a:buFont typeface="Arial"/>
              <a:buChar char="•"/>
            </a:pPr>
            <a:r>
              <a:rPr lang="vi"/>
              <a:t>Có 4 loại bộ chọn CSS khác nhau như sau:</a:t>
            </a:r>
            <a:endParaRPr b="1"/>
          </a:p>
        </p:txBody>
      </p:sp>
      <p:sp>
        <p:nvSpPr>
          <p:cNvPr id="266" name="Google Shape;266;gb0f138c273_2_1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0f138c273_2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3" name="Google Shape;283;gb0f138c273_2_2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Bộ chọn lựa Type</a:t>
            </a:r>
            <a:endParaRPr/>
          </a:p>
          <a:p>
            <a:pPr marL="171450" lvl="0" indent="-171450" algn="l" rtl="0">
              <a:spcBef>
                <a:spcPts val="360"/>
              </a:spcBef>
              <a:spcAft>
                <a:spcPts val="0"/>
              </a:spcAft>
              <a:buClr>
                <a:schemeClr val="dk1"/>
              </a:buClr>
              <a:buSzPts val="1200"/>
              <a:buFont typeface="Arial"/>
              <a:buChar char="•"/>
            </a:pPr>
            <a:r>
              <a:rPr lang="vi"/>
              <a:t>Chỉ định tên phần tử cùng với các kiểu được áp dụng cho phần tử đó</a:t>
            </a:r>
            <a:endParaRPr/>
          </a:p>
          <a:p>
            <a:pPr marL="171450" lvl="0" indent="-171450" algn="l" rtl="0">
              <a:spcBef>
                <a:spcPts val="360"/>
              </a:spcBef>
              <a:spcAft>
                <a:spcPts val="0"/>
              </a:spcAft>
              <a:buClr>
                <a:schemeClr val="dk1"/>
              </a:buClr>
              <a:buSzPts val="1200"/>
              <a:buFont typeface="Arial"/>
              <a:buChar char="•"/>
            </a:pPr>
            <a:r>
              <a:rPr lang="vi"/>
              <a:t>Kiểu chỉ được chỉ định một lần cho một phần tử HTML</a:t>
            </a:r>
            <a:endParaRPr/>
          </a:p>
          <a:p>
            <a:pPr marL="171450" lvl="0" indent="-171450" algn="l" rtl="0">
              <a:spcBef>
                <a:spcPts val="360"/>
              </a:spcBef>
              <a:spcAft>
                <a:spcPts val="0"/>
              </a:spcAft>
              <a:buClr>
                <a:schemeClr val="dk1"/>
              </a:buClr>
              <a:buSzPts val="1200"/>
              <a:buFont typeface="Arial"/>
              <a:buChar char="•"/>
            </a:pPr>
            <a:r>
              <a:rPr lang="vi"/>
              <a:t>Áp dụng các kiểu được chỉ định cho tất cả sự xuất hiện của phần tử đó trong một trang Web</a:t>
            </a:r>
            <a:endParaRPr b="1"/>
          </a:p>
        </p:txBody>
      </p:sp>
      <p:sp>
        <p:nvSpPr>
          <p:cNvPr id="284" name="Google Shape;284;gb0f138c273_2_2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b0f138c273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3" name="Google Shape;303;gb0f138c273_2_2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Bộ chọn lựa class</a:t>
            </a:r>
            <a:endParaRPr/>
          </a:p>
          <a:p>
            <a:pPr marL="171450" lvl="0" indent="-171450" algn="l" rtl="0">
              <a:spcBef>
                <a:spcPts val="360"/>
              </a:spcBef>
              <a:spcAft>
                <a:spcPts val="0"/>
              </a:spcAft>
              <a:buClr>
                <a:schemeClr val="dk1"/>
              </a:buClr>
              <a:buSzPts val="1200"/>
              <a:buFont typeface="Arial"/>
              <a:buChar char="•"/>
            </a:pPr>
            <a:r>
              <a:rPr lang="vi"/>
              <a:t>Bộ chọn lớp bắt đầu bằng dấu chấm (.) theo sau là giá trị của thuộc tính lớp</a:t>
            </a:r>
            <a:endParaRPr/>
          </a:p>
          <a:p>
            <a:pPr marL="171450" lvl="0" indent="-171450" algn="l" rtl="0">
              <a:spcBef>
                <a:spcPts val="360"/>
              </a:spcBef>
              <a:spcAft>
                <a:spcPts val="0"/>
              </a:spcAft>
              <a:buClr>
                <a:schemeClr val="dk1"/>
              </a:buClr>
              <a:buSzPts val="1200"/>
              <a:buFont typeface="Arial"/>
              <a:buChar char="•"/>
            </a:pPr>
            <a:r>
              <a:rPr lang="vi"/>
              <a:t>Đối sánh các phần tử có thuộc tính lớp được đặt trong một trang HTML</a:t>
            </a:r>
            <a:endParaRPr/>
          </a:p>
          <a:p>
            <a:pPr marL="171450" lvl="0" indent="-171450" algn="l" rtl="0">
              <a:spcBef>
                <a:spcPts val="360"/>
              </a:spcBef>
              <a:spcAft>
                <a:spcPts val="0"/>
              </a:spcAft>
              <a:buClr>
                <a:schemeClr val="dk1"/>
              </a:buClr>
              <a:buSzPts val="1200"/>
              <a:buFont typeface="Arial"/>
              <a:buChar char="•"/>
            </a:pPr>
            <a:r>
              <a:rPr lang="vi"/>
              <a:t>Áp dụng kiểu định dạng cho nội dung của tất cả các phần tử có cùng thuộc tính lớp</a:t>
            </a:r>
            <a:endParaRPr b="1"/>
          </a:p>
        </p:txBody>
      </p:sp>
      <p:sp>
        <p:nvSpPr>
          <p:cNvPr id="304" name="Google Shape;304;gb0f138c273_2_2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0f138c273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gb0f138c273_2_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Mục tiêu bài học:</a:t>
            </a:r>
            <a:endParaRPr/>
          </a:p>
          <a:p>
            <a:pPr marL="171450" lvl="0" indent="-171450" algn="l" rtl="0">
              <a:spcBef>
                <a:spcPts val="360"/>
              </a:spcBef>
              <a:spcAft>
                <a:spcPts val="0"/>
              </a:spcAft>
              <a:buClr>
                <a:schemeClr val="dk1"/>
              </a:buClr>
              <a:buSzPts val="1200"/>
              <a:buFont typeface="Arial"/>
              <a:buChar char="•"/>
            </a:pPr>
            <a:r>
              <a:rPr lang="vi"/>
              <a:t>Xác định các chức năng mới của CSS3</a:t>
            </a:r>
            <a:endParaRPr/>
          </a:p>
          <a:p>
            <a:pPr marL="171450" lvl="0" indent="-171450" algn="l" rtl="0">
              <a:spcBef>
                <a:spcPts val="360"/>
              </a:spcBef>
              <a:spcAft>
                <a:spcPts val="0"/>
              </a:spcAft>
              <a:buClr>
                <a:schemeClr val="dk1"/>
              </a:buClr>
              <a:buSzPts val="1200"/>
              <a:buFont typeface="Arial"/>
              <a:buChar char="•"/>
            </a:pPr>
            <a:r>
              <a:rPr lang="vi"/>
              <a:t>Giải thích các loại bộ chọn khác nhau</a:t>
            </a:r>
            <a:endParaRPr/>
          </a:p>
          <a:p>
            <a:pPr marL="171450" lvl="0" indent="-171450" algn="l" rtl="0">
              <a:spcBef>
                <a:spcPts val="360"/>
              </a:spcBef>
              <a:spcAft>
                <a:spcPts val="0"/>
              </a:spcAft>
              <a:buClr>
                <a:schemeClr val="dk1"/>
              </a:buClr>
              <a:buSzPts val="1200"/>
              <a:buFont typeface="Arial"/>
              <a:buChar char="•"/>
            </a:pPr>
            <a:r>
              <a:rPr lang="vi"/>
              <a:t>Giải thích các thẻ lồng nhau</a:t>
            </a:r>
            <a:endParaRPr/>
          </a:p>
          <a:p>
            <a:pPr marL="171450" lvl="0" indent="-171450" algn="l" rtl="0">
              <a:spcBef>
                <a:spcPts val="360"/>
              </a:spcBef>
              <a:spcAft>
                <a:spcPts val="0"/>
              </a:spcAft>
              <a:buClr>
                <a:schemeClr val="dk1"/>
              </a:buClr>
              <a:buSzPts val="1200"/>
              <a:buFont typeface="Arial"/>
              <a:buChar char="•"/>
            </a:pPr>
            <a:r>
              <a:rPr lang="vi"/>
              <a:t>Xác định Lớp và ID để áp dụng kiểu định dạng</a:t>
            </a:r>
            <a:endParaRPr/>
          </a:p>
          <a:p>
            <a:pPr marL="171450" lvl="0" indent="-171450" algn="l" rtl="0">
              <a:spcBef>
                <a:spcPts val="360"/>
              </a:spcBef>
              <a:spcAft>
                <a:spcPts val="0"/>
              </a:spcAft>
              <a:buClr>
                <a:schemeClr val="dk1"/>
              </a:buClr>
              <a:buSzPts val="1200"/>
              <a:buFont typeface="Arial"/>
              <a:buChar char="•"/>
            </a:pPr>
            <a:r>
              <a:rPr lang="vi"/>
              <a:t>Giải thích quy trình áp dụng kiểu cho siêu liên kết</a:t>
            </a:r>
            <a:endParaRPr b="1"/>
          </a:p>
        </p:txBody>
      </p:sp>
      <p:sp>
        <p:nvSpPr>
          <p:cNvPr id="82" name="Google Shape;82;gb0f138c273_2_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0f138c273_2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2" name="Google Shape;322;gb0f138c273_2_2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Bộ chọn lựa ID</a:t>
            </a:r>
            <a:endParaRPr/>
          </a:p>
          <a:p>
            <a:pPr marL="171450" lvl="0" indent="-171450" algn="l" rtl="0">
              <a:spcBef>
                <a:spcPts val="360"/>
              </a:spcBef>
              <a:spcAft>
                <a:spcPts val="0"/>
              </a:spcAft>
              <a:buClr>
                <a:schemeClr val="dk1"/>
              </a:buClr>
              <a:buSzPts val="1200"/>
              <a:buFont typeface="Arial"/>
              <a:buChar char="•"/>
            </a:pPr>
            <a:r>
              <a:rPr lang="vi"/>
              <a:t>Bộ chọn ID bắt đầu bằng ký hiệu (</a:t>
            </a:r>
            <a:r>
              <a:rPr lang="vi" b="1"/>
              <a:t>#</a:t>
            </a:r>
            <a:r>
              <a:rPr lang="vi"/>
              <a:t>) theo sau là giá trị của thuộc tính id và khối khai báo</a:t>
            </a:r>
            <a:endParaRPr/>
          </a:p>
          <a:p>
            <a:pPr marL="171450" lvl="0" indent="-171450" algn="l" rtl="0">
              <a:spcBef>
                <a:spcPts val="360"/>
              </a:spcBef>
              <a:spcAft>
                <a:spcPts val="0"/>
              </a:spcAft>
              <a:buClr>
                <a:schemeClr val="dk1"/>
              </a:buClr>
              <a:buSzPts val="1200"/>
              <a:buFont typeface="Arial"/>
              <a:buChar char="•"/>
            </a:pPr>
            <a:r>
              <a:rPr lang="vi"/>
              <a:t>Khớp một phần tử có thuộc tính </a:t>
            </a:r>
            <a:r>
              <a:rPr lang="vi" b="1"/>
              <a:t>id</a:t>
            </a:r>
            <a:r>
              <a:rPr lang="vi"/>
              <a:t> được đặt trong trang HTML</a:t>
            </a:r>
            <a:endParaRPr/>
          </a:p>
          <a:p>
            <a:pPr marL="171450" lvl="0" indent="-171450" algn="l" rtl="0">
              <a:spcBef>
                <a:spcPts val="360"/>
              </a:spcBef>
              <a:spcAft>
                <a:spcPts val="0"/>
              </a:spcAft>
              <a:buClr>
                <a:schemeClr val="dk1"/>
              </a:buClr>
              <a:buSzPts val="1200"/>
              <a:buFont typeface="Arial"/>
              <a:buChar char="•"/>
            </a:pPr>
            <a:r>
              <a:rPr lang="vi"/>
              <a:t>Áp dụng các kiểu cho nội dung của tất cả các phần tử đó</a:t>
            </a:r>
            <a:endParaRPr b="1"/>
          </a:p>
        </p:txBody>
      </p:sp>
      <p:sp>
        <p:nvSpPr>
          <p:cNvPr id="323" name="Google Shape;323;gb0f138c273_2_2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b0f138c273_2_2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42" name="Google Shape;342;gb0f138c273_2_2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Bộ chọn lựa Universal</a:t>
            </a:r>
            <a:endParaRPr/>
          </a:p>
          <a:p>
            <a:pPr marL="171450" lvl="0" indent="-171450" algn="l" rtl="0">
              <a:spcBef>
                <a:spcPts val="360"/>
              </a:spcBef>
              <a:spcAft>
                <a:spcPts val="0"/>
              </a:spcAft>
              <a:buClr>
                <a:schemeClr val="dk1"/>
              </a:buClr>
              <a:buSzPts val="1200"/>
              <a:buFont typeface="Arial"/>
              <a:buChar char="•"/>
            </a:pPr>
            <a:r>
              <a:rPr lang="vi"/>
              <a:t>Được thể hiện bằng dấu hoa thị (</a:t>
            </a:r>
            <a:r>
              <a:rPr lang="vi" b="1"/>
              <a:t>*</a:t>
            </a:r>
            <a:r>
              <a:rPr lang="vi"/>
              <a:t>)</a:t>
            </a:r>
            <a:endParaRPr/>
          </a:p>
          <a:p>
            <a:pPr marL="171450" lvl="0" indent="-171450" algn="l" rtl="0">
              <a:spcBef>
                <a:spcPts val="360"/>
              </a:spcBef>
              <a:spcAft>
                <a:spcPts val="0"/>
              </a:spcAft>
              <a:buClr>
                <a:schemeClr val="dk1"/>
              </a:buClr>
              <a:buSzPts val="1200"/>
              <a:buFont typeface="Arial"/>
              <a:buChar char="•"/>
            </a:pPr>
            <a:r>
              <a:rPr lang="vi"/>
              <a:t>Áp dụng các kiểu được chỉ định cho nội dung của tất cả các phần tử trong tài liệu</a:t>
            </a:r>
            <a:endParaRPr b="1"/>
          </a:p>
        </p:txBody>
      </p:sp>
      <p:sp>
        <p:nvSpPr>
          <p:cNvPr id="343" name="Google Shape;343;gb0f138c273_2_27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0f138c273_2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58" name="Google Shape;358;gb0f138c273_2_28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Thứ tự xếp tầng chung</a:t>
            </a:r>
            <a:endParaRPr/>
          </a:p>
          <a:p>
            <a:pPr marL="171450" lvl="0" indent="-171450" algn="l" rtl="0">
              <a:spcBef>
                <a:spcPts val="360"/>
              </a:spcBef>
              <a:spcAft>
                <a:spcPts val="0"/>
              </a:spcAft>
              <a:buClr>
                <a:schemeClr val="dk1"/>
              </a:buClr>
              <a:buSzPts val="1200"/>
              <a:buFont typeface="Arial"/>
              <a:buChar char="•"/>
            </a:pPr>
            <a:r>
              <a:rPr lang="vi"/>
              <a:t>W3C đã xác định một số quy tắc để áp dụng kiểu cho một phần tử HTML. Các quy tắc này là:</a:t>
            </a:r>
            <a:endParaRPr/>
          </a:p>
          <a:p>
            <a:pPr marL="628650" lvl="1" indent="-171450" algn="l" rtl="0">
              <a:spcBef>
                <a:spcPts val="360"/>
              </a:spcBef>
              <a:spcAft>
                <a:spcPts val="0"/>
              </a:spcAft>
              <a:buClr>
                <a:schemeClr val="dk1"/>
              </a:buClr>
              <a:buSzPts val="1200"/>
              <a:buFont typeface="Arial"/>
              <a:buChar char="•"/>
            </a:pPr>
            <a:r>
              <a:rPr lang="vi"/>
              <a:t>Tập hợp tất cả các kiểu sẽ được áp dụng cho một phần tử.</a:t>
            </a:r>
            <a:endParaRPr/>
          </a:p>
          <a:p>
            <a:pPr marL="628650" lvl="1" indent="-171450" algn="l" rtl="0">
              <a:spcBef>
                <a:spcPts val="360"/>
              </a:spcBef>
              <a:spcAft>
                <a:spcPts val="0"/>
              </a:spcAft>
              <a:buClr>
                <a:schemeClr val="dk1"/>
              </a:buClr>
              <a:buSzPts val="1200"/>
              <a:buFont typeface="Arial"/>
              <a:buChar char="•"/>
            </a:pPr>
            <a:r>
              <a:rPr lang="vi"/>
              <a:t>Sắp xếp các khai báo theo nguồn và loại kiểu định dạng. Nguồn chỉ định nguồn gốc từ nơi các kiểu được hiển thị.</a:t>
            </a:r>
            <a:endParaRPr/>
          </a:p>
          <a:p>
            <a:pPr marL="628650" lvl="1" indent="-171450" algn="l" rtl="0">
              <a:spcBef>
                <a:spcPts val="360"/>
              </a:spcBef>
              <a:spcAft>
                <a:spcPts val="0"/>
              </a:spcAft>
              <a:buClr>
                <a:schemeClr val="dk1"/>
              </a:buClr>
              <a:buSzPts val="1200"/>
              <a:buFont typeface="Arial"/>
              <a:buChar char="•"/>
            </a:pPr>
            <a:r>
              <a:rPr lang="vi"/>
              <a:t>Mức độ ưu tiên cao nhất được trao cho kiểu bên ngoài do tác giả xác định. Ưu tiên tiếp theo là của trình đọc, có thể là một phần mềm đọc nội dung và ưu tiên cuối cùng là của trình duyệt.</a:t>
            </a:r>
            <a:endParaRPr/>
          </a:p>
          <a:p>
            <a:pPr marL="628650" lvl="1" indent="-171450" algn="l" rtl="0">
              <a:spcBef>
                <a:spcPts val="360"/>
              </a:spcBef>
              <a:spcAft>
                <a:spcPts val="0"/>
              </a:spcAft>
              <a:buClr>
                <a:schemeClr val="dk1"/>
              </a:buClr>
              <a:buSzPts val="1200"/>
              <a:buFont typeface="Arial"/>
              <a:buChar char="•"/>
            </a:pPr>
            <a:r>
              <a:rPr lang="vi"/>
              <a:t>Sắp xếp các khai báo theo mức độ ưu tiên của một bộ chọn, trong đó bộ chọn ID có mức ưu tiên cao nhất.</a:t>
            </a:r>
            <a:endParaRPr/>
          </a:p>
          <a:p>
            <a:pPr marL="628650" lvl="1" indent="-171450" algn="l" rtl="0">
              <a:spcBef>
                <a:spcPts val="360"/>
              </a:spcBef>
              <a:spcAft>
                <a:spcPts val="0"/>
              </a:spcAft>
              <a:buClr>
                <a:schemeClr val="dk1"/>
              </a:buClr>
              <a:buSzPts val="1200"/>
              <a:buFont typeface="Arial"/>
              <a:buChar char="•"/>
            </a:pPr>
            <a:r>
              <a:rPr lang="vi"/>
              <a:t>Sắp xếp khai báo theo thứ tự đã định.</a:t>
            </a:r>
            <a:endParaRPr b="1"/>
          </a:p>
        </p:txBody>
      </p:sp>
      <p:sp>
        <p:nvSpPr>
          <p:cNvPr id="359" name="Google Shape;359;gb0f138c273_2_28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0f138c273_2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78" name="Google Shape;378;gb0f138c273_2_3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Thứ tự xếp tầng chung</a:t>
            </a:r>
            <a:endParaRPr/>
          </a:p>
        </p:txBody>
      </p:sp>
      <p:sp>
        <p:nvSpPr>
          <p:cNvPr id="379" name="Google Shape;379;gb0f138c273_2_3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0f138c273_2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87" name="Google Shape;387;gb0f138c273_2_3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Chú thích</a:t>
            </a:r>
            <a:endParaRPr/>
          </a:p>
          <a:p>
            <a:pPr marL="171450" lvl="0" indent="-171450" algn="l" rtl="0">
              <a:spcBef>
                <a:spcPts val="360"/>
              </a:spcBef>
              <a:spcAft>
                <a:spcPts val="0"/>
              </a:spcAft>
              <a:buClr>
                <a:schemeClr val="dk1"/>
              </a:buClr>
              <a:buSzPts val="1200"/>
              <a:buFont typeface="Arial"/>
              <a:buChar char="•"/>
            </a:pPr>
            <a:r>
              <a:rPr lang="vi"/>
              <a:t>Được đánh dấu bằng các ký tự đặc biệt, ‘/ *’ và ‘* /’ và có thể là chú thích một dòng và nhiều dòng</a:t>
            </a:r>
            <a:endParaRPr/>
          </a:p>
          <a:p>
            <a:pPr marL="171450" lvl="0" indent="-171450" algn="l" rtl="0">
              <a:spcBef>
                <a:spcPts val="360"/>
              </a:spcBef>
              <a:spcAft>
                <a:spcPts val="0"/>
              </a:spcAft>
              <a:buClr>
                <a:schemeClr val="dk1"/>
              </a:buClr>
              <a:buSzPts val="1200"/>
              <a:buFont typeface="Arial"/>
              <a:buChar char="•"/>
            </a:pPr>
            <a:r>
              <a:rPr lang="vi"/>
              <a:t>Đề cập đến văn bản mô tả trong một trang Web</a:t>
            </a:r>
            <a:endParaRPr/>
          </a:p>
          <a:p>
            <a:pPr marL="171450" lvl="0" indent="-171450" algn="l" rtl="0">
              <a:spcBef>
                <a:spcPts val="360"/>
              </a:spcBef>
              <a:spcAft>
                <a:spcPts val="0"/>
              </a:spcAft>
              <a:buClr>
                <a:schemeClr val="dk1"/>
              </a:buClr>
              <a:buSzPts val="1200"/>
              <a:buFont typeface="Arial"/>
              <a:buChar char="•"/>
            </a:pPr>
            <a:r>
              <a:rPr lang="vi"/>
              <a:t>Cho phép nhà thiết kế trang web cung cấp thông tin về mã CSS</a:t>
            </a:r>
            <a:endParaRPr/>
          </a:p>
          <a:p>
            <a:pPr marL="171450" lvl="0" indent="-171450" algn="l" rtl="0">
              <a:spcBef>
                <a:spcPts val="360"/>
              </a:spcBef>
              <a:spcAft>
                <a:spcPts val="0"/>
              </a:spcAft>
              <a:buClr>
                <a:schemeClr val="dk1"/>
              </a:buClr>
              <a:buSzPts val="1200"/>
              <a:buFont typeface="Arial"/>
              <a:buChar char="•"/>
            </a:pPr>
            <a:r>
              <a:rPr lang="vi"/>
              <a:t>Làm cho chương trình dễ đọc và giúp nhà thiết kế giải thích các kiểu được chỉ định cho các phần tử</a:t>
            </a:r>
            <a:endParaRPr b="1"/>
          </a:p>
        </p:txBody>
      </p:sp>
      <p:sp>
        <p:nvSpPr>
          <p:cNvPr id="388" name="Google Shape;388;gb0f138c273_2_3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b0f138c273_2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00" name="Google Shape;400;gb0f138c273_2_3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dirty="0"/>
              <a:t>Lớp giả</a:t>
            </a:r>
            <a:endParaRPr b="1" dirty="0"/>
          </a:p>
          <a:p>
            <a:pPr marL="171450" lvl="0" indent="-171450" algn="l" rtl="0">
              <a:spcBef>
                <a:spcPts val="360"/>
              </a:spcBef>
              <a:spcAft>
                <a:spcPts val="0"/>
              </a:spcAft>
              <a:buClr>
                <a:schemeClr val="dk1"/>
              </a:buClr>
              <a:buSzPts val="1200"/>
              <a:buFont typeface="Arial"/>
              <a:buChar char="•"/>
            </a:pPr>
            <a:r>
              <a:rPr lang="vi" dirty="0"/>
              <a:t>Đôi khi vô tình cùng một trang Web mở ra mà bạn muốn biết đã truy cập rồi.</a:t>
            </a:r>
            <a:endParaRPr dirty="0"/>
          </a:p>
          <a:p>
            <a:pPr marL="171450" lvl="0" indent="-165100" algn="l" rtl="0">
              <a:spcBef>
                <a:spcPts val="360"/>
              </a:spcBef>
              <a:spcAft>
                <a:spcPts val="0"/>
              </a:spcAft>
              <a:buSzPts val="1100"/>
              <a:buChar char="•"/>
            </a:pPr>
            <a:r>
              <a:rPr lang="vi" dirty="0"/>
              <a:t>Bạn có thể cảm thấy cần một cơ chế có thể phân biệt các liên kết đã được truy cập với các liên kết còn lại.</a:t>
            </a:r>
            <a:endParaRPr dirty="0"/>
          </a:p>
          <a:p>
            <a:pPr marL="171450" lvl="0" indent="-165100" algn="l" rtl="0">
              <a:spcBef>
                <a:spcPts val="360"/>
              </a:spcBef>
              <a:spcAft>
                <a:spcPts val="0"/>
              </a:spcAft>
              <a:buSzPts val="1100"/>
              <a:buChar char="•"/>
            </a:pPr>
            <a:r>
              <a:rPr lang="vi" dirty="0"/>
              <a:t>Điều này có thể thực hiện được bằng cách sử dụng các lớp giả.</a:t>
            </a:r>
            <a:endParaRPr dirty="0"/>
          </a:p>
          <a:p>
            <a:pPr marL="171450" lvl="0" indent="-165100" algn="l" rtl="0">
              <a:spcBef>
                <a:spcPts val="360"/>
              </a:spcBef>
              <a:spcAft>
                <a:spcPts val="0"/>
              </a:spcAft>
              <a:buSzPts val="1100"/>
              <a:buChar char="•"/>
            </a:pPr>
            <a:r>
              <a:rPr lang="vi" dirty="0"/>
              <a:t>Các lớp giả cho phép người dùng áp dụng các kiểu khác nhau cho các phần tử như nút, siêu liên kết, v.v</a:t>
            </a:r>
            <a:r>
              <a:rPr lang="vi" dirty="0" smtClean="0"/>
              <a:t>.</a:t>
            </a:r>
            <a:endParaRPr lang="en-US" dirty="0" smtClean="0"/>
          </a:p>
          <a:p>
            <a:pPr marL="171450" lvl="0" indent="-165100" algn="l" rtl="0">
              <a:spcBef>
                <a:spcPts val="360"/>
              </a:spcBef>
              <a:spcAft>
                <a:spcPts val="0"/>
              </a:spcAft>
              <a:buSzPts val="1100"/>
              <a:buChar char="•"/>
            </a:pPr>
            <a:endParaRPr lang="en-US" dirty="0" smtClean="0"/>
          </a:p>
          <a:p>
            <a:pPr marL="171450" lvl="0" indent="-165100" algn="l" rtl="0">
              <a:spcBef>
                <a:spcPts val="360"/>
              </a:spcBef>
              <a:spcAft>
                <a:spcPts val="0"/>
              </a:spcAft>
              <a:buSzPts val="1100"/>
              <a:buChar char="•"/>
            </a:pPr>
            <a:r>
              <a:rPr lang="vi-VN" dirty="0" err="1" smtClean="0"/>
              <a:t>Một</a:t>
            </a:r>
            <a:r>
              <a:rPr lang="vi-VN" dirty="0" smtClean="0"/>
              <a:t> </a:t>
            </a:r>
            <a:r>
              <a:rPr lang="vi-VN" dirty="0" err="1" smtClean="0"/>
              <a:t>lớp</a:t>
            </a:r>
            <a:r>
              <a:rPr lang="vi-VN" dirty="0" smtClean="0"/>
              <a:t> </a:t>
            </a:r>
            <a:r>
              <a:rPr lang="vi-VN" dirty="0" err="1" smtClean="0"/>
              <a:t>giả</a:t>
            </a:r>
            <a:r>
              <a:rPr lang="vi-VN" dirty="0" smtClean="0"/>
              <a:t> </a:t>
            </a:r>
            <a:r>
              <a:rPr lang="vi-VN" dirty="0" err="1" smtClean="0"/>
              <a:t>được</a:t>
            </a:r>
            <a:r>
              <a:rPr lang="vi-VN" dirty="0" smtClean="0"/>
              <a:t> </a:t>
            </a:r>
            <a:r>
              <a:rPr lang="vi-VN" dirty="0" err="1" smtClean="0"/>
              <a:t>sử</a:t>
            </a:r>
            <a:r>
              <a:rPr lang="vi-VN" dirty="0" smtClean="0"/>
              <a:t> </a:t>
            </a:r>
            <a:r>
              <a:rPr lang="vi-VN" dirty="0" err="1" smtClean="0"/>
              <a:t>dụng</a:t>
            </a:r>
            <a:r>
              <a:rPr lang="vi-VN" dirty="0" smtClean="0"/>
              <a:t> </a:t>
            </a:r>
            <a:r>
              <a:rPr lang="vi-VN" dirty="0" err="1" smtClean="0"/>
              <a:t>để</a:t>
            </a:r>
            <a:r>
              <a:rPr lang="vi-VN" dirty="0" smtClean="0"/>
              <a:t> </a:t>
            </a:r>
            <a:r>
              <a:rPr lang="vi-VN" dirty="0" err="1" smtClean="0"/>
              <a:t>xác</a:t>
            </a:r>
            <a:r>
              <a:rPr lang="vi-VN" dirty="0" smtClean="0"/>
              <a:t> </a:t>
            </a:r>
            <a:r>
              <a:rPr lang="vi-VN" dirty="0" err="1" smtClean="0"/>
              <a:t>định</a:t>
            </a:r>
            <a:r>
              <a:rPr lang="vi-VN" dirty="0" smtClean="0"/>
              <a:t> </a:t>
            </a:r>
            <a:r>
              <a:rPr lang="vi-VN" dirty="0" err="1" smtClean="0"/>
              <a:t>trạng</a:t>
            </a:r>
            <a:r>
              <a:rPr lang="vi-VN" dirty="0" smtClean="0"/>
              <a:t> </a:t>
            </a:r>
            <a:r>
              <a:rPr lang="vi-VN" dirty="0" err="1" smtClean="0"/>
              <a:t>thái</a:t>
            </a:r>
            <a:r>
              <a:rPr lang="vi-VN" dirty="0" smtClean="0"/>
              <a:t> </a:t>
            </a:r>
            <a:r>
              <a:rPr lang="vi-VN" dirty="0" err="1" smtClean="0"/>
              <a:t>đặc</a:t>
            </a:r>
            <a:r>
              <a:rPr lang="vi-VN" dirty="0" smtClean="0"/>
              <a:t> </a:t>
            </a:r>
            <a:r>
              <a:rPr lang="vi-VN" dirty="0" err="1" smtClean="0"/>
              <a:t>biệt</a:t>
            </a:r>
            <a:r>
              <a:rPr lang="vi-VN" dirty="0" smtClean="0"/>
              <a:t> </a:t>
            </a:r>
            <a:r>
              <a:rPr lang="vi-VN" dirty="0" err="1" smtClean="0"/>
              <a:t>của</a:t>
            </a:r>
            <a:r>
              <a:rPr lang="vi-VN" dirty="0" smtClean="0"/>
              <a:t> </a:t>
            </a:r>
            <a:r>
              <a:rPr lang="vi-VN" dirty="0" err="1" smtClean="0"/>
              <a:t>một</a:t>
            </a:r>
            <a:r>
              <a:rPr lang="vi-VN" dirty="0" smtClean="0"/>
              <a:t> </a:t>
            </a:r>
            <a:r>
              <a:rPr lang="vi-VN" dirty="0" err="1" smtClean="0"/>
              <a:t>phần</a:t>
            </a:r>
            <a:r>
              <a:rPr lang="vi-VN" dirty="0" smtClean="0"/>
              <a:t> </a:t>
            </a:r>
            <a:r>
              <a:rPr lang="vi-VN" dirty="0" err="1" smtClean="0"/>
              <a:t>tử</a:t>
            </a:r>
            <a:r>
              <a:rPr lang="vi-VN" dirty="0" smtClean="0"/>
              <a:t>. </a:t>
            </a:r>
            <a:r>
              <a:rPr lang="vi-VN" dirty="0" err="1" smtClean="0"/>
              <a:t>Ví</a:t>
            </a:r>
            <a:r>
              <a:rPr lang="vi-VN" dirty="0" smtClean="0"/>
              <a:t> </a:t>
            </a:r>
            <a:r>
              <a:rPr lang="vi-VN" dirty="0" err="1" smtClean="0"/>
              <a:t>dụ</a:t>
            </a:r>
            <a:r>
              <a:rPr lang="vi-VN" dirty="0" smtClean="0"/>
              <a:t>, </a:t>
            </a:r>
            <a:r>
              <a:rPr lang="vi-VN" dirty="0" err="1" smtClean="0"/>
              <a:t>nó</a:t>
            </a:r>
            <a:r>
              <a:rPr lang="vi-VN" dirty="0" smtClean="0"/>
              <a:t> </a:t>
            </a:r>
            <a:r>
              <a:rPr lang="vi-VN" dirty="0" err="1" smtClean="0"/>
              <a:t>có</a:t>
            </a:r>
            <a:r>
              <a:rPr lang="vi-VN" dirty="0" smtClean="0"/>
              <a:t> </a:t>
            </a:r>
            <a:r>
              <a:rPr lang="vi-VN" dirty="0" err="1" smtClean="0"/>
              <a:t>thể</a:t>
            </a:r>
            <a:r>
              <a:rPr lang="vi-VN" dirty="0" smtClean="0"/>
              <a:t> </a:t>
            </a:r>
            <a:r>
              <a:rPr lang="vi-VN" dirty="0" err="1" smtClean="0"/>
              <a:t>được</a:t>
            </a:r>
            <a:r>
              <a:rPr lang="vi-VN" dirty="0" smtClean="0"/>
              <a:t> </a:t>
            </a:r>
            <a:r>
              <a:rPr lang="vi-VN" dirty="0" err="1" smtClean="0"/>
              <a:t>sử</a:t>
            </a:r>
            <a:r>
              <a:rPr lang="vi-VN" dirty="0" smtClean="0"/>
              <a:t> </a:t>
            </a:r>
            <a:r>
              <a:rPr lang="vi-VN" dirty="0" err="1" smtClean="0"/>
              <a:t>dụng</a:t>
            </a:r>
            <a:r>
              <a:rPr lang="vi-VN" dirty="0" smtClean="0"/>
              <a:t> </a:t>
            </a:r>
            <a:r>
              <a:rPr lang="vi-VN" dirty="0" err="1" smtClean="0"/>
              <a:t>để:Tạo</a:t>
            </a:r>
            <a:r>
              <a:rPr lang="vi-VN" dirty="0" smtClean="0"/>
              <a:t> </a:t>
            </a:r>
            <a:r>
              <a:rPr lang="vi-VN" dirty="0" err="1" smtClean="0"/>
              <a:t>kiểu</a:t>
            </a:r>
            <a:r>
              <a:rPr lang="vi-VN" dirty="0" smtClean="0"/>
              <a:t> cho </a:t>
            </a:r>
            <a:r>
              <a:rPr lang="vi-VN" dirty="0" err="1" smtClean="0"/>
              <a:t>một</a:t>
            </a:r>
            <a:r>
              <a:rPr lang="vi-VN" dirty="0" smtClean="0"/>
              <a:t> </a:t>
            </a:r>
            <a:r>
              <a:rPr lang="vi-VN" dirty="0" err="1" smtClean="0"/>
              <a:t>phần</a:t>
            </a:r>
            <a:r>
              <a:rPr lang="vi-VN" dirty="0" smtClean="0"/>
              <a:t> </a:t>
            </a:r>
            <a:r>
              <a:rPr lang="vi-VN" dirty="0" err="1" smtClean="0"/>
              <a:t>tử</a:t>
            </a:r>
            <a:r>
              <a:rPr lang="vi-VN" dirty="0" smtClean="0"/>
              <a:t> khi </a:t>
            </a:r>
            <a:r>
              <a:rPr lang="vi-VN" dirty="0" err="1" smtClean="0"/>
              <a:t>người</a:t>
            </a:r>
            <a:r>
              <a:rPr lang="vi-VN" dirty="0" smtClean="0"/>
              <a:t> </a:t>
            </a:r>
            <a:r>
              <a:rPr lang="vi-VN" dirty="0" err="1" smtClean="0"/>
              <a:t>dùng</a:t>
            </a:r>
            <a:r>
              <a:rPr lang="vi-VN" dirty="0" smtClean="0"/>
              <a:t> di </a:t>
            </a:r>
            <a:r>
              <a:rPr lang="vi-VN" dirty="0" err="1" smtClean="0"/>
              <a:t>chuột</a:t>
            </a:r>
            <a:r>
              <a:rPr lang="vi-VN" dirty="0" smtClean="0"/>
              <a:t> qua </a:t>
            </a:r>
            <a:r>
              <a:rPr lang="vi-VN" dirty="0" err="1" smtClean="0"/>
              <a:t>nóPhong</a:t>
            </a:r>
            <a:r>
              <a:rPr lang="vi-VN" dirty="0" smtClean="0"/>
              <a:t> </a:t>
            </a:r>
            <a:r>
              <a:rPr lang="vi-VN" dirty="0" err="1" smtClean="0"/>
              <a:t>cách</a:t>
            </a:r>
            <a:r>
              <a:rPr lang="vi-VN" dirty="0" smtClean="0"/>
              <a:t> </a:t>
            </a:r>
            <a:r>
              <a:rPr lang="vi-VN" dirty="0" err="1" smtClean="0"/>
              <a:t>các</a:t>
            </a:r>
            <a:r>
              <a:rPr lang="vi-VN" dirty="0" smtClean="0"/>
              <a:t> liên </a:t>
            </a:r>
            <a:r>
              <a:rPr lang="vi-VN" dirty="0" err="1" smtClean="0"/>
              <a:t>kết</a:t>
            </a:r>
            <a:r>
              <a:rPr lang="vi-VN" dirty="0" smtClean="0"/>
              <a:t> </a:t>
            </a:r>
            <a:r>
              <a:rPr lang="vi-VN" dirty="0" err="1" smtClean="0"/>
              <a:t>được</a:t>
            </a:r>
            <a:r>
              <a:rPr lang="vi-VN" dirty="0" smtClean="0"/>
              <a:t> truy </a:t>
            </a:r>
            <a:r>
              <a:rPr lang="vi-VN" dirty="0" err="1" smtClean="0"/>
              <a:t>cập</a:t>
            </a:r>
            <a:r>
              <a:rPr lang="vi-VN" dirty="0" smtClean="0"/>
              <a:t> </a:t>
            </a:r>
            <a:r>
              <a:rPr lang="vi-VN" dirty="0" err="1" smtClean="0"/>
              <a:t>và</a:t>
            </a:r>
            <a:r>
              <a:rPr lang="vi-VN" dirty="0" smtClean="0"/>
              <a:t> không </a:t>
            </a:r>
            <a:r>
              <a:rPr lang="vi-VN" dirty="0" err="1" smtClean="0"/>
              <a:t>được</a:t>
            </a:r>
            <a:r>
              <a:rPr lang="vi-VN" dirty="0" smtClean="0"/>
              <a:t> truy </a:t>
            </a:r>
            <a:r>
              <a:rPr lang="vi-VN" dirty="0" err="1" smtClean="0"/>
              <a:t>cập</a:t>
            </a:r>
            <a:r>
              <a:rPr lang="vi-VN" dirty="0" smtClean="0"/>
              <a:t> </a:t>
            </a:r>
            <a:r>
              <a:rPr lang="vi-VN" dirty="0" err="1" smtClean="0"/>
              <a:t>khác</a:t>
            </a:r>
            <a:r>
              <a:rPr lang="vi-VN" dirty="0" smtClean="0"/>
              <a:t> </a:t>
            </a:r>
            <a:r>
              <a:rPr lang="vi-VN" dirty="0" err="1" smtClean="0"/>
              <a:t>nhauTạo</a:t>
            </a:r>
            <a:r>
              <a:rPr lang="vi-VN" dirty="0" smtClean="0"/>
              <a:t> </a:t>
            </a:r>
            <a:r>
              <a:rPr lang="vi-VN" dirty="0" err="1" smtClean="0"/>
              <a:t>kiểu</a:t>
            </a:r>
            <a:r>
              <a:rPr lang="vi-VN" dirty="0" smtClean="0"/>
              <a:t> cho </a:t>
            </a:r>
            <a:r>
              <a:rPr lang="vi-VN" dirty="0" err="1" smtClean="0"/>
              <a:t>một</a:t>
            </a:r>
            <a:r>
              <a:rPr lang="vi-VN" dirty="0" smtClean="0"/>
              <a:t> </a:t>
            </a:r>
            <a:r>
              <a:rPr lang="vi-VN" dirty="0" err="1" smtClean="0"/>
              <a:t>phần</a:t>
            </a:r>
            <a:r>
              <a:rPr lang="vi-VN" dirty="0" smtClean="0"/>
              <a:t> </a:t>
            </a:r>
            <a:r>
              <a:rPr lang="vi-VN" dirty="0" err="1" smtClean="0"/>
              <a:t>tử</a:t>
            </a:r>
            <a:r>
              <a:rPr lang="vi-VN" dirty="0" smtClean="0"/>
              <a:t> khi </a:t>
            </a:r>
            <a:r>
              <a:rPr lang="vi-VN" dirty="0" err="1" smtClean="0"/>
              <a:t>nó</a:t>
            </a:r>
            <a:r>
              <a:rPr lang="vi-VN" dirty="0" smtClean="0"/>
              <a:t> </a:t>
            </a:r>
            <a:r>
              <a:rPr lang="vi-VN" dirty="0" err="1" smtClean="0"/>
              <a:t>được</a:t>
            </a:r>
            <a:r>
              <a:rPr lang="vi-VN" baseline="0" dirty="0" smtClean="0"/>
              <a:t> </a:t>
            </a:r>
            <a:r>
              <a:rPr lang="vi-VN" baseline="0" dirty="0" err="1" smtClean="0"/>
              <a:t>focus</a:t>
            </a:r>
            <a:endParaRPr dirty="0"/>
          </a:p>
        </p:txBody>
      </p:sp>
      <p:sp>
        <p:nvSpPr>
          <p:cNvPr id="401" name="Google Shape;401;gb0f138c273_2_3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0f138c2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18" name="Google Shape;418;gb0f138c27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Lớp giả</a:t>
            </a:r>
            <a:endParaRPr b="1"/>
          </a:p>
          <a:p>
            <a:pPr marL="171450" lvl="0" indent="-171450" algn="l" rtl="0">
              <a:spcBef>
                <a:spcPts val="360"/>
              </a:spcBef>
              <a:spcAft>
                <a:spcPts val="0"/>
              </a:spcAft>
              <a:buClr>
                <a:schemeClr val="dk1"/>
              </a:buClr>
              <a:buSzPts val="1200"/>
              <a:buFont typeface="Arial"/>
              <a:buChar char="•"/>
            </a:pPr>
            <a:r>
              <a:rPr lang="vi"/>
              <a:t>Bảng sau liệt kê các trạng thái khác nhau của một phần tử:</a:t>
            </a:r>
            <a:endParaRPr/>
          </a:p>
          <a:p>
            <a:pPr marL="628650" marR="0" lvl="1" indent="-171450" algn="l" rtl="0">
              <a:lnSpc>
                <a:spcPct val="100000"/>
              </a:lnSpc>
              <a:spcBef>
                <a:spcPts val="360"/>
              </a:spcBef>
              <a:spcAft>
                <a:spcPts val="0"/>
              </a:spcAft>
              <a:buClr>
                <a:schemeClr val="dk1"/>
              </a:buClr>
              <a:buSzPts val="1200"/>
              <a:buFont typeface="Arial"/>
              <a:buChar char="•"/>
            </a:pPr>
            <a:r>
              <a:rPr lang="vi" b="1"/>
              <a:t>active</a:t>
            </a:r>
            <a:r>
              <a:rPr lang="vi"/>
              <a:t>: Xác định một kiểu khác cho một phần tử được người dùng kích hoạt.</a:t>
            </a:r>
            <a:endParaRPr/>
          </a:p>
          <a:p>
            <a:pPr marL="628650" marR="0" lvl="1" indent="-171450" algn="l" rtl="0">
              <a:lnSpc>
                <a:spcPct val="100000"/>
              </a:lnSpc>
              <a:spcBef>
                <a:spcPts val="360"/>
              </a:spcBef>
              <a:spcAft>
                <a:spcPts val="0"/>
              </a:spcAft>
              <a:buClr>
                <a:schemeClr val="dk1"/>
              </a:buClr>
              <a:buSzPts val="1200"/>
              <a:buFont typeface="Arial"/>
              <a:buChar char="•"/>
            </a:pPr>
            <a:r>
              <a:rPr lang="vi" b="1"/>
              <a:t>hover</a:t>
            </a:r>
            <a:r>
              <a:rPr lang="vi"/>
              <a:t>: Xác định kiểu khác cho một phần tử khi con trỏ chuột được di chuyển qua phần tử đó.</a:t>
            </a:r>
            <a:endParaRPr/>
          </a:p>
          <a:p>
            <a:pPr marL="628650" marR="0" lvl="1" indent="-171450" algn="l" rtl="0">
              <a:lnSpc>
                <a:spcPct val="100000"/>
              </a:lnSpc>
              <a:spcBef>
                <a:spcPts val="360"/>
              </a:spcBef>
              <a:spcAft>
                <a:spcPts val="0"/>
              </a:spcAft>
              <a:buClr>
                <a:schemeClr val="dk1"/>
              </a:buClr>
              <a:buSzPts val="1200"/>
              <a:buFont typeface="Arial"/>
              <a:buChar char="•"/>
            </a:pPr>
            <a:r>
              <a:rPr lang="vi" b="1"/>
              <a:t>link</a:t>
            </a:r>
            <a:r>
              <a:rPr lang="vi"/>
              <a:t>: Xác định một kiểu khác cho một siêu kết chưa được xem.</a:t>
            </a:r>
            <a:endParaRPr/>
          </a:p>
          <a:p>
            <a:pPr marL="628650" marR="0" lvl="1" indent="-171450" algn="l" rtl="0">
              <a:lnSpc>
                <a:spcPct val="100000"/>
              </a:lnSpc>
              <a:spcBef>
                <a:spcPts val="360"/>
              </a:spcBef>
              <a:spcAft>
                <a:spcPts val="0"/>
              </a:spcAft>
              <a:buClr>
                <a:schemeClr val="dk1"/>
              </a:buClr>
              <a:buSzPts val="1200"/>
              <a:buFont typeface="Arial"/>
              <a:buChar char="•"/>
            </a:pPr>
            <a:r>
              <a:rPr lang="vi" b="1"/>
              <a:t>visited</a:t>
            </a:r>
            <a:r>
              <a:rPr lang="vi"/>
              <a:t>: Xác định một kiểu khác cho siêu liên kết đã được truy cập.</a:t>
            </a:r>
            <a:endParaRPr/>
          </a:p>
          <a:p>
            <a:pPr marL="171450" marR="0" lvl="0" indent="-171450" algn="l" rtl="0">
              <a:lnSpc>
                <a:spcPct val="100000"/>
              </a:lnSpc>
              <a:spcBef>
                <a:spcPts val="360"/>
              </a:spcBef>
              <a:spcAft>
                <a:spcPts val="0"/>
              </a:spcAft>
              <a:buClr>
                <a:schemeClr val="dk1"/>
              </a:buClr>
              <a:buSzPts val="1200"/>
              <a:buFont typeface="Arial"/>
              <a:buChar char="•"/>
            </a:pPr>
            <a:r>
              <a:rPr lang="vi"/>
              <a:t>Cú pháp khai báo các lớp Pseudo như sau:</a:t>
            </a:r>
            <a:endParaRPr/>
          </a:p>
          <a:p>
            <a:pPr marL="457200" marR="0" lvl="1" indent="0" algn="l" rtl="0">
              <a:lnSpc>
                <a:spcPct val="100000"/>
              </a:lnSpc>
              <a:spcBef>
                <a:spcPts val="360"/>
              </a:spcBef>
              <a:spcAft>
                <a:spcPts val="0"/>
              </a:spcAft>
              <a:buClr>
                <a:srgbClr val="FF0000"/>
              </a:buClr>
              <a:buSzPts val="1200"/>
              <a:buFont typeface="Arial"/>
              <a:buNone/>
            </a:pPr>
            <a:r>
              <a:rPr lang="vi" sz="1200" b="1">
                <a:solidFill>
                  <a:srgbClr val="FF0000"/>
                </a:solidFill>
              </a:rPr>
              <a:t>selector_name:psuedo_element {property: value}</a:t>
            </a:r>
            <a:endParaRPr/>
          </a:p>
        </p:txBody>
      </p:sp>
      <p:sp>
        <p:nvSpPr>
          <p:cNvPr id="419" name="Google Shape;419;gb0f138c273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b0f138c273_2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29" name="Google Shape;429;gb0f138c273_2_3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Lớp giả</a:t>
            </a:r>
            <a:endParaRPr b="1"/>
          </a:p>
          <a:p>
            <a:pPr marL="628650" marR="0" lvl="0" indent="-171450" algn="l" rtl="0">
              <a:lnSpc>
                <a:spcPct val="100000"/>
              </a:lnSpc>
              <a:spcBef>
                <a:spcPts val="360"/>
              </a:spcBef>
              <a:spcAft>
                <a:spcPts val="0"/>
              </a:spcAft>
              <a:buClr>
                <a:schemeClr val="dk1"/>
              </a:buClr>
              <a:buSzPts val="1200"/>
              <a:buFont typeface="Arial"/>
              <a:buChar char="•"/>
            </a:pPr>
            <a:r>
              <a:rPr lang="vi" b="1"/>
              <a:t>link</a:t>
            </a:r>
            <a:r>
              <a:rPr lang="vi"/>
              <a:t>: Xác định một kiểu khác cho một siêu kết chưa được xem.</a:t>
            </a:r>
            <a:endParaRPr/>
          </a:p>
          <a:p>
            <a:pPr marL="628650" marR="0" lvl="0" indent="-171450" algn="l" rtl="0">
              <a:lnSpc>
                <a:spcPct val="100000"/>
              </a:lnSpc>
              <a:spcBef>
                <a:spcPts val="360"/>
              </a:spcBef>
              <a:spcAft>
                <a:spcPts val="0"/>
              </a:spcAft>
              <a:buClr>
                <a:schemeClr val="dk1"/>
              </a:buClr>
              <a:buSzPts val="1200"/>
              <a:buFont typeface="Arial"/>
              <a:buChar char="•"/>
            </a:pPr>
            <a:r>
              <a:rPr lang="vi" b="1"/>
              <a:t>active</a:t>
            </a:r>
            <a:r>
              <a:rPr lang="vi"/>
              <a:t>: Xác định một kiểu khác cho một phần tử được người dùng kích hoạt.</a:t>
            </a:r>
            <a:endParaRPr/>
          </a:p>
          <a:p>
            <a:pPr marL="628650" marR="0" lvl="0" indent="-171450" algn="l" rtl="0">
              <a:lnSpc>
                <a:spcPct val="100000"/>
              </a:lnSpc>
              <a:spcBef>
                <a:spcPts val="360"/>
              </a:spcBef>
              <a:spcAft>
                <a:spcPts val="0"/>
              </a:spcAft>
              <a:buClr>
                <a:schemeClr val="dk1"/>
              </a:buClr>
              <a:buSzPts val="1200"/>
              <a:buFont typeface="Arial"/>
              <a:buChar char="•"/>
            </a:pPr>
            <a:r>
              <a:rPr lang="vi" b="1"/>
              <a:t>hover</a:t>
            </a:r>
            <a:r>
              <a:rPr lang="vi"/>
              <a:t>: Xác định kiểu khác cho một phần tử khi con trỏ chuột được di chuyển qua phần tử đó.</a:t>
            </a:r>
            <a:endParaRPr/>
          </a:p>
          <a:p>
            <a:pPr marL="628650" marR="0" lvl="0" indent="-171450" algn="l" rtl="0">
              <a:lnSpc>
                <a:spcPct val="100000"/>
              </a:lnSpc>
              <a:spcBef>
                <a:spcPts val="360"/>
              </a:spcBef>
              <a:spcAft>
                <a:spcPts val="0"/>
              </a:spcAft>
              <a:buClr>
                <a:schemeClr val="dk1"/>
              </a:buClr>
              <a:buSzPts val="1200"/>
              <a:buFont typeface="Arial"/>
              <a:buChar char="•"/>
            </a:pPr>
            <a:r>
              <a:rPr lang="vi" b="1"/>
              <a:t>visited</a:t>
            </a:r>
            <a:r>
              <a:rPr lang="vi"/>
              <a:t>: Xác định một kiểu khác cho siêu liên kết đã được truy cập.</a:t>
            </a:r>
            <a:endParaRPr/>
          </a:p>
          <a:p>
            <a:pPr marL="628650" marR="0" lvl="0" indent="-171450" algn="l" rtl="0">
              <a:lnSpc>
                <a:spcPct val="100000"/>
              </a:lnSpc>
              <a:spcBef>
                <a:spcPts val="360"/>
              </a:spcBef>
              <a:spcAft>
                <a:spcPts val="0"/>
              </a:spcAft>
              <a:buClr>
                <a:schemeClr val="dk1"/>
              </a:buClr>
              <a:buSzPts val="1200"/>
              <a:buFont typeface="Arial"/>
              <a:buChar char="•"/>
            </a:pPr>
            <a:r>
              <a:rPr lang="vi" b="1"/>
              <a:t>focus</a:t>
            </a:r>
            <a:r>
              <a:rPr lang="vi"/>
              <a:t>: Được sử dụng để chọn phần tử đầu vào có tiêu điểm</a:t>
            </a:r>
            <a:endParaRPr/>
          </a:p>
          <a:p>
            <a:pPr marL="628650" marR="0" lvl="0" indent="-171450" algn="l" rtl="0">
              <a:lnSpc>
                <a:spcPct val="100000"/>
              </a:lnSpc>
              <a:spcBef>
                <a:spcPts val="360"/>
              </a:spcBef>
              <a:spcAft>
                <a:spcPts val="0"/>
              </a:spcAft>
              <a:buClr>
                <a:schemeClr val="dk1"/>
              </a:buClr>
              <a:buSzPts val="1200"/>
              <a:buFont typeface="Arial"/>
              <a:buChar char="•"/>
            </a:pPr>
            <a:r>
              <a:rPr lang="vi" b="1"/>
              <a:t>first-letter</a:t>
            </a:r>
            <a:r>
              <a:rPr lang="vi"/>
              <a:t>: Được sử dụng để chọn chữ cái đầu tiên của mọi phần tử </a:t>
            </a:r>
            <a:r>
              <a:rPr lang="vi" b="1"/>
              <a:t>&lt;p&gt;</a:t>
            </a:r>
            <a:endParaRPr b="1"/>
          </a:p>
          <a:p>
            <a:pPr marL="628650" marR="0" lvl="0" indent="-171450" algn="l" rtl="0">
              <a:lnSpc>
                <a:spcPct val="100000"/>
              </a:lnSpc>
              <a:spcBef>
                <a:spcPts val="360"/>
              </a:spcBef>
              <a:spcAft>
                <a:spcPts val="0"/>
              </a:spcAft>
              <a:buClr>
                <a:schemeClr val="dk1"/>
              </a:buClr>
              <a:buSzPts val="1200"/>
              <a:buFont typeface="Arial"/>
              <a:buChar char="•"/>
            </a:pPr>
            <a:r>
              <a:rPr lang="vi" b="1"/>
              <a:t>first-line: </a:t>
            </a:r>
            <a:r>
              <a:rPr lang="vi"/>
              <a:t>Được sử dụng để chọn dòng đầu tiên của mọi phần tử </a:t>
            </a:r>
            <a:r>
              <a:rPr lang="vi" b="1"/>
              <a:t>&lt;p&gt;</a:t>
            </a:r>
            <a:endParaRPr b="1"/>
          </a:p>
          <a:p>
            <a:pPr marL="628650" marR="0" lvl="0" indent="-171450" algn="l" rtl="0">
              <a:lnSpc>
                <a:spcPct val="100000"/>
              </a:lnSpc>
              <a:spcBef>
                <a:spcPts val="360"/>
              </a:spcBef>
              <a:spcAft>
                <a:spcPts val="0"/>
              </a:spcAft>
              <a:buClr>
                <a:schemeClr val="dk1"/>
              </a:buClr>
              <a:buSzPts val="1200"/>
              <a:buFont typeface="Arial"/>
              <a:buChar char="•"/>
            </a:pPr>
            <a:r>
              <a:rPr lang="vi" b="1"/>
              <a:t>first-child: </a:t>
            </a:r>
            <a:r>
              <a:rPr lang="vi"/>
              <a:t>Được sử dụng để chọn mọi phần tử </a:t>
            </a:r>
            <a:r>
              <a:rPr lang="vi" b="1"/>
              <a:t>&lt;p&gt;</a:t>
            </a:r>
            <a:r>
              <a:rPr lang="vi"/>
              <a:t> là phần tử con đầu tiên của cha mẹ của nó</a:t>
            </a:r>
            <a:endParaRPr/>
          </a:p>
          <a:p>
            <a:pPr marL="628650" marR="0" lvl="0" indent="-171450" algn="l" rtl="0">
              <a:lnSpc>
                <a:spcPct val="100000"/>
              </a:lnSpc>
              <a:spcBef>
                <a:spcPts val="360"/>
              </a:spcBef>
              <a:spcAft>
                <a:spcPts val="0"/>
              </a:spcAft>
              <a:buClr>
                <a:schemeClr val="dk1"/>
              </a:buClr>
              <a:buSzPts val="1200"/>
              <a:buFont typeface="Arial"/>
              <a:buChar char="•"/>
            </a:pPr>
            <a:r>
              <a:rPr lang="vi" b="1"/>
              <a:t>before</a:t>
            </a:r>
            <a:r>
              <a:rPr lang="vi"/>
              <a:t>: Được sử dụng để chèn nội dung trước mỗi phần tử </a:t>
            </a:r>
            <a:r>
              <a:rPr lang="vi" b="1"/>
              <a:t>&lt;p&gt;</a:t>
            </a:r>
            <a:endParaRPr b="1"/>
          </a:p>
          <a:p>
            <a:pPr marL="628650" marR="0" lvl="0" indent="-171450" algn="l" rtl="0">
              <a:lnSpc>
                <a:spcPct val="100000"/>
              </a:lnSpc>
              <a:spcBef>
                <a:spcPts val="360"/>
              </a:spcBef>
              <a:spcAft>
                <a:spcPts val="0"/>
              </a:spcAft>
              <a:buClr>
                <a:schemeClr val="dk1"/>
              </a:buClr>
              <a:buSzPts val="1200"/>
              <a:buFont typeface="Arial"/>
              <a:buChar char="•"/>
            </a:pPr>
            <a:r>
              <a:rPr lang="vi" b="1"/>
              <a:t>after: </a:t>
            </a:r>
            <a:r>
              <a:rPr lang="vi"/>
              <a:t>Được sử dụng để chèn nội dung sau mỗi phần tử </a:t>
            </a:r>
            <a:r>
              <a:rPr lang="vi" b="1"/>
              <a:t>&lt;p&gt;</a:t>
            </a:r>
            <a:endParaRPr b="1"/>
          </a:p>
        </p:txBody>
      </p:sp>
      <p:sp>
        <p:nvSpPr>
          <p:cNvPr id="430" name="Google Shape;430;gb0f138c273_2_3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b0f138c273_2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38" name="Google Shape;438;gb0f138c273_2_3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Lớp giả</a:t>
            </a:r>
            <a:endParaRPr b="1"/>
          </a:p>
          <a:p>
            <a:pPr marL="171450" marR="0" lvl="0" indent="-171450" algn="l" rtl="0">
              <a:lnSpc>
                <a:spcPct val="100000"/>
              </a:lnSpc>
              <a:spcBef>
                <a:spcPts val="360"/>
              </a:spcBef>
              <a:spcAft>
                <a:spcPts val="0"/>
              </a:spcAft>
              <a:buClr>
                <a:schemeClr val="dk1"/>
              </a:buClr>
              <a:buSzPts val="1200"/>
              <a:buFont typeface="Arial"/>
              <a:buChar char="•"/>
            </a:pPr>
            <a:r>
              <a:rPr lang="vi"/>
              <a:t>Các lớp giả chỉ định các kiểu được áp dụng trên một phần tử tùy thuộc vào trạng thái của nó. </a:t>
            </a:r>
            <a:endParaRPr/>
          </a:p>
          <a:p>
            <a:pPr marL="171450" marR="0" lvl="0" indent="-171450" algn="l" rtl="0">
              <a:lnSpc>
                <a:spcPct val="100000"/>
              </a:lnSpc>
              <a:spcBef>
                <a:spcPts val="360"/>
              </a:spcBef>
              <a:spcAft>
                <a:spcPts val="0"/>
              </a:spcAft>
              <a:buClr>
                <a:schemeClr val="dk1"/>
              </a:buClr>
              <a:buSzPts val="1200"/>
              <a:buFont typeface="Arial"/>
              <a:buChar char="•"/>
            </a:pPr>
            <a:r>
              <a:rPr lang="vi"/>
              <a:t>Trong CSS3, một bộ chọn lựa có thể chứa nhiều lớp giả. </a:t>
            </a:r>
            <a:endParaRPr/>
          </a:p>
          <a:p>
            <a:pPr marL="171450" marR="0" lvl="0" indent="-171450" algn="l" rtl="0">
              <a:lnSpc>
                <a:spcPct val="100000"/>
              </a:lnSpc>
              <a:spcBef>
                <a:spcPts val="360"/>
              </a:spcBef>
              <a:spcAft>
                <a:spcPts val="0"/>
              </a:spcAft>
              <a:buClr>
                <a:schemeClr val="dk1"/>
              </a:buClr>
              <a:buSzPts val="1200"/>
              <a:buFont typeface="Arial"/>
              <a:buChar char="•"/>
            </a:pPr>
            <a:r>
              <a:rPr lang="vi"/>
              <a:t>Các lớp giả này không được loại trừ lẫn nhau.</a:t>
            </a:r>
            <a:endParaRPr b="1"/>
          </a:p>
        </p:txBody>
      </p:sp>
      <p:sp>
        <p:nvSpPr>
          <p:cNvPr id="439" name="Google Shape;439;gb0f138c273_2_3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b0f138c273_2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50" name="Google Shape;450;gb0f138c273_2_3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Định dạng siêu liên kết</a:t>
            </a:r>
            <a:endParaRPr/>
          </a:p>
          <a:p>
            <a:pPr marL="171450" lvl="0" indent="-171450" algn="l" rtl="0">
              <a:spcBef>
                <a:spcPts val="360"/>
              </a:spcBef>
              <a:spcAft>
                <a:spcPts val="0"/>
              </a:spcAft>
              <a:buClr>
                <a:schemeClr val="dk1"/>
              </a:buClr>
              <a:buSzPts val="1200"/>
              <a:buFont typeface="Arial"/>
              <a:buChar char="•"/>
            </a:pPr>
            <a:r>
              <a:rPr lang="vi"/>
              <a:t>CSS có thể được sử dụng để thay đổi diện mạo và hành vi của siêu liên kết.</a:t>
            </a:r>
            <a:endParaRPr/>
          </a:p>
          <a:p>
            <a:pPr marL="171450" lvl="0" indent="-171450" algn="l" rtl="0">
              <a:spcBef>
                <a:spcPts val="360"/>
              </a:spcBef>
              <a:spcAft>
                <a:spcPts val="0"/>
              </a:spcAft>
              <a:buClr>
                <a:schemeClr val="dk1"/>
              </a:buClr>
              <a:buSzPts val="1200"/>
              <a:buFont typeface="Arial"/>
              <a:buChar char="•"/>
            </a:pPr>
            <a:r>
              <a:rPr lang="vi"/>
              <a:t>Có hai cách khác để gán kiểu siêu liên kết, cụ thể là </a:t>
            </a:r>
            <a:r>
              <a:rPr lang="vi" b="1"/>
              <a:t>div </a:t>
            </a:r>
            <a:r>
              <a:rPr lang="vi"/>
              <a:t>hoặc lớp liên kết.</a:t>
            </a:r>
            <a:endParaRPr/>
          </a:p>
          <a:p>
            <a:pPr marL="171450" lvl="0" indent="-171450" algn="l" rtl="0">
              <a:spcBef>
                <a:spcPts val="360"/>
              </a:spcBef>
              <a:spcAft>
                <a:spcPts val="0"/>
              </a:spcAft>
              <a:buClr>
                <a:schemeClr val="dk1"/>
              </a:buClr>
              <a:buSzPts val="1200"/>
              <a:buFont typeface="Arial"/>
              <a:buChar char="•"/>
            </a:pPr>
            <a:r>
              <a:rPr lang="vi"/>
              <a:t>Một thẻ </a:t>
            </a:r>
            <a:r>
              <a:rPr lang="vi" b="1"/>
              <a:t>div </a:t>
            </a:r>
            <a:r>
              <a:rPr lang="vi" b="0"/>
              <a:t>xác định </a:t>
            </a:r>
            <a:r>
              <a:rPr lang="vi"/>
              <a:t>kiểu siêu liên kết có thể được tạo và gán cho một </a:t>
            </a:r>
            <a:r>
              <a:rPr lang="vi" b="1"/>
              <a:t>div </a:t>
            </a:r>
            <a:r>
              <a:rPr lang="vi"/>
              <a:t>cụ thể và sẽ có tất cả các siêu liên kết trong </a:t>
            </a:r>
            <a:r>
              <a:rPr lang="vi" b="1"/>
              <a:t>div</a:t>
            </a:r>
            <a:r>
              <a:rPr lang="vi"/>
              <a:t> để tuân theo các quy tắc được chỉ định.</a:t>
            </a:r>
            <a:endParaRPr/>
          </a:p>
          <a:p>
            <a:pPr marL="171450" lvl="0" indent="-171450" algn="l" rtl="0">
              <a:spcBef>
                <a:spcPts val="360"/>
              </a:spcBef>
              <a:spcAft>
                <a:spcPts val="0"/>
              </a:spcAft>
              <a:buClr>
                <a:schemeClr val="dk1"/>
              </a:buClr>
              <a:buSzPts val="1200"/>
              <a:buFont typeface="Arial"/>
              <a:buChar char="•"/>
            </a:pPr>
            <a:r>
              <a:rPr lang="vi"/>
              <a:t>Các kiểu siêu liên kết cụ thể của lớp thường sử dụng một </a:t>
            </a:r>
            <a:r>
              <a:rPr lang="vi" b="1"/>
              <a:t>class</a:t>
            </a:r>
            <a:r>
              <a:rPr lang="vi"/>
              <a:t> hơn là một </a:t>
            </a:r>
            <a:r>
              <a:rPr lang="vi" b="1"/>
              <a:t>id</a:t>
            </a:r>
            <a:r>
              <a:rPr lang="vi"/>
              <a:t>. Một điểm cần lưu ý rằng một </a:t>
            </a:r>
            <a:r>
              <a:rPr lang="vi" b="1"/>
              <a:t>id </a:t>
            </a:r>
            <a:r>
              <a:rPr lang="vi"/>
              <a:t>chỉ có thể được sử dụng một lần trên một trang trong khi một </a:t>
            </a:r>
            <a:r>
              <a:rPr lang="vi" b="1"/>
              <a:t>class</a:t>
            </a:r>
            <a:r>
              <a:rPr lang="vi"/>
              <a:t> có thể được sử dụng nhiều lần theo yêu cầu.</a:t>
            </a:r>
            <a:endParaRPr b="1"/>
          </a:p>
        </p:txBody>
      </p:sp>
      <p:sp>
        <p:nvSpPr>
          <p:cNvPr id="451" name="Google Shape;451;gb0f138c273_2_3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b0f138c273_2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0" name="Google Shape;90;gb0f138c273_2_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Giới thiệu</a:t>
            </a:r>
            <a:endParaRPr/>
          </a:p>
          <a:p>
            <a:pPr marL="171450" lvl="0" indent="-171450" algn="l" rtl="0">
              <a:spcBef>
                <a:spcPts val="360"/>
              </a:spcBef>
              <a:spcAft>
                <a:spcPts val="0"/>
              </a:spcAft>
              <a:buClr>
                <a:schemeClr val="dk1"/>
              </a:buClr>
              <a:buSzPts val="1200"/>
              <a:buFont typeface="Arial"/>
              <a:buChar char="•"/>
            </a:pPr>
            <a:r>
              <a:rPr lang="vi" b="1"/>
              <a:t>Cascading Style Sheet (CSS) </a:t>
            </a:r>
            <a:r>
              <a:rPr lang="vi"/>
              <a:t>là một ngôn ngữ định dạng tài liệu.</a:t>
            </a:r>
            <a:endParaRPr/>
          </a:p>
          <a:p>
            <a:pPr marL="171450" lvl="0" indent="-171450" algn="l" rtl="0">
              <a:spcBef>
                <a:spcPts val="360"/>
              </a:spcBef>
              <a:spcAft>
                <a:spcPts val="0"/>
              </a:spcAft>
              <a:buClr>
                <a:schemeClr val="dk1"/>
              </a:buClr>
              <a:buSzPts val="1200"/>
              <a:buFont typeface="Arial"/>
              <a:buChar char="•"/>
            </a:pPr>
            <a:r>
              <a:rPr lang="vi"/>
              <a:t>Nó thông báo cho trình duyệt cách trình bày một tài liệu.</a:t>
            </a:r>
            <a:endParaRPr/>
          </a:p>
          <a:p>
            <a:pPr marL="171450" lvl="0" indent="-171450" algn="l" rtl="0">
              <a:spcBef>
                <a:spcPts val="360"/>
              </a:spcBef>
              <a:spcAft>
                <a:spcPts val="0"/>
              </a:spcAft>
              <a:buClr>
                <a:schemeClr val="dk1"/>
              </a:buClr>
              <a:buSzPts val="1200"/>
              <a:buFont typeface="Arial"/>
              <a:buChar char="•"/>
            </a:pPr>
            <a:r>
              <a:rPr lang="vi"/>
              <a:t>Nó sử dụng một ngôn ngữ đánh dấu để mô tả ngữ nghĩa trình bày của một tài liệu.</a:t>
            </a:r>
            <a:endParaRPr/>
          </a:p>
          <a:p>
            <a:pPr marL="171450" lvl="0" indent="-171450" algn="l" rtl="0">
              <a:spcBef>
                <a:spcPts val="360"/>
              </a:spcBef>
              <a:spcAft>
                <a:spcPts val="0"/>
              </a:spcAft>
              <a:buClr>
                <a:schemeClr val="dk1"/>
              </a:buClr>
              <a:buSzPts val="1200"/>
              <a:buFont typeface="Arial"/>
              <a:buChar char="•"/>
            </a:pPr>
            <a:r>
              <a:rPr lang="vi"/>
              <a:t>Nó xác định cách các phần tử HTML được hiển thị.</a:t>
            </a:r>
            <a:endParaRPr b="1"/>
          </a:p>
        </p:txBody>
      </p:sp>
      <p:sp>
        <p:nvSpPr>
          <p:cNvPr id="91" name="Google Shape;91;gb0f138c273_2_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b0f138c273_2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67" name="Google Shape;467;gb0f138c273_2_3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dirty="0"/>
              <a:t>Tóm lược</a:t>
            </a:r>
            <a:endParaRPr dirty="0"/>
          </a:p>
          <a:p>
            <a:pPr marL="171450" lvl="0" indent="-171450" algn="l" rtl="0">
              <a:spcBef>
                <a:spcPts val="360"/>
              </a:spcBef>
              <a:spcAft>
                <a:spcPts val="0"/>
              </a:spcAft>
              <a:buClr>
                <a:schemeClr val="dk1"/>
              </a:buClr>
              <a:buSzPts val="1200"/>
              <a:buFont typeface="Arial"/>
              <a:buChar char="•"/>
            </a:pPr>
            <a:r>
              <a:rPr lang="vi" dirty="0"/>
              <a:t>CSS là một cơ chế để thêm kiểu như phông chữ, màu sắc và khoảng cách vào tài liệu Web. CSS có nhiều cấp độ và cấu hình. </a:t>
            </a:r>
            <a:endParaRPr dirty="0"/>
          </a:p>
          <a:p>
            <a:pPr marL="171450" lvl="0" indent="-171450" algn="l" rtl="0">
              <a:spcBef>
                <a:spcPts val="360"/>
              </a:spcBef>
              <a:spcAft>
                <a:spcPts val="0"/>
              </a:spcAft>
              <a:buClr>
                <a:schemeClr val="dk1"/>
              </a:buClr>
              <a:buSzPts val="1200"/>
              <a:buFont typeface="Arial"/>
              <a:buChar char="•"/>
            </a:pPr>
            <a:r>
              <a:rPr lang="vi" dirty="0"/>
              <a:t>Cú pháp chung của CSS bao gồm ba phần cụ thể là bộ chọn, thuộc tính và giá trị. </a:t>
            </a:r>
            <a:endParaRPr dirty="0"/>
          </a:p>
          <a:p>
            <a:pPr marL="171450" lvl="0" indent="-171450" algn="l" rtl="0">
              <a:spcBef>
                <a:spcPts val="360"/>
              </a:spcBef>
              <a:spcAft>
                <a:spcPts val="0"/>
              </a:spcAft>
              <a:buClr>
                <a:schemeClr val="dk1"/>
              </a:buClr>
              <a:buSzPts val="1200"/>
              <a:buFont typeface="Arial"/>
              <a:buChar char="•"/>
            </a:pPr>
            <a:r>
              <a:rPr lang="vi" dirty="0"/>
              <a:t>Bộ chọn đề cập đến các phần tử HTML với các kiểu được áp dụng cho chúng và chúng có thể là </a:t>
            </a:r>
            <a:r>
              <a:rPr lang="vi" sz="1200" b="1" dirty="0">
                <a:latin typeface="Calibri"/>
                <a:ea typeface="Calibri"/>
                <a:cs typeface="Calibri"/>
                <a:sym typeface="Calibri"/>
              </a:rPr>
              <a:t>Type</a:t>
            </a:r>
            <a:r>
              <a:rPr lang="vi" sz="1200" dirty="0">
                <a:latin typeface="Calibri"/>
                <a:ea typeface="Calibri"/>
                <a:cs typeface="Calibri"/>
                <a:sym typeface="Calibri"/>
              </a:rPr>
              <a:t>, </a:t>
            </a:r>
            <a:r>
              <a:rPr lang="vi" sz="1200" b="1" dirty="0">
                <a:latin typeface="Calibri"/>
                <a:ea typeface="Calibri"/>
                <a:cs typeface="Calibri"/>
                <a:sym typeface="Calibri"/>
              </a:rPr>
              <a:t>Class</a:t>
            </a:r>
            <a:r>
              <a:rPr lang="vi" sz="1200" dirty="0">
                <a:latin typeface="Calibri"/>
                <a:ea typeface="Calibri"/>
                <a:cs typeface="Calibri"/>
                <a:sym typeface="Calibri"/>
              </a:rPr>
              <a:t>, </a:t>
            </a:r>
            <a:r>
              <a:rPr lang="vi" sz="1200" b="1" dirty="0">
                <a:latin typeface="Calibri"/>
                <a:ea typeface="Calibri"/>
                <a:cs typeface="Calibri"/>
                <a:sym typeface="Calibri"/>
              </a:rPr>
              <a:t>ID</a:t>
            </a:r>
            <a:r>
              <a:rPr lang="vi" sz="1200" dirty="0">
                <a:latin typeface="Calibri"/>
                <a:ea typeface="Calibri"/>
                <a:cs typeface="Calibri"/>
                <a:sym typeface="Calibri"/>
              </a:rPr>
              <a:t>, hoặc </a:t>
            </a:r>
            <a:r>
              <a:rPr lang="vi" sz="1200" b="1" dirty="0">
                <a:latin typeface="Calibri"/>
                <a:ea typeface="Calibri"/>
                <a:cs typeface="Calibri"/>
                <a:sym typeface="Calibri"/>
              </a:rPr>
              <a:t>Universal</a:t>
            </a:r>
            <a:r>
              <a:rPr lang="vi" dirty="0"/>
              <a:t>. </a:t>
            </a:r>
            <a:endParaRPr dirty="0"/>
          </a:p>
          <a:p>
            <a:pPr marL="171450" lvl="0" indent="-171450" algn="l" rtl="0">
              <a:spcBef>
                <a:spcPts val="360"/>
              </a:spcBef>
              <a:spcAft>
                <a:spcPts val="0"/>
              </a:spcAft>
              <a:buClr>
                <a:schemeClr val="dk1"/>
              </a:buClr>
              <a:buSzPts val="1200"/>
              <a:buFont typeface="Arial"/>
              <a:buChar char="•"/>
            </a:pPr>
            <a:r>
              <a:rPr lang="vi" dirty="0"/>
              <a:t>Chú thích đề cập đến văn bản mô tả cho phép nhà thiết kế trang Web cung cấp thông tin về mã CSS. </a:t>
            </a:r>
            <a:endParaRPr dirty="0"/>
          </a:p>
          <a:p>
            <a:pPr marL="171450" lvl="0" indent="-171450" algn="l" rtl="0">
              <a:spcBef>
                <a:spcPts val="360"/>
              </a:spcBef>
              <a:spcAft>
                <a:spcPts val="0"/>
              </a:spcAft>
              <a:buClr>
                <a:schemeClr val="dk1"/>
              </a:buClr>
              <a:buSzPts val="1200"/>
              <a:buFont typeface="Arial"/>
              <a:buChar char="•"/>
            </a:pPr>
            <a:r>
              <a:rPr lang="vi" dirty="0"/>
              <a:t>Các lớp giả cho phép người dùng áp dụng các kiểu khác nhau cho các phần tử như nút, siêu liên kết, v.v. </a:t>
            </a:r>
            <a:endParaRPr dirty="0"/>
          </a:p>
          <a:p>
            <a:pPr marL="171450" lvl="0" indent="-171450" algn="l" rtl="0">
              <a:spcBef>
                <a:spcPts val="360"/>
              </a:spcBef>
              <a:spcAft>
                <a:spcPts val="0"/>
              </a:spcAft>
              <a:buClr>
                <a:schemeClr val="dk1"/>
              </a:buClr>
              <a:buSzPts val="1200"/>
              <a:buFont typeface="Arial"/>
              <a:buChar char="•"/>
            </a:pPr>
            <a:r>
              <a:rPr lang="vi" dirty="0"/>
              <a:t>Phần tử giả cho phép nhà phát triển áp dụng các kiểu cho một phần cụ thể của nội dung như chữ cái đầu tiên hoặc dòng đầu tiên. </a:t>
            </a:r>
            <a:endParaRPr dirty="0"/>
          </a:p>
          <a:p>
            <a:pPr marL="171450" lvl="0" indent="-171450" algn="l" rtl="0">
              <a:spcBef>
                <a:spcPts val="360"/>
              </a:spcBef>
              <a:spcAft>
                <a:spcPts val="0"/>
              </a:spcAft>
              <a:buClr>
                <a:schemeClr val="dk1"/>
              </a:buClr>
              <a:buSzPts val="1200"/>
              <a:buFont typeface="Arial"/>
              <a:buChar char="•"/>
            </a:pPr>
            <a:r>
              <a:rPr lang="vi" dirty="0"/>
              <a:t>Một kiểu siêu liên kết có thể được chỉ định thông qua </a:t>
            </a:r>
            <a:r>
              <a:rPr lang="vi" b="1" dirty="0"/>
              <a:t>DIV</a:t>
            </a:r>
            <a:r>
              <a:rPr lang="vi" dirty="0"/>
              <a:t> hoặc thông qua lớp liên kết.</a:t>
            </a:r>
            <a:endParaRPr b="1" dirty="0"/>
          </a:p>
        </p:txBody>
      </p:sp>
      <p:sp>
        <p:nvSpPr>
          <p:cNvPr id="468" name="Google Shape;468;gb0f138c273_2_37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30</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b0f138c273_2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gb0f138c273_2_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Cascading Style Sheet 3 (CSS3)</a:t>
            </a:r>
            <a:endParaRPr/>
          </a:p>
          <a:p>
            <a:pPr marL="171450" lvl="0" indent="-171450" algn="l" rtl="0">
              <a:spcBef>
                <a:spcPts val="360"/>
              </a:spcBef>
              <a:spcAft>
                <a:spcPts val="0"/>
              </a:spcAft>
              <a:buClr>
                <a:schemeClr val="dk1"/>
              </a:buClr>
              <a:buSzPts val="1200"/>
              <a:buFont typeface="Arial"/>
              <a:buChar char="•"/>
            </a:pPr>
            <a:r>
              <a:rPr lang="vi"/>
              <a:t>Được sử dụng để thêm kiểu như phông chữ, màu sắc và khoảng cách vào tài liệu Web. </a:t>
            </a:r>
            <a:endParaRPr/>
          </a:p>
          <a:p>
            <a:pPr marL="171450" lvl="0" indent="-171450" algn="l" rtl="0">
              <a:spcBef>
                <a:spcPts val="360"/>
              </a:spcBef>
              <a:spcAft>
                <a:spcPts val="0"/>
              </a:spcAft>
              <a:buClr>
                <a:schemeClr val="dk1"/>
              </a:buClr>
              <a:buSzPts val="1200"/>
              <a:buFont typeface="Arial"/>
              <a:buChar char="•"/>
            </a:pPr>
            <a:r>
              <a:rPr lang="vi"/>
              <a:t>Có nhiều cấp độ và cấu hình. </a:t>
            </a:r>
            <a:endParaRPr/>
          </a:p>
          <a:p>
            <a:pPr marL="171450" lvl="0" indent="-171450" algn="l" rtl="0">
              <a:spcBef>
                <a:spcPts val="360"/>
              </a:spcBef>
              <a:spcAft>
                <a:spcPts val="0"/>
              </a:spcAft>
              <a:buClr>
                <a:schemeClr val="dk1"/>
              </a:buClr>
              <a:buSzPts val="1200"/>
              <a:buFont typeface="Arial"/>
              <a:buChar char="•"/>
            </a:pPr>
            <a:r>
              <a:rPr lang="vi"/>
              <a:t>Cập nhật các cấp của các phiên bản trước đó (CSS1, CSS2) bằng cách thêm các tính năng mới. </a:t>
            </a:r>
            <a:endParaRPr/>
          </a:p>
          <a:p>
            <a:pPr marL="171450" lvl="0" indent="-171450" algn="l" rtl="0">
              <a:spcBef>
                <a:spcPts val="360"/>
              </a:spcBef>
              <a:spcAft>
                <a:spcPts val="0"/>
              </a:spcAft>
              <a:buClr>
                <a:schemeClr val="dk1"/>
              </a:buClr>
              <a:buSzPts val="1200"/>
              <a:buFont typeface="Arial"/>
              <a:buChar char="•"/>
            </a:pPr>
            <a:r>
              <a:rPr lang="vi"/>
              <a:t>Được chia thành nhiều tài liệu được gọi là "mô-đun". Mỗi mô-đun có các khả năng mới hoặc mở rộng các tính năng có trong CSS2.</a:t>
            </a:r>
            <a:endParaRPr b="1"/>
          </a:p>
        </p:txBody>
      </p:sp>
      <p:sp>
        <p:nvSpPr>
          <p:cNvPr id="108" name="Google Shape;108;gb0f138c273_2_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0f138c273_2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gb0f138c273_2_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Modules</a:t>
            </a:r>
            <a:endParaRPr/>
          </a:p>
          <a:p>
            <a:pPr marL="171450" lvl="0" indent="-171450" algn="l" rtl="0">
              <a:spcBef>
                <a:spcPts val="360"/>
              </a:spcBef>
              <a:spcAft>
                <a:spcPts val="0"/>
              </a:spcAft>
              <a:buClr>
                <a:schemeClr val="dk1"/>
              </a:buClr>
              <a:buSzPts val="1200"/>
              <a:buFont typeface="Arial"/>
              <a:buChar char="•"/>
            </a:pPr>
            <a:r>
              <a:rPr lang="vi"/>
              <a:t>Vì CSS3 có sẵn dưới dạng mô-đun và vẫn đang phát triển, nên có nhiều mô-đun có độ ổn định và trạng thái khác nhau. </a:t>
            </a:r>
            <a:endParaRPr/>
          </a:p>
          <a:p>
            <a:pPr marL="171450" lvl="0" indent="-171450" algn="l" rtl="0">
              <a:spcBef>
                <a:spcPts val="360"/>
              </a:spcBef>
              <a:spcAft>
                <a:spcPts val="0"/>
              </a:spcAft>
              <a:buClr>
                <a:schemeClr val="dk1"/>
              </a:buClr>
              <a:buSzPts val="1200"/>
              <a:buFont typeface="Arial"/>
              <a:buChar char="•"/>
            </a:pPr>
            <a:r>
              <a:rPr lang="vi"/>
              <a:t>Các mô-đun đang trong giai đoạn đề xuất như sau:</a:t>
            </a:r>
            <a:endParaRPr/>
          </a:p>
          <a:p>
            <a:pPr marL="628650" lvl="1" indent="-171450" algn="l" rtl="0">
              <a:spcBef>
                <a:spcPts val="360"/>
              </a:spcBef>
              <a:spcAft>
                <a:spcPts val="0"/>
              </a:spcAft>
              <a:buClr>
                <a:schemeClr val="dk1"/>
              </a:buClr>
              <a:buSzPts val="1200"/>
              <a:buFont typeface="Arial"/>
              <a:buChar char="•"/>
            </a:pPr>
            <a:r>
              <a:rPr lang="vi"/>
              <a:t>Các mô-đun được phát hành</a:t>
            </a:r>
            <a:endParaRPr/>
          </a:p>
          <a:p>
            <a:pPr marL="628650" lvl="1" indent="-171450" algn="l" rtl="0">
              <a:spcBef>
                <a:spcPts val="360"/>
              </a:spcBef>
              <a:spcAft>
                <a:spcPts val="0"/>
              </a:spcAft>
              <a:buClr>
                <a:schemeClr val="dk1"/>
              </a:buClr>
              <a:buSzPts val="1200"/>
              <a:buFont typeface="Arial"/>
              <a:buChar char="•"/>
            </a:pPr>
            <a:r>
              <a:rPr lang="vi"/>
              <a:t>Các mô-đun ổn định</a:t>
            </a:r>
            <a:endParaRPr/>
          </a:p>
          <a:p>
            <a:pPr marL="628650" lvl="1" indent="-171450" algn="l" rtl="0">
              <a:spcBef>
                <a:spcPts val="360"/>
              </a:spcBef>
              <a:spcAft>
                <a:spcPts val="0"/>
              </a:spcAft>
              <a:buClr>
                <a:schemeClr val="dk1"/>
              </a:buClr>
              <a:buSzPts val="1200"/>
              <a:buFont typeface="Arial"/>
              <a:buChar char="•"/>
            </a:pPr>
            <a:r>
              <a:rPr lang="vi"/>
              <a:t>Các mô-đun đang trong giai đoạn thử nghiệm</a:t>
            </a:r>
            <a:endParaRPr b="1"/>
          </a:p>
        </p:txBody>
      </p:sp>
      <p:sp>
        <p:nvSpPr>
          <p:cNvPr id="117" name="Google Shape;117;gb0f138c273_2_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0f138c273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8" name="Google Shape;128;gb0f138c273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Modules</a:t>
            </a:r>
            <a:endParaRPr/>
          </a:p>
          <a:p>
            <a:pPr marL="171450" marR="0" lvl="0" indent="-171450" algn="l" rtl="0">
              <a:lnSpc>
                <a:spcPct val="100000"/>
              </a:lnSpc>
              <a:spcBef>
                <a:spcPts val="360"/>
              </a:spcBef>
              <a:spcAft>
                <a:spcPts val="0"/>
              </a:spcAft>
              <a:buClr>
                <a:schemeClr val="dk1"/>
              </a:buClr>
              <a:buSzPts val="1200"/>
              <a:buFont typeface="Arial"/>
              <a:buChar char="•"/>
            </a:pPr>
            <a:r>
              <a:rPr lang="vi"/>
              <a:t>Các mô-đun đang trong bản nháp đang hoạt động như sau:</a:t>
            </a:r>
            <a:endParaRPr/>
          </a:p>
          <a:p>
            <a:pPr marL="628650" marR="0" lvl="1" indent="-171450" algn="l" rtl="0">
              <a:lnSpc>
                <a:spcPct val="100000"/>
              </a:lnSpc>
              <a:spcBef>
                <a:spcPts val="360"/>
              </a:spcBef>
              <a:spcAft>
                <a:spcPts val="0"/>
              </a:spcAft>
              <a:buClr>
                <a:schemeClr val="dk1"/>
              </a:buClr>
              <a:buSzPts val="1200"/>
              <a:buFont typeface="Arial"/>
              <a:buChar char="•"/>
            </a:pPr>
            <a:r>
              <a:rPr lang="vi"/>
              <a:t>Các mô-đun đang trong giai đoạn tinh chỉnh</a:t>
            </a:r>
            <a:endParaRPr/>
          </a:p>
          <a:p>
            <a:pPr marL="628650" marR="0" lvl="1" indent="-171450" algn="l" rtl="0">
              <a:lnSpc>
                <a:spcPct val="100000"/>
              </a:lnSpc>
              <a:spcBef>
                <a:spcPts val="360"/>
              </a:spcBef>
              <a:spcAft>
                <a:spcPts val="0"/>
              </a:spcAft>
              <a:buClr>
                <a:schemeClr val="dk1"/>
              </a:buClr>
              <a:buSzPts val="1200"/>
              <a:buFont typeface="Arial"/>
              <a:buChar char="•"/>
            </a:pPr>
            <a:r>
              <a:rPr lang="vi"/>
              <a:t>Các mô-đun đang viết lại</a:t>
            </a:r>
            <a:endParaRPr/>
          </a:p>
          <a:p>
            <a:pPr marL="628650" marR="0" lvl="1" indent="-171450" algn="l" rtl="0">
              <a:lnSpc>
                <a:spcPct val="100000"/>
              </a:lnSpc>
              <a:spcBef>
                <a:spcPts val="360"/>
              </a:spcBef>
              <a:spcAft>
                <a:spcPts val="0"/>
              </a:spcAft>
              <a:buClr>
                <a:schemeClr val="dk1"/>
              </a:buClr>
              <a:buSzPts val="1200"/>
              <a:buFont typeface="Arial"/>
              <a:buChar char="•"/>
            </a:pPr>
            <a:r>
              <a:rPr lang="vi"/>
              <a:t>Mô-đun bị bỏ qua giai đoạn</a:t>
            </a:r>
            <a:endParaRPr/>
          </a:p>
          <a:p>
            <a:pPr marL="628650" marR="0" lvl="1" indent="-171450" algn="l" rtl="0">
              <a:lnSpc>
                <a:spcPct val="100000"/>
              </a:lnSpc>
              <a:spcBef>
                <a:spcPts val="360"/>
              </a:spcBef>
              <a:spcAft>
                <a:spcPts val="0"/>
              </a:spcAft>
              <a:buClr>
                <a:schemeClr val="dk1"/>
              </a:buClr>
              <a:buSzPts val="1200"/>
              <a:buFont typeface="Arial"/>
              <a:buChar char="•"/>
            </a:pPr>
            <a:r>
              <a:rPr lang="vi"/>
              <a:t>Các mô-đun đang trong giai đoạn sửa đổi</a:t>
            </a:r>
            <a:endParaRPr/>
          </a:p>
          <a:p>
            <a:pPr marL="628650" marR="0" lvl="1" indent="-171450" algn="l" rtl="0">
              <a:lnSpc>
                <a:spcPct val="100000"/>
              </a:lnSpc>
              <a:spcBef>
                <a:spcPts val="360"/>
              </a:spcBef>
              <a:spcAft>
                <a:spcPts val="0"/>
              </a:spcAft>
              <a:buClr>
                <a:schemeClr val="dk1"/>
              </a:buClr>
              <a:buSzPts val="1200"/>
              <a:buFont typeface="Arial"/>
              <a:buChar char="•"/>
            </a:pPr>
            <a:r>
              <a:rPr lang="vi"/>
              <a:t>Các mô-đun đang trong giai đoạn khám phá</a:t>
            </a:r>
            <a:endParaRPr b="1"/>
          </a:p>
        </p:txBody>
      </p:sp>
      <p:sp>
        <p:nvSpPr>
          <p:cNvPr id="129" name="Google Shape;129;gb0f138c273_2_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b0f138c273_2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2" name="Google Shape;142;gb0f138c273_2_8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Cú pháp CSS</a:t>
            </a:r>
            <a:endParaRPr/>
          </a:p>
          <a:p>
            <a:pPr marL="171450" lvl="0" indent="-171450" algn="l" rtl="0">
              <a:spcBef>
                <a:spcPts val="360"/>
              </a:spcBef>
              <a:spcAft>
                <a:spcPts val="0"/>
              </a:spcAft>
              <a:buClr>
                <a:schemeClr val="dk1"/>
              </a:buClr>
              <a:buSzPts val="1200"/>
              <a:buFont typeface="Arial"/>
              <a:buChar char="•"/>
            </a:pPr>
            <a:r>
              <a:rPr lang="vi"/>
              <a:t>Cú pháp của CSS bao gồm ba phần: bộ chọn, thuộc tính và giá trị.</a:t>
            </a:r>
            <a:endParaRPr/>
          </a:p>
          <a:p>
            <a:pPr marL="171450" lvl="0" indent="-171450" algn="l" rtl="0">
              <a:spcBef>
                <a:spcPts val="360"/>
              </a:spcBef>
              <a:spcAft>
                <a:spcPts val="0"/>
              </a:spcAft>
              <a:buClr>
                <a:schemeClr val="dk1"/>
              </a:buClr>
              <a:buSzPts val="1200"/>
              <a:buFont typeface="Arial"/>
              <a:buChar char="•"/>
            </a:pPr>
            <a:r>
              <a:rPr lang="vi" b="1"/>
              <a:t>Bộ chọn </a:t>
            </a:r>
            <a:r>
              <a:rPr lang="vi"/>
              <a:t>là một phần tử HTML mà bạn muốn chỉ định kiểu hoặc hướng dẫn định dạng.</a:t>
            </a:r>
            <a:endParaRPr/>
          </a:p>
          <a:p>
            <a:pPr marL="171450" lvl="0" indent="-171450" algn="l" rtl="0">
              <a:spcBef>
                <a:spcPts val="360"/>
              </a:spcBef>
              <a:spcAft>
                <a:spcPts val="0"/>
              </a:spcAft>
              <a:buClr>
                <a:schemeClr val="dk1"/>
              </a:buClr>
              <a:buSzPts val="1200"/>
              <a:buFont typeface="Arial"/>
              <a:buChar char="•"/>
            </a:pPr>
            <a:r>
              <a:rPr lang="vi" b="1"/>
              <a:t>Thuộc tính </a:t>
            </a:r>
            <a:r>
              <a:rPr lang="vi"/>
              <a:t>của phần tử được chọn là thuộc tính CSS chỉ định loại kiểu sẽ được áp dụng cho bộ chọn.</a:t>
            </a:r>
            <a:endParaRPr/>
          </a:p>
          <a:p>
            <a:pPr marL="171450" lvl="0" indent="-171450" algn="l" rtl="0">
              <a:spcBef>
                <a:spcPts val="360"/>
              </a:spcBef>
              <a:spcAft>
                <a:spcPts val="0"/>
              </a:spcAft>
              <a:buClr>
                <a:schemeClr val="dk1"/>
              </a:buClr>
              <a:buSzPts val="1200"/>
              <a:buFont typeface="Arial"/>
              <a:buChar char="•"/>
            </a:pPr>
            <a:r>
              <a:rPr lang="vi" b="1"/>
              <a:t>Giá trị </a:t>
            </a:r>
            <a:r>
              <a:rPr lang="vi"/>
              <a:t>đề cập đến giá trị của thuộc tính CSS và một thuộc tính CSS có thể có nhiều giá trị.</a:t>
            </a:r>
            <a:endParaRPr/>
          </a:p>
          <a:p>
            <a:pPr marL="171450" lvl="0" indent="-171450" algn="l" rtl="0">
              <a:spcBef>
                <a:spcPts val="360"/>
              </a:spcBef>
              <a:spcAft>
                <a:spcPts val="0"/>
              </a:spcAft>
              <a:buClr>
                <a:schemeClr val="dk1"/>
              </a:buClr>
              <a:buSzPts val="1200"/>
              <a:buFont typeface="Arial"/>
              <a:buChar char="•"/>
            </a:pPr>
            <a:r>
              <a:rPr lang="vi"/>
              <a:t>Thuộc tính và giá trị cho một bộ chọn được phân tách bằng dấu hai chấm (</a:t>
            </a:r>
            <a:r>
              <a:rPr lang="vi" b="1"/>
              <a:t>:</a:t>
            </a:r>
            <a:r>
              <a:rPr lang="vi"/>
              <a:t>). Chúng được đặt trong dấu ngoặc nhọn (</a:t>
            </a:r>
            <a:r>
              <a:rPr lang="vi" b="1"/>
              <a:t>{}</a:t>
            </a:r>
            <a:r>
              <a:rPr lang="vi"/>
              <a:t>): khối khai báo</a:t>
            </a:r>
            <a:endParaRPr/>
          </a:p>
          <a:p>
            <a:pPr marL="171450" lvl="0" indent="-171450" algn="l" rtl="0">
              <a:spcBef>
                <a:spcPts val="360"/>
              </a:spcBef>
              <a:spcAft>
                <a:spcPts val="0"/>
              </a:spcAft>
              <a:buClr>
                <a:schemeClr val="dk1"/>
              </a:buClr>
              <a:buSzPts val="1200"/>
              <a:buFont typeface="Arial"/>
              <a:buChar char="•"/>
            </a:pPr>
            <a:r>
              <a:rPr lang="vi"/>
              <a:t>Bạn có thể chỉ định nhiều cặp thuộc tính-giá trị cho một bộ chọn, được phân tách bằng dấu chấm phẩy (</a:t>
            </a:r>
            <a:r>
              <a:rPr lang="vi" b="1"/>
              <a:t>;</a:t>
            </a:r>
            <a:r>
              <a:rPr lang="vi"/>
              <a:t>) trong khối khai báo.</a:t>
            </a:r>
            <a:endParaRPr b="1"/>
          </a:p>
        </p:txBody>
      </p:sp>
      <p:sp>
        <p:nvSpPr>
          <p:cNvPr id="143" name="Google Shape;143;gb0f138c273_2_8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0f138c273_2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9" name="Google Shape;159;gb0f138c273_2_1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vi" b="1"/>
              <a:t>Đơn vị đo độ dài</a:t>
            </a:r>
            <a:endParaRPr b="1"/>
          </a:p>
          <a:p>
            <a:pPr marL="171450" lvl="0" indent="-171450" algn="l" rtl="0">
              <a:spcBef>
                <a:spcPts val="360"/>
              </a:spcBef>
              <a:spcAft>
                <a:spcPts val="0"/>
              </a:spcAft>
              <a:buClr>
                <a:schemeClr val="dk1"/>
              </a:buClr>
              <a:buSzPts val="1200"/>
              <a:buFont typeface="Arial"/>
              <a:buChar char="•"/>
            </a:pPr>
            <a:r>
              <a:rPr lang="vi"/>
              <a:t>CSS sử dụng nhiều đơn vị đo lường khác nhau để chỉ định kích thước phông chữ, chiều rộng và chiều cao của lề, v.v. </a:t>
            </a:r>
            <a:endParaRPr/>
          </a:p>
          <a:p>
            <a:pPr marL="171450" lvl="0" indent="-171450" algn="l" rtl="0">
              <a:spcBef>
                <a:spcPts val="360"/>
              </a:spcBef>
              <a:spcAft>
                <a:spcPts val="0"/>
              </a:spcAft>
              <a:buClr>
                <a:schemeClr val="dk1"/>
              </a:buClr>
              <a:buSzPts val="1200"/>
              <a:buFont typeface="Arial"/>
              <a:buChar char="•"/>
            </a:pPr>
            <a:r>
              <a:rPr lang="vi"/>
              <a:t>Các đơn vị này đo chiều dài ngang và dọc của nội dung</a:t>
            </a:r>
            <a:endParaRPr/>
          </a:p>
          <a:p>
            <a:pPr marL="171450" lvl="0" indent="-171450" algn="l" rtl="0">
              <a:spcBef>
                <a:spcPts val="360"/>
              </a:spcBef>
              <a:spcAft>
                <a:spcPts val="0"/>
              </a:spcAft>
              <a:buClr>
                <a:schemeClr val="dk1"/>
              </a:buClr>
              <a:buSzPts val="1200"/>
              <a:buFont typeface="Arial"/>
              <a:buChar char="•"/>
            </a:pPr>
            <a:r>
              <a:rPr lang="vi"/>
              <a:t>Hai đơn vị đo lường cụ thể là, tương đối và tuyệt đối. </a:t>
            </a:r>
            <a:endParaRPr/>
          </a:p>
          <a:p>
            <a:pPr marL="171450" lvl="0" indent="-171450" algn="l" rtl="0">
              <a:spcBef>
                <a:spcPts val="360"/>
              </a:spcBef>
              <a:spcAft>
                <a:spcPts val="0"/>
              </a:spcAft>
              <a:buClr>
                <a:schemeClr val="dk1"/>
              </a:buClr>
              <a:buSzPts val="1200"/>
              <a:buFont typeface="Arial"/>
              <a:buChar char="•"/>
            </a:pPr>
            <a:r>
              <a:rPr lang="vi"/>
              <a:t>Độ dài tương đối chỉ định các đơn vị độ dài liên quan đến thuộc tính độ dài khác được tính toán so với giá trị hiện tại.</a:t>
            </a:r>
            <a:endParaRPr/>
          </a:p>
          <a:p>
            <a:pPr marL="628650" marR="0" lvl="1" indent="-171450" algn="l" rtl="0">
              <a:lnSpc>
                <a:spcPct val="100000"/>
              </a:lnSpc>
              <a:spcBef>
                <a:spcPts val="360"/>
              </a:spcBef>
              <a:spcAft>
                <a:spcPts val="0"/>
              </a:spcAft>
              <a:buClr>
                <a:schemeClr val="dk1"/>
              </a:buClr>
              <a:buSzPts val="1200"/>
              <a:buFont typeface="Arial"/>
              <a:buChar char="•"/>
            </a:pPr>
            <a:r>
              <a:rPr lang="vi" sz="1200" b="1">
                <a:latin typeface="Calibri"/>
                <a:ea typeface="Calibri"/>
                <a:cs typeface="Calibri"/>
                <a:sym typeface="Calibri"/>
              </a:rPr>
              <a:t>em: </a:t>
            </a:r>
            <a:r>
              <a:rPr lang="vi"/>
              <a:t>Chỉ định kích thước phông chữ (chiều cao) của một phông chữ cụ thể. Đơn vị </a:t>
            </a:r>
            <a:r>
              <a:rPr lang="vi" b="1"/>
              <a:t>em</a:t>
            </a:r>
            <a:r>
              <a:rPr lang="vi"/>
              <a:t> có liên quan đến giá trị của thuộc tính kích thước phông chữ của bộ chọn.</a:t>
            </a:r>
            <a:endParaRPr sz="1200" b="1">
              <a:latin typeface="Calibri"/>
              <a:ea typeface="Calibri"/>
              <a:cs typeface="Calibri"/>
              <a:sym typeface="Calibri"/>
            </a:endParaRPr>
          </a:p>
          <a:p>
            <a:pPr marL="628650" lvl="1" indent="-171450" algn="l" rtl="0">
              <a:spcBef>
                <a:spcPts val="360"/>
              </a:spcBef>
              <a:spcAft>
                <a:spcPts val="0"/>
              </a:spcAft>
              <a:buClr>
                <a:schemeClr val="dk1"/>
              </a:buClr>
              <a:buSzPts val="1200"/>
              <a:buFont typeface="Arial"/>
              <a:buChar char="•"/>
            </a:pPr>
            <a:r>
              <a:rPr lang="vi" b="1"/>
              <a:t>ex: </a:t>
            </a:r>
            <a:r>
              <a:rPr lang="vi"/>
              <a:t>Chỉ định 'x-height' của một phông chữ cụ thể. Giá trị ‘x-height’ có kích thước xấp xỉ một nửa kích thước phông chữ hoặc chiều cao của chữ cái viết thường ‘x’.</a:t>
            </a:r>
            <a:endParaRPr/>
          </a:p>
          <a:p>
            <a:pPr marL="628650" lvl="1" indent="-171450" algn="l" rtl="0">
              <a:spcBef>
                <a:spcPts val="360"/>
              </a:spcBef>
              <a:spcAft>
                <a:spcPts val="0"/>
              </a:spcAft>
              <a:buClr>
                <a:schemeClr val="dk1"/>
              </a:buClr>
              <a:buSzPts val="1200"/>
              <a:buFont typeface="Arial"/>
              <a:buChar char="•"/>
            </a:pPr>
            <a:r>
              <a:rPr lang="vi" b="1"/>
              <a:t>px: </a:t>
            </a:r>
            <a:r>
              <a:rPr lang="vi"/>
              <a:t>Chỉ định kích thước tính bằng pixel, tương ứng với màn hình của thiết bị.</a:t>
            </a:r>
            <a:endParaRPr b="1"/>
          </a:p>
        </p:txBody>
      </p:sp>
      <p:sp>
        <p:nvSpPr>
          <p:cNvPr id="160" name="Google Shape;160;gb0f138c273_2_1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b0f138c273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9" name="Google Shape;169;gb0f138c273_2_1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vi" b="1"/>
              <a:t>Đơn vị đo độ dài</a:t>
            </a:r>
            <a:endParaRPr b="1"/>
          </a:p>
          <a:p>
            <a:pPr marL="171450" marR="0" lvl="0" indent="-171450" algn="l" rtl="0">
              <a:lnSpc>
                <a:spcPct val="100000"/>
              </a:lnSpc>
              <a:spcBef>
                <a:spcPts val="360"/>
              </a:spcBef>
              <a:spcAft>
                <a:spcPts val="0"/>
              </a:spcAft>
              <a:buClr>
                <a:schemeClr val="dk1"/>
              </a:buClr>
              <a:buSzPts val="1200"/>
              <a:buFont typeface="Arial"/>
              <a:buChar char="•"/>
            </a:pPr>
            <a:r>
              <a:rPr lang="vi"/>
              <a:t>Độ dài tuyệt đối được chỉ định khi nhà thiết kế trang Web biết các thuộc tính vật lý của thiết bị đầu ra là các giá trị cụ thể và cố định.</a:t>
            </a:r>
            <a:endParaRPr b="1"/>
          </a:p>
          <a:p>
            <a:pPr marL="0" lvl="0" indent="0" algn="l" rtl="0">
              <a:spcBef>
                <a:spcPts val="360"/>
              </a:spcBef>
              <a:spcAft>
                <a:spcPts val="0"/>
              </a:spcAft>
              <a:buNone/>
            </a:pPr>
            <a:endParaRPr/>
          </a:p>
        </p:txBody>
      </p:sp>
      <p:sp>
        <p:nvSpPr>
          <p:cNvPr id="170" name="Google Shape;170;gb0f138c273_2_11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5"/>
        <p:cNvGrpSpPr/>
        <p:nvPr/>
      </p:nvGrpSpPr>
      <p:grpSpPr>
        <a:xfrm>
          <a:off x="0" y="0"/>
          <a:ext cx="0" cy="0"/>
          <a:chOff x="0" y="0"/>
          <a:chExt cx="0" cy="0"/>
        </a:xfrm>
      </p:grpSpPr>
      <p:pic>
        <p:nvPicPr>
          <p:cNvPr id="56" name="Google Shape;56;p14" descr="images.jpg"/>
          <p:cNvPicPr preferRelativeResize="0"/>
          <p:nvPr/>
        </p:nvPicPr>
        <p:blipFill rotWithShape="1">
          <a:blip r:embed="rId2">
            <a:alphaModFix/>
          </a:blip>
          <a:srcRect/>
          <a:stretch/>
        </p:blipFill>
        <p:spPr>
          <a:xfrm rot="-1088993">
            <a:off x="855626" y="532112"/>
            <a:ext cx="1850231" cy="1385888"/>
          </a:xfrm>
          <a:prstGeom prst="rect">
            <a:avLst/>
          </a:prstGeom>
          <a:noFill/>
          <a:ln>
            <a:noFill/>
          </a:ln>
        </p:spPr>
      </p:pic>
      <p:sp>
        <p:nvSpPr>
          <p:cNvPr id="57" name="Google Shape;57;p14"/>
          <p:cNvSpPr txBox="1"/>
          <p:nvPr/>
        </p:nvSpPr>
        <p:spPr>
          <a:xfrm>
            <a:off x="990600" y="1143000"/>
            <a:ext cx="4419600" cy="52625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4000" b="0" i="0" u="none" strike="noStrike" cap="none">
              <a:solidFill>
                <a:schemeClr val="lt1"/>
              </a:solidFill>
              <a:latin typeface="Calibri"/>
              <a:ea typeface="Calibri"/>
              <a:cs typeface="Calibri"/>
              <a:sym typeface="Calibri"/>
            </a:endParaRPr>
          </a:p>
        </p:txBody>
      </p:sp>
      <p:sp>
        <p:nvSpPr>
          <p:cNvPr id="58" name="Google Shape;58;p14"/>
          <p:cNvSpPr txBox="1"/>
          <p:nvPr/>
        </p:nvSpPr>
        <p:spPr>
          <a:xfrm>
            <a:off x="1752600" y="2743200"/>
            <a:ext cx="1828800" cy="39241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r>
              <a:rPr lang="vi" sz="2800" b="1" i="0" u="none" strike="noStrike" cap="none">
                <a:solidFill>
                  <a:schemeClr val="dk1"/>
                </a:solidFill>
                <a:latin typeface="Book Antiqua"/>
                <a:ea typeface="Book Antiqua"/>
                <a:cs typeface="Book Antiqua"/>
                <a:sym typeface="Book Antiqua"/>
              </a:rPr>
              <a:t>Session: 5</a:t>
            </a:r>
            <a:endParaRPr/>
          </a:p>
        </p:txBody>
      </p:sp>
      <p:sp>
        <p:nvSpPr>
          <p:cNvPr id="59" name="Google Shape;59;p14"/>
          <p:cNvSpPr txBox="1"/>
          <p:nvPr/>
        </p:nvSpPr>
        <p:spPr>
          <a:xfrm>
            <a:off x="914400" y="3314700"/>
            <a:ext cx="7315200" cy="58862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vi" sz="4500" b="1" i="1" u="none" strike="noStrike" cap="none">
                <a:solidFill>
                  <a:schemeClr val="dk1"/>
                </a:solidFill>
                <a:latin typeface="Book Antiqua"/>
                <a:ea typeface="Book Antiqua"/>
                <a:cs typeface="Book Antiqua"/>
                <a:sym typeface="Book Antiqua"/>
              </a:rPr>
              <a:t>Introduction to CSS3</a:t>
            </a:r>
            <a:endParaRPr/>
          </a:p>
        </p:txBody>
      </p:sp>
      <p:sp>
        <p:nvSpPr>
          <p:cNvPr id="60" name="Google Shape;60;p14"/>
          <p:cNvSpPr/>
          <p:nvPr/>
        </p:nvSpPr>
        <p:spPr>
          <a:xfrm>
            <a:off x="0" y="0"/>
            <a:ext cx="685800" cy="5143500"/>
          </a:xfrm>
          <a:prstGeom prst="rect">
            <a:avLst/>
          </a:prstGeom>
          <a:gradFill>
            <a:gsLst>
              <a:gs pos="0">
                <a:srgbClr val="548135"/>
              </a:gs>
              <a:gs pos="50000">
                <a:srgbClr val="548135"/>
              </a:gs>
              <a:gs pos="100000">
                <a:srgbClr val="D5DBE5"/>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pic>
        <p:nvPicPr>
          <p:cNvPr id="61" name="Google Shape;61;p14"/>
          <p:cNvPicPr preferRelativeResize="0"/>
          <p:nvPr/>
        </p:nvPicPr>
        <p:blipFill rotWithShape="1">
          <a:blip r:embed="rId3">
            <a:alphaModFix/>
          </a:blip>
          <a:srcRect l="3556"/>
          <a:stretch/>
        </p:blipFill>
        <p:spPr>
          <a:xfrm>
            <a:off x="6963833" y="1600200"/>
            <a:ext cx="656167" cy="571500"/>
          </a:xfrm>
          <a:prstGeom prst="rect">
            <a:avLst/>
          </a:prstGeom>
          <a:noFill/>
          <a:ln>
            <a:noFill/>
          </a:ln>
        </p:spPr>
      </p:pic>
      <p:pic>
        <p:nvPicPr>
          <p:cNvPr id="62" name="Google Shape;62;p14" descr="Internet_Explorer_7_Logo-150x150.png"/>
          <p:cNvPicPr preferRelativeResize="0"/>
          <p:nvPr/>
        </p:nvPicPr>
        <p:blipFill rotWithShape="1">
          <a:blip r:embed="rId4">
            <a:alphaModFix/>
          </a:blip>
          <a:srcRect/>
          <a:stretch/>
        </p:blipFill>
        <p:spPr>
          <a:xfrm>
            <a:off x="6934200" y="628650"/>
            <a:ext cx="457200" cy="457200"/>
          </a:xfrm>
          <a:prstGeom prst="rect">
            <a:avLst/>
          </a:prstGeom>
          <a:noFill/>
          <a:ln>
            <a:noFill/>
          </a:ln>
        </p:spPr>
      </p:pic>
      <p:sp>
        <p:nvSpPr>
          <p:cNvPr id="63" name="Google Shape;63;p14"/>
          <p:cNvSpPr/>
          <p:nvPr/>
        </p:nvSpPr>
        <p:spPr>
          <a:xfrm>
            <a:off x="152400" y="971550"/>
            <a:ext cx="7571303" cy="76174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vi" sz="6000" b="1" i="1" u="none" strike="noStrike" cap="none">
                <a:solidFill>
                  <a:srgbClr val="FF9356"/>
                </a:solidFill>
                <a:latin typeface="Courier New"/>
                <a:ea typeface="Courier New"/>
                <a:cs typeface="Courier New"/>
                <a:sym typeface="Courier New"/>
              </a:rPr>
              <a:t>     NexTGen Web</a:t>
            </a:r>
            <a:endParaRPr sz="6000" b="1" i="0" u="none" strike="noStrike" cap="none">
              <a:solidFill>
                <a:srgbClr val="BF9000"/>
              </a:solidFill>
              <a:latin typeface="Courier New"/>
              <a:ea typeface="Courier New"/>
              <a:cs typeface="Courier New"/>
              <a:sym typeface="Courier New"/>
            </a:endParaRPr>
          </a:p>
        </p:txBody>
      </p:sp>
      <p:pic>
        <p:nvPicPr>
          <p:cNvPr id="64" name="Google Shape;64;p14"/>
          <p:cNvPicPr preferRelativeResize="0"/>
          <p:nvPr/>
        </p:nvPicPr>
        <p:blipFill rotWithShape="1">
          <a:blip r:embed="rId5">
            <a:alphaModFix/>
          </a:blip>
          <a:srcRect t="3540"/>
          <a:stretch/>
        </p:blipFill>
        <p:spPr>
          <a:xfrm>
            <a:off x="5867400" y="1657350"/>
            <a:ext cx="762000" cy="484774"/>
          </a:xfrm>
          <a:prstGeom prst="rect">
            <a:avLst/>
          </a:prstGeom>
          <a:noFill/>
          <a:ln>
            <a:noFill/>
          </a:ln>
        </p:spPr>
      </p:pic>
      <p:pic>
        <p:nvPicPr>
          <p:cNvPr id="65" name="Google Shape;65;p14"/>
          <p:cNvPicPr preferRelativeResize="0"/>
          <p:nvPr/>
        </p:nvPicPr>
        <p:blipFill rotWithShape="1">
          <a:blip r:embed="rId6">
            <a:alphaModFix/>
          </a:blip>
          <a:srcRect/>
          <a:stretch/>
        </p:blipFill>
        <p:spPr>
          <a:xfrm>
            <a:off x="5933701" y="628650"/>
            <a:ext cx="464624" cy="442913"/>
          </a:xfrm>
          <a:prstGeom prst="rect">
            <a:avLst/>
          </a:prstGeom>
          <a:noFill/>
          <a:ln>
            <a:noFill/>
          </a:ln>
        </p:spPr>
      </p:pic>
      <p:pic>
        <p:nvPicPr>
          <p:cNvPr id="66" name="Google Shape;66;p14" descr="256px-Chrome_Logo.svg_.png"/>
          <p:cNvPicPr preferRelativeResize="0"/>
          <p:nvPr/>
        </p:nvPicPr>
        <p:blipFill rotWithShape="1">
          <a:blip r:embed="rId7">
            <a:alphaModFix/>
          </a:blip>
          <a:srcRect/>
          <a:stretch/>
        </p:blipFill>
        <p:spPr>
          <a:xfrm>
            <a:off x="7696200" y="1143000"/>
            <a:ext cx="457200" cy="4572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7"/>
        <p:cNvGrpSpPr/>
        <p:nvPr/>
      </p:nvGrpSpPr>
      <p:grpSpPr>
        <a:xfrm>
          <a:off x="0" y="0"/>
          <a:ext cx="0" cy="0"/>
          <a:chOff x="0" y="0"/>
          <a:chExt cx="0" cy="0"/>
        </a:xfrm>
      </p:grpSpPr>
      <p:sp>
        <p:nvSpPr>
          <p:cNvPr id="68" name="Google Shape;68;p15"/>
          <p:cNvSpPr/>
          <p:nvPr/>
        </p:nvSpPr>
        <p:spPr>
          <a:xfrm>
            <a:off x="0" y="0"/>
            <a:ext cx="9144000" cy="571500"/>
          </a:xfrm>
          <a:prstGeom prst="rect">
            <a:avLst/>
          </a:prstGeom>
          <a:gradFill>
            <a:gsLst>
              <a:gs pos="0">
                <a:srgbClr val="2F5496"/>
              </a:gs>
              <a:gs pos="50000">
                <a:srgbClr val="C4E0B2"/>
              </a:gs>
              <a:gs pos="100000">
                <a:srgbClr val="DBDBDB"/>
              </a:gs>
            </a:gsLst>
            <a:lin ang="16200000" scaled="0"/>
          </a:gradFill>
          <a:ln>
            <a:noFill/>
          </a:ln>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endParaRPr sz="1400" b="0" i="0" u="none" strike="noStrike" cap="none">
              <a:solidFill>
                <a:schemeClr val="lt1"/>
              </a:solidFill>
              <a:latin typeface="Courier New"/>
              <a:ea typeface="Courier New"/>
              <a:cs typeface="Courier New"/>
              <a:sym typeface="Courier New"/>
            </a:endParaRPr>
          </a:p>
        </p:txBody>
      </p:sp>
      <p:sp>
        <p:nvSpPr>
          <p:cNvPr id="69" name="Google Shape;69;p1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1pPr>
            <a:lvl2pPr marL="0" marR="0" lvl="1"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2pPr>
            <a:lvl3pPr marL="0" marR="0" lvl="2"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3pPr>
            <a:lvl4pPr marL="0" marR="0" lvl="3"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4pPr>
            <a:lvl5pPr marL="0" marR="0" lvl="4"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5pPr>
            <a:lvl6pPr marL="0" marR="0" lvl="5"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6pPr>
            <a:lvl7pPr marL="0" marR="0" lvl="6"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7pPr>
            <a:lvl8pPr marL="0" marR="0" lvl="7"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8pPr>
            <a:lvl9pPr marL="0" marR="0" lvl="8" indent="0" algn="r">
              <a:lnSpc>
                <a:spcPct val="100000"/>
              </a:lnSpc>
              <a:spcBef>
                <a:spcPts val="0"/>
              </a:spcBef>
              <a:spcAft>
                <a:spcPts val="0"/>
              </a:spcAft>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
        <p:nvSpPr>
          <p:cNvPr id="70" name="Google Shape;70;p15"/>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70000"/>
              </a:lnSpc>
              <a:spcBef>
                <a:spcPts val="900"/>
              </a:spcBef>
              <a:spcAft>
                <a:spcPts val="0"/>
              </a:spcAft>
              <a:buSzPts val="1400"/>
              <a:buNone/>
              <a:defRPr/>
            </a:lvl2pPr>
            <a:lvl3pPr lvl="2" algn="l">
              <a:lnSpc>
                <a:spcPct val="70000"/>
              </a:lnSpc>
              <a:spcBef>
                <a:spcPts val="900"/>
              </a:spcBef>
              <a:spcAft>
                <a:spcPts val="0"/>
              </a:spcAft>
              <a:buSzPts val="1400"/>
              <a:buNone/>
              <a:defRPr/>
            </a:lvl3pPr>
            <a:lvl4pPr lvl="3" algn="l">
              <a:lnSpc>
                <a:spcPct val="70000"/>
              </a:lnSpc>
              <a:spcBef>
                <a:spcPts val="900"/>
              </a:spcBef>
              <a:spcAft>
                <a:spcPts val="0"/>
              </a:spcAft>
              <a:buSzPts val="1400"/>
              <a:buNone/>
              <a:defRPr/>
            </a:lvl4pPr>
            <a:lvl5pPr lvl="4" algn="l">
              <a:lnSpc>
                <a:spcPct val="70000"/>
              </a:lnSpc>
              <a:spcBef>
                <a:spcPts val="90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3200" b="1" i="0" cap="none">
                <a:solidFill>
                  <a:srgbClr val="002060"/>
                </a:solidFill>
                <a:latin typeface="Book Antiqua"/>
                <a:ea typeface="Book Antiqua"/>
                <a:cs typeface="Book Antiqua"/>
                <a:sym typeface="Book Antiqua"/>
              </a:defRPr>
            </a:lvl1pPr>
            <a:lvl2pPr lvl="1" algn="r">
              <a:spcBef>
                <a:spcPts val="0"/>
              </a:spcBef>
              <a:spcAft>
                <a:spcPts val="0"/>
              </a:spcAft>
              <a:buSzPts val="1400"/>
              <a:buNone/>
              <a:defRPr/>
            </a:lvl2pPr>
            <a:lvl3pPr lvl="2" algn="r">
              <a:spcBef>
                <a:spcPts val="0"/>
              </a:spcBef>
              <a:spcAft>
                <a:spcPts val="0"/>
              </a:spcAft>
              <a:buSzPts val="1400"/>
              <a:buNone/>
              <a:defRPr/>
            </a:lvl3pPr>
            <a:lvl4pPr lvl="3" algn="r">
              <a:spcBef>
                <a:spcPts val="0"/>
              </a:spcBef>
              <a:spcAft>
                <a:spcPts val="0"/>
              </a:spcAft>
              <a:buSzPts val="1400"/>
              <a:buNone/>
              <a:defRPr/>
            </a:lvl4pPr>
            <a:lvl5pPr lvl="4" algn="r">
              <a:spcBef>
                <a:spcPts val="0"/>
              </a:spcBef>
              <a:spcAft>
                <a:spcPts val="0"/>
              </a:spcAft>
              <a:buSzPts val="1400"/>
              <a:buNone/>
              <a:defRPr/>
            </a:lvl5pPr>
            <a:lvl6pPr lvl="5" algn="r">
              <a:spcBef>
                <a:spcPts val="0"/>
              </a:spcBef>
              <a:spcAft>
                <a:spcPts val="0"/>
              </a:spcAft>
              <a:buSzPts val="1400"/>
              <a:buNone/>
              <a:defRPr/>
            </a:lvl6pPr>
            <a:lvl7pPr lvl="6" algn="r">
              <a:spcBef>
                <a:spcPts val="0"/>
              </a:spcBef>
              <a:spcAft>
                <a:spcPts val="0"/>
              </a:spcAft>
              <a:buSzPts val="1400"/>
              <a:buNone/>
              <a:defRPr/>
            </a:lvl7pPr>
            <a:lvl8pPr lvl="7" algn="r">
              <a:spcBef>
                <a:spcPts val="0"/>
              </a:spcBef>
              <a:spcAft>
                <a:spcPts val="0"/>
              </a:spcAft>
              <a:buSzPts val="1400"/>
              <a:buNone/>
              <a:defRPr/>
            </a:lvl8pPr>
            <a:lvl9pPr lvl="8" algn="r">
              <a:spcBef>
                <a:spcPts val="0"/>
              </a:spcBef>
              <a:spcAft>
                <a:spcPts val="0"/>
              </a:spcAft>
              <a:buSzPts val="1400"/>
              <a:buNone/>
              <a:defRPr/>
            </a:lvl9pPr>
          </a:lstStyle>
          <a:p>
            <a:endParaRPr/>
          </a:p>
        </p:txBody>
      </p:sp>
      <p:sp>
        <p:nvSpPr>
          <p:cNvPr id="72" name="Google Shape;72;p15"/>
          <p:cNvSpPr txBox="1"/>
          <p:nvPr/>
        </p:nvSpPr>
        <p:spPr>
          <a:xfrm>
            <a:off x="0" y="4960144"/>
            <a:ext cx="3048000" cy="18335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200"/>
              <a:buFont typeface="Calibri"/>
              <a:buNone/>
            </a:pPr>
            <a:r>
              <a:rPr lang="vi" sz="1200" b="0" i="0" u="none" strike="noStrike" cap="none">
                <a:solidFill>
                  <a:schemeClr val="dk1"/>
                </a:solidFill>
                <a:latin typeface="Calibri"/>
                <a:ea typeface="Calibri"/>
                <a:cs typeface="Calibri"/>
                <a:sym typeface="Calibri"/>
              </a:rPr>
              <a:t>© </a:t>
            </a:r>
            <a:r>
              <a:rPr lang="vi" sz="1200" b="0" i="1" u="none" strike="noStrike" cap="none">
                <a:solidFill>
                  <a:schemeClr val="dk1"/>
                </a:solidFill>
                <a:latin typeface="Calibri"/>
                <a:ea typeface="Calibri"/>
                <a:cs typeface="Calibri"/>
                <a:sym typeface="Calibri"/>
              </a:rPr>
              <a:t>Aptech Ltd. </a:t>
            </a:r>
            <a:endParaRPr sz="1200" b="0" i="1" u="none" strike="noStrike" cap="none">
              <a:solidFill>
                <a:schemeClr val="dk1"/>
              </a:solidFill>
              <a:latin typeface="Calibri"/>
              <a:ea typeface="Calibri"/>
              <a:cs typeface="Calibri"/>
              <a:sym typeface="Calibri"/>
            </a:endParaRPr>
          </a:p>
        </p:txBody>
      </p:sp>
      <p:pic>
        <p:nvPicPr>
          <p:cNvPr id="73" name="Google Shape;73;p15" descr="HTML5_Logo_256.png"/>
          <p:cNvPicPr preferRelativeResize="0"/>
          <p:nvPr/>
        </p:nvPicPr>
        <p:blipFill rotWithShape="1">
          <a:blip r:embed="rId2">
            <a:alphaModFix/>
          </a:blip>
          <a:srcRect/>
          <a:stretch/>
        </p:blipFill>
        <p:spPr>
          <a:xfrm>
            <a:off x="-76200" y="57150"/>
            <a:ext cx="514350" cy="5143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alpha val="48627"/>
          </a:schemeClr>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263128"/>
            <a:ext cx="8229600" cy="308371"/>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2500" b="1" i="0" u="none" strike="noStrike" cap="none">
                <a:solidFill>
                  <a:schemeClr val="lt1"/>
                </a:solidFill>
                <a:latin typeface="Arial"/>
                <a:ea typeface="Arial"/>
                <a:cs typeface="Arial"/>
                <a:sym typeface="Arial"/>
              </a:defRPr>
            </a:lvl1pPr>
            <a:lvl2pPr marR="0" lvl="1" algn="r" rtl="0">
              <a:spcBef>
                <a:spcPts val="0"/>
              </a:spcBef>
              <a:spcAft>
                <a:spcPts val="0"/>
              </a:spcAft>
              <a:buSzPts val="1400"/>
              <a:buNone/>
              <a:defRPr sz="2500" b="1" i="0" u="none" strike="noStrike" cap="none">
                <a:solidFill>
                  <a:schemeClr val="lt1"/>
                </a:solidFill>
                <a:latin typeface="Arial"/>
                <a:ea typeface="Arial"/>
                <a:cs typeface="Arial"/>
                <a:sym typeface="Arial"/>
              </a:defRPr>
            </a:lvl2pPr>
            <a:lvl3pPr marR="0" lvl="2" algn="r" rtl="0">
              <a:spcBef>
                <a:spcPts val="0"/>
              </a:spcBef>
              <a:spcAft>
                <a:spcPts val="0"/>
              </a:spcAft>
              <a:buSzPts val="1400"/>
              <a:buNone/>
              <a:defRPr sz="2500" b="1" i="0" u="none" strike="noStrike" cap="none">
                <a:solidFill>
                  <a:schemeClr val="lt1"/>
                </a:solidFill>
                <a:latin typeface="Arial"/>
                <a:ea typeface="Arial"/>
                <a:cs typeface="Arial"/>
                <a:sym typeface="Arial"/>
              </a:defRPr>
            </a:lvl3pPr>
            <a:lvl4pPr marR="0" lvl="3" algn="r" rtl="0">
              <a:spcBef>
                <a:spcPts val="0"/>
              </a:spcBef>
              <a:spcAft>
                <a:spcPts val="0"/>
              </a:spcAft>
              <a:buSzPts val="1400"/>
              <a:buNone/>
              <a:defRPr sz="2500" b="1" i="0" u="none" strike="noStrike" cap="none">
                <a:solidFill>
                  <a:schemeClr val="lt1"/>
                </a:solidFill>
                <a:latin typeface="Arial"/>
                <a:ea typeface="Arial"/>
                <a:cs typeface="Arial"/>
                <a:sym typeface="Arial"/>
              </a:defRPr>
            </a:lvl4pPr>
            <a:lvl5pPr marR="0" lvl="4" algn="r" rtl="0">
              <a:spcBef>
                <a:spcPts val="0"/>
              </a:spcBef>
              <a:spcAft>
                <a:spcPts val="0"/>
              </a:spcAft>
              <a:buSzPts val="1400"/>
              <a:buNone/>
              <a:defRPr sz="2500" b="1" i="0" u="none" strike="noStrike" cap="none">
                <a:solidFill>
                  <a:schemeClr val="lt1"/>
                </a:solidFill>
                <a:latin typeface="Arial"/>
                <a:ea typeface="Arial"/>
                <a:cs typeface="Arial"/>
                <a:sym typeface="Arial"/>
              </a:defRPr>
            </a:lvl5pPr>
            <a:lvl6pPr marR="0" lvl="5"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6pPr>
            <a:lvl7pPr marR="0" lvl="6"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7pPr>
            <a:lvl8pPr marR="0" lvl="7"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8pPr>
            <a:lvl9pPr marR="0" lvl="8" algn="r" rtl="0">
              <a:spcBef>
                <a:spcPts val="0"/>
              </a:spcBef>
              <a:spcAft>
                <a:spcPts val="0"/>
              </a:spcAft>
              <a:buSzPts val="1400"/>
              <a:buNone/>
              <a:defRPr sz="2500" b="1" i="0" u="none" strike="noStrike" cap="none">
                <a:solidFill>
                  <a:schemeClr val="lt1"/>
                </a:solidFill>
                <a:latin typeface="Calibri"/>
                <a:ea typeface="Calibri"/>
                <a:cs typeface="Calibri"/>
                <a:sym typeface="Calibri"/>
              </a:defRPr>
            </a:lvl9pPr>
          </a:lstStyle>
          <a:p>
            <a:endParaRPr/>
          </a:p>
        </p:txBody>
      </p:sp>
      <p:sp>
        <p:nvSpPr>
          <p:cNvPr id="52" name="Google Shape;52;p13"/>
          <p:cNvSpPr txBox="1">
            <a:spLocks noGrp="1"/>
          </p:cNvSpPr>
          <p:nvPr>
            <p:ph type="body" idx="1"/>
          </p:nvPr>
        </p:nvSpPr>
        <p:spPr>
          <a:xfrm>
            <a:off x="304800" y="685800"/>
            <a:ext cx="8610600" cy="3943350"/>
          </a:xfrm>
          <a:prstGeom prst="rect">
            <a:avLst/>
          </a:prstGeom>
          <a:noFill/>
          <a:ln>
            <a:noFill/>
          </a:ln>
        </p:spPr>
        <p:txBody>
          <a:bodyPr spcFirstLastPara="1" wrap="square" lIns="91425" tIns="45700" rIns="91425" bIns="45700" anchor="t" anchorCtr="0">
            <a:noAutofit/>
          </a:bodyPr>
          <a:lstStyle>
            <a:lvl1pPr marL="457200" marR="0" lvl="0" indent="-317500" algn="l" rtl="0">
              <a:spcBef>
                <a:spcPts val="560"/>
              </a:spcBef>
              <a:spcAft>
                <a:spcPts val="0"/>
              </a:spcAft>
              <a:buClr>
                <a:srgbClr val="004E4C"/>
              </a:buClr>
              <a:buSzPts val="1400"/>
              <a:buFont typeface="Noto Sans Symbols"/>
              <a:buChar char="◆"/>
              <a:defRPr sz="2800" b="0" i="0" u="none" strike="noStrike" cap="none">
                <a:solidFill>
                  <a:schemeClr val="dk1"/>
                </a:solidFill>
                <a:latin typeface="Calibri"/>
                <a:ea typeface="Calibri"/>
                <a:cs typeface="Calibri"/>
                <a:sym typeface="Calibri"/>
              </a:defRPr>
            </a:lvl1pPr>
            <a:lvl2pPr marL="914400" marR="0" lvl="1" indent="-304800" algn="l" rtl="0">
              <a:spcBef>
                <a:spcPts val="480"/>
              </a:spcBef>
              <a:spcAft>
                <a:spcPts val="0"/>
              </a:spcAft>
              <a:buClr>
                <a:srgbClr val="006666"/>
              </a:buClr>
              <a:buSzPts val="1200"/>
              <a:buFont typeface="Noto Sans Symbols"/>
              <a:buChar char="🞛"/>
              <a:defRPr sz="2400" b="0" i="0" u="none" strike="noStrike" cap="none">
                <a:solidFill>
                  <a:schemeClr val="dk1"/>
                </a:solidFill>
                <a:latin typeface="Calibri"/>
                <a:ea typeface="Calibri"/>
                <a:cs typeface="Calibri"/>
                <a:sym typeface="Calibri"/>
              </a:defRPr>
            </a:lvl2pPr>
            <a:lvl3pPr marL="1371600" marR="0" lvl="2" indent="-279400" algn="l" rtl="0">
              <a:spcBef>
                <a:spcPts val="400"/>
              </a:spcBef>
              <a:spcAft>
                <a:spcPts val="0"/>
              </a:spcAft>
              <a:buClr>
                <a:srgbClr val="006666"/>
              </a:buClr>
              <a:buSzPts val="800"/>
              <a:buFont typeface="Noto Sans Symbols"/>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2pPr>
            <a:lvl3pPr marR="0" lvl="2"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3pPr>
            <a:lvl4pPr marR="0" lvl="3"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4pPr>
            <a:lvl5pPr marR="0" lvl="4" algn="l" rtl="0">
              <a:lnSpc>
                <a:spcPct val="70000"/>
              </a:lnSpc>
              <a:spcBef>
                <a:spcPts val="700"/>
              </a:spcBef>
              <a:spcAft>
                <a:spcPts val="0"/>
              </a:spcAft>
              <a:buSzPts val="1400"/>
              <a:buNone/>
              <a:defRPr sz="1400" b="0" i="0" u="none" strike="noStrike" cap="none">
                <a:solidFill>
                  <a:schemeClr val="dk1"/>
                </a:solidFill>
                <a:latin typeface="Courier New"/>
                <a:ea typeface="Courier New"/>
                <a:cs typeface="Courier New"/>
                <a:sym typeface="Courier New"/>
              </a:defRPr>
            </a:lvl5pPr>
            <a:lvl6pPr marR="0" lvl="5"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6pPr>
            <a:lvl7pPr marR="0" lvl="6"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7pPr>
            <a:lvl8pPr marR="0" lvl="7"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8pPr>
            <a:lvl9pPr marR="0" lvl="8" algn="l" rtl="0">
              <a:spcBef>
                <a:spcPts val="0"/>
              </a:spcBef>
              <a:spcAft>
                <a:spcPts val="0"/>
              </a:spcAft>
              <a:buSzPts val="1400"/>
              <a:buNone/>
              <a:defRPr sz="1400" b="0" i="0" u="none" strike="noStrike" cap="none">
                <a:solidFill>
                  <a:schemeClr val="dk1"/>
                </a:solidFill>
                <a:latin typeface="Courier New"/>
                <a:ea typeface="Courier New"/>
                <a:cs typeface="Courier New"/>
                <a:sym typeface="Courier New"/>
              </a:defRPr>
            </a:lvl9pPr>
          </a:lstStyle>
          <a:p>
            <a:endParaRPr/>
          </a:p>
        </p:txBody>
      </p:sp>
      <p:sp>
        <p:nvSpPr>
          <p:cNvPr id="54" name="Google Shape;54;p1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10</a:t>
            </a:fld>
            <a:endParaRPr/>
          </a:p>
        </p:txBody>
      </p:sp>
      <p:sp>
        <p:nvSpPr>
          <p:cNvPr id="185" name="Google Shape;185;p25"/>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186" name="Google Shape;186;p25"/>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Length Measurement Units 3-3</a:t>
            </a:r>
            <a:endParaRPr/>
          </a:p>
        </p:txBody>
      </p:sp>
      <p:grpSp>
        <p:nvGrpSpPr>
          <p:cNvPr id="187" name="Google Shape;187;p25"/>
          <p:cNvGrpSpPr/>
          <p:nvPr/>
        </p:nvGrpSpPr>
        <p:grpSpPr>
          <a:xfrm>
            <a:off x="457200" y="1028700"/>
            <a:ext cx="8382000" cy="786670"/>
            <a:chOff x="0" y="0"/>
            <a:chExt cx="8382000" cy="1048893"/>
          </a:xfrm>
        </p:grpSpPr>
        <p:sp>
          <p:nvSpPr>
            <p:cNvPr id="188" name="Google Shape;188;p25"/>
            <p:cNvSpPr/>
            <p:nvPr/>
          </p:nvSpPr>
          <p:spPr>
            <a:xfrm>
              <a:off x="0" y="0"/>
              <a:ext cx="8382000" cy="1048893"/>
            </a:xfrm>
            <a:prstGeom prst="roundRect">
              <a:avLst>
                <a:gd name="adj" fmla="val 16667"/>
              </a:avLst>
            </a:prstGeom>
            <a:gradFill>
              <a:gsLst>
                <a:gs pos="0">
                  <a:srgbClr val="9C7100"/>
                </a:gs>
                <a:gs pos="80000">
                  <a:srgbClr val="CD9400"/>
                </a:gs>
                <a:gs pos="100000">
                  <a:srgbClr val="D39800"/>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5"/>
            <p:cNvSpPr txBox="1"/>
            <p:nvPr/>
          </p:nvSpPr>
          <p:spPr>
            <a:xfrm>
              <a:off x="51203" y="51203"/>
              <a:ext cx="8279594" cy="946487"/>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lt1"/>
                </a:buClr>
                <a:buSzPts val="2400"/>
                <a:buFont typeface="Calibri"/>
                <a:buNone/>
              </a:pPr>
              <a:r>
                <a:rPr lang="vi" sz="2400">
                  <a:solidFill>
                    <a:schemeClr val="lt1"/>
                  </a:solidFill>
                  <a:latin typeface="Calibri"/>
                  <a:ea typeface="Calibri"/>
                  <a:cs typeface="Calibri"/>
                  <a:sym typeface="Calibri"/>
                </a:rPr>
                <a:t>Percentage allows specifying the length of the content, which is relative to another value.</a:t>
              </a:r>
              <a:endParaRPr/>
            </a:p>
          </p:txBody>
        </p:sp>
      </p:grpSp>
      <p:sp>
        <p:nvSpPr>
          <p:cNvPr id="190" name="Google Shape;190;p25"/>
          <p:cNvSpPr/>
          <p:nvPr/>
        </p:nvSpPr>
        <p:spPr>
          <a:xfrm>
            <a:off x="152400" y="1905684"/>
            <a:ext cx="8534400" cy="323165"/>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Shows the use of percentage in defining the style.</a:t>
            </a:r>
            <a:endParaRPr/>
          </a:p>
        </p:txBody>
      </p:sp>
      <p:pic>
        <p:nvPicPr>
          <p:cNvPr id="191" name="Google Shape;191;p25"/>
          <p:cNvPicPr preferRelativeResize="0"/>
          <p:nvPr/>
        </p:nvPicPr>
        <p:blipFill rotWithShape="1">
          <a:blip r:embed="rId3">
            <a:alphaModFix/>
          </a:blip>
          <a:srcRect/>
          <a:stretch/>
        </p:blipFill>
        <p:spPr>
          <a:xfrm>
            <a:off x="1752600" y="2400300"/>
            <a:ext cx="2350294" cy="154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1000"/>
                                        <p:tgtEl>
                                          <p:spTgt spid="19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1"/>
                                        </p:tgtEl>
                                        <p:attrNameLst>
                                          <p:attrName>style.visibility</p:attrName>
                                        </p:attrNameLst>
                                      </p:cBhvr>
                                      <p:to>
                                        <p:strVal val="visible"/>
                                      </p:to>
                                    </p:set>
                                    <p:animEffect transition="in" filter="fade">
                                      <p:cBhvr>
                                        <p:cTn id="11" dur="1000"/>
                                        <p:tgtEl>
                                          <p:spTgt spid="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11</a:t>
            </a:fld>
            <a:endParaRPr/>
          </a:p>
        </p:txBody>
      </p:sp>
      <p:sp>
        <p:nvSpPr>
          <p:cNvPr id="198" name="Google Shape;198;p26"/>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199" name="Google Shape;199;p26"/>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Types of Style Sheets</a:t>
            </a:r>
            <a:endParaRPr/>
          </a:p>
        </p:txBody>
      </p:sp>
      <p:grpSp>
        <p:nvGrpSpPr>
          <p:cNvPr id="200" name="Google Shape;200;p26"/>
          <p:cNvGrpSpPr/>
          <p:nvPr/>
        </p:nvGrpSpPr>
        <p:grpSpPr>
          <a:xfrm>
            <a:off x="457200" y="1032119"/>
            <a:ext cx="8382000" cy="2507761"/>
            <a:chOff x="0" y="4559"/>
            <a:chExt cx="8382000" cy="3343681"/>
          </a:xfrm>
        </p:grpSpPr>
        <p:sp>
          <p:nvSpPr>
            <p:cNvPr id="201" name="Google Shape;201;p26"/>
            <p:cNvSpPr/>
            <p:nvPr/>
          </p:nvSpPr>
          <p:spPr>
            <a:xfrm>
              <a:off x="0" y="4559"/>
              <a:ext cx="8382000" cy="1010880"/>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txBox="1"/>
            <p:nvPr/>
          </p:nvSpPr>
          <p:spPr>
            <a:xfrm>
              <a:off x="49347" y="53906"/>
              <a:ext cx="8283306" cy="91218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chemeClr val="dk1"/>
                </a:buClr>
                <a:buSzPts val="2400"/>
                <a:buFont typeface="Calibri"/>
                <a:buNone/>
              </a:pPr>
              <a:r>
                <a:rPr lang="vi" sz="2400">
                  <a:solidFill>
                    <a:schemeClr val="dk1"/>
                  </a:solidFill>
                  <a:latin typeface="Calibri"/>
                  <a:ea typeface="Calibri"/>
                  <a:cs typeface="Calibri"/>
                  <a:sym typeface="Calibri"/>
                </a:rPr>
                <a:t>Three types of style sheets namely, </a:t>
              </a:r>
              <a:r>
                <a:rPr lang="vi" sz="2400" b="1">
                  <a:solidFill>
                    <a:srgbClr val="FF0000"/>
                  </a:solidFill>
                  <a:latin typeface="Calibri"/>
                  <a:ea typeface="Calibri"/>
                  <a:cs typeface="Calibri"/>
                  <a:sym typeface="Calibri"/>
                </a:rPr>
                <a:t>inline</a:t>
              </a:r>
              <a:r>
                <a:rPr lang="vi" sz="2400">
                  <a:solidFill>
                    <a:schemeClr val="dk1"/>
                  </a:solidFill>
                  <a:latin typeface="Calibri"/>
                  <a:ea typeface="Calibri"/>
                  <a:cs typeface="Calibri"/>
                  <a:sym typeface="Calibri"/>
                </a:rPr>
                <a:t>, </a:t>
              </a:r>
              <a:r>
                <a:rPr lang="vi" sz="2400" b="1">
                  <a:solidFill>
                    <a:srgbClr val="FF0000"/>
                  </a:solidFill>
                  <a:latin typeface="Calibri"/>
                  <a:ea typeface="Calibri"/>
                  <a:cs typeface="Calibri"/>
                  <a:sym typeface="Calibri"/>
                </a:rPr>
                <a:t>internal</a:t>
              </a:r>
              <a:r>
                <a:rPr lang="vi" sz="2400">
                  <a:solidFill>
                    <a:schemeClr val="dk1"/>
                  </a:solidFill>
                  <a:latin typeface="Calibri"/>
                  <a:ea typeface="Calibri"/>
                  <a:cs typeface="Calibri"/>
                  <a:sym typeface="Calibri"/>
                </a:rPr>
                <a:t> or </a:t>
              </a:r>
              <a:r>
                <a:rPr lang="vi" sz="2400" b="1">
                  <a:solidFill>
                    <a:srgbClr val="FF0000"/>
                  </a:solidFill>
                  <a:latin typeface="Calibri"/>
                  <a:ea typeface="Calibri"/>
                  <a:cs typeface="Calibri"/>
                  <a:sym typeface="Calibri"/>
                </a:rPr>
                <a:t>embedded</a:t>
              </a:r>
              <a:r>
                <a:rPr lang="vi" sz="2400">
                  <a:solidFill>
                    <a:schemeClr val="dk1"/>
                  </a:solidFill>
                  <a:latin typeface="Calibri"/>
                  <a:ea typeface="Calibri"/>
                  <a:cs typeface="Calibri"/>
                  <a:sym typeface="Calibri"/>
                </a:rPr>
                <a:t>, and </a:t>
              </a:r>
              <a:r>
                <a:rPr lang="vi" sz="2400" b="1">
                  <a:solidFill>
                    <a:srgbClr val="FF00FF"/>
                  </a:solidFill>
                  <a:latin typeface="Calibri"/>
                  <a:ea typeface="Calibri"/>
                  <a:cs typeface="Calibri"/>
                  <a:sym typeface="Calibri"/>
                </a:rPr>
                <a:t>external</a:t>
              </a:r>
              <a:r>
                <a:rPr lang="vi" sz="2400">
                  <a:solidFill>
                    <a:schemeClr val="dk1"/>
                  </a:solidFill>
                  <a:latin typeface="Calibri"/>
                  <a:ea typeface="Calibri"/>
                  <a:cs typeface="Calibri"/>
                  <a:sym typeface="Calibri"/>
                </a:rPr>
                <a:t> style sheets.</a:t>
              </a:r>
              <a:endParaRPr/>
            </a:p>
          </p:txBody>
        </p:sp>
        <p:sp>
          <p:nvSpPr>
            <p:cNvPr id="203" name="Google Shape;203;p26"/>
            <p:cNvSpPr/>
            <p:nvPr/>
          </p:nvSpPr>
          <p:spPr>
            <a:xfrm>
              <a:off x="0" y="1170960"/>
              <a:ext cx="8382000" cy="1010880"/>
            </a:xfrm>
            <a:prstGeom prst="roundRect">
              <a:avLst>
                <a:gd name="adj" fmla="val 16667"/>
              </a:avLst>
            </a:prstGeom>
            <a:gradFill>
              <a:gsLst>
                <a:gs pos="0">
                  <a:srgbClr val="84FF8D"/>
                </a:gs>
                <a:gs pos="35000">
                  <a:srgbClr val="A8FFAE"/>
                </a:gs>
                <a:gs pos="100000">
                  <a:srgbClr val="DAFFDD"/>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txBox="1"/>
            <p:nvPr/>
          </p:nvSpPr>
          <p:spPr>
            <a:xfrm>
              <a:off x="49347" y="1220307"/>
              <a:ext cx="8283306" cy="91218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Calibri"/>
                <a:buNone/>
              </a:pPr>
              <a:r>
                <a:rPr lang="vi" sz="2400">
                  <a:solidFill>
                    <a:srgbClr val="000000"/>
                  </a:solidFill>
                  <a:latin typeface="Calibri"/>
                  <a:ea typeface="Calibri"/>
                  <a:cs typeface="Calibri"/>
                  <a:sym typeface="Calibri"/>
                </a:rPr>
                <a:t>An </a:t>
              </a:r>
              <a:r>
                <a:rPr lang="vi" sz="2400" b="1">
                  <a:solidFill>
                    <a:srgbClr val="000000"/>
                  </a:solidFill>
                  <a:latin typeface="Calibri"/>
                  <a:ea typeface="Calibri"/>
                  <a:cs typeface="Calibri"/>
                  <a:sym typeface="Calibri"/>
                </a:rPr>
                <a:t>inline</a:t>
              </a:r>
              <a:r>
                <a:rPr lang="vi" sz="2400">
                  <a:solidFill>
                    <a:srgbClr val="000000"/>
                  </a:solidFill>
                  <a:latin typeface="Calibri"/>
                  <a:ea typeface="Calibri"/>
                  <a:cs typeface="Calibri"/>
                  <a:sym typeface="Calibri"/>
                </a:rPr>
                <a:t> style sheet uses the style attribute within an HTML element to specify the style for HTML elements.</a:t>
              </a:r>
              <a:endParaRPr/>
            </a:p>
          </p:txBody>
        </p:sp>
        <p:sp>
          <p:nvSpPr>
            <p:cNvPr id="205" name="Google Shape;205;p26"/>
            <p:cNvSpPr/>
            <p:nvPr/>
          </p:nvSpPr>
          <p:spPr>
            <a:xfrm>
              <a:off x="0" y="2337360"/>
              <a:ext cx="8382000" cy="1010880"/>
            </a:xfrm>
            <a:prstGeom prst="roundRect">
              <a:avLst>
                <a:gd name="adj" fmla="val 16667"/>
              </a:avLst>
            </a:prstGeom>
            <a:gradFill>
              <a:gsLst>
                <a:gs pos="0">
                  <a:srgbClr val="99CC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txBox="1"/>
            <p:nvPr/>
          </p:nvSpPr>
          <p:spPr>
            <a:xfrm>
              <a:off x="49347" y="2386707"/>
              <a:ext cx="8283306" cy="91218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0000"/>
                </a:buClr>
                <a:buSzPts val="2400"/>
                <a:buFont typeface="Calibri"/>
                <a:buNone/>
              </a:pPr>
              <a:r>
                <a:rPr lang="vi" sz="2400">
                  <a:solidFill>
                    <a:srgbClr val="000000"/>
                  </a:solidFill>
                  <a:latin typeface="Calibri"/>
                  <a:ea typeface="Calibri"/>
                  <a:cs typeface="Calibri"/>
                  <a:sym typeface="Calibri"/>
                </a:rPr>
                <a:t>An </a:t>
              </a:r>
              <a:r>
                <a:rPr lang="vi" sz="2400" b="1">
                  <a:solidFill>
                    <a:srgbClr val="000000"/>
                  </a:solidFill>
                  <a:latin typeface="Calibri"/>
                  <a:ea typeface="Calibri"/>
                  <a:cs typeface="Calibri"/>
                  <a:sym typeface="Calibri"/>
                </a:rPr>
                <a:t>internal </a:t>
              </a:r>
              <a:r>
                <a:rPr lang="vi" sz="2400">
                  <a:solidFill>
                    <a:srgbClr val="000000"/>
                  </a:solidFill>
                  <a:latin typeface="Calibri"/>
                  <a:ea typeface="Calibri"/>
                  <a:cs typeface="Calibri"/>
                  <a:sym typeface="Calibri"/>
                </a:rPr>
                <a:t>style sheet is also included within the HTML document and is defined using the style element.</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12</a:t>
            </a:fld>
            <a:endParaRPr/>
          </a:p>
        </p:txBody>
      </p:sp>
      <p:sp>
        <p:nvSpPr>
          <p:cNvPr id="213" name="Google Shape;213;p27"/>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214" name="Google Shape;214;p27"/>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Inline Styles</a:t>
            </a:r>
            <a:endParaRPr/>
          </a:p>
        </p:txBody>
      </p:sp>
      <p:sp>
        <p:nvSpPr>
          <p:cNvPr id="215" name="Google Shape;215;p27"/>
          <p:cNvSpPr/>
          <p:nvPr/>
        </p:nvSpPr>
        <p:spPr>
          <a:xfrm>
            <a:off x="152400" y="1200150"/>
            <a:ext cx="2870200" cy="914400"/>
          </a:xfrm>
          <a:prstGeom prst="wedgeRectCallout">
            <a:avLst>
              <a:gd name="adj1" fmla="val 69382"/>
              <a:gd name="adj2" fmla="val -26285"/>
            </a:avLst>
          </a:prstGeom>
          <a:solidFill>
            <a:srgbClr val="7030A0"/>
          </a:solidFill>
          <a:ln w="25400" cap="flat" cmpd="sng">
            <a:solidFill>
              <a:srgbClr val="31538F"/>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Are placed directly inside an HTML element</a:t>
            </a:r>
            <a:endParaRPr sz="2000"/>
          </a:p>
        </p:txBody>
      </p:sp>
      <p:sp>
        <p:nvSpPr>
          <p:cNvPr id="216" name="Google Shape;216;p27"/>
          <p:cNvSpPr/>
          <p:nvPr/>
        </p:nvSpPr>
        <p:spPr>
          <a:xfrm flipH="1">
            <a:off x="5791196" y="1085850"/>
            <a:ext cx="3200403" cy="921544"/>
          </a:xfrm>
          <a:prstGeom prst="wedgeRectCallout">
            <a:avLst>
              <a:gd name="adj1" fmla="val 61838"/>
              <a:gd name="adj2" fmla="val -11480"/>
            </a:avLst>
          </a:prstGeom>
          <a:solidFill>
            <a:srgbClr val="1E4E79"/>
          </a:solidFill>
          <a:ln w="25400" cap="flat" cmpd="sng">
            <a:solidFill>
              <a:srgbClr val="31538F"/>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Cannot be reused at any point of time in a Web page</a:t>
            </a:r>
            <a:endParaRPr sz="2000"/>
          </a:p>
        </p:txBody>
      </p:sp>
      <p:sp>
        <p:nvSpPr>
          <p:cNvPr id="217" name="Google Shape;217;p27"/>
          <p:cNvSpPr/>
          <p:nvPr/>
        </p:nvSpPr>
        <p:spPr>
          <a:xfrm>
            <a:off x="2438400" y="2343649"/>
            <a:ext cx="4648200" cy="857250"/>
          </a:xfrm>
          <a:prstGeom prst="wedgeRectCallout">
            <a:avLst>
              <a:gd name="adj1" fmla="val 1969"/>
              <a:gd name="adj2" fmla="val -103036"/>
            </a:avLst>
          </a:prstGeom>
          <a:solidFill>
            <a:srgbClr val="548135"/>
          </a:solidFill>
          <a:ln w="25400" cap="flat" cmpd="sng">
            <a:solidFill>
              <a:srgbClr val="31538F"/>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400">
                <a:solidFill>
                  <a:schemeClr val="lt1"/>
                </a:solidFill>
                <a:latin typeface="Calibri"/>
                <a:ea typeface="Calibri"/>
                <a:cs typeface="Calibri"/>
                <a:sym typeface="Calibri"/>
              </a:rPr>
              <a:t>Web designer cannot use the style builder to create an inline style</a:t>
            </a:r>
            <a:endParaRPr/>
          </a:p>
        </p:txBody>
      </p:sp>
      <p:sp>
        <p:nvSpPr>
          <p:cNvPr id="218" name="Google Shape;218;p27"/>
          <p:cNvSpPr/>
          <p:nvPr/>
        </p:nvSpPr>
        <p:spPr>
          <a:xfrm>
            <a:off x="3581400" y="914400"/>
            <a:ext cx="1828800" cy="965404"/>
          </a:xfrm>
          <a:prstGeom prst="roundRect">
            <a:avLst>
              <a:gd name="adj" fmla="val 16667"/>
            </a:avLst>
          </a:prstGeom>
          <a:solidFill>
            <a:srgbClr val="C00000"/>
          </a:solidFill>
          <a:ln w="25400" cap="flat" cmpd="sng">
            <a:solidFill>
              <a:srgbClr val="31538F"/>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400">
                <a:solidFill>
                  <a:schemeClr val="lt1"/>
                </a:solidFill>
                <a:latin typeface="Calibri"/>
                <a:ea typeface="Calibri"/>
                <a:cs typeface="Calibri"/>
                <a:sym typeface="Calibri"/>
              </a:rPr>
              <a:t>Inline Styles</a:t>
            </a:r>
            <a:endParaRPr/>
          </a:p>
        </p:txBody>
      </p:sp>
      <p:sp>
        <p:nvSpPr>
          <p:cNvPr id="219" name="Google Shape;219;p27"/>
          <p:cNvSpPr/>
          <p:nvPr/>
        </p:nvSpPr>
        <p:spPr>
          <a:xfrm>
            <a:off x="0" y="3537154"/>
            <a:ext cx="8991600" cy="784830"/>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The Code Snippet demonstrates the use of inline style.</a:t>
            </a:r>
            <a:endParaRPr/>
          </a:p>
          <a:p>
            <a:pPr marL="457200" marR="0" lvl="1" indent="-185420" algn="just" rtl="0">
              <a:lnSpc>
                <a:spcPct val="100000"/>
              </a:lnSpc>
              <a:spcBef>
                <a:spcPts val="0"/>
              </a:spcBef>
              <a:spcAft>
                <a:spcPts val="0"/>
              </a:spcAft>
              <a:buClr>
                <a:srgbClr val="AC1418"/>
              </a:buClr>
              <a:buSzPts val="1400"/>
              <a:buFont typeface="Noto Sans Symbols"/>
              <a:buNone/>
            </a:pPr>
            <a:endParaRPr sz="1400" b="0" i="0" u="none" strike="noStrike" cap="none">
              <a:solidFill>
                <a:schemeClr val="dk1"/>
              </a:solidFill>
              <a:latin typeface="Courier New"/>
              <a:ea typeface="Courier New"/>
              <a:cs typeface="Courier New"/>
              <a:sym typeface="Courier New"/>
            </a:endParaRPr>
          </a:p>
          <a:p>
            <a:pPr marL="457200" marR="0" lvl="1" indent="-274320" algn="l" rtl="0">
              <a:lnSpc>
                <a:spcPct val="100000"/>
              </a:lnSpc>
              <a:spcBef>
                <a:spcPts val="0"/>
              </a:spcBef>
              <a:spcAft>
                <a:spcPts val="0"/>
              </a:spcAft>
              <a:buNone/>
            </a:pPr>
            <a:r>
              <a:rPr lang="vi" sz="2400" b="1" i="0" u="none" strike="noStrike" cap="none">
                <a:solidFill>
                  <a:schemeClr val="dk1"/>
                </a:solidFill>
                <a:latin typeface="Courier New"/>
                <a:ea typeface="Courier New"/>
                <a:cs typeface="Courier New"/>
                <a:sym typeface="Courier New"/>
              </a:rPr>
              <a:t>&lt;p </a:t>
            </a:r>
            <a:r>
              <a:rPr lang="vi" sz="2400" b="1" i="0" u="none" strike="noStrike" cap="none">
                <a:solidFill>
                  <a:srgbClr val="FF0000"/>
                </a:solidFill>
                <a:latin typeface="Courier New"/>
                <a:ea typeface="Courier New"/>
                <a:cs typeface="Courier New"/>
                <a:sym typeface="Courier New"/>
              </a:rPr>
              <a:t>style=</a:t>
            </a:r>
            <a:r>
              <a:rPr lang="vi" sz="2400" b="1" i="0" u="none" strike="noStrike" cap="none">
                <a:solidFill>
                  <a:schemeClr val="dk1"/>
                </a:solidFill>
                <a:latin typeface="Courier New"/>
                <a:ea typeface="Courier New"/>
                <a:cs typeface="Courier New"/>
                <a:sym typeface="Courier New"/>
              </a:rPr>
              <a:t>”font-size:14px; color:purple;”&gt;&lt;/p&gt;</a:t>
            </a:r>
            <a:endParaRPr sz="2400" b="1" i="0" u="none" strike="noStrike" cap="none" baseline="30000">
              <a:solidFill>
                <a:schemeClr val="dk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gtEl>
                                        <p:attrNameLst>
                                          <p:attrName>style.visibility</p:attrName>
                                        </p:attrNameLst>
                                      </p:cBhvr>
                                      <p:to>
                                        <p:strVal val="visible"/>
                                      </p:to>
                                    </p:set>
                                    <p:animEffect transition="in" filter="fade">
                                      <p:cBhvr>
                                        <p:cTn id="7" dur="500"/>
                                        <p:tgtEl>
                                          <p:spTgt spid="2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17"/>
                                        </p:tgtEl>
                                        <p:attrNameLst>
                                          <p:attrName>style.visibility</p:attrName>
                                        </p:attrNameLst>
                                      </p:cBhvr>
                                      <p:to>
                                        <p:strVal val="visible"/>
                                      </p:to>
                                    </p:set>
                                    <p:animEffect transition="in" filter="fade">
                                      <p:cBhvr>
                                        <p:cTn id="11" dur="500"/>
                                        <p:tgtEl>
                                          <p:spTgt spid="2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6"/>
                                        </p:tgtEl>
                                        <p:attrNameLst>
                                          <p:attrName>style.visibility</p:attrName>
                                        </p:attrNameLst>
                                      </p:cBhvr>
                                      <p:to>
                                        <p:strVal val="visible"/>
                                      </p:to>
                                    </p:set>
                                    <p:animEffect transition="in" filter="fade">
                                      <p:cBhvr>
                                        <p:cTn id="15" dur="500"/>
                                        <p:tgtEl>
                                          <p:spTgt spid="216"/>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219"/>
                                        </p:tgtEl>
                                        <p:attrNameLst>
                                          <p:attrName>style.visibility</p:attrName>
                                        </p:attrNameLst>
                                      </p:cBhvr>
                                      <p:to>
                                        <p:strVal val="visible"/>
                                      </p:to>
                                    </p:set>
                                    <p:anim calcmode="lin" valueType="num">
                                      <p:cBhvr additive="base">
                                        <p:cTn id="20" dur="1000"/>
                                        <p:tgtEl>
                                          <p:spTgt spid="219"/>
                                        </p:tgtEl>
                                        <p:attrNameLst>
                                          <p:attrName>ppt_w</p:attrName>
                                        </p:attrNameLst>
                                      </p:cBhvr>
                                      <p:tavLst>
                                        <p:tav tm="0">
                                          <p:val>
                                            <p:strVal val="0"/>
                                          </p:val>
                                        </p:tav>
                                        <p:tav tm="100000">
                                          <p:val>
                                            <p:strVal val="#ppt_w"/>
                                          </p:val>
                                        </p:tav>
                                      </p:tavLst>
                                    </p:anim>
                                    <p:anim calcmode="lin" valueType="num">
                                      <p:cBhvr additive="base">
                                        <p:cTn id="21" dur="1000"/>
                                        <p:tgtEl>
                                          <p:spTgt spid="21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13</a:t>
            </a:fld>
            <a:endParaRPr/>
          </a:p>
        </p:txBody>
      </p:sp>
      <p:sp>
        <p:nvSpPr>
          <p:cNvPr id="226" name="Google Shape;226;p28"/>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227" name="Google Shape;227;p28"/>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Internal/Embedded Styles 1-2</a:t>
            </a:r>
            <a:endParaRPr/>
          </a:p>
        </p:txBody>
      </p:sp>
      <p:sp>
        <p:nvSpPr>
          <p:cNvPr id="228" name="Google Shape;228;p28"/>
          <p:cNvSpPr/>
          <p:nvPr/>
        </p:nvSpPr>
        <p:spPr>
          <a:xfrm>
            <a:off x="228600" y="2323123"/>
            <a:ext cx="2438400" cy="1200150"/>
          </a:xfrm>
          <a:prstGeom prst="wedgeRectCallout">
            <a:avLst>
              <a:gd name="adj1" fmla="val 76231"/>
              <a:gd name="adj2" fmla="val -18660"/>
            </a:avLst>
          </a:prstGeom>
          <a:solidFill>
            <a:srgbClr val="BF9000"/>
          </a:solidFill>
          <a:ln w="25400" cap="flat" cmpd="sng">
            <a:solidFill>
              <a:srgbClr val="31538F"/>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Placed inside the &lt;head&gt; section of a particular Web page source code</a:t>
            </a:r>
            <a:endParaRPr sz="2000"/>
          </a:p>
        </p:txBody>
      </p:sp>
      <p:sp>
        <p:nvSpPr>
          <p:cNvPr id="229" name="Google Shape;229;p28"/>
          <p:cNvSpPr/>
          <p:nvPr/>
        </p:nvSpPr>
        <p:spPr>
          <a:xfrm flipH="1">
            <a:off x="5782733" y="2114549"/>
            <a:ext cx="3200402" cy="1207294"/>
          </a:xfrm>
          <a:prstGeom prst="wedgeRectCallout">
            <a:avLst>
              <a:gd name="adj1" fmla="val 67725"/>
              <a:gd name="adj2" fmla="val 762"/>
            </a:avLst>
          </a:prstGeom>
          <a:solidFill>
            <a:srgbClr val="1E4E79"/>
          </a:solidFill>
          <a:ln w="25400" cap="flat" cmpd="sng">
            <a:solidFill>
              <a:srgbClr val="31538F"/>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Style rules appear in a declaration block for each HTML element under the style element</a:t>
            </a:r>
            <a:endParaRPr sz="2000"/>
          </a:p>
        </p:txBody>
      </p:sp>
      <p:sp>
        <p:nvSpPr>
          <p:cNvPr id="230" name="Google Shape;230;p28"/>
          <p:cNvSpPr/>
          <p:nvPr/>
        </p:nvSpPr>
        <p:spPr>
          <a:xfrm>
            <a:off x="2019300" y="3813083"/>
            <a:ext cx="4495800" cy="857250"/>
          </a:xfrm>
          <a:prstGeom prst="wedgeRectCallout">
            <a:avLst>
              <a:gd name="adj1" fmla="val -418"/>
              <a:gd name="adj2" fmla="val -106825"/>
            </a:avLst>
          </a:prstGeom>
          <a:solidFill>
            <a:srgbClr val="4411D5"/>
          </a:solidFill>
          <a:ln w="25400" cap="flat" cmpd="sng">
            <a:solidFill>
              <a:srgbClr val="31538F"/>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200">
                <a:solidFill>
                  <a:schemeClr val="lt1"/>
                </a:solidFill>
                <a:latin typeface="Calibri"/>
                <a:ea typeface="Calibri"/>
                <a:cs typeface="Calibri"/>
                <a:sym typeface="Calibri"/>
              </a:rPr>
              <a:t>Styles can be re-used in the same Web page in which they are placed</a:t>
            </a:r>
            <a:endParaRPr/>
          </a:p>
        </p:txBody>
      </p:sp>
      <p:sp>
        <p:nvSpPr>
          <p:cNvPr id="231" name="Google Shape;231;p28"/>
          <p:cNvSpPr/>
          <p:nvPr/>
        </p:nvSpPr>
        <p:spPr>
          <a:xfrm>
            <a:off x="3314700" y="2312318"/>
            <a:ext cx="1905000" cy="971550"/>
          </a:xfrm>
          <a:prstGeom prst="roundRect">
            <a:avLst>
              <a:gd name="adj" fmla="val 16667"/>
            </a:avLst>
          </a:prstGeom>
          <a:solidFill>
            <a:srgbClr val="C00000"/>
          </a:solidFill>
          <a:ln w="25400" cap="flat" cmpd="sng">
            <a:solidFill>
              <a:srgbClr val="31538F"/>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400">
                <a:solidFill>
                  <a:schemeClr val="lt1"/>
                </a:solidFill>
                <a:latin typeface="Calibri"/>
                <a:ea typeface="Calibri"/>
                <a:cs typeface="Calibri"/>
                <a:sym typeface="Calibri"/>
              </a:rPr>
              <a:t>Internal Styles</a:t>
            </a:r>
            <a:endParaRPr/>
          </a:p>
        </p:txBody>
      </p:sp>
      <p:sp>
        <p:nvSpPr>
          <p:cNvPr id="232" name="Google Shape;232;p28"/>
          <p:cNvSpPr/>
          <p:nvPr/>
        </p:nvSpPr>
        <p:spPr>
          <a:xfrm flipH="1">
            <a:off x="2514600" y="948440"/>
            <a:ext cx="5105400" cy="719387"/>
          </a:xfrm>
          <a:prstGeom prst="wedgeRectCallout">
            <a:avLst>
              <a:gd name="adj1" fmla="val 13098"/>
              <a:gd name="adj2" fmla="val 138641"/>
            </a:avLst>
          </a:prstGeom>
          <a:solidFill>
            <a:srgbClr val="385623"/>
          </a:solidFill>
          <a:ln w="25400" cap="flat" cmpd="sng">
            <a:solidFill>
              <a:srgbClr val="31538F"/>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200">
                <a:solidFill>
                  <a:schemeClr val="lt1"/>
                </a:solidFill>
                <a:latin typeface="Calibri"/>
                <a:ea typeface="Calibri"/>
                <a:cs typeface="Calibri"/>
                <a:sym typeface="Calibri"/>
              </a:rPr>
              <a:t>Type attribute of the style element specifies the content type, which is text/css</a:t>
            </a:r>
            <a:endParaRPr sz="22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30"/>
                                        </p:tgtEl>
                                        <p:attrNameLst>
                                          <p:attrName>style.visibility</p:attrName>
                                        </p:attrNameLst>
                                      </p:cBhvr>
                                      <p:to>
                                        <p:strVal val="visible"/>
                                      </p:to>
                                    </p:set>
                                    <p:animEffect transition="in" filter="fade">
                                      <p:cBhvr>
                                        <p:cTn id="11" dur="500"/>
                                        <p:tgtEl>
                                          <p:spTgt spid="23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500"/>
                                        <p:tgtEl>
                                          <p:spTgt spid="22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32"/>
                                        </p:tgtEl>
                                        <p:attrNameLst>
                                          <p:attrName>style.visibility</p:attrName>
                                        </p:attrNameLst>
                                      </p:cBhvr>
                                      <p:to>
                                        <p:strVal val="visible"/>
                                      </p:to>
                                    </p:set>
                                    <p:animEffect transition="in" filter="fade">
                                      <p:cBhvr>
                                        <p:cTn id="19" dur="5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14</a:t>
            </a:fld>
            <a:endParaRPr/>
          </a:p>
        </p:txBody>
      </p:sp>
      <p:sp>
        <p:nvSpPr>
          <p:cNvPr id="239" name="Google Shape;239;p29"/>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a:t>
            </a:r>
            <a:endParaRPr/>
          </a:p>
        </p:txBody>
      </p:sp>
      <p:sp>
        <p:nvSpPr>
          <p:cNvPr id="240" name="Google Shape;240;p2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Internal/Embedded Styles 2-2</a:t>
            </a:r>
            <a:endParaRPr/>
          </a:p>
        </p:txBody>
      </p:sp>
      <p:sp>
        <p:nvSpPr>
          <p:cNvPr id="241" name="Google Shape;241;p29"/>
          <p:cNvSpPr/>
          <p:nvPr/>
        </p:nvSpPr>
        <p:spPr>
          <a:xfrm>
            <a:off x="228600" y="628650"/>
            <a:ext cx="8534400" cy="4247317"/>
          </a:xfrm>
          <a:prstGeom prst="rect">
            <a:avLst/>
          </a:prstGeom>
          <a:noFill/>
          <a:ln>
            <a:noFill/>
          </a:ln>
        </p:spPr>
        <p:txBody>
          <a:bodyPr spcFirstLastPara="1" wrap="square" lIns="91425" tIns="45700" rIns="91425" bIns="45700" anchor="t" anchorCtr="0">
            <a:noAutofit/>
          </a:bodyPr>
          <a:lstStyle/>
          <a:p>
            <a:pPr marL="457200" marR="0" lvl="1" indent="-223520" algn="just" rtl="0">
              <a:lnSpc>
                <a:spcPct val="100000"/>
              </a:lnSpc>
              <a:spcBef>
                <a:spcPts val="0"/>
              </a:spcBef>
              <a:spcAft>
                <a:spcPts val="0"/>
              </a:spcAft>
              <a:buClr>
                <a:srgbClr val="AC1418"/>
              </a:buClr>
              <a:buSzPts val="1600"/>
              <a:buFont typeface="Noto Sans Symbols"/>
              <a:buChar char="•"/>
            </a:pPr>
            <a:r>
              <a:rPr lang="vi" sz="1600" b="0" i="0" u="none" strike="noStrike" cap="none">
                <a:solidFill>
                  <a:schemeClr val="dk1"/>
                </a:solidFill>
                <a:latin typeface="Calibri"/>
                <a:ea typeface="Calibri"/>
                <a:cs typeface="Calibri"/>
                <a:sym typeface="Calibri"/>
              </a:rPr>
              <a:t>The Code Snippet demonstrates how to specify internal style.</a:t>
            </a:r>
            <a:endParaRPr sz="1600"/>
          </a:p>
          <a:p>
            <a:pPr marL="457200" marR="0" lvl="1" indent="-185420" algn="just" rtl="0">
              <a:lnSpc>
                <a:spcPct val="100000"/>
              </a:lnSpc>
              <a:spcBef>
                <a:spcPts val="0"/>
              </a:spcBef>
              <a:spcAft>
                <a:spcPts val="0"/>
              </a:spcAft>
              <a:buClr>
                <a:srgbClr val="AC1418"/>
              </a:buClr>
              <a:buSzPts val="1400"/>
              <a:buFont typeface="Noto Sans Symbols"/>
              <a:buNone/>
            </a:pPr>
            <a:endParaRPr sz="1600" b="0" i="0" u="none" strike="noStrike" cap="none">
              <a:solidFill>
                <a:schemeClr val="dk1"/>
              </a:solidFill>
              <a:latin typeface="Courier New"/>
              <a:ea typeface="Courier New"/>
              <a:cs typeface="Courier New"/>
              <a:sym typeface="Courier New"/>
            </a:endParaRPr>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&lt;head&gt;</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&lt;meta charset=“utf-8”&gt;</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&lt;title&gt;Sample HTML5 Structure&lt;/title&gt;</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a:t>
            </a:r>
            <a:r>
              <a:rPr lang="vi" sz="1600" b="1" i="0" u="none" strike="noStrike" cap="none">
                <a:solidFill>
                  <a:srgbClr val="FF0000"/>
                </a:solidFill>
                <a:latin typeface="Courier New"/>
                <a:ea typeface="Courier New"/>
                <a:cs typeface="Courier New"/>
                <a:sym typeface="Courier New"/>
              </a:rPr>
              <a:t>&lt;style&gt;</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a:t>
            </a:r>
            <a:r>
              <a:rPr lang="vi" sz="1600" b="1" i="0" u="none" strike="noStrike" cap="none">
                <a:solidFill>
                  <a:srgbClr val="007E39"/>
                </a:solidFill>
                <a:latin typeface="Courier New"/>
                <a:ea typeface="Courier New"/>
                <a:cs typeface="Courier New"/>
                <a:sym typeface="Courier New"/>
              </a:rPr>
              <a:t>h1, h2</a:t>
            </a:r>
            <a:r>
              <a:rPr lang="vi" sz="1600" b="1" i="0" u="none" strike="noStrike" cap="none">
                <a:solidFill>
                  <a:schemeClr val="dk1"/>
                </a:solidFill>
                <a:latin typeface="Courier New"/>
                <a:ea typeface="Courier New"/>
                <a:cs typeface="Courier New"/>
                <a:sym typeface="Courier New"/>
              </a:rPr>
              <a:t> {</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margin:0px;</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font-size:1.5em;</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a:t>
            </a:r>
            <a:r>
              <a:rPr lang="vi" sz="1600" b="1" i="0" u="none" strike="noStrike" cap="none">
                <a:solidFill>
                  <a:srgbClr val="007E39"/>
                </a:solidFill>
                <a:latin typeface="Courier New"/>
                <a:ea typeface="Courier New"/>
                <a:cs typeface="Courier New"/>
                <a:sym typeface="Courier New"/>
              </a:rPr>
              <a:t>footer</a:t>
            </a:r>
            <a:r>
              <a:rPr lang="vi" sz="1600" b="1" i="0" u="none" strike="noStrike" cap="none">
                <a:solidFill>
                  <a:schemeClr val="dk1"/>
                </a:solidFill>
                <a:latin typeface="Courier New"/>
                <a:ea typeface="Courier New"/>
                <a:cs typeface="Courier New"/>
                <a:sym typeface="Courier New"/>
              </a:rPr>
              <a:t>{</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background-color:#999;</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text-align:center;</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  </a:t>
            </a:r>
            <a:r>
              <a:rPr lang="vi" sz="1600" b="1" i="0" u="none" strike="noStrike" cap="none">
                <a:solidFill>
                  <a:srgbClr val="FF0000"/>
                </a:solidFill>
                <a:latin typeface="Courier New"/>
                <a:ea typeface="Courier New"/>
                <a:cs typeface="Courier New"/>
                <a:sym typeface="Courier New"/>
              </a:rPr>
              <a:t>&lt;/style&gt;</a:t>
            </a:r>
            <a:endParaRPr sz="1600"/>
          </a:p>
          <a:p>
            <a:pPr marL="182880" marR="0" lvl="1" indent="0" algn="just" rtl="0">
              <a:lnSpc>
                <a:spcPct val="100000"/>
              </a:lnSpc>
              <a:spcBef>
                <a:spcPts val="0"/>
              </a:spcBef>
              <a:spcAft>
                <a:spcPts val="0"/>
              </a:spcAft>
              <a:buNone/>
            </a:pPr>
            <a:r>
              <a:rPr lang="vi" sz="1600" b="1" i="0" u="none" strike="noStrike" cap="none">
                <a:solidFill>
                  <a:schemeClr val="dk1"/>
                </a:solidFill>
                <a:latin typeface="Courier New"/>
                <a:ea typeface="Courier New"/>
                <a:cs typeface="Courier New"/>
                <a:sym typeface="Courier New"/>
              </a:rPr>
              <a:t>&lt;/head&gt;</a:t>
            </a:r>
            <a:endParaRPr sz="1600"/>
          </a:p>
          <a:p>
            <a:pPr marL="457200" marR="0" lvl="1" indent="-121920" algn="just" rtl="0">
              <a:lnSpc>
                <a:spcPct val="100000"/>
              </a:lnSpc>
              <a:spcBef>
                <a:spcPts val="0"/>
              </a:spcBef>
              <a:spcAft>
                <a:spcPts val="0"/>
              </a:spcAft>
              <a:buClr>
                <a:srgbClr val="AC1418"/>
              </a:buClr>
              <a:buSzPts val="2400"/>
              <a:buFont typeface="Noto Sans Symbols"/>
              <a:buNone/>
            </a:pPr>
            <a:endParaRPr sz="1600" b="0" i="0" u="none" strike="noStrike" cap="none" baseline="30000">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0"/>
          <p:cNvSpPr/>
          <p:nvPr/>
        </p:nvSpPr>
        <p:spPr>
          <a:xfrm>
            <a:off x="3352800" y="1828800"/>
            <a:ext cx="1981200" cy="971550"/>
          </a:xfrm>
          <a:prstGeom prst="roundRect">
            <a:avLst>
              <a:gd name="adj" fmla="val 16667"/>
            </a:avLst>
          </a:prstGeom>
          <a:solidFill>
            <a:srgbClr val="C00000"/>
          </a:solidFill>
          <a:ln w="25400" cap="flat" cmpd="sng">
            <a:solidFill>
              <a:srgbClr val="31538F"/>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400">
                <a:solidFill>
                  <a:schemeClr val="lt1"/>
                </a:solidFill>
                <a:latin typeface="Calibri"/>
                <a:ea typeface="Calibri"/>
                <a:cs typeface="Calibri"/>
                <a:sym typeface="Calibri"/>
              </a:rPr>
              <a:t>External Style Sheet</a:t>
            </a:r>
            <a:endParaRPr/>
          </a:p>
        </p:txBody>
      </p:sp>
      <p:sp>
        <p:nvSpPr>
          <p:cNvPr id="248" name="Google Shape;248;p30"/>
          <p:cNvSpPr/>
          <p:nvPr/>
        </p:nvSpPr>
        <p:spPr>
          <a:xfrm>
            <a:off x="762000" y="1028700"/>
            <a:ext cx="2065688" cy="1885950"/>
          </a:xfrm>
          <a:prstGeom prst="wedgeRectCallout">
            <a:avLst>
              <a:gd name="adj1" fmla="val 73994"/>
              <a:gd name="adj2" fmla="val 12874"/>
            </a:avLst>
          </a:prstGeom>
          <a:solidFill>
            <a:srgbClr val="BF9000"/>
          </a:solidFill>
          <a:ln w="25400" cap="flat" cmpd="sng">
            <a:solidFill>
              <a:srgbClr val="31538F"/>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External CSS is defined in a separate file and is saved with the .css extension </a:t>
            </a:r>
            <a:endParaRPr sz="2000"/>
          </a:p>
        </p:txBody>
      </p:sp>
      <p:sp>
        <p:nvSpPr>
          <p:cNvPr id="249" name="Google Shape;249;p30"/>
          <p:cNvSpPr/>
          <p:nvPr/>
        </p:nvSpPr>
        <p:spPr>
          <a:xfrm flipH="1">
            <a:off x="5977288" y="1565671"/>
            <a:ext cx="2952400" cy="1463278"/>
          </a:xfrm>
          <a:prstGeom prst="wedgeRectCallout">
            <a:avLst>
              <a:gd name="adj1" fmla="val 71418"/>
              <a:gd name="adj2" fmla="val -3422"/>
            </a:avLst>
          </a:prstGeom>
          <a:solidFill>
            <a:srgbClr val="1E4E79"/>
          </a:solidFill>
          <a:ln w="25400" cap="flat" cmpd="sng">
            <a:solidFill>
              <a:srgbClr val="31538F"/>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External CSS are widely used to provide a consistent look across the Web pages of a Web site</a:t>
            </a:r>
            <a:endParaRPr sz="2000"/>
          </a:p>
        </p:txBody>
      </p:sp>
      <p:sp>
        <p:nvSpPr>
          <p:cNvPr id="250" name="Google Shape;250;p3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15</a:t>
            </a:fld>
            <a:endParaRPr/>
          </a:p>
        </p:txBody>
      </p:sp>
      <p:sp>
        <p:nvSpPr>
          <p:cNvPr id="251" name="Google Shape;251;p30"/>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a:t>
            </a:r>
            <a:endParaRPr/>
          </a:p>
        </p:txBody>
      </p:sp>
      <p:sp>
        <p:nvSpPr>
          <p:cNvPr id="252" name="Google Shape;252;p30"/>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External Style Sheet 1-2</a:t>
            </a:r>
            <a:endParaRPr/>
          </a:p>
        </p:txBody>
      </p:sp>
      <p:sp>
        <p:nvSpPr>
          <p:cNvPr id="253" name="Google Shape;253;p30"/>
          <p:cNvSpPr/>
          <p:nvPr/>
        </p:nvSpPr>
        <p:spPr>
          <a:xfrm>
            <a:off x="2209800" y="3503539"/>
            <a:ext cx="4191000" cy="1041202"/>
          </a:xfrm>
          <a:prstGeom prst="wedgeRectCallout">
            <a:avLst>
              <a:gd name="adj1" fmla="val 134"/>
              <a:gd name="adj2" fmla="val -117161"/>
            </a:avLst>
          </a:prstGeom>
          <a:solidFill>
            <a:srgbClr val="525252"/>
          </a:solidFill>
          <a:ln w="25400" cap="flat" cmpd="sng">
            <a:solidFill>
              <a:srgbClr val="31538F"/>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200">
                <a:solidFill>
                  <a:schemeClr val="lt1"/>
                </a:solidFill>
                <a:latin typeface="Calibri"/>
                <a:ea typeface="Calibri"/>
                <a:cs typeface="Calibri"/>
                <a:sym typeface="Calibri"/>
              </a:rPr>
              <a:t>Provides the benefit of reusability by implementing common style rules for multiple HTML pages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500"/>
                                        <p:tgtEl>
                                          <p:spTgt spid="24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3"/>
                                        </p:tgtEl>
                                        <p:attrNameLst>
                                          <p:attrName>style.visibility</p:attrName>
                                        </p:attrNameLst>
                                      </p:cBhvr>
                                      <p:to>
                                        <p:strVal val="visible"/>
                                      </p:to>
                                    </p:set>
                                    <p:animEffect transition="in" filter="fade">
                                      <p:cBhvr>
                                        <p:cTn id="11" dur="1000"/>
                                        <p:tgtEl>
                                          <p:spTgt spid="253"/>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49"/>
                                        </p:tgtEl>
                                        <p:attrNameLst>
                                          <p:attrName>style.visibility</p:attrName>
                                        </p:attrNameLst>
                                      </p:cBhvr>
                                      <p:to>
                                        <p:strVal val="visible"/>
                                      </p:to>
                                    </p:set>
                                    <p:animEffect transition="in" filter="fade">
                                      <p:cBhvr>
                                        <p:cTn id="15" dur="1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16</a:t>
            </a:fld>
            <a:endParaRPr/>
          </a:p>
        </p:txBody>
      </p:sp>
      <p:sp>
        <p:nvSpPr>
          <p:cNvPr id="260" name="Google Shape;260;p31"/>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261" name="Google Shape;261;p31"/>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External Style Sheet 2-2</a:t>
            </a:r>
            <a:endParaRPr/>
          </a:p>
        </p:txBody>
      </p:sp>
      <p:sp>
        <p:nvSpPr>
          <p:cNvPr id="262" name="Google Shape;262;p31"/>
          <p:cNvSpPr/>
          <p:nvPr/>
        </p:nvSpPr>
        <p:spPr>
          <a:xfrm>
            <a:off x="228600" y="628650"/>
            <a:ext cx="8616256" cy="4270399"/>
          </a:xfrm>
          <a:prstGeom prst="rect">
            <a:avLst/>
          </a:prstGeom>
          <a:noFill/>
          <a:ln>
            <a:noFill/>
          </a:ln>
        </p:spPr>
        <p:txBody>
          <a:bodyPr spcFirstLastPara="1" wrap="square" lIns="91425" tIns="45700" rIns="91425" bIns="45700" anchor="t" anchorCtr="0">
            <a:noAutofit/>
          </a:bodyPr>
          <a:lstStyle/>
          <a:p>
            <a:pPr marL="457200" marR="0" lvl="1" indent="-223520" algn="just" rtl="0">
              <a:lnSpc>
                <a:spcPct val="100000"/>
              </a:lnSpc>
              <a:spcBef>
                <a:spcPts val="0"/>
              </a:spcBef>
              <a:spcAft>
                <a:spcPts val="0"/>
              </a:spcAft>
              <a:buClr>
                <a:srgbClr val="AC1418"/>
              </a:buClr>
              <a:buSzPts val="1400"/>
              <a:buFont typeface="Noto Sans Symbols"/>
              <a:buChar char="•"/>
            </a:pPr>
            <a:r>
              <a:rPr lang="vi" b="0" i="0" u="none" strike="noStrike" cap="none">
                <a:solidFill>
                  <a:schemeClr val="dk1"/>
                </a:solidFill>
                <a:latin typeface="Calibri"/>
                <a:ea typeface="Calibri"/>
                <a:cs typeface="Calibri"/>
                <a:sym typeface="Calibri"/>
              </a:rPr>
              <a:t>Content of an file body.CSS: </a:t>
            </a:r>
            <a:endParaRPr/>
          </a:p>
          <a:p>
            <a:pPr marL="182880" marR="0" lvl="1" indent="0" algn="just" rtl="0">
              <a:lnSpc>
                <a:spcPct val="100000"/>
              </a:lnSpc>
              <a:spcBef>
                <a:spcPts val="0"/>
              </a:spcBef>
              <a:spcAft>
                <a:spcPts val="0"/>
              </a:spcAft>
              <a:buNone/>
            </a:pPr>
            <a:r>
              <a:rPr lang="vi" b="1" i="0" u="none" strike="noStrike" cap="none">
                <a:solidFill>
                  <a:srgbClr val="FF0000"/>
                </a:solidFill>
                <a:latin typeface="Courier New"/>
                <a:ea typeface="Courier New"/>
                <a:cs typeface="Courier New"/>
                <a:sym typeface="Courier New"/>
              </a:rPr>
              <a:t>BODY</a:t>
            </a:r>
            <a:r>
              <a:rPr lang="vi" b="1" i="0" u="none" strike="noStrike" cap="none">
                <a:solidFill>
                  <a:schemeClr val="dk1"/>
                </a:solidFill>
                <a:latin typeface="Courier New"/>
                <a:ea typeface="Courier New"/>
                <a:cs typeface="Courier New"/>
                <a:sym typeface="Courier New"/>
              </a:rPr>
              <a:t> {</a:t>
            </a:r>
            <a:endParaRPr/>
          </a:p>
          <a:p>
            <a:pPr marL="182880" marR="0" lvl="1" indent="0"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  background-color: gray;</a:t>
            </a:r>
            <a:endParaRPr/>
          </a:p>
          <a:p>
            <a:pPr marL="182880" marR="0" lvl="1" indent="0"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  font-family: arial;</a:t>
            </a:r>
            <a:endParaRPr/>
          </a:p>
          <a:p>
            <a:pPr marL="182880" marR="0" lvl="1" indent="0"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  font-style: italic;</a:t>
            </a:r>
            <a:endParaRPr/>
          </a:p>
          <a:p>
            <a:pPr marL="182880" marR="0" lvl="1" indent="0"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a:t>
            </a:r>
            <a:endParaRPr/>
          </a:p>
          <a:p>
            <a:pPr marL="182880" marR="0" lvl="1" indent="0" algn="just" rtl="0">
              <a:lnSpc>
                <a:spcPct val="100000"/>
              </a:lnSpc>
              <a:spcBef>
                <a:spcPts val="0"/>
              </a:spcBef>
              <a:spcAft>
                <a:spcPts val="0"/>
              </a:spcAft>
              <a:buNone/>
            </a:pPr>
            <a:endParaRPr b="0" i="0" u="none" strike="noStrike" cap="none">
              <a:solidFill>
                <a:schemeClr val="dk1"/>
              </a:solidFill>
              <a:latin typeface="Courier New"/>
              <a:ea typeface="Courier New"/>
              <a:cs typeface="Courier New"/>
              <a:sym typeface="Courier New"/>
            </a:endParaRPr>
          </a:p>
          <a:p>
            <a:pPr marL="457200" marR="0" lvl="1" indent="-223520" algn="l" rtl="0">
              <a:lnSpc>
                <a:spcPct val="100000"/>
              </a:lnSpc>
              <a:spcBef>
                <a:spcPts val="0"/>
              </a:spcBef>
              <a:spcAft>
                <a:spcPts val="0"/>
              </a:spcAft>
              <a:buClr>
                <a:srgbClr val="AC1418"/>
              </a:buClr>
              <a:buSzPts val="1400"/>
              <a:buFont typeface="Noto Sans Symbols"/>
              <a:buChar char="•"/>
            </a:pPr>
            <a:r>
              <a:rPr lang="vi" b="0" i="0" u="none" strike="noStrike" cap="none">
                <a:solidFill>
                  <a:schemeClr val="dk1"/>
                </a:solidFill>
                <a:latin typeface="Calibri"/>
                <a:ea typeface="Calibri"/>
                <a:cs typeface="Calibri"/>
                <a:sym typeface="Calibri"/>
              </a:rPr>
              <a:t>Code Snippet shows the way of using an external CSS style sheet:</a:t>
            </a:r>
            <a:endParaRPr b="0" i="0" u="none" strike="noStrike" cap="none">
              <a:solidFill>
                <a:schemeClr val="dk1"/>
              </a:solidFill>
              <a:latin typeface="Courier New"/>
              <a:ea typeface="Courier New"/>
              <a:cs typeface="Courier New"/>
              <a:sym typeface="Courier New"/>
            </a:endParaRPr>
          </a:p>
          <a:p>
            <a:pPr marL="182880" marR="0" lvl="1"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&lt;!DOCTYPE html&gt;</a:t>
            </a:r>
            <a:endParaRPr/>
          </a:p>
          <a:p>
            <a:pPr marL="182880" marR="0" lvl="1"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&lt;html&gt;</a:t>
            </a:r>
            <a:endParaRPr/>
          </a:p>
          <a:p>
            <a:pPr marL="182880" marR="0" lvl="1"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  &lt;head&gt;</a:t>
            </a:r>
            <a:endParaRPr/>
          </a:p>
          <a:p>
            <a:pPr marL="182880" marR="0" lvl="1"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    &lt;</a:t>
            </a:r>
            <a:r>
              <a:rPr lang="vi" b="1" i="0" u="none" strike="noStrike" cap="none">
                <a:solidFill>
                  <a:srgbClr val="FF0000"/>
                </a:solidFill>
                <a:latin typeface="Courier New"/>
                <a:ea typeface="Courier New"/>
                <a:cs typeface="Courier New"/>
                <a:sym typeface="Courier New"/>
              </a:rPr>
              <a:t>LINK</a:t>
            </a:r>
            <a:r>
              <a:rPr lang="vi" b="1" i="0" u="none" strike="noStrike" cap="none">
                <a:solidFill>
                  <a:schemeClr val="dk1"/>
                </a:solidFill>
                <a:latin typeface="Courier New"/>
                <a:ea typeface="Courier New"/>
                <a:cs typeface="Courier New"/>
                <a:sym typeface="Courier New"/>
              </a:rPr>
              <a:t> </a:t>
            </a:r>
            <a:r>
              <a:rPr lang="vi" b="1" i="0" u="none" strike="noStrike" cap="none">
                <a:solidFill>
                  <a:srgbClr val="007E39"/>
                </a:solidFill>
                <a:latin typeface="Courier New"/>
                <a:ea typeface="Courier New"/>
                <a:cs typeface="Courier New"/>
                <a:sym typeface="Courier New"/>
              </a:rPr>
              <a:t>rel</a:t>
            </a:r>
            <a:r>
              <a:rPr lang="vi" b="1" i="0" u="none" strike="noStrike" cap="none">
                <a:solidFill>
                  <a:schemeClr val="dk1"/>
                </a:solidFill>
                <a:latin typeface="Courier New"/>
                <a:ea typeface="Courier New"/>
                <a:cs typeface="Courier New"/>
                <a:sym typeface="Courier New"/>
              </a:rPr>
              <a:t>=“stylesheet” </a:t>
            </a:r>
            <a:r>
              <a:rPr lang="vi" b="1" i="0" u="none" strike="noStrike" cap="none">
                <a:solidFill>
                  <a:srgbClr val="007E39"/>
                </a:solidFill>
                <a:latin typeface="Courier New"/>
                <a:ea typeface="Courier New"/>
                <a:cs typeface="Courier New"/>
                <a:sym typeface="Courier New"/>
              </a:rPr>
              <a:t>href</a:t>
            </a:r>
            <a:r>
              <a:rPr lang="vi" b="1" i="0" u="none" strike="noStrike" cap="none">
                <a:solidFill>
                  <a:schemeClr val="dk1"/>
                </a:solidFill>
                <a:latin typeface="Courier New"/>
                <a:ea typeface="Courier New"/>
                <a:cs typeface="Courier New"/>
                <a:sym typeface="Courier New"/>
              </a:rPr>
              <a:t>=“body.css”/&gt;</a:t>
            </a:r>
            <a:endParaRPr/>
          </a:p>
          <a:p>
            <a:pPr marL="182880" marR="0" lvl="1"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  &lt;/head&gt;</a:t>
            </a:r>
            <a:br>
              <a:rPr lang="vi" b="1" i="0" u="none" strike="noStrike" cap="none">
                <a:solidFill>
                  <a:schemeClr val="dk1"/>
                </a:solidFill>
                <a:latin typeface="Courier New"/>
                <a:ea typeface="Courier New"/>
                <a:cs typeface="Courier New"/>
                <a:sym typeface="Courier New"/>
              </a:rPr>
            </a:br>
            <a:endParaRPr b="1" i="0" u="none" strike="noStrike" cap="none">
              <a:solidFill>
                <a:schemeClr val="dk1"/>
              </a:solidFill>
              <a:latin typeface="Courier New"/>
              <a:ea typeface="Courier New"/>
              <a:cs typeface="Courier New"/>
              <a:sym typeface="Courier New"/>
            </a:endParaRPr>
          </a:p>
          <a:p>
            <a:pPr marL="182880" marR="0" lvl="1"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  &lt;body&gt;</a:t>
            </a:r>
            <a:endParaRPr/>
          </a:p>
          <a:p>
            <a:pPr marL="182880" marR="0" lvl="1"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    This is the fastest web server..!!</a:t>
            </a:r>
            <a:endParaRPr/>
          </a:p>
          <a:p>
            <a:pPr marL="182880" marR="0" lvl="1"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  &lt;/body&gt;</a:t>
            </a:r>
            <a:endParaRPr/>
          </a:p>
          <a:p>
            <a:pPr marL="182880" marR="0" lvl="1" indent="0" algn="l"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&lt;/html&gt;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62"/>
                                        </p:tgtEl>
                                        <p:attrNameLst>
                                          <p:attrName>style.visibility</p:attrName>
                                        </p:attrNameLst>
                                      </p:cBhvr>
                                      <p:to>
                                        <p:strVal val="visible"/>
                                      </p:to>
                                    </p:set>
                                    <p:anim calcmode="lin" valueType="num">
                                      <p:cBhvr additive="base">
                                        <p:cTn id="7" dur="1000"/>
                                        <p:tgtEl>
                                          <p:spTgt spid="262"/>
                                        </p:tgtEl>
                                        <p:attrNameLst>
                                          <p:attrName>ppt_w</p:attrName>
                                        </p:attrNameLst>
                                      </p:cBhvr>
                                      <p:tavLst>
                                        <p:tav tm="0">
                                          <p:val>
                                            <p:strVal val="0"/>
                                          </p:val>
                                        </p:tav>
                                        <p:tav tm="100000">
                                          <p:val>
                                            <p:strVal val="#ppt_w"/>
                                          </p:val>
                                        </p:tav>
                                      </p:tavLst>
                                    </p:anim>
                                    <p:anim calcmode="lin" valueType="num">
                                      <p:cBhvr additive="base">
                                        <p:cTn id="8" dur="1000"/>
                                        <p:tgtEl>
                                          <p:spTgt spid="26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17</a:t>
            </a:fld>
            <a:endParaRPr/>
          </a:p>
        </p:txBody>
      </p:sp>
      <p:sp>
        <p:nvSpPr>
          <p:cNvPr id="269" name="Google Shape;269;p32"/>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270" name="Google Shape;270;p32"/>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Selectors</a:t>
            </a:r>
            <a:endParaRPr/>
          </a:p>
        </p:txBody>
      </p:sp>
      <p:grpSp>
        <p:nvGrpSpPr>
          <p:cNvPr id="271" name="Google Shape;271;p32"/>
          <p:cNvGrpSpPr/>
          <p:nvPr/>
        </p:nvGrpSpPr>
        <p:grpSpPr>
          <a:xfrm>
            <a:off x="457200" y="788771"/>
            <a:ext cx="8382000" cy="1172250"/>
            <a:chOff x="0" y="76200"/>
            <a:chExt cx="8382000" cy="1563000"/>
          </a:xfrm>
        </p:grpSpPr>
        <p:sp>
          <p:nvSpPr>
            <p:cNvPr id="272" name="Google Shape;272;p32"/>
            <p:cNvSpPr/>
            <p:nvPr/>
          </p:nvSpPr>
          <p:spPr>
            <a:xfrm>
              <a:off x="0" y="76200"/>
              <a:ext cx="8382000" cy="772200"/>
            </a:xfrm>
            <a:prstGeom prst="roundRect">
              <a:avLst>
                <a:gd name="adj" fmla="val 16667"/>
              </a:avLst>
            </a:prstGeom>
            <a:gradFill>
              <a:gsLst>
                <a:gs pos="0">
                  <a:srgbClr val="3373A9"/>
                </a:gs>
                <a:gs pos="80000">
                  <a:srgbClr val="4495DF"/>
                </a:gs>
                <a:gs pos="100000">
                  <a:srgbClr val="4097E4"/>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2"/>
            <p:cNvSpPr txBox="1"/>
            <p:nvPr/>
          </p:nvSpPr>
          <p:spPr>
            <a:xfrm>
              <a:off x="37696" y="1138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Courier New"/>
                <a:buNone/>
              </a:pPr>
              <a:r>
                <a:rPr lang="vi" sz="2000">
                  <a:solidFill>
                    <a:schemeClr val="lt1"/>
                  </a:solidFill>
                  <a:latin typeface="Courier New"/>
                  <a:ea typeface="Courier New"/>
                  <a:cs typeface="Courier New"/>
                  <a:sym typeface="Courier New"/>
                </a:rPr>
                <a:t>Selectors refer to the HTML elements with the styles that the users want to apply to them.</a:t>
              </a:r>
              <a:endParaRPr/>
            </a:p>
          </p:txBody>
        </p:sp>
        <p:sp>
          <p:nvSpPr>
            <p:cNvPr id="274" name="Google Shape;274;p32"/>
            <p:cNvSpPr/>
            <p:nvPr/>
          </p:nvSpPr>
          <p:spPr>
            <a:xfrm>
              <a:off x="0" y="867000"/>
              <a:ext cx="8382000" cy="772200"/>
            </a:xfrm>
            <a:prstGeom prst="roundRect">
              <a:avLst>
                <a:gd name="adj" fmla="val 16667"/>
              </a:avLst>
            </a:prstGeom>
            <a:gradFill>
              <a:gsLst>
                <a:gs pos="0">
                  <a:srgbClr val="4E8827"/>
                </a:gs>
                <a:gs pos="80000">
                  <a:srgbClr val="68B334"/>
                </a:gs>
                <a:gs pos="100000">
                  <a:srgbClr val="67B732"/>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2"/>
            <p:cNvSpPr txBox="1"/>
            <p:nvPr/>
          </p:nvSpPr>
          <p:spPr>
            <a:xfrm>
              <a:off x="37696" y="9046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lt1"/>
                </a:buClr>
                <a:buSzPts val="2000"/>
                <a:buFont typeface="Courier New"/>
                <a:buNone/>
              </a:pPr>
              <a:r>
                <a:rPr lang="vi" sz="2000">
                  <a:solidFill>
                    <a:schemeClr val="lt1"/>
                  </a:solidFill>
                  <a:latin typeface="Courier New"/>
                  <a:ea typeface="Courier New"/>
                  <a:cs typeface="Courier New"/>
                  <a:sym typeface="Courier New"/>
                </a:rPr>
                <a:t>The four different types of CSS selectors are as follows:</a:t>
              </a:r>
              <a:endParaRPr/>
            </a:p>
          </p:txBody>
        </p:sp>
      </p:grpSp>
      <p:sp>
        <p:nvSpPr>
          <p:cNvPr id="276" name="Google Shape;276;p32"/>
          <p:cNvSpPr/>
          <p:nvPr/>
        </p:nvSpPr>
        <p:spPr>
          <a:xfrm>
            <a:off x="685800" y="3307556"/>
            <a:ext cx="2133600" cy="407194"/>
          </a:xfrm>
          <a:prstGeom prst="wedgeRectCallout">
            <a:avLst>
              <a:gd name="adj1" fmla="val 78101"/>
              <a:gd name="adj2" fmla="val -33022"/>
            </a:avLst>
          </a:prstGeom>
          <a:solidFill>
            <a:schemeClr val="accent1"/>
          </a:solidFill>
          <a:ln w="25400" cap="flat" cmpd="sng">
            <a:solidFill>
              <a:srgbClr val="31538F"/>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Type selector</a:t>
            </a:r>
            <a:endParaRPr/>
          </a:p>
        </p:txBody>
      </p:sp>
      <p:sp>
        <p:nvSpPr>
          <p:cNvPr id="277" name="Google Shape;277;p32"/>
          <p:cNvSpPr/>
          <p:nvPr/>
        </p:nvSpPr>
        <p:spPr>
          <a:xfrm flipH="1">
            <a:off x="5943599" y="3371850"/>
            <a:ext cx="2133600" cy="400049"/>
          </a:xfrm>
          <a:prstGeom prst="wedgeRectCallout">
            <a:avLst>
              <a:gd name="adj1" fmla="val 78101"/>
              <a:gd name="adj2" fmla="val -33022"/>
            </a:avLst>
          </a:prstGeom>
          <a:solidFill>
            <a:srgbClr val="1E4E79"/>
          </a:solidFill>
          <a:ln w="25400" cap="flat" cmpd="sng">
            <a:solidFill>
              <a:srgbClr val="31538F"/>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ID selector</a:t>
            </a:r>
            <a:endParaRPr/>
          </a:p>
        </p:txBody>
      </p:sp>
      <p:sp>
        <p:nvSpPr>
          <p:cNvPr id="278" name="Google Shape;278;p32"/>
          <p:cNvSpPr/>
          <p:nvPr/>
        </p:nvSpPr>
        <p:spPr>
          <a:xfrm>
            <a:off x="3048000" y="4171950"/>
            <a:ext cx="2438400" cy="457200"/>
          </a:xfrm>
          <a:prstGeom prst="wedgeRectCallout">
            <a:avLst>
              <a:gd name="adj1" fmla="val 2953"/>
              <a:gd name="adj2" fmla="val -143921"/>
            </a:avLst>
          </a:prstGeom>
          <a:solidFill>
            <a:srgbClr val="004E4C"/>
          </a:solidFill>
          <a:ln w="25400" cap="flat" cmpd="sng">
            <a:solidFill>
              <a:srgbClr val="31538F"/>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Class selector</a:t>
            </a:r>
            <a:endParaRPr/>
          </a:p>
        </p:txBody>
      </p:sp>
      <p:sp>
        <p:nvSpPr>
          <p:cNvPr id="279" name="Google Shape;279;p32"/>
          <p:cNvSpPr/>
          <p:nvPr/>
        </p:nvSpPr>
        <p:spPr>
          <a:xfrm flipH="1">
            <a:off x="4038599" y="2412207"/>
            <a:ext cx="2286000" cy="464344"/>
          </a:xfrm>
          <a:prstGeom prst="wedgeRectCallout">
            <a:avLst>
              <a:gd name="adj1" fmla="val 38802"/>
              <a:gd name="adj2" fmla="val 116980"/>
            </a:avLst>
          </a:prstGeom>
          <a:solidFill>
            <a:srgbClr val="385623"/>
          </a:solidFill>
          <a:ln w="25400" cap="flat" cmpd="sng">
            <a:solidFill>
              <a:srgbClr val="31538F"/>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Universal selector </a:t>
            </a:r>
            <a:endParaRPr/>
          </a:p>
        </p:txBody>
      </p:sp>
      <p:sp>
        <p:nvSpPr>
          <p:cNvPr id="280" name="Google Shape;280;p32"/>
          <p:cNvSpPr/>
          <p:nvPr/>
        </p:nvSpPr>
        <p:spPr>
          <a:xfrm>
            <a:off x="3429000" y="3200400"/>
            <a:ext cx="1981200" cy="514350"/>
          </a:xfrm>
          <a:prstGeom prst="roundRect">
            <a:avLst>
              <a:gd name="adj" fmla="val 16667"/>
            </a:avLst>
          </a:prstGeom>
          <a:solidFill>
            <a:srgbClr val="C00000"/>
          </a:solidFill>
          <a:ln w="25400" cap="flat" cmpd="sng">
            <a:solidFill>
              <a:srgbClr val="31538F"/>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400" b="1">
                <a:solidFill>
                  <a:schemeClr val="lt1"/>
                </a:solidFill>
                <a:latin typeface="Calibri"/>
                <a:ea typeface="Calibri"/>
                <a:cs typeface="Calibri"/>
                <a:sym typeface="Calibri"/>
              </a:rPr>
              <a:t>Selectors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76"/>
                                        </p:tgtEl>
                                        <p:attrNameLst>
                                          <p:attrName>style.visibility</p:attrName>
                                        </p:attrNameLst>
                                      </p:cBhvr>
                                      <p:to>
                                        <p:strVal val="visible"/>
                                      </p:to>
                                    </p:set>
                                    <p:animEffect transition="in" filter="fade">
                                      <p:cBhvr>
                                        <p:cTn id="11" dur="500"/>
                                        <p:tgtEl>
                                          <p:spTgt spid="276"/>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77"/>
                                        </p:tgtEl>
                                        <p:attrNameLst>
                                          <p:attrName>style.visibility</p:attrName>
                                        </p:attrNameLst>
                                      </p:cBhvr>
                                      <p:to>
                                        <p:strVal val="visible"/>
                                      </p:to>
                                    </p:set>
                                    <p:animEffect transition="in" filter="fade">
                                      <p:cBhvr>
                                        <p:cTn id="15" dur="1000"/>
                                        <p:tgtEl>
                                          <p:spTgt spid="27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78"/>
                                        </p:tgtEl>
                                        <p:attrNameLst>
                                          <p:attrName>style.visibility</p:attrName>
                                        </p:attrNameLst>
                                      </p:cBhvr>
                                      <p:to>
                                        <p:strVal val="visible"/>
                                      </p:to>
                                    </p:set>
                                    <p:animEffect transition="in" filter="fade">
                                      <p:cBhvr>
                                        <p:cTn id="19" dur="1000"/>
                                        <p:tgtEl>
                                          <p:spTgt spid="278"/>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279"/>
                                        </p:tgtEl>
                                        <p:attrNameLst>
                                          <p:attrName>style.visibility</p:attrName>
                                        </p:attrNameLst>
                                      </p:cBhvr>
                                      <p:to>
                                        <p:strVal val="visible"/>
                                      </p:to>
                                    </p:set>
                                    <p:animEffect transition="in" filter="fade">
                                      <p:cBhvr>
                                        <p:cTn id="23" dur="1000"/>
                                        <p:tgtEl>
                                          <p:spTgt spid="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3"/>
          <p:cNvPicPr preferRelativeResize="0"/>
          <p:nvPr/>
        </p:nvPicPr>
        <p:blipFill rotWithShape="1">
          <a:blip r:embed="rId3">
            <a:alphaModFix/>
          </a:blip>
          <a:srcRect/>
          <a:stretch/>
        </p:blipFill>
        <p:spPr>
          <a:xfrm>
            <a:off x="2362200" y="685799"/>
            <a:ext cx="2971800" cy="1667110"/>
          </a:xfrm>
          <a:prstGeom prst="rect">
            <a:avLst/>
          </a:prstGeom>
          <a:noFill/>
          <a:ln>
            <a:noFill/>
          </a:ln>
        </p:spPr>
      </p:pic>
      <p:sp>
        <p:nvSpPr>
          <p:cNvPr id="287" name="Google Shape;287;p3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18</a:t>
            </a:fld>
            <a:endParaRPr/>
          </a:p>
        </p:txBody>
      </p:sp>
      <p:sp>
        <p:nvSpPr>
          <p:cNvPr id="288" name="Google Shape;288;p3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289" name="Google Shape;289;p33"/>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Type Selector</a:t>
            </a:r>
            <a:endParaRPr/>
          </a:p>
        </p:txBody>
      </p:sp>
      <p:grpSp>
        <p:nvGrpSpPr>
          <p:cNvPr id="290" name="Google Shape;290;p33"/>
          <p:cNvGrpSpPr/>
          <p:nvPr/>
        </p:nvGrpSpPr>
        <p:grpSpPr>
          <a:xfrm>
            <a:off x="-3389804" y="1764537"/>
            <a:ext cx="12181652" cy="3604574"/>
            <a:chOff x="-4033092" y="-619084"/>
            <a:chExt cx="12181652" cy="4806099"/>
          </a:xfrm>
        </p:grpSpPr>
        <p:sp>
          <p:nvSpPr>
            <p:cNvPr id="291" name="Google Shape;291;p33"/>
            <p:cNvSpPr/>
            <p:nvPr/>
          </p:nvSpPr>
          <p:spPr>
            <a:xfrm>
              <a:off x="-4033092" y="-619084"/>
              <a:ext cx="4806099" cy="4806099"/>
            </a:xfrm>
            <a:prstGeom prst="blockArc">
              <a:avLst>
                <a:gd name="adj1" fmla="val 18900000"/>
                <a:gd name="adj2" fmla="val 2700000"/>
                <a:gd name="adj3" fmla="val 449"/>
              </a:avLst>
            </a:prstGeom>
            <a:noFill/>
            <a:ln w="254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497114" y="356793"/>
              <a:ext cx="7651445" cy="713586"/>
            </a:xfrm>
            <a:prstGeom prst="rect">
              <a:avLst/>
            </a:prstGeom>
            <a:gradFill>
              <a:gsLst>
                <a:gs pos="0">
                  <a:srgbClr val="D8D8D8"/>
                </a:gs>
                <a:gs pos="35000">
                  <a:srgbClr val="E3E3E3"/>
                </a:gs>
                <a:gs pos="100000">
                  <a:srgbClr val="F4F4F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txBox="1"/>
            <p:nvPr/>
          </p:nvSpPr>
          <p:spPr>
            <a:xfrm>
              <a:off x="497114" y="356793"/>
              <a:ext cx="7651445" cy="713586"/>
            </a:xfrm>
            <a:prstGeom prst="rect">
              <a:avLst/>
            </a:prstGeom>
            <a:noFill/>
            <a:ln>
              <a:noFill/>
            </a:ln>
          </p:spPr>
          <p:txBody>
            <a:bodyPr spcFirstLastPara="1" wrap="square" lIns="566400" tIns="55875" rIns="55875" bIns="55875" anchor="ctr" anchorCtr="0">
              <a:noAutofit/>
            </a:bodyPr>
            <a:lstStyle/>
            <a:p>
              <a:pPr marL="0" marR="0" lvl="0" indent="0" algn="l" rtl="0">
                <a:lnSpc>
                  <a:spcPct val="100000"/>
                </a:lnSpc>
                <a:spcBef>
                  <a:spcPts val="0"/>
                </a:spcBef>
                <a:spcAft>
                  <a:spcPts val="0"/>
                </a:spcAft>
                <a:buClr>
                  <a:schemeClr val="dk1"/>
                </a:buClr>
                <a:buSzPts val="2200"/>
                <a:buFont typeface="Calibri"/>
                <a:buNone/>
              </a:pPr>
              <a:r>
                <a:rPr lang="vi" sz="2200" b="0">
                  <a:solidFill>
                    <a:schemeClr val="dk1"/>
                  </a:solidFill>
                  <a:latin typeface="Calibri"/>
                  <a:ea typeface="Calibri"/>
                  <a:cs typeface="Calibri"/>
                  <a:sym typeface="Calibri"/>
                </a:rPr>
                <a:t>Specifies the element name along with the styles to be applied to that element</a:t>
              </a:r>
              <a:endParaRPr/>
            </a:p>
          </p:txBody>
        </p:sp>
        <p:sp>
          <p:nvSpPr>
            <p:cNvPr id="294" name="Google Shape;294;p33"/>
            <p:cNvSpPr/>
            <p:nvPr/>
          </p:nvSpPr>
          <p:spPr>
            <a:xfrm>
              <a:off x="51123" y="267594"/>
              <a:ext cx="891982" cy="891982"/>
            </a:xfrm>
            <a:prstGeom prst="ellipse">
              <a:avLst/>
            </a:prstGeom>
            <a:gradFill>
              <a:gsLst>
                <a:gs pos="0">
                  <a:schemeClr val="lt1"/>
                </a:gs>
                <a:gs pos="35000">
                  <a:schemeClr val="lt1"/>
                </a:gs>
                <a:gs pos="100000">
                  <a:schemeClr val="lt1"/>
                </a:gs>
              </a:gsLst>
              <a:lin ang="16200000"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756503" y="1427172"/>
              <a:ext cx="7392057" cy="713586"/>
            </a:xfrm>
            <a:prstGeom prst="rect">
              <a:avLst/>
            </a:prstGeom>
            <a:gradFill>
              <a:gsLst>
                <a:gs pos="0">
                  <a:srgbClr val="FFA1A1"/>
                </a:gs>
                <a:gs pos="35000">
                  <a:srgbClr val="FFBBBC"/>
                </a:gs>
                <a:gs pos="100000">
                  <a:srgbClr val="FFE3E3"/>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txBox="1"/>
            <p:nvPr/>
          </p:nvSpPr>
          <p:spPr>
            <a:xfrm>
              <a:off x="756503" y="1427172"/>
              <a:ext cx="7392057" cy="713586"/>
            </a:xfrm>
            <a:prstGeom prst="rect">
              <a:avLst/>
            </a:prstGeom>
            <a:noFill/>
            <a:ln>
              <a:noFill/>
            </a:ln>
          </p:spPr>
          <p:txBody>
            <a:bodyPr spcFirstLastPara="1" wrap="square" lIns="566400" tIns="55875" rIns="55875" bIns="55875" anchor="ctr" anchorCtr="0">
              <a:noAutofit/>
            </a:bodyPr>
            <a:lstStyle/>
            <a:p>
              <a:pPr marL="0" marR="0" lvl="0" indent="0" algn="l" rtl="0">
                <a:lnSpc>
                  <a:spcPct val="90000"/>
                </a:lnSpc>
                <a:spcBef>
                  <a:spcPts val="0"/>
                </a:spcBef>
                <a:spcAft>
                  <a:spcPts val="0"/>
                </a:spcAft>
                <a:buClr>
                  <a:schemeClr val="dk1"/>
                </a:buClr>
                <a:buSzPts val="2200"/>
                <a:buFont typeface="Calibri"/>
                <a:buNone/>
              </a:pPr>
              <a:r>
                <a:rPr lang="vi" sz="2200">
                  <a:solidFill>
                    <a:schemeClr val="dk1"/>
                  </a:solidFill>
                  <a:latin typeface="Calibri"/>
                  <a:ea typeface="Calibri"/>
                  <a:cs typeface="Calibri"/>
                  <a:sym typeface="Calibri"/>
                </a:rPr>
                <a:t>Styles are specified only once for an HTML element</a:t>
              </a:r>
              <a:endParaRPr/>
            </a:p>
          </p:txBody>
        </p:sp>
        <p:sp>
          <p:nvSpPr>
            <p:cNvPr id="297" name="Google Shape;297;p33"/>
            <p:cNvSpPr/>
            <p:nvPr/>
          </p:nvSpPr>
          <p:spPr>
            <a:xfrm>
              <a:off x="310511" y="1337974"/>
              <a:ext cx="891982" cy="891982"/>
            </a:xfrm>
            <a:prstGeom prst="ellipse">
              <a:avLst/>
            </a:prstGeom>
            <a:gradFill>
              <a:gsLst>
                <a:gs pos="0">
                  <a:schemeClr val="lt1"/>
                </a:gs>
                <a:gs pos="35000">
                  <a:schemeClr val="lt1"/>
                </a:gs>
                <a:gs pos="100000">
                  <a:schemeClr val="lt1"/>
                </a:gs>
              </a:gsLst>
              <a:lin ang="16200000" scaled="0"/>
            </a:gradFill>
            <a:ln w="9525" cap="flat" cmpd="sng">
              <a:solidFill>
                <a:srgbClr val="C85B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497114" y="2497551"/>
              <a:ext cx="7651445" cy="713586"/>
            </a:xfrm>
            <a:prstGeom prst="rect">
              <a:avLst/>
            </a:prstGeom>
            <a:gradFill>
              <a:gsLst>
                <a:gs pos="0">
                  <a:srgbClr val="FF7475"/>
                </a:gs>
                <a:gs pos="35000">
                  <a:srgbClr val="FF9F9F"/>
                </a:gs>
                <a:gs pos="100000">
                  <a:srgbClr val="FFD6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txBox="1"/>
            <p:nvPr/>
          </p:nvSpPr>
          <p:spPr>
            <a:xfrm>
              <a:off x="497114" y="2497551"/>
              <a:ext cx="7651445" cy="713586"/>
            </a:xfrm>
            <a:prstGeom prst="rect">
              <a:avLst/>
            </a:prstGeom>
            <a:noFill/>
            <a:ln>
              <a:noFill/>
            </a:ln>
          </p:spPr>
          <p:txBody>
            <a:bodyPr spcFirstLastPara="1" wrap="square" lIns="566400" tIns="55875" rIns="55875" bIns="55875" anchor="ctr" anchorCtr="0">
              <a:noAutofit/>
            </a:bodyPr>
            <a:lstStyle/>
            <a:p>
              <a:pPr marL="0" marR="0" lvl="0" indent="0" algn="l" rtl="0">
                <a:lnSpc>
                  <a:spcPct val="100000"/>
                </a:lnSpc>
                <a:spcBef>
                  <a:spcPts val="0"/>
                </a:spcBef>
                <a:spcAft>
                  <a:spcPts val="0"/>
                </a:spcAft>
                <a:buClr>
                  <a:schemeClr val="dk1"/>
                </a:buClr>
                <a:buSzPts val="2200"/>
                <a:buFont typeface="Calibri"/>
                <a:buNone/>
              </a:pPr>
              <a:r>
                <a:rPr lang="vi" sz="2200">
                  <a:solidFill>
                    <a:schemeClr val="dk1"/>
                  </a:solidFill>
                  <a:latin typeface="Calibri"/>
                  <a:ea typeface="Calibri"/>
                  <a:cs typeface="Calibri"/>
                  <a:sym typeface="Calibri"/>
                </a:rPr>
                <a:t>applies the specified styles to all the occurrence of that element in a Web page</a:t>
              </a:r>
              <a:endParaRPr/>
            </a:p>
          </p:txBody>
        </p:sp>
        <p:sp>
          <p:nvSpPr>
            <p:cNvPr id="300" name="Google Shape;300;p33"/>
            <p:cNvSpPr/>
            <p:nvPr/>
          </p:nvSpPr>
          <p:spPr>
            <a:xfrm>
              <a:off x="51123" y="2408353"/>
              <a:ext cx="891982" cy="891982"/>
            </a:xfrm>
            <a:prstGeom prst="ellipse">
              <a:avLst/>
            </a:prstGeom>
            <a:gradFill>
              <a:gsLst>
                <a:gs pos="0">
                  <a:schemeClr val="lt1"/>
                </a:gs>
                <a:gs pos="35000">
                  <a:schemeClr val="lt1"/>
                </a:gs>
                <a:gs pos="100000">
                  <a:schemeClr val="lt1"/>
                </a:gs>
              </a:gsLst>
              <a:lin ang="16200000" scaled="0"/>
            </a:gradFill>
            <a:ln w="9525" cap="flat" cmpd="sng">
              <a:solidFill>
                <a:srgbClr val="FE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34"/>
          <p:cNvPicPr preferRelativeResize="0"/>
          <p:nvPr/>
        </p:nvPicPr>
        <p:blipFill rotWithShape="1">
          <a:blip r:embed="rId3">
            <a:alphaModFix/>
          </a:blip>
          <a:srcRect/>
          <a:stretch/>
        </p:blipFill>
        <p:spPr>
          <a:xfrm>
            <a:off x="1600200" y="760997"/>
            <a:ext cx="6248400" cy="1610753"/>
          </a:xfrm>
          <a:prstGeom prst="rect">
            <a:avLst/>
          </a:prstGeom>
          <a:noFill/>
          <a:ln>
            <a:noFill/>
          </a:ln>
        </p:spPr>
      </p:pic>
      <p:sp>
        <p:nvSpPr>
          <p:cNvPr id="307" name="Google Shape;307;p3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19</a:t>
            </a:fld>
            <a:endParaRPr/>
          </a:p>
        </p:txBody>
      </p:sp>
      <p:sp>
        <p:nvSpPr>
          <p:cNvPr id="308" name="Google Shape;308;p34"/>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309" name="Google Shape;309;p34"/>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Class Selector</a:t>
            </a:r>
            <a:endParaRPr/>
          </a:p>
        </p:txBody>
      </p:sp>
      <p:grpSp>
        <p:nvGrpSpPr>
          <p:cNvPr id="310" name="Google Shape;310;p34"/>
          <p:cNvGrpSpPr/>
          <p:nvPr/>
        </p:nvGrpSpPr>
        <p:grpSpPr>
          <a:xfrm>
            <a:off x="609600" y="2590399"/>
            <a:ext cx="7842183" cy="2059233"/>
            <a:chOff x="0" y="315596"/>
            <a:chExt cx="7842183" cy="2745644"/>
          </a:xfrm>
        </p:grpSpPr>
        <p:sp>
          <p:nvSpPr>
            <p:cNvPr id="311" name="Google Shape;311;p34"/>
            <p:cNvSpPr/>
            <p:nvPr/>
          </p:nvSpPr>
          <p:spPr>
            <a:xfrm>
              <a:off x="0" y="626919"/>
              <a:ext cx="7842183" cy="529200"/>
            </a:xfrm>
            <a:prstGeom prst="rect">
              <a:avLst/>
            </a:prstGeom>
            <a:solidFill>
              <a:schemeClr val="lt1">
                <a:alpha val="89803"/>
              </a:schemeClr>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a:off x="397426" y="315596"/>
              <a:ext cx="7082204" cy="619920"/>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txBox="1"/>
            <p:nvPr/>
          </p:nvSpPr>
          <p:spPr>
            <a:xfrm>
              <a:off x="427688" y="345858"/>
              <a:ext cx="7021680" cy="559396"/>
            </a:xfrm>
            <a:prstGeom prst="rect">
              <a:avLst/>
            </a:prstGeom>
            <a:noFill/>
            <a:ln>
              <a:noFill/>
            </a:ln>
          </p:spPr>
          <p:txBody>
            <a:bodyPr spcFirstLastPara="1" wrap="square" lIns="207475" tIns="0" rIns="207475" bIns="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800">
                  <a:solidFill>
                    <a:schemeClr val="dk1"/>
                  </a:solidFill>
                  <a:latin typeface="Courier New"/>
                  <a:ea typeface="Courier New"/>
                  <a:cs typeface="Courier New"/>
                  <a:sym typeface="Courier New"/>
                </a:rPr>
                <a:t>Class selector starts with a period (</a:t>
              </a:r>
              <a:r>
                <a:rPr lang="vi" sz="1800" b="1">
                  <a:solidFill>
                    <a:srgbClr val="FF0000"/>
                  </a:solidFill>
                  <a:latin typeface="Courier New"/>
                  <a:ea typeface="Courier New"/>
                  <a:cs typeface="Courier New"/>
                  <a:sym typeface="Courier New"/>
                </a:rPr>
                <a:t>.</a:t>
              </a:r>
              <a:r>
                <a:rPr lang="vi" sz="1800" b="1">
                  <a:solidFill>
                    <a:schemeClr val="dk1"/>
                  </a:solidFill>
                  <a:latin typeface="Courier New"/>
                  <a:ea typeface="Courier New"/>
                  <a:cs typeface="Courier New"/>
                  <a:sym typeface="Courier New"/>
                </a:rPr>
                <a:t>)</a:t>
              </a:r>
              <a:r>
                <a:rPr lang="vi" sz="1800">
                  <a:solidFill>
                    <a:schemeClr val="dk1"/>
                  </a:solidFill>
                  <a:latin typeface="Courier New"/>
                  <a:ea typeface="Courier New"/>
                  <a:cs typeface="Courier New"/>
                  <a:sym typeface="Courier New"/>
                </a:rPr>
                <a:t> followed by the value of the class attribute</a:t>
              </a:r>
              <a:endParaRPr sz="1800"/>
            </a:p>
          </p:txBody>
        </p:sp>
        <p:sp>
          <p:nvSpPr>
            <p:cNvPr id="314" name="Google Shape;314;p34"/>
            <p:cNvSpPr/>
            <p:nvPr/>
          </p:nvSpPr>
          <p:spPr>
            <a:xfrm>
              <a:off x="0" y="1579480"/>
              <a:ext cx="7842183" cy="529200"/>
            </a:xfrm>
            <a:prstGeom prst="rect">
              <a:avLst/>
            </a:prstGeom>
            <a:solidFill>
              <a:schemeClr val="lt1">
                <a:alpha val="89803"/>
              </a:schemeClr>
            </a:solidFill>
            <a:ln w="9525" cap="flat" cmpd="sng">
              <a:solidFill>
                <a:srgbClr val="2EE8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392109" y="1269519"/>
              <a:ext cx="7082204" cy="619920"/>
            </a:xfrm>
            <a:prstGeom prst="roundRect">
              <a:avLst>
                <a:gd name="adj" fmla="val 16667"/>
              </a:avLst>
            </a:prstGeom>
            <a:gradFill>
              <a:gsLst>
                <a:gs pos="0">
                  <a:srgbClr val="84FF8D"/>
                </a:gs>
                <a:gs pos="35000">
                  <a:srgbClr val="A8FFAE"/>
                </a:gs>
                <a:gs pos="100000">
                  <a:srgbClr val="DAFFDD"/>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txBox="1"/>
            <p:nvPr/>
          </p:nvSpPr>
          <p:spPr>
            <a:xfrm>
              <a:off x="422371" y="1299781"/>
              <a:ext cx="7021680" cy="559396"/>
            </a:xfrm>
            <a:prstGeom prst="rect">
              <a:avLst/>
            </a:prstGeom>
            <a:noFill/>
            <a:ln>
              <a:noFill/>
            </a:ln>
          </p:spPr>
          <p:txBody>
            <a:bodyPr spcFirstLastPara="1" wrap="square" lIns="207475" tIns="0" rIns="207475" bIns="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800">
                  <a:solidFill>
                    <a:schemeClr val="dk1"/>
                  </a:solidFill>
                  <a:latin typeface="Courier New"/>
                  <a:ea typeface="Courier New"/>
                  <a:cs typeface="Courier New"/>
                  <a:sym typeface="Courier New"/>
                </a:rPr>
                <a:t>Matches elements, whose class attribute is set in an HTML page</a:t>
              </a:r>
              <a:endParaRPr sz="1800"/>
            </a:p>
          </p:txBody>
        </p:sp>
        <p:sp>
          <p:nvSpPr>
            <p:cNvPr id="317" name="Google Shape;317;p34"/>
            <p:cNvSpPr/>
            <p:nvPr/>
          </p:nvSpPr>
          <p:spPr>
            <a:xfrm>
              <a:off x="0" y="2532040"/>
              <a:ext cx="7842183" cy="529200"/>
            </a:xfrm>
            <a:prstGeom prst="rect">
              <a:avLst/>
            </a:prstGeom>
            <a:solidFill>
              <a:schemeClr val="lt1">
                <a:alpha val="89803"/>
              </a:schemeClr>
            </a:solidFill>
            <a:ln w="9525" cap="flat" cmpd="sng">
              <a:solidFill>
                <a:srgbClr val="5999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a:off x="392109" y="2222080"/>
              <a:ext cx="7082204" cy="619920"/>
            </a:xfrm>
            <a:prstGeom prst="roundRect">
              <a:avLst>
                <a:gd name="adj" fmla="val 16667"/>
              </a:avLst>
            </a:prstGeom>
            <a:gradFill>
              <a:gsLst>
                <a:gs pos="0">
                  <a:srgbClr val="99CC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txBox="1"/>
            <p:nvPr/>
          </p:nvSpPr>
          <p:spPr>
            <a:xfrm>
              <a:off x="422371" y="2252342"/>
              <a:ext cx="7021680" cy="559396"/>
            </a:xfrm>
            <a:prstGeom prst="rect">
              <a:avLst/>
            </a:prstGeom>
            <a:noFill/>
            <a:ln>
              <a:noFill/>
            </a:ln>
          </p:spPr>
          <p:txBody>
            <a:bodyPr spcFirstLastPara="1" wrap="square" lIns="207475" tIns="0" rIns="207475" bIns="0" anchor="ctr" anchorCtr="0">
              <a:noAutofit/>
            </a:bodyPr>
            <a:lstStyle/>
            <a:p>
              <a:pPr marL="0" marR="0" lvl="0" indent="0" algn="l" rtl="0">
                <a:lnSpc>
                  <a:spcPct val="90000"/>
                </a:lnSpc>
                <a:spcBef>
                  <a:spcPts val="0"/>
                </a:spcBef>
                <a:spcAft>
                  <a:spcPts val="0"/>
                </a:spcAft>
                <a:buClr>
                  <a:schemeClr val="dk1"/>
                </a:buClr>
                <a:buSzPts val="2100"/>
                <a:buFont typeface="Courier New"/>
                <a:buNone/>
              </a:pPr>
              <a:r>
                <a:rPr lang="vi" sz="1800">
                  <a:solidFill>
                    <a:schemeClr val="dk1"/>
                  </a:solidFill>
                  <a:latin typeface="Courier New"/>
                  <a:ea typeface="Courier New"/>
                  <a:cs typeface="Courier New"/>
                  <a:sym typeface="Courier New"/>
                </a:rPr>
                <a:t>Applies styles to the content of all those elements having the same class attribute</a:t>
              </a:r>
              <a:endParaRPr sz="180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a:t>
            </a:fld>
            <a:endParaRPr/>
          </a:p>
        </p:txBody>
      </p:sp>
      <p:sp>
        <p:nvSpPr>
          <p:cNvPr id="85" name="Google Shape;85;p17"/>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a:t>
            </a:r>
            <a:endParaRPr/>
          </a:p>
        </p:txBody>
      </p:sp>
      <p:sp>
        <p:nvSpPr>
          <p:cNvPr id="86" name="Google Shape;86;p17"/>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Objectives</a:t>
            </a:r>
            <a:endParaRPr/>
          </a:p>
        </p:txBody>
      </p:sp>
      <p:sp>
        <p:nvSpPr>
          <p:cNvPr id="87" name="Google Shape;87;p17"/>
          <p:cNvSpPr/>
          <p:nvPr/>
        </p:nvSpPr>
        <p:spPr>
          <a:xfrm>
            <a:off x="152400" y="1085850"/>
            <a:ext cx="8839200" cy="2571900"/>
          </a:xfrm>
          <a:prstGeom prst="rect">
            <a:avLst/>
          </a:prstGeom>
          <a:noFill/>
          <a:ln>
            <a:noFill/>
          </a:ln>
        </p:spPr>
        <p:txBody>
          <a:bodyPr spcFirstLastPara="1" wrap="square" lIns="91425" tIns="45700" rIns="91425" bIns="45700" anchor="ctr" anchorCtr="0">
            <a:noAutofit/>
          </a:bodyPr>
          <a:lstStyle/>
          <a:p>
            <a:pPr marL="688975" marR="0" lvl="0" indent="-504825" algn="l" rtl="0">
              <a:lnSpc>
                <a:spcPct val="100000"/>
              </a:lnSpc>
              <a:spcBef>
                <a:spcPts val="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Identify the new functions of CSS3</a:t>
            </a:r>
            <a:endParaRPr/>
          </a:p>
          <a:p>
            <a:pPr marL="688975" marR="0" lvl="0" indent="-504825" algn="l" rtl="0">
              <a:lnSpc>
                <a:spcPct val="100000"/>
              </a:lnSpc>
              <a:spcBef>
                <a:spcPts val="120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the different types of </a:t>
            </a:r>
            <a:r>
              <a:rPr lang="vi" sz="2800" b="0" i="0" u="none" strike="noStrike" cap="none">
                <a:solidFill>
                  <a:srgbClr val="FF0000"/>
                </a:solidFill>
                <a:latin typeface="Calibri"/>
                <a:ea typeface="Calibri"/>
                <a:cs typeface="Calibri"/>
                <a:sym typeface="Calibri"/>
              </a:rPr>
              <a:t>selectors</a:t>
            </a:r>
            <a:endParaRPr>
              <a:solidFill>
                <a:srgbClr val="FF0000"/>
              </a:solidFill>
            </a:endParaRPr>
          </a:p>
          <a:p>
            <a:pPr marL="688975" marR="0" lvl="0" indent="-504825" algn="l" rtl="0">
              <a:lnSpc>
                <a:spcPct val="100000"/>
              </a:lnSpc>
              <a:spcBef>
                <a:spcPts val="120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nested tags</a:t>
            </a:r>
            <a:endParaRPr/>
          </a:p>
          <a:p>
            <a:pPr marL="688975" marR="0" lvl="0" indent="-504825" algn="l" rtl="0">
              <a:lnSpc>
                <a:spcPct val="100000"/>
              </a:lnSpc>
              <a:spcBef>
                <a:spcPts val="120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Define </a:t>
            </a:r>
            <a:r>
              <a:rPr lang="vi" sz="2800" b="0" i="0" u="none" strike="noStrike" cap="none">
                <a:solidFill>
                  <a:srgbClr val="FF0000"/>
                </a:solidFill>
                <a:latin typeface="Calibri"/>
                <a:ea typeface="Calibri"/>
                <a:cs typeface="Calibri"/>
                <a:sym typeface="Calibri"/>
              </a:rPr>
              <a:t>Classes</a:t>
            </a:r>
            <a:r>
              <a:rPr lang="vi" sz="2800" b="0" i="0" u="none" strike="noStrike" cap="none">
                <a:solidFill>
                  <a:schemeClr val="dk1"/>
                </a:solidFill>
                <a:latin typeface="Calibri"/>
                <a:ea typeface="Calibri"/>
                <a:cs typeface="Calibri"/>
                <a:sym typeface="Calibri"/>
              </a:rPr>
              <a:t> and </a:t>
            </a:r>
            <a:r>
              <a:rPr lang="vi" sz="2800" b="0" i="0" u="none" strike="noStrike" cap="none">
                <a:solidFill>
                  <a:srgbClr val="FF0000"/>
                </a:solidFill>
                <a:latin typeface="Calibri"/>
                <a:ea typeface="Calibri"/>
                <a:cs typeface="Calibri"/>
                <a:sym typeface="Calibri"/>
              </a:rPr>
              <a:t>ID</a:t>
            </a:r>
            <a:r>
              <a:rPr lang="vi" sz="2800" b="0" i="0" u="none" strike="noStrike" cap="none">
                <a:solidFill>
                  <a:schemeClr val="dk1"/>
                </a:solidFill>
                <a:latin typeface="Calibri"/>
                <a:ea typeface="Calibri"/>
                <a:cs typeface="Calibri"/>
                <a:sym typeface="Calibri"/>
              </a:rPr>
              <a:t>s for applying styles</a:t>
            </a:r>
            <a:endParaRPr/>
          </a:p>
          <a:p>
            <a:pPr marL="688975" marR="0" lvl="0" indent="-504825" algn="l" rtl="0">
              <a:lnSpc>
                <a:spcPct val="100000"/>
              </a:lnSpc>
              <a:spcBef>
                <a:spcPts val="1200"/>
              </a:spcBef>
              <a:spcAft>
                <a:spcPts val="0"/>
              </a:spcAft>
              <a:buClr>
                <a:srgbClr val="AC1418"/>
              </a:buClr>
              <a:buSzPts val="2800"/>
              <a:buFont typeface="Noto Sans Symbols"/>
              <a:buChar char="•"/>
            </a:pPr>
            <a:r>
              <a:rPr lang="vi" sz="2800" b="0" i="0" u="none" strike="noStrike" cap="none">
                <a:solidFill>
                  <a:schemeClr val="dk1"/>
                </a:solidFill>
                <a:latin typeface="Calibri"/>
                <a:ea typeface="Calibri"/>
                <a:cs typeface="Calibri"/>
                <a:sym typeface="Calibri"/>
              </a:rPr>
              <a:t>Explain the process to apply styles to hyperlink</a:t>
            </a:r>
            <a:endParaRPr/>
          </a:p>
          <a:p>
            <a:pPr marL="457200" marR="0" lvl="0" indent="-274320" algn="l" rtl="0">
              <a:lnSpc>
                <a:spcPct val="100000"/>
              </a:lnSpc>
              <a:spcBef>
                <a:spcPts val="0"/>
              </a:spcBef>
              <a:spcAft>
                <a:spcPts val="0"/>
              </a:spcAft>
              <a:buNone/>
            </a:pPr>
            <a:endParaRPr sz="3200" b="0" i="0" u="none" strike="noStrike" cap="none" baseline="30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35"/>
          <p:cNvPicPr preferRelativeResize="0"/>
          <p:nvPr/>
        </p:nvPicPr>
        <p:blipFill rotWithShape="1">
          <a:blip r:embed="rId3">
            <a:alphaModFix/>
          </a:blip>
          <a:srcRect/>
          <a:stretch/>
        </p:blipFill>
        <p:spPr>
          <a:xfrm>
            <a:off x="1905000" y="857250"/>
            <a:ext cx="5638800" cy="1342079"/>
          </a:xfrm>
          <a:prstGeom prst="rect">
            <a:avLst/>
          </a:prstGeom>
          <a:noFill/>
          <a:ln>
            <a:noFill/>
          </a:ln>
        </p:spPr>
      </p:pic>
      <p:sp>
        <p:nvSpPr>
          <p:cNvPr id="326" name="Google Shape;326;p3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20</a:t>
            </a:fld>
            <a:endParaRPr/>
          </a:p>
        </p:txBody>
      </p:sp>
      <p:sp>
        <p:nvSpPr>
          <p:cNvPr id="327" name="Google Shape;327;p35"/>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328" name="Google Shape;328;p35"/>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ID Selector</a:t>
            </a:r>
            <a:endParaRPr/>
          </a:p>
        </p:txBody>
      </p:sp>
      <p:grpSp>
        <p:nvGrpSpPr>
          <p:cNvPr id="329" name="Google Shape;329;p35"/>
          <p:cNvGrpSpPr/>
          <p:nvPr/>
        </p:nvGrpSpPr>
        <p:grpSpPr>
          <a:xfrm>
            <a:off x="-3251173" y="1661197"/>
            <a:ext cx="11891962" cy="3518938"/>
            <a:chOff x="-3936973" y="-604471"/>
            <a:chExt cx="11891962" cy="4691917"/>
          </a:xfrm>
        </p:grpSpPr>
        <p:sp>
          <p:nvSpPr>
            <p:cNvPr id="330" name="Google Shape;330;p35"/>
            <p:cNvSpPr/>
            <p:nvPr/>
          </p:nvSpPr>
          <p:spPr>
            <a:xfrm>
              <a:off x="-3936973" y="-604471"/>
              <a:ext cx="4691917" cy="4691917"/>
            </a:xfrm>
            <a:prstGeom prst="blockArc">
              <a:avLst>
                <a:gd name="adj1" fmla="val 18900000"/>
                <a:gd name="adj2" fmla="val 2700000"/>
                <a:gd name="adj3" fmla="val 460"/>
              </a:avLst>
            </a:prstGeom>
            <a:noFill/>
            <a:ln w="254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a:off x="485491" y="348297"/>
              <a:ext cx="7469498" cy="696594"/>
            </a:xfrm>
            <a:prstGeom prst="rect">
              <a:avLst/>
            </a:prstGeom>
            <a:gradFill>
              <a:gsLst>
                <a:gs pos="0">
                  <a:srgbClr val="FFAF82"/>
                </a:gs>
                <a:gs pos="35000">
                  <a:srgbClr val="FFC5A7"/>
                </a:gs>
                <a:gs pos="100000">
                  <a:srgbClr val="FFE8D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txBox="1"/>
            <p:nvPr/>
          </p:nvSpPr>
          <p:spPr>
            <a:xfrm>
              <a:off x="485491" y="348297"/>
              <a:ext cx="7469498" cy="696594"/>
            </a:xfrm>
            <a:prstGeom prst="rect">
              <a:avLst/>
            </a:prstGeom>
            <a:noFill/>
            <a:ln>
              <a:noFill/>
            </a:ln>
          </p:spPr>
          <p:txBody>
            <a:bodyPr spcFirstLastPara="1" wrap="square" lIns="552900" tIns="50800" rIns="50800" bIns="50800" anchor="ctr" anchorCtr="0">
              <a:noAutofit/>
            </a:bodyPr>
            <a:lstStyle/>
            <a:p>
              <a:pPr marL="0" marR="0" lvl="0" indent="0" algn="l" rtl="0">
                <a:lnSpc>
                  <a:spcPct val="90000"/>
                </a:lnSpc>
                <a:spcBef>
                  <a:spcPts val="0"/>
                </a:spcBef>
                <a:spcAft>
                  <a:spcPts val="0"/>
                </a:spcAft>
                <a:buClr>
                  <a:schemeClr val="dk1"/>
                </a:buClr>
                <a:buSzPts val="2000"/>
                <a:buFont typeface="Calibri"/>
                <a:buNone/>
              </a:pPr>
              <a:r>
                <a:rPr lang="vi" sz="2000" b="1">
                  <a:solidFill>
                    <a:schemeClr val="dk1"/>
                  </a:solidFill>
                  <a:latin typeface="Calibri"/>
                  <a:ea typeface="Calibri"/>
                  <a:cs typeface="Calibri"/>
                  <a:sym typeface="Calibri"/>
                </a:rPr>
                <a:t>ID selector starts with the hash symbol (</a:t>
              </a:r>
              <a:r>
                <a:rPr lang="vi" sz="2000" b="1">
                  <a:solidFill>
                    <a:srgbClr val="FF0000"/>
                  </a:solidFill>
                  <a:latin typeface="Calibri"/>
                  <a:ea typeface="Calibri"/>
                  <a:cs typeface="Calibri"/>
                  <a:sym typeface="Calibri"/>
                </a:rPr>
                <a:t>#</a:t>
              </a:r>
              <a:r>
                <a:rPr lang="vi" sz="2000" b="1">
                  <a:solidFill>
                    <a:schemeClr val="dk1"/>
                  </a:solidFill>
                  <a:latin typeface="Calibri"/>
                  <a:ea typeface="Calibri"/>
                  <a:cs typeface="Calibri"/>
                  <a:sym typeface="Calibri"/>
                </a:rPr>
                <a:t>) followed by the </a:t>
              </a:r>
              <a:r>
                <a:rPr lang="vi" sz="2000" b="1" i="1">
                  <a:solidFill>
                    <a:schemeClr val="dk1"/>
                  </a:solidFill>
                  <a:latin typeface="Calibri"/>
                  <a:ea typeface="Calibri"/>
                  <a:cs typeface="Calibri"/>
                  <a:sym typeface="Calibri"/>
                </a:rPr>
                <a:t>id attribut</a:t>
              </a:r>
              <a:r>
                <a:rPr lang="vi" sz="2000" b="1">
                  <a:solidFill>
                    <a:schemeClr val="dk1"/>
                  </a:solidFill>
                  <a:latin typeface="Calibri"/>
                  <a:ea typeface="Calibri"/>
                  <a:cs typeface="Calibri"/>
                  <a:sym typeface="Calibri"/>
                </a:rPr>
                <a:t>e’s value and the declaration block</a:t>
              </a:r>
              <a:endParaRPr sz="2000">
                <a:solidFill>
                  <a:schemeClr val="dk1"/>
                </a:solidFill>
                <a:latin typeface="Calibri"/>
                <a:ea typeface="Calibri"/>
                <a:cs typeface="Calibri"/>
                <a:sym typeface="Calibri"/>
              </a:endParaRPr>
            </a:p>
          </p:txBody>
        </p:sp>
        <p:sp>
          <p:nvSpPr>
            <p:cNvPr id="333" name="Google Shape;333;p35"/>
            <p:cNvSpPr/>
            <p:nvPr/>
          </p:nvSpPr>
          <p:spPr>
            <a:xfrm>
              <a:off x="50120" y="261223"/>
              <a:ext cx="870743" cy="870743"/>
            </a:xfrm>
            <a:prstGeom prst="ellipse">
              <a:avLst/>
            </a:prstGeom>
            <a:gradFill>
              <a:gsLst>
                <a:gs pos="0">
                  <a:schemeClr val="lt1"/>
                </a:gs>
                <a:gs pos="35000">
                  <a:schemeClr val="lt1"/>
                </a:gs>
                <a:gs pos="100000">
                  <a:schemeClr val="lt1"/>
                </a:gs>
              </a:gsLst>
              <a:lin ang="16200000"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p:cNvSpPr/>
            <p:nvPr/>
          </p:nvSpPr>
          <p:spPr>
            <a:xfrm>
              <a:off x="738704" y="1393189"/>
              <a:ext cx="7216285" cy="696594"/>
            </a:xfrm>
            <a:prstGeom prst="rect">
              <a:avLst/>
            </a:prstGeom>
            <a:gradFill>
              <a:gsLst>
                <a:gs pos="0">
                  <a:srgbClr val="D8D8D8"/>
                </a:gs>
                <a:gs pos="35000">
                  <a:srgbClr val="E3E3E3"/>
                </a:gs>
                <a:gs pos="100000">
                  <a:srgbClr val="F4F4F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p:cNvSpPr txBox="1"/>
            <p:nvPr/>
          </p:nvSpPr>
          <p:spPr>
            <a:xfrm>
              <a:off x="738704" y="1393189"/>
              <a:ext cx="7216285" cy="696594"/>
            </a:xfrm>
            <a:prstGeom prst="rect">
              <a:avLst/>
            </a:prstGeom>
            <a:noFill/>
            <a:ln>
              <a:noFill/>
            </a:ln>
          </p:spPr>
          <p:txBody>
            <a:bodyPr spcFirstLastPara="1" wrap="square" lIns="552900" tIns="50800" rIns="50800" bIns="50800" anchor="ctr" anchorCtr="0">
              <a:noAutofit/>
            </a:bodyPr>
            <a:lstStyle/>
            <a:p>
              <a:pPr marL="0" marR="0" lvl="0" indent="0" algn="l" rtl="0">
                <a:lnSpc>
                  <a:spcPct val="90000"/>
                </a:lnSpc>
                <a:spcBef>
                  <a:spcPts val="0"/>
                </a:spcBef>
                <a:spcAft>
                  <a:spcPts val="0"/>
                </a:spcAft>
                <a:buClr>
                  <a:schemeClr val="dk1"/>
                </a:buClr>
                <a:buSzPts val="2000"/>
                <a:buFont typeface="Calibri"/>
                <a:buNone/>
              </a:pPr>
              <a:r>
                <a:rPr lang="vi" sz="2000" b="1">
                  <a:solidFill>
                    <a:schemeClr val="dk1"/>
                  </a:solidFill>
                  <a:latin typeface="Calibri"/>
                  <a:ea typeface="Calibri"/>
                  <a:cs typeface="Calibri"/>
                  <a:sym typeface="Calibri"/>
                </a:rPr>
                <a:t>Matches an element whose id attribute is set in an HTML page</a:t>
              </a:r>
              <a:endParaRPr sz="2000">
                <a:solidFill>
                  <a:schemeClr val="dk1"/>
                </a:solidFill>
                <a:latin typeface="Calibri"/>
                <a:ea typeface="Calibri"/>
                <a:cs typeface="Calibri"/>
                <a:sym typeface="Calibri"/>
              </a:endParaRPr>
            </a:p>
          </p:txBody>
        </p:sp>
        <p:sp>
          <p:nvSpPr>
            <p:cNvPr id="336" name="Google Shape;336;p35"/>
            <p:cNvSpPr/>
            <p:nvPr/>
          </p:nvSpPr>
          <p:spPr>
            <a:xfrm>
              <a:off x="303332" y="1306115"/>
              <a:ext cx="870743" cy="870743"/>
            </a:xfrm>
            <a:prstGeom prst="ellipse">
              <a:avLst/>
            </a:prstGeom>
            <a:gradFill>
              <a:gsLst>
                <a:gs pos="0">
                  <a:schemeClr val="lt1"/>
                </a:gs>
                <a:gs pos="35000">
                  <a:schemeClr val="lt1"/>
                </a:gs>
                <a:gs pos="100000">
                  <a:schemeClr val="lt1"/>
                </a:gs>
              </a:gsLst>
              <a:lin ang="16200000" scaled="0"/>
            </a:gra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5"/>
            <p:cNvSpPr/>
            <p:nvPr/>
          </p:nvSpPr>
          <p:spPr>
            <a:xfrm>
              <a:off x="485491" y="2438081"/>
              <a:ext cx="7469498" cy="696594"/>
            </a:xfrm>
            <a:prstGeom prst="rect">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5"/>
            <p:cNvSpPr txBox="1"/>
            <p:nvPr/>
          </p:nvSpPr>
          <p:spPr>
            <a:xfrm>
              <a:off x="485491" y="2438081"/>
              <a:ext cx="7469498" cy="696594"/>
            </a:xfrm>
            <a:prstGeom prst="rect">
              <a:avLst/>
            </a:prstGeom>
            <a:noFill/>
            <a:ln>
              <a:noFill/>
            </a:ln>
          </p:spPr>
          <p:txBody>
            <a:bodyPr spcFirstLastPara="1" wrap="square" lIns="552900" tIns="50800" rIns="50800" bIns="50800" anchor="ctr" anchorCtr="0">
              <a:noAutofit/>
            </a:bodyPr>
            <a:lstStyle/>
            <a:p>
              <a:pPr marL="0" marR="0" lvl="0" indent="0" algn="l" rtl="0">
                <a:lnSpc>
                  <a:spcPct val="90000"/>
                </a:lnSpc>
                <a:spcBef>
                  <a:spcPts val="0"/>
                </a:spcBef>
                <a:spcAft>
                  <a:spcPts val="0"/>
                </a:spcAft>
                <a:buClr>
                  <a:schemeClr val="dk1"/>
                </a:buClr>
                <a:buSzPts val="2000"/>
                <a:buFont typeface="Calibri"/>
                <a:buNone/>
              </a:pPr>
              <a:r>
                <a:rPr lang="vi" sz="2000" b="1">
                  <a:solidFill>
                    <a:schemeClr val="dk1"/>
                  </a:solidFill>
                  <a:latin typeface="Calibri"/>
                  <a:ea typeface="Calibri"/>
                  <a:cs typeface="Calibri"/>
                  <a:sym typeface="Calibri"/>
                </a:rPr>
                <a:t>Applies styles to the content of all those elements</a:t>
              </a:r>
              <a:endParaRPr sz="2000">
                <a:solidFill>
                  <a:schemeClr val="dk1"/>
                </a:solidFill>
                <a:latin typeface="Calibri"/>
                <a:ea typeface="Calibri"/>
                <a:cs typeface="Calibri"/>
                <a:sym typeface="Calibri"/>
              </a:endParaRPr>
            </a:p>
          </p:txBody>
        </p:sp>
        <p:sp>
          <p:nvSpPr>
            <p:cNvPr id="339" name="Google Shape;339;p35"/>
            <p:cNvSpPr/>
            <p:nvPr/>
          </p:nvSpPr>
          <p:spPr>
            <a:xfrm>
              <a:off x="50120" y="2351007"/>
              <a:ext cx="870743" cy="870743"/>
            </a:xfrm>
            <a:prstGeom prst="ellipse">
              <a:avLst/>
            </a:prstGeom>
            <a:gradFill>
              <a:gsLst>
                <a:gs pos="0">
                  <a:schemeClr val="lt1"/>
                </a:gs>
                <a:gs pos="35000">
                  <a:schemeClr val="lt1"/>
                </a:gs>
                <a:gs pos="100000">
                  <a:schemeClr val="lt1"/>
                </a:gs>
              </a:gsLst>
              <a:lin ang="16200000" scaled="0"/>
            </a:gra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21</a:t>
            </a:fld>
            <a:endParaRPr/>
          </a:p>
        </p:txBody>
      </p:sp>
      <p:sp>
        <p:nvSpPr>
          <p:cNvPr id="346" name="Google Shape;346;p36"/>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347" name="Google Shape;347;p36"/>
          <p:cNvSpPr txBox="1">
            <a:spLocks noGrp="1"/>
          </p:cNvSpPr>
          <p:nvPr>
            <p:ph type="title"/>
          </p:nvPr>
        </p:nvSpPr>
        <p:spPr>
          <a:xfrm>
            <a:off x="533400" y="148829"/>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Universal Selector</a:t>
            </a:r>
            <a:endParaRPr/>
          </a:p>
        </p:txBody>
      </p:sp>
      <p:pic>
        <p:nvPicPr>
          <p:cNvPr id="348" name="Google Shape;348;p36"/>
          <p:cNvPicPr preferRelativeResize="0"/>
          <p:nvPr/>
        </p:nvPicPr>
        <p:blipFill rotWithShape="1">
          <a:blip r:embed="rId3">
            <a:alphaModFix/>
          </a:blip>
          <a:srcRect/>
          <a:stretch/>
        </p:blipFill>
        <p:spPr>
          <a:xfrm>
            <a:off x="762000" y="1143000"/>
            <a:ext cx="5772150" cy="773588"/>
          </a:xfrm>
          <a:prstGeom prst="rect">
            <a:avLst/>
          </a:prstGeom>
          <a:noFill/>
          <a:ln>
            <a:noFill/>
          </a:ln>
        </p:spPr>
      </p:pic>
      <p:grpSp>
        <p:nvGrpSpPr>
          <p:cNvPr id="349" name="Google Shape;349;p36"/>
          <p:cNvGrpSpPr/>
          <p:nvPr/>
        </p:nvGrpSpPr>
        <p:grpSpPr>
          <a:xfrm>
            <a:off x="800100" y="2338709"/>
            <a:ext cx="7620000" cy="1627814"/>
            <a:chOff x="0" y="1289478"/>
            <a:chExt cx="7620000" cy="2170418"/>
          </a:xfrm>
        </p:grpSpPr>
        <p:sp>
          <p:nvSpPr>
            <p:cNvPr id="350" name="Google Shape;350;p36"/>
            <p:cNvSpPr/>
            <p:nvPr/>
          </p:nvSpPr>
          <p:spPr>
            <a:xfrm>
              <a:off x="0" y="1844587"/>
              <a:ext cx="7620000" cy="478800"/>
            </a:xfrm>
            <a:prstGeom prst="rect">
              <a:avLst/>
            </a:prstGeom>
            <a:solidFill>
              <a:srgbClr val="F7D5CB">
                <a:alpha val="89803"/>
              </a:srgbClr>
            </a:solidFill>
            <a:ln w="9525"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381000" y="1289478"/>
              <a:ext cx="6553192" cy="835548"/>
            </a:xfrm>
            <a:prstGeom prst="roundRect">
              <a:avLst>
                <a:gd name="adj" fmla="val 16667"/>
              </a:avLst>
            </a:prstGeom>
            <a:gradFill>
              <a:gsLst>
                <a:gs pos="0">
                  <a:srgbClr val="BBBBBB"/>
                </a:gs>
                <a:gs pos="80000">
                  <a:srgbClr val="F6F6F6"/>
                </a:gs>
                <a:gs pos="100000">
                  <a:srgbClr val="F7F7F7"/>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txBox="1"/>
            <p:nvPr/>
          </p:nvSpPr>
          <p:spPr>
            <a:xfrm>
              <a:off x="421788" y="1330266"/>
              <a:ext cx="6471616" cy="753972"/>
            </a:xfrm>
            <a:prstGeom prst="rect">
              <a:avLst/>
            </a:prstGeom>
            <a:noFill/>
            <a:ln>
              <a:noFill/>
            </a:ln>
          </p:spPr>
          <p:txBody>
            <a:bodyPr spcFirstLastPara="1" wrap="square" lIns="201600" tIns="0" rIns="201600" bIns="0" anchor="ctr" anchorCtr="0">
              <a:noAutofit/>
            </a:bodyPr>
            <a:lstStyle/>
            <a:p>
              <a:pPr marL="0" marR="0" lvl="0" indent="0" algn="l" rtl="0">
                <a:lnSpc>
                  <a:spcPct val="90000"/>
                </a:lnSpc>
                <a:spcBef>
                  <a:spcPts val="0"/>
                </a:spcBef>
                <a:spcAft>
                  <a:spcPts val="0"/>
                </a:spcAft>
                <a:buClr>
                  <a:schemeClr val="lt1"/>
                </a:buClr>
                <a:buSzPts val="1900"/>
                <a:buFont typeface="Courier New"/>
                <a:buNone/>
              </a:pPr>
              <a:r>
                <a:rPr lang="vi" sz="1900" b="1">
                  <a:solidFill>
                    <a:srgbClr val="FF0000"/>
                  </a:solidFill>
                  <a:latin typeface="Courier New"/>
                  <a:ea typeface="Courier New"/>
                  <a:cs typeface="Courier New"/>
                  <a:sym typeface="Courier New"/>
                </a:rPr>
                <a:t>Represented by an asterisk (*) sign</a:t>
              </a:r>
              <a:endParaRPr sz="1900">
                <a:solidFill>
                  <a:srgbClr val="FF0000"/>
                </a:solidFill>
                <a:latin typeface="Courier New"/>
                <a:ea typeface="Courier New"/>
                <a:cs typeface="Courier New"/>
                <a:sym typeface="Courier New"/>
              </a:endParaRPr>
            </a:p>
          </p:txBody>
        </p:sp>
        <p:sp>
          <p:nvSpPr>
            <p:cNvPr id="353" name="Google Shape;353;p36"/>
            <p:cNvSpPr/>
            <p:nvPr/>
          </p:nvSpPr>
          <p:spPr>
            <a:xfrm>
              <a:off x="0" y="2981096"/>
              <a:ext cx="7620000" cy="478800"/>
            </a:xfrm>
            <a:prstGeom prst="rect">
              <a:avLst/>
            </a:prstGeom>
            <a:solidFill>
              <a:srgbClr val="F7D5CB">
                <a:alpha val="89803"/>
              </a:srgbClr>
            </a:solidFill>
            <a:ln w="9525" cap="flat" cmpd="sng">
              <a:solidFill>
                <a:schemeClr val="accent2"/>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381000" y="2425987"/>
              <a:ext cx="6553192" cy="835548"/>
            </a:xfrm>
            <a:prstGeom prst="roundRect">
              <a:avLst>
                <a:gd name="adj" fmla="val 16667"/>
              </a:avLst>
            </a:prstGeom>
            <a:gradFill>
              <a:gsLst>
                <a:gs pos="0">
                  <a:srgbClr val="BBBBBB"/>
                </a:gs>
                <a:gs pos="80000">
                  <a:srgbClr val="F6F6F6"/>
                </a:gs>
                <a:gs pos="100000">
                  <a:srgbClr val="F7F7F7"/>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txBox="1"/>
            <p:nvPr/>
          </p:nvSpPr>
          <p:spPr>
            <a:xfrm>
              <a:off x="421788" y="2466775"/>
              <a:ext cx="6471616" cy="753972"/>
            </a:xfrm>
            <a:prstGeom prst="rect">
              <a:avLst/>
            </a:prstGeom>
            <a:noFill/>
            <a:ln>
              <a:noFill/>
            </a:ln>
          </p:spPr>
          <p:txBody>
            <a:bodyPr spcFirstLastPara="1" wrap="square" lIns="201600" tIns="0" rIns="201600" bIns="0" anchor="ctr" anchorCtr="0">
              <a:noAutofit/>
            </a:bodyPr>
            <a:lstStyle/>
            <a:p>
              <a:pPr marL="0" marR="0" lvl="0" indent="0" algn="l" rtl="0">
                <a:lnSpc>
                  <a:spcPct val="90000"/>
                </a:lnSpc>
                <a:spcBef>
                  <a:spcPts val="0"/>
                </a:spcBef>
                <a:spcAft>
                  <a:spcPts val="0"/>
                </a:spcAft>
                <a:buClr>
                  <a:schemeClr val="lt1"/>
                </a:buClr>
                <a:buSzPts val="1900"/>
                <a:buFont typeface="Courier New"/>
                <a:buNone/>
              </a:pPr>
              <a:r>
                <a:rPr lang="vi" sz="1800" b="1">
                  <a:solidFill>
                    <a:srgbClr val="FF0000"/>
                  </a:solidFill>
                  <a:latin typeface="Courier New"/>
                  <a:ea typeface="Courier New"/>
                  <a:cs typeface="Courier New"/>
                  <a:sym typeface="Courier New"/>
                </a:rPr>
                <a:t>Applies the specified styles to the content of all the elements in the document</a:t>
              </a:r>
              <a:endParaRPr sz="1800">
                <a:solidFill>
                  <a:srgbClr val="FF0000"/>
                </a:solidFill>
                <a:latin typeface="Courier New"/>
                <a:ea typeface="Courier New"/>
                <a:cs typeface="Courier New"/>
                <a:sym typeface="Courier New"/>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7"/>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22</a:t>
            </a:fld>
            <a:endParaRPr/>
          </a:p>
        </p:txBody>
      </p:sp>
      <p:sp>
        <p:nvSpPr>
          <p:cNvPr id="362" name="Google Shape;362;p37"/>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363" name="Google Shape;363;p37"/>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Generic Cascading Order</a:t>
            </a:r>
            <a:endParaRPr/>
          </a:p>
        </p:txBody>
      </p:sp>
      <p:grpSp>
        <p:nvGrpSpPr>
          <p:cNvPr id="364" name="Google Shape;364;p37"/>
          <p:cNvGrpSpPr/>
          <p:nvPr/>
        </p:nvGrpSpPr>
        <p:grpSpPr>
          <a:xfrm>
            <a:off x="457200" y="1451401"/>
            <a:ext cx="8305800" cy="3315907"/>
            <a:chOff x="0" y="261926"/>
            <a:chExt cx="8305800" cy="4421209"/>
          </a:xfrm>
        </p:grpSpPr>
        <p:sp>
          <p:nvSpPr>
            <p:cNvPr id="365" name="Google Shape;365;p37"/>
            <p:cNvSpPr/>
            <p:nvPr/>
          </p:nvSpPr>
          <p:spPr>
            <a:xfrm>
              <a:off x="0" y="261926"/>
              <a:ext cx="8305800" cy="731516"/>
            </a:xfrm>
            <a:prstGeom prst="roundRect">
              <a:avLst>
                <a:gd name="adj" fmla="val 16667"/>
              </a:avLst>
            </a:prstGeom>
            <a:gradFill>
              <a:gsLst>
                <a:gs pos="0">
                  <a:srgbClr val="FFAF82"/>
                </a:gs>
                <a:gs pos="35000">
                  <a:srgbClr val="FFC5A7"/>
                </a:gs>
                <a:gs pos="100000">
                  <a:srgbClr val="FFE8D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txBox="1"/>
            <p:nvPr/>
          </p:nvSpPr>
          <p:spPr>
            <a:xfrm>
              <a:off x="35710" y="297636"/>
              <a:ext cx="8234380" cy="660096"/>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800">
                  <a:solidFill>
                    <a:schemeClr val="dk1"/>
                  </a:solidFill>
                  <a:latin typeface="Courier New"/>
                  <a:ea typeface="Courier New"/>
                  <a:cs typeface="Courier New"/>
                  <a:sym typeface="Courier New"/>
                </a:rPr>
                <a:t>Gather all the styles that are to be applied to an element.</a:t>
              </a:r>
              <a:endParaRPr sz="1800"/>
            </a:p>
          </p:txBody>
        </p:sp>
        <p:sp>
          <p:nvSpPr>
            <p:cNvPr id="367" name="Google Shape;367;p37"/>
            <p:cNvSpPr/>
            <p:nvPr/>
          </p:nvSpPr>
          <p:spPr>
            <a:xfrm>
              <a:off x="0" y="1056803"/>
              <a:ext cx="8305800" cy="731516"/>
            </a:xfrm>
            <a:prstGeom prst="roundRect">
              <a:avLst>
                <a:gd name="adj" fmla="val 16667"/>
              </a:avLst>
            </a:prstGeom>
            <a:gradFill>
              <a:gsLst>
                <a:gs pos="0">
                  <a:srgbClr val="D8D8D8"/>
                </a:gs>
                <a:gs pos="35000">
                  <a:srgbClr val="E3E3E3"/>
                </a:gs>
                <a:gs pos="100000">
                  <a:srgbClr val="F4F4F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txBox="1"/>
            <p:nvPr/>
          </p:nvSpPr>
          <p:spPr>
            <a:xfrm>
              <a:off x="35710" y="1092513"/>
              <a:ext cx="8234380" cy="660096"/>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a:solidFill>
                    <a:schemeClr val="dk1"/>
                  </a:solidFill>
                  <a:latin typeface="Courier New"/>
                  <a:ea typeface="Courier New"/>
                  <a:cs typeface="Courier New"/>
                  <a:sym typeface="Courier New"/>
                </a:rPr>
                <a:t>Sort the declarations by the source and type of style sheet. The source specifies the origin from where the styles are rendered.</a:t>
              </a:r>
              <a:endParaRPr sz="1600"/>
            </a:p>
          </p:txBody>
        </p:sp>
        <p:sp>
          <p:nvSpPr>
            <p:cNvPr id="369" name="Google Shape;369;p37"/>
            <p:cNvSpPr/>
            <p:nvPr/>
          </p:nvSpPr>
          <p:spPr>
            <a:xfrm>
              <a:off x="0" y="1851680"/>
              <a:ext cx="8305800" cy="1150256"/>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txBox="1"/>
            <p:nvPr/>
          </p:nvSpPr>
          <p:spPr>
            <a:xfrm>
              <a:off x="56151" y="1907831"/>
              <a:ext cx="8193498" cy="1037954"/>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a:solidFill>
                    <a:schemeClr val="dk1"/>
                  </a:solidFill>
                  <a:latin typeface="Courier New"/>
                  <a:ea typeface="Courier New"/>
                  <a:cs typeface="Courier New"/>
                  <a:sym typeface="Courier New"/>
                </a:rPr>
                <a:t>Highest priority is given to the external style sheet defined by an author. The next priority is of the reader, which can be a software that reads the content, and the last priority is of the browser.</a:t>
              </a:r>
              <a:endParaRPr sz="1600"/>
            </a:p>
          </p:txBody>
        </p:sp>
        <p:sp>
          <p:nvSpPr>
            <p:cNvPr id="371" name="Google Shape;371;p37"/>
            <p:cNvSpPr/>
            <p:nvPr/>
          </p:nvSpPr>
          <p:spPr>
            <a:xfrm>
              <a:off x="0" y="3065296"/>
              <a:ext cx="8305800" cy="731516"/>
            </a:xfrm>
            <a:prstGeom prst="roundRect">
              <a:avLst>
                <a:gd name="adj" fmla="val 16667"/>
              </a:avLst>
            </a:prstGeom>
            <a:gradFill>
              <a:gsLst>
                <a:gs pos="0">
                  <a:srgbClr val="99CF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txBox="1"/>
            <p:nvPr/>
          </p:nvSpPr>
          <p:spPr>
            <a:xfrm>
              <a:off x="35710" y="3101006"/>
              <a:ext cx="8234380" cy="660096"/>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a:solidFill>
                    <a:schemeClr val="dk1"/>
                  </a:solidFill>
                  <a:latin typeface="Courier New"/>
                  <a:ea typeface="Courier New"/>
                  <a:cs typeface="Courier New"/>
                  <a:sym typeface="Courier New"/>
                </a:rPr>
                <a:t>Sort the declarations by the priority of a selector, where the ID selector has the highest priority.</a:t>
              </a:r>
              <a:endParaRPr sz="1600"/>
            </a:p>
          </p:txBody>
        </p:sp>
        <p:sp>
          <p:nvSpPr>
            <p:cNvPr id="373" name="Google Shape;373;p37"/>
            <p:cNvSpPr/>
            <p:nvPr/>
          </p:nvSpPr>
          <p:spPr>
            <a:xfrm>
              <a:off x="0" y="3860173"/>
              <a:ext cx="8305800" cy="822962"/>
            </a:xfrm>
            <a:prstGeom prst="roundRect">
              <a:avLst>
                <a:gd name="adj" fmla="val 16667"/>
              </a:avLst>
            </a:prstGeom>
            <a:gradFill>
              <a:gsLst>
                <a:gs pos="0">
                  <a:srgbClr val="BBF7A3"/>
                </a:gs>
                <a:gs pos="35000">
                  <a:srgbClr val="CDF8BE"/>
                </a:gs>
                <a:gs pos="100000">
                  <a:srgbClr val="ECFDE5"/>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txBox="1"/>
            <p:nvPr/>
          </p:nvSpPr>
          <p:spPr>
            <a:xfrm>
              <a:off x="40174" y="3900347"/>
              <a:ext cx="8225452" cy="742614"/>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900">
                  <a:solidFill>
                    <a:schemeClr val="dk1"/>
                  </a:solidFill>
                  <a:latin typeface="Courier New"/>
                  <a:ea typeface="Courier New"/>
                  <a:cs typeface="Courier New"/>
                  <a:sym typeface="Courier New"/>
                </a:rPr>
                <a:t>Sort the declaration according to the specified order.</a:t>
              </a:r>
              <a:endParaRPr/>
            </a:p>
          </p:txBody>
        </p:sp>
      </p:grpSp>
      <p:sp>
        <p:nvSpPr>
          <p:cNvPr id="375" name="Google Shape;375;p37"/>
          <p:cNvSpPr/>
          <p:nvPr/>
        </p:nvSpPr>
        <p:spPr>
          <a:xfrm>
            <a:off x="315227" y="671884"/>
            <a:ext cx="8534400" cy="577081"/>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200"/>
              <a:buFont typeface="Noto Sans Symbols"/>
              <a:buChar char="•"/>
            </a:pPr>
            <a:r>
              <a:rPr lang="vi" sz="2200" b="0" i="0" u="none" strike="noStrike" cap="none">
                <a:solidFill>
                  <a:schemeClr val="dk1"/>
                </a:solidFill>
                <a:latin typeface="Calibri"/>
                <a:ea typeface="Calibri"/>
                <a:cs typeface="Calibri"/>
                <a:sym typeface="Calibri"/>
              </a:rPr>
              <a:t>W3C has defined some rules for applying styles to an HTML element. These rules are: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375"/>
                                        </p:tgtEl>
                                      </p:cBhvr>
                                    </p:animEffect>
                                    <p:set>
                                      <p:cBhvr>
                                        <p:cTn id="7" dur="1" fill="hold">
                                          <p:stCondLst>
                                            <p:cond delay="1000"/>
                                          </p:stCondLst>
                                        </p:cTn>
                                        <p:tgtEl>
                                          <p:spTgt spid="3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23</a:t>
            </a:fld>
            <a:endParaRPr/>
          </a:p>
        </p:txBody>
      </p:sp>
      <p:sp>
        <p:nvSpPr>
          <p:cNvPr id="382" name="Google Shape;382;p38"/>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383" name="Google Shape;383;p38"/>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Generic Cascading Order</a:t>
            </a:r>
            <a:endParaRPr/>
          </a:p>
        </p:txBody>
      </p:sp>
      <p:pic>
        <p:nvPicPr>
          <p:cNvPr id="384" name="Google Shape;384;p38"/>
          <p:cNvPicPr preferRelativeResize="0"/>
          <p:nvPr/>
        </p:nvPicPr>
        <p:blipFill rotWithShape="1">
          <a:blip r:embed="rId3">
            <a:alphaModFix/>
          </a:blip>
          <a:srcRect/>
          <a:stretch/>
        </p:blipFill>
        <p:spPr>
          <a:xfrm>
            <a:off x="1768250" y="1352042"/>
            <a:ext cx="5257800" cy="285491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384"/>
                                        </p:tgtEl>
                                        <p:attrNameLst>
                                          <p:attrName>style.visibility</p:attrName>
                                        </p:attrNameLst>
                                      </p:cBhvr>
                                      <p:to>
                                        <p:strVal val="visible"/>
                                      </p:to>
                                    </p:set>
                                    <p:anim calcmode="lin" valueType="num">
                                      <p:cBhvr additive="base">
                                        <p:cTn id="7" dur="1000"/>
                                        <p:tgtEl>
                                          <p:spTgt spid="384"/>
                                        </p:tgtEl>
                                        <p:attrNameLst>
                                          <p:attrName>ppt_w</p:attrName>
                                        </p:attrNameLst>
                                      </p:cBhvr>
                                      <p:tavLst>
                                        <p:tav tm="0">
                                          <p:val>
                                            <p:strVal val="0"/>
                                          </p:val>
                                        </p:tav>
                                        <p:tav tm="100000">
                                          <p:val>
                                            <p:strVal val="#ppt_w"/>
                                          </p:val>
                                        </p:tav>
                                      </p:tavLst>
                                    </p:anim>
                                    <p:anim calcmode="lin" valueType="num">
                                      <p:cBhvr additive="base">
                                        <p:cTn id="8" dur="1000"/>
                                        <p:tgtEl>
                                          <p:spTgt spid="38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24</a:t>
            </a:fld>
            <a:endParaRPr/>
          </a:p>
        </p:txBody>
      </p:sp>
      <p:sp>
        <p:nvSpPr>
          <p:cNvPr id="391" name="Google Shape;391;p39"/>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a:t>
            </a:r>
            <a:endParaRPr/>
          </a:p>
        </p:txBody>
      </p:sp>
      <p:sp>
        <p:nvSpPr>
          <p:cNvPr id="392" name="Google Shape;392;p39"/>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Comments</a:t>
            </a:r>
            <a:endParaRPr/>
          </a:p>
        </p:txBody>
      </p:sp>
      <p:sp>
        <p:nvSpPr>
          <p:cNvPr id="393" name="Google Shape;393;p39"/>
          <p:cNvSpPr/>
          <p:nvPr/>
        </p:nvSpPr>
        <p:spPr>
          <a:xfrm>
            <a:off x="3581400" y="2114550"/>
            <a:ext cx="2285999" cy="1028700"/>
          </a:xfrm>
          <a:prstGeom prst="roundRect">
            <a:avLst>
              <a:gd name="adj" fmla="val 16667"/>
            </a:avLst>
          </a:prstGeom>
          <a:solidFill>
            <a:srgbClr val="C00000"/>
          </a:solidFill>
          <a:ln w="25400" cap="flat" cmpd="sng">
            <a:solidFill>
              <a:srgbClr val="31538F"/>
            </a:solidFill>
            <a:prstDash val="solid"/>
            <a:round/>
            <a:headEnd type="none" w="sm" len="sm"/>
            <a:tailEnd type="none" w="sm" len="sm"/>
          </a:ln>
          <a:effectLst>
            <a:outerShdw blurRad="393700" dist="50800" dir="5400000" algn="ctr" rotWithShape="0">
              <a:srgbClr val="FFFF00">
                <a:alpha val="81960"/>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vi" sz="2400" b="1">
                <a:solidFill>
                  <a:schemeClr val="lt1"/>
                </a:solidFill>
                <a:latin typeface="Courier New"/>
                <a:ea typeface="Courier New"/>
                <a:cs typeface="Courier New"/>
                <a:sym typeface="Courier New"/>
              </a:rPr>
              <a:t>Comments</a:t>
            </a:r>
            <a:endParaRPr/>
          </a:p>
        </p:txBody>
      </p:sp>
      <p:sp>
        <p:nvSpPr>
          <p:cNvPr id="394" name="Google Shape;394;p39"/>
          <p:cNvSpPr/>
          <p:nvPr/>
        </p:nvSpPr>
        <p:spPr>
          <a:xfrm>
            <a:off x="533400" y="2450306"/>
            <a:ext cx="2489200" cy="750094"/>
          </a:xfrm>
          <a:prstGeom prst="wedgeRectCallout">
            <a:avLst>
              <a:gd name="adj1" fmla="val 72881"/>
              <a:gd name="adj2" fmla="val -29172"/>
            </a:avLst>
          </a:prstGeom>
          <a:solidFill>
            <a:srgbClr val="BF9000"/>
          </a:solidFill>
          <a:ln w="25400" cap="flat" cmpd="sng">
            <a:solidFill>
              <a:srgbClr val="31538F"/>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800">
                <a:solidFill>
                  <a:schemeClr val="lt1"/>
                </a:solidFill>
                <a:latin typeface="Calibri"/>
                <a:ea typeface="Calibri"/>
                <a:cs typeface="Calibri"/>
                <a:sym typeface="Calibri"/>
              </a:rPr>
              <a:t>Refers to the descriptive text in a Web page</a:t>
            </a:r>
            <a:endParaRPr sz="1800"/>
          </a:p>
        </p:txBody>
      </p:sp>
      <p:sp>
        <p:nvSpPr>
          <p:cNvPr id="395" name="Google Shape;395;p39"/>
          <p:cNvSpPr/>
          <p:nvPr/>
        </p:nvSpPr>
        <p:spPr>
          <a:xfrm flipH="1">
            <a:off x="6553200" y="2171700"/>
            <a:ext cx="2277534" cy="1721644"/>
          </a:xfrm>
          <a:prstGeom prst="wedgeRectCallout">
            <a:avLst>
              <a:gd name="adj1" fmla="val 78101"/>
              <a:gd name="adj2" fmla="val -33022"/>
            </a:avLst>
          </a:prstGeom>
          <a:solidFill>
            <a:srgbClr val="1E4E79"/>
          </a:solidFill>
          <a:ln w="25400" cap="flat" cmpd="sng">
            <a:solidFill>
              <a:srgbClr val="31538F"/>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1800">
                <a:solidFill>
                  <a:schemeClr val="lt1"/>
                </a:solidFill>
                <a:latin typeface="Calibri"/>
                <a:ea typeface="Calibri"/>
                <a:cs typeface="Calibri"/>
                <a:sym typeface="Calibri"/>
              </a:rPr>
              <a:t>Make the program readable and help the designer to explain the styles specified for elements </a:t>
            </a:r>
            <a:endParaRPr sz="1800"/>
          </a:p>
        </p:txBody>
      </p:sp>
      <p:sp>
        <p:nvSpPr>
          <p:cNvPr id="396" name="Google Shape;396;p39"/>
          <p:cNvSpPr/>
          <p:nvPr/>
        </p:nvSpPr>
        <p:spPr>
          <a:xfrm>
            <a:off x="2743201" y="3600450"/>
            <a:ext cx="3276600" cy="857250"/>
          </a:xfrm>
          <a:prstGeom prst="wedgeRectCallout">
            <a:avLst>
              <a:gd name="adj1" fmla="val 4121"/>
              <a:gd name="adj2" fmla="val -101773"/>
            </a:avLst>
          </a:prstGeom>
          <a:solidFill>
            <a:srgbClr val="525252"/>
          </a:solidFill>
          <a:ln w="25400" cap="flat" cmpd="sng">
            <a:solidFill>
              <a:srgbClr val="31538F"/>
            </a:solidFill>
            <a:prstDash val="solid"/>
            <a:round/>
            <a:headEnd type="none" w="sm" len="sm"/>
            <a:tailEnd type="none" w="sm" len="sm"/>
          </a:ln>
          <a:effectLst>
            <a:outerShdw blurRad="508000" dist="50800" dir="5400000" algn="ctr" rotWithShape="0">
              <a:srgbClr val="FFFF00">
                <a:alpha val="5294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Allows a Web page designer to provide information about the CSS code</a:t>
            </a:r>
            <a:endParaRPr/>
          </a:p>
        </p:txBody>
      </p:sp>
      <p:sp>
        <p:nvSpPr>
          <p:cNvPr id="397" name="Google Shape;397;p39"/>
          <p:cNvSpPr/>
          <p:nvPr/>
        </p:nvSpPr>
        <p:spPr>
          <a:xfrm flipH="1">
            <a:off x="2590800" y="725153"/>
            <a:ext cx="5333998" cy="1031081"/>
          </a:xfrm>
          <a:prstGeom prst="wedgeRectCallout">
            <a:avLst>
              <a:gd name="adj1" fmla="val 8852"/>
              <a:gd name="adj2" fmla="val 83242"/>
            </a:avLst>
          </a:prstGeom>
          <a:solidFill>
            <a:srgbClr val="385623"/>
          </a:solidFill>
          <a:ln w="25400" cap="flat" cmpd="sng">
            <a:solidFill>
              <a:srgbClr val="31538F"/>
            </a:solidFill>
            <a:prstDash val="solid"/>
            <a:round/>
            <a:headEnd type="none" w="sm" len="sm"/>
            <a:tailEnd type="none" w="sm" len="sm"/>
          </a:ln>
          <a:effectLst>
            <a:outerShdw blurRad="584200" dist="50800" dir="5400000" algn="ctr" rotWithShape="0">
              <a:srgbClr val="FFFF00">
                <a:alpha val="4980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vi" sz="2000">
                <a:solidFill>
                  <a:schemeClr val="lt1"/>
                </a:solidFill>
                <a:latin typeface="Calibri"/>
                <a:ea typeface="Calibri"/>
                <a:cs typeface="Calibri"/>
                <a:sym typeface="Calibri"/>
              </a:rPr>
              <a:t>Are marked with special characters, ‘/*’ and ‘*/’ and can be single-line and multi-line comments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animEffect transition="in" filter="fade">
                                      <p:cBhvr>
                                        <p:cTn id="7" dur="500"/>
                                        <p:tgtEl>
                                          <p:spTgt spid="3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6"/>
                                        </p:tgtEl>
                                        <p:attrNameLst>
                                          <p:attrName>style.visibility</p:attrName>
                                        </p:attrNameLst>
                                      </p:cBhvr>
                                      <p:to>
                                        <p:strVal val="visible"/>
                                      </p:to>
                                    </p:set>
                                    <p:animEffect transition="in" filter="fade">
                                      <p:cBhvr>
                                        <p:cTn id="12" dur="500"/>
                                        <p:tgtEl>
                                          <p:spTgt spid="3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5"/>
                                        </p:tgtEl>
                                        <p:attrNameLst>
                                          <p:attrName>style.visibility</p:attrName>
                                        </p:attrNameLst>
                                      </p:cBhvr>
                                      <p:to>
                                        <p:strVal val="visible"/>
                                      </p:to>
                                    </p:set>
                                    <p:animEffect transition="in" filter="fade">
                                      <p:cBhvr>
                                        <p:cTn id="17" dur="500"/>
                                        <p:tgtEl>
                                          <p:spTgt spid="3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7"/>
                                        </p:tgtEl>
                                        <p:attrNameLst>
                                          <p:attrName>style.visibility</p:attrName>
                                        </p:attrNameLst>
                                      </p:cBhvr>
                                      <p:to>
                                        <p:strVal val="visible"/>
                                      </p:to>
                                    </p:set>
                                    <p:animEffect transition="in" filter="fade">
                                      <p:cBhvr>
                                        <p:cTn id="22" dur="500"/>
                                        <p:tgtEl>
                                          <p:spTgt spid="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4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25</a:t>
            </a:fld>
            <a:endParaRPr/>
          </a:p>
        </p:txBody>
      </p:sp>
      <p:sp>
        <p:nvSpPr>
          <p:cNvPr id="404" name="Google Shape;404;p40"/>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405" name="Google Shape;405;p40"/>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Psuedo Classes 1-3</a:t>
            </a:r>
            <a:endParaRPr/>
          </a:p>
        </p:txBody>
      </p:sp>
      <p:grpSp>
        <p:nvGrpSpPr>
          <p:cNvPr id="406" name="Google Shape;406;p40"/>
          <p:cNvGrpSpPr/>
          <p:nvPr/>
        </p:nvGrpSpPr>
        <p:grpSpPr>
          <a:xfrm>
            <a:off x="457200" y="1272449"/>
            <a:ext cx="8382000" cy="2446201"/>
            <a:chOff x="0" y="45599"/>
            <a:chExt cx="8382000" cy="3261601"/>
          </a:xfrm>
        </p:grpSpPr>
        <p:sp>
          <p:nvSpPr>
            <p:cNvPr id="407" name="Google Shape;407;p40"/>
            <p:cNvSpPr/>
            <p:nvPr/>
          </p:nvSpPr>
          <p:spPr>
            <a:xfrm>
              <a:off x="0" y="45599"/>
              <a:ext cx="8382000" cy="772200"/>
            </a:xfrm>
            <a:prstGeom prst="roundRect">
              <a:avLst>
                <a:gd name="adj" fmla="val 16667"/>
              </a:avLst>
            </a:prstGeom>
            <a:gradFill>
              <a:gsLst>
                <a:gs pos="0">
                  <a:srgbClr val="FFAF82"/>
                </a:gs>
                <a:gs pos="35000">
                  <a:srgbClr val="FFC5A7"/>
                </a:gs>
                <a:gs pos="100000">
                  <a:srgbClr val="FFE8D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0"/>
            <p:cNvSpPr txBox="1"/>
            <p:nvPr/>
          </p:nvSpPr>
          <p:spPr>
            <a:xfrm>
              <a:off x="37696" y="83295"/>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800">
                  <a:solidFill>
                    <a:schemeClr val="dk1"/>
                  </a:solidFill>
                  <a:latin typeface="Courier New"/>
                  <a:ea typeface="Courier New"/>
                  <a:cs typeface="Courier New"/>
                  <a:sym typeface="Courier New"/>
                </a:rPr>
                <a:t>Sometimes unknowingly the same Web page get open that you have already visited.</a:t>
              </a:r>
              <a:endParaRPr sz="1800"/>
            </a:p>
          </p:txBody>
        </p:sp>
        <p:sp>
          <p:nvSpPr>
            <p:cNvPr id="409" name="Google Shape;409;p40"/>
            <p:cNvSpPr/>
            <p:nvPr/>
          </p:nvSpPr>
          <p:spPr>
            <a:xfrm>
              <a:off x="0" y="875400"/>
              <a:ext cx="8382000" cy="772200"/>
            </a:xfrm>
            <a:prstGeom prst="roundRect">
              <a:avLst>
                <a:gd name="adj" fmla="val 16667"/>
              </a:avLst>
            </a:prstGeom>
            <a:gradFill>
              <a:gsLst>
                <a:gs pos="0">
                  <a:srgbClr val="D8D8D8"/>
                </a:gs>
                <a:gs pos="35000">
                  <a:srgbClr val="E3E3E3"/>
                </a:gs>
                <a:gs pos="100000">
                  <a:srgbClr val="F4F4F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0"/>
            <p:cNvSpPr txBox="1"/>
            <p:nvPr/>
          </p:nvSpPr>
          <p:spPr>
            <a:xfrm>
              <a:off x="37696" y="9130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You might feel the need for a mechanism that could differentiate the already visited links from the remaining ones.</a:t>
              </a:r>
              <a:endParaRPr sz="1600"/>
            </a:p>
          </p:txBody>
        </p:sp>
        <p:sp>
          <p:nvSpPr>
            <p:cNvPr id="411" name="Google Shape;411;p40"/>
            <p:cNvSpPr/>
            <p:nvPr/>
          </p:nvSpPr>
          <p:spPr>
            <a:xfrm>
              <a:off x="0" y="1705200"/>
              <a:ext cx="8382000" cy="772200"/>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0"/>
            <p:cNvSpPr txBox="1"/>
            <p:nvPr/>
          </p:nvSpPr>
          <p:spPr>
            <a:xfrm>
              <a:off x="37696" y="17428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This is possible by using pseudo classes.</a:t>
              </a:r>
              <a:endParaRPr sz="1600"/>
            </a:p>
          </p:txBody>
        </p:sp>
        <p:sp>
          <p:nvSpPr>
            <p:cNvPr id="413" name="Google Shape;413;p40"/>
            <p:cNvSpPr/>
            <p:nvPr/>
          </p:nvSpPr>
          <p:spPr>
            <a:xfrm>
              <a:off x="0" y="2535000"/>
              <a:ext cx="8382000" cy="772200"/>
            </a:xfrm>
            <a:prstGeom prst="roundRect">
              <a:avLst>
                <a:gd name="adj" fmla="val 16667"/>
              </a:avLst>
            </a:prstGeom>
            <a:gradFill>
              <a:gsLst>
                <a:gs pos="0">
                  <a:srgbClr val="99CF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0"/>
            <p:cNvSpPr txBox="1"/>
            <p:nvPr/>
          </p:nvSpPr>
          <p:spPr>
            <a:xfrm>
              <a:off x="37696" y="2572696"/>
              <a:ext cx="8306608" cy="696808"/>
            </a:xfrm>
            <a:prstGeom prst="rect">
              <a:avLst/>
            </a:prstGeom>
            <a:noFill/>
            <a:ln>
              <a:noFill/>
            </a:ln>
          </p:spPr>
          <p:txBody>
            <a:bodyPr spcFirstLastPara="1" wrap="square" lIns="76200" tIns="76200" rIns="76200" bIns="76200" anchor="ctr" anchorCtr="0">
              <a:noAutofit/>
            </a:bodyPr>
            <a:lstStyle/>
            <a:p>
              <a:pPr marL="0" marR="0" lvl="0" indent="0" algn="l" rtl="0">
                <a:lnSpc>
                  <a:spcPct val="90000"/>
                </a:lnSpc>
                <a:spcBef>
                  <a:spcPts val="0"/>
                </a:spcBef>
                <a:spcAft>
                  <a:spcPts val="0"/>
                </a:spcAft>
                <a:buClr>
                  <a:schemeClr val="dk1"/>
                </a:buClr>
                <a:buSzPts val="2000"/>
                <a:buFont typeface="Courier New"/>
                <a:buNone/>
              </a:pPr>
              <a:r>
                <a:rPr lang="vi" sz="1600">
                  <a:solidFill>
                    <a:schemeClr val="dk1"/>
                  </a:solidFill>
                  <a:latin typeface="Courier New"/>
                  <a:ea typeface="Courier New"/>
                  <a:cs typeface="Courier New"/>
                  <a:sym typeface="Courier New"/>
                </a:rPr>
                <a:t>Pseudo classes allow the users to apply different styles to the elements such as buttons, hyperlinks, and so on.</a:t>
              </a:r>
              <a:endParaRPr sz="1600"/>
            </a:p>
          </p:txBody>
        </p:sp>
      </p:grpSp>
      <p:sp>
        <p:nvSpPr>
          <p:cNvPr id="415" name="Google Shape;415;p40"/>
          <p:cNvSpPr/>
          <p:nvPr/>
        </p:nvSpPr>
        <p:spPr>
          <a:xfrm>
            <a:off x="304800" y="838200"/>
            <a:ext cx="8534400" cy="346200"/>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Following table lists the different states of an element: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15"/>
                                        </p:tgtEl>
                                        <p:attrNameLst>
                                          <p:attrName>style.visibility</p:attrName>
                                        </p:attrNameLst>
                                      </p:cBhvr>
                                      <p:to>
                                        <p:strVal val="visible"/>
                                      </p:to>
                                    </p:set>
                                    <p:anim calcmode="lin" valueType="num">
                                      <p:cBhvr additive="base">
                                        <p:cTn id="7" dur="1000"/>
                                        <p:tgtEl>
                                          <p:spTgt spid="415"/>
                                        </p:tgtEl>
                                        <p:attrNameLst>
                                          <p:attrName>ppt_w</p:attrName>
                                        </p:attrNameLst>
                                      </p:cBhvr>
                                      <p:tavLst>
                                        <p:tav tm="0">
                                          <p:val>
                                            <p:strVal val="0"/>
                                          </p:val>
                                        </p:tav>
                                        <p:tav tm="100000">
                                          <p:val>
                                            <p:strVal val="#ppt_w"/>
                                          </p:val>
                                        </p:tav>
                                      </p:tavLst>
                                    </p:anim>
                                    <p:anim calcmode="lin" valueType="num">
                                      <p:cBhvr additive="base">
                                        <p:cTn id="8" dur="1000"/>
                                        <p:tgtEl>
                                          <p:spTgt spid="41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41"/>
          <p:cNvSpPr txBox="1">
            <a:spLocks noGrp="1"/>
          </p:cNvSpPr>
          <p:nvPr>
            <p:ph type="sldNum" idx="12"/>
          </p:nvPr>
        </p:nvSpPr>
        <p:spPr>
          <a:xfrm>
            <a:off x="8153400" y="4960144"/>
            <a:ext cx="776400" cy="1263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26</a:t>
            </a:fld>
            <a:endParaRPr/>
          </a:p>
        </p:txBody>
      </p:sp>
      <p:sp>
        <p:nvSpPr>
          <p:cNvPr id="422" name="Google Shape;422;p41"/>
          <p:cNvSpPr txBox="1">
            <a:spLocks noGrp="1"/>
          </p:cNvSpPr>
          <p:nvPr>
            <p:ph type="ftr" idx="11"/>
          </p:nvPr>
        </p:nvSpPr>
        <p:spPr>
          <a:xfrm>
            <a:off x="2286000" y="4960144"/>
            <a:ext cx="6019800" cy="1263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423" name="Google Shape;423;p41"/>
          <p:cNvSpPr txBox="1">
            <a:spLocks noGrp="1"/>
          </p:cNvSpPr>
          <p:nvPr>
            <p:ph type="title"/>
          </p:nvPr>
        </p:nvSpPr>
        <p:spPr>
          <a:xfrm>
            <a:off x="457200" y="148828"/>
            <a:ext cx="8534400" cy="308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Psuedo Classes 1-3</a:t>
            </a:r>
            <a:endParaRPr/>
          </a:p>
        </p:txBody>
      </p:sp>
      <p:graphicFrame>
        <p:nvGraphicFramePr>
          <p:cNvPr id="424" name="Google Shape;424;p41"/>
          <p:cNvGraphicFramePr/>
          <p:nvPr/>
        </p:nvGraphicFramePr>
        <p:xfrm>
          <a:off x="361950" y="1260569"/>
          <a:ext cx="8420100" cy="2406770"/>
        </p:xfrm>
        <a:graphic>
          <a:graphicData uri="http://schemas.openxmlformats.org/drawingml/2006/table">
            <a:tbl>
              <a:tblPr firstRow="1" bandRow="1">
                <a:noFill/>
                <a:tableStyleId>{D7D3E4B9-436A-46D4-AB69-894D992D79AC}</a:tableStyleId>
              </a:tblPr>
              <a:tblGrid>
                <a:gridCol w="1219200">
                  <a:extLst>
                    <a:ext uri="{9D8B030D-6E8A-4147-A177-3AD203B41FA5}">
                      <a16:colId xmlns:a16="http://schemas.microsoft.com/office/drawing/2014/main" val="20000"/>
                    </a:ext>
                  </a:extLst>
                </a:gridCol>
                <a:gridCol w="7200900">
                  <a:extLst>
                    <a:ext uri="{9D8B030D-6E8A-4147-A177-3AD203B41FA5}">
                      <a16:colId xmlns:a16="http://schemas.microsoft.com/office/drawing/2014/main" val="20001"/>
                    </a:ext>
                  </a:extLst>
                </a:gridCol>
              </a:tblGrid>
              <a:tr h="459850">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State</a:t>
                      </a:r>
                      <a:endParaRPr sz="1100"/>
                    </a:p>
                  </a:txBody>
                  <a:tcPr marL="91450" marR="91450" marT="34300" marB="34300" anchor="b">
                    <a:solidFill>
                      <a:srgbClr val="C55A11"/>
                    </a:solidFill>
                  </a:tcPr>
                </a:tc>
                <a:tc>
                  <a:txBody>
                    <a:bodyPr/>
                    <a:lstStyle/>
                    <a:p>
                      <a:pPr marL="0" marR="0" lvl="0" indent="0" algn="ctr" rtl="0">
                        <a:lnSpc>
                          <a:spcPct val="100000"/>
                        </a:lnSpc>
                        <a:spcBef>
                          <a:spcPts val="0"/>
                        </a:spcBef>
                        <a:spcAft>
                          <a:spcPts val="0"/>
                        </a:spcAft>
                        <a:buClr>
                          <a:schemeClr val="dk1"/>
                        </a:buClr>
                        <a:buSzPts val="1400"/>
                        <a:buFont typeface="Arial"/>
                        <a:buNone/>
                      </a:pPr>
                      <a:endParaRPr sz="1400" u="none" strike="noStrike" cap="none"/>
                    </a:p>
                    <a:p>
                      <a:pPr marL="0" marR="0" lvl="0" indent="0" algn="ctr" rtl="0">
                        <a:lnSpc>
                          <a:spcPct val="100000"/>
                        </a:lnSpc>
                        <a:spcBef>
                          <a:spcPts val="0"/>
                        </a:spcBef>
                        <a:spcAft>
                          <a:spcPts val="0"/>
                        </a:spcAft>
                        <a:buClr>
                          <a:schemeClr val="dk1"/>
                        </a:buClr>
                        <a:buSzPts val="1400"/>
                        <a:buFont typeface="Arial"/>
                        <a:buNone/>
                      </a:pPr>
                      <a:r>
                        <a:rPr lang="vi" sz="1400" u="none" strike="noStrike" cap="none"/>
                        <a:t>Description</a:t>
                      </a:r>
                      <a:endParaRPr sz="1100"/>
                    </a:p>
                  </a:txBody>
                  <a:tcPr marL="91450" marR="91450" marT="34300" marB="34300">
                    <a:solidFill>
                      <a:srgbClr val="C55A11"/>
                    </a:solidFill>
                  </a:tcPr>
                </a:tc>
                <a:extLst>
                  <a:ext uri="{0D108BD9-81ED-4DB2-BD59-A6C34878D82A}">
                    <a16:rowId xmlns:a16="http://schemas.microsoft.com/office/drawing/2014/main" val="10000"/>
                  </a:ext>
                </a:extLst>
              </a:tr>
              <a:tr h="395300">
                <a:tc>
                  <a:txBody>
                    <a:bodyPr/>
                    <a:lstStyle/>
                    <a:p>
                      <a:pPr marL="0" marR="0" lvl="0" indent="0" algn="ctr" rtl="0">
                        <a:spcBef>
                          <a:spcPts val="0"/>
                        </a:spcBef>
                        <a:spcAft>
                          <a:spcPts val="0"/>
                        </a:spcAft>
                        <a:buNone/>
                      </a:pPr>
                      <a:r>
                        <a:rPr lang="vi" sz="1400" u="none" strike="noStrike" cap="none"/>
                        <a:t>active</a:t>
                      </a:r>
                      <a:endParaRPr sz="1100"/>
                    </a:p>
                  </a:txBody>
                  <a:tcPr marL="91450" marR="91450" marT="0" marB="0">
                    <a:solidFill>
                      <a:srgbClr val="DBDBDB"/>
                    </a:solidFill>
                  </a:tcPr>
                </a:tc>
                <a:tc>
                  <a:txBody>
                    <a:bodyPr/>
                    <a:lstStyle/>
                    <a:p>
                      <a:pPr marL="0" marR="0" lvl="0" indent="0" algn="just" rtl="0">
                        <a:spcBef>
                          <a:spcPts val="0"/>
                        </a:spcBef>
                        <a:spcAft>
                          <a:spcPts val="0"/>
                        </a:spcAft>
                        <a:buNone/>
                      </a:pPr>
                      <a:r>
                        <a:rPr lang="vi" sz="1400" u="none" strike="noStrike" cap="none"/>
                        <a:t>Defines a different style to an element that is activated by the user.</a:t>
                      </a:r>
                      <a:endParaRPr sz="1100"/>
                    </a:p>
                  </a:txBody>
                  <a:tcPr marL="91450" marR="91450" marT="0" marB="0">
                    <a:solidFill>
                      <a:srgbClr val="DBDBDB"/>
                    </a:solidFill>
                  </a:tcPr>
                </a:tc>
                <a:extLst>
                  <a:ext uri="{0D108BD9-81ED-4DB2-BD59-A6C34878D82A}">
                    <a16:rowId xmlns:a16="http://schemas.microsoft.com/office/drawing/2014/main" val="10001"/>
                  </a:ext>
                </a:extLst>
              </a:tr>
              <a:tr h="571500">
                <a:tc>
                  <a:txBody>
                    <a:bodyPr/>
                    <a:lstStyle/>
                    <a:p>
                      <a:pPr marL="0" marR="0" lvl="0" indent="0" algn="ctr" rtl="0">
                        <a:spcBef>
                          <a:spcPts val="0"/>
                        </a:spcBef>
                        <a:spcAft>
                          <a:spcPts val="0"/>
                        </a:spcAft>
                        <a:buNone/>
                      </a:pPr>
                      <a:r>
                        <a:rPr lang="vi" sz="1400" u="none" strike="noStrike" cap="none"/>
                        <a:t>hover</a:t>
                      </a:r>
                      <a:endParaRPr sz="1100"/>
                    </a:p>
                  </a:txBody>
                  <a:tcPr marL="91450" marR="91450" marT="0" marB="0">
                    <a:solidFill>
                      <a:srgbClr val="FBE4D4"/>
                    </a:solidFill>
                  </a:tcPr>
                </a:tc>
                <a:tc>
                  <a:txBody>
                    <a:bodyPr/>
                    <a:lstStyle/>
                    <a:p>
                      <a:pPr marL="0" marR="0" lvl="0" indent="0" algn="just" rtl="0">
                        <a:spcBef>
                          <a:spcPts val="0"/>
                        </a:spcBef>
                        <a:spcAft>
                          <a:spcPts val="0"/>
                        </a:spcAft>
                        <a:buNone/>
                      </a:pPr>
                      <a:r>
                        <a:rPr lang="vi" sz="1400" u="none" strike="noStrike" cap="none"/>
                        <a:t>Defines a different style to an element when the mouse pointer is moved over it.</a:t>
                      </a:r>
                      <a:endParaRPr sz="1100"/>
                    </a:p>
                  </a:txBody>
                  <a:tcPr marL="91450" marR="91450" marT="0" marB="0">
                    <a:solidFill>
                      <a:srgbClr val="FBE4D4"/>
                    </a:solidFill>
                  </a:tcPr>
                </a:tc>
                <a:extLst>
                  <a:ext uri="{0D108BD9-81ED-4DB2-BD59-A6C34878D82A}">
                    <a16:rowId xmlns:a16="http://schemas.microsoft.com/office/drawing/2014/main" val="10002"/>
                  </a:ext>
                </a:extLst>
              </a:tr>
              <a:tr h="400050">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link</a:t>
                      </a:r>
                      <a:endParaRPr sz="1100"/>
                    </a:p>
                  </a:txBody>
                  <a:tcPr marL="91450" marR="91450" marT="0" marB="0">
                    <a:solidFill>
                      <a:srgbClr val="DBDBDB"/>
                    </a:solidFill>
                  </a:tcPr>
                </a:tc>
                <a:tc>
                  <a:txBody>
                    <a:bodyPr/>
                    <a:lstStyle/>
                    <a:p>
                      <a:pPr marL="0" marR="0" lvl="0" indent="0" algn="just" rtl="0">
                        <a:spcBef>
                          <a:spcPts val="0"/>
                        </a:spcBef>
                        <a:spcAft>
                          <a:spcPts val="0"/>
                        </a:spcAft>
                        <a:buNone/>
                      </a:pPr>
                      <a:r>
                        <a:rPr lang="vi" sz="1400" u="none" strike="noStrike" cap="none"/>
                        <a:t>Defines a different style to an unvisited hyperlink.</a:t>
                      </a:r>
                      <a:endParaRPr sz="1100"/>
                    </a:p>
                  </a:txBody>
                  <a:tcPr marL="91450" marR="91450" marT="0" marB="0">
                    <a:solidFill>
                      <a:srgbClr val="DBDBDB"/>
                    </a:solidFill>
                  </a:tcPr>
                </a:tc>
                <a:extLst>
                  <a:ext uri="{0D108BD9-81ED-4DB2-BD59-A6C34878D82A}">
                    <a16:rowId xmlns:a16="http://schemas.microsoft.com/office/drawing/2014/main" val="10003"/>
                  </a:ext>
                </a:extLst>
              </a:tr>
              <a:tr h="544600">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visited</a:t>
                      </a:r>
                      <a:endParaRPr sz="1100"/>
                    </a:p>
                  </a:txBody>
                  <a:tcPr marL="91450" marR="91450" marT="0" marB="0">
                    <a:solidFill>
                      <a:srgbClr val="DBDBDB"/>
                    </a:solidFill>
                  </a:tcPr>
                </a:tc>
                <a:tc>
                  <a:txBody>
                    <a:bodyPr/>
                    <a:lstStyle/>
                    <a:p>
                      <a:pPr marL="0" marR="0" lvl="0" indent="0" algn="just" rtl="0">
                        <a:spcBef>
                          <a:spcPts val="0"/>
                        </a:spcBef>
                        <a:spcAft>
                          <a:spcPts val="0"/>
                        </a:spcAft>
                        <a:buNone/>
                      </a:pPr>
                      <a:r>
                        <a:rPr lang="vi" sz="1400" u="none" strike="noStrike" cap="none"/>
                        <a:t>Defines a different style to the visited hyperlink.</a:t>
                      </a:r>
                      <a:endParaRPr sz="1100"/>
                    </a:p>
                  </a:txBody>
                  <a:tcPr marL="91450" marR="91450" marT="0" marB="0">
                    <a:solidFill>
                      <a:srgbClr val="DBDBDB"/>
                    </a:solidFill>
                  </a:tcPr>
                </a:tc>
                <a:extLst>
                  <a:ext uri="{0D108BD9-81ED-4DB2-BD59-A6C34878D82A}">
                    <a16:rowId xmlns:a16="http://schemas.microsoft.com/office/drawing/2014/main" val="10004"/>
                  </a:ext>
                </a:extLst>
              </a:tr>
            </a:tbl>
          </a:graphicData>
        </a:graphic>
      </p:graphicFrame>
      <p:sp>
        <p:nvSpPr>
          <p:cNvPr id="425" name="Google Shape;425;p41"/>
          <p:cNvSpPr/>
          <p:nvPr/>
        </p:nvSpPr>
        <p:spPr>
          <a:xfrm>
            <a:off x="304800" y="685800"/>
            <a:ext cx="8534400" cy="346200"/>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Following table lists the different states of an element:</a:t>
            </a:r>
            <a:endParaRPr/>
          </a:p>
        </p:txBody>
      </p:sp>
      <p:sp>
        <p:nvSpPr>
          <p:cNvPr id="426" name="Google Shape;426;p41"/>
          <p:cNvSpPr/>
          <p:nvPr/>
        </p:nvSpPr>
        <p:spPr>
          <a:xfrm>
            <a:off x="400050" y="3829050"/>
            <a:ext cx="8534400" cy="715500"/>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Syntax for declaring Pseudo classes are as follows:</a:t>
            </a:r>
            <a:endParaRPr/>
          </a:p>
          <a:p>
            <a:pPr marL="0" marR="0" lvl="2" indent="0" algn="ctr" rtl="0">
              <a:lnSpc>
                <a:spcPct val="100000"/>
              </a:lnSpc>
              <a:spcBef>
                <a:spcPts val="1200"/>
              </a:spcBef>
              <a:spcAft>
                <a:spcPts val="0"/>
              </a:spcAft>
              <a:buNone/>
            </a:pPr>
            <a:r>
              <a:rPr lang="vi" sz="2200" b="0" i="0" u="none" strike="noStrike" cap="none">
                <a:solidFill>
                  <a:srgbClr val="FF0000"/>
                </a:solidFill>
                <a:latin typeface="Courier New"/>
                <a:ea typeface="Courier New"/>
                <a:cs typeface="Courier New"/>
                <a:sym typeface="Courier New"/>
              </a:rPr>
              <a:t>selector_name:psuedo_element {property: value}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425"/>
                                        </p:tgtEl>
                                        <p:attrNameLst>
                                          <p:attrName>style.visibility</p:attrName>
                                        </p:attrNameLst>
                                      </p:cBhvr>
                                      <p:to>
                                        <p:strVal val="visible"/>
                                      </p:to>
                                    </p:set>
                                    <p:anim calcmode="lin" valueType="num">
                                      <p:cBhvr additive="base">
                                        <p:cTn id="7" dur="1000"/>
                                        <p:tgtEl>
                                          <p:spTgt spid="425"/>
                                        </p:tgtEl>
                                        <p:attrNameLst>
                                          <p:attrName>ppt_w</p:attrName>
                                        </p:attrNameLst>
                                      </p:cBhvr>
                                      <p:tavLst>
                                        <p:tav tm="0">
                                          <p:val>
                                            <p:strVal val="0"/>
                                          </p:val>
                                        </p:tav>
                                        <p:tav tm="100000">
                                          <p:val>
                                            <p:strVal val="#ppt_w"/>
                                          </p:val>
                                        </p:tav>
                                      </p:tavLst>
                                    </p:anim>
                                    <p:anim calcmode="lin" valueType="num">
                                      <p:cBhvr additive="base">
                                        <p:cTn id="8" dur="1000"/>
                                        <p:tgtEl>
                                          <p:spTgt spid="42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424"/>
                                        </p:tgtEl>
                                        <p:attrNameLst>
                                          <p:attrName>style.visibility</p:attrName>
                                        </p:attrNameLst>
                                      </p:cBhvr>
                                      <p:to>
                                        <p:strVal val="visible"/>
                                      </p:to>
                                    </p:set>
                                    <p:anim calcmode="lin" valueType="num">
                                      <p:cBhvr additive="base">
                                        <p:cTn id="12" dur="1000"/>
                                        <p:tgtEl>
                                          <p:spTgt spid="424"/>
                                        </p:tgtEl>
                                        <p:attrNameLst>
                                          <p:attrName>ppt_w</p:attrName>
                                        </p:attrNameLst>
                                      </p:cBhvr>
                                      <p:tavLst>
                                        <p:tav tm="0">
                                          <p:val>
                                            <p:strVal val="0"/>
                                          </p:val>
                                        </p:tav>
                                        <p:tav tm="100000">
                                          <p:val>
                                            <p:strVal val="#ppt_w"/>
                                          </p:val>
                                        </p:tav>
                                      </p:tavLst>
                                    </p:anim>
                                    <p:anim calcmode="lin" valueType="num">
                                      <p:cBhvr additive="base">
                                        <p:cTn id="13" dur="1000"/>
                                        <p:tgtEl>
                                          <p:spTgt spid="424"/>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26"/>
                                        </p:tgtEl>
                                        <p:attrNameLst>
                                          <p:attrName>style.visibility</p:attrName>
                                        </p:attrNameLst>
                                      </p:cBhvr>
                                      <p:to>
                                        <p:strVal val="visible"/>
                                      </p:to>
                                    </p:set>
                                    <p:anim calcmode="lin" valueType="num">
                                      <p:cBhvr additive="base">
                                        <p:cTn id="18" dur="1000"/>
                                        <p:tgtEl>
                                          <p:spTgt spid="426"/>
                                        </p:tgtEl>
                                        <p:attrNameLst>
                                          <p:attrName>ppt_w</p:attrName>
                                        </p:attrNameLst>
                                      </p:cBhvr>
                                      <p:tavLst>
                                        <p:tav tm="0">
                                          <p:val>
                                            <p:strVal val="0"/>
                                          </p:val>
                                        </p:tav>
                                        <p:tav tm="100000">
                                          <p:val>
                                            <p:strVal val="#ppt_w"/>
                                          </p:val>
                                        </p:tav>
                                      </p:tavLst>
                                    </p:anim>
                                    <p:anim calcmode="lin" valueType="num">
                                      <p:cBhvr additive="base">
                                        <p:cTn id="19" dur="1000"/>
                                        <p:tgtEl>
                                          <p:spTgt spid="42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graphicFrame>
        <p:nvGraphicFramePr>
          <p:cNvPr id="432" name="Google Shape;432;p42"/>
          <p:cNvGraphicFramePr/>
          <p:nvPr/>
        </p:nvGraphicFramePr>
        <p:xfrm>
          <a:off x="533400" y="843431"/>
          <a:ext cx="8229600" cy="3615895"/>
        </p:xfrm>
        <a:graphic>
          <a:graphicData uri="http://schemas.openxmlformats.org/drawingml/2006/table">
            <a:tbl>
              <a:tblPr firstRow="1" bandRow="1">
                <a:noFill/>
                <a:tableStyleId>{64ECAF70-E655-4C1B-B9F5-CA28BC466BB1}</a:tableStyleId>
              </a:tblPr>
              <a:tblGrid>
                <a:gridCol w="16002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192850">
                <a:tc>
                  <a:txBody>
                    <a:bodyPr/>
                    <a:lstStyle/>
                    <a:p>
                      <a:pPr marL="0" marR="0" lvl="0" indent="0" algn="ctr" rtl="0">
                        <a:lnSpc>
                          <a:spcPct val="100000"/>
                        </a:lnSpc>
                        <a:spcBef>
                          <a:spcPts val="0"/>
                        </a:spcBef>
                        <a:spcAft>
                          <a:spcPts val="0"/>
                        </a:spcAft>
                        <a:buClr>
                          <a:schemeClr val="dk1"/>
                        </a:buClr>
                        <a:buSzPts val="1800"/>
                        <a:buFont typeface="Arial"/>
                        <a:buNone/>
                      </a:pPr>
                      <a:r>
                        <a:rPr lang="vi" sz="1800" u="none" strike="noStrike" cap="none" baseline="30000"/>
                        <a:t>Selector Name</a:t>
                      </a:r>
                      <a:endParaRPr sz="1800" b="1" u="none" strike="noStrike" cap="none" baseline="30000">
                        <a:solidFill>
                          <a:schemeClr val="lt1"/>
                        </a:solidFill>
                        <a:latin typeface="Arial"/>
                        <a:ea typeface="Arial"/>
                        <a:cs typeface="Arial"/>
                        <a:sym typeface="Arial"/>
                      </a:endParaRPr>
                    </a:p>
                  </a:txBody>
                  <a:tcPr marL="91450" marR="91450" marT="34300" marB="34300" anchor="b"/>
                </a:tc>
                <a:tc>
                  <a:txBody>
                    <a:bodyPr/>
                    <a:lstStyle/>
                    <a:p>
                      <a:pPr marL="0" marR="0" lvl="0" indent="0" algn="ctr" rtl="0">
                        <a:lnSpc>
                          <a:spcPct val="100000"/>
                        </a:lnSpc>
                        <a:spcBef>
                          <a:spcPts val="0"/>
                        </a:spcBef>
                        <a:spcAft>
                          <a:spcPts val="0"/>
                        </a:spcAft>
                        <a:buClr>
                          <a:schemeClr val="dk1"/>
                        </a:buClr>
                        <a:buSzPts val="1800"/>
                        <a:buFont typeface="Arial"/>
                        <a:buNone/>
                      </a:pPr>
                      <a:r>
                        <a:rPr lang="vi" sz="1800" u="none" strike="noStrike" cap="none" baseline="30000"/>
                        <a:t>Description</a:t>
                      </a:r>
                      <a:endParaRPr sz="1800" u="none" strike="noStrike" cap="none"/>
                    </a:p>
                  </a:txBody>
                  <a:tcPr marL="91450" marR="91450" marT="34300" marB="34300"/>
                </a:tc>
                <a:extLst>
                  <a:ext uri="{0D108BD9-81ED-4DB2-BD59-A6C34878D82A}">
                    <a16:rowId xmlns:a16="http://schemas.microsoft.com/office/drawing/2014/main" val="10000"/>
                  </a:ext>
                </a:extLst>
              </a:tr>
              <a:tr h="274300">
                <a:tc>
                  <a:txBody>
                    <a:bodyPr/>
                    <a:lstStyle/>
                    <a:p>
                      <a:pPr marL="0" marR="0" lvl="0" indent="0" algn="l" rtl="0">
                        <a:spcBef>
                          <a:spcPts val="0"/>
                        </a:spcBef>
                        <a:spcAft>
                          <a:spcPts val="0"/>
                        </a:spcAft>
                        <a:buNone/>
                      </a:pPr>
                      <a:r>
                        <a:rPr lang="vi" sz="1400" u="none" strike="noStrike" cap="none"/>
                        <a:t>:link</a:t>
                      </a:r>
                      <a:endParaRPr sz="1400">
                        <a:latin typeface="Calibri"/>
                        <a:ea typeface="Calibri"/>
                        <a:cs typeface="Calibri"/>
                        <a:sym typeface="Calibri"/>
                      </a:endParaRPr>
                    </a:p>
                  </a:txBody>
                  <a:tcPr marL="91450" marR="91450" marT="0" marB="0"/>
                </a:tc>
                <a:tc>
                  <a:txBody>
                    <a:bodyPr/>
                    <a:lstStyle/>
                    <a:p>
                      <a:pPr marL="0" marR="0" lvl="0" indent="0" algn="just" rtl="0">
                        <a:spcBef>
                          <a:spcPts val="0"/>
                        </a:spcBef>
                        <a:spcAft>
                          <a:spcPts val="0"/>
                        </a:spcAft>
                        <a:buNone/>
                      </a:pPr>
                      <a:r>
                        <a:rPr lang="vi" sz="1400"/>
                        <a:t>Is used for selecting all unvisited links</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01"/>
                  </a:ext>
                </a:extLst>
              </a:tr>
              <a:tr h="312400">
                <a:tc>
                  <a:txBody>
                    <a:bodyPr/>
                    <a:lstStyle/>
                    <a:p>
                      <a:pPr marL="0" marR="0" lvl="0" indent="0" algn="l" rtl="0">
                        <a:spcBef>
                          <a:spcPts val="0"/>
                        </a:spcBef>
                        <a:spcAft>
                          <a:spcPts val="0"/>
                        </a:spcAft>
                        <a:buNone/>
                      </a:pPr>
                      <a:r>
                        <a:rPr lang="vi" sz="1400"/>
                        <a:t>:active</a:t>
                      </a:r>
                      <a:endParaRPr sz="1400">
                        <a:latin typeface="Calibri"/>
                        <a:ea typeface="Calibri"/>
                        <a:cs typeface="Calibri"/>
                        <a:sym typeface="Calibri"/>
                      </a:endParaRPr>
                    </a:p>
                  </a:txBody>
                  <a:tcPr marL="91450" marR="91450" marT="0" marB="0"/>
                </a:tc>
                <a:tc>
                  <a:txBody>
                    <a:bodyPr/>
                    <a:lstStyle/>
                    <a:p>
                      <a:pPr marL="0" marR="0" lvl="0" indent="0" algn="just" rtl="0">
                        <a:spcBef>
                          <a:spcPts val="0"/>
                        </a:spcBef>
                        <a:spcAft>
                          <a:spcPts val="0"/>
                        </a:spcAft>
                        <a:buNone/>
                      </a:pPr>
                      <a:r>
                        <a:rPr lang="vi" sz="1400"/>
                        <a:t>Is used for selecting the active link</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02"/>
                  </a:ext>
                </a:extLst>
              </a:tr>
              <a:tr h="346700">
                <a:tc>
                  <a:txBody>
                    <a:bodyPr/>
                    <a:lstStyle/>
                    <a:p>
                      <a:pPr marL="0" marR="0" lvl="0" indent="0" algn="l" rtl="0">
                        <a:spcBef>
                          <a:spcPts val="0"/>
                        </a:spcBef>
                        <a:spcAft>
                          <a:spcPts val="0"/>
                        </a:spcAft>
                        <a:buNone/>
                      </a:pPr>
                      <a:r>
                        <a:rPr lang="vi" sz="1400"/>
                        <a:t>:hover</a:t>
                      </a:r>
                      <a:endParaRPr sz="1400">
                        <a:latin typeface="Calibri"/>
                        <a:ea typeface="Calibri"/>
                        <a:cs typeface="Calibri"/>
                        <a:sym typeface="Calibri"/>
                      </a:endParaRPr>
                    </a:p>
                  </a:txBody>
                  <a:tcPr marL="91450" marR="91450" marT="0" marB="0"/>
                </a:tc>
                <a:tc>
                  <a:txBody>
                    <a:bodyPr/>
                    <a:lstStyle/>
                    <a:p>
                      <a:pPr marL="0" marR="0" lvl="0" indent="0" algn="just" rtl="0">
                        <a:spcBef>
                          <a:spcPts val="0"/>
                        </a:spcBef>
                        <a:spcAft>
                          <a:spcPts val="0"/>
                        </a:spcAft>
                        <a:buNone/>
                      </a:pPr>
                      <a:r>
                        <a:rPr lang="vi" sz="1400"/>
                        <a:t>is used for selecting links on mouse over</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03"/>
                  </a:ext>
                </a:extLst>
              </a:tr>
              <a:tr h="334225">
                <a:tc>
                  <a:txBody>
                    <a:bodyPr/>
                    <a:lstStyle/>
                    <a:p>
                      <a:pPr marL="0" marR="0" lvl="0" indent="0" algn="l" rtl="0">
                        <a:lnSpc>
                          <a:spcPct val="100000"/>
                        </a:lnSpc>
                        <a:spcBef>
                          <a:spcPts val="0"/>
                        </a:spcBef>
                        <a:spcAft>
                          <a:spcPts val="0"/>
                        </a:spcAft>
                        <a:buClr>
                          <a:schemeClr val="dk1"/>
                        </a:buClr>
                        <a:buSzPts val="1400"/>
                        <a:buFont typeface="Arial"/>
                        <a:buNone/>
                      </a:pPr>
                      <a:r>
                        <a:rPr lang="vi" sz="1400"/>
                        <a:t>:visited</a:t>
                      </a:r>
                      <a:endParaRPr sz="1400">
                        <a:latin typeface="Calibri"/>
                        <a:ea typeface="Calibri"/>
                        <a:cs typeface="Calibri"/>
                        <a:sym typeface="Calibri"/>
                      </a:endParaRPr>
                    </a:p>
                  </a:txBody>
                  <a:tcPr marL="91450" marR="91450" marT="0" marB="0"/>
                </a:tc>
                <a:tc>
                  <a:txBody>
                    <a:bodyPr/>
                    <a:lstStyle/>
                    <a:p>
                      <a:pPr marL="0" marR="0" lvl="0" indent="0" algn="just" rtl="0">
                        <a:lnSpc>
                          <a:spcPct val="100000"/>
                        </a:lnSpc>
                        <a:spcBef>
                          <a:spcPts val="0"/>
                        </a:spcBef>
                        <a:spcAft>
                          <a:spcPts val="0"/>
                        </a:spcAft>
                        <a:buClr>
                          <a:schemeClr val="dk1"/>
                        </a:buClr>
                        <a:buSzPts val="1400"/>
                        <a:buFont typeface="Arial"/>
                        <a:buNone/>
                      </a:pPr>
                      <a:r>
                        <a:rPr lang="vi" sz="1400"/>
                        <a:t>Is used for selecting all visited links</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04"/>
                  </a:ext>
                </a:extLst>
              </a:tr>
              <a:tr h="334225">
                <a:tc>
                  <a:txBody>
                    <a:bodyPr/>
                    <a:lstStyle/>
                    <a:p>
                      <a:pPr marL="0" marR="0" lvl="0" indent="0" algn="l" rtl="0">
                        <a:lnSpc>
                          <a:spcPct val="100000"/>
                        </a:lnSpc>
                        <a:spcBef>
                          <a:spcPts val="0"/>
                        </a:spcBef>
                        <a:spcAft>
                          <a:spcPts val="0"/>
                        </a:spcAft>
                        <a:buClr>
                          <a:schemeClr val="dk1"/>
                        </a:buClr>
                        <a:buSzPts val="1400"/>
                        <a:buFont typeface="Arial"/>
                        <a:buNone/>
                      </a:pPr>
                      <a:r>
                        <a:rPr lang="vi" sz="1400"/>
                        <a:t>:focus</a:t>
                      </a:r>
                      <a:endParaRPr sz="1400">
                        <a:latin typeface="Calibri"/>
                        <a:ea typeface="Calibri"/>
                        <a:cs typeface="Calibri"/>
                        <a:sym typeface="Calibri"/>
                      </a:endParaRPr>
                    </a:p>
                  </a:txBody>
                  <a:tcPr marL="91450" marR="91450" marT="0" marB="0"/>
                </a:tc>
                <a:tc>
                  <a:txBody>
                    <a:bodyPr/>
                    <a:lstStyle/>
                    <a:p>
                      <a:pPr marL="0" marR="0" lvl="0" indent="0" algn="just" rtl="0">
                        <a:spcBef>
                          <a:spcPts val="0"/>
                        </a:spcBef>
                        <a:spcAft>
                          <a:spcPts val="0"/>
                        </a:spcAft>
                        <a:buNone/>
                      </a:pPr>
                      <a:r>
                        <a:rPr lang="vi" sz="1400"/>
                        <a:t>Is used for selecting the input element which has focus</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05"/>
                  </a:ext>
                </a:extLst>
              </a:tr>
              <a:tr h="334225">
                <a:tc>
                  <a:txBody>
                    <a:bodyPr/>
                    <a:lstStyle/>
                    <a:p>
                      <a:pPr marL="0" marR="0" lvl="0" indent="0" algn="l" rtl="0">
                        <a:lnSpc>
                          <a:spcPct val="100000"/>
                        </a:lnSpc>
                        <a:spcBef>
                          <a:spcPts val="0"/>
                        </a:spcBef>
                        <a:spcAft>
                          <a:spcPts val="0"/>
                        </a:spcAft>
                        <a:buClr>
                          <a:schemeClr val="dk1"/>
                        </a:buClr>
                        <a:buSzPts val="1400"/>
                        <a:buFont typeface="Arial"/>
                        <a:buNone/>
                      </a:pPr>
                      <a:r>
                        <a:rPr lang="vi" sz="1400"/>
                        <a:t>:first-letter</a:t>
                      </a:r>
                      <a:endParaRPr sz="1400">
                        <a:latin typeface="Calibri"/>
                        <a:ea typeface="Calibri"/>
                        <a:cs typeface="Calibri"/>
                        <a:sym typeface="Calibri"/>
                      </a:endParaRPr>
                    </a:p>
                  </a:txBody>
                  <a:tcPr marL="91450" marR="91450" marT="0" marB="0"/>
                </a:tc>
                <a:tc>
                  <a:txBody>
                    <a:bodyPr/>
                    <a:lstStyle/>
                    <a:p>
                      <a:pPr marL="0" marR="0" lvl="0" indent="0" algn="just" rtl="0">
                        <a:spcBef>
                          <a:spcPts val="0"/>
                        </a:spcBef>
                        <a:spcAft>
                          <a:spcPts val="0"/>
                        </a:spcAft>
                        <a:buNone/>
                      </a:pPr>
                      <a:r>
                        <a:rPr lang="vi" sz="1400"/>
                        <a:t>Is used for selecting the first letter of every &lt;p&gt; element</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06"/>
                  </a:ext>
                </a:extLst>
              </a:tr>
              <a:tr h="334225">
                <a:tc>
                  <a:txBody>
                    <a:bodyPr/>
                    <a:lstStyle/>
                    <a:p>
                      <a:pPr marL="0" marR="0" lvl="0" indent="0" algn="l" rtl="0">
                        <a:lnSpc>
                          <a:spcPct val="100000"/>
                        </a:lnSpc>
                        <a:spcBef>
                          <a:spcPts val="0"/>
                        </a:spcBef>
                        <a:spcAft>
                          <a:spcPts val="0"/>
                        </a:spcAft>
                        <a:buClr>
                          <a:schemeClr val="dk1"/>
                        </a:buClr>
                        <a:buSzPts val="1400"/>
                        <a:buFont typeface="Arial"/>
                        <a:buNone/>
                      </a:pPr>
                      <a:r>
                        <a:rPr lang="vi" sz="1400"/>
                        <a:t>:first-line</a:t>
                      </a:r>
                      <a:endParaRPr sz="1400">
                        <a:latin typeface="Calibri"/>
                        <a:ea typeface="Calibri"/>
                        <a:cs typeface="Calibri"/>
                        <a:sym typeface="Calibri"/>
                      </a:endParaRPr>
                    </a:p>
                  </a:txBody>
                  <a:tcPr marL="91450" marR="91450" marT="0" marB="0"/>
                </a:tc>
                <a:tc>
                  <a:txBody>
                    <a:bodyPr/>
                    <a:lstStyle/>
                    <a:p>
                      <a:pPr marL="0" marR="0" lvl="0" indent="0" algn="just" rtl="0">
                        <a:spcBef>
                          <a:spcPts val="0"/>
                        </a:spcBef>
                        <a:spcAft>
                          <a:spcPts val="0"/>
                        </a:spcAft>
                        <a:buNone/>
                      </a:pPr>
                      <a:r>
                        <a:rPr lang="vi" sz="1400"/>
                        <a:t>Is used for selecting the first line of every &lt;p&gt; element</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07"/>
                  </a:ext>
                </a:extLst>
              </a:tr>
              <a:tr h="334225">
                <a:tc>
                  <a:txBody>
                    <a:bodyPr/>
                    <a:lstStyle/>
                    <a:p>
                      <a:pPr marL="0" marR="0" lvl="0" indent="0" algn="l" rtl="0">
                        <a:lnSpc>
                          <a:spcPct val="100000"/>
                        </a:lnSpc>
                        <a:spcBef>
                          <a:spcPts val="0"/>
                        </a:spcBef>
                        <a:spcAft>
                          <a:spcPts val="0"/>
                        </a:spcAft>
                        <a:buClr>
                          <a:schemeClr val="dk1"/>
                        </a:buClr>
                        <a:buSzPts val="1400"/>
                        <a:buFont typeface="Arial"/>
                        <a:buNone/>
                      </a:pPr>
                      <a:r>
                        <a:rPr lang="vi" sz="1400"/>
                        <a:t>:first-child</a:t>
                      </a:r>
                      <a:endParaRPr sz="1400">
                        <a:latin typeface="Calibri"/>
                        <a:ea typeface="Calibri"/>
                        <a:cs typeface="Calibri"/>
                        <a:sym typeface="Calibri"/>
                      </a:endParaRPr>
                    </a:p>
                  </a:txBody>
                  <a:tcPr marL="91450" marR="91450" marT="0" marB="0"/>
                </a:tc>
                <a:tc>
                  <a:txBody>
                    <a:bodyPr/>
                    <a:lstStyle/>
                    <a:p>
                      <a:pPr marL="0" marR="0" lvl="0" indent="0" algn="just" rtl="0">
                        <a:spcBef>
                          <a:spcPts val="0"/>
                        </a:spcBef>
                        <a:spcAft>
                          <a:spcPts val="0"/>
                        </a:spcAft>
                        <a:buNone/>
                      </a:pPr>
                      <a:r>
                        <a:rPr lang="vi" sz="1400"/>
                        <a:t>Is used for selecting every &lt;p&gt; elements that is the first child of its parent</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08"/>
                  </a:ext>
                </a:extLst>
              </a:tr>
              <a:tr h="334225">
                <a:tc>
                  <a:txBody>
                    <a:bodyPr/>
                    <a:lstStyle/>
                    <a:p>
                      <a:pPr marL="0" marR="0" lvl="0" indent="0" algn="l" rtl="0">
                        <a:lnSpc>
                          <a:spcPct val="100000"/>
                        </a:lnSpc>
                        <a:spcBef>
                          <a:spcPts val="0"/>
                        </a:spcBef>
                        <a:spcAft>
                          <a:spcPts val="0"/>
                        </a:spcAft>
                        <a:buClr>
                          <a:schemeClr val="dk1"/>
                        </a:buClr>
                        <a:buSzPts val="1400"/>
                        <a:buFont typeface="Arial"/>
                        <a:buNone/>
                      </a:pPr>
                      <a:r>
                        <a:rPr lang="vi" sz="1400"/>
                        <a:t>:before</a:t>
                      </a:r>
                      <a:endParaRPr sz="1400">
                        <a:latin typeface="Calibri"/>
                        <a:ea typeface="Calibri"/>
                        <a:cs typeface="Calibri"/>
                        <a:sym typeface="Calibri"/>
                      </a:endParaRPr>
                    </a:p>
                  </a:txBody>
                  <a:tcPr marL="91450" marR="91450" marT="0" marB="0"/>
                </a:tc>
                <a:tc>
                  <a:txBody>
                    <a:bodyPr/>
                    <a:lstStyle/>
                    <a:p>
                      <a:pPr marL="0" marR="0" lvl="0" indent="0" algn="just" rtl="0">
                        <a:spcBef>
                          <a:spcPts val="0"/>
                        </a:spcBef>
                        <a:spcAft>
                          <a:spcPts val="0"/>
                        </a:spcAft>
                        <a:buNone/>
                      </a:pPr>
                      <a:r>
                        <a:rPr lang="vi" sz="1400"/>
                        <a:t>Is used for inserting content before every &lt;p&gt; element</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09"/>
                  </a:ext>
                </a:extLst>
              </a:tr>
              <a:tr h="334225">
                <a:tc>
                  <a:txBody>
                    <a:bodyPr/>
                    <a:lstStyle/>
                    <a:p>
                      <a:pPr marL="0" marR="0" lvl="0" indent="0" algn="l" rtl="0">
                        <a:lnSpc>
                          <a:spcPct val="100000"/>
                        </a:lnSpc>
                        <a:spcBef>
                          <a:spcPts val="0"/>
                        </a:spcBef>
                        <a:spcAft>
                          <a:spcPts val="0"/>
                        </a:spcAft>
                        <a:buClr>
                          <a:schemeClr val="dk1"/>
                        </a:buClr>
                        <a:buSzPts val="1400"/>
                        <a:buFont typeface="Arial"/>
                        <a:buNone/>
                      </a:pPr>
                      <a:r>
                        <a:rPr lang="vi" sz="1400"/>
                        <a:t>:after</a:t>
                      </a:r>
                      <a:endParaRPr sz="1400">
                        <a:latin typeface="Calibri"/>
                        <a:ea typeface="Calibri"/>
                        <a:cs typeface="Calibri"/>
                        <a:sym typeface="Calibri"/>
                      </a:endParaRPr>
                    </a:p>
                  </a:txBody>
                  <a:tcPr marL="91450" marR="91450" marT="0" marB="0"/>
                </a:tc>
                <a:tc>
                  <a:txBody>
                    <a:bodyPr/>
                    <a:lstStyle/>
                    <a:p>
                      <a:pPr marL="0" marR="0" lvl="0" indent="0" algn="just" rtl="0">
                        <a:spcBef>
                          <a:spcPts val="0"/>
                        </a:spcBef>
                        <a:spcAft>
                          <a:spcPts val="0"/>
                        </a:spcAft>
                        <a:buNone/>
                      </a:pPr>
                      <a:r>
                        <a:rPr lang="vi" sz="1400"/>
                        <a:t>Is used for inserting content after every &lt;p&gt; element</a:t>
                      </a:r>
                      <a:endParaRPr sz="1400">
                        <a:latin typeface="Calibri"/>
                        <a:ea typeface="Calibri"/>
                        <a:cs typeface="Calibri"/>
                        <a:sym typeface="Calibri"/>
                      </a:endParaRPr>
                    </a:p>
                  </a:txBody>
                  <a:tcPr marL="91450" marR="91450" marT="0" marB="0"/>
                </a:tc>
                <a:extLst>
                  <a:ext uri="{0D108BD9-81ED-4DB2-BD59-A6C34878D82A}">
                    <a16:rowId xmlns:a16="http://schemas.microsoft.com/office/drawing/2014/main" val="10010"/>
                  </a:ext>
                </a:extLst>
              </a:tr>
            </a:tbl>
          </a:graphicData>
        </a:graphic>
      </p:graphicFrame>
      <p:sp>
        <p:nvSpPr>
          <p:cNvPr id="433" name="Google Shape;433;p4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27</a:t>
            </a:fld>
            <a:endParaRPr/>
          </a:p>
        </p:txBody>
      </p:sp>
      <p:sp>
        <p:nvSpPr>
          <p:cNvPr id="434" name="Google Shape;434;p42"/>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435" name="Google Shape;435;p42"/>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Psuedo Classes 2-3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32"/>
                                        </p:tgtEl>
                                        <p:attrNameLst>
                                          <p:attrName>style.visibility</p:attrName>
                                        </p:attrNameLst>
                                      </p:cBhvr>
                                      <p:to>
                                        <p:strVal val="visible"/>
                                      </p:to>
                                    </p:set>
                                    <p:anim calcmode="lin" valueType="num">
                                      <p:cBhvr additive="base">
                                        <p:cTn id="7" dur="1000"/>
                                        <p:tgtEl>
                                          <p:spTgt spid="432"/>
                                        </p:tgtEl>
                                        <p:attrNameLst>
                                          <p:attrName>ppt_w</p:attrName>
                                        </p:attrNameLst>
                                      </p:cBhvr>
                                      <p:tavLst>
                                        <p:tav tm="0">
                                          <p:val>
                                            <p:strVal val="0"/>
                                          </p:val>
                                        </p:tav>
                                        <p:tav tm="100000">
                                          <p:val>
                                            <p:strVal val="#ppt_w"/>
                                          </p:val>
                                        </p:tav>
                                      </p:tavLst>
                                    </p:anim>
                                    <p:anim calcmode="lin" valueType="num">
                                      <p:cBhvr additive="base">
                                        <p:cTn id="8" dur="1000"/>
                                        <p:tgtEl>
                                          <p:spTgt spid="43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43"/>
          <p:cNvSpPr/>
          <p:nvPr/>
        </p:nvSpPr>
        <p:spPr>
          <a:xfrm>
            <a:off x="228600" y="601450"/>
            <a:ext cx="8534400" cy="4232400"/>
          </a:xfrm>
          <a:prstGeom prst="rect">
            <a:avLst/>
          </a:prstGeom>
          <a:noFill/>
          <a:ln>
            <a:noFill/>
          </a:ln>
        </p:spPr>
        <p:txBody>
          <a:bodyPr spcFirstLastPara="1" wrap="square" lIns="91425" tIns="45700" rIns="91425" bIns="45700" anchor="t" anchorCtr="0">
            <a:noAutofit/>
          </a:bodyPr>
          <a:lstStyle/>
          <a:p>
            <a:pPr marL="457200" marR="0" lvl="1" indent="-248920" algn="just"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Pseudo classes specify the styles to be applied on an element depending on its state.</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In CSS3, a selector can contain multiple pseudo-classes.</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These pseudo-classes should not be mutually exclusive.</a:t>
            </a:r>
            <a:endParaRPr sz="1800"/>
          </a:p>
          <a:p>
            <a:pPr marL="457200" marR="0" lvl="1" indent="-274320" algn="just" rtl="0">
              <a:lnSpc>
                <a:spcPct val="100000"/>
              </a:lnSpc>
              <a:spcBef>
                <a:spcPts val="0"/>
              </a:spcBef>
              <a:spcAft>
                <a:spcPts val="0"/>
              </a:spcAft>
              <a:buNone/>
            </a:pPr>
            <a:endParaRPr b="0" i="0" u="none" strike="noStrike" cap="none">
              <a:solidFill>
                <a:schemeClr val="dk1"/>
              </a:solidFill>
              <a:latin typeface="Courier New"/>
              <a:ea typeface="Courier New"/>
              <a:cs typeface="Courier New"/>
              <a:sym typeface="Courier New"/>
            </a:endParaRPr>
          </a:p>
          <a:p>
            <a:pPr marL="1087438" marR="0" lvl="2" indent="-398463"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a</a:t>
            </a:r>
            <a:r>
              <a:rPr lang="vi" b="1" i="0" u="none" strike="noStrike" cap="none">
                <a:solidFill>
                  <a:srgbClr val="FF0000"/>
                </a:solidFill>
                <a:latin typeface="Courier New"/>
                <a:ea typeface="Courier New"/>
                <a:cs typeface="Courier New"/>
                <a:sym typeface="Courier New"/>
              </a:rPr>
              <a:t>:link </a:t>
            </a:r>
            <a:r>
              <a:rPr lang="vi" b="1" i="0" u="none" strike="noStrike" cap="none">
                <a:solidFill>
                  <a:schemeClr val="dk1"/>
                </a:solidFill>
                <a:latin typeface="Courier New"/>
                <a:ea typeface="Courier New"/>
                <a:cs typeface="Courier New"/>
                <a:sym typeface="Courier New"/>
              </a:rPr>
              <a:t>{</a:t>
            </a:r>
            <a:endParaRPr/>
          </a:p>
          <a:p>
            <a:pPr marL="1544638" marR="0" lvl="5" indent="-398463" algn="just" rtl="0">
              <a:spcBef>
                <a:spcPts val="0"/>
              </a:spcBef>
              <a:spcAft>
                <a:spcPts val="0"/>
              </a:spcAft>
              <a:buNone/>
            </a:pPr>
            <a:r>
              <a:rPr lang="vi" b="1" i="0" u="none" strike="noStrike" cap="none">
                <a:solidFill>
                  <a:schemeClr val="dk1"/>
                </a:solidFill>
                <a:latin typeface="Courier New"/>
                <a:ea typeface="Courier New"/>
                <a:cs typeface="Courier New"/>
                <a:sym typeface="Courier New"/>
              </a:rPr>
              <a:t>color: white;</a:t>
            </a:r>
            <a:endParaRPr/>
          </a:p>
          <a:p>
            <a:pPr marL="1544638" marR="0" lvl="5" indent="-398463" algn="just" rtl="0">
              <a:spcBef>
                <a:spcPts val="0"/>
              </a:spcBef>
              <a:spcAft>
                <a:spcPts val="0"/>
              </a:spcAft>
              <a:buNone/>
            </a:pPr>
            <a:r>
              <a:rPr lang="vi" b="1" i="0" u="none" strike="noStrike" cap="none">
                <a:solidFill>
                  <a:schemeClr val="dk1"/>
                </a:solidFill>
                <a:latin typeface="Courier New"/>
                <a:ea typeface="Courier New"/>
                <a:cs typeface="Courier New"/>
                <a:sym typeface="Courier New"/>
              </a:rPr>
              <a:t>background-color: black;</a:t>
            </a:r>
            <a:endParaRPr/>
          </a:p>
          <a:p>
            <a:pPr marL="1544638" marR="0" lvl="5" indent="-398463" algn="just" rtl="0">
              <a:spcBef>
                <a:spcPts val="0"/>
              </a:spcBef>
              <a:spcAft>
                <a:spcPts val="0"/>
              </a:spcAft>
              <a:buNone/>
            </a:pPr>
            <a:r>
              <a:rPr lang="vi" b="1" i="0" u="none" strike="noStrike" cap="none">
                <a:solidFill>
                  <a:schemeClr val="dk1"/>
                </a:solidFill>
                <a:latin typeface="Courier New"/>
                <a:ea typeface="Courier New"/>
                <a:cs typeface="Courier New"/>
                <a:sym typeface="Courier New"/>
              </a:rPr>
              <a:t>border: 2px solid white;</a:t>
            </a:r>
            <a:endParaRPr/>
          </a:p>
          <a:p>
            <a:pPr marL="1087438" marR="0" lvl="2" indent="-398463"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a:t>
            </a:r>
            <a:endParaRPr/>
          </a:p>
          <a:p>
            <a:pPr marL="1087438" marR="0" lvl="2" indent="-398463"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a</a:t>
            </a:r>
            <a:r>
              <a:rPr lang="vi" b="1" i="0" u="none" strike="noStrike" cap="none">
                <a:solidFill>
                  <a:srgbClr val="FF0000"/>
                </a:solidFill>
                <a:latin typeface="Courier New"/>
                <a:ea typeface="Courier New"/>
                <a:cs typeface="Courier New"/>
                <a:sym typeface="Courier New"/>
              </a:rPr>
              <a:t>:visited </a:t>
            </a:r>
            <a:r>
              <a:rPr lang="vi" b="1" i="0" u="none" strike="noStrike" cap="none">
                <a:solidFill>
                  <a:schemeClr val="dk1"/>
                </a:solidFill>
                <a:latin typeface="Courier New"/>
                <a:ea typeface="Courier New"/>
                <a:cs typeface="Courier New"/>
                <a:sym typeface="Courier New"/>
              </a:rPr>
              <a:t>{</a:t>
            </a:r>
            <a:endParaRPr/>
          </a:p>
          <a:p>
            <a:pPr marL="1544638" marR="0" lvl="5" indent="-398463" algn="just" rtl="0">
              <a:spcBef>
                <a:spcPts val="0"/>
              </a:spcBef>
              <a:spcAft>
                <a:spcPts val="0"/>
              </a:spcAft>
              <a:buNone/>
            </a:pPr>
            <a:r>
              <a:rPr lang="vi" b="1" i="0" u="none" strike="noStrike" cap="none">
                <a:solidFill>
                  <a:schemeClr val="dk1"/>
                </a:solidFill>
                <a:latin typeface="Courier New"/>
                <a:ea typeface="Courier New"/>
                <a:cs typeface="Courier New"/>
                <a:sym typeface="Courier New"/>
              </a:rPr>
              <a:t>color: white;</a:t>
            </a:r>
            <a:endParaRPr/>
          </a:p>
          <a:p>
            <a:pPr marL="1544638" marR="0" lvl="5" indent="-398463" algn="just" rtl="0">
              <a:spcBef>
                <a:spcPts val="0"/>
              </a:spcBef>
              <a:spcAft>
                <a:spcPts val="0"/>
              </a:spcAft>
              <a:buNone/>
            </a:pPr>
            <a:r>
              <a:rPr lang="vi" b="1" i="0" u="none" strike="noStrike" cap="none">
                <a:solidFill>
                  <a:schemeClr val="dk1"/>
                </a:solidFill>
                <a:latin typeface="Courier New"/>
                <a:ea typeface="Courier New"/>
                <a:cs typeface="Courier New"/>
                <a:sym typeface="Courier New"/>
              </a:rPr>
              <a:t>background-color: brown;</a:t>
            </a:r>
            <a:endParaRPr/>
          </a:p>
          <a:p>
            <a:pPr marL="1544638" marR="0" lvl="5" indent="-398463" algn="just" rtl="0">
              <a:spcBef>
                <a:spcPts val="0"/>
              </a:spcBef>
              <a:spcAft>
                <a:spcPts val="0"/>
              </a:spcAft>
              <a:buNone/>
            </a:pPr>
            <a:r>
              <a:rPr lang="vi" b="1" i="0" u="none" strike="noStrike" cap="none">
                <a:solidFill>
                  <a:schemeClr val="dk1"/>
                </a:solidFill>
                <a:latin typeface="Courier New"/>
                <a:ea typeface="Courier New"/>
                <a:cs typeface="Courier New"/>
                <a:sym typeface="Courier New"/>
              </a:rPr>
              <a:t>border: 2px solid white;</a:t>
            </a:r>
            <a:endParaRPr/>
          </a:p>
          <a:p>
            <a:pPr marL="1087438" marR="0" lvl="2" indent="-398463"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a:t>
            </a:r>
            <a:endParaRPr/>
          </a:p>
          <a:p>
            <a:pPr marL="1087438" marR="0" lvl="2" indent="-398463"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a</a:t>
            </a:r>
            <a:r>
              <a:rPr lang="vi" b="1" i="0" u="none" strike="noStrike" cap="none">
                <a:solidFill>
                  <a:srgbClr val="FF0000"/>
                </a:solidFill>
                <a:latin typeface="Courier New"/>
                <a:ea typeface="Courier New"/>
                <a:cs typeface="Courier New"/>
                <a:sym typeface="Courier New"/>
              </a:rPr>
              <a:t>:hover </a:t>
            </a:r>
            <a:r>
              <a:rPr lang="vi" b="1" i="0" u="none" strike="noStrike" cap="none">
                <a:solidFill>
                  <a:schemeClr val="dk1"/>
                </a:solidFill>
                <a:latin typeface="Courier New"/>
                <a:ea typeface="Courier New"/>
                <a:cs typeface="Courier New"/>
                <a:sym typeface="Courier New"/>
              </a:rPr>
              <a:t>{</a:t>
            </a:r>
            <a:endParaRPr/>
          </a:p>
          <a:p>
            <a:pPr marL="1544638" marR="0" lvl="5" indent="-398463" algn="just" rtl="0">
              <a:spcBef>
                <a:spcPts val="0"/>
              </a:spcBef>
              <a:spcAft>
                <a:spcPts val="0"/>
              </a:spcAft>
              <a:buNone/>
            </a:pPr>
            <a:r>
              <a:rPr lang="vi" b="1" i="0" u="none" strike="noStrike" cap="none">
                <a:solidFill>
                  <a:schemeClr val="dk1"/>
                </a:solidFill>
                <a:latin typeface="Courier New"/>
                <a:ea typeface="Courier New"/>
                <a:cs typeface="Courier New"/>
                <a:sym typeface="Courier New"/>
              </a:rPr>
              <a:t>color: black;</a:t>
            </a:r>
            <a:endParaRPr/>
          </a:p>
          <a:p>
            <a:pPr marL="1544638" marR="0" lvl="5" indent="-398463" algn="just" rtl="0">
              <a:spcBef>
                <a:spcPts val="0"/>
              </a:spcBef>
              <a:spcAft>
                <a:spcPts val="0"/>
              </a:spcAft>
              <a:buNone/>
            </a:pPr>
            <a:r>
              <a:rPr lang="vi" b="1" i="0" u="none" strike="noStrike" cap="none">
                <a:solidFill>
                  <a:schemeClr val="dk1"/>
                </a:solidFill>
                <a:latin typeface="Courier New"/>
                <a:ea typeface="Courier New"/>
                <a:cs typeface="Courier New"/>
                <a:sym typeface="Courier New"/>
              </a:rPr>
              <a:t>background-color: white;</a:t>
            </a:r>
            <a:endParaRPr/>
          </a:p>
          <a:p>
            <a:pPr marL="1544638" marR="0" lvl="4" indent="-398463"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border: 2px solid black;</a:t>
            </a:r>
            <a:endParaRPr/>
          </a:p>
          <a:p>
            <a:pPr marL="1087437" marR="0" lvl="2" indent="-398462" algn="just" rtl="0">
              <a:lnSpc>
                <a:spcPct val="100000"/>
              </a:lnSpc>
              <a:spcBef>
                <a:spcPts val="0"/>
              </a:spcBef>
              <a:spcAft>
                <a:spcPts val="0"/>
              </a:spcAft>
              <a:buNone/>
            </a:pPr>
            <a:r>
              <a:rPr lang="vi" b="1" i="0" u="none" strike="noStrike" cap="none">
                <a:solidFill>
                  <a:schemeClr val="dk1"/>
                </a:solidFill>
                <a:latin typeface="Courier New"/>
                <a:ea typeface="Courier New"/>
                <a:cs typeface="Courier New"/>
                <a:sym typeface="Courier New"/>
              </a:rPr>
              <a:t>}</a:t>
            </a:r>
            <a:endParaRPr b="0" i="0" u="none" strike="noStrike" cap="none" baseline="30000">
              <a:solidFill>
                <a:schemeClr val="dk1"/>
              </a:solidFill>
              <a:latin typeface="Calibri"/>
              <a:ea typeface="Calibri"/>
              <a:cs typeface="Calibri"/>
              <a:sym typeface="Calibri"/>
            </a:endParaRPr>
          </a:p>
        </p:txBody>
      </p:sp>
      <p:sp>
        <p:nvSpPr>
          <p:cNvPr id="442" name="Google Shape;442;p4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28</a:t>
            </a:fld>
            <a:endParaRPr/>
          </a:p>
        </p:txBody>
      </p:sp>
      <p:sp>
        <p:nvSpPr>
          <p:cNvPr id="443" name="Google Shape;443;p4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a:t>
            </a:r>
            <a:endParaRPr/>
          </a:p>
        </p:txBody>
      </p:sp>
      <p:sp>
        <p:nvSpPr>
          <p:cNvPr id="444" name="Google Shape;444;p43"/>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Psuedo Classes 3-3</a:t>
            </a:r>
            <a:endParaRPr/>
          </a:p>
        </p:txBody>
      </p:sp>
      <p:sp>
        <p:nvSpPr>
          <p:cNvPr id="445" name="Google Shape;445;p43"/>
          <p:cNvSpPr/>
          <p:nvPr/>
        </p:nvSpPr>
        <p:spPr>
          <a:xfrm>
            <a:off x="6018196" y="1948073"/>
            <a:ext cx="2362200" cy="750094"/>
          </a:xfrm>
          <a:prstGeom prst="wedgeRectCallout">
            <a:avLst>
              <a:gd name="adj1" fmla="val -67784"/>
              <a:gd name="adj2" fmla="val -25625"/>
            </a:avLst>
          </a:prstGeom>
          <a:solidFill>
            <a:srgbClr val="BF9000"/>
          </a:solidFill>
          <a:ln w="25400" cap="flat" cmpd="sng">
            <a:solidFill>
              <a:srgbClr val="31538F"/>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vi" sz="2200">
                <a:solidFill>
                  <a:schemeClr val="lt1"/>
                </a:solidFill>
                <a:latin typeface="Calibri"/>
                <a:ea typeface="Calibri"/>
                <a:cs typeface="Calibri"/>
                <a:sym typeface="Calibri"/>
              </a:rPr>
              <a:t>Specifies the styles for an unvisited link</a:t>
            </a:r>
            <a:endParaRPr/>
          </a:p>
        </p:txBody>
      </p:sp>
      <p:sp>
        <p:nvSpPr>
          <p:cNvPr id="446" name="Google Shape;446;p43"/>
          <p:cNvSpPr/>
          <p:nvPr/>
        </p:nvSpPr>
        <p:spPr>
          <a:xfrm>
            <a:off x="6019800" y="2863197"/>
            <a:ext cx="2362200" cy="750094"/>
          </a:xfrm>
          <a:prstGeom prst="wedgeRectCallout">
            <a:avLst>
              <a:gd name="adj1" fmla="val -66389"/>
              <a:gd name="adj2" fmla="val -29474"/>
            </a:avLst>
          </a:prstGeom>
          <a:solidFill>
            <a:srgbClr val="2E75B5"/>
          </a:solidFill>
          <a:ln w="25400" cap="flat" cmpd="sng">
            <a:solidFill>
              <a:srgbClr val="31538F"/>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vi" sz="2200">
                <a:solidFill>
                  <a:schemeClr val="lt1"/>
                </a:solidFill>
                <a:latin typeface="Calibri"/>
                <a:ea typeface="Calibri"/>
                <a:cs typeface="Calibri"/>
                <a:sym typeface="Calibri"/>
              </a:rPr>
              <a:t>Specifies the styles for a visited link</a:t>
            </a:r>
            <a:endParaRPr/>
          </a:p>
        </p:txBody>
      </p:sp>
      <p:sp>
        <p:nvSpPr>
          <p:cNvPr id="447" name="Google Shape;447;p43"/>
          <p:cNvSpPr/>
          <p:nvPr/>
        </p:nvSpPr>
        <p:spPr>
          <a:xfrm>
            <a:off x="6019800" y="3943350"/>
            <a:ext cx="2362200" cy="750094"/>
          </a:xfrm>
          <a:prstGeom prst="wedgeRectCallout">
            <a:avLst>
              <a:gd name="adj1" fmla="val -66322"/>
              <a:gd name="adj2" fmla="val -26185"/>
            </a:avLst>
          </a:prstGeom>
          <a:solidFill>
            <a:srgbClr val="7B7B7B"/>
          </a:solidFill>
          <a:ln w="25400" cap="flat" cmpd="sng">
            <a:solidFill>
              <a:srgbClr val="31538F"/>
            </a:solidFill>
            <a:prstDash val="solid"/>
            <a:round/>
            <a:headEnd type="none" w="sm" len="sm"/>
            <a:tailEnd type="none" w="sm" len="sm"/>
          </a:ln>
          <a:effectLst>
            <a:outerShdw blurRad="495300" dist="50800" dir="5400000" algn="ctr" rotWithShape="0">
              <a:srgbClr val="FFFF00">
                <a:alpha val="66666"/>
              </a:srgbClr>
            </a:outerShdw>
          </a:effectLst>
        </p:spPr>
        <p:txBody>
          <a:bodyPr spcFirstLastPara="1" wrap="square" lIns="91425" tIns="45700" rIns="91425" bIns="45700" anchor="ctr" anchorCtr="0">
            <a:noAutofit/>
          </a:bodyPr>
          <a:lstStyle/>
          <a:p>
            <a:pPr marL="0" marR="0" lvl="0" indent="0" algn="ctr" rtl="0">
              <a:lnSpc>
                <a:spcPct val="70000"/>
              </a:lnSpc>
              <a:spcBef>
                <a:spcPts val="0"/>
              </a:spcBef>
              <a:spcAft>
                <a:spcPts val="0"/>
              </a:spcAft>
              <a:buNone/>
            </a:pPr>
            <a:r>
              <a:rPr lang="vi" sz="2200">
                <a:solidFill>
                  <a:schemeClr val="lt1"/>
                </a:solidFill>
                <a:latin typeface="Calibri"/>
                <a:ea typeface="Calibri"/>
                <a:cs typeface="Calibri"/>
                <a:sym typeface="Calibri"/>
              </a:rPr>
              <a:t>Specifies the styles when a mouse hovers over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6"/>
                                        </p:tgtEl>
                                        <p:attrNameLst>
                                          <p:attrName>style.visibility</p:attrName>
                                        </p:attrNameLst>
                                      </p:cBhvr>
                                      <p:to>
                                        <p:strVal val="visible"/>
                                      </p:to>
                                    </p:set>
                                    <p:animEffect transition="in" filter="fade">
                                      <p:cBhvr>
                                        <p:cTn id="12" dur="500"/>
                                        <p:tgtEl>
                                          <p:spTgt spid="4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7"/>
                                        </p:tgtEl>
                                        <p:attrNameLst>
                                          <p:attrName>style.visibility</p:attrName>
                                        </p:attrNameLst>
                                      </p:cBhvr>
                                      <p:to>
                                        <p:strVal val="visible"/>
                                      </p:to>
                                    </p:set>
                                    <p:animEffect transition="in" filter="fade">
                                      <p:cBhvr>
                                        <p:cTn id="17" dur="500"/>
                                        <p:tgtEl>
                                          <p:spTgt spid="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4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29</a:t>
            </a:fld>
            <a:endParaRPr/>
          </a:p>
        </p:txBody>
      </p:sp>
      <p:sp>
        <p:nvSpPr>
          <p:cNvPr id="454" name="Google Shape;454;p44"/>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455" name="Google Shape;455;p44"/>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Styles to Hyperlink </a:t>
            </a:r>
            <a:endParaRPr/>
          </a:p>
        </p:txBody>
      </p:sp>
      <p:grpSp>
        <p:nvGrpSpPr>
          <p:cNvPr id="456" name="Google Shape;456;p44"/>
          <p:cNvGrpSpPr/>
          <p:nvPr/>
        </p:nvGrpSpPr>
        <p:grpSpPr>
          <a:xfrm>
            <a:off x="304800" y="1048660"/>
            <a:ext cx="8382000" cy="3103330"/>
            <a:chOff x="0" y="102813"/>
            <a:chExt cx="8382000" cy="4137773"/>
          </a:xfrm>
        </p:grpSpPr>
        <p:sp>
          <p:nvSpPr>
            <p:cNvPr id="457" name="Google Shape;457;p44"/>
            <p:cNvSpPr/>
            <p:nvPr/>
          </p:nvSpPr>
          <p:spPr>
            <a:xfrm>
              <a:off x="0" y="102813"/>
              <a:ext cx="8382000" cy="993403"/>
            </a:xfrm>
            <a:prstGeom prst="roundRect">
              <a:avLst>
                <a:gd name="adj" fmla="val 16667"/>
              </a:avLst>
            </a:prstGeom>
            <a:gradFill>
              <a:gsLst>
                <a:gs pos="0">
                  <a:srgbClr val="FFAF82"/>
                </a:gs>
                <a:gs pos="35000">
                  <a:srgbClr val="FFC5A7"/>
                </a:gs>
                <a:gs pos="100000">
                  <a:srgbClr val="FFE8DA"/>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4"/>
            <p:cNvSpPr txBox="1"/>
            <p:nvPr/>
          </p:nvSpPr>
          <p:spPr>
            <a:xfrm>
              <a:off x="48494" y="151307"/>
              <a:ext cx="8285012" cy="89641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a:solidFill>
                    <a:schemeClr val="dk1"/>
                  </a:solidFill>
                  <a:latin typeface="Courier New"/>
                  <a:ea typeface="Courier New"/>
                  <a:cs typeface="Courier New"/>
                  <a:sym typeface="Courier New"/>
                </a:rPr>
                <a:t>CSS can be used to change the appearance and behavior of hyperlinks.</a:t>
              </a:r>
              <a:endParaRPr sz="1600"/>
            </a:p>
          </p:txBody>
        </p:sp>
        <p:sp>
          <p:nvSpPr>
            <p:cNvPr id="459" name="Google Shape;459;p44"/>
            <p:cNvSpPr/>
            <p:nvPr/>
          </p:nvSpPr>
          <p:spPr>
            <a:xfrm>
              <a:off x="0" y="1150936"/>
              <a:ext cx="8382000" cy="993403"/>
            </a:xfrm>
            <a:prstGeom prst="roundRect">
              <a:avLst>
                <a:gd name="adj" fmla="val 16667"/>
              </a:avLst>
            </a:prstGeom>
            <a:gradFill>
              <a:gsLst>
                <a:gs pos="0">
                  <a:srgbClr val="D8D8D8"/>
                </a:gs>
                <a:gs pos="35000">
                  <a:srgbClr val="E3E3E3"/>
                </a:gs>
                <a:gs pos="100000">
                  <a:srgbClr val="F4F4F4"/>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4"/>
            <p:cNvSpPr txBox="1"/>
            <p:nvPr/>
          </p:nvSpPr>
          <p:spPr>
            <a:xfrm>
              <a:off x="48494" y="1199430"/>
              <a:ext cx="8285012" cy="89641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a:solidFill>
                    <a:schemeClr val="dk1"/>
                  </a:solidFill>
                  <a:latin typeface="Courier New"/>
                  <a:ea typeface="Courier New"/>
                  <a:cs typeface="Courier New"/>
                  <a:sym typeface="Courier New"/>
                </a:rPr>
                <a:t>There are two other ways to assign hyperlink styles namely, div specific or link class. </a:t>
              </a:r>
              <a:endParaRPr sz="1600"/>
            </a:p>
          </p:txBody>
        </p:sp>
        <p:sp>
          <p:nvSpPr>
            <p:cNvPr id="461" name="Google Shape;461;p44"/>
            <p:cNvSpPr/>
            <p:nvPr/>
          </p:nvSpPr>
          <p:spPr>
            <a:xfrm>
              <a:off x="0" y="2199060"/>
              <a:ext cx="8382000" cy="993403"/>
            </a:xfrm>
            <a:prstGeom prst="roundRect">
              <a:avLst>
                <a:gd name="adj" fmla="val 16667"/>
              </a:avLst>
            </a:prstGeom>
            <a:gradFill>
              <a:gsLst>
                <a:gs pos="0">
                  <a:srgbClr val="FFED74"/>
                </a:gs>
                <a:gs pos="35000">
                  <a:srgbClr val="FFF09F"/>
                </a:gs>
                <a:gs pos="100000">
                  <a:srgbClr val="FFF9D6"/>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4"/>
            <p:cNvSpPr txBox="1"/>
            <p:nvPr/>
          </p:nvSpPr>
          <p:spPr>
            <a:xfrm>
              <a:off x="48494" y="2247554"/>
              <a:ext cx="8285012" cy="89641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a:solidFill>
                    <a:schemeClr val="dk1"/>
                  </a:solidFill>
                  <a:latin typeface="Courier New"/>
                  <a:ea typeface="Courier New"/>
                  <a:cs typeface="Courier New"/>
                  <a:sym typeface="Courier New"/>
                </a:rPr>
                <a:t>A div specific hyperlink styles can be created and assigned to a specific div and will have all the hyperlinks present within the div to follow the specified rules. </a:t>
              </a:r>
              <a:endParaRPr sz="1600"/>
            </a:p>
          </p:txBody>
        </p:sp>
        <p:sp>
          <p:nvSpPr>
            <p:cNvPr id="463" name="Google Shape;463;p44"/>
            <p:cNvSpPr/>
            <p:nvPr/>
          </p:nvSpPr>
          <p:spPr>
            <a:xfrm>
              <a:off x="0" y="3247183"/>
              <a:ext cx="8382000" cy="993403"/>
            </a:xfrm>
            <a:prstGeom prst="roundRect">
              <a:avLst>
                <a:gd name="adj" fmla="val 16667"/>
              </a:avLst>
            </a:prstGeom>
            <a:gradFill>
              <a:gsLst>
                <a:gs pos="0">
                  <a:srgbClr val="99CFFF"/>
                </a:gs>
                <a:gs pos="35000">
                  <a:srgbClr val="B8DCFF"/>
                </a:gs>
                <a:gs pos="100000">
                  <a:srgbClr val="E2F0FF"/>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4"/>
            <p:cNvSpPr txBox="1"/>
            <p:nvPr/>
          </p:nvSpPr>
          <p:spPr>
            <a:xfrm>
              <a:off x="48494" y="3295677"/>
              <a:ext cx="8285012" cy="896415"/>
            </a:xfrm>
            <a:prstGeom prst="rect">
              <a:avLst/>
            </a:prstGeom>
            <a:noFill/>
            <a:ln>
              <a:noFill/>
            </a:ln>
          </p:spPr>
          <p:txBody>
            <a:bodyPr spcFirstLastPara="1" wrap="square" lIns="72375" tIns="72375" rIns="72375" bIns="72375" anchor="ctr" anchorCtr="0">
              <a:noAutofit/>
            </a:bodyPr>
            <a:lstStyle/>
            <a:p>
              <a:pPr marL="0" marR="0" lvl="0" indent="0" algn="l" rtl="0">
                <a:lnSpc>
                  <a:spcPct val="90000"/>
                </a:lnSpc>
                <a:spcBef>
                  <a:spcPts val="0"/>
                </a:spcBef>
                <a:spcAft>
                  <a:spcPts val="0"/>
                </a:spcAft>
                <a:buClr>
                  <a:schemeClr val="dk1"/>
                </a:buClr>
                <a:buSzPts val="1900"/>
                <a:buFont typeface="Courier New"/>
                <a:buNone/>
              </a:pPr>
              <a:r>
                <a:rPr lang="vi" sz="1600">
                  <a:solidFill>
                    <a:schemeClr val="dk1"/>
                  </a:solidFill>
                  <a:latin typeface="Courier New"/>
                  <a:ea typeface="Courier New"/>
                  <a:cs typeface="Courier New"/>
                  <a:sym typeface="Courier New"/>
                </a:rPr>
                <a:t>Class specific hyperlink styles generally uses a class than an id. A point to note that an id can only be used once on a page whereas a class can be used multiple times as required. </a:t>
              </a:r>
              <a:endParaRPr sz="16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3</a:t>
            </a:fld>
            <a:endParaRPr/>
          </a:p>
        </p:txBody>
      </p:sp>
      <p:sp>
        <p:nvSpPr>
          <p:cNvPr id="94" name="Google Shape;94;p18"/>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95" name="Google Shape;95;p18"/>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Introduction</a:t>
            </a:r>
            <a:endParaRPr/>
          </a:p>
        </p:txBody>
      </p:sp>
      <p:grpSp>
        <p:nvGrpSpPr>
          <p:cNvPr id="96" name="Google Shape;96;p18"/>
          <p:cNvGrpSpPr/>
          <p:nvPr/>
        </p:nvGrpSpPr>
        <p:grpSpPr>
          <a:xfrm>
            <a:off x="457200" y="914400"/>
            <a:ext cx="8382000" cy="3143249"/>
            <a:chOff x="0" y="0"/>
            <a:chExt cx="8382000" cy="4190999"/>
          </a:xfrm>
        </p:grpSpPr>
        <p:sp>
          <p:nvSpPr>
            <p:cNvPr id="97" name="Google Shape;97;p18"/>
            <p:cNvSpPr/>
            <p:nvPr/>
          </p:nvSpPr>
          <p:spPr>
            <a:xfrm>
              <a:off x="0" y="0"/>
              <a:ext cx="8382000" cy="866264"/>
            </a:xfrm>
            <a:prstGeom prst="roundRect">
              <a:avLst>
                <a:gd name="adj" fmla="val 16667"/>
              </a:avLst>
            </a:prstGeom>
            <a:solidFill>
              <a:srgbClr val="F4B08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p:nvPr/>
          </p:nvSpPr>
          <p:spPr>
            <a:xfrm>
              <a:off x="42288" y="42288"/>
              <a:ext cx="8297424" cy="781688"/>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2400"/>
                <a:buFont typeface="Calibri"/>
                <a:buNone/>
              </a:pPr>
              <a:r>
                <a:rPr lang="vi" sz="2400" b="0" i="0" u="none" strike="noStrike" cap="none">
                  <a:solidFill>
                    <a:schemeClr val="dk1"/>
                  </a:solidFill>
                  <a:latin typeface="Calibri"/>
                  <a:ea typeface="Calibri"/>
                  <a:cs typeface="Calibri"/>
                  <a:sym typeface="Calibri"/>
                </a:rPr>
                <a:t>Cascading Style Sheet (CSS) is a style sheet language.</a:t>
              </a:r>
              <a:endParaRPr/>
            </a:p>
          </p:txBody>
        </p:sp>
        <p:sp>
          <p:nvSpPr>
            <p:cNvPr id="99" name="Google Shape;99;p18"/>
            <p:cNvSpPr/>
            <p:nvPr/>
          </p:nvSpPr>
          <p:spPr>
            <a:xfrm>
              <a:off x="0" y="1066789"/>
              <a:ext cx="8382000" cy="823226"/>
            </a:xfrm>
            <a:prstGeom prst="roundRect">
              <a:avLst>
                <a:gd name="adj" fmla="val 16667"/>
              </a:avLst>
            </a:prstGeom>
            <a:solidFill>
              <a:srgbClr val="0070C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txBox="1"/>
            <p:nvPr/>
          </p:nvSpPr>
          <p:spPr>
            <a:xfrm>
              <a:off x="40187" y="1106976"/>
              <a:ext cx="8301626" cy="742852"/>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FFFFFF"/>
                </a:buClr>
                <a:buSzPts val="2400"/>
                <a:buFont typeface="Calibri"/>
                <a:buNone/>
              </a:pPr>
              <a:r>
                <a:rPr lang="vi" sz="2400" b="0" i="0" u="none" strike="noStrike" cap="none">
                  <a:solidFill>
                    <a:srgbClr val="FFFFFF"/>
                  </a:solidFill>
                  <a:latin typeface="Calibri"/>
                  <a:ea typeface="Calibri"/>
                  <a:cs typeface="Calibri"/>
                  <a:sym typeface="Calibri"/>
                </a:rPr>
                <a:t>It informs the browser how to present a document.</a:t>
              </a:r>
              <a:endParaRPr/>
            </a:p>
          </p:txBody>
        </p:sp>
        <p:sp>
          <p:nvSpPr>
            <p:cNvPr id="101" name="Google Shape;101;p18"/>
            <p:cNvSpPr/>
            <p:nvPr/>
          </p:nvSpPr>
          <p:spPr>
            <a:xfrm>
              <a:off x="0" y="2087631"/>
              <a:ext cx="8382000" cy="961576"/>
            </a:xfrm>
            <a:prstGeom prst="roundRect">
              <a:avLst>
                <a:gd name="adj" fmla="val 16667"/>
              </a:avLst>
            </a:prstGeom>
            <a:solidFill>
              <a:srgbClr val="FFD966"/>
            </a:solidFill>
            <a:ln w="254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8"/>
            <p:cNvSpPr txBox="1"/>
            <p:nvPr/>
          </p:nvSpPr>
          <p:spPr>
            <a:xfrm>
              <a:off x="46940" y="2134571"/>
              <a:ext cx="8288120" cy="867696"/>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002060"/>
                </a:buClr>
                <a:buSzPts val="2400"/>
                <a:buFont typeface="Calibri"/>
                <a:buNone/>
              </a:pPr>
              <a:r>
                <a:rPr lang="vi" sz="2400" b="0" i="0" u="none" strike="noStrike" cap="none">
                  <a:solidFill>
                    <a:srgbClr val="002060"/>
                  </a:solidFill>
                  <a:latin typeface="Calibri"/>
                  <a:ea typeface="Calibri"/>
                  <a:cs typeface="Calibri"/>
                  <a:sym typeface="Calibri"/>
                </a:rPr>
                <a:t>It uses a markup language for describing the presentation semantics of a document.</a:t>
              </a:r>
              <a:endParaRPr/>
            </a:p>
          </p:txBody>
        </p:sp>
        <p:sp>
          <p:nvSpPr>
            <p:cNvPr id="103" name="Google Shape;103;p18"/>
            <p:cNvSpPr/>
            <p:nvPr/>
          </p:nvSpPr>
          <p:spPr>
            <a:xfrm>
              <a:off x="0" y="3288462"/>
              <a:ext cx="8382000" cy="902537"/>
            </a:xfrm>
            <a:prstGeom prst="roundRect">
              <a:avLst>
                <a:gd name="adj" fmla="val 16667"/>
              </a:avLst>
            </a:prstGeom>
            <a:solidFill>
              <a:srgbClr val="6B883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txBox="1"/>
            <p:nvPr/>
          </p:nvSpPr>
          <p:spPr>
            <a:xfrm>
              <a:off x="44058" y="3332520"/>
              <a:ext cx="8293884" cy="814421"/>
            </a:xfrm>
            <a:prstGeom prst="rect">
              <a:avLst/>
            </a:prstGeom>
            <a:noFill/>
            <a:ln>
              <a:noFill/>
            </a:ln>
          </p:spPr>
          <p:txBody>
            <a:bodyPr spcFirstLastPara="1" wrap="square" lIns="91425" tIns="91425" rIns="91425" bIns="91425" anchor="ctr" anchorCtr="0">
              <a:noAutofit/>
            </a:bodyPr>
            <a:lstStyle/>
            <a:p>
              <a:pPr marL="0" marR="0" lvl="0" indent="0" algn="l" rtl="0">
                <a:lnSpc>
                  <a:spcPct val="90000"/>
                </a:lnSpc>
                <a:spcBef>
                  <a:spcPts val="0"/>
                </a:spcBef>
                <a:spcAft>
                  <a:spcPts val="0"/>
                </a:spcAft>
                <a:buClr>
                  <a:srgbClr val="FFFFFF"/>
                </a:buClr>
                <a:buSzPts val="2400"/>
                <a:buFont typeface="Calibri"/>
                <a:buNone/>
              </a:pPr>
              <a:r>
                <a:rPr lang="vi" sz="2400" b="0" i="0" u="none" strike="noStrike" cap="none">
                  <a:solidFill>
                    <a:srgbClr val="FFFFFF"/>
                  </a:solidFill>
                  <a:latin typeface="Calibri"/>
                  <a:ea typeface="Calibri"/>
                  <a:cs typeface="Calibri"/>
                  <a:sym typeface="Calibri"/>
                </a:rPr>
                <a:t>It defines how HTML elements are to be displayed.</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5"/>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30</a:t>
            </a:fld>
            <a:endParaRPr/>
          </a:p>
        </p:txBody>
      </p:sp>
      <p:sp>
        <p:nvSpPr>
          <p:cNvPr id="471" name="Google Shape;471;p45"/>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472" name="Google Shape;472;p45"/>
          <p:cNvSpPr txBox="1">
            <a:spLocks noGrp="1"/>
          </p:cNvSpPr>
          <p:nvPr>
            <p:ph type="title"/>
          </p:nvPr>
        </p:nvSpPr>
        <p:spPr>
          <a:xfrm>
            <a:off x="533400" y="171450"/>
            <a:ext cx="76200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Summary</a:t>
            </a:r>
            <a:endParaRPr/>
          </a:p>
        </p:txBody>
      </p:sp>
      <p:sp>
        <p:nvSpPr>
          <p:cNvPr id="473" name="Google Shape;473;p45"/>
          <p:cNvSpPr/>
          <p:nvPr/>
        </p:nvSpPr>
        <p:spPr>
          <a:xfrm>
            <a:off x="304800" y="685800"/>
            <a:ext cx="8458200" cy="3970318"/>
          </a:xfrm>
          <a:prstGeom prst="rect">
            <a:avLst/>
          </a:prstGeom>
          <a:noFill/>
          <a:ln>
            <a:noFill/>
          </a:ln>
        </p:spPr>
        <p:txBody>
          <a:bodyPr spcFirstLastPara="1" wrap="square" lIns="91425" tIns="45700" rIns="91425" bIns="45700" anchor="t" anchorCtr="0">
            <a:noAutofit/>
          </a:bodyPr>
          <a:lstStyle/>
          <a:p>
            <a:pPr marL="457200" marR="0" lvl="1" indent="-248920" algn="just" rtl="0">
              <a:lnSpc>
                <a:spcPct val="100000"/>
              </a:lnSpc>
              <a:spcBef>
                <a:spcPts val="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CSS is a mechanism for adding style such as fonts, colors, and spacing to Web documents. CSS has multiple levels and profiles.</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The general syntax of CSS consists of three parts namely, selector, property, and value.</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Selectors refer to the HTML elements with the styles that are applied to them and they can be Type, Class, ID, or Universal selectors.</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A comment refers to the descriptive text that allows a Web page designer to provide information about the CSS code.</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Pseudo classes allow the users to apply different styles to the elements such as buttons, hyperlinks, and so on.</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Pseudo elements allow the developer to apply styles to a specific part of a content such as first letter or first line.</a:t>
            </a:r>
            <a:endParaRPr sz="1800"/>
          </a:p>
          <a:p>
            <a:pPr marL="457200" marR="0" lvl="1" indent="-248920" algn="just" rtl="0">
              <a:lnSpc>
                <a:spcPct val="100000"/>
              </a:lnSpc>
              <a:spcBef>
                <a:spcPts val="600"/>
              </a:spcBef>
              <a:spcAft>
                <a:spcPts val="0"/>
              </a:spcAft>
              <a:buClr>
                <a:srgbClr val="AC1418"/>
              </a:buClr>
              <a:buSzPts val="1800"/>
              <a:buFont typeface="Noto Sans Symbols"/>
              <a:buChar char="•"/>
            </a:pPr>
            <a:r>
              <a:rPr lang="vi" sz="1800" b="0" i="0" u="none" strike="noStrike" cap="none">
                <a:solidFill>
                  <a:schemeClr val="dk1"/>
                </a:solidFill>
                <a:latin typeface="Calibri"/>
                <a:ea typeface="Calibri"/>
                <a:cs typeface="Calibri"/>
                <a:sym typeface="Calibri"/>
              </a:rPr>
              <a:t>A hyperlink style can be assigned either through DIV or through link class. </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3">
                                            <p:txEl>
                                              <p:pRg st="0" end="0"/>
                                            </p:txEl>
                                          </p:spTgt>
                                        </p:tgtEl>
                                        <p:attrNameLst>
                                          <p:attrName>style.visibility</p:attrName>
                                        </p:attrNameLst>
                                      </p:cBhvr>
                                      <p:to>
                                        <p:strVal val="visible"/>
                                      </p:to>
                                    </p:set>
                                    <p:animEffect transition="in" filter="fade">
                                      <p:cBhvr>
                                        <p:cTn id="7" dur="2000"/>
                                        <p:tgtEl>
                                          <p:spTgt spid="47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73">
                                            <p:txEl>
                                              <p:pRg st="1" end="1"/>
                                            </p:txEl>
                                          </p:spTgt>
                                        </p:tgtEl>
                                        <p:attrNameLst>
                                          <p:attrName>style.visibility</p:attrName>
                                        </p:attrNameLst>
                                      </p:cBhvr>
                                      <p:to>
                                        <p:strVal val="visible"/>
                                      </p:to>
                                    </p:set>
                                    <p:animEffect transition="in" filter="fade">
                                      <p:cBhvr>
                                        <p:cTn id="10" dur="2000"/>
                                        <p:tgtEl>
                                          <p:spTgt spid="47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73">
                                            <p:txEl>
                                              <p:pRg st="2" end="2"/>
                                            </p:txEl>
                                          </p:spTgt>
                                        </p:tgtEl>
                                        <p:attrNameLst>
                                          <p:attrName>style.visibility</p:attrName>
                                        </p:attrNameLst>
                                      </p:cBhvr>
                                      <p:to>
                                        <p:strVal val="visible"/>
                                      </p:to>
                                    </p:set>
                                    <p:animEffect transition="in" filter="fade">
                                      <p:cBhvr>
                                        <p:cTn id="13" dur="2000"/>
                                        <p:tgtEl>
                                          <p:spTgt spid="47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73">
                                            <p:txEl>
                                              <p:pRg st="3" end="3"/>
                                            </p:txEl>
                                          </p:spTgt>
                                        </p:tgtEl>
                                        <p:attrNameLst>
                                          <p:attrName>style.visibility</p:attrName>
                                        </p:attrNameLst>
                                      </p:cBhvr>
                                      <p:to>
                                        <p:strVal val="visible"/>
                                      </p:to>
                                    </p:set>
                                    <p:animEffect transition="in" filter="fade">
                                      <p:cBhvr>
                                        <p:cTn id="16" dur="2000"/>
                                        <p:tgtEl>
                                          <p:spTgt spid="47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73">
                                            <p:txEl>
                                              <p:pRg st="4" end="4"/>
                                            </p:txEl>
                                          </p:spTgt>
                                        </p:tgtEl>
                                        <p:attrNameLst>
                                          <p:attrName>style.visibility</p:attrName>
                                        </p:attrNameLst>
                                      </p:cBhvr>
                                      <p:to>
                                        <p:strVal val="visible"/>
                                      </p:to>
                                    </p:set>
                                    <p:animEffect transition="in" filter="fade">
                                      <p:cBhvr>
                                        <p:cTn id="19" dur="2000"/>
                                        <p:tgtEl>
                                          <p:spTgt spid="47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73">
                                            <p:txEl>
                                              <p:pRg st="5" end="5"/>
                                            </p:txEl>
                                          </p:spTgt>
                                        </p:tgtEl>
                                        <p:attrNameLst>
                                          <p:attrName>style.visibility</p:attrName>
                                        </p:attrNameLst>
                                      </p:cBhvr>
                                      <p:to>
                                        <p:strVal val="visible"/>
                                      </p:to>
                                    </p:set>
                                    <p:animEffect transition="in" filter="fade">
                                      <p:cBhvr>
                                        <p:cTn id="22" dur="2000"/>
                                        <p:tgtEl>
                                          <p:spTgt spid="47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73">
                                            <p:txEl>
                                              <p:pRg st="6" end="6"/>
                                            </p:txEl>
                                          </p:spTgt>
                                        </p:tgtEl>
                                        <p:attrNameLst>
                                          <p:attrName>style.visibility</p:attrName>
                                        </p:attrNameLst>
                                      </p:cBhvr>
                                      <p:to>
                                        <p:strVal val="visible"/>
                                      </p:to>
                                    </p:set>
                                    <p:animEffect transition="in" filter="fade">
                                      <p:cBhvr>
                                        <p:cTn id="25" dur="2000"/>
                                        <p:tgtEl>
                                          <p:spTgt spid="4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4</a:t>
            </a:fld>
            <a:endParaRPr/>
          </a:p>
        </p:txBody>
      </p:sp>
      <p:sp>
        <p:nvSpPr>
          <p:cNvPr id="111" name="Google Shape;111;p19"/>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112" name="Google Shape;112;p19"/>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Cascading Style Sheet 3 (CSS3)</a:t>
            </a:r>
            <a:endParaRPr/>
          </a:p>
        </p:txBody>
      </p:sp>
      <p:sp>
        <p:nvSpPr>
          <p:cNvPr id="113" name="Google Shape;113;p19"/>
          <p:cNvSpPr txBox="1"/>
          <p:nvPr/>
        </p:nvSpPr>
        <p:spPr>
          <a:xfrm>
            <a:off x="381000" y="971550"/>
            <a:ext cx="8000999" cy="289463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Char char="•"/>
            </a:pPr>
            <a:r>
              <a:rPr lang="vi" sz="2400" b="0" i="0" u="none" strike="noStrike" cap="none">
                <a:solidFill>
                  <a:schemeClr val="dk1"/>
                </a:solidFill>
                <a:latin typeface="Calibri"/>
                <a:ea typeface="Calibri"/>
                <a:cs typeface="Calibri"/>
                <a:sym typeface="Calibri"/>
              </a:rPr>
              <a:t>Used for adding style such as fonts, colors, and spacing to Web documents.</a:t>
            </a:r>
            <a:endParaRPr/>
          </a:p>
          <a:p>
            <a:pPr marL="342900" marR="0" lvl="0" indent="-342900" algn="l" rtl="0">
              <a:lnSpc>
                <a:spcPct val="100000"/>
              </a:lnSpc>
              <a:spcBef>
                <a:spcPts val="1200"/>
              </a:spcBef>
              <a:spcAft>
                <a:spcPts val="0"/>
              </a:spcAft>
              <a:buClr>
                <a:schemeClr val="dk1"/>
              </a:buClr>
              <a:buSzPts val="2400"/>
              <a:buFont typeface="Arial"/>
              <a:buChar char="•"/>
            </a:pPr>
            <a:r>
              <a:rPr lang="vi" sz="2400" b="0" i="0" u="none" strike="noStrike" cap="none">
                <a:solidFill>
                  <a:schemeClr val="dk1"/>
                </a:solidFill>
                <a:latin typeface="Calibri"/>
                <a:ea typeface="Calibri"/>
                <a:cs typeface="Calibri"/>
                <a:sym typeface="Calibri"/>
              </a:rPr>
              <a:t>Has multiple levels and profiles.</a:t>
            </a:r>
            <a:endParaRPr/>
          </a:p>
          <a:p>
            <a:pPr marL="342900" marR="0" lvl="0" indent="-342900" algn="l" rtl="0">
              <a:lnSpc>
                <a:spcPct val="100000"/>
              </a:lnSpc>
              <a:spcBef>
                <a:spcPts val="1200"/>
              </a:spcBef>
              <a:spcAft>
                <a:spcPts val="0"/>
              </a:spcAft>
              <a:buClr>
                <a:schemeClr val="dk1"/>
              </a:buClr>
              <a:buSzPts val="2400"/>
              <a:buFont typeface="Arial"/>
              <a:buChar char="•"/>
            </a:pPr>
            <a:r>
              <a:rPr lang="vi" sz="2400" b="0" i="0" u="none" strike="noStrike" cap="none">
                <a:solidFill>
                  <a:schemeClr val="dk1"/>
                </a:solidFill>
                <a:latin typeface="Calibri"/>
                <a:ea typeface="Calibri"/>
                <a:cs typeface="Calibri"/>
                <a:sym typeface="Calibri"/>
              </a:rPr>
              <a:t>Updates levels of the earlier versions (CSS1, CSS2) by adding new features.</a:t>
            </a:r>
            <a:endParaRPr/>
          </a:p>
          <a:p>
            <a:pPr marL="342900" marR="0" lvl="0" indent="-342900" algn="l" rtl="0">
              <a:lnSpc>
                <a:spcPct val="100000"/>
              </a:lnSpc>
              <a:spcBef>
                <a:spcPts val="1200"/>
              </a:spcBef>
              <a:spcAft>
                <a:spcPts val="0"/>
              </a:spcAft>
              <a:buClr>
                <a:schemeClr val="dk1"/>
              </a:buClr>
              <a:buSzPts val="2400"/>
              <a:buFont typeface="Arial"/>
              <a:buChar char="•"/>
            </a:pPr>
            <a:r>
              <a:rPr lang="vi" sz="2400" b="0" i="0" u="none" strike="noStrike" cap="none">
                <a:solidFill>
                  <a:schemeClr val="dk1"/>
                </a:solidFill>
                <a:latin typeface="Calibri"/>
                <a:ea typeface="Calibri"/>
                <a:cs typeface="Calibri"/>
                <a:sym typeface="Calibri"/>
              </a:rPr>
              <a:t>Is divided into multiple documents called “modules” . Each modules have new capabilities or extends the features present in CSS2.</a:t>
            </a:r>
            <a:endParaRPr/>
          </a:p>
          <a:p>
            <a:pPr marL="0" marR="0" lvl="0" indent="0" algn="l" rtl="0">
              <a:lnSpc>
                <a:spcPct val="70000"/>
              </a:lnSpc>
              <a:spcBef>
                <a:spcPts val="700"/>
              </a:spcBef>
              <a:spcAft>
                <a:spcPts val="0"/>
              </a:spcAft>
              <a:buNone/>
            </a:pPr>
            <a:endParaRPr sz="140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5</a:t>
            </a:fld>
            <a:endParaRPr/>
          </a:p>
        </p:txBody>
      </p:sp>
      <p:sp>
        <p:nvSpPr>
          <p:cNvPr id="120" name="Google Shape;120;p20"/>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121" name="Google Shape;121;p20"/>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Modules 1-2</a:t>
            </a:r>
            <a:endParaRPr/>
          </a:p>
        </p:txBody>
      </p:sp>
      <p:sp>
        <p:nvSpPr>
          <p:cNvPr id="122" name="Google Shape;122;p20"/>
          <p:cNvSpPr/>
          <p:nvPr/>
        </p:nvSpPr>
        <p:spPr>
          <a:xfrm>
            <a:off x="152400" y="685800"/>
            <a:ext cx="8534400" cy="1288814"/>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As CSS3 is available as modules and is still evolving, there are many modules having different stability and status.</a:t>
            </a:r>
            <a:endParaRPr/>
          </a:p>
          <a:p>
            <a:pPr marL="457200" marR="0" lvl="1" indent="-274320" algn="just" rtl="0">
              <a:lnSpc>
                <a:spcPct val="100000"/>
              </a:lnSpc>
              <a:spcBef>
                <a:spcPts val="1200"/>
              </a:spcBef>
              <a:spcAft>
                <a:spcPts val="0"/>
              </a:spcAft>
              <a:buClr>
                <a:srgbClr val="AC1418"/>
              </a:buClr>
              <a:buSzPts val="2400"/>
              <a:buFont typeface="Noto Sans Symbols"/>
              <a:buChar char="•"/>
            </a:pPr>
            <a:r>
              <a:rPr lang="vi" sz="2400" b="0" i="0" u="none" strike="noStrike" cap="none">
                <a:solidFill>
                  <a:schemeClr val="dk1"/>
                </a:solidFill>
                <a:latin typeface="Calibri"/>
                <a:ea typeface="Calibri"/>
                <a:cs typeface="Calibri"/>
                <a:sym typeface="Calibri"/>
              </a:rPr>
              <a:t>Modules are in recommendation stage are as follows:</a:t>
            </a:r>
            <a:endParaRPr sz="2400" b="0" i="0" u="none" strike="noStrike" cap="none">
              <a:solidFill>
                <a:schemeClr val="dk1"/>
              </a:solidFill>
              <a:latin typeface="Calibri"/>
              <a:ea typeface="Calibri"/>
              <a:cs typeface="Calibri"/>
              <a:sym typeface="Calibri"/>
            </a:endParaRPr>
          </a:p>
          <a:p>
            <a:pPr marL="182880" marR="0" lvl="1" indent="0" algn="just" rtl="0">
              <a:lnSpc>
                <a:spcPct val="100000"/>
              </a:lnSpc>
              <a:spcBef>
                <a:spcPts val="600"/>
              </a:spcBef>
              <a:spcAft>
                <a:spcPts val="0"/>
              </a:spcAft>
              <a:buNone/>
            </a:pPr>
            <a:endParaRPr sz="2800" b="0" i="0" u="none" strike="noStrike" cap="none" baseline="30000">
              <a:solidFill>
                <a:schemeClr val="dk1"/>
              </a:solidFill>
              <a:latin typeface="Calibri"/>
              <a:ea typeface="Calibri"/>
              <a:cs typeface="Calibri"/>
              <a:sym typeface="Calibri"/>
            </a:endParaRPr>
          </a:p>
        </p:txBody>
      </p:sp>
      <p:graphicFrame>
        <p:nvGraphicFramePr>
          <p:cNvPr id="123" name="Google Shape;123;p20"/>
          <p:cNvGraphicFramePr/>
          <p:nvPr/>
        </p:nvGraphicFramePr>
        <p:xfrm>
          <a:off x="490352" y="1961921"/>
          <a:ext cx="3129150" cy="1188800"/>
        </p:xfrm>
        <a:graphic>
          <a:graphicData uri="http://schemas.openxmlformats.org/drawingml/2006/table">
            <a:tbl>
              <a:tblPr firstRow="1" bandRow="1">
                <a:noFill/>
                <a:tableStyleId>{CAD9830A-9E17-498D-822C-58938AD23A37}</a:tableStyleId>
              </a:tblPr>
              <a:tblGrid>
                <a:gridCol w="3129150">
                  <a:extLst>
                    <a:ext uri="{9D8B030D-6E8A-4147-A177-3AD203B41FA5}">
                      <a16:colId xmlns:a16="http://schemas.microsoft.com/office/drawing/2014/main" val="20000"/>
                    </a:ext>
                  </a:extLst>
                </a:gridCol>
              </a:tblGrid>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Modules are released</a:t>
                      </a:r>
                      <a:endParaRPr sz="1500" u="none" strike="noStrike" cap="none">
                        <a:solidFill>
                          <a:srgbClr val="0036A2"/>
                        </a:solidFill>
                      </a:endParaRPr>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CSS Color Level 3</a:t>
                      </a:r>
                      <a:endParaRPr sz="1100"/>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CSS Namespaces</a:t>
                      </a:r>
                      <a:endParaRPr sz="1100"/>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Selectors Level 3</a:t>
                      </a:r>
                      <a:endParaRPr sz="1100"/>
                    </a:p>
                  </a:txBody>
                  <a:tcPr marL="91450" marR="91450" marT="34300" marB="34300"/>
                </a:tc>
                <a:extLst>
                  <a:ext uri="{0D108BD9-81ED-4DB2-BD59-A6C34878D82A}">
                    <a16:rowId xmlns:a16="http://schemas.microsoft.com/office/drawing/2014/main" val="10003"/>
                  </a:ext>
                </a:extLst>
              </a:tr>
            </a:tbl>
          </a:graphicData>
        </a:graphic>
      </p:graphicFrame>
      <p:graphicFrame>
        <p:nvGraphicFramePr>
          <p:cNvPr id="124" name="Google Shape;124;p20"/>
          <p:cNvGraphicFramePr/>
          <p:nvPr/>
        </p:nvGraphicFramePr>
        <p:xfrm>
          <a:off x="528988" y="3367812"/>
          <a:ext cx="3124200" cy="937300"/>
        </p:xfrm>
        <a:graphic>
          <a:graphicData uri="http://schemas.openxmlformats.org/drawingml/2006/table">
            <a:tbl>
              <a:tblPr firstRow="1" bandRow="1">
                <a:noFill/>
                <a:tableStyleId>{5041EE84-FEB7-4D4F-A9A2-B873884D86E0}</a:tableStyleId>
              </a:tblPr>
              <a:tblGrid>
                <a:gridCol w="3124200">
                  <a:extLst>
                    <a:ext uri="{9D8B030D-6E8A-4147-A177-3AD203B41FA5}">
                      <a16:colId xmlns:a16="http://schemas.microsoft.com/office/drawing/2014/main" val="20000"/>
                    </a:ext>
                  </a:extLst>
                </a:gridCol>
              </a:tblGrid>
              <a:tr h="342900">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Modules are stable</a:t>
                      </a:r>
                      <a:endParaRPr sz="1100"/>
                    </a:p>
                  </a:txBody>
                  <a:tcPr marL="91450" marR="91450" marT="34300" marB="34300"/>
                </a:tc>
                <a:extLst>
                  <a:ext uri="{0D108BD9-81ED-4DB2-BD59-A6C34878D82A}">
                    <a16:rowId xmlns:a16="http://schemas.microsoft.com/office/drawing/2014/main" val="10000"/>
                  </a:ext>
                </a:extLst>
              </a:tr>
              <a:tr h="2243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solidFill>
                            <a:srgbClr val="FF0000"/>
                          </a:solidFill>
                        </a:rPr>
                        <a:t>Media Queries</a:t>
                      </a:r>
                      <a:endParaRPr sz="1100">
                        <a:solidFill>
                          <a:srgbClr val="FF0000"/>
                        </a:solidFill>
                      </a:endParaRPr>
                    </a:p>
                  </a:txBody>
                  <a:tcPr marL="91450" marR="91450" marT="34300" marB="34300"/>
                </a:tc>
                <a:extLst>
                  <a:ext uri="{0D108BD9-81ED-4DB2-BD59-A6C34878D82A}">
                    <a16:rowId xmlns:a16="http://schemas.microsoft.com/office/drawing/2014/main" val="10001"/>
                  </a:ext>
                </a:extLst>
              </a:tr>
              <a:tr h="2243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CSS Style Attributes</a:t>
                      </a:r>
                      <a:endParaRPr sz="1100"/>
                    </a:p>
                  </a:txBody>
                  <a:tcPr marL="91450" marR="91450" marT="34300" marB="34300"/>
                </a:tc>
                <a:extLst>
                  <a:ext uri="{0D108BD9-81ED-4DB2-BD59-A6C34878D82A}">
                    <a16:rowId xmlns:a16="http://schemas.microsoft.com/office/drawing/2014/main" val="10002"/>
                  </a:ext>
                </a:extLst>
              </a:tr>
            </a:tbl>
          </a:graphicData>
        </a:graphic>
      </p:graphicFrame>
      <p:graphicFrame>
        <p:nvGraphicFramePr>
          <p:cNvPr id="125" name="Google Shape;125;p20"/>
          <p:cNvGraphicFramePr/>
          <p:nvPr/>
        </p:nvGraphicFramePr>
        <p:xfrm>
          <a:off x="4162240" y="1996211"/>
          <a:ext cx="4767450" cy="2080400"/>
        </p:xfrm>
        <a:graphic>
          <a:graphicData uri="http://schemas.openxmlformats.org/drawingml/2006/table">
            <a:tbl>
              <a:tblPr firstRow="1" bandRow="1">
                <a:noFill/>
                <a:tableStyleId>{DED6E243-0879-432F-8E9D-B74835AB61CC}</a:tableStyleId>
              </a:tblPr>
              <a:tblGrid>
                <a:gridCol w="4767450">
                  <a:extLst>
                    <a:ext uri="{9D8B030D-6E8A-4147-A177-3AD203B41FA5}">
                      <a16:colId xmlns:a16="http://schemas.microsoft.com/office/drawing/2014/main" val="20000"/>
                    </a:ext>
                  </a:extLst>
                </a:gridCol>
              </a:tblGrid>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Modules are testing phase </a:t>
                      </a:r>
                      <a:endParaRPr sz="1500" u="none" strike="noStrike" cap="none">
                        <a:solidFill>
                          <a:schemeClr val="dk1"/>
                        </a:solidFill>
                      </a:endParaRPr>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CSS Backgrounds &amp; Borders Level 3</a:t>
                      </a:r>
                      <a:endParaRPr sz="1100"/>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CSS Image Values &amp; Replaced Content Level 3</a:t>
                      </a:r>
                      <a:endParaRPr sz="1100"/>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CSS Marquee</a:t>
                      </a:r>
                      <a:endParaRPr sz="1100"/>
                    </a:p>
                  </a:txBody>
                  <a:tcPr marL="91450" marR="91450" marT="34300" marB="34300"/>
                </a:tc>
                <a:extLst>
                  <a:ext uri="{0D108BD9-81ED-4DB2-BD59-A6C34878D82A}">
                    <a16:rowId xmlns:a16="http://schemas.microsoft.com/office/drawing/2014/main" val="10003"/>
                  </a:ext>
                </a:extLst>
              </a:tr>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CSS Multi-column Layout</a:t>
                      </a:r>
                      <a:endParaRPr sz="1100"/>
                    </a:p>
                  </a:txBody>
                  <a:tcPr marL="91450" marR="91450" marT="34300" marB="34300"/>
                </a:tc>
                <a:extLst>
                  <a:ext uri="{0D108BD9-81ED-4DB2-BD59-A6C34878D82A}">
                    <a16:rowId xmlns:a16="http://schemas.microsoft.com/office/drawing/2014/main" val="10004"/>
                  </a:ext>
                </a:extLst>
              </a:tr>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CSS Speech</a:t>
                      </a:r>
                      <a:endParaRPr sz="1100"/>
                    </a:p>
                  </a:txBody>
                  <a:tcPr marL="91450" marR="91450" marT="34300" marB="34300"/>
                </a:tc>
                <a:extLst>
                  <a:ext uri="{0D108BD9-81ED-4DB2-BD59-A6C34878D82A}">
                    <a16:rowId xmlns:a16="http://schemas.microsoft.com/office/drawing/2014/main" val="10005"/>
                  </a:ext>
                </a:extLst>
              </a:tr>
              <a:tr h="278125">
                <a:tc>
                  <a:txBody>
                    <a:bodyPr/>
                    <a:lstStyle/>
                    <a:p>
                      <a:pPr marL="0" marR="0" lvl="0" indent="0" algn="l" rtl="0">
                        <a:lnSpc>
                          <a:spcPct val="100000"/>
                        </a:lnSpc>
                        <a:spcBef>
                          <a:spcPts val="0"/>
                        </a:spcBef>
                        <a:spcAft>
                          <a:spcPts val="0"/>
                        </a:spcAft>
                        <a:buClr>
                          <a:schemeClr val="dk1"/>
                        </a:buClr>
                        <a:buSzPts val="1500"/>
                        <a:buFont typeface="Arial"/>
                        <a:buNone/>
                      </a:pPr>
                      <a:r>
                        <a:rPr lang="vi" sz="1500" u="none" strike="noStrike" cap="none"/>
                        <a:t>CSS Mobile Profile 2.0</a:t>
                      </a:r>
                      <a:endParaRPr sz="1100"/>
                    </a:p>
                  </a:txBody>
                  <a:tcPr marL="91450" marR="91450" marT="34300" marB="3430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1"/>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6</a:t>
            </a:fld>
            <a:endParaRPr/>
          </a:p>
        </p:txBody>
      </p:sp>
      <p:sp>
        <p:nvSpPr>
          <p:cNvPr id="132" name="Google Shape;132;p21"/>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133" name="Google Shape;133;p21"/>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Modules 2-2</a:t>
            </a:r>
            <a:endParaRPr/>
          </a:p>
        </p:txBody>
      </p:sp>
      <p:sp>
        <p:nvSpPr>
          <p:cNvPr id="134" name="Google Shape;134;p21"/>
          <p:cNvSpPr/>
          <p:nvPr/>
        </p:nvSpPr>
        <p:spPr>
          <a:xfrm>
            <a:off x="228600" y="628650"/>
            <a:ext cx="8382000" cy="300082"/>
          </a:xfrm>
          <a:prstGeom prst="rect">
            <a:avLst/>
          </a:prstGeom>
          <a:noFill/>
          <a:ln>
            <a:noFill/>
          </a:ln>
        </p:spPr>
        <p:txBody>
          <a:bodyPr spcFirstLastPara="1" wrap="square" lIns="91425" tIns="45700" rIns="91425" bIns="45700" anchor="t" anchorCtr="0">
            <a:noAutofit/>
          </a:bodyPr>
          <a:lstStyle/>
          <a:p>
            <a:pPr marL="457200" marR="0" lvl="1" indent="-274320" algn="just" rtl="0">
              <a:lnSpc>
                <a:spcPct val="100000"/>
              </a:lnSpc>
              <a:spcBef>
                <a:spcPts val="0"/>
              </a:spcBef>
              <a:spcAft>
                <a:spcPts val="0"/>
              </a:spcAft>
              <a:buClr>
                <a:srgbClr val="AC1418"/>
              </a:buClr>
              <a:buSzPts val="2000"/>
              <a:buFont typeface="Noto Sans Symbols"/>
              <a:buChar char="•"/>
            </a:pPr>
            <a:r>
              <a:rPr lang="vi" sz="2000" b="0" i="0" u="none" strike="noStrike" cap="none">
                <a:solidFill>
                  <a:schemeClr val="dk1"/>
                </a:solidFill>
                <a:latin typeface="Calibri"/>
                <a:ea typeface="Calibri"/>
                <a:cs typeface="Calibri"/>
                <a:sym typeface="Calibri"/>
              </a:rPr>
              <a:t>Modules that are in working draft are as follows:</a:t>
            </a:r>
            <a:endParaRPr/>
          </a:p>
        </p:txBody>
      </p:sp>
      <p:graphicFrame>
        <p:nvGraphicFramePr>
          <p:cNvPr id="135" name="Google Shape;135;p21"/>
          <p:cNvGraphicFramePr/>
          <p:nvPr/>
        </p:nvGraphicFramePr>
        <p:xfrm>
          <a:off x="762000" y="1002747"/>
          <a:ext cx="3429000" cy="1470760"/>
        </p:xfrm>
        <a:graphic>
          <a:graphicData uri="http://schemas.openxmlformats.org/drawingml/2006/table">
            <a:tbl>
              <a:tblPr firstRow="1" bandRow="1">
                <a:gradFill>
                  <a:gsLst>
                    <a:gs pos="0">
                      <a:srgbClr val="BBF7A3"/>
                    </a:gs>
                    <a:gs pos="35000">
                      <a:srgbClr val="CDF8BE"/>
                    </a:gs>
                    <a:gs pos="100000">
                      <a:srgbClr val="ECFDE5"/>
                    </a:gs>
                  </a:gsLst>
                  <a:lin ang="16200000" scaled="0"/>
                </a:gradFill>
                <a:tableStyleId>{1A31E166-87CC-4C31-8664-E2067A2296ED}</a:tableStyleId>
              </a:tblPr>
              <a:tblGrid>
                <a:gridCol w="3429000">
                  <a:extLst>
                    <a:ext uri="{9D8B030D-6E8A-4147-A177-3AD203B41FA5}">
                      <a16:colId xmlns:a16="http://schemas.microsoft.com/office/drawing/2014/main" val="20000"/>
                    </a:ext>
                  </a:extLst>
                </a:gridCol>
              </a:tblGrid>
              <a:tr h="278125">
                <a:tc>
                  <a:txBody>
                    <a:bodyPr/>
                    <a:lstStyle/>
                    <a:p>
                      <a:pPr marL="0" marR="0" lvl="0" indent="0" algn="l" rtl="0">
                        <a:lnSpc>
                          <a:spcPct val="100000"/>
                        </a:lnSpc>
                        <a:spcBef>
                          <a:spcPts val="0"/>
                        </a:spcBef>
                        <a:spcAft>
                          <a:spcPts val="0"/>
                        </a:spcAft>
                        <a:buClr>
                          <a:schemeClr val="dk1"/>
                        </a:buClr>
                        <a:buSzPts val="1800"/>
                        <a:buFont typeface="Arial"/>
                        <a:buNone/>
                      </a:pPr>
                      <a:r>
                        <a:rPr lang="vi" sz="1800" u="none" strike="noStrike" cap="none" baseline="30000"/>
                        <a:t>Modules are refining phase </a:t>
                      </a:r>
                      <a:endParaRPr sz="1800" b="0" u="none" strike="noStrike" cap="none"/>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Transforms</a:t>
                      </a:r>
                      <a:endParaRPr sz="1100"/>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Transitions</a:t>
                      </a:r>
                      <a:endParaRPr sz="1100"/>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Values &amp; Units Level3</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3"/>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Print Profile</a:t>
                      </a:r>
                      <a:endParaRPr sz="1100"/>
                    </a:p>
                  </a:txBody>
                  <a:tcPr marL="91450" marR="91450" marT="34300" marB="34300"/>
                </a:tc>
                <a:extLst>
                  <a:ext uri="{0D108BD9-81ED-4DB2-BD59-A6C34878D82A}">
                    <a16:rowId xmlns:a16="http://schemas.microsoft.com/office/drawing/2014/main" val="10004"/>
                  </a:ext>
                </a:extLst>
              </a:tr>
            </a:tbl>
          </a:graphicData>
        </a:graphic>
      </p:graphicFrame>
      <p:graphicFrame>
        <p:nvGraphicFramePr>
          <p:cNvPr id="136" name="Google Shape;136;p21"/>
          <p:cNvGraphicFramePr/>
          <p:nvPr/>
        </p:nvGraphicFramePr>
        <p:xfrm>
          <a:off x="4768849" y="1314450"/>
          <a:ext cx="3715975" cy="2034680"/>
        </p:xfrm>
        <a:graphic>
          <a:graphicData uri="http://schemas.openxmlformats.org/drawingml/2006/table">
            <a:tbl>
              <a:tblPr firstRow="1" bandRow="1">
                <a:gradFill>
                  <a:gsLst>
                    <a:gs pos="0">
                      <a:srgbClr val="D8D8D8"/>
                    </a:gs>
                    <a:gs pos="35000">
                      <a:srgbClr val="E3E3E3"/>
                    </a:gs>
                    <a:gs pos="100000">
                      <a:srgbClr val="F4F4F4"/>
                    </a:gs>
                  </a:gsLst>
                  <a:lin ang="16200000" scaled="0"/>
                </a:gradFill>
                <a:tableStyleId>{06DE04F9-AAF2-4B29-A9C5-47A4D4AE5E97}</a:tableStyleId>
              </a:tblPr>
              <a:tblGrid>
                <a:gridCol w="3715975">
                  <a:extLst>
                    <a:ext uri="{9D8B030D-6E8A-4147-A177-3AD203B41FA5}">
                      <a16:colId xmlns:a16="http://schemas.microsoft.com/office/drawing/2014/main" val="20000"/>
                    </a:ext>
                  </a:extLst>
                </a:gridCol>
              </a:tblGrid>
              <a:tr h="342900">
                <a:tc>
                  <a:txBody>
                    <a:bodyPr/>
                    <a:lstStyle/>
                    <a:p>
                      <a:pPr marL="0" marR="0" lvl="0" indent="0" algn="l" rtl="0">
                        <a:lnSpc>
                          <a:spcPct val="100000"/>
                        </a:lnSpc>
                        <a:spcBef>
                          <a:spcPts val="0"/>
                        </a:spcBef>
                        <a:spcAft>
                          <a:spcPts val="0"/>
                        </a:spcAft>
                        <a:buClr>
                          <a:schemeClr val="dk1"/>
                        </a:buClr>
                        <a:buSzPts val="1800"/>
                        <a:buFont typeface="Arial"/>
                        <a:buNone/>
                      </a:pPr>
                      <a:r>
                        <a:rPr lang="vi" sz="1800" u="none" strike="noStrike" cap="none" baseline="30000"/>
                        <a:t>Modules are revising phase </a:t>
                      </a:r>
                      <a:endParaRPr sz="1800" b="0" u="none" strike="noStrike" cap="none"/>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Animations</a:t>
                      </a:r>
                      <a:endParaRPr sz="1100"/>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Flexible Box Layout</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Fonts Level3</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3"/>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Text Level3</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4"/>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Basic User Interface Level3</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5"/>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Writing Modes Level3</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6"/>
                  </a:ext>
                </a:extLst>
              </a:tr>
            </a:tbl>
          </a:graphicData>
        </a:graphic>
      </p:graphicFrame>
      <p:graphicFrame>
        <p:nvGraphicFramePr>
          <p:cNvPr id="137" name="Google Shape;137;p21"/>
          <p:cNvGraphicFramePr/>
          <p:nvPr/>
        </p:nvGraphicFramePr>
        <p:xfrm>
          <a:off x="4742213" y="3459242"/>
          <a:ext cx="3733800" cy="1470760"/>
        </p:xfrm>
        <a:graphic>
          <a:graphicData uri="http://schemas.openxmlformats.org/drawingml/2006/table">
            <a:tbl>
              <a:tblPr firstRow="1" bandRow="1">
                <a:noFill/>
                <a:tableStyleId>{D7D3E4B9-436A-46D4-AB69-894D992D79AC}</a:tableStyleId>
              </a:tblPr>
              <a:tblGrid>
                <a:gridCol w="3733800">
                  <a:extLst>
                    <a:ext uri="{9D8B030D-6E8A-4147-A177-3AD203B41FA5}">
                      <a16:colId xmlns:a16="http://schemas.microsoft.com/office/drawing/2014/main" val="20000"/>
                    </a:ext>
                  </a:extLst>
                </a:gridCol>
              </a:tblGrid>
              <a:tr h="342900">
                <a:tc>
                  <a:txBody>
                    <a:bodyPr/>
                    <a:lstStyle/>
                    <a:p>
                      <a:pPr marL="0" marR="0" lvl="0" indent="0" algn="l" rtl="0">
                        <a:lnSpc>
                          <a:spcPct val="100000"/>
                        </a:lnSpc>
                        <a:spcBef>
                          <a:spcPts val="0"/>
                        </a:spcBef>
                        <a:spcAft>
                          <a:spcPts val="0"/>
                        </a:spcAft>
                        <a:buClr>
                          <a:schemeClr val="dk1"/>
                        </a:buClr>
                        <a:buSzPts val="1800"/>
                        <a:buFont typeface="Arial"/>
                        <a:buNone/>
                      </a:pPr>
                      <a:r>
                        <a:rPr lang="vi" sz="1800" u="none" strike="noStrike" cap="none" baseline="30000"/>
                        <a:t>Modules are exploring phase </a:t>
                      </a:r>
                      <a:endParaRPr sz="1800" b="0" u="none" strike="noStrike" cap="none"/>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Cascading &amp; Inheritance Level3</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Conditional Rules Level3</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Basic Grid Layout</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3"/>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Basic Line Grid</a:t>
                      </a:r>
                      <a:endParaRPr sz="1400" u="none" strike="noStrike" cap="none">
                        <a:latin typeface="Calibri"/>
                        <a:ea typeface="Calibri"/>
                        <a:cs typeface="Calibri"/>
                        <a:sym typeface="Calibri"/>
                      </a:endParaRPr>
                    </a:p>
                  </a:txBody>
                  <a:tcPr marL="91450" marR="91450" marT="34300" marB="34300"/>
                </a:tc>
                <a:extLst>
                  <a:ext uri="{0D108BD9-81ED-4DB2-BD59-A6C34878D82A}">
                    <a16:rowId xmlns:a16="http://schemas.microsoft.com/office/drawing/2014/main" val="10004"/>
                  </a:ext>
                </a:extLst>
              </a:tr>
            </a:tbl>
          </a:graphicData>
        </a:graphic>
      </p:graphicFrame>
      <p:graphicFrame>
        <p:nvGraphicFramePr>
          <p:cNvPr id="138" name="Google Shape;138;p21"/>
          <p:cNvGraphicFramePr/>
          <p:nvPr/>
        </p:nvGraphicFramePr>
        <p:xfrm>
          <a:off x="762000" y="2571750"/>
          <a:ext cx="3429000" cy="1188800"/>
        </p:xfrm>
        <a:graphic>
          <a:graphicData uri="http://schemas.openxmlformats.org/drawingml/2006/table">
            <a:tbl>
              <a:tblPr firstRow="1" bandRow="1">
                <a:gradFill>
                  <a:gsLst>
                    <a:gs pos="0">
                      <a:srgbClr val="FFED74"/>
                    </a:gs>
                    <a:gs pos="35000">
                      <a:srgbClr val="FFF09F"/>
                    </a:gs>
                    <a:gs pos="100000">
                      <a:srgbClr val="FFF9D6"/>
                    </a:gs>
                  </a:gsLst>
                  <a:lin ang="16200000" scaled="0"/>
                </a:gradFill>
                <a:tableStyleId>{88BE2DA7-5536-4322-A60A-4D5A50E07E77}</a:tableStyleId>
              </a:tblPr>
              <a:tblGrid>
                <a:gridCol w="3429000">
                  <a:extLst>
                    <a:ext uri="{9D8B030D-6E8A-4147-A177-3AD203B41FA5}">
                      <a16:colId xmlns:a16="http://schemas.microsoft.com/office/drawing/2014/main" val="20000"/>
                    </a:ext>
                  </a:extLst>
                </a:gridCol>
              </a:tblGrid>
              <a:tr h="278125">
                <a:tc>
                  <a:txBody>
                    <a:bodyPr/>
                    <a:lstStyle/>
                    <a:p>
                      <a:pPr marL="0" marR="0" lvl="0" indent="0" algn="l" rtl="0">
                        <a:lnSpc>
                          <a:spcPct val="100000"/>
                        </a:lnSpc>
                        <a:spcBef>
                          <a:spcPts val="0"/>
                        </a:spcBef>
                        <a:spcAft>
                          <a:spcPts val="0"/>
                        </a:spcAft>
                        <a:buClr>
                          <a:schemeClr val="dk1"/>
                        </a:buClr>
                        <a:buSzPts val="1800"/>
                        <a:buFont typeface="Arial"/>
                        <a:buNone/>
                      </a:pPr>
                      <a:r>
                        <a:rPr lang="vi" sz="1800" u="none" strike="noStrike" cap="none" baseline="30000"/>
                        <a:t>Modules are rewriting</a:t>
                      </a:r>
                      <a:endParaRPr sz="1800" b="0" u="none" strike="noStrike" cap="none"/>
                    </a:p>
                  </a:txBody>
                  <a:tcPr marL="91450" marR="91450" marT="34300" marB="34300"/>
                </a:tc>
                <a:extLst>
                  <a:ext uri="{0D108BD9-81ED-4DB2-BD59-A6C34878D82A}">
                    <a16:rowId xmlns:a16="http://schemas.microsoft.com/office/drawing/2014/main" val="10000"/>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Line Layout Level 3</a:t>
                      </a:r>
                      <a:endParaRPr sz="1100"/>
                    </a:p>
                  </a:txBody>
                  <a:tcPr marL="91450" marR="91450" marT="34300" marB="34300"/>
                </a:tc>
                <a:extLst>
                  <a:ext uri="{0D108BD9-81ED-4DB2-BD59-A6C34878D82A}">
                    <a16:rowId xmlns:a16="http://schemas.microsoft.com/office/drawing/2014/main" val="10001"/>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Ruby</a:t>
                      </a:r>
                      <a:endParaRPr sz="1100"/>
                    </a:p>
                  </a:txBody>
                  <a:tcPr marL="91450" marR="91450" marT="34300" marB="34300"/>
                </a:tc>
                <a:extLst>
                  <a:ext uri="{0D108BD9-81ED-4DB2-BD59-A6C34878D82A}">
                    <a16:rowId xmlns:a16="http://schemas.microsoft.com/office/drawing/2014/main" val="10002"/>
                  </a:ext>
                </a:extLst>
              </a:tr>
              <a:tr h="2781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Syntax Level 3</a:t>
                      </a:r>
                      <a:endParaRPr sz="1100"/>
                    </a:p>
                  </a:txBody>
                  <a:tcPr marL="91450" marR="91450" marT="34300" marB="34300"/>
                </a:tc>
                <a:extLst>
                  <a:ext uri="{0D108BD9-81ED-4DB2-BD59-A6C34878D82A}">
                    <a16:rowId xmlns:a16="http://schemas.microsoft.com/office/drawing/2014/main" val="10003"/>
                  </a:ext>
                </a:extLst>
              </a:tr>
            </a:tbl>
          </a:graphicData>
        </a:graphic>
      </p:graphicFrame>
      <p:graphicFrame>
        <p:nvGraphicFramePr>
          <p:cNvPr id="139" name="Google Shape;139;p21"/>
          <p:cNvGraphicFramePr/>
          <p:nvPr/>
        </p:nvGraphicFramePr>
        <p:xfrm>
          <a:off x="762000" y="3943350"/>
          <a:ext cx="3505200" cy="933480"/>
        </p:xfrm>
        <a:graphic>
          <a:graphicData uri="http://schemas.openxmlformats.org/drawingml/2006/table">
            <a:tbl>
              <a:tblPr firstRow="1" bandRow="1">
                <a:gradFill>
                  <a:gsLst>
                    <a:gs pos="0">
                      <a:srgbClr val="FFAF82"/>
                    </a:gs>
                    <a:gs pos="35000">
                      <a:srgbClr val="FFC5A7"/>
                    </a:gs>
                    <a:gs pos="100000">
                      <a:srgbClr val="FFE8DA"/>
                    </a:gs>
                  </a:gsLst>
                  <a:lin ang="16200000" scaled="0"/>
                </a:gradFill>
                <a:tableStyleId>{81C3CAC8-DBE6-44DC-A29D-9AFEBFE0B5AD}</a:tableStyleId>
              </a:tblPr>
              <a:tblGrid>
                <a:gridCol w="3505200">
                  <a:extLst>
                    <a:ext uri="{9D8B030D-6E8A-4147-A177-3AD203B41FA5}">
                      <a16:colId xmlns:a16="http://schemas.microsoft.com/office/drawing/2014/main" val="20000"/>
                    </a:ext>
                  </a:extLst>
                </a:gridCol>
              </a:tblGrid>
              <a:tr h="342900">
                <a:tc>
                  <a:txBody>
                    <a:bodyPr/>
                    <a:lstStyle/>
                    <a:p>
                      <a:pPr marL="0" marR="0" lvl="0" indent="0" algn="l" rtl="0">
                        <a:lnSpc>
                          <a:spcPct val="100000"/>
                        </a:lnSpc>
                        <a:spcBef>
                          <a:spcPts val="0"/>
                        </a:spcBef>
                        <a:spcAft>
                          <a:spcPts val="0"/>
                        </a:spcAft>
                        <a:buClr>
                          <a:schemeClr val="dk1"/>
                        </a:buClr>
                        <a:buSzPts val="1800"/>
                        <a:buFont typeface="Arial"/>
                        <a:buNone/>
                      </a:pPr>
                      <a:r>
                        <a:rPr lang="vi" sz="1800" u="none" strike="noStrike" cap="none" baseline="30000"/>
                        <a:t>Modules are abandoned phase</a:t>
                      </a:r>
                      <a:endParaRPr sz="1800" b="0" u="none" strike="noStrike" cap="none"/>
                    </a:p>
                  </a:txBody>
                  <a:tcPr marL="91450" marR="91450" marT="34300" marB="34300"/>
                </a:tc>
                <a:extLst>
                  <a:ext uri="{0D108BD9-81ED-4DB2-BD59-A6C34878D82A}">
                    <a16:rowId xmlns:a16="http://schemas.microsoft.com/office/drawing/2014/main" val="10000"/>
                  </a:ext>
                </a:extLst>
              </a:tr>
              <a:tr h="308600">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Behavior Extensions to CSS</a:t>
                      </a:r>
                      <a:endParaRPr sz="1100"/>
                    </a:p>
                  </a:txBody>
                  <a:tcPr marL="91450" marR="91450" marT="34300" marB="34300"/>
                </a:tc>
                <a:extLst>
                  <a:ext uri="{0D108BD9-81ED-4DB2-BD59-A6C34878D82A}">
                    <a16:rowId xmlns:a16="http://schemas.microsoft.com/office/drawing/2014/main" val="10001"/>
                  </a:ext>
                </a:extLst>
              </a:tr>
              <a:tr h="224325">
                <a:tc>
                  <a:txBody>
                    <a:bodyPr/>
                    <a:lstStyle/>
                    <a:p>
                      <a:pPr marL="0" marR="0" lvl="0" indent="0" algn="l" rtl="0">
                        <a:lnSpc>
                          <a:spcPct val="100000"/>
                        </a:lnSpc>
                        <a:spcBef>
                          <a:spcPts val="0"/>
                        </a:spcBef>
                        <a:spcAft>
                          <a:spcPts val="0"/>
                        </a:spcAft>
                        <a:buClr>
                          <a:schemeClr val="dk1"/>
                        </a:buClr>
                        <a:buSzPts val="1400"/>
                        <a:buFont typeface="Calibri"/>
                        <a:buNone/>
                      </a:pPr>
                      <a:r>
                        <a:rPr lang="vi" sz="1400" u="none" strike="noStrike" cap="none">
                          <a:latin typeface="Calibri"/>
                          <a:ea typeface="Calibri"/>
                          <a:cs typeface="Calibri"/>
                          <a:sym typeface="Calibri"/>
                        </a:rPr>
                        <a:t>CSS Hyperlink Presentation</a:t>
                      </a:r>
                      <a:endParaRPr sz="1100"/>
                    </a:p>
                  </a:txBody>
                  <a:tcPr marL="91450" marR="91450" marT="34300" marB="3430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7</a:t>
            </a:fld>
            <a:endParaRPr/>
          </a:p>
        </p:txBody>
      </p:sp>
      <p:sp>
        <p:nvSpPr>
          <p:cNvPr id="146" name="Google Shape;146;p22"/>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a:t>
            </a:r>
            <a:endParaRPr/>
          </a:p>
        </p:txBody>
      </p:sp>
      <p:sp>
        <p:nvSpPr>
          <p:cNvPr id="147" name="Google Shape;147;p22"/>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CSS Syntax</a:t>
            </a:r>
            <a:endParaRPr/>
          </a:p>
        </p:txBody>
      </p:sp>
      <p:grpSp>
        <p:nvGrpSpPr>
          <p:cNvPr id="148" name="Google Shape;148;p22"/>
          <p:cNvGrpSpPr/>
          <p:nvPr/>
        </p:nvGrpSpPr>
        <p:grpSpPr>
          <a:xfrm>
            <a:off x="429929" y="653283"/>
            <a:ext cx="8401291" cy="3461517"/>
            <a:chOff x="429929" y="871045"/>
            <a:chExt cx="8401291" cy="4494054"/>
          </a:xfrm>
        </p:grpSpPr>
        <p:sp>
          <p:nvSpPr>
            <p:cNvPr id="149" name="Google Shape;149;p22"/>
            <p:cNvSpPr/>
            <p:nvPr/>
          </p:nvSpPr>
          <p:spPr>
            <a:xfrm>
              <a:off x="445971" y="871045"/>
              <a:ext cx="8382000" cy="797243"/>
            </a:xfrm>
            <a:custGeom>
              <a:avLst/>
              <a:gdLst/>
              <a:ahLst/>
              <a:cxnLst/>
              <a:rect l="l" t="t" r="r" b="b"/>
              <a:pathLst>
                <a:path w="8382000" h="797243" extrusionOk="0">
                  <a:moveTo>
                    <a:pt x="0" y="132876"/>
                  </a:moveTo>
                  <a:cubicBezTo>
                    <a:pt x="0" y="59491"/>
                    <a:pt x="59491" y="0"/>
                    <a:pt x="132876" y="0"/>
                  </a:cubicBezTo>
                  <a:lnTo>
                    <a:pt x="8249124" y="0"/>
                  </a:lnTo>
                  <a:cubicBezTo>
                    <a:pt x="8322509" y="0"/>
                    <a:pt x="8382000" y="59491"/>
                    <a:pt x="8382000" y="132876"/>
                  </a:cubicBezTo>
                  <a:lnTo>
                    <a:pt x="8382000" y="664367"/>
                  </a:lnTo>
                  <a:cubicBezTo>
                    <a:pt x="8382000" y="737752"/>
                    <a:pt x="8322509" y="797243"/>
                    <a:pt x="8249124" y="797243"/>
                  </a:cubicBezTo>
                  <a:lnTo>
                    <a:pt x="132876" y="797243"/>
                  </a:lnTo>
                  <a:cubicBezTo>
                    <a:pt x="59491" y="797243"/>
                    <a:pt x="0" y="737752"/>
                    <a:pt x="0" y="664367"/>
                  </a:cubicBezTo>
                  <a:lnTo>
                    <a:pt x="0" y="132876"/>
                  </a:lnTo>
                  <a:close/>
                </a:path>
              </a:pathLst>
            </a:custGeom>
            <a:gradFill>
              <a:gsLst>
                <a:gs pos="0">
                  <a:srgbClr val="C2580F"/>
                </a:gs>
                <a:gs pos="80000">
                  <a:srgbClr val="FF7213"/>
                </a:gs>
                <a:gs pos="100000">
                  <a:srgbClr val="FF720E"/>
                </a:gs>
              </a:gsLst>
              <a:lin ang="16200000" scaled="0"/>
            </a:gradFill>
            <a:ln>
              <a:noFill/>
            </a:ln>
            <a:effectLst>
              <a:outerShdw blurRad="40000" dist="23000" dir="5400000" rotWithShape="0">
                <a:srgbClr val="000000">
                  <a:alpha val="34901"/>
                </a:srgbClr>
              </a:outerShdw>
            </a:effectLst>
          </p:spPr>
          <p:txBody>
            <a:bodyPr spcFirstLastPara="1" wrap="square" lIns="122725" tIns="122725" rIns="122725" bIns="122725"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vi" sz="2200">
                  <a:solidFill>
                    <a:schemeClr val="lt1"/>
                  </a:solidFill>
                  <a:latin typeface="Calibri"/>
                  <a:ea typeface="Calibri"/>
                  <a:cs typeface="Calibri"/>
                  <a:sym typeface="Calibri"/>
                </a:rPr>
                <a:t>Syntax of CSS consists of three parts : </a:t>
              </a:r>
              <a:r>
                <a:rPr lang="vi" sz="2200">
                  <a:solidFill>
                    <a:srgbClr val="FFFF00"/>
                  </a:solidFill>
                  <a:latin typeface="Calibri"/>
                  <a:ea typeface="Calibri"/>
                  <a:cs typeface="Calibri"/>
                  <a:sym typeface="Calibri"/>
                </a:rPr>
                <a:t>selector</a:t>
              </a:r>
              <a:r>
                <a:rPr lang="vi" sz="2200">
                  <a:solidFill>
                    <a:schemeClr val="lt1"/>
                  </a:solidFill>
                  <a:latin typeface="Calibri"/>
                  <a:ea typeface="Calibri"/>
                  <a:cs typeface="Calibri"/>
                  <a:sym typeface="Calibri"/>
                </a:rPr>
                <a:t>, </a:t>
              </a:r>
              <a:r>
                <a:rPr lang="vi" sz="2200">
                  <a:solidFill>
                    <a:srgbClr val="FFFF00"/>
                  </a:solidFill>
                  <a:latin typeface="Calibri"/>
                  <a:ea typeface="Calibri"/>
                  <a:cs typeface="Calibri"/>
                  <a:sym typeface="Calibri"/>
                </a:rPr>
                <a:t>property</a:t>
              </a:r>
              <a:r>
                <a:rPr lang="vi" sz="2200">
                  <a:solidFill>
                    <a:schemeClr val="lt1"/>
                  </a:solidFill>
                  <a:latin typeface="Calibri"/>
                  <a:ea typeface="Calibri"/>
                  <a:cs typeface="Calibri"/>
                  <a:sym typeface="Calibri"/>
                </a:rPr>
                <a:t>, and </a:t>
              </a:r>
              <a:r>
                <a:rPr lang="vi" sz="2200">
                  <a:solidFill>
                    <a:srgbClr val="FFFF00"/>
                  </a:solidFill>
                  <a:latin typeface="Calibri"/>
                  <a:ea typeface="Calibri"/>
                  <a:cs typeface="Calibri"/>
                  <a:sym typeface="Calibri"/>
                </a:rPr>
                <a:t>value</a:t>
              </a:r>
              <a:r>
                <a:rPr lang="vi" sz="2200">
                  <a:solidFill>
                    <a:schemeClr val="lt1"/>
                  </a:solidFill>
                  <a:latin typeface="Calibri"/>
                  <a:ea typeface="Calibri"/>
                  <a:cs typeface="Calibri"/>
                  <a:sym typeface="Calibri"/>
                </a:rPr>
                <a:t>.</a:t>
              </a:r>
              <a:endParaRPr/>
            </a:p>
          </p:txBody>
        </p:sp>
        <p:sp>
          <p:nvSpPr>
            <p:cNvPr id="150" name="Google Shape;150;p22"/>
            <p:cNvSpPr/>
            <p:nvPr/>
          </p:nvSpPr>
          <p:spPr>
            <a:xfrm>
              <a:off x="429929" y="1787078"/>
              <a:ext cx="8382000" cy="797243"/>
            </a:xfrm>
            <a:custGeom>
              <a:avLst/>
              <a:gdLst/>
              <a:ahLst/>
              <a:cxnLst/>
              <a:rect l="l" t="t" r="r" b="b"/>
              <a:pathLst>
                <a:path w="8382000" h="797243" extrusionOk="0">
                  <a:moveTo>
                    <a:pt x="0" y="132876"/>
                  </a:moveTo>
                  <a:cubicBezTo>
                    <a:pt x="0" y="59491"/>
                    <a:pt x="59491" y="0"/>
                    <a:pt x="132876" y="0"/>
                  </a:cubicBezTo>
                  <a:lnTo>
                    <a:pt x="8249124" y="0"/>
                  </a:lnTo>
                  <a:cubicBezTo>
                    <a:pt x="8322509" y="0"/>
                    <a:pt x="8382000" y="59491"/>
                    <a:pt x="8382000" y="132876"/>
                  </a:cubicBezTo>
                  <a:lnTo>
                    <a:pt x="8382000" y="664367"/>
                  </a:lnTo>
                  <a:cubicBezTo>
                    <a:pt x="8382000" y="737752"/>
                    <a:pt x="8322509" y="797243"/>
                    <a:pt x="8249124" y="797243"/>
                  </a:cubicBezTo>
                  <a:lnTo>
                    <a:pt x="132876" y="797243"/>
                  </a:lnTo>
                  <a:cubicBezTo>
                    <a:pt x="59491" y="797243"/>
                    <a:pt x="0" y="737752"/>
                    <a:pt x="0" y="664367"/>
                  </a:cubicBezTo>
                  <a:lnTo>
                    <a:pt x="0" y="132876"/>
                  </a:lnTo>
                  <a:close/>
                </a:path>
              </a:pathLst>
            </a:custGeom>
            <a:solidFill>
              <a:srgbClr val="007E39"/>
            </a:solidFill>
            <a:ln>
              <a:noFill/>
            </a:ln>
            <a:effectLst>
              <a:outerShdw blurRad="40000" dist="23000" dir="5400000" rotWithShape="0">
                <a:srgbClr val="000000">
                  <a:alpha val="34901"/>
                </a:srgbClr>
              </a:outerShdw>
            </a:effectLst>
          </p:spPr>
          <p:txBody>
            <a:bodyPr spcFirstLastPara="1" wrap="square" lIns="122725" tIns="122725" rIns="122725" bIns="122725" anchor="ctr" anchorCtr="0">
              <a:noAutofit/>
            </a:bodyPr>
            <a:lstStyle/>
            <a:p>
              <a:pPr marL="0" marR="0" lvl="0" indent="0" algn="l" rtl="0">
                <a:lnSpc>
                  <a:spcPct val="100000"/>
                </a:lnSpc>
                <a:spcBef>
                  <a:spcPts val="0"/>
                </a:spcBef>
                <a:spcAft>
                  <a:spcPts val="0"/>
                </a:spcAft>
                <a:buClr>
                  <a:schemeClr val="lt1"/>
                </a:buClr>
                <a:buSzPts val="2200"/>
                <a:buFont typeface="Calibri"/>
                <a:buNone/>
              </a:pPr>
              <a:r>
                <a:rPr lang="vi" sz="2200" b="1">
                  <a:solidFill>
                    <a:schemeClr val="lt1"/>
                  </a:solidFill>
                  <a:latin typeface="Calibri"/>
                  <a:ea typeface="Calibri"/>
                  <a:cs typeface="Calibri"/>
                  <a:sym typeface="Calibri"/>
                </a:rPr>
                <a:t>Selector</a:t>
              </a:r>
              <a:r>
                <a:rPr lang="vi" sz="2200">
                  <a:solidFill>
                    <a:schemeClr val="lt1"/>
                  </a:solidFill>
                  <a:latin typeface="Calibri"/>
                  <a:ea typeface="Calibri"/>
                  <a:cs typeface="Calibri"/>
                  <a:sym typeface="Calibri"/>
                </a:rPr>
                <a:t> is an HTML element for which you want to specify the style or the formatting instruction.</a:t>
              </a:r>
              <a:endParaRPr sz="2200">
                <a:solidFill>
                  <a:schemeClr val="lt1"/>
                </a:solidFill>
                <a:latin typeface="Calibri"/>
                <a:ea typeface="Calibri"/>
                <a:cs typeface="Calibri"/>
                <a:sym typeface="Calibri"/>
              </a:endParaRPr>
            </a:p>
          </p:txBody>
        </p:sp>
        <p:sp>
          <p:nvSpPr>
            <p:cNvPr id="151" name="Google Shape;151;p22"/>
            <p:cNvSpPr/>
            <p:nvPr/>
          </p:nvSpPr>
          <p:spPr>
            <a:xfrm>
              <a:off x="449220" y="2714003"/>
              <a:ext cx="8382000" cy="797243"/>
            </a:xfrm>
            <a:custGeom>
              <a:avLst/>
              <a:gdLst/>
              <a:ahLst/>
              <a:cxnLst/>
              <a:rect l="l" t="t" r="r" b="b"/>
              <a:pathLst>
                <a:path w="8382000" h="797243" extrusionOk="0">
                  <a:moveTo>
                    <a:pt x="0" y="132876"/>
                  </a:moveTo>
                  <a:cubicBezTo>
                    <a:pt x="0" y="59491"/>
                    <a:pt x="59491" y="0"/>
                    <a:pt x="132876" y="0"/>
                  </a:cubicBezTo>
                  <a:lnTo>
                    <a:pt x="8249124" y="0"/>
                  </a:lnTo>
                  <a:cubicBezTo>
                    <a:pt x="8322509" y="0"/>
                    <a:pt x="8382000" y="59491"/>
                    <a:pt x="8382000" y="132876"/>
                  </a:cubicBezTo>
                  <a:lnTo>
                    <a:pt x="8382000" y="664367"/>
                  </a:lnTo>
                  <a:cubicBezTo>
                    <a:pt x="8382000" y="737752"/>
                    <a:pt x="8322509" y="797243"/>
                    <a:pt x="8249124" y="797243"/>
                  </a:cubicBezTo>
                  <a:lnTo>
                    <a:pt x="132876" y="797243"/>
                  </a:lnTo>
                  <a:cubicBezTo>
                    <a:pt x="59491" y="797243"/>
                    <a:pt x="0" y="737752"/>
                    <a:pt x="0" y="664367"/>
                  </a:cubicBezTo>
                  <a:lnTo>
                    <a:pt x="0" y="132876"/>
                  </a:lnTo>
                  <a:close/>
                </a:path>
              </a:pathLst>
            </a:custGeom>
            <a:gradFill>
              <a:gsLst>
                <a:gs pos="0">
                  <a:srgbClr val="D79B00"/>
                </a:gs>
                <a:gs pos="80000">
                  <a:srgbClr val="FFCB00"/>
                </a:gs>
                <a:gs pos="100000">
                  <a:srgbClr val="FFCF00"/>
                </a:gs>
              </a:gsLst>
              <a:lin ang="16200000" scaled="0"/>
            </a:gradFill>
            <a:ln>
              <a:noFill/>
            </a:ln>
            <a:effectLst>
              <a:outerShdw blurRad="40000" dist="23000" dir="5400000" rotWithShape="0">
                <a:srgbClr val="000000">
                  <a:alpha val="34901"/>
                </a:srgbClr>
              </a:outerShdw>
            </a:effectLst>
          </p:spPr>
          <p:txBody>
            <a:bodyPr spcFirstLastPara="1" wrap="square" lIns="122725" tIns="122725" rIns="122725" bIns="122725" anchor="ctr" anchorCtr="0">
              <a:noAutofit/>
            </a:bodyPr>
            <a:lstStyle/>
            <a:p>
              <a:pPr marL="0" marR="0" lvl="0" indent="0" algn="l" rtl="0">
                <a:lnSpc>
                  <a:spcPct val="100000"/>
                </a:lnSpc>
                <a:spcBef>
                  <a:spcPts val="0"/>
                </a:spcBef>
                <a:spcAft>
                  <a:spcPts val="0"/>
                </a:spcAft>
                <a:buClr>
                  <a:srgbClr val="000000"/>
                </a:buClr>
                <a:buSzPts val="2200"/>
                <a:buFont typeface="Calibri"/>
                <a:buNone/>
              </a:pPr>
              <a:r>
                <a:rPr lang="vi" sz="2200" b="1">
                  <a:solidFill>
                    <a:srgbClr val="000000"/>
                  </a:solidFill>
                  <a:latin typeface="Calibri"/>
                  <a:ea typeface="Calibri"/>
                  <a:cs typeface="Calibri"/>
                  <a:sym typeface="Calibri"/>
                </a:rPr>
                <a:t>Property</a:t>
              </a:r>
              <a:r>
                <a:rPr lang="vi" sz="2200">
                  <a:solidFill>
                    <a:srgbClr val="000000"/>
                  </a:solidFill>
                  <a:latin typeface="Calibri"/>
                  <a:ea typeface="Calibri"/>
                  <a:cs typeface="Calibri"/>
                  <a:sym typeface="Calibri"/>
                </a:rPr>
                <a:t> of a selected element is a CSS property that specifies the type of the style to be applied to the selector.</a:t>
              </a:r>
              <a:endParaRPr/>
            </a:p>
          </p:txBody>
        </p:sp>
        <p:sp>
          <p:nvSpPr>
            <p:cNvPr id="152" name="Google Shape;152;p22"/>
            <p:cNvSpPr/>
            <p:nvPr/>
          </p:nvSpPr>
          <p:spPr>
            <a:xfrm>
              <a:off x="434742" y="3645399"/>
              <a:ext cx="8382000" cy="797243"/>
            </a:xfrm>
            <a:custGeom>
              <a:avLst/>
              <a:gdLst/>
              <a:ahLst/>
              <a:cxnLst/>
              <a:rect l="l" t="t" r="r" b="b"/>
              <a:pathLst>
                <a:path w="8382000" h="797243" extrusionOk="0">
                  <a:moveTo>
                    <a:pt x="0" y="132876"/>
                  </a:moveTo>
                  <a:cubicBezTo>
                    <a:pt x="0" y="59491"/>
                    <a:pt x="59491" y="0"/>
                    <a:pt x="132876" y="0"/>
                  </a:cubicBezTo>
                  <a:lnTo>
                    <a:pt x="8249124" y="0"/>
                  </a:lnTo>
                  <a:cubicBezTo>
                    <a:pt x="8322509" y="0"/>
                    <a:pt x="8382000" y="59491"/>
                    <a:pt x="8382000" y="132876"/>
                  </a:cubicBezTo>
                  <a:lnTo>
                    <a:pt x="8382000" y="664367"/>
                  </a:lnTo>
                  <a:cubicBezTo>
                    <a:pt x="8382000" y="737752"/>
                    <a:pt x="8322509" y="797243"/>
                    <a:pt x="8249124" y="797243"/>
                  </a:cubicBezTo>
                  <a:lnTo>
                    <a:pt x="132876" y="797243"/>
                  </a:lnTo>
                  <a:cubicBezTo>
                    <a:pt x="59491" y="797243"/>
                    <a:pt x="0" y="737752"/>
                    <a:pt x="0" y="664367"/>
                  </a:cubicBezTo>
                  <a:lnTo>
                    <a:pt x="0" y="132876"/>
                  </a:lnTo>
                  <a:close/>
                </a:path>
              </a:pathLst>
            </a:custGeom>
            <a:solidFill>
              <a:srgbClr val="0070C0"/>
            </a:solidFill>
            <a:ln>
              <a:noFill/>
            </a:ln>
            <a:effectLst>
              <a:outerShdw blurRad="40000" dist="23000" dir="5400000" rotWithShape="0">
                <a:srgbClr val="000000">
                  <a:alpha val="34901"/>
                </a:srgbClr>
              </a:outerShdw>
            </a:effectLst>
          </p:spPr>
          <p:txBody>
            <a:bodyPr spcFirstLastPara="1" wrap="square" lIns="122725" tIns="122725" rIns="122725" bIns="122725" anchor="ctr" anchorCtr="0">
              <a:noAutofit/>
            </a:bodyPr>
            <a:lstStyle/>
            <a:p>
              <a:pPr marL="0" marR="0" lvl="0" indent="0" algn="l" rtl="0">
                <a:lnSpc>
                  <a:spcPct val="100000"/>
                </a:lnSpc>
                <a:spcBef>
                  <a:spcPts val="0"/>
                </a:spcBef>
                <a:spcAft>
                  <a:spcPts val="0"/>
                </a:spcAft>
                <a:buClr>
                  <a:schemeClr val="lt1"/>
                </a:buClr>
                <a:buSzPts val="2200"/>
                <a:buFont typeface="Calibri"/>
                <a:buNone/>
              </a:pPr>
              <a:r>
                <a:rPr lang="vi" sz="2200" b="1">
                  <a:solidFill>
                    <a:schemeClr val="lt1"/>
                  </a:solidFill>
                  <a:latin typeface="Calibri"/>
                  <a:ea typeface="Calibri"/>
                  <a:cs typeface="Calibri"/>
                  <a:sym typeface="Calibri"/>
                </a:rPr>
                <a:t>Value</a:t>
              </a:r>
              <a:r>
                <a:rPr lang="vi" sz="2200">
                  <a:solidFill>
                    <a:schemeClr val="lt1"/>
                  </a:solidFill>
                  <a:latin typeface="Calibri"/>
                  <a:ea typeface="Calibri"/>
                  <a:cs typeface="Calibri"/>
                  <a:sym typeface="Calibri"/>
                </a:rPr>
                <a:t> refers to the value of the CSS property and a CSS property can have multiple values.</a:t>
              </a:r>
              <a:endParaRPr/>
            </a:p>
          </p:txBody>
        </p:sp>
        <p:sp>
          <p:nvSpPr>
            <p:cNvPr id="153" name="Google Shape;153;p22"/>
            <p:cNvSpPr/>
            <p:nvPr/>
          </p:nvSpPr>
          <p:spPr>
            <a:xfrm>
              <a:off x="445971" y="4567856"/>
              <a:ext cx="8382000" cy="797243"/>
            </a:xfrm>
            <a:custGeom>
              <a:avLst/>
              <a:gdLst/>
              <a:ahLst/>
              <a:cxnLst/>
              <a:rect l="l" t="t" r="r" b="b"/>
              <a:pathLst>
                <a:path w="8382000" h="797243" extrusionOk="0">
                  <a:moveTo>
                    <a:pt x="0" y="132876"/>
                  </a:moveTo>
                  <a:cubicBezTo>
                    <a:pt x="0" y="59491"/>
                    <a:pt x="59491" y="0"/>
                    <a:pt x="132876" y="0"/>
                  </a:cubicBezTo>
                  <a:lnTo>
                    <a:pt x="8249124" y="0"/>
                  </a:lnTo>
                  <a:cubicBezTo>
                    <a:pt x="8322509" y="0"/>
                    <a:pt x="8382000" y="59491"/>
                    <a:pt x="8382000" y="132876"/>
                  </a:cubicBezTo>
                  <a:lnTo>
                    <a:pt x="8382000" y="664367"/>
                  </a:lnTo>
                  <a:cubicBezTo>
                    <a:pt x="8382000" y="737752"/>
                    <a:pt x="8322509" y="797243"/>
                    <a:pt x="8249124" y="797243"/>
                  </a:cubicBezTo>
                  <a:lnTo>
                    <a:pt x="132876" y="797243"/>
                  </a:lnTo>
                  <a:cubicBezTo>
                    <a:pt x="59491" y="797243"/>
                    <a:pt x="0" y="737752"/>
                    <a:pt x="0" y="664367"/>
                  </a:cubicBezTo>
                  <a:lnTo>
                    <a:pt x="0" y="132876"/>
                  </a:lnTo>
                  <a:close/>
                </a:path>
              </a:pathLst>
            </a:custGeom>
            <a:gradFill>
              <a:gsLst>
                <a:gs pos="0">
                  <a:srgbClr val="4F8A28"/>
                </a:gs>
                <a:gs pos="80000">
                  <a:srgbClr val="69B535"/>
                </a:gs>
                <a:gs pos="100000">
                  <a:srgbClr val="68B933"/>
                </a:gs>
              </a:gsLst>
              <a:lin ang="16200000" scaled="0"/>
            </a:gradFill>
            <a:ln>
              <a:noFill/>
            </a:ln>
            <a:effectLst>
              <a:outerShdw blurRad="40000" dist="23000" dir="5400000" rotWithShape="0">
                <a:srgbClr val="000000">
                  <a:alpha val="34901"/>
                </a:srgbClr>
              </a:outerShdw>
            </a:effectLst>
          </p:spPr>
          <p:txBody>
            <a:bodyPr spcFirstLastPara="1" wrap="square" lIns="122725" tIns="122725" rIns="122725" bIns="122725" anchor="ctr" anchorCtr="0">
              <a:noAutofit/>
            </a:bodyPr>
            <a:lstStyle/>
            <a:p>
              <a:pPr marL="0" marR="0" lvl="0" indent="0" algn="l" rtl="0">
                <a:lnSpc>
                  <a:spcPct val="100000"/>
                </a:lnSpc>
                <a:spcBef>
                  <a:spcPts val="0"/>
                </a:spcBef>
                <a:spcAft>
                  <a:spcPts val="0"/>
                </a:spcAft>
                <a:buClr>
                  <a:schemeClr val="lt1"/>
                </a:buClr>
                <a:buSzPts val="2200"/>
                <a:buFont typeface="Calibri"/>
                <a:buNone/>
              </a:pPr>
              <a:r>
                <a:rPr lang="vi" sz="2200">
                  <a:solidFill>
                    <a:schemeClr val="lt1"/>
                  </a:solidFill>
                  <a:latin typeface="Calibri"/>
                  <a:ea typeface="Calibri"/>
                  <a:cs typeface="Calibri"/>
                  <a:sym typeface="Calibri"/>
                </a:rPr>
                <a:t>Property and the value for a selector are separated with a colon (:).</a:t>
              </a:r>
              <a:endParaRPr/>
            </a:p>
            <a:p>
              <a:pPr marL="0" marR="0" lvl="0" indent="0" algn="l" rtl="0">
                <a:lnSpc>
                  <a:spcPct val="100000"/>
                </a:lnSpc>
                <a:spcBef>
                  <a:spcPts val="0"/>
                </a:spcBef>
                <a:spcAft>
                  <a:spcPts val="0"/>
                </a:spcAft>
                <a:buClr>
                  <a:schemeClr val="lt1"/>
                </a:buClr>
                <a:buSzPts val="2200"/>
                <a:buFont typeface="Calibri"/>
                <a:buNone/>
              </a:pPr>
              <a:r>
                <a:rPr lang="vi" sz="2200">
                  <a:solidFill>
                    <a:schemeClr val="lt1"/>
                  </a:solidFill>
                  <a:latin typeface="Calibri"/>
                  <a:ea typeface="Calibri"/>
                  <a:cs typeface="Calibri"/>
                  <a:sym typeface="Calibri"/>
                </a:rPr>
                <a:t>They are enclosed within the curly brackets ({}) : declaration block</a:t>
              </a:r>
              <a:endParaRPr/>
            </a:p>
          </p:txBody>
        </p:sp>
      </p:grpSp>
      <p:grpSp>
        <p:nvGrpSpPr>
          <p:cNvPr id="154" name="Google Shape;154;p22"/>
          <p:cNvGrpSpPr/>
          <p:nvPr/>
        </p:nvGrpSpPr>
        <p:grpSpPr>
          <a:xfrm>
            <a:off x="440356" y="4206123"/>
            <a:ext cx="8382000" cy="641438"/>
            <a:chOff x="0" y="0"/>
            <a:chExt cx="8382000" cy="855251"/>
          </a:xfrm>
        </p:grpSpPr>
        <p:sp>
          <p:nvSpPr>
            <p:cNvPr id="155" name="Google Shape;155;p22"/>
            <p:cNvSpPr/>
            <p:nvPr/>
          </p:nvSpPr>
          <p:spPr>
            <a:xfrm>
              <a:off x="0" y="0"/>
              <a:ext cx="8382000" cy="855251"/>
            </a:xfrm>
            <a:prstGeom prst="roundRect">
              <a:avLst>
                <a:gd name="adj" fmla="val 16667"/>
              </a:avLst>
            </a:prstGeom>
            <a:solidFill>
              <a:srgbClr val="C0000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41750" y="41750"/>
              <a:ext cx="8298500" cy="771751"/>
            </a:xfrm>
            <a:prstGeom prst="rect">
              <a:avLst/>
            </a:prstGeom>
            <a:noFill/>
            <a:ln>
              <a:noFill/>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None/>
              </a:pPr>
              <a:r>
                <a:rPr lang="vi" sz="2200">
                  <a:solidFill>
                    <a:schemeClr val="lt1"/>
                  </a:solidFill>
                  <a:latin typeface="Calibri"/>
                  <a:ea typeface="Calibri"/>
                  <a:cs typeface="Calibri"/>
                  <a:sym typeface="Calibri"/>
                </a:rPr>
                <a:t>You can specify multiple property-value pairs for a selector, which are separated by a semicolon (;) within the declaration block.</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3"/>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8</a:t>
            </a:fld>
            <a:endParaRPr/>
          </a:p>
        </p:txBody>
      </p:sp>
      <p:sp>
        <p:nvSpPr>
          <p:cNvPr id="163" name="Google Shape;163;p23"/>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164" name="Google Shape;164;p23"/>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Length Measurement Units 1-2</a:t>
            </a:r>
            <a:endParaRPr/>
          </a:p>
        </p:txBody>
      </p:sp>
      <p:graphicFrame>
        <p:nvGraphicFramePr>
          <p:cNvPr id="165" name="Google Shape;165;p23"/>
          <p:cNvGraphicFramePr/>
          <p:nvPr/>
        </p:nvGraphicFramePr>
        <p:xfrm>
          <a:off x="685800" y="2666783"/>
          <a:ext cx="7924800" cy="2171225"/>
        </p:xfrm>
        <a:graphic>
          <a:graphicData uri="http://schemas.openxmlformats.org/drawingml/2006/table">
            <a:tbl>
              <a:tblPr firstRow="1" bandRow="1">
                <a:noFill/>
                <a:tableStyleId>{71504DDA-2FB0-431F-A78A-A6E8CEDBA937}</a:tableStyleId>
              </a:tblPr>
              <a:tblGrid>
                <a:gridCol w="1907825">
                  <a:extLst>
                    <a:ext uri="{9D8B030D-6E8A-4147-A177-3AD203B41FA5}">
                      <a16:colId xmlns:a16="http://schemas.microsoft.com/office/drawing/2014/main" val="20000"/>
                    </a:ext>
                  </a:extLst>
                </a:gridCol>
                <a:gridCol w="6016975">
                  <a:extLst>
                    <a:ext uri="{9D8B030D-6E8A-4147-A177-3AD203B41FA5}">
                      <a16:colId xmlns:a16="http://schemas.microsoft.com/office/drawing/2014/main" val="20001"/>
                    </a:ext>
                  </a:extLst>
                </a:gridCol>
              </a:tblGrid>
              <a:tr h="360525">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Relative Length</a:t>
                      </a:r>
                      <a:endParaRPr sz="1100"/>
                    </a:p>
                  </a:txBody>
                  <a:tcPr marL="91450" marR="91450" marT="34300" marB="34300" anchor="b"/>
                </a:tc>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Description</a:t>
                      </a:r>
                      <a:endParaRPr sz="1100"/>
                    </a:p>
                  </a:txBody>
                  <a:tcPr marL="91450" marR="91450" marT="34300" marB="34300"/>
                </a:tc>
                <a:extLst>
                  <a:ext uri="{0D108BD9-81ED-4DB2-BD59-A6C34878D82A}">
                    <a16:rowId xmlns:a16="http://schemas.microsoft.com/office/drawing/2014/main" val="10000"/>
                  </a:ext>
                </a:extLst>
              </a:tr>
              <a:tr h="490350">
                <a:tc>
                  <a:txBody>
                    <a:bodyPr/>
                    <a:lstStyle/>
                    <a:p>
                      <a:pPr marL="0" marR="0" lvl="0" indent="0" algn="ctr" rtl="0">
                        <a:spcBef>
                          <a:spcPts val="0"/>
                        </a:spcBef>
                        <a:spcAft>
                          <a:spcPts val="0"/>
                        </a:spcAft>
                        <a:buNone/>
                      </a:pPr>
                      <a:r>
                        <a:rPr lang="vi" sz="1500" b="1" u="none" strike="noStrike" cap="none">
                          <a:latin typeface="Calibri"/>
                          <a:ea typeface="Calibri"/>
                          <a:cs typeface="Calibri"/>
                          <a:sym typeface="Calibri"/>
                        </a:rPr>
                        <a:t>em</a:t>
                      </a:r>
                      <a:endParaRPr sz="1500" b="1" u="none" strike="noStrike" cap="none">
                        <a:latin typeface="Calibri"/>
                        <a:ea typeface="Calibri"/>
                        <a:cs typeface="Calibri"/>
                        <a:sym typeface="Calibri"/>
                      </a:endParaRPr>
                    </a:p>
                  </a:txBody>
                  <a:tcPr marL="91450" marR="91450" marT="0" marB="0"/>
                </a:tc>
                <a:tc>
                  <a:txBody>
                    <a:bodyPr/>
                    <a:lstStyle/>
                    <a:p>
                      <a:pPr marL="0" marR="0" lvl="0" indent="0" algn="l" rtl="0">
                        <a:spcBef>
                          <a:spcPts val="0"/>
                        </a:spcBef>
                        <a:spcAft>
                          <a:spcPts val="0"/>
                        </a:spcAft>
                        <a:buNone/>
                      </a:pPr>
                      <a:r>
                        <a:rPr lang="vi" sz="1500" u="none" strike="noStrike" cap="none">
                          <a:latin typeface="Calibri"/>
                          <a:ea typeface="Calibri"/>
                          <a:cs typeface="Calibri"/>
                          <a:sym typeface="Calibri"/>
                        </a:rPr>
                        <a:t>Specifies the font size (height) of a particular font. </a:t>
                      </a:r>
                      <a:br>
                        <a:rPr lang="vi" sz="1500" u="none" strike="noStrike" cap="none">
                          <a:latin typeface="Calibri"/>
                          <a:ea typeface="Calibri"/>
                          <a:cs typeface="Calibri"/>
                          <a:sym typeface="Calibri"/>
                        </a:rPr>
                      </a:br>
                      <a:r>
                        <a:rPr lang="vi" sz="1500" u="none" strike="noStrike" cap="none">
                          <a:latin typeface="Calibri"/>
                          <a:ea typeface="Calibri"/>
                          <a:cs typeface="Calibri"/>
                          <a:sym typeface="Calibri"/>
                        </a:rPr>
                        <a:t>The em unit is relative to the value of the font-size property of the selector.</a:t>
                      </a:r>
                      <a:endParaRPr sz="1100"/>
                    </a:p>
                  </a:txBody>
                  <a:tcPr marL="91450" marR="91450" marT="0" marB="0"/>
                </a:tc>
                <a:extLst>
                  <a:ext uri="{0D108BD9-81ED-4DB2-BD59-A6C34878D82A}">
                    <a16:rowId xmlns:a16="http://schemas.microsoft.com/office/drawing/2014/main" val="10001"/>
                  </a:ext>
                </a:extLst>
              </a:tr>
              <a:tr h="634550">
                <a:tc>
                  <a:txBody>
                    <a:bodyPr/>
                    <a:lstStyle/>
                    <a:p>
                      <a:pPr marL="0" marR="0" lvl="0" indent="0" algn="ctr" rtl="0">
                        <a:spcBef>
                          <a:spcPts val="0"/>
                        </a:spcBef>
                        <a:spcAft>
                          <a:spcPts val="0"/>
                        </a:spcAft>
                        <a:buNone/>
                      </a:pPr>
                      <a:r>
                        <a:rPr lang="vi" sz="1500" b="1" u="none" strike="noStrike" cap="none">
                          <a:latin typeface="Calibri"/>
                          <a:ea typeface="Calibri"/>
                          <a:cs typeface="Calibri"/>
                          <a:sym typeface="Calibri"/>
                        </a:rPr>
                        <a:t>ex</a:t>
                      </a:r>
                      <a:endParaRPr sz="1100"/>
                    </a:p>
                  </a:txBody>
                  <a:tcPr marL="91450" marR="91450" marT="0" marB="0"/>
                </a:tc>
                <a:tc>
                  <a:txBody>
                    <a:bodyPr/>
                    <a:lstStyle/>
                    <a:p>
                      <a:pPr marL="0" marR="0" lvl="0" indent="0" algn="l" rtl="0">
                        <a:spcBef>
                          <a:spcPts val="0"/>
                        </a:spcBef>
                        <a:spcAft>
                          <a:spcPts val="0"/>
                        </a:spcAft>
                        <a:buNone/>
                      </a:pPr>
                      <a:r>
                        <a:rPr lang="vi" sz="1500" u="none" strike="noStrike" cap="none">
                          <a:latin typeface="Calibri"/>
                          <a:ea typeface="Calibri"/>
                          <a:cs typeface="Calibri"/>
                          <a:sym typeface="Calibri"/>
                        </a:rPr>
                        <a:t>Specifies the ‘x-height’ of a particular font. The ‘x-height’ value is approximately half the font size or the height of the lowercase letter ‘x’.</a:t>
                      </a:r>
                      <a:endParaRPr sz="1100"/>
                    </a:p>
                  </a:txBody>
                  <a:tcPr marL="91450" marR="91450" marT="0" marB="0"/>
                </a:tc>
                <a:extLst>
                  <a:ext uri="{0D108BD9-81ED-4DB2-BD59-A6C34878D82A}">
                    <a16:rowId xmlns:a16="http://schemas.microsoft.com/office/drawing/2014/main" val="10002"/>
                  </a:ext>
                </a:extLst>
              </a:tr>
              <a:tr h="490350">
                <a:tc>
                  <a:txBody>
                    <a:bodyPr/>
                    <a:lstStyle/>
                    <a:p>
                      <a:pPr marL="0" marR="0" lvl="0" indent="0" algn="ctr" rtl="0">
                        <a:lnSpc>
                          <a:spcPct val="100000"/>
                        </a:lnSpc>
                        <a:spcBef>
                          <a:spcPts val="0"/>
                        </a:spcBef>
                        <a:spcAft>
                          <a:spcPts val="0"/>
                        </a:spcAft>
                        <a:buClr>
                          <a:schemeClr val="dk1"/>
                        </a:buClr>
                        <a:buSzPts val="1500"/>
                        <a:buFont typeface="Calibri"/>
                        <a:buNone/>
                      </a:pPr>
                      <a:r>
                        <a:rPr lang="vi" sz="1500" b="1" u="none" strike="noStrike" cap="none">
                          <a:latin typeface="Calibri"/>
                          <a:ea typeface="Calibri"/>
                          <a:cs typeface="Calibri"/>
                          <a:sym typeface="Calibri"/>
                        </a:rPr>
                        <a:t>px</a:t>
                      </a:r>
                      <a:endParaRPr sz="1500" b="1" u="none" strike="noStrike" cap="none">
                        <a:latin typeface="Calibri"/>
                        <a:ea typeface="Calibri"/>
                        <a:cs typeface="Calibri"/>
                        <a:sym typeface="Calibri"/>
                      </a:endParaRPr>
                    </a:p>
                  </a:txBody>
                  <a:tcPr marL="91450" marR="91450" marT="0" marB="0"/>
                </a:tc>
                <a:tc>
                  <a:txBody>
                    <a:bodyPr/>
                    <a:lstStyle/>
                    <a:p>
                      <a:pPr marL="0" marR="0" lvl="0" indent="0" algn="l" rtl="0">
                        <a:spcBef>
                          <a:spcPts val="0"/>
                        </a:spcBef>
                        <a:spcAft>
                          <a:spcPts val="0"/>
                        </a:spcAft>
                        <a:buNone/>
                      </a:pPr>
                      <a:r>
                        <a:rPr lang="vi" sz="1500" u="none" strike="noStrike" cap="none">
                          <a:latin typeface="Calibri"/>
                          <a:ea typeface="Calibri"/>
                          <a:cs typeface="Calibri"/>
                          <a:sym typeface="Calibri"/>
                        </a:rPr>
                        <a:t>Specifies the size in pixels, which is relative to the screen of the device. </a:t>
                      </a:r>
                      <a:endParaRPr sz="1100"/>
                    </a:p>
                  </a:txBody>
                  <a:tcPr marL="91450" marR="91450" marT="0" marB="0"/>
                </a:tc>
                <a:extLst>
                  <a:ext uri="{0D108BD9-81ED-4DB2-BD59-A6C34878D82A}">
                    <a16:rowId xmlns:a16="http://schemas.microsoft.com/office/drawing/2014/main" val="10003"/>
                  </a:ext>
                </a:extLst>
              </a:tr>
            </a:tbl>
          </a:graphicData>
        </a:graphic>
      </p:graphicFrame>
      <p:sp>
        <p:nvSpPr>
          <p:cNvPr id="166" name="Google Shape;166;p23"/>
          <p:cNvSpPr txBox="1"/>
          <p:nvPr/>
        </p:nvSpPr>
        <p:spPr>
          <a:xfrm>
            <a:off x="350044" y="651590"/>
            <a:ext cx="8458200" cy="1938992"/>
          </a:xfrm>
          <a:prstGeom prst="rect">
            <a:avLst/>
          </a:prstGeom>
          <a:noFill/>
          <a:ln>
            <a:noFill/>
          </a:ln>
        </p:spPr>
        <p:txBody>
          <a:bodyPr spcFirstLastPara="1" wrap="square" lIns="91425" tIns="45700" rIns="91425" bIns="45700" anchor="t" anchorCtr="0">
            <a:noAutofit/>
          </a:bodyPr>
          <a:lstStyle/>
          <a:p>
            <a:pPr marL="285750" marR="0" lvl="0" indent="-260350" algn="l" rtl="0">
              <a:lnSpc>
                <a:spcPct val="100000"/>
              </a:lnSpc>
              <a:spcBef>
                <a:spcPts val="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CSS uses various units of measurements for specifying size of the font, width and height of margins, and so on.</a:t>
            </a:r>
            <a:endParaRPr sz="1800"/>
          </a:p>
          <a:p>
            <a:pPr marL="285750" marR="0" lvl="0" indent="-260350" algn="l" rtl="0">
              <a:lnSpc>
                <a:spcPct val="100000"/>
              </a:lnSpc>
              <a:spcBef>
                <a:spcPts val="60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These units measure the horizontal and vertical length of the content</a:t>
            </a:r>
            <a:endParaRPr sz="1800"/>
          </a:p>
          <a:p>
            <a:pPr marL="285750" marR="0" lvl="0" indent="-260350" algn="l" rtl="0">
              <a:lnSpc>
                <a:spcPct val="100000"/>
              </a:lnSpc>
              <a:spcBef>
                <a:spcPts val="60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The two measurement units namely, relative and absolute.</a:t>
            </a:r>
            <a:endParaRPr sz="1800"/>
          </a:p>
          <a:p>
            <a:pPr marL="285750" marR="0" lvl="0" indent="-260350" algn="l" rtl="0">
              <a:lnSpc>
                <a:spcPct val="100000"/>
              </a:lnSpc>
              <a:spcBef>
                <a:spcPts val="600"/>
              </a:spcBef>
              <a:spcAft>
                <a:spcPts val="0"/>
              </a:spcAft>
              <a:buClr>
                <a:schemeClr val="dk1"/>
              </a:buClr>
              <a:buSzPts val="1800"/>
              <a:buFont typeface="Arial"/>
              <a:buChar char="•"/>
            </a:pPr>
            <a:r>
              <a:rPr lang="vi" sz="1800">
                <a:solidFill>
                  <a:schemeClr val="dk1"/>
                </a:solidFill>
                <a:latin typeface="Calibri"/>
                <a:ea typeface="Calibri"/>
                <a:cs typeface="Calibri"/>
                <a:sym typeface="Calibri"/>
              </a:rPr>
              <a:t>Relative length specifies the length units related to other length property that are calculated in comparison to a current value.</a:t>
            </a:r>
            <a:endParaRPr sz="1800">
              <a:solidFill>
                <a:schemeClr val="dk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10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sldNum" idx="12"/>
          </p:nvPr>
        </p:nvSpPr>
        <p:spPr>
          <a:xfrm>
            <a:off x="8153400" y="4960144"/>
            <a:ext cx="776288"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fld id="{00000000-1234-1234-1234-123412341234}" type="slidenum">
              <a:rPr lang="vi"/>
              <a:t>9</a:t>
            </a:fld>
            <a:endParaRPr/>
          </a:p>
        </p:txBody>
      </p:sp>
      <p:sp>
        <p:nvSpPr>
          <p:cNvPr id="173" name="Google Shape;173;p24"/>
          <p:cNvSpPr txBox="1">
            <a:spLocks noGrp="1"/>
          </p:cNvSpPr>
          <p:nvPr>
            <p:ph type="ftr" idx="11"/>
          </p:nvPr>
        </p:nvSpPr>
        <p:spPr>
          <a:xfrm>
            <a:off x="2286000" y="4960144"/>
            <a:ext cx="6019800" cy="126206"/>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None/>
            </a:pPr>
            <a:r>
              <a:rPr lang="vi"/>
              <a:t>Introduction to CSS3 / Session 5 </a:t>
            </a:r>
            <a:endParaRPr/>
          </a:p>
        </p:txBody>
      </p:sp>
      <p:sp>
        <p:nvSpPr>
          <p:cNvPr id="174" name="Google Shape;174;p24"/>
          <p:cNvSpPr txBox="1">
            <a:spLocks noGrp="1"/>
          </p:cNvSpPr>
          <p:nvPr>
            <p:ph type="title"/>
          </p:nvPr>
        </p:nvSpPr>
        <p:spPr>
          <a:xfrm>
            <a:off x="457200" y="148829"/>
            <a:ext cx="8534400" cy="3083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vi"/>
              <a:t> Length Measurement Units 3-3</a:t>
            </a:r>
            <a:endParaRPr/>
          </a:p>
        </p:txBody>
      </p:sp>
      <p:grpSp>
        <p:nvGrpSpPr>
          <p:cNvPr id="175" name="Google Shape;175;p24"/>
          <p:cNvGrpSpPr/>
          <p:nvPr/>
        </p:nvGrpSpPr>
        <p:grpSpPr>
          <a:xfrm>
            <a:off x="457200" y="1028700"/>
            <a:ext cx="8382000" cy="798773"/>
            <a:chOff x="0" y="0"/>
            <a:chExt cx="8382000" cy="1065030"/>
          </a:xfrm>
        </p:grpSpPr>
        <p:sp>
          <p:nvSpPr>
            <p:cNvPr id="176" name="Google Shape;176;p24"/>
            <p:cNvSpPr/>
            <p:nvPr/>
          </p:nvSpPr>
          <p:spPr>
            <a:xfrm>
              <a:off x="0" y="0"/>
              <a:ext cx="8382000" cy="1065030"/>
            </a:xfrm>
            <a:prstGeom prst="roundRect">
              <a:avLst>
                <a:gd name="adj" fmla="val 16667"/>
              </a:avLst>
            </a:prstGeom>
            <a:solidFill>
              <a:srgbClr val="007E39"/>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4"/>
            <p:cNvSpPr txBox="1"/>
            <p:nvPr/>
          </p:nvSpPr>
          <p:spPr>
            <a:xfrm>
              <a:off x="51990" y="51990"/>
              <a:ext cx="8278020" cy="961050"/>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vi" sz="2000">
                  <a:solidFill>
                    <a:schemeClr val="lt1"/>
                  </a:solidFill>
                  <a:latin typeface="Calibri"/>
                  <a:ea typeface="Calibri"/>
                  <a:cs typeface="Calibri"/>
                  <a:sym typeface="Calibri"/>
                </a:rPr>
                <a:t>Absolute lengths are specified when the Web page designer is aware of the physical properties of the output device are specific and fixed values.</a:t>
              </a:r>
              <a:endParaRPr sz="2000"/>
            </a:p>
          </p:txBody>
        </p:sp>
      </p:grpSp>
      <p:graphicFrame>
        <p:nvGraphicFramePr>
          <p:cNvPr id="178" name="Google Shape;178;p24"/>
          <p:cNvGraphicFramePr/>
          <p:nvPr/>
        </p:nvGraphicFramePr>
        <p:xfrm>
          <a:off x="685800" y="2083268"/>
          <a:ext cx="8077200" cy="2460875"/>
        </p:xfrm>
        <a:graphic>
          <a:graphicData uri="http://schemas.openxmlformats.org/drawingml/2006/table">
            <a:tbl>
              <a:tblPr firstRow="1" bandRow="1">
                <a:noFill/>
                <a:tableStyleId>{7A24EB3E-4184-4EE2-A799-0DB97E3D19C6}</a:tableStyleId>
              </a:tblPr>
              <a:tblGrid>
                <a:gridCol w="19812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570825">
                <a:tc>
                  <a:txBody>
                    <a:bodyPr/>
                    <a:lstStyle/>
                    <a:p>
                      <a:pPr marL="0" marR="0" lvl="0" indent="0" algn="ctr" rtl="0">
                        <a:lnSpc>
                          <a:spcPct val="100000"/>
                        </a:lnSpc>
                        <a:spcBef>
                          <a:spcPts val="0"/>
                        </a:spcBef>
                        <a:spcAft>
                          <a:spcPts val="0"/>
                        </a:spcAft>
                        <a:buClr>
                          <a:schemeClr val="dk1"/>
                        </a:buClr>
                        <a:buSzPts val="1800"/>
                        <a:buFont typeface="Arial"/>
                        <a:buNone/>
                      </a:pPr>
                      <a:r>
                        <a:rPr lang="vi" sz="1800" u="none" strike="noStrike" cap="none" baseline="30000"/>
                        <a:t>absolute Length</a:t>
                      </a:r>
                      <a:endParaRPr sz="1800" b="1" u="none" strike="noStrike" cap="none" baseline="30000">
                        <a:solidFill>
                          <a:schemeClr val="lt1"/>
                        </a:solidFill>
                        <a:latin typeface="Arial"/>
                        <a:ea typeface="Arial"/>
                        <a:cs typeface="Arial"/>
                        <a:sym typeface="Arial"/>
                      </a:endParaRPr>
                    </a:p>
                  </a:txBody>
                  <a:tcPr marL="91450" marR="91450" marT="34300" marB="34300" anchor="b"/>
                </a:tc>
                <a:tc>
                  <a:txBody>
                    <a:bodyPr/>
                    <a:lstStyle/>
                    <a:p>
                      <a:pPr marL="0" marR="0" lvl="0" indent="0" algn="ctr" rtl="0">
                        <a:lnSpc>
                          <a:spcPct val="100000"/>
                        </a:lnSpc>
                        <a:spcBef>
                          <a:spcPts val="0"/>
                        </a:spcBef>
                        <a:spcAft>
                          <a:spcPts val="0"/>
                        </a:spcAft>
                        <a:buClr>
                          <a:schemeClr val="dk1"/>
                        </a:buClr>
                        <a:buSzPts val="1800"/>
                        <a:buFont typeface="Arial"/>
                        <a:buNone/>
                      </a:pPr>
                      <a:endParaRPr sz="1800" u="none" strike="noStrike" cap="none" baseline="30000"/>
                    </a:p>
                    <a:p>
                      <a:pPr marL="0" marR="0" lvl="0" indent="0" algn="ctr" rtl="0">
                        <a:lnSpc>
                          <a:spcPct val="100000"/>
                        </a:lnSpc>
                        <a:spcBef>
                          <a:spcPts val="0"/>
                        </a:spcBef>
                        <a:spcAft>
                          <a:spcPts val="0"/>
                        </a:spcAft>
                        <a:buClr>
                          <a:schemeClr val="dk1"/>
                        </a:buClr>
                        <a:buSzPts val="1800"/>
                        <a:buFont typeface="Arial"/>
                        <a:buNone/>
                      </a:pPr>
                      <a:r>
                        <a:rPr lang="vi" sz="1800" u="none" strike="noStrike" cap="none" baseline="30000"/>
                        <a:t>Description</a:t>
                      </a:r>
                      <a:endParaRPr sz="1800" u="none" strike="noStrike" cap="none"/>
                    </a:p>
                  </a:txBody>
                  <a:tcPr marL="91450" marR="91450" marT="34300" marB="34300"/>
                </a:tc>
                <a:extLst>
                  <a:ext uri="{0D108BD9-81ED-4DB2-BD59-A6C34878D82A}">
                    <a16:rowId xmlns:a16="http://schemas.microsoft.com/office/drawing/2014/main" val="10000"/>
                  </a:ext>
                </a:extLst>
              </a:tr>
              <a:tr h="393825">
                <a:tc>
                  <a:txBody>
                    <a:bodyPr/>
                    <a:lstStyle/>
                    <a:p>
                      <a:pPr marL="0" marR="0" lvl="0" indent="0" algn="ctr" rtl="0">
                        <a:lnSpc>
                          <a:spcPct val="100000"/>
                        </a:lnSpc>
                        <a:spcBef>
                          <a:spcPts val="0"/>
                        </a:spcBef>
                        <a:spcAft>
                          <a:spcPts val="0"/>
                        </a:spcAft>
                        <a:buNone/>
                      </a:pPr>
                      <a:r>
                        <a:rPr lang="vi" sz="1400" u="none" strike="noStrike" cap="none"/>
                        <a:t>in</a:t>
                      </a:r>
                      <a:endParaRPr sz="1100"/>
                    </a:p>
                  </a:txBody>
                  <a:tcPr marL="91450" marR="91450" marT="0" marB="0"/>
                </a:tc>
                <a:tc>
                  <a:txBody>
                    <a:bodyPr/>
                    <a:lstStyle/>
                    <a:p>
                      <a:pPr marL="0" marR="0" lvl="0" indent="0" algn="l" rtl="0">
                        <a:spcBef>
                          <a:spcPts val="0"/>
                        </a:spcBef>
                        <a:spcAft>
                          <a:spcPts val="0"/>
                        </a:spcAft>
                        <a:buNone/>
                      </a:pPr>
                      <a:r>
                        <a:rPr lang="vi" sz="1500" u="none" strike="noStrike" cap="none">
                          <a:latin typeface="Calibri"/>
                          <a:ea typeface="Calibri"/>
                          <a:cs typeface="Calibri"/>
                          <a:sym typeface="Calibri"/>
                        </a:rPr>
                        <a:t>Specifies the size in inches, where 1 inch = 2.54 cm</a:t>
                      </a:r>
                      <a:endParaRPr sz="1100"/>
                    </a:p>
                  </a:txBody>
                  <a:tcPr marL="91450" marR="91450" marT="0" marB="0"/>
                </a:tc>
                <a:extLst>
                  <a:ext uri="{0D108BD9-81ED-4DB2-BD59-A6C34878D82A}">
                    <a16:rowId xmlns:a16="http://schemas.microsoft.com/office/drawing/2014/main" val="10001"/>
                  </a:ext>
                </a:extLst>
              </a:tr>
              <a:tr h="397375">
                <a:tc>
                  <a:txBody>
                    <a:bodyPr/>
                    <a:lstStyle/>
                    <a:p>
                      <a:pPr marL="0" marR="0" lvl="0" indent="0" algn="ctr" rtl="0">
                        <a:lnSpc>
                          <a:spcPct val="100000"/>
                        </a:lnSpc>
                        <a:spcBef>
                          <a:spcPts val="0"/>
                        </a:spcBef>
                        <a:spcAft>
                          <a:spcPts val="0"/>
                        </a:spcAft>
                        <a:buNone/>
                      </a:pPr>
                      <a:r>
                        <a:rPr lang="vi" sz="1400" u="none" strike="noStrike" cap="none"/>
                        <a:t>cm</a:t>
                      </a:r>
                      <a:endParaRPr sz="1100"/>
                    </a:p>
                  </a:txBody>
                  <a:tcPr marL="91450" marR="91450" marT="0" marB="0"/>
                </a:tc>
                <a:tc>
                  <a:txBody>
                    <a:bodyPr/>
                    <a:lstStyle/>
                    <a:p>
                      <a:pPr marL="0" marR="0" lvl="0" indent="0" algn="l" rtl="0">
                        <a:spcBef>
                          <a:spcPts val="0"/>
                        </a:spcBef>
                        <a:spcAft>
                          <a:spcPts val="0"/>
                        </a:spcAft>
                        <a:buNone/>
                      </a:pPr>
                      <a:r>
                        <a:rPr lang="vi" sz="1500" u="none" strike="noStrike" cap="none">
                          <a:latin typeface="Calibri"/>
                          <a:ea typeface="Calibri"/>
                          <a:cs typeface="Calibri"/>
                          <a:sym typeface="Calibri"/>
                        </a:rPr>
                        <a:t>Specifies the size in centimeters</a:t>
                      </a:r>
                      <a:endParaRPr sz="1100"/>
                    </a:p>
                  </a:txBody>
                  <a:tcPr marL="91450" marR="91450" marT="0" marB="0"/>
                </a:tc>
                <a:extLst>
                  <a:ext uri="{0D108BD9-81ED-4DB2-BD59-A6C34878D82A}">
                    <a16:rowId xmlns:a16="http://schemas.microsoft.com/office/drawing/2014/main" val="10002"/>
                  </a:ext>
                </a:extLst>
              </a:tr>
              <a:tr h="372275">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mm</a:t>
                      </a:r>
                      <a:endParaRPr sz="1100"/>
                    </a:p>
                  </a:txBody>
                  <a:tcPr marL="91450" marR="91450" marT="0" marB="0"/>
                </a:tc>
                <a:tc>
                  <a:txBody>
                    <a:bodyPr/>
                    <a:lstStyle/>
                    <a:p>
                      <a:pPr marL="0" marR="0" lvl="0" indent="0" algn="l" rtl="0">
                        <a:spcBef>
                          <a:spcPts val="0"/>
                        </a:spcBef>
                        <a:spcAft>
                          <a:spcPts val="0"/>
                        </a:spcAft>
                        <a:buNone/>
                      </a:pPr>
                      <a:r>
                        <a:rPr lang="vi" sz="1500" u="none" strike="noStrike" cap="none">
                          <a:latin typeface="Calibri"/>
                          <a:ea typeface="Calibri"/>
                          <a:cs typeface="Calibri"/>
                          <a:sym typeface="Calibri"/>
                        </a:rPr>
                        <a:t>Specifies the size in millimeters </a:t>
                      </a:r>
                      <a:endParaRPr sz="1100"/>
                    </a:p>
                  </a:txBody>
                  <a:tcPr marL="91450" marR="91450" marT="0" marB="0"/>
                </a:tc>
                <a:extLst>
                  <a:ext uri="{0D108BD9-81ED-4DB2-BD59-A6C34878D82A}">
                    <a16:rowId xmlns:a16="http://schemas.microsoft.com/office/drawing/2014/main" val="10003"/>
                  </a:ext>
                </a:extLst>
              </a:tr>
              <a:tr h="354300">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pt</a:t>
                      </a:r>
                      <a:endParaRPr sz="1400" u="none" strike="noStrike" cap="none"/>
                    </a:p>
                  </a:txBody>
                  <a:tcPr marL="91450" marR="91450" marT="0" marB="0"/>
                </a:tc>
                <a:tc>
                  <a:txBody>
                    <a:bodyPr/>
                    <a:lstStyle/>
                    <a:p>
                      <a:pPr marL="0" marR="0" lvl="0" indent="0" algn="l" rtl="0">
                        <a:spcBef>
                          <a:spcPts val="0"/>
                        </a:spcBef>
                        <a:spcAft>
                          <a:spcPts val="0"/>
                        </a:spcAft>
                        <a:buNone/>
                      </a:pPr>
                      <a:r>
                        <a:rPr lang="vi" sz="1500" u="none" strike="noStrike" cap="none">
                          <a:latin typeface="Calibri"/>
                          <a:ea typeface="Calibri"/>
                          <a:cs typeface="Calibri"/>
                          <a:sym typeface="Calibri"/>
                        </a:rPr>
                        <a:t>Specifies the size in points, 1 point = 1/72th of an inch</a:t>
                      </a:r>
                      <a:endParaRPr sz="1100"/>
                    </a:p>
                  </a:txBody>
                  <a:tcPr marL="91450" marR="91450" marT="0" marB="0"/>
                </a:tc>
                <a:extLst>
                  <a:ext uri="{0D108BD9-81ED-4DB2-BD59-A6C34878D82A}">
                    <a16:rowId xmlns:a16="http://schemas.microsoft.com/office/drawing/2014/main" val="10004"/>
                  </a:ext>
                </a:extLst>
              </a:tr>
              <a:tr h="372275">
                <a:tc>
                  <a:txBody>
                    <a:bodyPr/>
                    <a:lstStyle/>
                    <a:p>
                      <a:pPr marL="0" marR="0" lvl="0" indent="0" algn="ctr" rtl="0">
                        <a:lnSpc>
                          <a:spcPct val="100000"/>
                        </a:lnSpc>
                        <a:spcBef>
                          <a:spcPts val="0"/>
                        </a:spcBef>
                        <a:spcAft>
                          <a:spcPts val="0"/>
                        </a:spcAft>
                        <a:buClr>
                          <a:schemeClr val="dk1"/>
                        </a:buClr>
                        <a:buSzPts val="1400"/>
                        <a:buFont typeface="Arial"/>
                        <a:buNone/>
                      </a:pPr>
                      <a:r>
                        <a:rPr lang="vi" sz="1400" u="none" strike="noStrike" cap="none"/>
                        <a:t>pc</a:t>
                      </a:r>
                      <a:endParaRPr sz="1100"/>
                    </a:p>
                  </a:txBody>
                  <a:tcPr marL="91450" marR="91450" marT="0" marB="0"/>
                </a:tc>
                <a:tc>
                  <a:txBody>
                    <a:bodyPr/>
                    <a:lstStyle/>
                    <a:p>
                      <a:pPr marL="0" marR="0" lvl="0" indent="0" algn="l" rtl="0">
                        <a:spcBef>
                          <a:spcPts val="0"/>
                        </a:spcBef>
                        <a:spcAft>
                          <a:spcPts val="0"/>
                        </a:spcAft>
                        <a:buNone/>
                      </a:pPr>
                      <a:r>
                        <a:rPr lang="vi" sz="1500" u="none" strike="noStrike" cap="none">
                          <a:latin typeface="Calibri"/>
                          <a:ea typeface="Calibri"/>
                          <a:cs typeface="Calibri"/>
                          <a:sym typeface="Calibri"/>
                        </a:rPr>
                        <a:t>Specifies the size in picas, where 1 pica = 12 points</a:t>
                      </a:r>
                      <a:endParaRPr sz="1100"/>
                    </a:p>
                  </a:txBody>
                  <a:tcPr marL="91450" marR="91450" marT="0" marB="0"/>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10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4621</Words>
  <Application>Microsoft Office PowerPoint</Application>
  <PresentationFormat>On-screen Show (16:9)</PresentationFormat>
  <Paragraphs>508</Paragraphs>
  <Slides>30</Slides>
  <Notes>30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Calibri</vt:lpstr>
      <vt:lpstr>Noto Sans Symbols</vt:lpstr>
      <vt:lpstr>Arial</vt:lpstr>
      <vt:lpstr>Courier New</vt:lpstr>
      <vt:lpstr>Book Antiqua</vt:lpstr>
      <vt:lpstr>Simple Light</vt:lpstr>
      <vt:lpstr>3_Office Theme</vt:lpstr>
      <vt:lpstr>PowerPoint Presentation</vt:lpstr>
      <vt:lpstr>Objectives</vt:lpstr>
      <vt:lpstr> Introduction</vt:lpstr>
      <vt:lpstr> Cascading Style Sheet 3 (CSS3)</vt:lpstr>
      <vt:lpstr> Modules 1-2</vt:lpstr>
      <vt:lpstr> Modules 2-2</vt:lpstr>
      <vt:lpstr> CSS Syntax</vt:lpstr>
      <vt:lpstr> Length Measurement Units 1-2</vt:lpstr>
      <vt:lpstr> Length Measurement Units 3-3</vt:lpstr>
      <vt:lpstr> Length Measurement Units 3-3</vt:lpstr>
      <vt:lpstr> Types of Style Sheets</vt:lpstr>
      <vt:lpstr>Inline Styles</vt:lpstr>
      <vt:lpstr>Internal/Embedded Styles 1-2</vt:lpstr>
      <vt:lpstr>Internal/Embedded Styles 2-2</vt:lpstr>
      <vt:lpstr>External Style Sheet 1-2</vt:lpstr>
      <vt:lpstr>External Style Sheet 2-2</vt:lpstr>
      <vt:lpstr> Selectors</vt:lpstr>
      <vt:lpstr>Type Selector</vt:lpstr>
      <vt:lpstr>Class Selector</vt:lpstr>
      <vt:lpstr>ID Selector</vt:lpstr>
      <vt:lpstr>Universal Selector</vt:lpstr>
      <vt:lpstr> Generic Cascading Order</vt:lpstr>
      <vt:lpstr> Generic Cascading Order</vt:lpstr>
      <vt:lpstr>Comments</vt:lpstr>
      <vt:lpstr> Psuedo Classes 1-3</vt:lpstr>
      <vt:lpstr> Psuedo Classes 1-3</vt:lpstr>
      <vt:lpstr> Psuedo Classes 2-3</vt:lpstr>
      <vt:lpstr>Psuedo Classes 3-3</vt:lpstr>
      <vt:lpstr>Styles to Hyperlink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Tri Nguyen (IT)</cp:lastModifiedBy>
  <cp:revision>2</cp:revision>
  <dcterms:modified xsi:type="dcterms:W3CDTF">2022-05-22T13:50:12Z</dcterms:modified>
</cp:coreProperties>
</file>