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Tahoma"/>
      <p:regular r:id="rId31"/>
      <p:bold r:id="rId32"/>
    </p:embeddedFont>
    <p:embeddedFont>
      <p:font typeface="Book Antiqu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076037-75E8-4E6C-BD07-138A8075B4E3}">
  <a:tblStyle styleId="{24076037-75E8-4E6C-BD07-138A8075B4E3}" styleName="Table_0">
    <a:wholeTbl>
      <a:tcTxStyle b="off" i="off">
        <a:font>
          <a:latin typeface=""/>
          <a:ea typeface=""/>
          <a:cs typeface=""/>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C243C67B-7B40-4601-AF24-9D361678792C}" styleName="Table_1">
    <a:wholeTbl>
      <a:tcTxStyle b="off" i="off">
        <a:font>
          <a:latin typeface=""/>
          <a:ea typeface=""/>
          <a:cs typeface=""/>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12700">
              <a:solidFill>
                <a:schemeClr val="accent2"/>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508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C75A7C0F-1A4D-4CE3-99DD-B2EEDCF229F7}" styleName="Table_2">
    <a:wholeTbl>
      <a:tcTxStyle b="off" i="off">
        <a:font>
          <a:latin typeface=""/>
          <a:ea typeface=""/>
          <a:cs typefac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
          <a:ea typeface=""/>
          <a:cs typeface=""/>
        </a:font>
        <a:schemeClr val="lt1"/>
      </a:tcTxStyle>
      <a:tcStyle>
        <a:fill>
          <a:solidFill>
            <a:schemeClr val="accent1"/>
          </a:solidFill>
        </a:fill>
      </a:tcStyle>
    </a:lastCol>
    <a:firstCol>
      <a:tcTxStyle b="on" i="off">
        <a:font>
          <a:latin typeface=""/>
          <a:ea typeface=""/>
          <a:cs typeface=""/>
        </a:font>
        <a:schemeClr val="lt1"/>
      </a:tcTxStyle>
      <a:tcStyle>
        <a:fill>
          <a:solidFill>
            <a:schemeClr val="accent1"/>
          </a:solidFill>
        </a:fill>
      </a:tcStyle>
    </a:firstCol>
    <a:lastRow>
      <a:tcTxStyle b="on" i="off">
        <a:font>
          <a:latin typeface=""/>
          <a:ea typeface=""/>
          <a:cs typefac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
          <a:ea typeface=""/>
          <a:cs typefac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F191CF55-38FA-4CAA-A1F2-B1CB4A9BCC03}" styleName="Table_3">
    <a:wholeTbl>
      <a:tcTxStyle b="off" i="off">
        <a:font>
          <a:latin typeface=""/>
          <a:ea typeface=""/>
          <a:cs typefac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E8"/>
          </a:solidFill>
        </a:fill>
      </a:tcStyle>
    </a:wholeTbl>
    <a:band1H>
      <a:tcTxStyle/>
      <a:tcStyle>
        <a:fill>
          <a:solidFill>
            <a:srgbClr val="D4E2CE"/>
          </a:solidFill>
        </a:fill>
      </a:tcStyle>
    </a:band1H>
    <a:band2H>
      <a:tcTxStyle/>
    </a:band2H>
    <a:band1V>
      <a:tcTxStyle/>
      <a:tcStyle>
        <a:fill>
          <a:solidFill>
            <a:srgbClr val="D4E2CE"/>
          </a:solidFill>
        </a:fill>
      </a:tcStyle>
    </a:band1V>
    <a:band2V>
      <a:tcTxStyle/>
    </a:band2V>
    <a:lastCol>
      <a:tcTxStyle b="on" i="off">
        <a:font>
          <a:latin typeface=""/>
          <a:ea typeface=""/>
          <a:cs typeface=""/>
        </a:font>
        <a:schemeClr val="lt1"/>
      </a:tcTxStyle>
      <a:tcStyle>
        <a:fill>
          <a:solidFill>
            <a:schemeClr val="accent6"/>
          </a:solidFill>
        </a:fill>
      </a:tcStyle>
    </a:lastCol>
    <a:firstCol>
      <a:tcTxStyle b="on" i="off">
        <a:font>
          <a:latin typeface=""/>
          <a:ea typeface=""/>
          <a:cs typeface=""/>
        </a:font>
        <a:schemeClr val="lt1"/>
      </a:tcTxStyle>
      <a:tcStyle>
        <a:fill>
          <a:solidFill>
            <a:schemeClr val="accent6"/>
          </a:solidFill>
        </a:fill>
      </a:tcStyle>
    </a:firstCol>
    <a:lastRow>
      <a:tcTxStyle b="on" i="off">
        <a:font>
          <a:latin typeface=""/>
          <a:ea typeface=""/>
          <a:cs typeface=""/>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
          <a:ea typeface=""/>
          <a:cs typeface=""/>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 styleId="{3DB4DE59-0E6F-4FC9-9F72-FB824DA69089}" styleName="Table_4">
    <a:wholeTbl>
      <a:tcTxStyle b="off" i="off">
        <a:font>
          <a:latin typeface=""/>
          <a:ea typeface=""/>
          <a:cs typefac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CE7"/>
          </a:solidFill>
        </a:fill>
      </a:tcStyle>
    </a:wholeTbl>
    <a:band1H>
      <a:tcTxStyle/>
      <a:tcStyle>
        <a:fill>
          <a:solidFill>
            <a:srgbClr val="F8D6CC"/>
          </a:solidFill>
        </a:fill>
      </a:tcStyle>
    </a:band1H>
    <a:band2H>
      <a:tcTxStyle/>
    </a:band2H>
    <a:band1V>
      <a:tcTxStyle/>
      <a:tcStyle>
        <a:fill>
          <a:solidFill>
            <a:srgbClr val="F8D6CC"/>
          </a:solidFill>
        </a:fill>
      </a:tcStyle>
    </a:band1V>
    <a:band2V>
      <a:tcTxStyle/>
    </a:band2V>
    <a:lastCol>
      <a:tcTxStyle b="on" i="off">
        <a:font>
          <a:latin typeface=""/>
          <a:ea typeface=""/>
          <a:cs typeface=""/>
        </a:font>
        <a:schemeClr val="lt1"/>
      </a:tcTxStyle>
      <a:tcStyle>
        <a:fill>
          <a:solidFill>
            <a:schemeClr val="accent2"/>
          </a:solidFill>
        </a:fill>
      </a:tcStyle>
    </a:lastCol>
    <a:firstCol>
      <a:tcTxStyle b="on" i="off">
        <a:font>
          <a:latin typeface=""/>
          <a:ea typeface=""/>
          <a:cs typeface=""/>
        </a:font>
        <a:schemeClr val="lt1"/>
      </a:tcTxStyle>
      <a:tcStyle>
        <a:fill>
          <a:solidFill>
            <a:schemeClr val="accent2"/>
          </a:solidFill>
        </a:fill>
      </a:tcStyle>
    </a:firstCol>
    <a:lastRow>
      <a:tcTxStyle b="on" i="off">
        <a:font>
          <a:latin typeface=""/>
          <a:ea typeface=""/>
          <a:cs typeface=""/>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
          <a:ea typeface=""/>
          <a:cs typeface=""/>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 styleId="{93112289-0113-459D-AB9C-721EC0AE0F13}" styleName="Table_5">
    <a:wholeTbl>
      <a:tcTxStyle b="off" i="off">
        <a:font>
          <a:latin typeface=""/>
          <a:ea typeface=""/>
          <a:cs typefac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4E6"/>
          </a:solidFill>
        </a:fill>
      </a:tcStyle>
    </a:wholeTbl>
    <a:band1H>
      <a:tcTxStyle/>
      <a:tcStyle>
        <a:fill>
          <a:solidFill>
            <a:srgbClr val="FFE8CA"/>
          </a:solidFill>
        </a:fill>
      </a:tcStyle>
    </a:band1H>
    <a:band2H>
      <a:tcTxStyle/>
    </a:band2H>
    <a:band1V>
      <a:tcTxStyle/>
      <a:tcStyle>
        <a:fill>
          <a:solidFill>
            <a:srgbClr val="FFE8CA"/>
          </a:solidFill>
        </a:fill>
      </a:tcStyle>
    </a:band1V>
    <a:band2V>
      <a:tcTxStyle/>
    </a:band2V>
    <a:lastCol>
      <a:tcTxStyle b="on" i="off">
        <a:font>
          <a:latin typeface=""/>
          <a:ea typeface=""/>
          <a:cs typeface=""/>
        </a:font>
        <a:schemeClr val="lt1"/>
      </a:tcTxStyle>
      <a:tcStyle>
        <a:fill>
          <a:solidFill>
            <a:schemeClr val="accent4"/>
          </a:solidFill>
        </a:fill>
      </a:tcStyle>
    </a:lastCol>
    <a:firstCol>
      <a:tcTxStyle b="on" i="off">
        <a:font>
          <a:latin typeface=""/>
          <a:ea typeface=""/>
          <a:cs typeface=""/>
        </a:font>
        <a:schemeClr val="lt1"/>
      </a:tcTxStyle>
      <a:tcStyle>
        <a:fill>
          <a:solidFill>
            <a:schemeClr val="accent4"/>
          </a:solidFill>
        </a:fill>
      </a:tcStyle>
    </a:firstCol>
    <a:lastRow>
      <a:tcTxStyle b="on" i="off">
        <a:font>
          <a:latin typeface=""/>
          <a:ea typeface=""/>
          <a:cs typeface=""/>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
          <a:ea typeface=""/>
          <a:cs typeface=""/>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Tahoma-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BookAntiqua-regular.fntdata"/><Relationship Id="rId10" Type="http://schemas.openxmlformats.org/officeDocument/2006/relationships/slide" Target="slides/slide3.xml"/><Relationship Id="rId32" Type="http://schemas.openxmlformats.org/officeDocument/2006/relationships/font" Target="fonts/Tahoma-bold.fntdata"/><Relationship Id="rId13" Type="http://schemas.openxmlformats.org/officeDocument/2006/relationships/slide" Target="slides/slide6.xml"/><Relationship Id="rId35" Type="http://schemas.openxmlformats.org/officeDocument/2006/relationships/font" Target="fonts/BookAntiqua-italic.fntdata"/><Relationship Id="rId12" Type="http://schemas.openxmlformats.org/officeDocument/2006/relationships/slide" Target="slides/slide5.xml"/><Relationship Id="rId34" Type="http://schemas.openxmlformats.org/officeDocument/2006/relationships/font" Target="fonts/BookAntiqua-bold.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BookAntiqua-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126ab95ef_2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5" name="Google Shape;75;gb126ab95ef_2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Phiên 6: Định dạng sử dụng Style Sheet</a:t>
            </a:r>
            <a:endParaRPr/>
          </a:p>
        </p:txBody>
      </p:sp>
      <p:sp>
        <p:nvSpPr>
          <p:cNvPr id="76" name="Google Shape;76;gb126ab95ef_2_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126ab95ef_2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4" name="Google Shape;184;gb126ab95ef_2_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Kiểu đường viền</a:t>
            </a:r>
            <a:endParaRPr/>
          </a:p>
          <a:p>
            <a:pPr indent="-171450" lvl="0" marL="171450" rtl="0" algn="l">
              <a:spcBef>
                <a:spcPts val="360"/>
              </a:spcBef>
              <a:spcAft>
                <a:spcPts val="0"/>
              </a:spcAft>
              <a:buClr>
                <a:schemeClr val="dk1"/>
              </a:buClr>
              <a:buSzPts val="1200"/>
              <a:buFont typeface="Arial"/>
              <a:buChar char="•"/>
            </a:pPr>
            <a:r>
              <a:rPr lang="vi"/>
              <a:t>Đường viền là các đường viền hình chữ nhật bao quanh một phần tử. </a:t>
            </a:r>
            <a:endParaRPr/>
          </a:p>
          <a:p>
            <a:pPr indent="-171450" lvl="0" marL="171450" rtl="0" algn="l">
              <a:spcBef>
                <a:spcPts val="360"/>
              </a:spcBef>
              <a:spcAft>
                <a:spcPts val="0"/>
              </a:spcAft>
              <a:buClr>
                <a:schemeClr val="dk1"/>
              </a:buClr>
              <a:buSzPts val="1200"/>
              <a:buFont typeface="Arial"/>
              <a:buChar char="•"/>
            </a:pPr>
            <a:r>
              <a:rPr lang="vi"/>
              <a:t>Các đường viền hiển thị xung quanh văn bản và hình ảnh nhấn mạnh nội dung bên trong hộp văn bản. </a:t>
            </a:r>
            <a:endParaRPr/>
          </a:p>
          <a:p>
            <a:pPr indent="-171450" lvl="0" marL="171450" rtl="0" algn="l">
              <a:spcBef>
                <a:spcPts val="360"/>
              </a:spcBef>
              <a:spcAft>
                <a:spcPts val="0"/>
              </a:spcAft>
              <a:buClr>
                <a:schemeClr val="dk1"/>
              </a:buClr>
              <a:buSzPts val="1200"/>
              <a:buFont typeface="Arial"/>
              <a:buChar char="•"/>
            </a:pPr>
            <a:r>
              <a:rPr lang="vi"/>
              <a:t>Thuộc tính đường viền CSS chỉ định kiểu, màu sắc và chiều rộng của đường viền.</a:t>
            </a:r>
            <a:endParaRPr b="1"/>
          </a:p>
        </p:txBody>
      </p:sp>
      <p:sp>
        <p:nvSpPr>
          <p:cNvPr id="185" name="Google Shape;185;gb126ab95ef_2_1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126ab95ef_2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5" name="Google Shape;195;gb126ab95ef_2_1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Kiểu viền</a:t>
            </a:r>
            <a:endParaRPr/>
          </a:p>
          <a:p>
            <a:pPr indent="-171450" lvl="0" marL="171450" marR="0" rtl="0" algn="l">
              <a:lnSpc>
                <a:spcPct val="100000"/>
              </a:lnSpc>
              <a:spcBef>
                <a:spcPts val="360"/>
              </a:spcBef>
              <a:spcAft>
                <a:spcPts val="0"/>
              </a:spcAft>
              <a:buClr>
                <a:schemeClr val="dk1"/>
              </a:buClr>
              <a:buSzPts val="1200"/>
              <a:buFont typeface="Arial"/>
              <a:buChar char="•"/>
            </a:pPr>
            <a:r>
              <a:rPr lang="vi"/>
              <a:t>Hình sau cho thấy một mã HTML</a:t>
            </a:r>
            <a:endParaRPr/>
          </a:p>
          <a:p>
            <a:pPr indent="-171450" lvl="0" marL="171450" marR="0" rtl="0" algn="l">
              <a:lnSpc>
                <a:spcPct val="100000"/>
              </a:lnSpc>
              <a:spcBef>
                <a:spcPts val="360"/>
              </a:spcBef>
              <a:spcAft>
                <a:spcPts val="0"/>
              </a:spcAft>
              <a:buClr>
                <a:schemeClr val="dk1"/>
              </a:buClr>
              <a:buSzPts val="1200"/>
              <a:buFont typeface="Arial"/>
              <a:buChar char="•"/>
            </a:pPr>
            <a:r>
              <a:rPr lang="vi"/>
              <a:t>Hình sau cho thấy đầu ra của thuộc tính kiểu đường viền</a:t>
            </a:r>
            <a:endParaRPr b="1"/>
          </a:p>
        </p:txBody>
      </p:sp>
      <p:sp>
        <p:nvSpPr>
          <p:cNvPr id="196" name="Google Shape;196;gb126ab95ef_2_1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126ab95ef_2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8" name="Google Shape;208;gb126ab95ef_2_1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Kiểu viền</a:t>
            </a:r>
            <a:endParaRPr/>
          </a:p>
          <a:p>
            <a:pPr indent="-171450" lvl="0" marL="171450" marR="0" rtl="0" algn="l">
              <a:lnSpc>
                <a:spcPct val="100000"/>
              </a:lnSpc>
              <a:spcBef>
                <a:spcPts val="360"/>
              </a:spcBef>
              <a:spcAft>
                <a:spcPts val="0"/>
              </a:spcAft>
              <a:buClr>
                <a:schemeClr val="dk1"/>
              </a:buClr>
              <a:buSzPts val="1200"/>
              <a:buFont typeface="Arial"/>
              <a:buChar char="•"/>
            </a:pPr>
            <a:r>
              <a:rPr lang="vi"/>
              <a:t>Thuộc tính viết ngắn gọn</a:t>
            </a:r>
            <a:endParaRPr/>
          </a:p>
          <a:p>
            <a:pPr indent="-171450" lvl="1" marL="628650" marR="0" rtl="0" algn="l">
              <a:lnSpc>
                <a:spcPct val="100000"/>
              </a:lnSpc>
              <a:spcBef>
                <a:spcPts val="360"/>
              </a:spcBef>
              <a:spcAft>
                <a:spcPts val="0"/>
              </a:spcAft>
              <a:buClr>
                <a:schemeClr val="dk1"/>
              </a:buClr>
              <a:buSzPts val="1200"/>
              <a:buFont typeface="Arial"/>
              <a:buChar char="•"/>
            </a:pPr>
            <a:r>
              <a:rPr lang="vi"/>
              <a:t>Thuộc tính viết ngắn gọnlàm giảm độ dài của mã, làm cho mã ngắn gọn</a:t>
            </a:r>
            <a:endParaRPr/>
          </a:p>
          <a:p>
            <a:pPr indent="-171450" lvl="1" marL="628650" marR="0" rtl="0" algn="l">
              <a:lnSpc>
                <a:spcPct val="100000"/>
              </a:lnSpc>
              <a:spcBef>
                <a:spcPts val="360"/>
              </a:spcBef>
              <a:spcAft>
                <a:spcPts val="0"/>
              </a:spcAft>
              <a:buClr>
                <a:schemeClr val="dk1"/>
              </a:buClr>
              <a:buSzPts val="1200"/>
              <a:buFont typeface="Arial"/>
              <a:buChar char="•"/>
            </a:pPr>
            <a:r>
              <a:rPr lang="vi"/>
              <a:t>Áp dụng đường viền có rãnh 3D ở trên cùng, đường viền 3D ở bên phải, đường viền ngoài 3D ở dưới cùng và đường viền đứt nét ở bên trái.</a:t>
            </a:r>
            <a:endParaRPr b="1"/>
          </a:p>
        </p:txBody>
      </p:sp>
      <p:sp>
        <p:nvSpPr>
          <p:cNvPr id="209" name="Google Shape;209;gb126ab95ef_2_1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126ab95ef_2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4" name="Google Shape;224;gb126ab95ef_2_1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Màu đường viền</a:t>
            </a:r>
            <a:endParaRPr/>
          </a:p>
          <a:p>
            <a:pPr indent="-171450" lvl="0" marL="171450" rtl="0" algn="l">
              <a:spcBef>
                <a:spcPts val="360"/>
              </a:spcBef>
              <a:spcAft>
                <a:spcPts val="0"/>
              </a:spcAft>
              <a:buClr>
                <a:schemeClr val="dk1"/>
              </a:buClr>
              <a:buSzPts val="1200"/>
              <a:buFont typeface="Arial"/>
              <a:buChar char="•"/>
            </a:pPr>
            <a:r>
              <a:rPr lang="vi"/>
              <a:t>Thuộc tính </a:t>
            </a:r>
            <a:r>
              <a:rPr b="1" lang="vi"/>
              <a:t>border-color</a:t>
            </a:r>
            <a:r>
              <a:rPr lang="vi"/>
              <a:t> trong CSS áp dụng màu cho tất cả bốn đường viền. </a:t>
            </a:r>
            <a:endParaRPr/>
          </a:p>
          <a:p>
            <a:pPr indent="-171450" lvl="0" marL="171450" rtl="0" algn="l">
              <a:spcBef>
                <a:spcPts val="360"/>
              </a:spcBef>
              <a:spcAft>
                <a:spcPts val="0"/>
              </a:spcAft>
              <a:buClr>
                <a:schemeClr val="dk1"/>
              </a:buClr>
              <a:buSzPts val="1200"/>
              <a:buFont typeface="Arial"/>
              <a:buChar char="•"/>
            </a:pPr>
            <a:r>
              <a:rPr lang="vi"/>
              <a:t>Người ta cũng có thể áp dụng bốn màu khác nhau cho bốn đường viền.</a:t>
            </a:r>
            <a:endParaRPr/>
          </a:p>
          <a:p>
            <a:pPr indent="-171450" lvl="0" marL="171450" rtl="0" algn="l">
              <a:spcBef>
                <a:spcPts val="360"/>
              </a:spcBef>
              <a:spcAft>
                <a:spcPts val="0"/>
              </a:spcAft>
              <a:buClr>
                <a:schemeClr val="dk1"/>
              </a:buClr>
              <a:buSzPts val="1200"/>
              <a:buFont typeface="Arial"/>
              <a:buChar char="•"/>
            </a:pPr>
            <a:r>
              <a:rPr lang="vi"/>
              <a:t>Thuộc tính </a:t>
            </a:r>
            <a:r>
              <a:rPr b="1" lang="vi" sz="1200">
                <a:latin typeface="Calibri"/>
                <a:ea typeface="Calibri"/>
                <a:cs typeface="Calibri"/>
                <a:sym typeface="Calibri"/>
              </a:rPr>
              <a:t>border-color</a:t>
            </a:r>
            <a:r>
              <a:rPr lang="vi"/>
              <a:t> chấp nhận các giá trị màu khác nhau để xác định các sắc thái màu khác nhau sẽ được áp dụng cho các đường viền.</a:t>
            </a:r>
            <a:endParaRPr b="1"/>
          </a:p>
        </p:txBody>
      </p:sp>
      <p:sp>
        <p:nvSpPr>
          <p:cNvPr id="225" name="Google Shape;225;gb126ab95ef_2_1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126ab95ef_2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6" name="Google Shape;236;gb126ab95ef_2_1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Màu đường viền</a:t>
            </a:r>
            <a:endParaRPr/>
          </a:p>
          <a:p>
            <a:pPr indent="-171450" lvl="0" marL="171450" marR="0" rtl="0" algn="l">
              <a:lnSpc>
                <a:spcPct val="100000"/>
              </a:lnSpc>
              <a:spcBef>
                <a:spcPts val="360"/>
              </a:spcBef>
              <a:spcAft>
                <a:spcPts val="0"/>
              </a:spcAft>
              <a:buClr>
                <a:schemeClr val="dk1"/>
              </a:buClr>
              <a:buSzPts val="1200"/>
              <a:buFont typeface="Arial"/>
              <a:buChar char="•"/>
            </a:pPr>
            <a:r>
              <a:rPr lang="vi"/>
              <a:t>Hình sau cho thấy một mã HTML với các thuộc tính.</a:t>
            </a:r>
            <a:endParaRPr b="1"/>
          </a:p>
          <a:p>
            <a:pPr indent="0" lvl="0" marL="0" rtl="0" algn="l">
              <a:spcBef>
                <a:spcPts val="360"/>
              </a:spcBef>
              <a:spcAft>
                <a:spcPts val="0"/>
              </a:spcAft>
              <a:buNone/>
            </a:pPr>
            <a:r>
              <a:t/>
            </a:r>
            <a:endParaRPr/>
          </a:p>
        </p:txBody>
      </p:sp>
      <p:sp>
        <p:nvSpPr>
          <p:cNvPr id="237" name="Google Shape;237;gb126ab95ef_2_1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126ab95ef_2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7" name="Google Shape;247;gb126ab95ef_2_1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Màu đường viền</a:t>
            </a:r>
            <a:endParaRPr/>
          </a:p>
          <a:p>
            <a:pPr indent="-171450" lvl="0" marL="171450" marR="0" rtl="0" algn="l">
              <a:lnSpc>
                <a:spcPct val="100000"/>
              </a:lnSpc>
              <a:spcBef>
                <a:spcPts val="360"/>
              </a:spcBef>
              <a:spcAft>
                <a:spcPts val="0"/>
              </a:spcAft>
              <a:buClr>
                <a:schemeClr val="dk1"/>
              </a:buClr>
              <a:buSzPts val="1200"/>
              <a:buFont typeface="Arial"/>
              <a:buChar char="•"/>
            </a:pPr>
            <a:r>
              <a:rPr lang="vi"/>
              <a:t>Thuộc tính viết ngắn gọn</a:t>
            </a:r>
            <a:endParaRPr b="1"/>
          </a:p>
          <a:p>
            <a:pPr indent="0" lvl="0" marL="0" rtl="0" algn="l">
              <a:spcBef>
                <a:spcPts val="360"/>
              </a:spcBef>
              <a:spcAft>
                <a:spcPts val="0"/>
              </a:spcAft>
              <a:buNone/>
            </a:pPr>
            <a:r>
              <a:t/>
            </a:r>
            <a:endParaRPr/>
          </a:p>
        </p:txBody>
      </p:sp>
      <p:sp>
        <p:nvSpPr>
          <p:cNvPr id="248" name="Google Shape;248;gb126ab95ef_2_1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126ab95ef_2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0" name="Google Shape;260;gb126ab95ef_2_1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Độ rộng đường viền</a:t>
            </a:r>
            <a:endParaRPr/>
          </a:p>
          <a:p>
            <a:pPr indent="-171450" lvl="0" marL="171450" rtl="0" algn="l">
              <a:spcBef>
                <a:spcPts val="360"/>
              </a:spcBef>
              <a:spcAft>
                <a:spcPts val="0"/>
              </a:spcAft>
              <a:buClr>
                <a:schemeClr val="dk1"/>
              </a:buClr>
              <a:buSzPts val="1200"/>
              <a:buFont typeface="Arial"/>
              <a:buChar char="•"/>
            </a:pPr>
            <a:r>
              <a:rPr lang="vi"/>
              <a:t>Chỉ định chiều rộng cho tất cả bốn đường viền. </a:t>
            </a:r>
            <a:endParaRPr/>
          </a:p>
          <a:p>
            <a:pPr indent="-171450" lvl="0" marL="171450" rtl="0" algn="l">
              <a:spcBef>
                <a:spcPts val="360"/>
              </a:spcBef>
              <a:spcAft>
                <a:spcPts val="0"/>
              </a:spcAft>
              <a:buClr>
                <a:schemeClr val="dk1"/>
              </a:buClr>
              <a:buSzPts val="1200"/>
              <a:buFont typeface="Arial"/>
              <a:buChar char="•"/>
            </a:pPr>
            <a:r>
              <a:rPr lang="vi"/>
              <a:t>Cho phép chỉ định riêng các đường viền trái, phải, trên hoặc dưới.</a:t>
            </a:r>
            <a:endParaRPr b="1"/>
          </a:p>
        </p:txBody>
      </p:sp>
      <p:sp>
        <p:nvSpPr>
          <p:cNvPr id="261" name="Google Shape;261;gb126ab95ef_2_1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126ab95ef_2_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4" name="Google Shape;274;gb126ab95ef_2_2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Độ rộng đường viền</a:t>
            </a:r>
            <a:endParaRPr/>
          </a:p>
          <a:p>
            <a:pPr indent="-171450" lvl="0" marL="171450" marR="0" rtl="0" algn="l">
              <a:lnSpc>
                <a:spcPct val="100000"/>
              </a:lnSpc>
              <a:spcBef>
                <a:spcPts val="360"/>
              </a:spcBef>
              <a:spcAft>
                <a:spcPts val="0"/>
              </a:spcAft>
              <a:buClr>
                <a:schemeClr val="dk1"/>
              </a:buClr>
              <a:buSzPts val="1200"/>
              <a:buFont typeface="Arial"/>
              <a:buChar char="•"/>
            </a:pPr>
            <a:r>
              <a:rPr lang="vi"/>
              <a:t>Thuộc tính viết ngắn gọn</a:t>
            </a:r>
            <a:endParaRPr b="1"/>
          </a:p>
          <a:p>
            <a:pPr indent="0" lvl="0" marL="0" rtl="0" algn="l">
              <a:spcBef>
                <a:spcPts val="360"/>
              </a:spcBef>
              <a:spcAft>
                <a:spcPts val="0"/>
              </a:spcAft>
              <a:buNone/>
            </a:pPr>
            <a:r>
              <a:t/>
            </a:r>
            <a:endParaRPr/>
          </a:p>
        </p:txBody>
      </p:sp>
      <p:sp>
        <p:nvSpPr>
          <p:cNvPr id="275" name="Google Shape;275;gb126ab95ef_2_2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126ab95ef_2_2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8" name="Google Shape;288;gb126ab95ef_2_2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Thuộc tính đường viền viết ngắn gọn</a:t>
            </a:r>
            <a:endParaRPr/>
          </a:p>
          <a:p>
            <a:pPr indent="-171450" lvl="0" marL="171450" marR="0" rtl="0" algn="l">
              <a:lnSpc>
                <a:spcPct val="100000"/>
              </a:lnSpc>
              <a:spcBef>
                <a:spcPts val="360"/>
              </a:spcBef>
              <a:spcAft>
                <a:spcPts val="0"/>
              </a:spcAft>
              <a:buClr>
                <a:schemeClr val="dk1"/>
              </a:buClr>
              <a:buSzPts val="1200"/>
              <a:buFont typeface="Arial"/>
              <a:buChar char="•"/>
            </a:pPr>
            <a:r>
              <a:rPr lang="vi"/>
              <a:t>Chỉ định tất cả các thuộc tính như kiểu, chiều rộng và màu sắc cho tất cả bốn đường viền.</a:t>
            </a:r>
            <a:endParaRPr b="1"/>
          </a:p>
        </p:txBody>
      </p:sp>
      <p:sp>
        <p:nvSpPr>
          <p:cNvPr id="289" name="Google Shape;289;gb126ab95ef_2_2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126ab95ef_2_2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1" name="Google Shape;301;gb126ab95ef_2_2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Thuộc tính đường viền viết ngắn gọn</a:t>
            </a:r>
            <a:endParaRPr/>
          </a:p>
          <a:p>
            <a:pPr indent="-171450" lvl="0" marL="171450" rtl="0" algn="l">
              <a:spcBef>
                <a:spcPts val="360"/>
              </a:spcBef>
              <a:spcAft>
                <a:spcPts val="0"/>
              </a:spcAft>
              <a:buClr>
                <a:schemeClr val="dk1"/>
              </a:buClr>
              <a:buSzPts val="1200"/>
              <a:buFont typeface="Arial"/>
              <a:buChar char="•"/>
            </a:pPr>
            <a:r>
              <a:rPr lang="vi"/>
              <a:t>Hình sau cho thấy mã CSS của thuộc tính đường viền hình ảnh.</a:t>
            </a:r>
            <a:endParaRPr/>
          </a:p>
        </p:txBody>
      </p:sp>
      <p:sp>
        <p:nvSpPr>
          <p:cNvPr id="302" name="Google Shape;302;gb126ab95ef_2_2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126ab95ef_2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0" name="Google Shape;80;gb126ab95ef_2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Mục tiêu bài học:</a:t>
            </a:r>
            <a:endParaRPr/>
          </a:p>
          <a:p>
            <a:pPr indent="-171450" lvl="0" marL="171450" rtl="0" algn="l">
              <a:spcBef>
                <a:spcPts val="360"/>
              </a:spcBef>
              <a:spcAft>
                <a:spcPts val="0"/>
              </a:spcAft>
              <a:buClr>
                <a:schemeClr val="dk1"/>
              </a:buClr>
              <a:buSzPts val="1200"/>
              <a:buFont typeface="Arial"/>
              <a:buChar char="•"/>
            </a:pPr>
            <a:r>
              <a:rPr lang="vi"/>
              <a:t>Liệt kê và giải thích văn bản và kiểu phông chữ</a:t>
            </a:r>
            <a:endParaRPr/>
          </a:p>
          <a:p>
            <a:pPr indent="-171450" lvl="0" marL="171450" rtl="0" algn="l">
              <a:spcBef>
                <a:spcPts val="360"/>
              </a:spcBef>
              <a:spcAft>
                <a:spcPts val="0"/>
              </a:spcAft>
              <a:buClr>
                <a:schemeClr val="dk1"/>
              </a:buClr>
              <a:buSzPts val="1200"/>
              <a:buFont typeface="Arial"/>
              <a:buChar char="•"/>
            </a:pPr>
            <a:r>
              <a:rPr lang="vi"/>
              <a:t>Mô tả </a:t>
            </a:r>
            <a:r>
              <a:rPr b="1" lang="vi" sz="1200">
                <a:latin typeface="Calibri"/>
                <a:ea typeface="Calibri"/>
                <a:cs typeface="Calibri"/>
                <a:sym typeface="Calibri"/>
              </a:rPr>
              <a:t>inline spans</a:t>
            </a:r>
            <a:endParaRPr b="1"/>
          </a:p>
          <a:p>
            <a:pPr indent="-171450" lvl="0" marL="171450" rtl="0" algn="l">
              <a:spcBef>
                <a:spcPts val="360"/>
              </a:spcBef>
              <a:spcAft>
                <a:spcPts val="0"/>
              </a:spcAft>
              <a:buClr>
                <a:schemeClr val="dk1"/>
              </a:buClr>
              <a:buSzPts val="1200"/>
              <a:buFont typeface="Arial"/>
              <a:buChar char="•"/>
            </a:pPr>
            <a:r>
              <a:rPr lang="vi"/>
              <a:t>Giải thích thụt lề đoạn văn và ứng dụng của đường viền</a:t>
            </a:r>
            <a:endParaRPr/>
          </a:p>
          <a:p>
            <a:pPr indent="-171450" lvl="0" marL="171450" rtl="0" algn="l">
              <a:spcBef>
                <a:spcPts val="360"/>
              </a:spcBef>
              <a:spcAft>
                <a:spcPts val="0"/>
              </a:spcAft>
              <a:buClr>
                <a:schemeClr val="dk1"/>
              </a:buClr>
              <a:buSzPts val="1200"/>
              <a:buFont typeface="Arial"/>
              <a:buChar char="•"/>
            </a:pPr>
            <a:r>
              <a:rPr lang="vi"/>
              <a:t>Giải thích căn chỉnh đoạn văn ngang</a:t>
            </a:r>
            <a:endParaRPr/>
          </a:p>
          <a:p>
            <a:pPr indent="-171450" lvl="0" marL="171450" rtl="0" algn="l">
              <a:spcBef>
                <a:spcPts val="360"/>
              </a:spcBef>
              <a:spcAft>
                <a:spcPts val="0"/>
              </a:spcAft>
              <a:buClr>
                <a:schemeClr val="dk1"/>
              </a:buClr>
              <a:buSzPts val="1200"/>
              <a:buFont typeface="Arial"/>
              <a:buChar char="•"/>
            </a:pPr>
            <a:r>
              <a:rPr lang="vi"/>
              <a:t>Giải thích khoảng cách dọc trong một đoạn văn</a:t>
            </a:r>
            <a:endParaRPr/>
          </a:p>
        </p:txBody>
      </p:sp>
      <p:sp>
        <p:nvSpPr>
          <p:cNvPr id="81" name="Google Shape;81;gb126ab95ef_2_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126ab95ef_2_2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1" name="Google Shape;311;gb126ab95ef_2_2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Thuộc tính đường viền viết ngắn gọn</a:t>
            </a:r>
            <a:endParaRPr/>
          </a:p>
          <a:p>
            <a:pPr indent="0" lvl="0" marL="0" marR="0" rtl="0" algn="l">
              <a:lnSpc>
                <a:spcPct val="100000"/>
              </a:lnSpc>
              <a:spcBef>
                <a:spcPts val="360"/>
              </a:spcBef>
              <a:spcAft>
                <a:spcPts val="0"/>
              </a:spcAft>
              <a:buClr>
                <a:srgbClr val="FF0000"/>
              </a:buClr>
              <a:buSzPts val="1200"/>
              <a:buFont typeface="Calibri"/>
              <a:buNone/>
            </a:pPr>
            <a:r>
              <a:rPr b="1" lang="vi" sz="1200">
                <a:solidFill>
                  <a:srgbClr val="FF0000"/>
                </a:solidFill>
              </a:rPr>
              <a:t>	border: </a:t>
            </a:r>
            <a:r>
              <a:rPr b="1" lang="vi" sz="1200"/>
              <a:t>solid thin #FF0000;</a:t>
            </a:r>
            <a:endParaRPr/>
          </a:p>
          <a:p>
            <a:pPr indent="0" lvl="0" marL="0" marR="0" rtl="0" algn="l">
              <a:lnSpc>
                <a:spcPct val="100000"/>
              </a:lnSpc>
              <a:spcBef>
                <a:spcPts val="360"/>
              </a:spcBef>
              <a:spcAft>
                <a:spcPts val="0"/>
              </a:spcAft>
              <a:buClr>
                <a:schemeClr val="dk1"/>
              </a:buClr>
              <a:buSzPts val="1200"/>
              <a:buFont typeface="Calibri"/>
              <a:buNone/>
            </a:pPr>
            <a:r>
              <a:t/>
            </a:r>
            <a:endParaRPr b="1"/>
          </a:p>
          <a:p>
            <a:pPr indent="-171450" lvl="0" marL="171450" rtl="0" algn="l">
              <a:spcBef>
                <a:spcPts val="360"/>
              </a:spcBef>
              <a:spcAft>
                <a:spcPts val="0"/>
              </a:spcAft>
              <a:buClr>
                <a:schemeClr val="dk1"/>
              </a:buClr>
              <a:buSzPts val="1200"/>
              <a:buFont typeface="Arial"/>
              <a:buChar char="•"/>
            </a:pPr>
            <a:r>
              <a:rPr lang="vi"/>
              <a:t>Chỉ định rằng tất cả bốn đường viền phải đồng nhất về kiểu dáng, mỏng theo chiều rộng và có màu đỏ.</a:t>
            </a:r>
            <a:endParaRPr/>
          </a:p>
        </p:txBody>
      </p:sp>
      <p:sp>
        <p:nvSpPr>
          <p:cNvPr id="312" name="Google Shape;312;gb126ab95ef_2_2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126ab95ef_2_2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2" name="Google Shape;322;gb126ab95ef_2_2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Căn chỉnh lề theo chiều ngang</a:t>
            </a:r>
            <a:endParaRPr b="1"/>
          </a:p>
          <a:p>
            <a:pPr indent="-171450" lvl="0" marL="171450" rtl="0" algn="l">
              <a:spcBef>
                <a:spcPts val="360"/>
              </a:spcBef>
              <a:spcAft>
                <a:spcPts val="0"/>
              </a:spcAft>
              <a:buClr>
                <a:schemeClr val="dk1"/>
              </a:buClr>
              <a:buSzPts val="1200"/>
              <a:buFont typeface="Arial"/>
              <a:buChar char="•"/>
            </a:pPr>
            <a:r>
              <a:rPr lang="vi"/>
              <a:t>Thuộc tính </a:t>
            </a:r>
            <a:r>
              <a:rPr b="1" lang="vi"/>
              <a:t>text-align</a:t>
            </a:r>
            <a:r>
              <a:rPr lang="vi"/>
              <a:t> được sử dụng để căn chỉnh theo chiều ngang của văn bản trong một phần tử. </a:t>
            </a:r>
            <a:endParaRPr/>
          </a:p>
          <a:p>
            <a:pPr indent="-171450" lvl="0" marL="171450" rtl="0" algn="l">
              <a:spcBef>
                <a:spcPts val="360"/>
              </a:spcBef>
              <a:spcAft>
                <a:spcPts val="0"/>
              </a:spcAft>
              <a:buClr>
                <a:schemeClr val="dk1"/>
              </a:buClr>
              <a:buSzPts val="1200"/>
              <a:buFont typeface="Arial"/>
              <a:buChar char="•"/>
            </a:pPr>
            <a:r>
              <a:rPr lang="vi"/>
              <a:t>Thuộc tính này sắp xếp nội dung nội tuyến của khối, chỉ áp dụng các phần tử cấp khối, chẳng hạn như đoạn văn.</a:t>
            </a:r>
            <a:endParaRPr/>
          </a:p>
          <a:p>
            <a:pPr indent="-171450" lvl="1" marL="628650" marR="0" rtl="0" algn="l">
              <a:lnSpc>
                <a:spcPct val="100000"/>
              </a:lnSpc>
              <a:spcBef>
                <a:spcPts val="360"/>
              </a:spcBef>
              <a:spcAft>
                <a:spcPts val="0"/>
              </a:spcAft>
              <a:buClr>
                <a:schemeClr val="dk1"/>
              </a:buClr>
              <a:buSzPts val="1200"/>
              <a:buFont typeface="Arial"/>
              <a:buChar char="•"/>
            </a:pPr>
            <a:r>
              <a:rPr b="1" lang="vi"/>
              <a:t>Left</a:t>
            </a:r>
            <a:r>
              <a:rPr lang="vi"/>
              <a:t>: Căn chỉnh văn bản sang trái. (mặc định, áp dụng cho ngôn ngữ phương Tây)</a:t>
            </a:r>
            <a:endParaRPr/>
          </a:p>
          <a:p>
            <a:pPr indent="-171450" lvl="1" marL="628650" marR="0" rtl="0" algn="l">
              <a:lnSpc>
                <a:spcPct val="100000"/>
              </a:lnSpc>
              <a:spcBef>
                <a:spcPts val="360"/>
              </a:spcBef>
              <a:spcAft>
                <a:spcPts val="0"/>
              </a:spcAft>
              <a:buClr>
                <a:schemeClr val="dk1"/>
              </a:buClr>
              <a:buSzPts val="1200"/>
              <a:buFont typeface="Arial"/>
              <a:buChar char="•"/>
            </a:pPr>
            <a:r>
              <a:rPr b="1" lang="vi"/>
              <a:t>Right</a:t>
            </a:r>
            <a:r>
              <a:rPr lang="vi"/>
              <a:t>: Căn chỉnh văn bản sang bên phải (ngôn ngữ tiếng Do Thái và tiếng Ả Rập).</a:t>
            </a:r>
            <a:endParaRPr/>
          </a:p>
          <a:p>
            <a:pPr indent="-171450" lvl="1" marL="628650" marR="0" rtl="0" algn="l">
              <a:lnSpc>
                <a:spcPct val="100000"/>
              </a:lnSpc>
              <a:spcBef>
                <a:spcPts val="360"/>
              </a:spcBef>
              <a:spcAft>
                <a:spcPts val="0"/>
              </a:spcAft>
              <a:buClr>
                <a:schemeClr val="dk1"/>
              </a:buClr>
              <a:buSzPts val="1200"/>
              <a:buFont typeface="Arial"/>
              <a:buChar char="•"/>
            </a:pPr>
            <a:r>
              <a:rPr b="1" lang="vi"/>
              <a:t>Center</a:t>
            </a:r>
            <a:r>
              <a:rPr lang="vi"/>
              <a:t>: Căn giữa văn bản.</a:t>
            </a:r>
            <a:endParaRPr/>
          </a:p>
          <a:p>
            <a:pPr indent="-171450" lvl="1" marL="628650" marR="0" rtl="0" algn="l">
              <a:lnSpc>
                <a:spcPct val="100000"/>
              </a:lnSpc>
              <a:spcBef>
                <a:spcPts val="360"/>
              </a:spcBef>
              <a:spcAft>
                <a:spcPts val="0"/>
              </a:spcAft>
              <a:buClr>
                <a:schemeClr val="dk1"/>
              </a:buClr>
              <a:buSzPts val="1200"/>
              <a:buFont typeface="Arial"/>
              <a:buChar char="•"/>
            </a:pPr>
            <a:r>
              <a:rPr b="1" lang="vi"/>
              <a:t>Justify</a:t>
            </a:r>
            <a:r>
              <a:rPr lang="vi"/>
              <a:t>: Căn chỉnh văn bản ở cả lề trái và lề phải bằng cách thêm khoảng cách giữa các từ (như trên báo và tạp chí).</a:t>
            </a:r>
            <a:endParaRPr/>
          </a:p>
          <a:p>
            <a:pPr indent="-171450" lvl="1" marL="628650" marR="0" rtl="0" algn="l">
              <a:lnSpc>
                <a:spcPct val="100000"/>
              </a:lnSpc>
              <a:spcBef>
                <a:spcPts val="360"/>
              </a:spcBef>
              <a:spcAft>
                <a:spcPts val="0"/>
              </a:spcAft>
              <a:buClr>
                <a:schemeClr val="dk1"/>
              </a:buClr>
              <a:buSzPts val="1200"/>
              <a:buFont typeface="Arial"/>
              <a:buChar char="•"/>
            </a:pPr>
            <a:r>
              <a:rPr b="1" lang="vi"/>
              <a:t>Inherit</a:t>
            </a:r>
            <a:r>
              <a:rPr lang="vi"/>
              <a:t>: Chỉ định rằng giá trị của thuộc tính text-align phải được kế thừa từ phần tử mẹ.</a:t>
            </a:r>
            <a:endParaRPr/>
          </a:p>
        </p:txBody>
      </p:sp>
      <p:sp>
        <p:nvSpPr>
          <p:cNvPr id="323" name="Google Shape;323;gb126ab95ef_2_2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126ab95ef_2_2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2" name="Google Shape;332;gb126ab95ef_2_2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Căn chỉnh lề theo chiều dọc</a:t>
            </a:r>
            <a:endParaRPr/>
          </a:p>
          <a:p>
            <a:pPr indent="-171450" lvl="0" marL="171450" marR="0" rtl="0" algn="l">
              <a:lnSpc>
                <a:spcPct val="100000"/>
              </a:lnSpc>
              <a:spcBef>
                <a:spcPts val="360"/>
              </a:spcBef>
              <a:spcAft>
                <a:spcPts val="0"/>
              </a:spcAft>
              <a:buClr>
                <a:schemeClr val="dk1"/>
              </a:buClr>
              <a:buSzPts val="1200"/>
              <a:buFont typeface="Arial"/>
              <a:buChar char="•"/>
            </a:pPr>
            <a:r>
              <a:rPr lang="vi"/>
              <a:t>Thuộc tính </a:t>
            </a:r>
            <a:r>
              <a:rPr b="1" lang="vi"/>
              <a:t>line-height </a:t>
            </a:r>
            <a:r>
              <a:rPr lang="vi"/>
              <a:t>được sử dụng để căn chỉnh theo chiều dọc của văn bản trong một phần tử. </a:t>
            </a:r>
            <a:endParaRPr/>
          </a:p>
          <a:p>
            <a:pPr indent="-171450" lvl="0" marL="171450" marR="0" rtl="0" algn="l">
              <a:lnSpc>
                <a:spcPct val="100000"/>
              </a:lnSpc>
              <a:spcBef>
                <a:spcPts val="360"/>
              </a:spcBef>
              <a:spcAft>
                <a:spcPts val="0"/>
              </a:spcAft>
              <a:buClr>
                <a:schemeClr val="dk1"/>
              </a:buClr>
              <a:buSzPts val="1200"/>
              <a:buFont typeface="Arial"/>
              <a:buChar char="•"/>
            </a:pPr>
            <a:r>
              <a:rPr lang="vi"/>
              <a:t>Thuộc tính này cũng là một thành phần của thuộc tính viết tắt ‘font’. </a:t>
            </a:r>
            <a:endParaRPr/>
          </a:p>
          <a:p>
            <a:pPr indent="-171450" lvl="0" marL="171450" marR="0" rtl="0" algn="l">
              <a:lnSpc>
                <a:spcPct val="100000"/>
              </a:lnSpc>
              <a:spcBef>
                <a:spcPts val="360"/>
              </a:spcBef>
              <a:spcAft>
                <a:spcPts val="0"/>
              </a:spcAft>
              <a:buClr>
                <a:schemeClr val="dk1"/>
              </a:buClr>
              <a:buSzPts val="1200"/>
              <a:buFont typeface="Arial"/>
              <a:buChar char="•"/>
            </a:pPr>
            <a:r>
              <a:rPr lang="vi"/>
              <a:t>Nó có thể được áp dụng trên các phần tử cấp khối, ô bảng, chú thích bảng, v.v.</a:t>
            </a:r>
            <a:endParaRPr/>
          </a:p>
          <a:p>
            <a:pPr indent="-171450" lvl="1" marL="628650" marR="0" rtl="0" algn="l">
              <a:lnSpc>
                <a:spcPct val="100000"/>
              </a:lnSpc>
              <a:spcBef>
                <a:spcPts val="360"/>
              </a:spcBef>
              <a:spcAft>
                <a:spcPts val="0"/>
              </a:spcAft>
              <a:buClr>
                <a:schemeClr val="dk1"/>
              </a:buClr>
              <a:buSzPts val="1200"/>
              <a:buFont typeface="Arial"/>
              <a:buChar char="•"/>
            </a:pPr>
            <a:r>
              <a:rPr b="1" lang="vi"/>
              <a:t>Normal</a:t>
            </a:r>
            <a:r>
              <a:rPr lang="vi"/>
              <a:t>: Chiều cao dòng bình thường. Đây là mặc định.</a:t>
            </a:r>
            <a:endParaRPr/>
          </a:p>
          <a:p>
            <a:pPr indent="-171450" lvl="1" marL="628650" marR="0" rtl="0" algn="l">
              <a:lnSpc>
                <a:spcPct val="100000"/>
              </a:lnSpc>
              <a:spcBef>
                <a:spcPts val="360"/>
              </a:spcBef>
              <a:spcAft>
                <a:spcPts val="0"/>
              </a:spcAft>
              <a:buClr>
                <a:schemeClr val="dk1"/>
              </a:buClr>
              <a:buSzPts val="1200"/>
              <a:buFont typeface="Arial"/>
              <a:buChar char="•"/>
            </a:pPr>
            <a:r>
              <a:rPr b="1" lang="vi"/>
              <a:t>Number</a:t>
            </a:r>
            <a:r>
              <a:rPr lang="vi"/>
              <a:t>: Một số sẽ được nhân với kích thước phông chữ hiện tại để đặt chiều cao dòng.</a:t>
            </a:r>
            <a:endParaRPr/>
          </a:p>
          <a:p>
            <a:pPr indent="-171450" lvl="1" marL="628650" marR="0" rtl="0" algn="l">
              <a:lnSpc>
                <a:spcPct val="100000"/>
              </a:lnSpc>
              <a:spcBef>
                <a:spcPts val="360"/>
              </a:spcBef>
              <a:spcAft>
                <a:spcPts val="0"/>
              </a:spcAft>
              <a:buClr>
                <a:schemeClr val="dk1"/>
              </a:buClr>
              <a:buSzPts val="1200"/>
              <a:buFont typeface="Arial"/>
              <a:buChar char="•"/>
            </a:pPr>
            <a:r>
              <a:rPr b="1" lang="vi"/>
              <a:t>Length</a:t>
            </a:r>
            <a:r>
              <a:rPr lang="vi"/>
              <a:t>: Chiều cao dòng cố định tính bằng px, pt, cm, v.v.</a:t>
            </a:r>
            <a:endParaRPr/>
          </a:p>
          <a:p>
            <a:pPr indent="-171450" lvl="1" marL="628650" marR="0" rtl="0" algn="l">
              <a:lnSpc>
                <a:spcPct val="100000"/>
              </a:lnSpc>
              <a:spcBef>
                <a:spcPts val="360"/>
              </a:spcBef>
              <a:spcAft>
                <a:spcPts val="0"/>
              </a:spcAft>
              <a:buClr>
                <a:schemeClr val="dk1"/>
              </a:buClr>
              <a:buSzPts val="1200"/>
              <a:buFont typeface="Arial"/>
              <a:buChar char="•"/>
            </a:pPr>
            <a:r>
              <a:rPr b="1" lang="vi"/>
              <a:t>%</a:t>
            </a:r>
            <a:r>
              <a:rPr lang="vi"/>
              <a:t>: Chiều cao dòng tính bằng phần trăm của kích thước phông chữ hiện tại.</a:t>
            </a:r>
            <a:endParaRPr/>
          </a:p>
          <a:p>
            <a:pPr indent="-171450" lvl="1" marL="628650" marR="0" rtl="0" algn="l">
              <a:lnSpc>
                <a:spcPct val="100000"/>
              </a:lnSpc>
              <a:spcBef>
                <a:spcPts val="360"/>
              </a:spcBef>
              <a:spcAft>
                <a:spcPts val="0"/>
              </a:spcAft>
              <a:buClr>
                <a:schemeClr val="dk1"/>
              </a:buClr>
              <a:buSzPts val="1200"/>
              <a:buFont typeface="Arial"/>
              <a:buChar char="•"/>
            </a:pPr>
            <a:r>
              <a:rPr b="1" lang="vi"/>
              <a:t>Inherit</a:t>
            </a:r>
            <a:r>
              <a:rPr lang="vi"/>
              <a:t>: Chỉ định rằng giá trị của thuộc tính </a:t>
            </a:r>
            <a:r>
              <a:rPr b="1" lang="vi"/>
              <a:t>line-height </a:t>
            </a:r>
            <a:r>
              <a:rPr lang="vi"/>
              <a:t>phải được kế thừa từ phần tử mẹ.</a:t>
            </a:r>
            <a:endParaRPr b="1"/>
          </a:p>
          <a:p>
            <a:pPr indent="0" lvl="0" marL="0" rtl="0" algn="l">
              <a:spcBef>
                <a:spcPts val="360"/>
              </a:spcBef>
              <a:spcAft>
                <a:spcPts val="0"/>
              </a:spcAft>
              <a:buNone/>
            </a:pPr>
            <a:r>
              <a:t/>
            </a:r>
            <a:endParaRPr/>
          </a:p>
        </p:txBody>
      </p:sp>
      <p:sp>
        <p:nvSpPr>
          <p:cNvPr id="333" name="Google Shape;333;gb126ab95ef_2_2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126ab95ef_2_2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2" name="Google Shape;342;gb126ab95ef_2_2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Tóm lược</a:t>
            </a:r>
            <a:endParaRPr/>
          </a:p>
          <a:p>
            <a:pPr indent="-171450" lvl="0" marL="171450" rtl="0" algn="l">
              <a:spcBef>
                <a:spcPts val="360"/>
              </a:spcBef>
              <a:spcAft>
                <a:spcPts val="0"/>
              </a:spcAft>
              <a:buClr>
                <a:schemeClr val="dk1"/>
              </a:buClr>
              <a:buSzPts val="1200"/>
              <a:buFont typeface="Arial"/>
              <a:buChar char="•"/>
            </a:pPr>
            <a:r>
              <a:rPr lang="vi"/>
              <a:t>Các kiểu văn bản chỉ định và kiểm soát sự xuất hiện của văn bản trong một trang Web. </a:t>
            </a:r>
            <a:endParaRPr/>
          </a:p>
          <a:p>
            <a:pPr indent="-171450" lvl="0" marL="171450" rtl="0" algn="l">
              <a:spcBef>
                <a:spcPts val="360"/>
              </a:spcBef>
              <a:spcAft>
                <a:spcPts val="0"/>
              </a:spcAft>
              <a:buClr>
                <a:schemeClr val="dk1"/>
              </a:buClr>
              <a:buSzPts val="1200"/>
              <a:buFont typeface="Arial"/>
              <a:buChar char="•"/>
            </a:pPr>
            <a:r>
              <a:rPr lang="vi"/>
              <a:t>Thụt lề là quá trình dịch chuyển văn bản khỏi vị trí bình thường của nó, sang trái hoặc sang phải. </a:t>
            </a:r>
            <a:endParaRPr/>
          </a:p>
          <a:p>
            <a:pPr indent="-171450" lvl="0" marL="171450" rtl="0" algn="l">
              <a:spcBef>
                <a:spcPts val="360"/>
              </a:spcBef>
              <a:spcAft>
                <a:spcPts val="0"/>
              </a:spcAft>
              <a:buClr>
                <a:schemeClr val="dk1"/>
              </a:buClr>
              <a:buSzPts val="1200"/>
              <a:buFont typeface="Arial"/>
              <a:buChar char="•"/>
            </a:pPr>
            <a:r>
              <a:rPr lang="vi"/>
              <a:t>Thuộc tính </a:t>
            </a:r>
            <a:r>
              <a:rPr b="1" lang="vi"/>
              <a:t>border</a:t>
            </a:r>
            <a:r>
              <a:rPr lang="vi"/>
              <a:t> chỉ định kiểu, màu và chiều rộng của đường viền. </a:t>
            </a:r>
            <a:endParaRPr/>
          </a:p>
          <a:p>
            <a:pPr indent="-171450" lvl="0" marL="171450" rtl="0" algn="l">
              <a:spcBef>
                <a:spcPts val="360"/>
              </a:spcBef>
              <a:spcAft>
                <a:spcPts val="0"/>
              </a:spcAft>
              <a:buClr>
                <a:schemeClr val="dk1"/>
              </a:buClr>
              <a:buSzPts val="1200"/>
              <a:buFont typeface="Arial"/>
              <a:buChar char="•"/>
            </a:pPr>
            <a:r>
              <a:rPr lang="vi"/>
              <a:t>Thuộc tính </a:t>
            </a:r>
            <a:r>
              <a:rPr b="1" lang="vi" sz="1200">
                <a:solidFill>
                  <a:srgbClr val="FF0000"/>
                </a:solidFill>
                <a:latin typeface="Calibri"/>
                <a:ea typeface="Calibri"/>
                <a:cs typeface="Calibri"/>
                <a:sym typeface="Calibri"/>
              </a:rPr>
              <a:t>border-color</a:t>
            </a:r>
            <a:r>
              <a:rPr lang="vi" sz="1200">
                <a:solidFill>
                  <a:srgbClr val="FF0000"/>
                </a:solidFill>
                <a:latin typeface="Calibri"/>
                <a:ea typeface="Calibri"/>
                <a:cs typeface="Calibri"/>
                <a:sym typeface="Calibri"/>
              </a:rPr>
              <a:t> </a:t>
            </a:r>
            <a:r>
              <a:rPr lang="vi"/>
              <a:t>chấp nhận các giá trị màu khác nhau để xác định các sắc thái màu khác nhau sẽ được áp dụng cho các đường viền. </a:t>
            </a:r>
            <a:endParaRPr/>
          </a:p>
          <a:p>
            <a:pPr indent="-171450" lvl="0" marL="171450" rtl="0" algn="l">
              <a:spcBef>
                <a:spcPts val="360"/>
              </a:spcBef>
              <a:spcAft>
                <a:spcPts val="0"/>
              </a:spcAft>
              <a:buClr>
                <a:schemeClr val="dk1"/>
              </a:buClr>
              <a:buSzPts val="1200"/>
              <a:buFont typeface="Arial"/>
              <a:buChar char="•"/>
            </a:pPr>
            <a:r>
              <a:rPr lang="vi"/>
              <a:t>Thuộc tính </a:t>
            </a:r>
            <a:r>
              <a:rPr b="1" lang="vi"/>
              <a:t>text-align</a:t>
            </a:r>
            <a:r>
              <a:rPr lang="vi"/>
              <a:t> được sử dụng để căn chỉnh theo chiều ngang của văn bản trong một phần tử. </a:t>
            </a:r>
            <a:endParaRPr/>
          </a:p>
          <a:p>
            <a:pPr indent="-171450" lvl="0" marL="171450" rtl="0" algn="l">
              <a:spcBef>
                <a:spcPts val="360"/>
              </a:spcBef>
              <a:spcAft>
                <a:spcPts val="0"/>
              </a:spcAft>
              <a:buClr>
                <a:schemeClr val="dk1"/>
              </a:buClr>
              <a:buSzPts val="1200"/>
              <a:buFont typeface="Arial"/>
              <a:buChar char="•"/>
            </a:pPr>
            <a:r>
              <a:rPr lang="vi"/>
              <a:t>Thuộc tính </a:t>
            </a:r>
            <a:r>
              <a:rPr b="1" lang="vi" sz="1200">
                <a:solidFill>
                  <a:srgbClr val="FF0000"/>
                </a:solidFill>
                <a:latin typeface="Calibri"/>
                <a:ea typeface="Calibri"/>
                <a:cs typeface="Calibri"/>
                <a:sym typeface="Calibri"/>
              </a:rPr>
              <a:t>line-height</a:t>
            </a:r>
            <a:r>
              <a:rPr lang="vi" sz="1200">
                <a:solidFill>
                  <a:srgbClr val="FF0000"/>
                </a:solidFill>
                <a:latin typeface="Calibri"/>
                <a:ea typeface="Calibri"/>
                <a:cs typeface="Calibri"/>
                <a:sym typeface="Calibri"/>
              </a:rPr>
              <a:t> </a:t>
            </a:r>
            <a:r>
              <a:rPr lang="vi"/>
              <a:t>được sử dụng để căn chỉnh theo chiều dọc của văn bản trong một phần tử.</a:t>
            </a:r>
            <a:endParaRPr b="1"/>
          </a:p>
        </p:txBody>
      </p:sp>
      <p:sp>
        <p:nvSpPr>
          <p:cNvPr id="343" name="Google Shape;343;gb126ab95ef_2_2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126ab95ef_2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9" name="Google Shape;89;gb126ab95ef_2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Định dạng văn bản và phông chữ</a:t>
            </a:r>
            <a:endParaRPr/>
          </a:p>
          <a:p>
            <a:pPr indent="-171450" lvl="0" marL="171450" rtl="0" algn="l">
              <a:spcBef>
                <a:spcPts val="360"/>
              </a:spcBef>
              <a:spcAft>
                <a:spcPts val="0"/>
              </a:spcAft>
              <a:buClr>
                <a:schemeClr val="dk1"/>
              </a:buClr>
              <a:buSzPts val="1200"/>
              <a:buFont typeface="Arial"/>
              <a:buChar char="•"/>
            </a:pPr>
            <a:r>
              <a:rPr lang="vi"/>
              <a:t>Các thuộc tính văn bản chỉ định và kiểm soát sự xuất hiện của văn bản trong một trang Web. </a:t>
            </a:r>
            <a:endParaRPr/>
          </a:p>
          <a:p>
            <a:pPr indent="-171450" lvl="0" marL="171450" rtl="0" algn="l">
              <a:spcBef>
                <a:spcPts val="360"/>
              </a:spcBef>
              <a:spcAft>
                <a:spcPts val="0"/>
              </a:spcAft>
              <a:buClr>
                <a:schemeClr val="dk1"/>
              </a:buClr>
              <a:buSzPts val="1200"/>
              <a:buFont typeface="Arial"/>
              <a:buChar char="•"/>
            </a:pPr>
            <a:r>
              <a:rPr lang="vi"/>
              <a:t>Người dùng có thể thay đổi màu của văn bản, tăng hoặc giảm khoảng cách giữa các ký tự, căn chỉnh văn bản, v.v.</a:t>
            </a:r>
            <a:endParaRPr b="1"/>
          </a:p>
        </p:txBody>
      </p:sp>
      <p:sp>
        <p:nvSpPr>
          <p:cNvPr id="90" name="Google Shape;90;gb126ab95ef_2_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126ab95ef_2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6" name="Google Shape;106;gb126ab95ef_2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Định dạng văn bản</a:t>
            </a:r>
            <a:endParaRPr/>
          </a:p>
          <a:p>
            <a:pPr indent="-171450" lvl="0" marL="171450" marR="0" rtl="0" algn="l">
              <a:lnSpc>
                <a:spcPct val="100000"/>
              </a:lnSpc>
              <a:spcBef>
                <a:spcPts val="360"/>
              </a:spcBef>
              <a:spcAft>
                <a:spcPts val="0"/>
              </a:spcAft>
              <a:buClr>
                <a:schemeClr val="dk1"/>
              </a:buClr>
              <a:buSzPts val="1200"/>
              <a:buFont typeface="Arial"/>
              <a:buChar char="•"/>
            </a:pPr>
            <a:r>
              <a:rPr lang="vi"/>
              <a:t>Hình sau cho thấy mã HTML của phần tử DIV.</a:t>
            </a:r>
            <a:endParaRPr b="1"/>
          </a:p>
          <a:p>
            <a:pPr indent="0" lvl="0" marL="0" rtl="0" algn="l">
              <a:spcBef>
                <a:spcPts val="360"/>
              </a:spcBef>
              <a:spcAft>
                <a:spcPts val="0"/>
              </a:spcAft>
              <a:buNone/>
            </a:pPr>
            <a:r>
              <a:t/>
            </a:r>
            <a:endParaRPr/>
          </a:p>
        </p:txBody>
      </p:sp>
      <p:sp>
        <p:nvSpPr>
          <p:cNvPr id="107" name="Google Shape;107;gb126ab95ef_2_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126ab95ef_2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8" name="Google Shape;118;gb126ab95ef_2_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Định dạng văn bản</a:t>
            </a:r>
            <a:endParaRPr/>
          </a:p>
          <a:p>
            <a:pPr indent="-171450" lvl="0" marL="171450" rtl="0" algn="l">
              <a:spcBef>
                <a:spcPts val="360"/>
              </a:spcBef>
              <a:spcAft>
                <a:spcPts val="0"/>
              </a:spcAft>
              <a:buClr>
                <a:schemeClr val="dk1"/>
              </a:buClr>
              <a:buSzPts val="1200"/>
              <a:buFont typeface="Arial"/>
              <a:buChar char="•"/>
            </a:pPr>
            <a:r>
              <a:rPr lang="vi"/>
              <a:t>Bảng sau liệt kê các giá trị được gán cho thuộc tính </a:t>
            </a:r>
            <a:r>
              <a:rPr b="1" lang="vi"/>
              <a:t>text-decoration</a:t>
            </a:r>
            <a:endParaRPr/>
          </a:p>
        </p:txBody>
      </p:sp>
      <p:sp>
        <p:nvSpPr>
          <p:cNvPr id="119" name="Google Shape;119;gb126ab95ef_2_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126ab95ef_2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0" name="Google Shape;130;gb126ab95ef_2_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Inline Span</a:t>
            </a:r>
            <a:endParaRPr/>
          </a:p>
          <a:p>
            <a:pPr indent="-171450" lvl="0" marL="171450" rtl="0" algn="l">
              <a:spcBef>
                <a:spcPts val="360"/>
              </a:spcBef>
              <a:spcAft>
                <a:spcPts val="0"/>
              </a:spcAft>
              <a:buClr>
                <a:schemeClr val="dk1"/>
              </a:buClr>
              <a:buSzPts val="1200"/>
              <a:buFont typeface="Arial"/>
              <a:buChar char="•"/>
            </a:pPr>
            <a:r>
              <a:rPr lang="vi"/>
              <a:t>Thẻ </a:t>
            </a:r>
            <a:r>
              <a:rPr b="1" lang="vi"/>
              <a:t>&lt;span&gt; </a:t>
            </a:r>
            <a:r>
              <a:rPr lang="vi"/>
              <a:t>nhóm các phần tử nội tuyến trong một tài liệu</a:t>
            </a:r>
            <a:endParaRPr/>
          </a:p>
          <a:p>
            <a:pPr indent="-171450" lvl="0" marL="171450" rtl="0" algn="l">
              <a:spcBef>
                <a:spcPts val="360"/>
              </a:spcBef>
              <a:spcAft>
                <a:spcPts val="0"/>
              </a:spcAft>
              <a:buClr>
                <a:schemeClr val="dk1"/>
              </a:buClr>
              <a:buSzPts val="1200"/>
              <a:buFont typeface="Arial"/>
              <a:buChar char="•"/>
            </a:pPr>
            <a:r>
              <a:rPr lang="vi"/>
              <a:t>Ví dụ, nếu một từ trong câu cần được tô đậm hoặc tô màu mà không sử dụng thẻ </a:t>
            </a:r>
            <a:r>
              <a:rPr b="1" lang="vi"/>
              <a:t>&lt;b&gt;</a:t>
            </a:r>
            <a:r>
              <a:rPr lang="vi"/>
              <a:t> hoặc thẻ </a:t>
            </a:r>
            <a:r>
              <a:rPr b="1" lang="vi"/>
              <a:t>&lt;font color =…&gt; </a:t>
            </a:r>
            <a:endParaRPr b="1"/>
          </a:p>
          <a:p>
            <a:pPr indent="-171450" lvl="0" marL="171450" rtl="0" algn="l">
              <a:spcBef>
                <a:spcPts val="360"/>
              </a:spcBef>
              <a:spcAft>
                <a:spcPts val="0"/>
              </a:spcAft>
              <a:buClr>
                <a:schemeClr val="dk1"/>
              </a:buClr>
              <a:buSzPts val="1200"/>
              <a:buFont typeface="Arial"/>
              <a:buChar char="•"/>
            </a:pPr>
            <a:r>
              <a:rPr b="1" lang="vi"/>
              <a:t>&lt;p&gt;</a:t>
            </a:r>
            <a:r>
              <a:rPr lang="vi"/>
              <a:t> Mẹ tôi có </a:t>
            </a:r>
            <a:r>
              <a:rPr b="1" lang="vi"/>
              <a:t>&lt;span style=‘color: blue; font-weight: bold ’&gt; </a:t>
            </a:r>
            <a:r>
              <a:rPr lang="vi"/>
              <a:t>blue </a:t>
            </a:r>
            <a:r>
              <a:rPr b="1" lang="vi"/>
              <a:t>&lt;/span&gt; </a:t>
            </a:r>
            <a:r>
              <a:rPr lang="vi"/>
              <a:t>mắt. </a:t>
            </a:r>
            <a:r>
              <a:rPr b="1" lang="vi"/>
              <a:t>&lt;/p&gt;</a:t>
            </a:r>
            <a:endParaRPr b="1"/>
          </a:p>
          <a:p>
            <a:pPr indent="-171450" lvl="0" marL="171450" rtl="0" algn="l">
              <a:spcBef>
                <a:spcPts val="360"/>
              </a:spcBef>
              <a:spcAft>
                <a:spcPts val="0"/>
              </a:spcAft>
              <a:buClr>
                <a:schemeClr val="dk1"/>
              </a:buClr>
              <a:buSzPts val="1200"/>
              <a:buFont typeface="Arial"/>
              <a:buChar char="•"/>
            </a:pPr>
            <a:r>
              <a:rPr lang="vi"/>
              <a:t>Thẻ </a:t>
            </a:r>
            <a:r>
              <a:rPr b="1" lang="vi"/>
              <a:t>&lt;span&gt; </a:t>
            </a:r>
            <a:r>
              <a:rPr lang="vi"/>
              <a:t>có các thuộc tính khác nhau; nó cũng hỗ trợ các thuộc tính sự kiện JavaScript</a:t>
            </a:r>
            <a:endParaRPr b="1"/>
          </a:p>
        </p:txBody>
      </p:sp>
      <p:sp>
        <p:nvSpPr>
          <p:cNvPr id="131" name="Google Shape;131;gb126ab95ef_2_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126ab95ef_2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9" name="Google Shape;139;gb126ab95ef_2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Thụt lề đoạn văn bản</a:t>
            </a:r>
            <a:endParaRPr/>
          </a:p>
          <a:p>
            <a:pPr indent="-171450" lvl="0" marL="171450" rtl="0" algn="l">
              <a:spcBef>
                <a:spcPts val="360"/>
              </a:spcBef>
              <a:spcAft>
                <a:spcPts val="0"/>
              </a:spcAft>
              <a:buClr>
                <a:schemeClr val="dk1"/>
              </a:buClr>
              <a:buSzPts val="1200"/>
              <a:buFont typeface="Arial"/>
              <a:buChar char="•"/>
            </a:pPr>
            <a:r>
              <a:rPr lang="vi"/>
              <a:t>Thụt lề là quá trình đặt văn bản khỏi vị trí bình thường của nó, sang trái hoặc sang phải. </a:t>
            </a:r>
            <a:endParaRPr/>
          </a:p>
          <a:p>
            <a:pPr indent="-171450" lvl="0" marL="171450" rtl="0" algn="l">
              <a:spcBef>
                <a:spcPts val="360"/>
              </a:spcBef>
              <a:spcAft>
                <a:spcPts val="0"/>
              </a:spcAft>
              <a:buClr>
                <a:schemeClr val="dk1"/>
              </a:buClr>
              <a:buSzPts val="1200"/>
              <a:buFont typeface="Arial"/>
              <a:buChar char="•"/>
            </a:pPr>
            <a:r>
              <a:rPr lang="vi"/>
              <a:t>Trong kiểu đoạn văn, có 3 kiểu thụt lề:</a:t>
            </a:r>
            <a:endParaRPr/>
          </a:p>
          <a:p>
            <a:pPr indent="-228600" lvl="1" marL="685800" rtl="0" algn="l">
              <a:spcBef>
                <a:spcPts val="360"/>
              </a:spcBef>
              <a:spcAft>
                <a:spcPts val="0"/>
              </a:spcAft>
              <a:buClr>
                <a:schemeClr val="dk1"/>
              </a:buClr>
              <a:buSzPts val="1200"/>
              <a:buFont typeface="Calibri"/>
              <a:buAutoNum type="arabicPeriod"/>
            </a:pPr>
            <a:r>
              <a:rPr b="1" lang="vi"/>
              <a:t>Thụt lề dòng đầu tiên</a:t>
            </a:r>
            <a:r>
              <a:rPr lang="vi"/>
              <a:t>:</a:t>
            </a:r>
            <a:endParaRPr/>
          </a:p>
          <a:p>
            <a:pPr indent="-171450" lvl="2" marL="1085850" rtl="0" algn="l">
              <a:spcBef>
                <a:spcPts val="360"/>
              </a:spcBef>
              <a:spcAft>
                <a:spcPts val="0"/>
              </a:spcAft>
              <a:buClr>
                <a:schemeClr val="dk1"/>
              </a:buClr>
              <a:buSzPts val="1200"/>
              <a:buFont typeface="Arial"/>
              <a:buChar char="•"/>
            </a:pPr>
            <a:r>
              <a:rPr lang="vi"/>
              <a:t>Thuộc tính </a:t>
            </a:r>
            <a:r>
              <a:rPr b="1" lang="vi"/>
              <a:t>text-indent</a:t>
            </a:r>
            <a:r>
              <a:rPr lang="vi"/>
              <a:t> được sử dụng để thụt lề dòng đầu tiên của đoạn văn</a:t>
            </a:r>
            <a:endParaRPr b="1"/>
          </a:p>
        </p:txBody>
      </p:sp>
      <p:sp>
        <p:nvSpPr>
          <p:cNvPr id="140" name="Google Shape;140;gb126ab95ef_2_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126ab95ef_2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5" name="Google Shape;155;gb126ab95ef_2_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1" marL="685800" rtl="0" algn="l">
              <a:spcBef>
                <a:spcPts val="0"/>
              </a:spcBef>
              <a:spcAft>
                <a:spcPts val="0"/>
              </a:spcAft>
              <a:buClr>
                <a:schemeClr val="lt1"/>
              </a:buClr>
              <a:buSzPts val="1200"/>
              <a:buFont typeface="Calibri"/>
              <a:buAutoNum type="arabicPeriod" startAt="2"/>
            </a:pPr>
            <a:r>
              <a:rPr b="1" lang="vi" sz="1200">
                <a:solidFill>
                  <a:schemeClr val="lt1"/>
                </a:solidFill>
                <a:latin typeface="Calibri"/>
                <a:ea typeface="Calibri"/>
                <a:cs typeface="Calibri"/>
                <a:sym typeface="Calibri"/>
              </a:rPr>
              <a:t>Padding</a:t>
            </a:r>
            <a:endParaRPr/>
          </a:p>
          <a:p>
            <a:pPr indent="-228600" lvl="2" marL="1143000" rtl="0" algn="l">
              <a:spcBef>
                <a:spcPts val="360"/>
              </a:spcBef>
              <a:spcAft>
                <a:spcPts val="0"/>
              </a:spcAft>
              <a:buClr>
                <a:schemeClr val="dk1"/>
              </a:buClr>
              <a:buSzPts val="1200"/>
              <a:buFont typeface="Arial"/>
              <a:buChar char="•"/>
            </a:pPr>
            <a:r>
              <a:rPr lang="vi"/>
              <a:t>Thuộc tính </a:t>
            </a:r>
            <a:r>
              <a:rPr b="1" lang="vi"/>
              <a:t>padding</a:t>
            </a:r>
            <a:r>
              <a:rPr lang="vi"/>
              <a:t> được sử dụng để thêm một lượng không gian cụ thể giữa đường viền của một phần tử và nội dung của nó.</a:t>
            </a:r>
            <a:endParaRPr/>
          </a:p>
        </p:txBody>
      </p:sp>
      <p:sp>
        <p:nvSpPr>
          <p:cNvPr id="156" name="Google Shape;156;gb126ab95ef_2_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126ab95ef_2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0" name="Google Shape;170;gb126ab95ef_2_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1" marL="685800" marR="0" rtl="0" algn="l">
              <a:lnSpc>
                <a:spcPct val="100000"/>
              </a:lnSpc>
              <a:spcBef>
                <a:spcPts val="0"/>
              </a:spcBef>
              <a:spcAft>
                <a:spcPts val="0"/>
              </a:spcAft>
              <a:buClr>
                <a:schemeClr val="lt1"/>
              </a:buClr>
              <a:buSzPts val="1200"/>
              <a:buFont typeface="Calibri"/>
              <a:buAutoNum type="arabicPeriod" startAt="3"/>
            </a:pPr>
            <a:r>
              <a:rPr b="1" lang="vi" sz="1200">
                <a:solidFill>
                  <a:schemeClr val="lt1"/>
                </a:solidFill>
                <a:latin typeface="Calibri"/>
                <a:ea typeface="Calibri"/>
                <a:cs typeface="Calibri"/>
                <a:sym typeface="Calibri"/>
              </a:rPr>
              <a:t>Margin</a:t>
            </a:r>
            <a:endParaRPr/>
          </a:p>
          <a:p>
            <a:pPr indent="-228600" lvl="2" marL="1143000" marR="0" rtl="0" algn="l">
              <a:lnSpc>
                <a:spcPct val="100000"/>
              </a:lnSpc>
              <a:spcBef>
                <a:spcPts val="360"/>
              </a:spcBef>
              <a:spcAft>
                <a:spcPts val="0"/>
              </a:spcAft>
              <a:buClr>
                <a:schemeClr val="dk1"/>
              </a:buClr>
              <a:buSzPts val="1200"/>
              <a:buFont typeface="Arial"/>
              <a:buChar char="•"/>
            </a:pPr>
            <a:r>
              <a:rPr lang="vi"/>
              <a:t>Thuộc tính </a:t>
            </a:r>
            <a:r>
              <a:rPr b="1" lang="vi"/>
              <a:t>margin</a:t>
            </a:r>
            <a:r>
              <a:rPr lang="vi"/>
              <a:t> được sử dụng để thêm một lượng khoảng trắng cụ thể xung quanh một phần tử, ở bên ngoài phần tử.</a:t>
            </a:r>
            <a:endParaRPr b="1" sz="1200">
              <a:solidFill>
                <a:schemeClr val="lt1"/>
              </a:solidFill>
              <a:latin typeface="Calibri"/>
              <a:ea typeface="Calibri"/>
              <a:cs typeface="Calibri"/>
              <a:sym typeface="Calibri"/>
            </a:endParaRPr>
          </a:p>
        </p:txBody>
      </p:sp>
      <p:sp>
        <p:nvSpPr>
          <p:cNvPr id="171" name="Google Shape;171;gb126ab95ef_2_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7.png"/><Relationship Id="rId4" Type="http://schemas.openxmlformats.org/officeDocument/2006/relationships/image" Target="../media/image11.jpg"/><Relationship Id="rId5" Type="http://schemas.openxmlformats.org/officeDocument/2006/relationships/image" Target="../media/image38.png"/><Relationship Id="rId6" Type="http://schemas.openxmlformats.org/officeDocument/2006/relationships/image" Target="../media/image12.png"/><Relationship Id="rId7"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5" name="Shape 55"/>
        <p:cNvGrpSpPr/>
        <p:nvPr/>
      </p:nvGrpSpPr>
      <p:grpSpPr>
        <a:xfrm>
          <a:off x="0" y="0"/>
          <a:ext cx="0" cy="0"/>
          <a:chOff x="0" y="0"/>
          <a:chExt cx="0" cy="0"/>
        </a:xfrm>
      </p:grpSpPr>
      <p:sp>
        <p:nvSpPr>
          <p:cNvPr id="56" name="Google Shape;56;p14"/>
          <p:cNvSpPr txBox="1"/>
          <p:nvPr/>
        </p:nvSpPr>
        <p:spPr>
          <a:xfrm>
            <a:off x="1752600" y="2743200"/>
            <a:ext cx="1828800" cy="39241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1" i="0" lang="vi" sz="2800" u="none" cap="none" strike="noStrike">
                <a:solidFill>
                  <a:schemeClr val="dk1"/>
                </a:solidFill>
                <a:latin typeface="Book Antiqua"/>
                <a:ea typeface="Book Antiqua"/>
                <a:cs typeface="Book Antiqua"/>
                <a:sym typeface="Book Antiqua"/>
              </a:rPr>
              <a:t>Session: 6</a:t>
            </a:r>
            <a:endParaRPr/>
          </a:p>
        </p:txBody>
      </p:sp>
      <p:sp>
        <p:nvSpPr>
          <p:cNvPr id="57" name="Google Shape;57;p14"/>
          <p:cNvSpPr txBox="1"/>
          <p:nvPr/>
        </p:nvSpPr>
        <p:spPr>
          <a:xfrm>
            <a:off x="914400" y="3314700"/>
            <a:ext cx="7315200"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vi" sz="4500" u="none" cap="none" strike="noStrike">
                <a:solidFill>
                  <a:schemeClr val="dk1"/>
                </a:solidFill>
                <a:latin typeface="Book Antiqua"/>
                <a:ea typeface="Book Antiqua"/>
                <a:cs typeface="Book Antiqua"/>
                <a:sym typeface="Book Antiqua"/>
              </a:rPr>
              <a:t>Formatting Using Style Sheets</a:t>
            </a:r>
            <a:endParaRPr/>
          </a:p>
        </p:txBody>
      </p:sp>
      <p:sp>
        <p:nvSpPr>
          <p:cNvPr id="58" name="Google Shape;58;p14"/>
          <p:cNvSpPr/>
          <p:nvPr/>
        </p:nvSpPr>
        <p:spPr>
          <a:xfrm>
            <a:off x="0" y="0"/>
            <a:ext cx="685800" cy="5143500"/>
          </a:xfrm>
          <a:prstGeom prst="rect">
            <a:avLst/>
          </a:prstGeom>
          <a:gradFill>
            <a:gsLst>
              <a:gs pos="0">
                <a:srgbClr val="548135"/>
              </a:gs>
              <a:gs pos="50000">
                <a:srgbClr val="548135"/>
              </a:gs>
              <a:gs pos="100000">
                <a:srgbClr val="D5DBE5"/>
              </a:gs>
            </a:gsLst>
            <a:lin ang="16200000" scaled="0"/>
          </a:grad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59" name="Google Shape;59;p14"/>
          <p:cNvPicPr preferRelativeResize="0"/>
          <p:nvPr/>
        </p:nvPicPr>
        <p:blipFill rotWithShape="1">
          <a:blip r:embed="rId2">
            <a:alphaModFix/>
          </a:blip>
          <a:srcRect b="0" l="3556" r="0" t="0"/>
          <a:stretch/>
        </p:blipFill>
        <p:spPr>
          <a:xfrm>
            <a:off x="7040033" y="1600200"/>
            <a:ext cx="656167" cy="571500"/>
          </a:xfrm>
          <a:prstGeom prst="rect">
            <a:avLst/>
          </a:prstGeom>
          <a:noFill/>
          <a:ln>
            <a:noFill/>
          </a:ln>
        </p:spPr>
      </p:pic>
      <p:pic>
        <p:nvPicPr>
          <p:cNvPr descr="Internet_Explorer_7_Logo-150x150.png" id="60" name="Google Shape;60;p14"/>
          <p:cNvPicPr preferRelativeResize="0"/>
          <p:nvPr/>
        </p:nvPicPr>
        <p:blipFill rotWithShape="1">
          <a:blip r:embed="rId3">
            <a:alphaModFix/>
          </a:blip>
          <a:srcRect b="0" l="0" r="0" t="0"/>
          <a:stretch/>
        </p:blipFill>
        <p:spPr>
          <a:xfrm>
            <a:off x="7010400" y="628650"/>
            <a:ext cx="457200" cy="457200"/>
          </a:xfrm>
          <a:prstGeom prst="rect">
            <a:avLst/>
          </a:prstGeom>
          <a:noFill/>
          <a:ln>
            <a:noFill/>
          </a:ln>
        </p:spPr>
      </p:pic>
      <p:pic>
        <p:nvPicPr>
          <p:cNvPr descr="images.jpg" id="61" name="Google Shape;61;p14"/>
          <p:cNvPicPr preferRelativeResize="0"/>
          <p:nvPr/>
        </p:nvPicPr>
        <p:blipFill rotWithShape="1">
          <a:blip r:embed="rId4">
            <a:alphaModFix/>
          </a:blip>
          <a:srcRect b="0" l="0" r="0" t="0"/>
          <a:stretch/>
        </p:blipFill>
        <p:spPr>
          <a:xfrm rot="-1088993">
            <a:off x="931826" y="532112"/>
            <a:ext cx="1850231" cy="1385888"/>
          </a:xfrm>
          <a:prstGeom prst="rect">
            <a:avLst/>
          </a:prstGeom>
          <a:noFill/>
          <a:ln>
            <a:noFill/>
          </a:ln>
        </p:spPr>
      </p:pic>
      <p:sp>
        <p:nvSpPr>
          <p:cNvPr id="62" name="Google Shape;62;p14"/>
          <p:cNvSpPr/>
          <p:nvPr/>
        </p:nvSpPr>
        <p:spPr>
          <a:xfrm>
            <a:off x="228600" y="971550"/>
            <a:ext cx="7571303" cy="7617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vi" sz="6000" u="none" cap="none" strike="noStrike">
                <a:solidFill>
                  <a:srgbClr val="FF9356"/>
                </a:solidFill>
                <a:latin typeface="Courier New"/>
                <a:ea typeface="Courier New"/>
                <a:cs typeface="Courier New"/>
                <a:sym typeface="Courier New"/>
              </a:rPr>
              <a:t>     NexTGen Web</a:t>
            </a:r>
            <a:endParaRPr b="1" i="0" sz="6000" u="none" cap="none" strike="noStrike">
              <a:solidFill>
                <a:srgbClr val="BF9000"/>
              </a:solidFill>
              <a:latin typeface="Courier New"/>
              <a:ea typeface="Courier New"/>
              <a:cs typeface="Courier New"/>
              <a:sym typeface="Courier New"/>
            </a:endParaRPr>
          </a:p>
        </p:txBody>
      </p:sp>
      <p:pic>
        <p:nvPicPr>
          <p:cNvPr id="63" name="Google Shape;63;p14"/>
          <p:cNvPicPr preferRelativeResize="0"/>
          <p:nvPr/>
        </p:nvPicPr>
        <p:blipFill rotWithShape="1">
          <a:blip r:embed="rId5">
            <a:alphaModFix/>
          </a:blip>
          <a:srcRect b="0" l="0" r="0" t="3540"/>
          <a:stretch/>
        </p:blipFill>
        <p:spPr>
          <a:xfrm>
            <a:off x="5943600" y="1657350"/>
            <a:ext cx="762000" cy="484774"/>
          </a:xfrm>
          <a:prstGeom prst="rect">
            <a:avLst/>
          </a:prstGeom>
          <a:noFill/>
          <a:ln>
            <a:noFill/>
          </a:ln>
        </p:spPr>
      </p:pic>
      <p:pic>
        <p:nvPicPr>
          <p:cNvPr id="64" name="Google Shape;64;p14"/>
          <p:cNvPicPr preferRelativeResize="0"/>
          <p:nvPr/>
        </p:nvPicPr>
        <p:blipFill rotWithShape="1">
          <a:blip r:embed="rId6">
            <a:alphaModFix/>
          </a:blip>
          <a:srcRect b="0" l="0" r="0" t="0"/>
          <a:stretch/>
        </p:blipFill>
        <p:spPr>
          <a:xfrm>
            <a:off x="6009901" y="628650"/>
            <a:ext cx="464624" cy="442913"/>
          </a:xfrm>
          <a:prstGeom prst="rect">
            <a:avLst/>
          </a:prstGeom>
          <a:noFill/>
          <a:ln>
            <a:noFill/>
          </a:ln>
        </p:spPr>
      </p:pic>
      <p:pic>
        <p:nvPicPr>
          <p:cNvPr descr="256px-Chrome_Logo.svg_.png" id="65" name="Google Shape;65;p14"/>
          <p:cNvPicPr preferRelativeResize="0"/>
          <p:nvPr/>
        </p:nvPicPr>
        <p:blipFill rotWithShape="1">
          <a:blip r:embed="rId7">
            <a:alphaModFix/>
          </a:blip>
          <a:srcRect b="0" l="0" r="0" t="0"/>
          <a:stretch/>
        </p:blipFill>
        <p:spPr>
          <a:xfrm>
            <a:off x="7772400" y="1143000"/>
            <a:ext cx="457200" cy="457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1">
            <a:alpha val="44705"/>
          </a:schemeClr>
        </a:solidFill>
      </p:bgPr>
    </p:bg>
    <p:spTree>
      <p:nvGrpSpPr>
        <p:cNvPr id="66" name="Shape 66"/>
        <p:cNvGrpSpPr/>
        <p:nvPr/>
      </p:nvGrpSpPr>
      <p:grpSpPr>
        <a:xfrm>
          <a:off x="0" y="0"/>
          <a:ext cx="0" cy="0"/>
          <a:chOff x="0" y="0"/>
          <a:chExt cx="0" cy="0"/>
        </a:xfrm>
      </p:grpSpPr>
      <p:sp>
        <p:nvSpPr>
          <p:cNvPr id="67" name="Google Shape;67;p15"/>
          <p:cNvSpPr/>
          <p:nvPr/>
        </p:nvSpPr>
        <p:spPr>
          <a:xfrm>
            <a:off x="0" y="0"/>
            <a:ext cx="9144000" cy="571500"/>
          </a:xfrm>
          <a:prstGeom prst="rect">
            <a:avLst/>
          </a:prstGeom>
          <a:gradFill>
            <a:gsLst>
              <a:gs pos="0">
                <a:srgbClr val="548135"/>
              </a:gs>
              <a:gs pos="44000">
                <a:srgbClr val="C4E0B2"/>
              </a:gs>
              <a:gs pos="100000">
                <a:srgbClr val="DBDBDB"/>
              </a:gs>
            </a:gsLst>
            <a:lin ang="16200000" scaled="0"/>
          </a:grad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p:txBody>
      </p:sp>
      <p:sp>
        <p:nvSpPr>
          <p:cNvPr id="68" name="Google Shape;68;p1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
        <p:nvSpPr>
          <p:cNvPr id="69" name="Google Shape;69;p15"/>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dk1"/>
                </a:solidFill>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i="0" sz="3200" u="none" cap="none">
                <a:solidFill>
                  <a:srgbClr val="002060"/>
                </a:solidFill>
                <a:latin typeface="Book Antiqua"/>
                <a:ea typeface="Book Antiqua"/>
                <a:cs typeface="Book Antiqua"/>
                <a:sym typeface="Book Antiqua"/>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71" name="Google Shape;71;p15"/>
          <p:cNvSpPr txBox="1"/>
          <p:nvPr/>
        </p:nvSpPr>
        <p:spPr>
          <a:xfrm>
            <a:off x="0" y="4960144"/>
            <a:ext cx="3048000" cy="18335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vi" sz="1200" u="none" cap="none" strike="noStrike">
                <a:solidFill>
                  <a:schemeClr val="dk1"/>
                </a:solidFill>
                <a:latin typeface="Calibri"/>
                <a:ea typeface="Calibri"/>
                <a:cs typeface="Calibri"/>
                <a:sym typeface="Calibri"/>
              </a:rPr>
              <a:t>© </a:t>
            </a:r>
            <a:r>
              <a:rPr b="0" i="1" lang="vi" sz="1200" u="none" cap="none" strike="noStrike">
                <a:solidFill>
                  <a:schemeClr val="dk1"/>
                </a:solidFill>
                <a:latin typeface="Calibri"/>
                <a:ea typeface="Calibri"/>
                <a:cs typeface="Calibri"/>
                <a:sym typeface="Calibri"/>
              </a:rPr>
              <a:t>Aptech Ltd. </a:t>
            </a:r>
            <a:endParaRPr b="0" i="1" sz="1200" u="none" cap="none" strike="noStrike">
              <a:solidFill>
                <a:schemeClr val="dk1"/>
              </a:solidFill>
              <a:latin typeface="Calibri"/>
              <a:ea typeface="Calibri"/>
              <a:cs typeface="Calibri"/>
              <a:sym typeface="Calibri"/>
            </a:endParaRPr>
          </a:p>
        </p:txBody>
      </p:sp>
      <p:pic>
        <p:nvPicPr>
          <p:cNvPr descr="HTML5_Logo_256.png" id="72" name="Google Shape;72;p15"/>
          <p:cNvPicPr preferRelativeResize="0"/>
          <p:nvPr/>
        </p:nvPicPr>
        <p:blipFill rotWithShape="1">
          <a:blip r:embed="rId2">
            <a:alphaModFix/>
          </a:blip>
          <a:srcRect b="0" l="0" r="0" t="0"/>
          <a:stretch/>
        </p:blipFill>
        <p:spPr>
          <a:xfrm>
            <a:off x="-76200" y="57150"/>
            <a:ext cx="514350" cy="5143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263128"/>
            <a:ext cx="8229600" cy="30837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2500" u="none" cap="none" strike="noStrike">
                <a:solidFill>
                  <a:schemeClr val="lt1"/>
                </a:solidFill>
                <a:latin typeface="Arial"/>
                <a:ea typeface="Arial"/>
                <a:cs typeface="Arial"/>
                <a:sym typeface="Arial"/>
              </a:defRPr>
            </a:lvl1pPr>
            <a:lvl2pPr lvl="1" marR="0" rtl="0" algn="r">
              <a:spcBef>
                <a:spcPts val="0"/>
              </a:spcBef>
              <a:spcAft>
                <a:spcPts val="0"/>
              </a:spcAft>
              <a:buSzPts val="1400"/>
              <a:buNone/>
              <a:defRPr b="1" i="0" sz="2500" u="none" cap="none" strike="noStrike">
                <a:solidFill>
                  <a:schemeClr val="lt1"/>
                </a:solidFill>
                <a:latin typeface="Arial"/>
                <a:ea typeface="Arial"/>
                <a:cs typeface="Arial"/>
                <a:sym typeface="Arial"/>
              </a:defRPr>
            </a:lvl2pPr>
            <a:lvl3pPr lvl="2" marR="0" rtl="0" algn="r">
              <a:spcBef>
                <a:spcPts val="0"/>
              </a:spcBef>
              <a:spcAft>
                <a:spcPts val="0"/>
              </a:spcAft>
              <a:buSzPts val="1400"/>
              <a:buNone/>
              <a:defRPr b="1" i="0" sz="2500" u="none" cap="none" strike="noStrike">
                <a:solidFill>
                  <a:schemeClr val="lt1"/>
                </a:solidFill>
                <a:latin typeface="Arial"/>
                <a:ea typeface="Arial"/>
                <a:cs typeface="Arial"/>
                <a:sym typeface="Arial"/>
              </a:defRPr>
            </a:lvl3pPr>
            <a:lvl4pPr lvl="3" marR="0" rtl="0" algn="r">
              <a:spcBef>
                <a:spcPts val="0"/>
              </a:spcBef>
              <a:spcAft>
                <a:spcPts val="0"/>
              </a:spcAft>
              <a:buSzPts val="1400"/>
              <a:buNone/>
              <a:defRPr b="1" i="0" sz="2500" u="none" cap="none" strike="noStrike">
                <a:solidFill>
                  <a:schemeClr val="lt1"/>
                </a:solidFill>
                <a:latin typeface="Arial"/>
                <a:ea typeface="Arial"/>
                <a:cs typeface="Arial"/>
                <a:sym typeface="Arial"/>
              </a:defRPr>
            </a:lvl4pPr>
            <a:lvl5pPr lvl="4" marR="0" rtl="0" algn="r">
              <a:spcBef>
                <a:spcPts val="0"/>
              </a:spcBef>
              <a:spcAft>
                <a:spcPts val="0"/>
              </a:spcAft>
              <a:buSzPts val="1400"/>
              <a:buNone/>
              <a:defRPr b="1" i="0" sz="2500" u="none" cap="none" strike="noStrike">
                <a:solidFill>
                  <a:schemeClr val="lt1"/>
                </a:solidFill>
                <a:latin typeface="Arial"/>
                <a:ea typeface="Arial"/>
                <a:cs typeface="Arial"/>
                <a:sym typeface="Arial"/>
              </a:defRPr>
            </a:lvl5pPr>
            <a:lvl6pPr lvl="5"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6pPr>
            <a:lvl7pPr lvl="6"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7pPr>
            <a:lvl8pPr lvl="7"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8pPr>
            <a:lvl9pPr lvl="8"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9pPr>
          </a:lstStyle>
          <a:p/>
        </p:txBody>
      </p:sp>
      <p:sp>
        <p:nvSpPr>
          <p:cNvPr id="52" name="Google Shape;52;p13"/>
          <p:cNvSpPr txBox="1"/>
          <p:nvPr>
            <p:ph idx="1" type="body"/>
          </p:nvPr>
        </p:nvSpPr>
        <p:spPr>
          <a:xfrm>
            <a:off x="304800" y="685800"/>
            <a:ext cx="8610600" cy="3943350"/>
          </a:xfrm>
          <a:prstGeom prst="rect">
            <a:avLst/>
          </a:prstGeom>
          <a:noFill/>
          <a:ln>
            <a:noFill/>
          </a:ln>
        </p:spPr>
        <p:txBody>
          <a:bodyPr anchorCtr="0" anchor="t" bIns="45700" lIns="91425" spcFirstLastPara="1" rIns="91425" wrap="square" tIns="45700">
            <a:noAutofit/>
          </a:bodyPr>
          <a:lstStyle>
            <a:lvl1pPr indent="-317500" lvl="0" marL="457200" marR="0" rtl="0" algn="l">
              <a:spcBef>
                <a:spcPts val="560"/>
              </a:spcBef>
              <a:spcAft>
                <a:spcPts val="0"/>
              </a:spcAft>
              <a:buClr>
                <a:srgbClr val="004E4C"/>
              </a:buClr>
              <a:buSzPts val="1400"/>
              <a:buFont typeface="Noto Sans Symbols"/>
              <a:buChar char="◆"/>
              <a:defRPr b="0" i="0" sz="2800" u="none" cap="none" strike="noStrike">
                <a:solidFill>
                  <a:schemeClr val="dk1"/>
                </a:solidFill>
                <a:latin typeface="Calibri"/>
                <a:ea typeface="Calibri"/>
                <a:cs typeface="Calibri"/>
                <a:sym typeface="Calibri"/>
              </a:defRPr>
            </a:lvl1pPr>
            <a:lvl2pPr indent="-304800" lvl="1" marL="914400" marR="0" rtl="0" algn="l">
              <a:spcBef>
                <a:spcPts val="480"/>
              </a:spcBef>
              <a:spcAft>
                <a:spcPts val="0"/>
              </a:spcAft>
              <a:buClr>
                <a:srgbClr val="006666"/>
              </a:buClr>
              <a:buSzPts val="1200"/>
              <a:buFont typeface="Noto Sans Symbols"/>
              <a:buChar char="🞛"/>
              <a:defRPr b="0" i="0" sz="2400" u="none" cap="none" strike="noStrike">
                <a:solidFill>
                  <a:schemeClr val="dk1"/>
                </a:solidFill>
                <a:latin typeface="Calibri"/>
                <a:ea typeface="Calibri"/>
                <a:cs typeface="Calibri"/>
                <a:sym typeface="Calibri"/>
              </a:defRPr>
            </a:lvl2pPr>
            <a:lvl3pPr indent="-279400" lvl="2" marL="1371600" marR="0" rtl="0" algn="l">
              <a:spcBef>
                <a:spcPts val="400"/>
              </a:spcBef>
              <a:spcAft>
                <a:spcPts val="0"/>
              </a:spcAft>
              <a:buClr>
                <a:srgbClr val="006666"/>
              </a:buClr>
              <a:buSzPts val="8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3" name="Google Shape;53;p13"/>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2pPr>
            <a:lvl3pPr lvl="2"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3pPr>
            <a:lvl4pPr lvl="3"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4pPr>
            <a:lvl5pPr lvl="4"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5pPr>
            <a:lvl6pPr lvl="5"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6pPr>
            <a:lvl7pPr lvl="6"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7pPr>
            <a:lvl8pPr lvl="7"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8pPr>
            <a:lvl9pPr lvl="8"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9pPr>
          </a:lstStyle>
          <a:p/>
        </p:txBody>
      </p:sp>
      <p:sp>
        <p:nvSpPr>
          <p:cNvPr id="54" name="Google Shape;54;p1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9.png"/><Relationship Id="rId4" Type="http://schemas.openxmlformats.org/officeDocument/2006/relationships/image" Target="../media/image20.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34.png"/><Relationship Id="rId5"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88" name="Google Shape;188;p25"/>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Using Style Sheets / Session 6 </a:t>
            </a:r>
            <a:endParaRPr/>
          </a:p>
        </p:txBody>
      </p:sp>
      <p:sp>
        <p:nvSpPr>
          <p:cNvPr id="189" name="Google Shape;189;p25"/>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Border Style 1-3</a:t>
            </a:r>
            <a:endParaRPr/>
          </a:p>
        </p:txBody>
      </p:sp>
      <p:sp>
        <p:nvSpPr>
          <p:cNvPr id="190" name="Google Shape;190;p25"/>
          <p:cNvSpPr/>
          <p:nvPr/>
        </p:nvSpPr>
        <p:spPr>
          <a:xfrm>
            <a:off x="167825" y="551110"/>
            <a:ext cx="8763000" cy="1136922"/>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Borders are rectangular outlines that surround an element. </a:t>
            </a:r>
            <a:endParaRPr/>
          </a:p>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Borders present around text and an image emphasize the content inside the text box. </a:t>
            </a:r>
            <a:endParaRPr/>
          </a:p>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CSS border properties specify the style, color, and width of the border.</a:t>
            </a:r>
            <a:endParaRPr/>
          </a:p>
        </p:txBody>
      </p:sp>
      <p:graphicFrame>
        <p:nvGraphicFramePr>
          <p:cNvPr id="191" name="Google Shape;191;p25"/>
          <p:cNvGraphicFramePr/>
          <p:nvPr/>
        </p:nvGraphicFramePr>
        <p:xfrm>
          <a:off x="304801" y="1823627"/>
          <a:ext cx="3000000" cy="3000000"/>
        </p:xfrm>
        <a:graphic>
          <a:graphicData uri="http://schemas.openxmlformats.org/drawingml/2006/table">
            <a:tbl>
              <a:tblPr bandRow="1">
                <a:noFill/>
                <a:tableStyleId>{C75A7C0F-1A4D-4CE3-99DD-B2EEDCF229F7}</a:tableStyleId>
              </a:tblPr>
              <a:tblGrid>
                <a:gridCol w="2438400"/>
              </a:tblGrid>
              <a:tr h="405225">
                <a:tc>
                  <a:txBody>
                    <a:bodyPr/>
                    <a:lstStyle/>
                    <a:p>
                      <a:pPr indent="0" lvl="0" marL="0" marR="0" rtl="0" algn="ctr">
                        <a:lnSpc>
                          <a:spcPct val="100000"/>
                        </a:lnSpc>
                        <a:spcBef>
                          <a:spcPts val="0"/>
                        </a:spcBef>
                        <a:spcAft>
                          <a:spcPts val="0"/>
                        </a:spcAft>
                        <a:buClr>
                          <a:schemeClr val="dk1"/>
                        </a:buClr>
                        <a:buSzPts val="2100"/>
                        <a:buFont typeface="Arial"/>
                        <a:buNone/>
                      </a:pPr>
                      <a:r>
                        <a:t/>
                      </a:r>
                      <a:endParaRPr b="1" baseline="30000" sz="21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2100"/>
                        <a:buFont typeface="Calibri"/>
                        <a:buNone/>
                      </a:pPr>
                      <a:r>
                        <a:rPr b="1" baseline="30000" lang="vi" sz="2100" u="none" cap="none" strike="noStrike">
                          <a:solidFill>
                            <a:schemeClr val="lt1"/>
                          </a:solidFill>
                          <a:latin typeface="Calibri"/>
                          <a:ea typeface="Calibri"/>
                          <a:cs typeface="Calibri"/>
                          <a:sym typeface="Calibri"/>
                        </a:rPr>
                        <a:t>Property</a:t>
                      </a:r>
                      <a:endParaRPr sz="1100"/>
                    </a:p>
                  </a:txBody>
                  <a:tcPr marT="0" marB="0" marR="91450" marL="91450">
                    <a:solidFill>
                      <a:srgbClr val="C55A11"/>
                    </a:solidFill>
                  </a:tcPr>
                </a:tc>
              </a:tr>
              <a:tr h="325800">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border-left-style</a:t>
                      </a:r>
                      <a:endParaRPr sz="1100"/>
                    </a:p>
                  </a:txBody>
                  <a:tcPr marT="0" marB="0" marR="91450" marL="91450">
                    <a:solidFill>
                      <a:srgbClr val="DBDBDB"/>
                    </a:solidFill>
                  </a:tcPr>
                </a:tc>
              </a:tr>
              <a:tr h="285750">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border-right-style</a:t>
                      </a:r>
                      <a:endParaRPr sz="1100"/>
                    </a:p>
                  </a:txBody>
                  <a:tcPr marT="0" marB="0" marR="91450" marL="91450">
                    <a:solidFill>
                      <a:srgbClr val="FBE4D4"/>
                    </a:solidFill>
                  </a:tcPr>
                </a:tc>
              </a:tr>
              <a:tr h="283250">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border-bottom-style</a:t>
                      </a:r>
                      <a:endParaRPr sz="1400" u="none" cap="none" strike="noStrike"/>
                    </a:p>
                  </a:txBody>
                  <a:tcPr marT="0" marB="0" marR="91450" marL="91450">
                    <a:solidFill>
                      <a:srgbClr val="DBDBDB"/>
                    </a:solidFill>
                  </a:tcPr>
                </a:tc>
              </a:tr>
              <a:tr h="308400">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border-top-style</a:t>
                      </a:r>
                      <a:endParaRPr sz="1100"/>
                    </a:p>
                  </a:txBody>
                  <a:tcPr marT="0" marB="0" marR="91450" marL="91450">
                    <a:solidFill>
                      <a:srgbClr val="FBE4D4"/>
                    </a:solidFill>
                  </a:tcPr>
                </a:tc>
              </a:tr>
            </a:tbl>
          </a:graphicData>
        </a:graphic>
      </p:graphicFrame>
      <p:graphicFrame>
        <p:nvGraphicFramePr>
          <p:cNvPr id="192" name="Google Shape;192;p25"/>
          <p:cNvGraphicFramePr/>
          <p:nvPr/>
        </p:nvGraphicFramePr>
        <p:xfrm>
          <a:off x="3048000" y="1823627"/>
          <a:ext cx="3000000" cy="3000000"/>
        </p:xfrm>
        <a:graphic>
          <a:graphicData uri="http://schemas.openxmlformats.org/drawingml/2006/table">
            <a:tbl>
              <a:tblPr bandRow="1" firstRow="1">
                <a:noFill/>
                <a:tableStyleId>{F191CF55-38FA-4CAA-A1F2-B1CB4A9BCC03}</a:tableStyleId>
              </a:tblPr>
              <a:tblGrid>
                <a:gridCol w="1125100"/>
                <a:gridCol w="4756575"/>
              </a:tblGrid>
              <a:tr h="412725">
                <a:tc>
                  <a:txBody>
                    <a:bodyPr/>
                    <a:lstStyle/>
                    <a:p>
                      <a:pPr indent="0" lvl="0" marL="0" marR="0" rtl="0" algn="ctr">
                        <a:lnSpc>
                          <a:spcPct val="100000"/>
                        </a:lnSpc>
                        <a:spcBef>
                          <a:spcPts val="0"/>
                        </a:spcBef>
                        <a:spcAft>
                          <a:spcPts val="0"/>
                        </a:spcAft>
                        <a:buClr>
                          <a:schemeClr val="dk1"/>
                        </a:buClr>
                        <a:buSzPts val="1400"/>
                        <a:buFont typeface="Arial"/>
                        <a:buNone/>
                      </a:pPr>
                      <a:r>
                        <a:rPr lang="vi" sz="1400" u="none" cap="none" strike="noStrike"/>
                        <a:t>Value</a:t>
                      </a:r>
                      <a:endParaRPr sz="1100"/>
                    </a:p>
                  </a:txBody>
                  <a:tcPr marT="34300" marB="34300" marR="91450" marL="91450"/>
                </a:tc>
                <a:tc>
                  <a:txBody>
                    <a:bodyPr/>
                    <a:lstStyle/>
                    <a:p>
                      <a:pPr indent="0" lvl="0" marL="0" marR="0" rtl="0" algn="ctr">
                        <a:lnSpc>
                          <a:spcPct val="100000"/>
                        </a:lnSpc>
                        <a:spcBef>
                          <a:spcPts val="0"/>
                        </a:spcBef>
                        <a:spcAft>
                          <a:spcPts val="0"/>
                        </a:spcAft>
                        <a:buClr>
                          <a:schemeClr val="dk1"/>
                        </a:buClr>
                        <a:buSzPts val="1400"/>
                        <a:buFont typeface="Arial"/>
                        <a:buNone/>
                      </a:pPr>
                      <a:r>
                        <a:rPr lang="vi" sz="1400" u="none" cap="none" strike="noStrike"/>
                        <a:t>Description</a:t>
                      </a:r>
                      <a:endParaRPr sz="1100"/>
                    </a:p>
                  </a:txBody>
                  <a:tcPr marT="34300" marB="34300" marR="91450" marL="91450"/>
                </a:tc>
              </a:tr>
              <a:tr h="278225">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Dashed</a:t>
                      </a:r>
                      <a:endParaRPr sz="1100"/>
                    </a:p>
                  </a:txBody>
                  <a:tcPr marT="0" marB="0"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It is used for specifying a dashed border.</a:t>
                      </a:r>
                      <a:endParaRPr sz="1100"/>
                    </a:p>
                  </a:txBody>
                  <a:tcPr marT="0" marB="0" marR="91450" marL="91450"/>
                </a:tc>
              </a:tr>
              <a:tr h="285750">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Dotted</a:t>
                      </a:r>
                      <a:endParaRPr sz="1100"/>
                    </a:p>
                  </a:txBody>
                  <a:tcPr marT="0" marB="0"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t is used for specifying a dotted border.</a:t>
                      </a:r>
                      <a:endParaRPr sz="1100"/>
                    </a:p>
                  </a:txBody>
                  <a:tcPr marT="0" marB="0" marR="91450" marL="91450"/>
                </a:tc>
              </a:tr>
              <a:tr h="303825">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Double</a:t>
                      </a:r>
                      <a:endParaRPr sz="1100"/>
                    </a:p>
                  </a:txBody>
                  <a:tcPr marT="0" marB="0"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It is used for specifying two borders.</a:t>
                      </a:r>
                      <a:endParaRPr sz="1100"/>
                    </a:p>
                  </a:txBody>
                  <a:tcPr marT="0" marB="0" marR="91450" marL="91450"/>
                </a:tc>
              </a:tr>
              <a:tr h="390700">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groove</a:t>
                      </a:r>
                      <a:endParaRPr sz="1100"/>
                    </a:p>
                  </a:txBody>
                  <a:tcPr marT="0" marB="0"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It is used for specifying a 3D grooved border.</a:t>
                      </a:r>
                      <a:endParaRPr sz="1100"/>
                    </a:p>
                  </a:txBody>
                  <a:tcPr marT="0" marB="0" marR="91450" marL="91450"/>
                </a:tc>
              </a:tr>
              <a:tr h="313375">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Inset</a:t>
                      </a:r>
                      <a:endParaRPr sz="1100"/>
                    </a:p>
                  </a:txBody>
                  <a:tcPr marT="0" marB="0"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It is used for specifying a 3D inset border.</a:t>
                      </a:r>
                      <a:endParaRPr sz="1100"/>
                    </a:p>
                  </a:txBody>
                  <a:tcPr marT="0" marB="0" marR="91450" marL="91450"/>
                </a:tc>
              </a:tr>
              <a:tr h="306525">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outset</a:t>
                      </a:r>
                      <a:endParaRPr sz="1100"/>
                    </a:p>
                  </a:txBody>
                  <a:tcPr marT="0" marB="0"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It is used for specifying a 3D outset border.</a:t>
                      </a:r>
                      <a:endParaRPr sz="1100"/>
                    </a:p>
                  </a:txBody>
                  <a:tcPr marT="0" marB="0" marR="91450" marL="91450"/>
                </a:tc>
              </a:tr>
              <a:tr h="324800">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ridge</a:t>
                      </a:r>
                      <a:endParaRPr sz="1100"/>
                    </a:p>
                  </a:txBody>
                  <a:tcPr marT="0" marB="0"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It is used for specifying a ridged border.</a:t>
                      </a:r>
                      <a:endParaRPr sz="1100"/>
                    </a:p>
                  </a:txBody>
                  <a:tcPr marT="0" marB="0" marR="91450" marL="91450"/>
                </a:tc>
              </a:tr>
              <a:tr h="324800">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solid</a:t>
                      </a:r>
                      <a:endParaRPr sz="1100"/>
                    </a:p>
                  </a:txBody>
                  <a:tcPr marT="0" marB="0"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It is used for specifying a solid border.</a:t>
                      </a:r>
                      <a:endParaRPr sz="1100"/>
                    </a:p>
                  </a:txBody>
                  <a:tcPr marT="0" marB="0"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Effect filter="fade" transition="in">
                                      <p:cBhvr>
                                        <p:cTn dur="500"/>
                                        <p:tgtEl>
                                          <p:spTgt spid="19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Effect filter="fade" transition="in">
                                      <p:cBhvr>
                                        <p:cTn dur="500"/>
                                        <p:tgtEl>
                                          <p:spTgt spid="19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animEffect filter="fade" transition="in">
                                      <p:cBhvr>
                                        <p:cTn dur="500"/>
                                        <p:tgtEl>
                                          <p:spTgt spid="1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500"/>
                                        <p:tgtEl>
                                          <p:spTgt spid="1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2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99" name="Google Shape;199;p26"/>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Using Style Sheets / Session 6 </a:t>
            </a:r>
            <a:endParaRPr/>
          </a:p>
        </p:txBody>
      </p:sp>
      <p:sp>
        <p:nvSpPr>
          <p:cNvPr id="200" name="Google Shape;200;p26"/>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Border Style 2-3</a:t>
            </a:r>
            <a:endParaRPr/>
          </a:p>
        </p:txBody>
      </p:sp>
      <p:sp>
        <p:nvSpPr>
          <p:cNvPr id="201" name="Google Shape;201;p26"/>
          <p:cNvSpPr/>
          <p:nvPr/>
        </p:nvSpPr>
        <p:spPr>
          <a:xfrm>
            <a:off x="228600" y="685800"/>
            <a:ext cx="8686800" cy="34290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87500"/>
              </a:lnSpc>
              <a:spcBef>
                <a:spcPts val="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Following figure shows an HTML code.</a:t>
            </a:r>
            <a:endParaRPr/>
          </a:p>
        </p:txBody>
      </p:sp>
      <p:pic>
        <p:nvPicPr>
          <p:cNvPr descr="6.10.tif" id="202" name="Google Shape;202;p26"/>
          <p:cNvPicPr preferRelativeResize="0"/>
          <p:nvPr/>
        </p:nvPicPr>
        <p:blipFill rotWithShape="1">
          <a:blip r:embed="rId3">
            <a:alphaModFix/>
          </a:blip>
          <a:srcRect b="0" l="0" r="0" t="0"/>
          <a:stretch/>
        </p:blipFill>
        <p:spPr>
          <a:xfrm>
            <a:off x="76200" y="1028700"/>
            <a:ext cx="5334000" cy="1714500"/>
          </a:xfrm>
          <a:prstGeom prst="rect">
            <a:avLst/>
          </a:prstGeom>
          <a:noFill/>
          <a:ln>
            <a:noFill/>
          </a:ln>
        </p:spPr>
      </p:pic>
      <p:pic>
        <p:nvPicPr>
          <p:cNvPr descr="6.11.tif" id="203" name="Google Shape;203;p26"/>
          <p:cNvPicPr preferRelativeResize="0"/>
          <p:nvPr/>
        </p:nvPicPr>
        <p:blipFill rotWithShape="1">
          <a:blip r:embed="rId4">
            <a:alphaModFix/>
          </a:blip>
          <a:srcRect b="0" l="0" r="0" t="0"/>
          <a:stretch/>
        </p:blipFill>
        <p:spPr>
          <a:xfrm>
            <a:off x="5486400" y="1031132"/>
            <a:ext cx="3548973" cy="1712068"/>
          </a:xfrm>
          <a:prstGeom prst="rect">
            <a:avLst/>
          </a:prstGeom>
          <a:noFill/>
          <a:ln>
            <a:noFill/>
          </a:ln>
        </p:spPr>
      </p:pic>
      <p:pic>
        <p:nvPicPr>
          <p:cNvPr descr="6.12.tif" id="204" name="Google Shape;204;p26"/>
          <p:cNvPicPr preferRelativeResize="0"/>
          <p:nvPr/>
        </p:nvPicPr>
        <p:blipFill rotWithShape="1">
          <a:blip r:embed="rId5">
            <a:alphaModFix/>
          </a:blip>
          <a:srcRect b="0" l="0" r="0" t="0"/>
          <a:stretch/>
        </p:blipFill>
        <p:spPr>
          <a:xfrm>
            <a:off x="787130" y="3455350"/>
            <a:ext cx="5657850" cy="703847"/>
          </a:xfrm>
          <a:prstGeom prst="rect">
            <a:avLst/>
          </a:prstGeom>
          <a:noFill/>
          <a:ln>
            <a:noFill/>
          </a:ln>
        </p:spPr>
      </p:pic>
      <p:sp>
        <p:nvSpPr>
          <p:cNvPr id="205" name="Google Shape;205;p26"/>
          <p:cNvSpPr/>
          <p:nvPr/>
        </p:nvSpPr>
        <p:spPr>
          <a:xfrm>
            <a:off x="215630" y="3015352"/>
            <a:ext cx="8686800" cy="34290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87500"/>
              </a:lnSpc>
              <a:spcBef>
                <a:spcPts val="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Following figure shows the output of border-style properties.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12" name="Google Shape;212;p27"/>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Using Style Sheets / Session 6 </a:t>
            </a:r>
            <a:endParaRPr/>
          </a:p>
        </p:txBody>
      </p:sp>
      <p:sp>
        <p:nvSpPr>
          <p:cNvPr id="213" name="Google Shape;213;p27"/>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Border Style 3-3</a:t>
            </a:r>
            <a:endParaRPr/>
          </a:p>
        </p:txBody>
      </p:sp>
      <p:grpSp>
        <p:nvGrpSpPr>
          <p:cNvPr id="214" name="Google Shape;214;p27"/>
          <p:cNvGrpSpPr/>
          <p:nvPr/>
        </p:nvGrpSpPr>
        <p:grpSpPr>
          <a:xfrm>
            <a:off x="381000" y="685800"/>
            <a:ext cx="8382000" cy="342900"/>
            <a:chOff x="0" y="924398"/>
            <a:chExt cx="8382000" cy="600405"/>
          </a:xfrm>
        </p:grpSpPr>
        <p:sp>
          <p:nvSpPr>
            <p:cNvPr id="215" name="Google Shape;215;p27"/>
            <p:cNvSpPr/>
            <p:nvPr/>
          </p:nvSpPr>
          <p:spPr>
            <a:xfrm>
              <a:off x="0" y="924398"/>
              <a:ext cx="8382000" cy="600405"/>
            </a:xfrm>
            <a:prstGeom prst="roundRect">
              <a:avLst>
                <a:gd fmla="val 16667" name="adj"/>
              </a:avLst>
            </a:prstGeom>
            <a:solidFill>
              <a:srgbClr val="C0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29309" y="953707"/>
              <a:ext cx="8323382" cy="541787"/>
            </a:xfrm>
            <a:prstGeom prst="rect">
              <a:avLst/>
            </a:prstGeom>
            <a:solidFill>
              <a:srgbClr val="C00000"/>
            </a:solidFill>
            <a:ln>
              <a:noFill/>
            </a:ln>
          </p:spPr>
          <p:txBody>
            <a:bodyPr anchorCtr="0" anchor="ctr" bIns="68575" lIns="68575" spcFirstLastPara="1" rIns="68575" wrap="square" tIns="68575">
              <a:noAutofit/>
            </a:bodyPr>
            <a:lstStyle/>
            <a:p>
              <a:pPr indent="-127000" lvl="0" marL="0" marR="0" rtl="0" algn="l">
                <a:lnSpc>
                  <a:spcPct val="90000"/>
                </a:lnSpc>
                <a:spcBef>
                  <a:spcPts val="0"/>
                </a:spcBef>
                <a:spcAft>
                  <a:spcPts val="0"/>
                </a:spcAft>
                <a:buClr>
                  <a:schemeClr val="lt1"/>
                </a:buClr>
                <a:buSzPts val="2000"/>
                <a:buFont typeface="Noto Sans Symbols"/>
                <a:buChar char="⮚"/>
              </a:pPr>
              <a:r>
                <a:rPr b="0" i="0" lang="vi" sz="2000" u="none" cap="none" strike="noStrike">
                  <a:solidFill>
                    <a:schemeClr val="lt1"/>
                  </a:solidFill>
                  <a:latin typeface="Courier New"/>
                  <a:ea typeface="Courier New"/>
                  <a:cs typeface="Courier New"/>
                  <a:sym typeface="Courier New"/>
                </a:rPr>
                <a:t> </a:t>
              </a:r>
              <a:r>
                <a:rPr b="1" i="0" lang="vi" sz="2000" u="none" cap="none" strike="noStrike">
                  <a:solidFill>
                    <a:schemeClr val="lt1"/>
                  </a:solidFill>
                  <a:latin typeface="Calibri"/>
                  <a:ea typeface="Calibri"/>
                  <a:cs typeface="Calibri"/>
                  <a:sym typeface="Calibri"/>
                </a:rPr>
                <a:t>Shorthand property</a:t>
              </a:r>
              <a:endParaRPr b="0" i="0" sz="2000" u="none" cap="none" strike="noStrike">
                <a:solidFill>
                  <a:schemeClr val="lt1"/>
                </a:solidFill>
                <a:latin typeface="Calibri"/>
                <a:ea typeface="Calibri"/>
                <a:cs typeface="Calibri"/>
                <a:sym typeface="Calibri"/>
              </a:endParaRPr>
            </a:p>
          </p:txBody>
        </p:sp>
      </p:grpSp>
      <p:sp>
        <p:nvSpPr>
          <p:cNvPr id="217" name="Google Shape;217;p27"/>
          <p:cNvSpPr/>
          <p:nvPr/>
        </p:nvSpPr>
        <p:spPr>
          <a:xfrm>
            <a:off x="228600" y="857250"/>
            <a:ext cx="8701200" cy="845400"/>
          </a:xfrm>
          <a:prstGeom prst="rect">
            <a:avLst/>
          </a:prstGeom>
          <a:noFill/>
          <a:ln>
            <a:noFill/>
          </a:ln>
        </p:spPr>
        <p:txBody>
          <a:bodyPr anchorCtr="0" anchor="ctr" bIns="45700" lIns="91425" spcFirstLastPara="1" rIns="91425" wrap="square" tIns="45700">
            <a:noAutofit/>
          </a:bodyPr>
          <a:lstStyle/>
          <a:p>
            <a:pPr indent="-261620" lvl="1" marL="457200" marR="0" rtl="0" algn="l">
              <a:lnSpc>
                <a:spcPct val="95454"/>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shorthand properties reduce the length of the code,  make the code concise</a:t>
            </a:r>
            <a:endParaRPr sz="2000"/>
          </a:p>
        </p:txBody>
      </p:sp>
      <p:pic>
        <p:nvPicPr>
          <p:cNvPr descr="6.13.tif" id="218" name="Google Shape;218;p27"/>
          <p:cNvPicPr preferRelativeResize="0"/>
          <p:nvPr/>
        </p:nvPicPr>
        <p:blipFill rotWithShape="1">
          <a:blip r:embed="rId3">
            <a:alphaModFix/>
          </a:blip>
          <a:srcRect b="0" l="0" r="0" t="0"/>
          <a:stretch/>
        </p:blipFill>
        <p:spPr>
          <a:xfrm>
            <a:off x="209309" y="1515672"/>
            <a:ext cx="5934296" cy="2171700"/>
          </a:xfrm>
          <a:prstGeom prst="rect">
            <a:avLst/>
          </a:prstGeom>
          <a:noFill/>
          <a:ln>
            <a:noFill/>
          </a:ln>
        </p:spPr>
      </p:pic>
      <p:pic>
        <p:nvPicPr>
          <p:cNvPr descr="6.14.tif" id="219" name="Google Shape;219;p27"/>
          <p:cNvPicPr preferRelativeResize="0"/>
          <p:nvPr/>
        </p:nvPicPr>
        <p:blipFill rotWithShape="1">
          <a:blip r:embed="rId4">
            <a:alphaModFix/>
          </a:blip>
          <a:srcRect b="0" l="0" r="0" t="0"/>
          <a:stretch/>
        </p:blipFill>
        <p:spPr>
          <a:xfrm>
            <a:off x="1600200" y="3503956"/>
            <a:ext cx="3384528" cy="698978"/>
          </a:xfrm>
          <a:prstGeom prst="rect">
            <a:avLst/>
          </a:prstGeom>
          <a:noFill/>
          <a:ln cap="flat" cmpd="sng" w="9525">
            <a:solidFill>
              <a:srgbClr val="F61828"/>
            </a:solidFill>
            <a:prstDash val="solid"/>
            <a:round/>
            <a:headEnd len="sm" w="sm" type="none"/>
            <a:tailEnd len="sm" w="sm" type="none"/>
          </a:ln>
        </p:spPr>
      </p:pic>
      <p:sp>
        <p:nvSpPr>
          <p:cNvPr id="220" name="Google Shape;220;p27"/>
          <p:cNvSpPr/>
          <p:nvPr/>
        </p:nvSpPr>
        <p:spPr>
          <a:xfrm>
            <a:off x="875900" y="4233665"/>
            <a:ext cx="5234110" cy="726479"/>
          </a:xfrm>
          <a:prstGeom prst="rect">
            <a:avLst/>
          </a:prstGeom>
          <a:noFill/>
          <a:ln>
            <a:noFill/>
          </a:ln>
        </p:spPr>
        <p:txBody>
          <a:bodyPr anchorCtr="0" anchor="ctr" bIns="45700" lIns="91425" spcFirstLastPara="1" rIns="91425" wrap="square" tIns="45700">
            <a:noAutofit/>
          </a:bodyPr>
          <a:lstStyle/>
          <a:p>
            <a:pPr indent="0" lvl="1" marL="182880" marR="0" rtl="0" algn="l">
              <a:lnSpc>
                <a:spcPct val="100000"/>
              </a:lnSpc>
              <a:spcBef>
                <a:spcPts val="0"/>
              </a:spcBef>
              <a:spcAft>
                <a:spcPts val="0"/>
              </a:spcAft>
              <a:buNone/>
            </a:pPr>
            <a:r>
              <a:rPr b="0" i="0" lang="vi" sz="2000" u="none" cap="none" strike="noStrike">
                <a:solidFill>
                  <a:schemeClr val="dk1"/>
                </a:solidFill>
                <a:latin typeface="Calibri"/>
                <a:ea typeface="Calibri"/>
                <a:cs typeface="Calibri"/>
                <a:sym typeface="Calibri"/>
              </a:rPr>
              <a:t>Applies a 3D grooved border at the top, 3D inset border at the right, 3D outset border at the bottom, and dashed border at the left.</a:t>
            </a:r>
            <a:endParaRPr/>
          </a:p>
        </p:txBody>
      </p:sp>
      <p:pic>
        <p:nvPicPr>
          <p:cNvPr descr="6.15.tif" id="221" name="Google Shape;221;p27"/>
          <p:cNvPicPr preferRelativeResize="0"/>
          <p:nvPr/>
        </p:nvPicPr>
        <p:blipFill rotWithShape="1">
          <a:blip r:embed="rId5">
            <a:alphaModFix/>
          </a:blip>
          <a:srcRect b="0" l="0" r="0" t="0"/>
          <a:stretch/>
        </p:blipFill>
        <p:spPr>
          <a:xfrm>
            <a:off x="6248782" y="2641431"/>
            <a:ext cx="2013573" cy="21918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28" name="Google Shape;228;p28"/>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Using Style Sheets / Session 6 </a:t>
            </a:r>
            <a:endParaRPr/>
          </a:p>
        </p:txBody>
      </p:sp>
      <p:sp>
        <p:nvSpPr>
          <p:cNvPr id="229" name="Google Shape;229;p28"/>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Border Color 1-3</a:t>
            </a:r>
            <a:endParaRPr/>
          </a:p>
        </p:txBody>
      </p:sp>
      <p:sp>
        <p:nvSpPr>
          <p:cNvPr id="230" name="Google Shape;230;p28"/>
          <p:cNvSpPr/>
          <p:nvPr/>
        </p:nvSpPr>
        <p:spPr>
          <a:xfrm>
            <a:off x="228600" y="742950"/>
            <a:ext cx="5486400" cy="200025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The border-color property in CSS applies colors to all the four borders. </a:t>
            </a:r>
            <a:endParaRPr/>
          </a:p>
          <a:p>
            <a:pPr indent="-274320" lvl="1" marL="457200" marR="0" rtl="0" algn="l">
              <a:lnSpc>
                <a:spcPct val="100000"/>
              </a:lnSpc>
              <a:spcBef>
                <a:spcPts val="60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One can also apply four different colors to four borders.</a:t>
            </a:r>
            <a:endParaRPr/>
          </a:p>
        </p:txBody>
      </p:sp>
      <p:graphicFrame>
        <p:nvGraphicFramePr>
          <p:cNvPr id="231" name="Google Shape;231;p28"/>
          <p:cNvGraphicFramePr/>
          <p:nvPr/>
        </p:nvGraphicFramePr>
        <p:xfrm>
          <a:off x="5943600" y="1085850"/>
          <a:ext cx="3000000" cy="3000000"/>
        </p:xfrm>
        <a:graphic>
          <a:graphicData uri="http://schemas.openxmlformats.org/drawingml/2006/table">
            <a:tbl>
              <a:tblPr bandRow="1">
                <a:noFill/>
                <a:tableStyleId>{3DB4DE59-0E6F-4FC9-9F72-FB824DA69089}</a:tableStyleId>
              </a:tblPr>
              <a:tblGrid>
                <a:gridCol w="2748150"/>
              </a:tblGrid>
              <a:tr h="322850">
                <a:tc>
                  <a:txBody>
                    <a:bodyPr/>
                    <a:lstStyle/>
                    <a:p>
                      <a:pPr indent="0" lvl="0" marL="0" marR="0" rtl="0" algn="l">
                        <a:lnSpc>
                          <a:spcPct val="100000"/>
                        </a:lnSpc>
                        <a:spcBef>
                          <a:spcPts val="0"/>
                        </a:spcBef>
                        <a:spcAft>
                          <a:spcPts val="0"/>
                        </a:spcAft>
                        <a:buClr>
                          <a:schemeClr val="dk1"/>
                        </a:buClr>
                        <a:buSzPts val="1500"/>
                        <a:buFont typeface="Arial"/>
                        <a:buNone/>
                      </a:pPr>
                      <a:r>
                        <a:rPr lang="vi" sz="1500" u="none" cap="none" strike="noStrike"/>
                        <a:t>border-bottom-color</a:t>
                      </a:r>
                      <a:endParaRPr sz="1500" u="none" cap="none" strike="noStrike">
                        <a:latin typeface="Calibri"/>
                        <a:ea typeface="Calibri"/>
                        <a:cs typeface="Calibri"/>
                        <a:sym typeface="Calibri"/>
                      </a:endParaRPr>
                    </a:p>
                  </a:txBody>
                  <a:tcPr marT="0" marB="0" marR="91450" marL="91450"/>
                </a:tc>
              </a:tr>
              <a:tr h="365550">
                <a:tc>
                  <a:txBody>
                    <a:bodyPr/>
                    <a:lstStyle/>
                    <a:p>
                      <a:pPr indent="0" lvl="0" marL="0" marR="0" rtl="0" algn="l">
                        <a:lnSpc>
                          <a:spcPct val="100000"/>
                        </a:lnSpc>
                        <a:spcBef>
                          <a:spcPts val="0"/>
                        </a:spcBef>
                        <a:spcAft>
                          <a:spcPts val="0"/>
                        </a:spcAft>
                        <a:buClr>
                          <a:schemeClr val="dk1"/>
                        </a:buClr>
                        <a:buSzPts val="1500"/>
                        <a:buFont typeface="Arial"/>
                        <a:buNone/>
                      </a:pPr>
                      <a:r>
                        <a:rPr lang="vi" sz="1500" u="none" cap="none" strike="noStrike"/>
                        <a:t>border-left-color</a:t>
                      </a:r>
                      <a:endParaRPr sz="1500" u="none" cap="none" strike="noStrike">
                        <a:latin typeface="Calibri"/>
                        <a:ea typeface="Calibri"/>
                        <a:cs typeface="Calibri"/>
                        <a:sym typeface="Calibri"/>
                      </a:endParaRPr>
                    </a:p>
                  </a:txBody>
                  <a:tcPr marT="0" marB="0" marR="91450" marL="91450"/>
                </a:tc>
              </a:tr>
              <a:tr h="284850">
                <a:tc>
                  <a:txBody>
                    <a:bodyPr/>
                    <a:lstStyle/>
                    <a:p>
                      <a:pPr indent="0" lvl="0" marL="0" marR="0" rtl="0" algn="l">
                        <a:lnSpc>
                          <a:spcPct val="100000"/>
                        </a:lnSpc>
                        <a:spcBef>
                          <a:spcPts val="0"/>
                        </a:spcBef>
                        <a:spcAft>
                          <a:spcPts val="0"/>
                        </a:spcAft>
                        <a:buClr>
                          <a:schemeClr val="dk1"/>
                        </a:buClr>
                        <a:buSzPts val="1500"/>
                        <a:buFont typeface="Arial"/>
                        <a:buNone/>
                      </a:pPr>
                      <a:r>
                        <a:rPr lang="vi" sz="1500" u="none" cap="none" strike="noStrike"/>
                        <a:t>border-right-color</a:t>
                      </a:r>
                      <a:endParaRPr sz="1500" u="none" cap="none" strike="noStrike">
                        <a:latin typeface="Calibri"/>
                        <a:ea typeface="Calibri"/>
                        <a:cs typeface="Calibri"/>
                        <a:sym typeface="Calibri"/>
                      </a:endParaRPr>
                    </a:p>
                  </a:txBody>
                  <a:tcPr marT="0" marB="0" marR="91450" marL="91450"/>
                </a:tc>
              </a:tr>
              <a:tr h="284850">
                <a:tc>
                  <a:txBody>
                    <a:bodyPr/>
                    <a:lstStyle/>
                    <a:p>
                      <a:pPr indent="0" lvl="0" marL="0" marR="0" rtl="0" algn="l">
                        <a:lnSpc>
                          <a:spcPct val="100000"/>
                        </a:lnSpc>
                        <a:spcBef>
                          <a:spcPts val="0"/>
                        </a:spcBef>
                        <a:spcAft>
                          <a:spcPts val="0"/>
                        </a:spcAft>
                        <a:buClr>
                          <a:schemeClr val="dk1"/>
                        </a:buClr>
                        <a:buSzPts val="1500"/>
                        <a:buFont typeface="Arial"/>
                        <a:buNone/>
                      </a:pPr>
                      <a:r>
                        <a:rPr lang="vi" sz="1500" u="none" cap="none" strike="noStrike"/>
                        <a:t>border-top-color</a:t>
                      </a:r>
                      <a:endParaRPr sz="1500" u="none" cap="none" strike="noStrike">
                        <a:latin typeface="Calibri"/>
                        <a:ea typeface="Calibri"/>
                        <a:cs typeface="Calibri"/>
                        <a:sym typeface="Calibri"/>
                      </a:endParaRPr>
                    </a:p>
                  </a:txBody>
                  <a:tcPr marT="0" marB="0" marR="91450" marL="91450"/>
                </a:tc>
              </a:tr>
            </a:tbl>
          </a:graphicData>
        </a:graphic>
      </p:graphicFrame>
      <p:graphicFrame>
        <p:nvGraphicFramePr>
          <p:cNvPr id="232" name="Google Shape;232;p28"/>
          <p:cNvGraphicFramePr/>
          <p:nvPr/>
        </p:nvGraphicFramePr>
        <p:xfrm>
          <a:off x="6001650" y="3453100"/>
          <a:ext cx="3000000" cy="3000000"/>
        </p:xfrm>
        <a:graphic>
          <a:graphicData uri="http://schemas.openxmlformats.org/drawingml/2006/table">
            <a:tbl>
              <a:tblPr bandRow="1">
                <a:noFill/>
                <a:tableStyleId>{F191CF55-38FA-4CAA-A1F2-B1CB4A9BCC03}</a:tableStyleId>
              </a:tblPr>
              <a:tblGrid>
                <a:gridCol w="2632050"/>
              </a:tblGrid>
              <a:tr h="382750">
                <a:tc>
                  <a:txBody>
                    <a:bodyPr/>
                    <a:lstStyle/>
                    <a:p>
                      <a:pPr indent="0" lvl="0" marL="0" marR="0" rtl="0" algn="l">
                        <a:lnSpc>
                          <a:spcPct val="100000"/>
                        </a:lnSpc>
                        <a:spcBef>
                          <a:spcPts val="0"/>
                        </a:spcBef>
                        <a:spcAft>
                          <a:spcPts val="0"/>
                        </a:spcAft>
                        <a:buClr>
                          <a:schemeClr val="dk1"/>
                        </a:buClr>
                        <a:buSzPts val="2100"/>
                        <a:buFont typeface="Arial"/>
                        <a:buNone/>
                      </a:pPr>
                      <a:r>
                        <a:t/>
                      </a:r>
                      <a:endParaRPr baseline="30000" sz="2100" u="none" cap="none" strike="noStrike"/>
                    </a:p>
                    <a:p>
                      <a:pPr indent="0" lvl="0" marL="0" marR="0" rtl="0" algn="l">
                        <a:lnSpc>
                          <a:spcPct val="100000"/>
                        </a:lnSpc>
                        <a:spcBef>
                          <a:spcPts val="0"/>
                        </a:spcBef>
                        <a:spcAft>
                          <a:spcPts val="0"/>
                        </a:spcAft>
                        <a:buClr>
                          <a:schemeClr val="dk1"/>
                        </a:buClr>
                        <a:buSzPts val="2100"/>
                        <a:buFont typeface="Arial"/>
                        <a:buNone/>
                      </a:pPr>
                      <a:r>
                        <a:rPr baseline="30000" lang="vi" sz="2100" u="none" cap="none" strike="noStrike"/>
                        <a:t>color</a:t>
                      </a:r>
                      <a:endParaRPr b="0" baseline="30000" sz="2100" u="none" cap="none" strike="noStrike">
                        <a:solidFill>
                          <a:schemeClr val="dk1"/>
                        </a:solidFill>
                        <a:latin typeface="Courier New"/>
                        <a:ea typeface="Courier New"/>
                        <a:cs typeface="Courier New"/>
                        <a:sym typeface="Courier New"/>
                      </a:endParaRPr>
                    </a:p>
                  </a:txBody>
                  <a:tcPr marT="0" marB="0" marR="91450" marL="91450"/>
                </a:tc>
              </a:tr>
              <a:tr h="382750">
                <a:tc>
                  <a:txBody>
                    <a:bodyPr/>
                    <a:lstStyle/>
                    <a:p>
                      <a:pPr indent="0" lvl="0" marL="0" marR="0" rtl="0" algn="l">
                        <a:lnSpc>
                          <a:spcPct val="100000"/>
                        </a:lnSpc>
                        <a:spcBef>
                          <a:spcPts val="0"/>
                        </a:spcBef>
                        <a:spcAft>
                          <a:spcPts val="0"/>
                        </a:spcAft>
                        <a:buClr>
                          <a:schemeClr val="dk1"/>
                        </a:buClr>
                        <a:buSzPts val="2100"/>
                        <a:buFont typeface="Arial"/>
                        <a:buNone/>
                      </a:pPr>
                      <a:r>
                        <a:t/>
                      </a:r>
                      <a:endParaRPr baseline="30000" sz="2100" u="none" cap="none" strike="noStrike"/>
                    </a:p>
                    <a:p>
                      <a:pPr indent="0" lvl="0" marL="0" marR="0" rtl="0" algn="l">
                        <a:lnSpc>
                          <a:spcPct val="100000"/>
                        </a:lnSpc>
                        <a:spcBef>
                          <a:spcPts val="0"/>
                        </a:spcBef>
                        <a:spcAft>
                          <a:spcPts val="0"/>
                        </a:spcAft>
                        <a:buClr>
                          <a:schemeClr val="dk1"/>
                        </a:buClr>
                        <a:buSzPts val="2100"/>
                        <a:buFont typeface="Arial"/>
                        <a:buNone/>
                      </a:pPr>
                      <a:r>
                        <a:rPr baseline="30000" lang="vi" sz="2100" u="none" cap="none" strike="noStrike"/>
                        <a:t>transparent</a:t>
                      </a:r>
                      <a:endParaRPr b="0" baseline="30000" sz="2100" u="none" cap="none" strike="noStrike">
                        <a:solidFill>
                          <a:schemeClr val="dk1"/>
                        </a:solidFill>
                        <a:latin typeface="Courier New"/>
                        <a:ea typeface="Courier New"/>
                        <a:cs typeface="Courier New"/>
                        <a:sym typeface="Courier New"/>
                      </a:endParaRPr>
                    </a:p>
                  </a:txBody>
                  <a:tcPr marT="0" marB="0" marR="91450" marL="91450"/>
                </a:tc>
              </a:tr>
            </a:tbl>
          </a:graphicData>
        </a:graphic>
      </p:graphicFrame>
      <p:sp>
        <p:nvSpPr>
          <p:cNvPr id="233" name="Google Shape;233;p28"/>
          <p:cNvSpPr/>
          <p:nvPr/>
        </p:nvSpPr>
        <p:spPr>
          <a:xfrm>
            <a:off x="210403" y="3370421"/>
            <a:ext cx="5352197" cy="97298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The border-color property accepts different color values that determine the different shades of color to be applied to the borders.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500"/>
                                        <p:tgtEl>
                                          <p:spTgt spid="23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500"/>
                                        <p:tgtEl>
                                          <p:spTgt spid="230">
                                            <p:txEl>
                                              <p:pRg end="1" st="1"/>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40" name="Google Shape;240;p29"/>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Using Style Sheets / Session 6 </a:t>
            </a:r>
            <a:endParaRPr/>
          </a:p>
        </p:txBody>
      </p:sp>
      <p:sp>
        <p:nvSpPr>
          <p:cNvPr id="241" name="Google Shape;241;p29"/>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Border Color 2-3</a:t>
            </a:r>
            <a:endParaRPr/>
          </a:p>
        </p:txBody>
      </p:sp>
      <p:sp>
        <p:nvSpPr>
          <p:cNvPr id="242" name="Google Shape;242;p29"/>
          <p:cNvSpPr/>
          <p:nvPr/>
        </p:nvSpPr>
        <p:spPr>
          <a:xfrm>
            <a:off x="76200" y="857250"/>
            <a:ext cx="8686800" cy="28575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87500"/>
              </a:lnSpc>
              <a:spcBef>
                <a:spcPts val="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Following figure shows an HTML code with properties.</a:t>
            </a:r>
            <a:endParaRPr/>
          </a:p>
        </p:txBody>
      </p:sp>
      <p:pic>
        <p:nvPicPr>
          <p:cNvPr descr="6.16.tif" id="243" name="Google Shape;243;p29"/>
          <p:cNvPicPr preferRelativeResize="0"/>
          <p:nvPr/>
        </p:nvPicPr>
        <p:blipFill rotWithShape="1">
          <a:blip r:embed="rId3">
            <a:alphaModFix/>
          </a:blip>
          <a:srcRect b="0" l="0" r="0" t="0"/>
          <a:stretch/>
        </p:blipFill>
        <p:spPr>
          <a:xfrm>
            <a:off x="380999" y="1314450"/>
            <a:ext cx="6504479" cy="2914650"/>
          </a:xfrm>
          <a:prstGeom prst="rect">
            <a:avLst/>
          </a:prstGeom>
          <a:noFill/>
          <a:ln cap="flat" cmpd="sng" w="9525">
            <a:solidFill>
              <a:schemeClr val="lt2"/>
            </a:solidFill>
            <a:prstDash val="solid"/>
            <a:round/>
            <a:headEnd len="sm" w="sm" type="none"/>
            <a:tailEnd len="sm" w="sm" type="none"/>
          </a:ln>
        </p:spPr>
      </p:pic>
      <p:pic>
        <p:nvPicPr>
          <p:cNvPr descr="6.17.tif" id="244" name="Google Shape;244;p29"/>
          <p:cNvPicPr preferRelativeResize="0"/>
          <p:nvPr/>
        </p:nvPicPr>
        <p:blipFill rotWithShape="1">
          <a:blip r:embed="rId4">
            <a:alphaModFix/>
          </a:blip>
          <a:srcRect b="0" l="0" r="0" t="0"/>
          <a:stretch/>
        </p:blipFill>
        <p:spPr>
          <a:xfrm>
            <a:off x="5029200" y="2857500"/>
            <a:ext cx="3004947" cy="1885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51" name="Google Shape;251;p30"/>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Using Style Sheets / Session 6 </a:t>
            </a:r>
            <a:endParaRPr/>
          </a:p>
        </p:txBody>
      </p:sp>
      <p:sp>
        <p:nvSpPr>
          <p:cNvPr id="252" name="Google Shape;252;p30"/>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Border Color 3-3</a:t>
            </a:r>
            <a:endParaRPr/>
          </a:p>
        </p:txBody>
      </p:sp>
      <p:grpSp>
        <p:nvGrpSpPr>
          <p:cNvPr id="253" name="Google Shape;253;p30"/>
          <p:cNvGrpSpPr/>
          <p:nvPr/>
        </p:nvGrpSpPr>
        <p:grpSpPr>
          <a:xfrm>
            <a:off x="381000" y="685800"/>
            <a:ext cx="8382000" cy="342900"/>
            <a:chOff x="0" y="924398"/>
            <a:chExt cx="8382000" cy="600405"/>
          </a:xfrm>
        </p:grpSpPr>
        <p:sp>
          <p:nvSpPr>
            <p:cNvPr id="254" name="Google Shape;254;p30"/>
            <p:cNvSpPr/>
            <p:nvPr/>
          </p:nvSpPr>
          <p:spPr>
            <a:xfrm>
              <a:off x="0" y="924398"/>
              <a:ext cx="8382000" cy="600405"/>
            </a:xfrm>
            <a:prstGeom prst="roundRect">
              <a:avLst>
                <a:gd fmla="val 16667" name="adj"/>
              </a:avLst>
            </a:prstGeom>
            <a:solidFill>
              <a:srgbClr val="C0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a:off x="29309" y="953707"/>
              <a:ext cx="8323382" cy="541787"/>
            </a:xfrm>
            <a:prstGeom prst="rect">
              <a:avLst/>
            </a:prstGeom>
            <a:solidFill>
              <a:srgbClr val="C00000"/>
            </a:solidFill>
            <a:ln>
              <a:noFill/>
            </a:ln>
          </p:spPr>
          <p:txBody>
            <a:bodyPr anchorCtr="0" anchor="ctr" bIns="68575" lIns="68575" spcFirstLastPara="1" rIns="68575" wrap="square" tIns="68575">
              <a:noAutofit/>
            </a:bodyPr>
            <a:lstStyle/>
            <a:p>
              <a:pPr indent="-127000" lvl="0" marL="0" marR="0" rtl="0" algn="l">
                <a:lnSpc>
                  <a:spcPct val="90000"/>
                </a:lnSpc>
                <a:spcBef>
                  <a:spcPts val="0"/>
                </a:spcBef>
                <a:spcAft>
                  <a:spcPts val="0"/>
                </a:spcAft>
                <a:buClr>
                  <a:schemeClr val="lt1"/>
                </a:buClr>
                <a:buSzPts val="2000"/>
                <a:buFont typeface="Noto Sans Symbols"/>
                <a:buChar char="⮚"/>
              </a:pPr>
              <a:r>
                <a:rPr b="0" i="0" lang="vi" sz="2000" u="none" cap="none" strike="noStrike">
                  <a:solidFill>
                    <a:schemeClr val="lt1"/>
                  </a:solidFill>
                  <a:latin typeface="Courier New"/>
                  <a:ea typeface="Courier New"/>
                  <a:cs typeface="Courier New"/>
                  <a:sym typeface="Courier New"/>
                </a:rPr>
                <a:t> </a:t>
              </a:r>
              <a:r>
                <a:rPr b="1" i="0" lang="vi" sz="2000" u="none" cap="none" strike="noStrike">
                  <a:solidFill>
                    <a:schemeClr val="lt1"/>
                  </a:solidFill>
                  <a:latin typeface="Calibri"/>
                  <a:ea typeface="Calibri"/>
                  <a:cs typeface="Calibri"/>
                  <a:sym typeface="Calibri"/>
                </a:rPr>
                <a:t>Shorthand property</a:t>
              </a:r>
              <a:endParaRPr b="0" i="0" sz="2000" u="none" cap="none" strike="noStrike">
                <a:solidFill>
                  <a:schemeClr val="lt1"/>
                </a:solidFill>
                <a:latin typeface="Calibri"/>
                <a:ea typeface="Calibri"/>
                <a:cs typeface="Calibri"/>
                <a:sym typeface="Calibri"/>
              </a:endParaRPr>
            </a:p>
          </p:txBody>
        </p:sp>
      </p:grpSp>
      <p:pic>
        <p:nvPicPr>
          <p:cNvPr descr="6.18.tif" id="256" name="Google Shape;256;p30"/>
          <p:cNvPicPr preferRelativeResize="0"/>
          <p:nvPr/>
        </p:nvPicPr>
        <p:blipFill rotWithShape="1">
          <a:blip r:embed="rId3">
            <a:alphaModFix/>
          </a:blip>
          <a:srcRect b="0" l="0" r="0" t="0"/>
          <a:stretch/>
        </p:blipFill>
        <p:spPr>
          <a:xfrm>
            <a:off x="152400" y="1217716"/>
            <a:ext cx="5658338" cy="2250877"/>
          </a:xfrm>
          <a:prstGeom prst="rect">
            <a:avLst/>
          </a:prstGeom>
          <a:noFill/>
          <a:ln>
            <a:noFill/>
          </a:ln>
        </p:spPr>
      </p:pic>
      <p:pic>
        <p:nvPicPr>
          <p:cNvPr descr="6.19.tif" id="257" name="Google Shape;257;p30"/>
          <p:cNvPicPr preferRelativeResize="0"/>
          <p:nvPr/>
        </p:nvPicPr>
        <p:blipFill rotWithShape="1">
          <a:blip r:embed="rId4">
            <a:alphaModFix/>
          </a:blip>
          <a:srcRect b="0" l="0" r="0" t="0"/>
          <a:stretch/>
        </p:blipFill>
        <p:spPr>
          <a:xfrm>
            <a:off x="5867400" y="1219291"/>
            <a:ext cx="3136990" cy="15460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64" name="Google Shape;264;p31"/>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Using Style Sheets / Session 6 </a:t>
            </a:r>
            <a:endParaRPr/>
          </a:p>
        </p:txBody>
      </p:sp>
      <p:sp>
        <p:nvSpPr>
          <p:cNvPr id="265" name="Google Shape;265;p31"/>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Border Width 1-2</a:t>
            </a:r>
            <a:endParaRPr/>
          </a:p>
        </p:txBody>
      </p:sp>
      <p:sp>
        <p:nvSpPr>
          <p:cNvPr id="266" name="Google Shape;266;p31"/>
          <p:cNvSpPr/>
          <p:nvPr/>
        </p:nvSpPr>
        <p:spPr>
          <a:xfrm>
            <a:off x="124584" y="597905"/>
            <a:ext cx="8638415" cy="602245"/>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specify the width for all the four borders. </a:t>
            </a:r>
            <a:endParaRPr/>
          </a:p>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allow to individually specify the left, right, top, or bottom borders. </a:t>
            </a:r>
            <a:endParaRPr/>
          </a:p>
        </p:txBody>
      </p:sp>
      <p:graphicFrame>
        <p:nvGraphicFramePr>
          <p:cNvPr id="267" name="Google Shape;267;p31"/>
          <p:cNvGraphicFramePr/>
          <p:nvPr/>
        </p:nvGraphicFramePr>
        <p:xfrm>
          <a:off x="124584" y="1220678"/>
          <a:ext cx="3000000" cy="3000000"/>
        </p:xfrm>
        <a:graphic>
          <a:graphicData uri="http://schemas.openxmlformats.org/drawingml/2006/table">
            <a:tbl>
              <a:tblPr bandRow="1">
                <a:noFill/>
                <a:tableStyleId>{C75A7C0F-1A4D-4CE3-99DD-B2EEDCF229F7}</a:tableStyleId>
              </a:tblPr>
              <a:tblGrid>
                <a:gridCol w="1676400"/>
              </a:tblGrid>
              <a:tr h="412675">
                <a:tc>
                  <a:txBody>
                    <a:bodyPr/>
                    <a:lstStyle/>
                    <a:p>
                      <a:pPr indent="0" lvl="0" marL="0" marR="0" rtl="0" algn="ctr">
                        <a:lnSpc>
                          <a:spcPct val="100000"/>
                        </a:lnSpc>
                        <a:spcBef>
                          <a:spcPts val="0"/>
                        </a:spcBef>
                        <a:spcAft>
                          <a:spcPts val="0"/>
                        </a:spcAft>
                        <a:buClr>
                          <a:schemeClr val="dk1"/>
                        </a:buClr>
                        <a:buSzPts val="2100"/>
                        <a:buFont typeface="Arial"/>
                        <a:buNone/>
                      </a:pPr>
                      <a:r>
                        <a:t/>
                      </a:r>
                      <a:endParaRPr b="1" baseline="30000" sz="21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2100"/>
                        <a:buFont typeface="Calibri"/>
                        <a:buNone/>
                      </a:pPr>
                      <a:r>
                        <a:rPr b="1" baseline="30000" lang="vi" sz="2100" u="none" cap="none" strike="noStrike">
                          <a:solidFill>
                            <a:schemeClr val="lt1"/>
                          </a:solidFill>
                          <a:latin typeface="Calibri"/>
                          <a:ea typeface="Calibri"/>
                          <a:cs typeface="Calibri"/>
                          <a:sym typeface="Calibri"/>
                        </a:rPr>
                        <a:t>Property</a:t>
                      </a:r>
                      <a:endParaRPr sz="1100"/>
                    </a:p>
                  </a:txBody>
                  <a:tcPr marT="0" marB="0" marR="91450" marL="91450">
                    <a:solidFill>
                      <a:srgbClr val="C55A11"/>
                    </a:solidFill>
                  </a:tcPr>
                </a:tc>
              </a:tr>
              <a:tr h="353725">
                <a:tc>
                  <a:txBody>
                    <a:bodyPr/>
                    <a:lstStyle/>
                    <a:p>
                      <a:pPr indent="0" lvl="0" marL="0" marR="0" rtl="0" algn="l">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baseline="30000" lang="vi" sz="1800" u="none" cap="none" strike="noStrike">
                          <a:solidFill>
                            <a:schemeClr val="dk1"/>
                          </a:solidFill>
                          <a:latin typeface="Courier New"/>
                          <a:ea typeface="Courier New"/>
                          <a:cs typeface="Courier New"/>
                          <a:sym typeface="Courier New"/>
                        </a:rPr>
                        <a:t>border-bottom-width</a:t>
                      </a:r>
                      <a:endParaRPr sz="1100"/>
                    </a:p>
                  </a:txBody>
                  <a:tcPr marT="0" marB="0" marR="91450" marL="91450">
                    <a:solidFill>
                      <a:srgbClr val="DBDBDB"/>
                    </a:solidFill>
                  </a:tcPr>
                </a:tc>
              </a:tr>
              <a:tr h="353725">
                <a:tc>
                  <a:txBody>
                    <a:bodyPr/>
                    <a:lstStyle/>
                    <a:p>
                      <a:pPr indent="0" lvl="0" marL="0" marR="0" rtl="0" algn="l">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baseline="30000" lang="vi" sz="1800" u="none" cap="none" strike="noStrike">
                          <a:solidFill>
                            <a:schemeClr val="dk1"/>
                          </a:solidFill>
                          <a:latin typeface="Courier New"/>
                          <a:ea typeface="Courier New"/>
                          <a:cs typeface="Courier New"/>
                          <a:sym typeface="Courier New"/>
                        </a:rPr>
                        <a:t>border-left-width</a:t>
                      </a:r>
                      <a:endParaRPr sz="1100"/>
                    </a:p>
                  </a:txBody>
                  <a:tcPr marT="0" marB="0" marR="91450" marL="91450">
                    <a:solidFill>
                      <a:srgbClr val="FBE4D4"/>
                    </a:solidFill>
                  </a:tcPr>
                </a:tc>
              </a:tr>
              <a:tr h="353725">
                <a:tc>
                  <a:txBody>
                    <a:bodyPr/>
                    <a:lstStyle/>
                    <a:p>
                      <a:pPr indent="0" lvl="0" marL="0" marR="0" rtl="0" algn="l">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baseline="30000" lang="vi" sz="1800" u="none" cap="none" strike="noStrike">
                          <a:solidFill>
                            <a:schemeClr val="dk1"/>
                          </a:solidFill>
                          <a:latin typeface="Courier New"/>
                          <a:ea typeface="Courier New"/>
                          <a:cs typeface="Courier New"/>
                          <a:sym typeface="Courier New"/>
                        </a:rPr>
                        <a:t>border-right-width</a:t>
                      </a:r>
                      <a:endParaRPr sz="1100"/>
                    </a:p>
                  </a:txBody>
                  <a:tcPr marT="0" marB="0" marR="91450" marL="91450">
                    <a:solidFill>
                      <a:srgbClr val="DBDBDB"/>
                    </a:solidFill>
                  </a:tcPr>
                </a:tc>
              </a:tr>
              <a:tr h="353725">
                <a:tc>
                  <a:txBody>
                    <a:bodyPr/>
                    <a:lstStyle/>
                    <a:p>
                      <a:pPr indent="0" lvl="0" marL="0" marR="0" rtl="0" algn="l">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baseline="30000" lang="vi" sz="1800" u="none" cap="none" strike="noStrike">
                          <a:solidFill>
                            <a:schemeClr val="dk1"/>
                          </a:solidFill>
                          <a:latin typeface="Courier New"/>
                          <a:ea typeface="Courier New"/>
                          <a:cs typeface="Courier New"/>
                          <a:sym typeface="Courier New"/>
                        </a:rPr>
                        <a:t>border-top-width</a:t>
                      </a:r>
                      <a:endParaRPr sz="1100"/>
                    </a:p>
                  </a:txBody>
                  <a:tcPr marT="0" marB="0" marR="91450" marL="91450">
                    <a:solidFill>
                      <a:srgbClr val="FBE4D4"/>
                    </a:solidFill>
                  </a:tcPr>
                </a:tc>
              </a:tr>
            </a:tbl>
          </a:graphicData>
        </a:graphic>
      </p:graphicFrame>
      <p:graphicFrame>
        <p:nvGraphicFramePr>
          <p:cNvPr id="268" name="Google Shape;268;p31"/>
          <p:cNvGraphicFramePr/>
          <p:nvPr/>
        </p:nvGraphicFramePr>
        <p:xfrm>
          <a:off x="1942842" y="1220678"/>
          <a:ext cx="3000000" cy="3000000"/>
        </p:xfrm>
        <a:graphic>
          <a:graphicData uri="http://schemas.openxmlformats.org/drawingml/2006/table">
            <a:tbl>
              <a:tblPr bandRow="1">
                <a:noFill/>
                <a:tableStyleId>{C75A7C0F-1A4D-4CE3-99DD-B2EEDCF229F7}</a:tableStyleId>
              </a:tblPr>
              <a:tblGrid>
                <a:gridCol w="1676400"/>
              </a:tblGrid>
              <a:tr h="281925">
                <a:tc>
                  <a:txBody>
                    <a:bodyPr/>
                    <a:lstStyle/>
                    <a:p>
                      <a:pPr indent="0" lvl="0" marL="0" marR="0" rtl="0" algn="ctr">
                        <a:lnSpc>
                          <a:spcPct val="100000"/>
                        </a:lnSpc>
                        <a:spcBef>
                          <a:spcPts val="0"/>
                        </a:spcBef>
                        <a:spcAft>
                          <a:spcPts val="0"/>
                        </a:spcAft>
                        <a:buClr>
                          <a:schemeClr val="dk1"/>
                        </a:buClr>
                        <a:buSzPts val="2100"/>
                        <a:buFont typeface="Arial"/>
                        <a:buNone/>
                      </a:pPr>
                      <a:r>
                        <a:t/>
                      </a:r>
                      <a:endParaRPr b="1" baseline="30000" sz="21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2100"/>
                        <a:buFont typeface="Calibri"/>
                        <a:buNone/>
                      </a:pPr>
                      <a:r>
                        <a:rPr b="1" baseline="30000" lang="vi" sz="2100" u="none" cap="none" strike="noStrike">
                          <a:solidFill>
                            <a:schemeClr val="lt1"/>
                          </a:solidFill>
                          <a:latin typeface="Calibri"/>
                          <a:ea typeface="Calibri"/>
                          <a:cs typeface="Calibri"/>
                          <a:sym typeface="Calibri"/>
                        </a:rPr>
                        <a:t>Value</a:t>
                      </a:r>
                      <a:endParaRPr sz="1100"/>
                    </a:p>
                  </a:txBody>
                  <a:tcPr marT="0" marB="0" marR="91450" marL="91450">
                    <a:solidFill>
                      <a:srgbClr val="C55A11"/>
                    </a:solidFill>
                  </a:tcPr>
                </a:tc>
              </a:tr>
              <a:tr h="281925">
                <a:tc>
                  <a:txBody>
                    <a:bodyPr/>
                    <a:lstStyle/>
                    <a:p>
                      <a:pPr indent="0" lvl="0" marL="0" marR="0" rtl="0" algn="l">
                        <a:lnSpc>
                          <a:spcPct val="100000"/>
                        </a:lnSpc>
                        <a:spcBef>
                          <a:spcPts val="0"/>
                        </a:spcBef>
                        <a:spcAft>
                          <a:spcPts val="0"/>
                        </a:spcAft>
                        <a:buClr>
                          <a:schemeClr val="dk1"/>
                        </a:buClr>
                        <a:buSzPts val="2100"/>
                        <a:buFont typeface="Arial"/>
                        <a:buNone/>
                      </a:pPr>
                      <a:r>
                        <a:t/>
                      </a:r>
                      <a:endParaRPr b="0" baseline="30000" sz="2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100"/>
                        <a:buFont typeface="Courier New"/>
                        <a:buNone/>
                      </a:pPr>
                      <a:r>
                        <a:rPr b="0" baseline="30000" lang="vi" sz="2100" u="none" cap="none" strike="noStrike">
                          <a:solidFill>
                            <a:schemeClr val="dk1"/>
                          </a:solidFill>
                          <a:latin typeface="Courier New"/>
                          <a:ea typeface="Courier New"/>
                          <a:cs typeface="Courier New"/>
                          <a:sym typeface="Courier New"/>
                        </a:rPr>
                        <a:t>medium</a:t>
                      </a:r>
                      <a:endParaRPr sz="1100"/>
                    </a:p>
                  </a:txBody>
                  <a:tcPr marT="0" marB="0" marR="91450" marL="91450">
                    <a:solidFill>
                      <a:srgbClr val="DBDBDB"/>
                    </a:solidFill>
                  </a:tcPr>
                </a:tc>
              </a:tr>
              <a:tr h="281925">
                <a:tc>
                  <a:txBody>
                    <a:bodyPr/>
                    <a:lstStyle/>
                    <a:p>
                      <a:pPr indent="0" lvl="0" marL="0" marR="0" rtl="0" algn="l">
                        <a:lnSpc>
                          <a:spcPct val="100000"/>
                        </a:lnSpc>
                        <a:spcBef>
                          <a:spcPts val="0"/>
                        </a:spcBef>
                        <a:spcAft>
                          <a:spcPts val="0"/>
                        </a:spcAft>
                        <a:buClr>
                          <a:schemeClr val="dk1"/>
                        </a:buClr>
                        <a:buSzPts val="2100"/>
                        <a:buFont typeface="Arial"/>
                        <a:buNone/>
                      </a:pPr>
                      <a:r>
                        <a:t/>
                      </a:r>
                      <a:endParaRPr b="0" baseline="30000" sz="2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100"/>
                        <a:buFont typeface="Courier New"/>
                        <a:buNone/>
                      </a:pPr>
                      <a:r>
                        <a:rPr b="0" baseline="30000" lang="vi" sz="2100" u="none" cap="none" strike="noStrike">
                          <a:solidFill>
                            <a:schemeClr val="dk1"/>
                          </a:solidFill>
                          <a:latin typeface="Courier New"/>
                          <a:ea typeface="Courier New"/>
                          <a:cs typeface="Courier New"/>
                          <a:sym typeface="Courier New"/>
                        </a:rPr>
                        <a:t>length</a:t>
                      </a:r>
                      <a:endParaRPr sz="1100"/>
                    </a:p>
                  </a:txBody>
                  <a:tcPr marT="0" marB="0" marR="91450" marL="91450">
                    <a:solidFill>
                      <a:srgbClr val="FBE4D4"/>
                    </a:solidFill>
                  </a:tcPr>
                </a:tc>
              </a:tr>
              <a:tr h="281925">
                <a:tc>
                  <a:txBody>
                    <a:bodyPr/>
                    <a:lstStyle/>
                    <a:p>
                      <a:pPr indent="0" lvl="0" marL="0" marR="0" rtl="0" algn="l">
                        <a:lnSpc>
                          <a:spcPct val="100000"/>
                        </a:lnSpc>
                        <a:spcBef>
                          <a:spcPts val="0"/>
                        </a:spcBef>
                        <a:spcAft>
                          <a:spcPts val="0"/>
                        </a:spcAft>
                        <a:buClr>
                          <a:schemeClr val="dk1"/>
                        </a:buClr>
                        <a:buSzPts val="2100"/>
                        <a:buFont typeface="Arial"/>
                        <a:buNone/>
                      </a:pPr>
                      <a:r>
                        <a:t/>
                      </a:r>
                      <a:endParaRPr b="0" baseline="30000" sz="2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100"/>
                        <a:buFont typeface="Courier New"/>
                        <a:buNone/>
                      </a:pPr>
                      <a:r>
                        <a:rPr b="0" baseline="30000" lang="vi" sz="2100" u="none" cap="none" strike="noStrike">
                          <a:solidFill>
                            <a:schemeClr val="dk1"/>
                          </a:solidFill>
                          <a:latin typeface="Courier New"/>
                          <a:ea typeface="Courier New"/>
                          <a:cs typeface="Courier New"/>
                          <a:sym typeface="Courier New"/>
                        </a:rPr>
                        <a:t>thick</a:t>
                      </a:r>
                      <a:endParaRPr sz="1100"/>
                    </a:p>
                  </a:txBody>
                  <a:tcPr marT="0" marB="0" marR="91450" marL="91450">
                    <a:solidFill>
                      <a:srgbClr val="DBDBDB"/>
                    </a:solidFill>
                  </a:tcPr>
                </a:tc>
              </a:tr>
              <a:tr h="281925">
                <a:tc>
                  <a:txBody>
                    <a:bodyPr/>
                    <a:lstStyle/>
                    <a:p>
                      <a:pPr indent="0" lvl="0" marL="0" marR="0" rtl="0" algn="l">
                        <a:lnSpc>
                          <a:spcPct val="100000"/>
                        </a:lnSpc>
                        <a:spcBef>
                          <a:spcPts val="0"/>
                        </a:spcBef>
                        <a:spcAft>
                          <a:spcPts val="0"/>
                        </a:spcAft>
                        <a:buClr>
                          <a:schemeClr val="dk1"/>
                        </a:buClr>
                        <a:buSzPts val="2100"/>
                        <a:buFont typeface="Arial"/>
                        <a:buNone/>
                      </a:pPr>
                      <a:r>
                        <a:t/>
                      </a:r>
                      <a:endParaRPr b="0" baseline="30000" sz="2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100"/>
                        <a:buFont typeface="Courier New"/>
                        <a:buNone/>
                      </a:pPr>
                      <a:r>
                        <a:rPr b="0" baseline="30000" lang="vi" sz="2100" u="none" cap="none" strike="noStrike">
                          <a:solidFill>
                            <a:schemeClr val="dk1"/>
                          </a:solidFill>
                          <a:latin typeface="Courier New"/>
                          <a:ea typeface="Courier New"/>
                          <a:cs typeface="Courier New"/>
                          <a:sym typeface="Courier New"/>
                        </a:rPr>
                        <a:t>thin</a:t>
                      </a:r>
                      <a:endParaRPr sz="1100"/>
                    </a:p>
                  </a:txBody>
                  <a:tcPr marT="0" marB="0" marR="91450" marL="91450">
                    <a:solidFill>
                      <a:srgbClr val="FBE4D4"/>
                    </a:solidFill>
                  </a:tcPr>
                </a:tc>
              </a:tr>
            </a:tbl>
          </a:graphicData>
        </a:graphic>
      </p:graphicFrame>
      <p:pic>
        <p:nvPicPr>
          <p:cNvPr descr="6.20.tif" id="269" name="Google Shape;269;p31"/>
          <p:cNvPicPr preferRelativeResize="0"/>
          <p:nvPr/>
        </p:nvPicPr>
        <p:blipFill rotWithShape="1">
          <a:blip r:embed="rId3">
            <a:alphaModFix/>
          </a:blip>
          <a:srcRect b="0" l="0" r="0" t="0"/>
          <a:stretch/>
        </p:blipFill>
        <p:spPr>
          <a:xfrm>
            <a:off x="3893202" y="1417916"/>
            <a:ext cx="5214026" cy="1532335"/>
          </a:xfrm>
          <a:prstGeom prst="rect">
            <a:avLst/>
          </a:prstGeom>
          <a:noFill/>
          <a:ln>
            <a:noFill/>
          </a:ln>
        </p:spPr>
      </p:pic>
      <p:pic>
        <p:nvPicPr>
          <p:cNvPr descr="6.21.tif" id="270" name="Google Shape;270;p31"/>
          <p:cNvPicPr preferRelativeResize="0"/>
          <p:nvPr/>
        </p:nvPicPr>
        <p:blipFill rotWithShape="1">
          <a:blip r:embed="rId4">
            <a:alphaModFix/>
          </a:blip>
          <a:srcRect b="0" l="0" r="0" t="0"/>
          <a:stretch/>
        </p:blipFill>
        <p:spPr>
          <a:xfrm>
            <a:off x="1942842" y="3374807"/>
            <a:ext cx="1974508" cy="1698594"/>
          </a:xfrm>
          <a:prstGeom prst="rect">
            <a:avLst/>
          </a:prstGeom>
          <a:noFill/>
          <a:ln>
            <a:noFill/>
          </a:ln>
        </p:spPr>
      </p:pic>
      <p:pic>
        <p:nvPicPr>
          <p:cNvPr descr="6.22.tif" id="271" name="Google Shape;271;p31"/>
          <p:cNvPicPr preferRelativeResize="0"/>
          <p:nvPr/>
        </p:nvPicPr>
        <p:blipFill rotWithShape="1">
          <a:blip r:embed="rId5">
            <a:alphaModFix/>
          </a:blip>
          <a:srcRect b="0" l="0" r="0" t="0"/>
          <a:stretch/>
        </p:blipFill>
        <p:spPr>
          <a:xfrm>
            <a:off x="5029200" y="3038142"/>
            <a:ext cx="3058521" cy="16687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animEffect filter="fade" transition="in">
                                      <p:cBhvr>
                                        <p:cTn dur="500"/>
                                        <p:tgtEl>
                                          <p:spTgt spid="26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animEffect filter="fade" transition="in">
                                      <p:cBhvr>
                                        <p:cTn dur="500"/>
                                        <p:tgtEl>
                                          <p:spTgt spid="2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78" name="Google Shape;278;p32"/>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Using Style Sheets / Session 6 </a:t>
            </a:r>
            <a:endParaRPr/>
          </a:p>
        </p:txBody>
      </p:sp>
      <p:sp>
        <p:nvSpPr>
          <p:cNvPr id="279" name="Google Shape;279;p32"/>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Border Width 2-2</a:t>
            </a:r>
            <a:endParaRPr/>
          </a:p>
        </p:txBody>
      </p:sp>
      <p:grpSp>
        <p:nvGrpSpPr>
          <p:cNvPr id="280" name="Google Shape;280;p32"/>
          <p:cNvGrpSpPr/>
          <p:nvPr/>
        </p:nvGrpSpPr>
        <p:grpSpPr>
          <a:xfrm>
            <a:off x="304800" y="626996"/>
            <a:ext cx="8382000" cy="342900"/>
            <a:chOff x="0" y="924398"/>
            <a:chExt cx="8382000" cy="600405"/>
          </a:xfrm>
        </p:grpSpPr>
        <p:sp>
          <p:nvSpPr>
            <p:cNvPr id="281" name="Google Shape;281;p32"/>
            <p:cNvSpPr/>
            <p:nvPr/>
          </p:nvSpPr>
          <p:spPr>
            <a:xfrm>
              <a:off x="0" y="924398"/>
              <a:ext cx="8382000" cy="600405"/>
            </a:xfrm>
            <a:prstGeom prst="roundRect">
              <a:avLst>
                <a:gd fmla="val 16667" name="adj"/>
              </a:avLst>
            </a:prstGeom>
            <a:solidFill>
              <a:srgbClr val="C0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2"/>
            <p:cNvSpPr/>
            <p:nvPr/>
          </p:nvSpPr>
          <p:spPr>
            <a:xfrm>
              <a:off x="29309" y="953707"/>
              <a:ext cx="8323382" cy="541787"/>
            </a:xfrm>
            <a:prstGeom prst="rect">
              <a:avLst/>
            </a:prstGeom>
            <a:solidFill>
              <a:srgbClr val="C00000"/>
            </a:solidFill>
            <a:ln>
              <a:noFill/>
            </a:ln>
          </p:spPr>
          <p:txBody>
            <a:bodyPr anchorCtr="0" anchor="ctr" bIns="68575" lIns="68575" spcFirstLastPara="1" rIns="68575" wrap="square" tIns="68575">
              <a:noAutofit/>
            </a:bodyPr>
            <a:lstStyle/>
            <a:p>
              <a:pPr indent="-127000" lvl="0" marL="0" marR="0" rtl="0" algn="l">
                <a:lnSpc>
                  <a:spcPct val="90000"/>
                </a:lnSpc>
                <a:spcBef>
                  <a:spcPts val="0"/>
                </a:spcBef>
                <a:spcAft>
                  <a:spcPts val="0"/>
                </a:spcAft>
                <a:buClr>
                  <a:schemeClr val="lt1"/>
                </a:buClr>
                <a:buSzPts val="2000"/>
                <a:buFont typeface="Noto Sans Symbols"/>
                <a:buChar char="⮚"/>
              </a:pPr>
              <a:r>
                <a:rPr b="0" i="0" lang="vi" sz="2000" u="none" cap="none" strike="noStrike">
                  <a:solidFill>
                    <a:schemeClr val="lt1"/>
                  </a:solidFill>
                  <a:latin typeface="Courier New"/>
                  <a:ea typeface="Courier New"/>
                  <a:cs typeface="Courier New"/>
                  <a:sym typeface="Courier New"/>
                </a:rPr>
                <a:t> </a:t>
              </a:r>
              <a:r>
                <a:rPr b="1" i="0" lang="vi" sz="2000" u="none" cap="none" strike="noStrike">
                  <a:solidFill>
                    <a:schemeClr val="lt1"/>
                  </a:solidFill>
                  <a:latin typeface="Calibri"/>
                  <a:ea typeface="Calibri"/>
                  <a:cs typeface="Calibri"/>
                  <a:sym typeface="Calibri"/>
                </a:rPr>
                <a:t>Shorthand property</a:t>
              </a:r>
              <a:endParaRPr b="0" i="0" sz="2000" u="none" cap="none" strike="noStrike">
                <a:solidFill>
                  <a:schemeClr val="lt1"/>
                </a:solidFill>
                <a:latin typeface="Calibri"/>
                <a:ea typeface="Calibri"/>
                <a:cs typeface="Calibri"/>
                <a:sym typeface="Calibri"/>
              </a:endParaRPr>
            </a:p>
          </p:txBody>
        </p:sp>
      </p:grpSp>
      <p:pic>
        <p:nvPicPr>
          <p:cNvPr descr="6.23.tif" id="283" name="Google Shape;283;p32"/>
          <p:cNvPicPr preferRelativeResize="0"/>
          <p:nvPr/>
        </p:nvPicPr>
        <p:blipFill rotWithShape="1">
          <a:blip r:embed="rId3">
            <a:alphaModFix/>
          </a:blip>
          <a:srcRect b="0" l="0" r="0" t="0"/>
          <a:stretch/>
        </p:blipFill>
        <p:spPr>
          <a:xfrm>
            <a:off x="122228" y="1117070"/>
            <a:ext cx="5086350" cy="1851421"/>
          </a:xfrm>
          <a:prstGeom prst="rect">
            <a:avLst/>
          </a:prstGeom>
          <a:noFill/>
          <a:ln>
            <a:noFill/>
          </a:ln>
        </p:spPr>
      </p:pic>
      <p:pic>
        <p:nvPicPr>
          <p:cNvPr descr="6.24.tif" id="284" name="Google Shape;284;p32"/>
          <p:cNvPicPr preferRelativeResize="0"/>
          <p:nvPr/>
        </p:nvPicPr>
        <p:blipFill rotWithShape="1">
          <a:blip r:embed="rId4">
            <a:alphaModFix/>
          </a:blip>
          <a:srcRect b="0" l="0" r="0" t="0"/>
          <a:stretch/>
        </p:blipFill>
        <p:spPr>
          <a:xfrm>
            <a:off x="4851360" y="1015596"/>
            <a:ext cx="4105335" cy="1223120"/>
          </a:xfrm>
          <a:prstGeom prst="rect">
            <a:avLst/>
          </a:prstGeom>
          <a:noFill/>
          <a:ln>
            <a:noFill/>
          </a:ln>
        </p:spPr>
      </p:pic>
      <p:pic>
        <p:nvPicPr>
          <p:cNvPr descr="6.25.tif" id="285" name="Google Shape;285;p32"/>
          <p:cNvPicPr preferRelativeResize="0"/>
          <p:nvPr/>
        </p:nvPicPr>
        <p:blipFill rotWithShape="1">
          <a:blip r:embed="rId5">
            <a:alphaModFix/>
          </a:blip>
          <a:srcRect b="0" l="0" r="0" t="0"/>
          <a:stretch/>
        </p:blipFill>
        <p:spPr>
          <a:xfrm>
            <a:off x="2112739" y="2490567"/>
            <a:ext cx="3958996" cy="24238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92" name="Google Shape;292;p33"/>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Using Style Sheets / Session 6 </a:t>
            </a:r>
            <a:endParaRPr/>
          </a:p>
        </p:txBody>
      </p:sp>
      <p:sp>
        <p:nvSpPr>
          <p:cNvPr id="293" name="Google Shape;293;p33"/>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Shorthand Border 1-3</a:t>
            </a:r>
            <a:endParaRPr/>
          </a:p>
        </p:txBody>
      </p:sp>
      <p:sp>
        <p:nvSpPr>
          <p:cNvPr id="294" name="Google Shape;294;p33"/>
          <p:cNvSpPr/>
          <p:nvPr/>
        </p:nvSpPr>
        <p:spPr>
          <a:xfrm>
            <a:off x="228600" y="628650"/>
            <a:ext cx="8701088" cy="561662"/>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specifies all the properties such as style, width, and color for all the four borders. </a:t>
            </a:r>
            <a:endParaRPr/>
          </a:p>
        </p:txBody>
      </p:sp>
      <p:graphicFrame>
        <p:nvGraphicFramePr>
          <p:cNvPr id="295" name="Google Shape;295;p33"/>
          <p:cNvGraphicFramePr/>
          <p:nvPr/>
        </p:nvGraphicFramePr>
        <p:xfrm>
          <a:off x="380998" y="1435985"/>
          <a:ext cx="3000000" cy="3000000"/>
        </p:xfrm>
        <a:graphic>
          <a:graphicData uri="http://schemas.openxmlformats.org/drawingml/2006/table">
            <a:tbl>
              <a:tblPr bandRow="1">
                <a:noFill/>
                <a:tableStyleId>{C75A7C0F-1A4D-4CE3-99DD-B2EEDCF229F7}</a:tableStyleId>
              </a:tblPr>
              <a:tblGrid>
                <a:gridCol w="1981200"/>
              </a:tblGrid>
              <a:tr h="385500">
                <a:tc>
                  <a:txBody>
                    <a:bodyPr/>
                    <a:lstStyle/>
                    <a:p>
                      <a:pPr indent="0" lvl="0" marL="0" marR="0" rtl="0" algn="ctr">
                        <a:lnSpc>
                          <a:spcPct val="100000"/>
                        </a:lnSpc>
                        <a:spcBef>
                          <a:spcPts val="0"/>
                        </a:spcBef>
                        <a:spcAft>
                          <a:spcPts val="0"/>
                        </a:spcAft>
                        <a:buClr>
                          <a:schemeClr val="dk1"/>
                        </a:buClr>
                        <a:buSzPts val="2100"/>
                        <a:buFont typeface="Arial"/>
                        <a:buNone/>
                      </a:pPr>
                      <a:r>
                        <a:t/>
                      </a:r>
                      <a:endParaRPr b="1" baseline="30000" sz="21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2100"/>
                        <a:buFont typeface="Calibri"/>
                        <a:buNone/>
                      </a:pPr>
                      <a:r>
                        <a:rPr b="1" baseline="30000" lang="vi" sz="2100" u="none" cap="none" strike="noStrike">
                          <a:solidFill>
                            <a:schemeClr val="lt1"/>
                          </a:solidFill>
                          <a:latin typeface="Calibri"/>
                          <a:ea typeface="Calibri"/>
                          <a:cs typeface="Calibri"/>
                          <a:sym typeface="Calibri"/>
                        </a:rPr>
                        <a:t>Property</a:t>
                      </a:r>
                      <a:endParaRPr sz="1100"/>
                    </a:p>
                  </a:txBody>
                  <a:tcPr marT="0" marB="0" marR="91450" marL="91450">
                    <a:solidFill>
                      <a:srgbClr val="C55A11"/>
                    </a:solidFill>
                  </a:tcPr>
                </a:tc>
              </a:tr>
              <a:tr h="330425">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border-bottom</a:t>
                      </a:r>
                      <a:endParaRPr sz="1100"/>
                    </a:p>
                  </a:txBody>
                  <a:tcPr marT="0" marB="0" marR="91450" marL="91450">
                    <a:solidFill>
                      <a:srgbClr val="DBDBDB"/>
                    </a:solidFill>
                  </a:tcPr>
                </a:tc>
              </a:tr>
              <a:tr h="330425">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border-left</a:t>
                      </a:r>
                      <a:endParaRPr sz="1100"/>
                    </a:p>
                  </a:txBody>
                  <a:tcPr marT="0" marB="0" marR="91450" marL="91450">
                    <a:solidFill>
                      <a:srgbClr val="FBE4D4"/>
                    </a:solidFill>
                  </a:tcPr>
                </a:tc>
              </a:tr>
              <a:tr h="330425">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border-right</a:t>
                      </a:r>
                      <a:endParaRPr sz="1100"/>
                    </a:p>
                  </a:txBody>
                  <a:tcPr marT="0" marB="0" marR="91450" marL="91450">
                    <a:solidFill>
                      <a:srgbClr val="DBDBDB"/>
                    </a:solidFill>
                  </a:tcPr>
                </a:tc>
              </a:tr>
              <a:tr h="330425">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border-top</a:t>
                      </a:r>
                      <a:endParaRPr sz="1100"/>
                    </a:p>
                  </a:txBody>
                  <a:tcPr marT="0" marB="0" marR="91450" marL="91450">
                    <a:solidFill>
                      <a:srgbClr val="FBE4D4"/>
                    </a:solidFill>
                  </a:tcPr>
                </a:tc>
              </a:tr>
            </a:tbl>
          </a:graphicData>
        </a:graphic>
      </p:graphicFrame>
      <p:pic>
        <p:nvPicPr>
          <p:cNvPr id="296" name="Google Shape;296;p33"/>
          <p:cNvPicPr preferRelativeResize="0"/>
          <p:nvPr/>
        </p:nvPicPr>
        <p:blipFill rotWithShape="1">
          <a:blip r:embed="rId3">
            <a:alphaModFix/>
          </a:blip>
          <a:srcRect b="0" l="0" r="0" t="0"/>
          <a:stretch/>
        </p:blipFill>
        <p:spPr>
          <a:xfrm>
            <a:off x="2545466" y="1460579"/>
            <a:ext cx="4634079" cy="2489152"/>
          </a:xfrm>
          <a:prstGeom prst="rect">
            <a:avLst/>
          </a:prstGeom>
          <a:noFill/>
          <a:ln>
            <a:noFill/>
          </a:ln>
        </p:spPr>
      </p:pic>
      <p:pic>
        <p:nvPicPr>
          <p:cNvPr descr="6.27.tif" id="297" name="Google Shape;297;p33"/>
          <p:cNvPicPr preferRelativeResize="0"/>
          <p:nvPr/>
        </p:nvPicPr>
        <p:blipFill rotWithShape="1">
          <a:blip r:embed="rId4">
            <a:alphaModFix/>
          </a:blip>
          <a:srcRect b="0" l="0" r="0" t="0"/>
          <a:stretch/>
        </p:blipFill>
        <p:spPr>
          <a:xfrm>
            <a:off x="5035902" y="1246223"/>
            <a:ext cx="3028950" cy="1376795"/>
          </a:xfrm>
          <a:prstGeom prst="rect">
            <a:avLst/>
          </a:prstGeom>
          <a:noFill/>
          <a:ln cap="flat" cmpd="sng" w="9525">
            <a:solidFill>
              <a:srgbClr val="F61828"/>
            </a:solidFill>
            <a:prstDash val="solid"/>
            <a:round/>
            <a:headEnd len="sm" w="sm" type="none"/>
            <a:tailEnd len="sm" w="sm" type="none"/>
          </a:ln>
        </p:spPr>
      </p:pic>
      <p:pic>
        <p:nvPicPr>
          <p:cNvPr id="298" name="Google Shape;298;p33"/>
          <p:cNvPicPr preferRelativeResize="0"/>
          <p:nvPr/>
        </p:nvPicPr>
        <p:blipFill rotWithShape="1">
          <a:blip r:embed="rId5">
            <a:alphaModFix/>
          </a:blip>
          <a:srcRect b="0" l="0" r="0" t="0"/>
          <a:stretch/>
        </p:blipFill>
        <p:spPr>
          <a:xfrm>
            <a:off x="1066800" y="3571417"/>
            <a:ext cx="5426995" cy="13063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animEffect filter="fade" transition="in">
                                      <p:cBhvr>
                                        <p:cTn dur="500"/>
                                        <p:tgtEl>
                                          <p:spTgt spid="2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500"/>
                                        <p:tgtEl>
                                          <p:spTgt spid="29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4"/>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05" name="Google Shape;305;p34"/>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Using Style Sheets / Session 6 </a:t>
            </a:r>
            <a:endParaRPr/>
          </a:p>
        </p:txBody>
      </p:sp>
      <p:sp>
        <p:nvSpPr>
          <p:cNvPr id="306" name="Google Shape;306;p34"/>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Shorthand Border 2-3</a:t>
            </a:r>
            <a:endParaRPr/>
          </a:p>
        </p:txBody>
      </p:sp>
      <p:pic>
        <p:nvPicPr>
          <p:cNvPr descr="6.29.tif" id="307" name="Google Shape;307;p34"/>
          <p:cNvPicPr preferRelativeResize="0"/>
          <p:nvPr/>
        </p:nvPicPr>
        <p:blipFill rotWithShape="1">
          <a:blip r:embed="rId3">
            <a:alphaModFix/>
          </a:blip>
          <a:srcRect b="0" l="0" r="0" t="0"/>
          <a:stretch/>
        </p:blipFill>
        <p:spPr>
          <a:xfrm>
            <a:off x="366712" y="933450"/>
            <a:ext cx="8548688" cy="4057650"/>
          </a:xfrm>
          <a:prstGeom prst="rect">
            <a:avLst/>
          </a:prstGeom>
          <a:noFill/>
          <a:ln>
            <a:noFill/>
          </a:ln>
        </p:spPr>
      </p:pic>
      <p:sp>
        <p:nvSpPr>
          <p:cNvPr id="308" name="Google Shape;308;p34"/>
          <p:cNvSpPr/>
          <p:nvPr/>
        </p:nvSpPr>
        <p:spPr>
          <a:xfrm>
            <a:off x="228600" y="628650"/>
            <a:ext cx="8686800" cy="28575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95454"/>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Following figure shows CSS code of image border property.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84" name="Google Shape;84;p17"/>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Using Style Sheets / Session 6 </a:t>
            </a:r>
            <a:endParaRPr/>
          </a:p>
        </p:txBody>
      </p:sp>
      <p:sp>
        <p:nvSpPr>
          <p:cNvPr id="85" name="Google Shape;85;p17"/>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Objectives</a:t>
            </a:r>
            <a:endParaRPr/>
          </a:p>
        </p:txBody>
      </p:sp>
      <p:sp>
        <p:nvSpPr>
          <p:cNvPr id="86" name="Google Shape;86;p17"/>
          <p:cNvSpPr/>
          <p:nvPr/>
        </p:nvSpPr>
        <p:spPr>
          <a:xfrm>
            <a:off x="381000" y="971550"/>
            <a:ext cx="8250000" cy="2971800"/>
          </a:xfrm>
          <a:prstGeom prst="rect">
            <a:avLst/>
          </a:prstGeom>
          <a:noFill/>
          <a:ln>
            <a:noFill/>
          </a:ln>
        </p:spPr>
        <p:txBody>
          <a:bodyPr anchorCtr="0" anchor="ctr" bIns="45700" lIns="91425" spcFirstLastPara="1" rIns="91425" wrap="square" tIns="45700">
            <a:noAutofit/>
          </a:bodyPr>
          <a:lstStyle/>
          <a:p>
            <a:pPr indent="-274320" lvl="0" marL="457200" marR="0" rtl="0" algn="l">
              <a:lnSpc>
                <a:spcPct val="100000"/>
              </a:lnSpc>
              <a:spcBef>
                <a:spcPts val="0"/>
              </a:spcBef>
              <a:spcAft>
                <a:spcPts val="0"/>
              </a:spcAft>
              <a:buClr>
                <a:srgbClr val="AC1418"/>
              </a:buClr>
              <a:buSzPts val="2800"/>
              <a:buFont typeface="Noto Sans Symbols"/>
              <a:buChar char="•"/>
            </a:pPr>
            <a:r>
              <a:rPr b="0" i="0" lang="vi" sz="2800" u="none" cap="none" strike="noStrike">
                <a:solidFill>
                  <a:schemeClr val="dk1"/>
                </a:solidFill>
                <a:latin typeface="Calibri"/>
                <a:ea typeface="Calibri"/>
                <a:cs typeface="Calibri"/>
                <a:sym typeface="Calibri"/>
              </a:rPr>
              <a:t>List and explain text and font styles</a:t>
            </a:r>
            <a:endParaRPr/>
          </a:p>
          <a:p>
            <a:pPr indent="-274320" lvl="0" marL="457200" marR="0" rtl="0" algn="l">
              <a:lnSpc>
                <a:spcPct val="100000"/>
              </a:lnSpc>
              <a:spcBef>
                <a:spcPts val="1800"/>
              </a:spcBef>
              <a:spcAft>
                <a:spcPts val="0"/>
              </a:spcAft>
              <a:buClr>
                <a:srgbClr val="AC1418"/>
              </a:buClr>
              <a:buSzPts val="2800"/>
              <a:buFont typeface="Noto Sans Symbols"/>
              <a:buChar char="•"/>
            </a:pPr>
            <a:r>
              <a:rPr b="0" i="0" lang="vi" sz="2800" u="none" cap="none" strike="noStrike">
                <a:solidFill>
                  <a:schemeClr val="dk1"/>
                </a:solidFill>
                <a:latin typeface="Calibri"/>
                <a:ea typeface="Calibri"/>
                <a:cs typeface="Calibri"/>
                <a:sym typeface="Calibri"/>
              </a:rPr>
              <a:t>Describe inline spans</a:t>
            </a:r>
            <a:endParaRPr/>
          </a:p>
          <a:p>
            <a:pPr indent="-274320" lvl="0" marL="457200" marR="0" rtl="0" algn="l">
              <a:lnSpc>
                <a:spcPct val="100000"/>
              </a:lnSpc>
              <a:spcBef>
                <a:spcPts val="1800"/>
              </a:spcBef>
              <a:spcAft>
                <a:spcPts val="0"/>
              </a:spcAft>
              <a:buClr>
                <a:srgbClr val="AC1418"/>
              </a:buClr>
              <a:buSzPts val="2800"/>
              <a:buFont typeface="Noto Sans Symbols"/>
              <a:buChar char="•"/>
            </a:pPr>
            <a:r>
              <a:rPr b="0" i="0" lang="vi" sz="2800" u="none" cap="none" strike="noStrike">
                <a:solidFill>
                  <a:schemeClr val="dk1"/>
                </a:solidFill>
                <a:latin typeface="Calibri"/>
                <a:ea typeface="Calibri"/>
                <a:cs typeface="Calibri"/>
                <a:sym typeface="Calibri"/>
              </a:rPr>
              <a:t>Explain paragraph indentation and application of border</a:t>
            </a:r>
            <a:endParaRPr/>
          </a:p>
          <a:p>
            <a:pPr indent="-274320" lvl="0" marL="457200" marR="0" rtl="0" algn="l">
              <a:lnSpc>
                <a:spcPct val="100000"/>
              </a:lnSpc>
              <a:spcBef>
                <a:spcPts val="1800"/>
              </a:spcBef>
              <a:spcAft>
                <a:spcPts val="0"/>
              </a:spcAft>
              <a:buClr>
                <a:srgbClr val="AC1418"/>
              </a:buClr>
              <a:buSzPts val="2800"/>
              <a:buFont typeface="Noto Sans Symbols"/>
              <a:buChar char="•"/>
            </a:pPr>
            <a:r>
              <a:rPr b="0" i="0" lang="vi" sz="2800" u="none" cap="none" strike="noStrike">
                <a:solidFill>
                  <a:schemeClr val="dk1"/>
                </a:solidFill>
                <a:latin typeface="Calibri"/>
                <a:ea typeface="Calibri"/>
                <a:cs typeface="Calibri"/>
                <a:sym typeface="Calibri"/>
              </a:rPr>
              <a:t>Explain horizontal paragraph alignment</a:t>
            </a:r>
            <a:endParaRPr/>
          </a:p>
          <a:p>
            <a:pPr indent="-274320" lvl="0" marL="457200" marR="0" rtl="0" algn="l">
              <a:lnSpc>
                <a:spcPct val="100000"/>
              </a:lnSpc>
              <a:spcBef>
                <a:spcPts val="1800"/>
              </a:spcBef>
              <a:spcAft>
                <a:spcPts val="0"/>
              </a:spcAft>
              <a:buClr>
                <a:srgbClr val="AC1418"/>
              </a:buClr>
              <a:buSzPts val="2800"/>
              <a:buFont typeface="Noto Sans Symbols"/>
              <a:buChar char="•"/>
            </a:pPr>
            <a:r>
              <a:rPr b="0" i="0" lang="vi" sz="2800" u="none" cap="none" strike="noStrike">
                <a:solidFill>
                  <a:schemeClr val="dk1"/>
                </a:solidFill>
                <a:latin typeface="Calibri"/>
                <a:ea typeface="Calibri"/>
                <a:cs typeface="Calibri"/>
                <a:sym typeface="Calibri"/>
              </a:rPr>
              <a:t>Explain vertical spacing within a paragraph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15" name="Google Shape;315;p35"/>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Using Style Sheets / Session 6 </a:t>
            </a:r>
            <a:endParaRPr/>
          </a:p>
        </p:txBody>
      </p:sp>
      <p:sp>
        <p:nvSpPr>
          <p:cNvPr id="316" name="Google Shape;316;p35"/>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Shorthand Border 3-3</a:t>
            </a:r>
            <a:endParaRPr/>
          </a:p>
        </p:txBody>
      </p:sp>
      <p:sp>
        <p:nvSpPr>
          <p:cNvPr id="317" name="Google Shape;317;p35"/>
          <p:cNvSpPr txBox="1"/>
          <p:nvPr/>
        </p:nvSpPr>
        <p:spPr>
          <a:xfrm>
            <a:off x="987188" y="779907"/>
            <a:ext cx="5867400" cy="283924"/>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None/>
            </a:pPr>
            <a:r>
              <a:rPr b="1" i="0" lang="vi" sz="2400" u="none" cap="none" strike="noStrike">
                <a:solidFill>
                  <a:srgbClr val="FF0000"/>
                </a:solidFill>
                <a:latin typeface="Courier New"/>
                <a:ea typeface="Courier New"/>
                <a:cs typeface="Courier New"/>
                <a:sym typeface="Courier New"/>
              </a:rPr>
              <a:t>border: </a:t>
            </a:r>
            <a:r>
              <a:rPr b="1" i="0" lang="vi" sz="2400" u="none" cap="none" strike="noStrike">
                <a:solidFill>
                  <a:schemeClr val="dk1"/>
                </a:solidFill>
                <a:latin typeface="Courier New"/>
                <a:ea typeface="Courier New"/>
                <a:cs typeface="Courier New"/>
                <a:sym typeface="Courier New"/>
              </a:rPr>
              <a:t>solid thin #FF0000;</a:t>
            </a:r>
            <a:endParaRPr/>
          </a:p>
        </p:txBody>
      </p:sp>
      <p:sp>
        <p:nvSpPr>
          <p:cNvPr id="318" name="Google Shape;318;p35"/>
          <p:cNvSpPr/>
          <p:nvPr/>
        </p:nvSpPr>
        <p:spPr>
          <a:xfrm>
            <a:off x="533400" y="1085850"/>
            <a:ext cx="8077200" cy="51435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4999"/>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Specifies that all the four borders must be solid in style, thin by width, and red in color.</a:t>
            </a:r>
            <a:endParaRPr/>
          </a:p>
        </p:txBody>
      </p:sp>
      <p:pic>
        <p:nvPicPr>
          <p:cNvPr descr="6.30.tif" id="319" name="Google Shape;319;p35"/>
          <p:cNvPicPr preferRelativeResize="0"/>
          <p:nvPr/>
        </p:nvPicPr>
        <p:blipFill rotWithShape="1">
          <a:blip r:embed="rId3">
            <a:alphaModFix/>
          </a:blip>
          <a:srcRect b="0" l="0" r="0" t="0"/>
          <a:stretch/>
        </p:blipFill>
        <p:spPr>
          <a:xfrm>
            <a:off x="987188" y="1714500"/>
            <a:ext cx="5372100" cy="26965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8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6"/>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26" name="Google Shape;326;p36"/>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Using Style Sheets / Session 6 </a:t>
            </a:r>
            <a:endParaRPr/>
          </a:p>
        </p:txBody>
      </p:sp>
      <p:sp>
        <p:nvSpPr>
          <p:cNvPr id="327" name="Google Shape;327;p36"/>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Horizontal Alignment</a:t>
            </a:r>
            <a:endParaRPr/>
          </a:p>
        </p:txBody>
      </p:sp>
      <p:sp>
        <p:nvSpPr>
          <p:cNvPr id="328" name="Google Shape;328;p36"/>
          <p:cNvSpPr/>
          <p:nvPr/>
        </p:nvSpPr>
        <p:spPr>
          <a:xfrm>
            <a:off x="152400" y="659578"/>
            <a:ext cx="8596312" cy="1054921"/>
          </a:xfrm>
          <a:prstGeom prst="rect">
            <a:avLst/>
          </a:prstGeom>
          <a:noFill/>
          <a:ln>
            <a:noFill/>
          </a:ln>
        </p:spPr>
        <p:txBody>
          <a:bodyPr anchorCtr="0" anchor="ctr" bIns="45700" lIns="91425" spcFirstLastPara="1" rIns="91425" wrap="square" tIns="45700">
            <a:noAutofit/>
          </a:bodyPr>
          <a:lstStyle/>
          <a:p>
            <a:pPr indent="-261620" lvl="1" marL="457200" marR="0" rtl="0" algn="l">
              <a:lnSpc>
                <a:spcPct val="100000"/>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Text-align property is used for horizontal alignment of text in an element. </a:t>
            </a:r>
            <a:endParaRPr sz="2000"/>
          </a:p>
          <a:p>
            <a:pPr indent="-261620" lvl="1" marL="457200" marR="0" rtl="0" algn="l">
              <a:lnSpc>
                <a:spcPct val="100000"/>
              </a:lnSpc>
              <a:spcBef>
                <a:spcPts val="60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This property aligns the inline content of a block,  applies only block level elements, such as paragraph. </a:t>
            </a:r>
            <a:endParaRPr sz="2000"/>
          </a:p>
        </p:txBody>
      </p:sp>
      <p:graphicFrame>
        <p:nvGraphicFramePr>
          <p:cNvPr id="329" name="Google Shape;329;p36"/>
          <p:cNvGraphicFramePr/>
          <p:nvPr/>
        </p:nvGraphicFramePr>
        <p:xfrm>
          <a:off x="685800" y="1885950"/>
          <a:ext cx="3000000" cy="3000000"/>
        </p:xfrm>
        <a:graphic>
          <a:graphicData uri="http://schemas.openxmlformats.org/drawingml/2006/table">
            <a:tbl>
              <a:tblPr bandRow="1">
                <a:noFill/>
                <a:tableStyleId>{93112289-0113-459D-AB9C-721EC0AE0F13}</a:tableStyleId>
              </a:tblPr>
              <a:tblGrid>
                <a:gridCol w="990600"/>
                <a:gridCol w="6798850"/>
              </a:tblGrid>
              <a:tr h="412675">
                <a:tc>
                  <a:txBody>
                    <a:bodyPr/>
                    <a:lstStyle/>
                    <a:p>
                      <a:pPr indent="0" lvl="0" marL="0" marR="0" rtl="0" algn="ctr">
                        <a:lnSpc>
                          <a:spcPct val="100000"/>
                        </a:lnSpc>
                        <a:spcBef>
                          <a:spcPts val="0"/>
                        </a:spcBef>
                        <a:spcAft>
                          <a:spcPts val="0"/>
                        </a:spcAft>
                        <a:buClr>
                          <a:schemeClr val="dk1"/>
                        </a:buClr>
                        <a:buSzPts val="2100"/>
                        <a:buFont typeface="Arial"/>
                        <a:buNone/>
                      </a:pPr>
                      <a:r>
                        <a:t/>
                      </a:r>
                      <a:endParaRPr b="1" baseline="30000" sz="2100" u="none" cap="none" strike="noStrike"/>
                    </a:p>
                    <a:p>
                      <a:pPr indent="0" lvl="0" marL="0" marR="0" rtl="0" algn="ctr">
                        <a:lnSpc>
                          <a:spcPct val="100000"/>
                        </a:lnSpc>
                        <a:spcBef>
                          <a:spcPts val="0"/>
                        </a:spcBef>
                        <a:spcAft>
                          <a:spcPts val="0"/>
                        </a:spcAft>
                        <a:buClr>
                          <a:schemeClr val="dk1"/>
                        </a:buClr>
                        <a:buSzPts val="2100"/>
                        <a:buFont typeface="Arial"/>
                        <a:buNone/>
                      </a:pPr>
                      <a:r>
                        <a:rPr b="1" baseline="30000" lang="vi" sz="2100" u="none" cap="none" strike="noStrike"/>
                        <a:t>Value</a:t>
                      </a:r>
                      <a:endParaRPr b="1" baseline="30000" sz="2100" u="none" cap="none" strike="noStrike">
                        <a:solidFill>
                          <a:schemeClr val="lt1"/>
                        </a:solidFill>
                        <a:latin typeface="Calibri"/>
                        <a:ea typeface="Calibri"/>
                        <a:cs typeface="Calibri"/>
                        <a:sym typeface="Calibri"/>
                      </a:endParaRPr>
                    </a:p>
                  </a:txBody>
                  <a:tcPr marT="0" marB="0" marR="91450" marL="91450"/>
                </a:tc>
                <a:tc>
                  <a:txBody>
                    <a:bodyPr/>
                    <a:lstStyle/>
                    <a:p>
                      <a:pPr indent="0" lvl="0" marL="0" marR="0" rtl="0" algn="ctr">
                        <a:lnSpc>
                          <a:spcPct val="100000"/>
                        </a:lnSpc>
                        <a:spcBef>
                          <a:spcPts val="0"/>
                        </a:spcBef>
                        <a:spcAft>
                          <a:spcPts val="0"/>
                        </a:spcAft>
                        <a:buClr>
                          <a:schemeClr val="dk1"/>
                        </a:buClr>
                        <a:buSzPts val="2100"/>
                        <a:buFont typeface="Arial"/>
                        <a:buNone/>
                      </a:pPr>
                      <a:r>
                        <a:t/>
                      </a:r>
                      <a:endParaRPr b="1" baseline="30000" sz="2100" u="none" cap="none" strike="noStrike"/>
                    </a:p>
                    <a:p>
                      <a:pPr indent="0" lvl="0" marL="0" marR="0" rtl="0" algn="ctr">
                        <a:lnSpc>
                          <a:spcPct val="100000"/>
                        </a:lnSpc>
                        <a:spcBef>
                          <a:spcPts val="0"/>
                        </a:spcBef>
                        <a:spcAft>
                          <a:spcPts val="0"/>
                        </a:spcAft>
                        <a:buClr>
                          <a:schemeClr val="dk1"/>
                        </a:buClr>
                        <a:buSzPts val="2100"/>
                        <a:buFont typeface="Arial"/>
                        <a:buNone/>
                      </a:pPr>
                      <a:r>
                        <a:rPr b="1" baseline="30000" lang="vi" sz="2100" u="none" cap="none" strike="noStrike"/>
                        <a:t>Description</a:t>
                      </a:r>
                      <a:endParaRPr b="1" baseline="30000" sz="2700" u="none" cap="none" strike="noStrike">
                        <a:solidFill>
                          <a:schemeClr val="lt1"/>
                        </a:solidFill>
                        <a:latin typeface="Calibri"/>
                        <a:ea typeface="Calibri"/>
                        <a:cs typeface="Calibri"/>
                        <a:sym typeface="Calibri"/>
                      </a:endParaRPr>
                    </a:p>
                  </a:txBody>
                  <a:tcPr marT="0" marB="0" marR="91450" marL="91450"/>
                </a:tc>
              </a:tr>
              <a:tr h="397950">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left</a:t>
                      </a:r>
                      <a:endParaRPr sz="1100"/>
                    </a:p>
                  </a:txBody>
                  <a:tcPr marT="0" marB="0" marR="91450" marL="91450"/>
                </a:tc>
                <a:tc>
                  <a:txBody>
                    <a:bodyPr/>
                    <a:lstStyle/>
                    <a:p>
                      <a:pPr indent="0" lvl="0" marL="0" marR="0" rtl="0" algn="l">
                        <a:spcBef>
                          <a:spcPts val="0"/>
                        </a:spcBef>
                        <a:spcAft>
                          <a:spcPts val="0"/>
                        </a:spcAft>
                        <a:buNone/>
                      </a:pPr>
                      <a:r>
                        <a:rPr lang="vi" sz="1400" u="none" cap="none" strike="noStrike"/>
                        <a:t>Aligns the text to the left. (default, applied for Western language), </a:t>
                      </a:r>
                      <a:endParaRPr sz="1100"/>
                    </a:p>
                  </a:txBody>
                  <a:tcPr marT="0" marB="0" marR="91450" marL="91450"/>
                </a:tc>
              </a:tr>
              <a:tr h="397950">
                <a:tc>
                  <a:txBody>
                    <a:bodyPr/>
                    <a:lstStyle/>
                    <a:p>
                      <a:pPr indent="0" lvl="0" marL="0" marR="0" rtl="0" algn="l">
                        <a:lnSpc>
                          <a:spcPct val="100000"/>
                        </a:lnSpc>
                        <a:spcBef>
                          <a:spcPts val="0"/>
                        </a:spcBef>
                        <a:spcAft>
                          <a:spcPts val="0"/>
                        </a:spcAft>
                        <a:buClr>
                          <a:schemeClr val="dk1"/>
                        </a:buClr>
                        <a:buSzPts val="1400"/>
                        <a:buFont typeface="Arial"/>
                        <a:buNone/>
                      </a:pPr>
                      <a:r>
                        <a:rPr lang="vi" sz="1400"/>
                        <a:t>right</a:t>
                      </a:r>
                      <a:endParaRPr sz="1100"/>
                    </a:p>
                  </a:txBody>
                  <a:tcPr marT="0" marB="0" marR="91450" marL="91450"/>
                </a:tc>
                <a:tc>
                  <a:txBody>
                    <a:bodyPr/>
                    <a:lstStyle/>
                    <a:p>
                      <a:pPr indent="0" lvl="0" marL="0" marR="0" rtl="0" algn="l">
                        <a:spcBef>
                          <a:spcPts val="0"/>
                        </a:spcBef>
                        <a:spcAft>
                          <a:spcPts val="0"/>
                        </a:spcAft>
                        <a:buNone/>
                      </a:pPr>
                      <a:r>
                        <a:rPr lang="vi" sz="1400"/>
                        <a:t>Aligns the text to the right (Hebrew &amp; Arabic languages).</a:t>
                      </a:r>
                      <a:endParaRPr sz="1100"/>
                    </a:p>
                  </a:txBody>
                  <a:tcPr marT="0" marB="0" marR="91450" marL="91450"/>
                </a:tc>
              </a:tr>
              <a:tr h="397950">
                <a:tc>
                  <a:txBody>
                    <a:bodyPr/>
                    <a:lstStyle/>
                    <a:p>
                      <a:pPr indent="0" lvl="0" marL="0" marR="0" rtl="0" algn="l">
                        <a:lnSpc>
                          <a:spcPct val="100000"/>
                        </a:lnSpc>
                        <a:spcBef>
                          <a:spcPts val="0"/>
                        </a:spcBef>
                        <a:spcAft>
                          <a:spcPts val="0"/>
                        </a:spcAft>
                        <a:buClr>
                          <a:schemeClr val="dk1"/>
                        </a:buClr>
                        <a:buSzPts val="1400"/>
                        <a:buFont typeface="Arial"/>
                        <a:buNone/>
                      </a:pPr>
                      <a:r>
                        <a:rPr lang="vi" sz="1400"/>
                        <a:t>center</a:t>
                      </a:r>
                      <a:endParaRPr sz="1100"/>
                    </a:p>
                  </a:txBody>
                  <a:tcPr marT="0" marB="0" marR="91450" marL="91450"/>
                </a:tc>
                <a:tc>
                  <a:txBody>
                    <a:bodyPr/>
                    <a:lstStyle/>
                    <a:p>
                      <a:pPr indent="0" lvl="0" marL="0" marR="0" rtl="0" algn="l">
                        <a:spcBef>
                          <a:spcPts val="0"/>
                        </a:spcBef>
                        <a:spcAft>
                          <a:spcPts val="0"/>
                        </a:spcAft>
                        <a:buNone/>
                      </a:pPr>
                      <a:r>
                        <a:rPr lang="vi" sz="1400"/>
                        <a:t>Centers the text.</a:t>
                      </a:r>
                      <a:endParaRPr sz="1100"/>
                    </a:p>
                  </a:txBody>
                  <a:tcPr marT="0" marB="0" marR="91450" marL="91450"/>
                </a:tc>
              </a:tr>
              <a:tr h="596925">
                <a:tc>
                  <a:txBody>
                    <a:bodyPr/>
                    <a:lstStyle/>
                    <a:p>
                      <a:pPr indent="0" lvl="0" marL="0" marR="0" rtl="0" algn="l">
                        <a:lnSpc>
                          <a:spcPct val="100000"/>
                        </a:lnSpc>
                        <a:spcBef>
                          <a:spcPts val="0"/>
                        </a:spcBef>
                        <a:spcAft>
                          <a:spcPts val="0"/>
                        </a:spcAft>
                        <a:buClr>
                          <a:schemeClr val="dk1"/>
                        </a:buClr>
                        <a:buSzPts val="1400"/>
                        <a:buFont typeface="Arial"/>
                        <a:buNone/>
                      </a:pPr>
                      <a:r>
                        <a:rPr lang="vi" sz="1400"/>
                        <a:t>justify</a:t>
                      </a:r>
                      <a:endParaRPr sz="1100"/>
                    </a:p>
                  </a:txBody>
                  <a:tcPr marT="0" marB="0" marR="91450" marL="91450"/>
                </a:tc>
                <a:tc>
                  <a:txBody>
                    <a:bodyPr/>
                    <a:lstStyle/>
                    <a:p>
                      <a:pPr indent="0" lvl="0" marL="0" marR="0" rtl="0" algn="l">
                        <a:spcBef>
                          <a:spcPts val="0"/>
                        </a:spcBef>
                        <a:spcAft>
                          <a:spcPts val="0"/>
                        </a:spcAft>
                        <a:buNone/>
                      </a:pPr>
                      <a:r>
                        <a:rPr lang="vi" sz="1400"/>
                        <a:t>Aligns text to both left and right margins by adding space between words (like in newspapers and magazines).</a:t>
                      </a:r>
                      <a:endParaRPr sz="1100"/>
                    </a:p>
                  </a:txBody>
                  <a:tcPr marT="0" marB="0" marR="91450" marL="91450"/>
                </a:tc>
              </a:tr>
              <a:tr h="596925">
                <a:tc>
                  <a:txBody>
                    <a:bodyPr/>
                    <a:lstStyle/>
                    <a:p>
                      <a:pPr indent="0" lvl="0" marL="0" marR="0" rtl="0" algn="l">
                        <a:lnSpc>
                          <a:spcPct val="100000"/>
                        </a:lnSpc>
                        <a:spcBef>
                          <a:spcPts val="0"/>
                        </a:spcBef>
                        <a:spcAft>
                          <a:spcPts val="0"/>
                        </a:spcAft>
                        <a:buClr>
                          <a:schemeClr val="dk1"/>
                        </a:buClr>
                        <a:buSzPts val="1400"/>
                        <a:buFont typeface="Arial"/>
                        <a:buNone/>
                      </a:pPr>
                      <a:r>
                        <a:rPr lang="vi" sz="1400"/>
                        <a:t>inherit</a:t>
                      </a:r>
                      <a:endParaRPr sz="1100"/>
                    </a:p>
                  </a:txBody>
                  <a:tcPr marT="0" marB="0" marR="91450" marL="91450"/>
                </a:tc>
                <a:tc>
                  <a:txBody>
                    <a:bodyPr/>
                    <a:lstStyle/>
                    <a:p>
                      <a:pPr indent="0" lvl="0" marL="0" marR="0" rtl="0" algn="just">
                        <a:lnSpc>
                          <a:spcPct val="100000"/>
                        </a:lnSpc>
                        <a:spcBef>
                          <a:spcPts val="0"/>
                        </a:spcBef>
                        <a:spcAft>
                          <a:spcPts val="0"/>
                        </a:spcAft>
                        <a:buClr>
                          <a:schemeClr val="dk1"/>
                        </a:buClr>
                        <a:buSzPts val="1400"/>
                        <a:buFont typeface="Arial"/>
                        <a:buNone/>
                      </a:pPr>
                      <a:r>
                        <a:rPr lang="vi" sz="1400"/>
                        <a:t>Specifies that the value of the text-align property should be inherited from the parent element.</a:t>
                      </a:r>
                      <a:endParaRPr sz="1100"/>
                    </a:p>
                  </a:txBody>
                  <a:tcPr marT="0" marB="0"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2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36" name="Google Shape;336;p37"/>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Using Style Sheets / Session 6 </a:t>
            </a:r>
            <a:endParaRPr/>
          </a:p>
        </p:txBody>
      </p:sp>
      <p:sp>
        <p:nvSpPr>
          <p:cNvPr id="337" name="Google Shape;337;p37"/>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Vertical Alignment</a:t>
            </a:r>
            <a:endParaRPr/>
          </a:p>
        </p:txBody>
      </p:sp>
      <p:sp>
        <p:nvSpPr>
          <p:cNvPr id="338" name="Google Shape;338;p37"/>
          <p:cNvSpPr/>
          <p:nvPr/>
        </p:nvSpPr>
        <p:spPr>
          <a:xfrm>
            <a:off x="152400" y="571500"/>
            <a:ext cx="8776323" cy="1428750"/>
          </a:xfrm>
          <a:prstGeom prst="rect">
            <a:avLst/>
          </a:prstGeom>
          <a:noFill/>
          <a:ln>
            <a:noFill/>
          </a:ln>
        </p:spPr>
        <p:txBody>
          <a:bodyPr anchorCtr="0" anchor="ctr" bIns="45700" lIns="91425" spcFirstLastPara="1" rIns="91425" wrap="square" tIns="45700">
            <a:noAutofit/>
          </a:bodyPr>
          <a:lstStyle/>
          <a:p>
            <a:pPr indent="-261620" lvl="1" marL="457200" marR="0" rtl="0" algn="l">
              <a:lnSpc>
                <a:spcPct val="100000"/>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line-height property is used for vertical alignment of text in an element.</a:t>
            </a:r>
            <a:endParaRPr sz="2000"/>
          </a:p>
          <a:p>
            <a:pPr indent="-261620" lvl="1" marL="457200" marR="0" rtl="0" algn="l">
              <a:lnSpc>
                <a:spcPct val="100000"/>
              </a:lnSpc>
              <a:spcBef>
                <a:spcPts val="60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This property is also a component of the ‘font’ shorthand property.</a:t>
            </a:r>
            <a:endParaRPr sz="2000"/>
          </a:p>
          <a:p>
            <a:pPr indent="-261620" lvl="1" marL="457200" marR="0" rtl="0" algn="l">
              <a:lnSpc>
                <a:spcPct val="100000"/>
              </a:lnSpc>
              <a:spcBef>
                <a:spcPts val="60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It can be applied on block-level elements, table cells, table caption, and so on. </a:t>
            </a:r>
            <a:endParaRPr sz="2000"/>
          </a:p>
        </p:txBody>
      </p:sp>
      <p:graphicFrame>
        <p:nvGraphicFramePr>
          <p:cNvPr id="339" name="Google Shape;339;p37"/>
          <p:cNvGraphicFramePr/>
          <p:nvPr/>
        </p:nvGraphicFramePr>
        <p:xfrm>
          <a:off x="762000" y="1943100"/>
          <a:ext cx="3000000" cy="3000000"/>
        </p:xfrm>
        <a:graphic>
          <a:graphicData uri="http://schemas.openxmlformats.org/drawingml/2006/table">
            <a:tbl>
              <a:tblPr bandRow="1">
                <a:noFill/>
                <a:tableStyleId>{F191CF55-38FA-4CAA-A1F2-B1CB4A9BCC03}</a:tableStyleId>
              </a:tblPr>
              <a:tblGrid>
                <a:gridCol w="1620250"/>
                <a:gridCol w="6075950"/>
              </a:tblGrid>
              <a:tr h="457200">
                <a:tc>
                  <a:txBody>
                    <a:bodyPr/>
                    <a:lstStyle/>
                    <a:p>
                      <a:pPr indent="0" lvl="0" marL="0" marR="0" rtl="0" algn="ctr">
                        <a:lnSpc>
                          <a:spcPct val="100000"/>
                        </a:lnSpc>
                        <a:spcBef>
                          <a:spcPts val="0"/>
                        </a:spcBef>
                        <a:spcAft>
                          <a:spcPts val="0"/>
                        </a:spcAft>
                        <a:buClr>
                          <a:schemeClr val="dk1"/>
                        </a:buClr>
                        <a:buSzPts val="2100"/>
                        <a:buFont typeface="Arial"/>
                        <a:buNone/>
                      </a:pPr>
                      <a:r>
                        <a:t/>
                      </a:r>
                      <a:endParaRPr baseline="30000" sz="2100"/>
                    </a:p>
                    <a:p>
                      <a:pPr indent="0" lvl="0" marL="0" marR="0" rtl="0" algn="ctr">
                        <a:lnSpc>
                          <a:spcPct val="100000"/>
                        </a:lnSpc>
                        <a:spcBef>
                          <a:spcPts val="0"/>
                        </a:spcBef>
                        <a:spcAft>
                          <a:spcPts val="0"/>
                        </a:spcAft>
                        <a:buClr>
                          <a:schemeClr val="dk1"/>
                        </a:buClr>
                        <a:buSzPts val="2100"/>
                        <a:buFont typeface="Arial"/>
                        <a:buNone/>
                      </a:pPr>
                      <a:r>
                        <a:rPr baseline="30000" lang="vi" sz="2100"/>
                        <a:t>Value</a:t>
                      </a:r>
                      <a:endParaRPr b="1" baseline="30000" sz="2100">
                        <a:solidFill>
                          <a:schemeClr val="lt1"/>
                        </a:solidFill>
                        <a:latin typeface="Calibri"/>
                        <a:ea typeface="Calibri"/>
                        <a:cs typeface="Calibri"/>
                        <a:sym typeface="Calibri"/>
                      </a:endParaRPr>
                    </a:p>
                  </a:txBody>
                  <a:tcPr marT="0" marB="0" marR="91450" marL="91450"/>
                </a:tc>
                <a:tc>
                  <a:txBody>
                    <a:bodyPr/>
                    <a:lstStyle/>
                    <a:p>
                      <a:pPr indent="0" lvl="0" marL="0" marR="0" rtl="0" algn="ctr">
                        <a:lnSpc>
                          <a:spcPct val="100000"/>
                        </a:lnSpc>
                        <a:spcBef>
                          <a:spcPts val="0"/>
                        </a:spcBef>
                        <a:spcAft>
                          <a:spcPts val="0"/>
                        </a:spcAft>
                        <a:buClr>
                          <a:schemeClr val="dk1"/>
                        </a:buClr>
                        <a:buSzPts val="2100"/>
                        <a:buFont typeface="Arial"/>
                        <a:buNone/>
                      </a:pPr>
                      <a:r>
                        <a:t/>
                      </a:r>
                      <a:endParaRPr baseline="30000" sz="2100"/>
                    </a:p>
                    <a:p>
                      <a:pPr indent="0" lvl="0" marL="0" marR="0" rtl="0" algn="ctr">
                        <a:lnSpc>
                          <a:spcPct val="100000"/>
                        </a:lnSpc>
                        <a:spcBef>
                          <a:spcPts val="0"/>
                        </a:spcBef>
                        <a:spcAft>
                          <a:spcPts val="0"/>
                        </a:spcAft>
                        <a:buClr>
                          <a:schemeClr val="dk1"/>
                        </a:buClr>
                        <a:buSzPts val="2100"/>
                        <a:buFont typeface="Arial"/>
                        <a:buNone/>
                      </a:pPr>
                      <a:r>
                        <a:rPr baseline="30000" lang="vi" sz="2100"/>
                        <a:t>Description</a:t>
                      </a:r>
                      <a:endParaRPr b="1" baseline="30000" sz="2700">
                        <a:solidFill>
                          <a:schemeClr val="lt1"/>
                        </a:solidFill>
                        <a:latin typeface="Calibri"/>
                        <a:ea typeface="Calibri"/>
                        <a:cs typeface="Calibri"/>
                        <a:sym typeface="Calibri"/>
                      </a:endParaRPr>
                    </a:p>
                  </a:txBody>
                  <a:tcPr marT="0" marB="0" marR="91450" marL="91450"/>
                </a:tc>
              </a:tr>
              <a:tr h="345600">
                <a:tc>
                  <a:txBody>
                    <a:bodyPr/>
                    <a:lstStyle/>
                    <a:p>
                      <a:pPr indent="0" lvl="0" marL="0" marR="0" rtl="0" algn="l">
                        <a:lnSpc>
                          <a:spcPct val="100000"/>
                        </a:lnSpc>
                        <a:spcBef>
                          <a:spcPts val="0"/>
                        </a:spcBef>
                        <a:spcAft>
                          <a:spcPts val="0"/>
                        </a:spcAft>
                        <a:buClr>
                          <a:schemeClr val="dk1"/>
                        </a:buClr>
                        <a:buSzPts val="1400"/>
                        <a:buFont typeface="Arial"/>
                        <a:buNone/>
                      </a:pPr>
                      <a:r>
                        <a:rPr lang="vi" sz="1400"/>
                        <a:t>normal</a:t>
                      </a:r>
                      <a:endParaRPr sz="1100"/>
                    </a:p>
                  </a:txBody>
                  <a:tcPr marT="0" marB="0" marR="91450" marL="91450"/>
                </a:tc>
                <a:tc>
                  <a:txBody>
                    <a:bodyPr/>
                    <a:lstStyle/>
                    <a:p>
                      <a:pPr indent="0" lvl="0" marL="0" marR="0" rtl="0" algn="l">
                        <a:spcBef>
                          <a:spcPts val="0"/>
                        </a:spcBef>
                        <a:spcAft>
                          <a:spcPts val="0"/>
                        </a:spcAft>
                        <a:buNone/>
                      </a:pPr>
                      <a:r>
                        <a:rPr lang="vi" sz="1400"/>
                        <a:t>A normal line height. This is default.</a:t>
                      </a:r>
                      <a:endParaRPr sz="1100"/>
                    </a:p>
                  </a:txBody>
                  <a:tcPr marT="0" marB="0" marR="91450" marL="91450"/>
                </a:tc>
              </a:tr>
              <a:tr h="571050">
                <a:tc>
                  <a:txBody>
                    <a:bodyPr/>
                    <a:lstStyle/>
                    <a:p>
                      <a:pPr indent="0" lvl="0" marL="0" marR="0" rtl="0" algn="l">
                        <a:lnSpc>
                          <a:spcPct val="100000"/>
                        </a:lnSpc>
                        <a:spcBef>
                          <a:spcPts val="0"/>
                        </a:spcBef>
                        <a:spcAft>
                          <a:spcPts val="0"/>
                        </a:spcAft>
                        <a:buClr>
                          <a:schemeClr val="dk1"/>
                        </a:buClr>
                        <a:buSzPts val="1400"/>
                        <a:buFont typeface="Arial"/>
                        <a:buNone/>
                      </a:pPr>
                      <a:r>
                        <a:rPr lang="vi" sz="1400"/>
                        <a:t>number</a:t>
                      </a:r>
                      <a:endParaRPr sz="1100"/>
                    </a:p>
                  </a:txBody>
                  <a:tcPr marT="0" marB="0" marR="91450" marL="91450"/>
                </a:tc>
                <a:tc>
                  <a:txBody>
                    <a:bodyPr/>
                    <a:lstStyle/>
                    <a:p>
                      <a:pPr indent="0" lvl="0" marL="0" marR="0" rtl="0" algn="l">
                        <a:spcBef>
                          <a:spcPts val="0"/>
                        </a:spcBef>
                        <a:spcAft>
                          <a:spcPts val="0"/>
                        </a:spcAft>
                        <a:buNone/>
                      </a:pPr>
                      <a:r>
                        <a:rPr lang="vi" sz="1400"/>
                        <a:t>A number that will be multiplied with the current font size to set the line height.</a:t>
                      </a:r>
                      <a:endParaRPr sz="1100"/>
                    </a:p>
                  </a:txBody>
                  <a:tcPr marT="0" marB="0" marR="91450" marL="91450"/>
                </a:tc>
              </a:tr>
              <a:tr h="365025">
                <a:tc>
                  <a:txBody>
                    <a:bodyPr/>
                    <a:lstStyle/>
                    <a:p>
                      <a:pPr indent="0" lvl="0" marL="0" marR="0" rtl="0" algn="l">
                        <a:lnSpc>
                          <a:spcPct val="100000"/>
                        </a:lnSpc>
                        <a:spcBef>
                          <a:spcPts val="0"/>
                        </a:spcBef>
                        <a:spcAft>
                          <a:spcPts val="0"/>
                        </a:spcAft>
                        <a:buClr>
                          <a:schemeClr val="dk1"/>
                        </a:buClr>
                        <a:buSzPts val="1400"/>
                        <a:buFont typeface="Arial"/>
                        <a:buNone/>
                      </a:pPr>
                      <a:r>
                        <a:rPr lang="vi" sz="1400"/>
                        <a:t>length</a:t>
                      </a:r>
                      <a:endParaRPr sz="1100"/>
                    </a:p>
                  </a:txBody>
                  <a:tcPr marT="0" marB="0" marR="91450" marL="91450"/>
                </a:tc>
                <a:tc>
                  <a:txBody>
                    <a:bodyPr/>
                    <a:lstStyle/>
                    <a:p>
                      <a:pPr indent="0" lvl="0" marL="0" marR="0" rtl="0" algn="l">
                        <a:spcBef>
                          <a:spcPts val="0"/>
                        </a:spcBef>
                        <a:spcAft>
                          <a:spcPts val="0"/>
                        </a:spcAft>
                        <a:buNone/>
                      </a:pPr>
                      <a:r>
                        <a:rPr lang="vi" sz="1400"/>
                        <a:t>A fixed line height in px, pt, cm, and so on.</a:t>
                      </a:r>
                      <a:endParaRPr sz="1100"/>
                    </a:p>
                  </a:txBody>
                  <a:tcPr marT="0" marB="0" marR="91450" marL="91450"/>
                </a:tc>
              </a:tr>
              <a:tr h="366150">
                <a:tc>
                  <a:txBody>
                    <a:bodyPr/>
                    <a:lstStyle/>
                    <a:p>
                      <a:pPr indent="0" lvl="0" marL="0" marR="0" rtl="0" algn="l">
                        <a:lnSpc>
                          <a:spcPct val="100000"/>
                        </a:lnSpc>
                        <a:spcBef>
                          <a:spcPts val="0"/>
                        </a:spcBef>
                        <a:spcAft>
                          <a:spcPts val="0"/>
                        </a:spcAft>
                        <a:buClr>
                          <a:schemeClr val="dk1"/>
                        </a:buClr>
                        <a:buSzPts val="1400"/>
                        <a:buFont typeface="Arial"/>
                        <a:buNone/>
                      </a:pPr>
                      <a:r>
                        <a:rPr lang="vi" sz="1400"/>
                        <a:t>%</a:t>
                      </a:r>
                      <a:endParaRPr sz="1100"/>
                    </a:p>
                  </a:txBody>
                  <a:tcPr marT="0" marB="0" marR="91450" marL="91450"/>
                </a:tc>
                <a:tc>
                  <a:txBody>
                    <a:bodyPr/>
                    <a:lstStyle/>
                    <a:p>
                      <a:pPr indent="0" lvl="0" marL="0" marR="0" rtl="0" algn="l">
                        <a:spcBef>
                          <a:spcPts val="0"/>
                        </a:spcBef>
                        <a:spcAft>
                          <a:spcPts val="0"/>
                        </a:spcAft>
                        <a:buNone/>
                      </a:pPr>
                      <a:r>
                        <a:rPr lang="vi" sz="1400"/>
                        <a:t>A line height in percent of the current font size.</a:t>
                      </a:r>
                      <a:endParaRPr sz="1100"/>
                    </a:p>
                  </a:txBody>
                  <a:tcPr marT="0" marB="0" marR="91450" marL="91450"/>
                </a:tc>
              </a:tr>
              <a:tr h="548900">
                <a:tc>
                  <a:txBody>
                    <a:bodyPr/>
                    <a:lstStyle/>
                    <a:p>
                      <a:pPr indent="0" lvl="0" marL="0" marR="0" rtl="0" algn="l">
                        <a:lnSpc>
                          <a:spcPct val="100000"/>
                        </a:lnSpc>
                        <a:spcBef>
                          <a:spcPts val="0"/>
                        </a:spcBef>
                        <a:spcAft>
                          <a:spcPts val="0"/>
                        </a:spcAft>
                        <a:buClr>
                          <a:schemeClr val="dk1"/>
                        </a:buClr>
                        <a:buSzPts val="1400"/>
                        <a:buFont typeface="Arial"/>
                        <a:buNone/>
                      </a:pPr>
                      <a:r>
                        <a:rPr lang="vi" sz="1400"/>
                        <a:t>inherit</a:t>
                      </a:r>
                      <a:endParaRPr sz="1100"/>
                    </a:p>
                  </a:txBody>
                  <a:tcPr marT="0" marB="0" marR="91450" marL="91450"/>
                </a:tc>
                <a:tc>
                  <a:txBody>
                    <a:bodyPr/>
                    <a:lstStyle/>
                    <a:p>
                      <a:pPr indent="0" lvl="0" marL="0" marR="0" rtl="0" algn="l">
                        <a:spcBef>
                          <a:spcPts val="0"/>
                        </a:spcBef>
                        <a:spcAft>
                          <a:spcPts val="0"/>
                        </a:spcAft>
                        <a:buNone/>
                      </a:pPr>
                      <a:r>
                        <a:rPr lang="vi" sz="1400"/>
                        <a:t>Specifies that the value of the line-height property should be inherited from the parent element.</a:t>
                      </a:r>
                      <a:endParaRPr sz="1100"/>
                    </a:p>
                  </a:txBody>
                  <a:tcPr marT="0" marB="0"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20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46" name="Google Shape;346;p38"/>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Using Style Sheets / Session 6 </a:t>
            </a:r>
            <a:endParaRPr/>
          </a:p>
        </p:txBody>
      </p:sp>
      <p:sp>
        <p:nvSpPr>
          <p:cNvPr id="347" name="Google Shape;347;p38"/>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Summary</a:t>
            </a:r>
            <a:endParaRPr/>
          </a:p>
        </p:txBody>
      </p:sp>
      <p:sp>
        <p:nvSpPr>
          <p:cNvPr id="348" name="Google Shape;348;p38"/>
          <p:cNvSpPr/>
          <p:nvPr/>
        </p:nvSpPr>
        <p:spPr>
          <a:xfrm>
            <a:off x="-11373" y="914400"/>
            <a:ext cx="8991600" cy="2931572"/>
          </a:xfrm>
          <a:prstGeom prst="rect">
            <a:avLst/>
          </a:prstGeom>
          <a:noFill/>
          <a:ln>
            <a:noFill/>
          </a:ln>
        </p:spPr>
        <p:txBody>
          <a:bodyPr anchorCtr="0" anchor="t"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The text styles specify and control the appearance of the text in a Web page.</a:t>
            </a:r>
            <a:endParaRPr/>
          </a:p>
          <a:p>
            <a:pPr indent="-274320" lvl="1" marL="457200" marR="0" rtl="0" algn="l">
              <a:lnSpc>
                <a:spcPct val="100000"/>
              </a:lnSpc>
              <a:spcBef>
                <a:spcPts val="120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Indenting is the process of offsetting text from its normal position, either to the left or to the right.</a:t>
            </a:r>
            <a:endParaRPr/>
          </a:p>
          <a:p>
            <a:pPr indent="-274320" lvl="1" marL="457200" marR="0" rtl="0" algn="l">
              <a:lnSpc>
                <a:spcPct val="100000"/>
              </a:lnSpc>
              <a:spcBef>
                <a:spcPts val="1200"/>
              </a:spcBef>
              <a:spcAft>
                <a:spcPts val="0"/>
              </a:spcAft>
              <a:buClr>
                <a:srgbClr val="AC1418"/>
              </a:buClr>
              <a:buSzPts val="2200"/>
              <a:buFont typeface="Noto Sans Symbols"/>
              <a:buChar char="•"/>
            </a:pPr>
            <a:r>
              <a:rPr b="0" i="0" lang="vi" sz="2200" u="none" cap="none" strike="noStrike">
                <a:solidFill>
                  <a:srgbClr val="FF0000"/>
                </a:solidFill>
                <a:latin typeface="Calibri"/>
                <a:ea typeface="Calibri"/>
                <a:cs typeface="Calibri"/>
                <a:sym typeface="Calibri"/>
              </a:rPr>
              <a:t>border</a:t>
            </a:r>
            <a:r>
              <a:rPr b="0" i="0" lang="vi" sz="2200" u="none" cap="none" strike="noStrike">
                <a:solidFill>
                  <a:schemeClr val="dk1"/>
                </a:solidFill>
                <a:latin typeface="Calibri"/>
                <a:ea typeface="Calibri"/>
                <a:cs typeface="Calibri"/>
                <a:sym typeface="Calibri"/>
              </a:rPr>
              <a:t> property specifies the style, color, and width of the border.</a:t>
            </a:r>
            <a:endParaRPr/>
          </a:p>
          <a:p>
            <a:pPr indent="-274320" lvl="1" marL="457200" marR="0" rtl="0" algn="l">
              <a:lnSpc>
                <a:spcPct val="100000"/>
              </a:lnSpc>
              <a:spcBef>
                <a:spcPts val="120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The </a:t>
            </a:r>
            <a:r>
              <a:rPr b="0" i="0" lang="vi" sz="2200" u="none" cap="none" strike="noStrike">
                <a:solidFill>
                  <a:srgbClr val="FF0000"/>
                </a:solidFill>
                <a:latin typeface="Calibri"/>
                <a:ea typeface="Calibri"/>
                <a:cs typeface="Calibri"/>
                <a:sym typeface="Calibri"/>
              </a:rPr>
              <a:t>border-color</a:t>
            </a:r>
            <a:r>
              <a:rPr b="0" i="0" lang="vi" sz="2200" u="none" cap="none" strike="noStrike">
                <a:solidFill>
                  <a:schemeClr val="dk1"/>
                </a:solidFill>
                <a:latin typeface="Calibri"/>
                <a:ea typeface="Calibri"/>
                <a:cs typeface="Calibri"/>
                <a:sym typeface="Calibri"/>
              </a:rPr>
              <a:t> property accepts different color values that determine the different shades of color to be applied to the borders.</a:t>
            </a:r>
            <a:endParaRPr/>
          </a:p>
          <a:p>
            <a:pPr indent="-274320" lvl="1" marL="457200" marR="0" rtl="0" algn="l">
              <a:lnSpc>
                <a:spcPct val="100000"/>
              </a:lnSpc>
              <a:spcBef>
                <a:spcPts val="1200"/>
              </a:spcBef>
              <a:spcAft>
                <a:spcPts val="0"/>
              </a:spcAft>
              <a:buClr>
                <a:srgbClr val="AC1418"/>
              </a:buClr>
              <a:buSzPts val="2200"/>
              <a:buFont typeface="Noto Sans Symbols"/>
              <a:buChar char="•"/>
            </a:pPr>
            <a:r>
              <a:rPr b="0" i="0" lang="vi" sz="2200" u="none" cap="none" strike="noStrike">
                <a:solidFill>
                  <a:srgbClr val="FF0000"/>
                </a:solidFill>
                <a:latin typeface="Calibri"/>
                <a:ea typeface="Calibri"/>
                <a:cs typeface="Calibri"/>
                <a:sym typeface="Calibri"/>
              </a:rPr>
              <a:t>text-align</a:t>
            </a:r>
            <a:r>
              <a:rPr b="0" i="0" lang="vi" sz="2200" u="none" cap="none" strike="noStrike">
                <a:solidFill>
                  <a:schemeClr val="dk1"/>
                </a:solidFill>
                <a:latin typeface="Calibri"/>
                <a:ea typeface="Calibri"/>
                <a:cs typeface="Calibri"/>
                <a:sym typeface="Calibri"/>
              </a:rPr>
              <a:t> property is used for horizontal alignment of text in an element.</a:t>
            </a:r>
            <a:endParaRPr/>
          </a:p>
          <a:p>
            <a:pPr indent="-274320" lvl="1" marL="457200" marR="0" rtl="0" algn="l">
              <a:lnSpc>
                <a:spcPct val="100000"/>
              </a:lnSpc>
              <a:spcBef>
                <a:spcPts val="1200"/>
              </a:spcBef>
              <a:spcAft>
                <a:spcPts val="0"/>
              </a:spcAft>
              <a:buClr>
                <a:srgbClr val="AC1418"/>
              </a:buClr>
              <a:buSzPts val="2200"/>
              <a:buFont typeface="Noto Sans Symbols"/>
              <a:buChar char="•"/>
            </a:pPr>
            <a:r>
              <a:rPr b="0" i="0" lang="vi" sz="2200" u="none" cap="none" strike="noStrike">
                <a:solidFill>
                  <a:srgbClr val="FF0000"/>
                </a:solidFill>
                <a:latin typeface="Calibri"/>
                <a:ea typeface="Calibri"/>
                <a:cs typeface="Calibri"/>
                <a:sym typeface="Calibri"/>
              </a:rPr>
              <a:t>line-height</a:t>
            </a:r>
            <a:r>
              <a:rPr b="0" i="0" lang="vi" sz="2200" u="none" cap="none" strike="noStrike">
                <a:solidFill>
                  <a:schemeClr val="dk1"/>
                </a:solidFill>
                <a:latin typeface="Calibri"/>
                <a:ea typeface="Calibri"/>
                <a:cs typeface="Calibri"/>
                <a:sym typeface="Calibri"/>
              </a:rPr>
              <a:t> property is used for vertical alignment of text in an element.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animEffect filter="fade" transition="in">
                                      <p:cBhvr>
                                        <p:cTn dur="500"/>
                                        <p:tgtEl>
                                          <p:spTgt spid="34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48">
                                            <p:txEl>
                                              <p:pRg end="1" st="1"/>
                                            </p:txEl>
                                          </p:spTgt>
                                        </p:tgtEl>
                                        <p:attrNameLst>
                                          <p:attrName>style.visibility</p:attrName>
                                        </p:attrNameLst>
                                      </p:cBhvr>
                                      <p:to>
                                        <p:strVal val="visible"/>
                                      </p:to>
                                    </p:set>
                                    <p:animEffect filter="fade" transition="in">
                                      <p:cBhvr>
                                        <p:cTn dur="500"/>
                                        <p:tgtEl>
                                          <p:spTgt spid="34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48">
                                            <p:txEl>
                                              <p:pRg end="2" st="2"/>
                                            </p:txEl>
                                          </p:spTgt>
                                        </p:tgtEl>
                                        <p:attrNameLst>
                                          <p:attrName>style.visibility</p:attrName>
                                        </p:attrNameLst>
                                      </p:cBhvr>
                                      <p:to>
                                        <p:strVal val="visible"/>
                                      </p:to>
                                    </p:set>
                                    <p:animEffect filter="fade" transition="in">
                                      <p:cBhvr>
                                        <p:cTn dur="500"/>
                                        <p:tgtEl>
                                          <p:spTgt spid="34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48">
                                            <p:txEl>
                                              <p:pRg end="3" st="3"/>
                                            </p:txEl>
                                          </p:spTgt>
                                        </p:tgtEl>
                                        <p:attrNameLst>
                                          <p:attrName>style.visibility</p:attrName>
                                        </p:attrNameLst>
                                      </p:cBhvr>
                                      <p:to>
                                        <p:strVal val="visible"/>
                                      </p:to>
                                    </p:set>
                                    <p:animEffect filter="fade" transition="in">
                                      <p:cBhvr>
                                        <p:cTn dur="500"/>
                                        <p:tgtEl>
                                          <p:spTgt spid="34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48">
                                            <p:txEl>
                                              <p:pRg end="4" st="4"/>
                                            </p:txEl>
                                          </p:spTgt>
                                        </p:tgtEl>
                                        <p:attrNameLst>
                                          <p:attrName>style.visibility</p:attrName>
                                        </p:attrNameLst>
                                      </p:cBhvr>
                                      <p:to>
                                        <p:strVal val="visible"/>
                                      </p:to>
                                    </p:set>
                                    <p:animEffect filter="fade" transition="in">
                                      <p:cBhvr>
                                        <p:cTn dur="500"/>
                                        <p:tgtEl>
                                          <p:spTgt spid="34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48">
                                            <p:txEl>
                                              <p:pRg end="5" st="5"/>
                                            </p:txEl>
                                          </p:spTgt>
                                        </p:tgtEl>
                                        <p:attrNameLst>
                                          <p:attrName>style.visibility</p:attrName>
                                        </p:attrNameLst>
                                      </p:cBhvr>
                                      <p:to>
                                        <p:strVal val="visible"/>
                                      </p:to>
                                    </p:set>
                                    <p:animEffect filter="fade" transition="in">
                                      <p:cBhvr>
                                        <p:cTn dur="500"/>
                                        <p:tgtEl>
                                          <p:spTgt spid="34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93" name="Google Shape;93;p18"/>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Using Style Sheets / Session 6 </a:t>
            </a:r>
            <a:endParaRPr/>
          </a:p>
        </p:txBody>
      </p:sp>
      <p:sp>
        <p:nvSpPr>
          <p:cNvPr id="94" name="Google Shape;94;p18"/>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Text and Font Style</a:t>
            </a:r>
            <a:endParaRPr/>
          </a:p>
        </p:txBody>
      </p:sp>
      <p:sp>
        <p:nvSpPr>
          <p:cNvPr id="95" name="Google Shape;95;p18"/>
          <p:cNvSpPr/>
          <p:nvPr/>
        </p:nvSpPr>
        <p:spPr>
          <a:xfrm>
            <a:off x="76200" y="756542"/>
            <a:ext cx="8991600" cy="917100"/>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vi" sz="2000" u="none" cap="none" strike="noStrike">
                <a:solidFill>
                  <a:schemeClr val="dk1"/>
                </a:solidFill>
                <a:latin typeface="Calibri"/>
                <a:ea typeface="Calibri"/>
                <a:cs typeface="Calibri"/>
                <a:sym typeface="Calibri"/>
              </a:rPr>
              <a:t>The text properties specify and control the appearance of the text in a Web page. </a:t>
            </a:r>
            <a:endParaRPr/>
          </a:p>
          <a:p>
            <a:pPr indent="-342900" lvl="0" marL="342900" marR="0" rtl="0" algn="l">
              <a:lnSpc>
                <a:spcPct val="100000"/>
              </a:lnSpc>
              <a:spcBef>
                <a:spcPts val="600"/>
              </a:spcBef>
              <a:spcAft>
                <a:spcPts val="0"/>
              </a:spcAft>
              <a:buClr>
                <a:schemeClr val="dk1"/>
              </a:buClr>
              <a:buSzPts val="2000"/>
              <a:buFont typeface="Arial"/>
              <a:buChar char="•"/>
            </a:pPr>
            <a:r>
              <a:rPr b="0" i="0" lang="vi" sz="2000" u="none" cap="none" strike="noStrike">
                <a:solidFill>
                  <a:schemeClr val="dk1"/>
                </a:solidFill>
                <a:latin typeface="Calibri"/>
                <a:ea typeface="Calibri"/>
                <a:cs typeface="Calibri"/>
                <a:sym typeface="Calibri"/>
              </a:rPr>
              <a:t>User can change the color of a text, increase or decrease the space between characters, align a text, and so on </a:t>
            </a:r>
            <a:br>
              <a:rPr b="0" i="0" lang="vi" sz="2000" u="none" cap="none" strike="noStrike">
                <a:solidFill>
                  <a:schemeClr val="dk1"/>
                </a:solidFill>
                <a:latin typeface="Calibri"/>
                <a:ea typeface="Calibri"/>
                <a:cs typeface="Calibri"/>
                <a:sym typeface="Calibri"/>
              </a:rPr>
            </a:br>
            <a:endParaRPr b="0" i="0" sz="2000" u="none" cap="none" strike="noStrike">
              <a:solidFill>
                <a:schemeClr val="dk1"/>
              </a:solidFill>
              <a:latin typeface="Calibri"/>
              <a:ea typeface="Calibri"/>
              <a:cs typeface="Calibri"/>
              <a:sym typeface="Calibri"/>
            </a:endParaRPr>
          </a:p>
        </p:txBody>
      </p:sp>
      <p:graphicFrame>
        <p:nvGraphicFramePr>
          <p:cNvPr id="96" name="Google Shape;96;p18"/>
          <p:cNvGraphicFramePr/>
          <p:nvPr/>
        </p:nvGraphicFramePr>
        <p:xfrm>
          <a:off x="3657599" y="1939027"/>
          <a:ext cx="3000000" cy="3000000"/>
        </p:xfrm>
        <a:graphic>
          <a:graphicData uri="http://schemas.openxmlformats.org/drawingml/2006/table">
            <a:tbl>
              <a:tblPr bandRow="1" firstRow="1">
                <a:noFill/>
                <a:tableStyleId>{24076037-75E8-4E6C-BD07-138A8075B4E3}</a:tableStyleId>
              </a:tblPr>
              <a:tblGrid>
                <a:gridCol w="2057400"/>
              </a:tblGrid>
              <a:tr h="332400">
                <a:tc>
                  <a:txBody>
                    <a:bodyPr/>
                    <a:lstStyle/>
                    <a:p>
                      <a:pPr indent="0" lvl="0" marL="0" marR="0" rtl="0" algn="l">
                        <a:lnSpc>
                          <a:spcPct val="100000"/>
                        </a:lnSpc>
                        <a:spcBef>
                          <a:spcPts val="0"/>
                        </a:spcBef>
                        <a:spcAft>
                          <a:spcPts val="0"/>
                        </a:spcAft>
                        <a:buClr>
                          <a:schemeClr val="dk1"/>
                        </a:buClr>
                        <a:buSzPts val="1500"/>
                        <a:buFont typeface="Calibri"/>
                        <a:buNone/>
                      </a:pPr>
                      <a:r>
                        <a:rPr b="0" lang="vi" sz="1500" u="none" cap="none" strike="noStrike">
                          <a:latin typeface="Calibri"/>
                          <a:ea typeface="Calibri"/>
                          <a:cs typeface="Calibri"/>
                          <a:sym typeface="Calibri"/>
                        </a:rPr>
                        <a:t>color</a:t>
                      </a:r>
                      <a:endParaRPr sz="1100"/>
                    </a:p>
                  </a:txBody>
                  <a:tcPr marT="0" marB="0" marR="91450" marL="91450"/>
                </a:tc>
              </a:tr>
              <a:tr h="347575">
                <a:tc>
                  <a:txBody>
                    <a:bodyPr/>
                    <a:lstStyle/>
                    <a:p>
                      <a:pPr indent="0" lvl="0" marL="0" marR="0" rtl="0" algn="l">
                        <a:lnSpc>
                          <a:spcPct val="100000"/>
                        </a:lnSpc>
                        <a:spcBef>
                          <a:spcPts val="0"/>
                        </a:spcBef>
                        <a:spcAft>
                          <a:spcPts val="0"/>
                        </a:spcAft>
                        <a:buClr>
                          <a:schemeClr val="dk1"/>
                        </a:buClr>
                        <a:buSzPts val="1500"/>
                        <a:buFont typeface="Calibri"/>
                        <a:buNone/>
                      </a:pPr>
                      <a:r>
                        <a:rPr b="0" lang="vi" sz="1500" u="none" cap="none" strike="noStrike">
                          <a:latin typeface="Calibri"/>
                          <a:ea typeface="Calibri"/>
                          <a:cs typeface="Calibri"/>
                          <a:sym typeface="Calibri"/>
                        </a:rPr>
                        <a:t>text-align</a:t>
                      </a:r>
                      <a:endParaRPr sz="1100"/>
                    </a:p>
                  </a:txBody>
                  <a:tcPr marT="0" marB="0" marR="91450" marL="91450"/>
                </a:tc>
              </a:tr>
              <a:tr h="332400">
                <a:tc>
                  <a:txBody>
                    <a:bodyPr/>
                    <a:lstStyle/>
                    <a:p>
                      <a:pPr indent="0" lvl="0" marL="0" marR="0" rtl="0" algn="l">
                        <a:lnSpc>
                          <a:spcPct val="100000"/>
                        </a:lnSpc>
                        <a:spcBef>
                          <a:spcPts val="0"/>
                        </a:spcBef>
                        <a:spcAft>
                          <a:spcPts val="0"/>
                        </a:spcAft>
                        <a:buClr>
                          <a:schemeClr val="dk1"/>
                        </a:buClr>
                        <a:buSzPts val="1500"/>
                        <a:buFont typeface="Calibri"/>
                        <a:buNone/>
                      </a:pPr>
                      <a:r>
                        <a:rPr b="0" lang="vi" sz="1500" u="none" cap="none" strike="noStrike">
                          <a:latin typeface="Calibri"/>
                          <a:ea typeface="Calibri"/>
                          <a:cs typeface="Calibri"/>
                          <a:sym typeface="Calibri"/>
                        </a:rPr>
                        <a:t>text-decoration</a:t>
                      </a:r>
                      <a:endParaRPr sz="1100"/>
                    </a:p>
                  </a:txBody>
                  <a:tcPr marT="0" marB="0" marR="91450" marL="91450"/>
                </a:tc>
              </a:tr>
              <a:tr h="332400">
                <a:tc>
                  <a:txBody>
                    <a:bodyPr/>
                    <a:lstStyle/>
                    <a:p>
                      <a:pPr indent="0" lvl="0" marL="0" marR="0" rtl="0" algn="l">
                        <a:lnSpc>
                          <a:spcPct val="100000"/>
                        </a:lnSpc>
                        <a:spcBef>
                          <a:spcPts val="0"/>
                        </a:spcBef>
                        <a:spcAft>
                          <a:spcPts val="0"/>
                        </a:spcAft>
                        <a:buClr>
                          <a:schemeClr val="dk1"/>
                        </a:buClr>
                        <a:buSzPts val="1500"/>
                        <a:buFont typeface="Calibri"/>
                        <a:buNone/>
                      </a:pPr>
                      <a:r>
                        <a:rPr b="0" lang="vi" sz="1500" u="none" cap="none" strike="noStrike">
                          <a:latin typeface="Calibri"/>
                          <a:ea typeface="Calibri"/>
                          <a:cs typeface="Calibri"/>
                          <a:sym typeface="Calibri"/>
                        </a:rPr>
                        <a:t>text-indent</a:t>
                      </a:r>
                      <a:endParaRPr sz="1100"/>
                    </a:p>
                  </a:txBody>
                  <a:tcPr marT="0" marB="0" marR="91450" marL="91450"/>
                </a:tc>
              </a:tr>
              <a:tr h="369825">
                <a:tc>
                  <a:txBody>
                    <a:bodyPr/>
                    <a:lstStyle/>
                    <a:p>
                      <a:pPr indent="0" lvl="0" marL="0" marR="0" rtl="0" algn="l">
                        <a:lnSpc>
                          <a:spcPct val="100000"/>
                        </a:lnSpc>
                        <a:spcBef>
                          <a:spcPts val="0"/>
                        </a:spcBef>
                        <a:spcAft>
                          <a:spcPts val="0"/>
                        </a:spcAft>
                        <a:buClr>
                          <a:schemeClr val="dk1"/>
                        </a:buClr>
                        <a:buSzPts val="1500"/>
                        <a:buFont typeface="Calibri"/>
                        <a:buNone/>
                      </a:pPr>
                      <a:r>
                        <a:rPr b="0" lang="vi" sz="1500" u="none" cap="none" strike="noStrike">
                          <a:latin typeface="Calibri"/>
                          <a:ea typeface="Calibri"/>
                          <a:cs typeface="Calibri"/>
                          <a:sym typeface="Calibri"/>
                        </a:rPr>
                        <a:t>text-transform</a:t>
                      </a:r>
                      <a:endParaRPr sz="1100"/>
                    </a:p>
                  </a:txBody>
                  <a:tcPr marT="0" marB="0" marR="91450" marL="91450"/>
                </a:tc>
              </a:tr>
              <a:tr h="415500">
                <a:tc>
                  <a:txBody>
                    <a:bodyPr/>
                    <a:lstStyle/>
                    <a:p>
                      <a:pPr indent="0" lvl="0" marL="0" marR="0" rtl="0" algn="l">
                        <a:lnSpc>
                          <a:spcPct val="100000"/>
                        </a:lnSpc>
                        <a:spcBef>
                          <a:spcPts val="0"/>
                        </a:spcBef>
                        <a:spcAft>
                          <a:spcPts val="0"/>
                        </a:spcAft>
                        <a:buClr>
                          <a:schemeClr val="dk1"/>
                        </a:buClr>
                        <a:buSzPts val="1500"/>
                        <a:buFont typeface="Calibri"/>
                        <a:buNone/>
                      </a:pPr>
                      <a:r>
                        <a:rPr b="0" lang="vi" sz="1500" u="none" cap="none" strike="noStrike">
                          <a:latin typeface="Calibri"/>
                          <a:ea typeface="Calibri"/>
                          <a:cs typeface="Calibri"/>
                          <a:sym typeface="Calibri"/>
                        </a:rPr>
                        <a:t>word-spacing</a:t>
                      </a:r>
                      <a:endParaRPr sz="1100"/>
                    </a:p>
                  </a:txBody>
                  <a:tcPr marT="0" marB="0" marR="91450" marL="91450"/>
                </a:tc>
              </a:tr>
            </a:tbl>
          </a:graphicData>
        </a:graphic>
      </p:graphicFrame>
      <p:graphicFrame>
        <p:nvGraphicFramePr>
          <p:cNvPr id="97" name="Google Shape;97;p18"/>
          <p:cNvGraphicFramePr/>
          <p:nvPr/>
        </p:nvGraphicFramePr>
        <p:xfrm>
          <a:off x="1252317" y="1659906"/>
          <a:ext cx="3000000" cy="3000000"/>
        </p:xfrm>
        <a:graphic>
          <a:graphicData uri="http://schemas.openxmlformats.org/drawingml/2006/table">
            <a:tbl>
              <a:tblPr bandRow="1" firstRow="1">
                <a:noFill/>
                <a:tableStyleId>{C243C67B-7B40-4601-AF24-9D361678792C}</a:tableStyleId>
              </a:tblPr>
              <a:tblGrid>
                <a:gridCol w="1694275"/>
              </a:tblGrid>
              <a:tr h="358850">
                <a:tc>
                  <a:txBody>
                    <a:bodyPr/>
                    <a:lstStyle/>
                    <a:p>
                      <a:pPr indent="0" lvl="0" marL="0" marR="0" rtl="0" algn="l">
                        <a:lnSpc>
                          <a:spcPct val="100000"/>
                        </a:lnSpc>
                        <a:spcBef>
                          <a:spcPts val="0"/>
                        </a:spcBef>
                        <a:spcAft>
                          <a:spcPts val="0"/>
                        </a:spcAft>
                        <a:buClr>
                          <a:schemeClr val="dk1"/>
                        </a:buClr>
                        <a:buSzPts val="1700"/>
                        <a:buFont typeface="Calibri"/>
                        <a:buNone/>
                      </a:pPr>
                      <a:r>
                        <a:rPr b="0" lang="vi" sz="1700" u="none" cap="none" strike="noStrike">
                          <a:latin typeface="Calibri"/>
                          <a:ea typeface="Calibri"/>
                          <a:cs typeface="Calibri"/>
                          <a:sym typeface="Calibri"/>
                        </a:rPr>
                        <a:t>font-family</a:t>
                      </a:r>
                      <a:endParaRPr sz="1100"/>
                    </a:p>
                  </a:txBody>
                  <a:tcPr marT="0" marB="0" marR="91450" marL="91450"/>
                </a:tc>
              </a:tr>
              <a:tr h="375250">
                <a:tc>
                  <a:txBody>
                    <a:bodyPr/>
                    <a:lstStyle/>
                    <a:p>
                      <a:pPr indent="0" lvl="0" marL="0" marR="0" rtl="0" algn="l">
                        <a:lnSpc>
                          <a:spcPct val="100000"/>
                        </a:lnSpc>
                        <a:spcBef>
                          <a:spcPts val="0"/>
                        </a:spcBef>
                        <a:spcAft>
                          <a:spcPts val="0"/>
                        </a:spcAft>
                        <a:buClr>
                          <a:schemeClr val="dk1"/>
                        </a:buClr>
                        <a:buSzPts val="1700"/>
                        <a:buFont typeface="Calibri"/>
                        <a:buNone/>
                      </a:pPr>
                      <a:r>
                        <a:rPr b="0" lang="vi" sz="1700" u="none" cap="none" strike="noStrike">
                          <a:latin typeface="Calibri"/>
                          <a:ea typeface="Calibri"/>
                          <a:cs typeface="Calibri"/>
                          <a:sym typeface="Calibri"/>
                        </a:rPr>
                        <a:t>font-size</a:t>
                      </a:r>
                      <a:endParaRPr sz="1100"/>
                    </a:p>
                  </a:txBody>
                  <a:tcPr marT="0" marB="0" marR="91450" marL="91450"/>
                </a:tc>
              </a:tr>
              <a:tr h="358850">
                <a:tc>
                  <a:txBody>
                    <a:bodyPr/>
                    <a:lstStyle/>
                    <a:p>
                      <a:pPr indent="0" lvl="0" marL="0" marR="0" rtl="0" algn="l">
                        <a:lnSpc>
                          <a:spcPct val="100000"/>
                        </a:lnSpc>
                        <a:spcBef>
                          <a:spcPts val="0"/>
                        </a:spcBef>
                        <a:spcAft>
                          <a:spcPts val="0"/>
                        </a:spcAft>
                        <a:buClr>
                          <a:schemeClr val="dk1"/>
                        </a:buClr>
                        <a:buSzPts val="1700"/>
                        <a:buFont typeface="Calibri"/>
                        <a:buNone/>
                      </a:pPr>
                      <a:r>
                        <a:rPr b="0" lang="vi" sz="1700" u="none" cap="none" strike="noStrike">
                          <a:latin typeface="Calibri"/>
                          <a:ea typeface="Calibri"/>
                          <a:cs typeface="Calibri"/>
                          <a:sym typeface="Calibri"/>
                        </a:rPr>
                        <a:t>font-style</a:t>
                      </a:r>
                      <a:endParaRPr sz="1100"/>
                    </a:p>
                  </a:txBody>
                  <a:tcPr marT="0" marB="0" marR="91450" marL="91450"/>
                </a:tc>
              </a:tr>
              <a:tr h="358850">
                <a:tc>
                  <a:txBody>
                    <a:bodyPr/>
                    <a:lstStyle/>
                    <a:p>
                      <a:pPr indent="0" lvl="0" marL="0" marR="0" rtl="0" algn="l">
                        <a:lnSpc>
                          <a:spcPct val="100000"/>
                        </a:lnSpc>
                        <a:spcBef>
                          <a:spcPts val="0"/>
                        </a:spcBef>
                        <a:spcAft>
                          <a:spcPts val="0"/>
                        </a:spcAft>
                        <a:buClr>
                          <a:schemeClr val="dk1"/>
                        </a:buClr>
                        <a:buSzPts val="1700"/>
                        <a:buFont typeface="Calibri"/>
                        <a:buNone/>
                      </a:pPr>
                      <a:r>
                        <a:rPr b="0" lang="vi" sz="1700" u="none" cap="none" strike="noStrike">
                          <a:latin typeface="Calibri"/>
                          <a:ea typeface="Calibri"/>
                          <a:cs typeface="Calibri"/>
                          <a:sym typeface="Calibri"/>
                        </a:rPr>
                        <a:t>font-variant</a:t>
                      </a:r>
                      <a:endParaRPr sz="1100"/>
                    </a:p>
                  </a:txBody>
                  <a:tcPr marT="0" marB="0" marR="91450" marL="91450"/>
                </a:tc>
              </a:tr>
            </a:tbl>
          </a:graphicData>
        </a:graphic>
      </p:graphicFrame>
      <p:graphicFrame>
        <p:nvGraphicFramePr>
          <p:cNvPr id="98" name="Google Shape;98;p18"/>
          <p:cNvGraphicFramePr/>
          <p:nvPr/>
        </p:nvGraphicFramePr>
        <p:xfrm>
          <a:off x="6781800" y="1433024"/>
          <a:ext cx="3000000" cy="3000000"/>
        </p:xfrm>
        <a:graphic>
          <a:graphicData uri="http://schemas.openxmlformats.org/drawingml/2006/table">
            <a:tbl>
              <a:tblPr bandRow="1" firstRow="1">
                <a:noFill/>
                <a:tableStyleId>{C75A7C0F-1A4D-4CE3-99DD-B2EEDCF229F7}</a:tableStyleId>
              </a:tblPr>
              <a:tblGrid>
                <a:gridCol w="1687000"/>
              </a:tblGrid>
              <a:tr h="351000">
                <a:tc>
                  <a:txBody>
                    <a:bodyPr/>
                    <a:lstStyle/>
                    <a:p>
                      <a:pPr indent="0" lvl="0" marL="0" marR="0" rtl="0" algn="l">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baseline="30000" lang="vi" sz="1800" u="none" cap="none" strike="noStrike">
                          <a:solidFill>
                            <a:schemeClr val="dk1"/>
                          </a:solidFill>
                          <a:latin typeface="Courier New"/>
                          <a:ea typeface="Courier New"/>
                          <a:cs typeface="Courier New"/>
                          <a:sym typeface="Courier New"/>
                        </a:rPr>
                        <a:t>left</a:t>
                      </a:r>
                      <a:endParaRPr sz="1100"/>
                    </a:p>
                  </a:txBody>
                  <a:tcPr marT="0" marB="0" marR="91450" marL="91450">
                    <a:solidFill>
                      <a:srgbClr val="DBDBDB"/>
                    </a:solidFill>
                  </a:tcPr>
                </a:tc>
              </a:tr>
              <a:tr h="367050">
                <a:tc>
                  <a:txBody>
                    <a:bodyPr/>
                    <a:lstStyle/>
                    <a:p>
                      <a:pPr indent="0" lvl="0" marL="0" marR="0" rtl="0" algn="l">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baseline="30000" lang="vi" sz="1800" u="none" cap="none" strike="noStrike">
                          <a:solidFill>
                            <a:schemeClr val="dk1"/>
                          </a:solidFill>
                          <a:latin typeface="Courier New"/>
                          <a:ea typeface="Courier New"/>
                          <a:cs typeface="Courier New"/>
                          <a:sym typeface="Courier New"/>
                        </a:rPr>
                        <a:t>right</a:t>
                      </a:r>
                      <a:endParaRPr sz="1100"/>
                    </a:p>
                  </a:txBody>
                  <a:tcPr marT="0" marB="0" marR="91450" marL="91450">
                    <a:solidFill>
                      <a:srgbClr val="FBE4D4"/>
                    </a:solidFill>
                  </a:tcPr>
                </a:tc>
              </a:tr>
              <a:tr h="351000">
                <a:tc>
                  <a:txBody>
                    <a:bodyPr/>
                    <a:lstStyle/>
                    <a:p>
                      <a:pPr indent="0" lvl="0" marL="0" marR="0" rtl="0" algn="l">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baseline="30000" lang="vi" sz="1800" u="none" cap="none" strike="noStrike">
                          <a:solidFill>
                            <a:schemeClr val="dk1"/>
                          </a:solidFill>
                          <a:latin typeface="Courier New"/>
                          <a:ea typeface="Courier New"/>
                          <a:cs typeface="Courier New"/>
                          <a:sym typeface="Courier New"/>
                        </a:rPr>
                        <a:t>center</a:t>
                      </a:r>
                      <a:endParaRPr sz="1100"/>
                    </a:p>
                  </a:txBody>
                  <a:tcPr marT="0" marB="0" marR="91450" marL="91450">
                    <a:solidFill>
                      <a:srgbClr val="DBDBDB"/>
                    </a:solidFill>
                  </a:tcPr>
                </a:tc>
              </a:tr>
              <a:tr h="351000">
                <a:tc>
                  <a:txBody>
                    <a:bodyPr/>
                    <a:lstStyle/>
                    <a:p>
                      <a:pPr indent="0" lvl="0" marL="0" marR="0" rtl="0" algn="l">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baseline="30000" lang="vi" sz="1800" u="none" cap="none" strike="noStrike">
                          <a:solidFill>
                            <a:schemeClr val="dk1"/>
                          </a:solidFill>
                          <a:latin typeface="Courier New"/>
                          <a:ea typeface="Courier New"/>
                          <a:cs typeface="Courier New"/>
                          <a:sym typeface="Courier New"/>
                        </a:rPr>
                        <a:t>justify</a:t>
                      </a:r>
                      <a:endParaRPr sz="1100"/>
                    </a:p>
                  </a:txBody>
                  <a:tcPr marT="0" marB="0" marR="91450" marL="91450">
                    <a:solidFill>
                      <a:srgbClr val="FBE4D4"/>
                    </a:solidFill>
                  </a:tcPr>
                </a:tc>
              </a:tr>
            </a:tbl>
          </a:graphicData>
        </a:graphic>
      </p:graphicFrame>
      <p:graphicFrame>
        <p:nvGraphicFramePr>
          <p:cNvPr id="99" name="Google Shape;99;p18"/>
          <p:cNvGraphicFramePr/>
          <p:nvPr/>
        </p:nvGraphicFramePr>
        <p:xfrm>
          <a:off x="7315200" y="3028950"/>
          <a:ext cx="3000000" cy="3000000"/>
        </p:xfrm>
        <a:graphic>
          <a:graphicData uri="http://schemas.openxmlformats.org/drawingml/2006/table">
            <a:tbl>
              <a:tblPr bandRow="1">
                <a:noFill/>
                <a:tableStyleId>{C75A7C0F-1A4D-4CE3-99DD-B2EEDCF229F7}</a:tableStyleId>
              </a:tblPr>
              <a:tblGrid>
                <a:gridCol w="1676400"/>
              </a:tblGrid>
              <a:tr h="22850">
                <a:tc>
                  <a:txBody>
                    <a:bodyPr/>
                    <a:lstStyle/>
                    <a:p>
                      <a:pPr indent="0" lvl="0" marL="0" marR="0" rtl="0" algn="l">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baseline="30000" lang="vi" sz="1800" u="none" cap="none" strike="noStrike">
                          <a:solidFill>
                            <a:schemeClr val="dk1"/>
                          </a:solidFill>
                          <a:latin typeface="Courier New"/>
                          <a:ea typeface="Courier New"/>
                          <a:cs typeface="Courier New"/>
                          <a:sym typeface="Courier New"/>
                        </a:rPr>
                        <a:t>none</a:t>
                      </a:r>
                      <a:endParaRPr sz="1100"/>
                    </a:p>
                  </a:txBody>
                  <a:tcPr marT="0" marB="0" marR="91450" marL="91450">
                    <a:solidFill>
                      <a:srgbClr val="DBDBDB"/>
                    </a:solidFill>
                  </a:tcPr>
                </a:tc>
              </a:tr>
              <a:tr h="293350">
                <a:tc>
                  <a:txBody>
                    <a:bodyPr/>
                    <a:lstStyle/>
                    <a:p>
                      <a:pPr indent="0" lvl="0" marL="0" marR="0" rtl="0" algn="l">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baseline="30000" lang="vi" sz="1800" u="none" cap="none" strike="noStrike">
                          <a:solidFill>
                            <a:schemeClr val="dk1"/>
                          </a:solidFill>
                          <a:latin typeface="Courier New"/>
                          <a:ea typeface="Courier New"/>
                          <a:cs typeface="Courier New"/>
                          <a:sym typeface="Courier New"/>
                        </a:rPr>
                        <a:t>underline</a:t>
                      </a:r>
                      <a:endParaRPr sz="1100"/>
                    </a:p>
                  </a:txBody>
                  <a:tcPr marT="0" marB="0" marR="91450" marL="91450">
                    <a:solidFill>
                      <a:srgbClr val="FBE4D4"/>
                    </a:solidFill>
                  </a:tcPr>
                </a:tc>
              </a:tr>
              <a:tr h="213350">
                <a:tc>
                  <a:txBody>
                    <a:bodyPr/>
                    <a:lstStyle/>
                    <a:p>
                      <a:pPr indent="0" lvl="0" marL="0" marR="0" rtl="0" algn="l">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baseline="30000" lang="vi" sz="1800" u="none" cap="none" strike="noStrike">
                          <a:solidFill>
                            <a:schemeClr val="dk1"/>
                          </a:solidFill>
                          <a:latin typeface="Courier New"/>
                          <a:ea typeface="Courier New"/>
                          <a:cs typeface="Courier New"/>
                          <a:sym typeface="Courier New"/>
                        </a:rPr>
                        <a:t>overline</a:t>
                      </a:r>
                      <a:endParaRPr b="0" baseline="30000" sz="1800" u="none" cap="none" strike="noStrike">
                        <a:solidFill>
                          <a:schemeClr val="dk1"/>
                        </a:solidFill>
                        <a:latin typeface="Courier New"/>
                        <a:ea typeface="Courier New"/>
                        <a:cs typeface="Courier New"/>
                        <a:sym typeface="Courier New"/>
                      </a:endParaRPr>
                    </a:p>
                  </a:txBody>
                  <a:tcPr marT="0" marB="0" marR="91450" marL="91450">
                    <a:solidFill>
                      <a:srgbClr val="DBDBDB"/>
                    </a:solidFill>
                  </a:tcPr>
                </a:tc>
              </a:tr>
              <a:tr h="190500">
                <a:tc>
                  <a:txBody>
                    <a:bodyPr/>
                    <a:lstStyle/>
                    <a:p>
                      <a:pPr indent="0" lvl="0" marL="0" marR="0" rtl="0" algn="l">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baseline="30000" lang="vi" sz="1800" u="none" cap="none" strike="noStrike">
                          <a:solidFill>
                            <a:schemeClr val="dk1"/>
                          </a:solidFill>
                          <a:latin typeface="Courier New"/>
                          <a:ea typeface="Courier New"/>
                          <a:cs typeface="Courier New"/>
                          <a:sym typeface="Courier New"/>
                        </a:rPr>
                        <a:t>line-through</a:t>
                      </a:r>
                      <a:endParaRPr sz="1100"/>
                    </a:p>
                  </a:txBody>
                  <a:tcPr marT="0" marB="0" marR="91450" marL="91450">
                    <a:solidFill>
                      <a:srgbClr val="FBE4D4"/>
                    </a:solidFill>
                  </a:tcPr>
                </a:tc>
              </a:tr>
              <a:tr h="307425">
                <a:tc>
                  <a:txBody>
                    <a:bodyPr/>
                    <a:lstStyle/>
                    <a:p>
                      <a:pPr indent="0" lvl="0" marL="0" marR="0" rtl="0" algn="l">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baseline="30000" lang="vi" sz="1800" u="none" cap="none" strike="noStrike">
                          <a:solidFill>
                            <a:schemeClr val="dk1"/>
                          </a:solidFill>
                          <a:latin typeface="Courier New"/>
                          <a:ea typeface="Courier New"/>
                          <a:cs typeface="Courier New"/>
                          <a:sym typeface="Courier New"/>
                        </a:rPr>
                        <a:t>blink</a:t>
                      </a:r>
                      <a:endParaRPr sz="1100"/>
                    </a:p>
                  </a:txBody>
                  <a:tcPr marT="0" marB="0" marR="91450" marL="91450">
                    <a:solidFill>
                      <a:srgbClr val="DBDBDB"/>
                    </a:solidFill>
                  </a:tcPr>
                </a:tc>
              </a:tr>
            </a:tbl>
          </a:graphicData>
        </a:graphic>
      </p:graphicFrame>
      <p:cxnSp>
        <p:nvCxnSpPr>
          <p:cNvPr id="100" name="Google Shape;100;p18"/>
          <p:cNvCxnSpPr/>
          <p:nvPr/>
        </p:nvCxnSpPr>
        <p:spPr>
          <a:xfrm>
            <a:off x="5715000" y="2785534"/>
            <a:ext cx="1605300" cy="1201050"/>
          </a:xfrm>
          <a:prstGeom prst="bentConnector3">
            <a:avLst>
              <a:gd fmla="val 50001" name="adj1"/>
            </a:avLst>
          </a:prstGeom>
          <a:noFill/>
          <a:ln cap="flat" cmpd="sng" w="38100">
            <a:solidFill>
              <a:schemeClr val="accent2"/>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101" name="Google Shape;101;p18"/>
          <p:cNvCxnSpPr/>
          <p:nvPr/>
        </p:nvCxnSpPr>
        <p:spPr>
          <a:xfrm flipH="1" rot="10800000">
            <a:off x="5715000" y="2165089"/>
            <a:ext cx="1066800" cy="278775"/>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pic>
        <p:nvPicPr>
          <p:cNvPr id="102" name="Google Shape;102;p18"/>
          <p:cNvPicPr preferRelativeResize="0"/>
          <p:nvPr/>
        </p:nvPicPr>
        <p:blipFill rotWithShape="1">
          <a:blip r:embed="rId3">
            <a:alphaModFix/>
          </a:blip>
          <a:srcRect b="0" l="0" r="0" t="0"/>
          <a:stretch/>
        </p:blipFill>
        <p:spPr>
          <a:xfrm>
            <a:off x="1608586" y="3573297"/>
            <a:ext cx="1014413" cy="1407319"/>
          </a:xfrm>
          <a:prstGeom prst="rect">
            <a:avLst/>
          </a:prstGeom>
          <a:noFill/>
          <a:ln>
            <a:noFill/>
          </a:ln>
        </p:spPr>
      </p:pic>
      <p:cxnSp>
        <p:nvCxnSpPr>
          <p:cNvPr id="103" name="Google Shape;103;p18"/>
          <p:cNvCxnSpPr/>
          <p:nvPr/>
        </p:nvCxnSpPr>
        <p:spPr>
          <a:xfrm flipH="1">
            <a:off x="2962335" y="3714750"/>
            <a:ext cx="771465" cy="114300"/>
          </a:xfrm>
          <a:prstGeom prst="straightConnector1">
            <a:avLst/>
          </a:prstGeom>
          <a:noFill/>
          <a:ln cap="flat" cmpd="sng" w="38100">
            <a:solidFill>
              <a:schemeClr val="accent2"/>
            </a:solidFill>
            <a:prstDash val="solid"/>
            <a:round/>
            <a:headEnd len="sm" w="sm" type="none"/>
            <a:tailEnd len="med" w="med" type="triangle"/>
          </a:ln>
          <a:effectLst>
            <a:outerShdw blurRad="40000" rotWithShape="0" dir="5400000" dist="23000">
              <a:srgbClr val="000000">
                <a:alpha val="34901"/>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500"/>
                                        <p:tgtEl>
                                          <p:spTgt spid="9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500"/>
                                        <p:tgtEl>
                                          <p:spTgt spid="9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10" name="Google Shape;110;p19"/>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Using Style Sheets / Session 6 </a:t>
            </a:r>
            <a:endParaRPr/>
          </a:p>
        </p:txBody>
      </p:sp>
      <p:sp>
        <p:nvSpPr>
          <p:cNvPr id="111" name="Google Shape;111;p19"/>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Text Styles 1-2</a:t>
            </a:r>
            <a:endParaRPr/>
          </a:p>
        </p:txBody>
      </p:sp>
      <p:sp>
        <p:nvSpPr>
          <p:cNvPr id="112" name="Google Shape;112;p19"/>
          <p:cNvSpPr/>
          <p:nvPr/>
        </p:nvSpPr>
        <p:spPr>
          <a:xfrm>
            <a:off x="228600" y="742950"/>
            <a:ext cx="8686800" cy="28575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95454"/>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Following figure shows DIV element HTML code.</a:t>
            </a:r>
            <a:endParaRPr/>
          </a:p>
        </p:txBody>
      </p:sp>
      <p:pic>
        <p:nvPicPr>
          <p:cNvPr descr="6.1.tif" id="113" name="Google Shape;113;p19"/>
          <p:cNvPicPr preferRelativeResize="0"/>
          <p:nvPr/>
        </p:nvPicPr>
        <p:blipFill rotWithShape="1">
          <a:blip r:embed="rId3">
            <a:alphaModFix/>
          </a:blip>
          <a:srcRect b="0" l="0" r="0" t="0"/>
          <a:stretch/>
        </p:blipFill>
        <p:spPr>
          <a:xfrm>
            <a:off x="152400" y="1085850"/>
            <a:ext cx="7086600" cy="2571750"/>
          </a:xfrm>
          <a:prstGeom prst="rect">
            <a:avLst/>
          </a:prstGeom>
          <a:noFill/>
          <a:ln>
            <a:noFill/>
          </a:ln>
        </p:spPr>
      </p:pic>
      <p:pic>
        <p:nvPicPr>
          <p:cNvPr descr="6.2.tif" id="114" name="Google Shape;114;p19"/>
          <p:cNvPicPr preferRelativeResize="0"/>
          <p:nvPr/>
        </p:nvPicPr>
        <p:blipFill rotWithShape="1">
          <a:blip r:embed="rId4">
            <a:alphaModFix/>
          </a:blip>
          <a:srcRect b="0" l="0" r="0" t="0"/>
          <a:stretch/>
        </p:blipFill>
        <p:spPr>
          <a:xfrm>
            <a:off x="5867400" y="2286000"/>
            <a:ext cx="3108846" cy="1543050"/>
          </a:xfrm>
          <a:prstGeom prst="rect">
            <a:avLst/>
          </a:prstGeom>
          <a:noFill/>
          <a:ln>
            <a:noFill/>
          </a:ln>
        </p:spPr>
      </p:pic>
      <p:pic>
        <p:nvPicPr>
          <p:cNvPr descr="6.3.tif" id="115" name="Google Shape;115;p19"/>
          <p:cNvPicPr preferRelativeResize="0"/>
          <p:nvPr/>
        </p:nvPicPr>
        <p:blipFill rotWithShape="1">
          <a:blip r:embed="rId5">
            <a:alphaModFix/>
          </a:blip>
          <a:srcRect b="0" l="0" r="0" t="0"/>
          <a:stretch/>
        </p:blipFill>
        <p:spPr>
          <a:xfrm>
            <a:off x="1295400" y="3486150"/>
            <a:ext cx="4114800" cy="127809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22" name="Google Shape;122;p20"/>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Using Style Sheets / Session 6 </a:t>
            </a:r>
            <a:endParaRPr/>
          </a:p>
        </p:txBody>
      </p:sp>
      <p:sp>
        <p:nvSpPr>
          <p:cNvPr id="123" name="Google Shape;123;p20"/>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Text Styles 2-2</a:t>
            </a:r>
            <a:endParaRPr/>
          </a:p>
        </p:txBody>
      </p:sp>
      <p:sp>
        <p:nvSpPr>
          <p:cNvPr id="124" name="Google Shape;124;p20"/>
          <p:cNvSpPr/>
          <p:nvPr/>
        </p:nvSpPr>
        <p:spPr>
          <a:xfrm>
            <a:off x="228600" y="607506"/>
            <a:ext cx="8839200" cy="441403"/>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95454"/>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Following table lists the values assigned to the text-decoration property.</a:t>
            </a:r>
            <a:endParaRPr/>
          </a:p>
        </p:txBody>
      </p:sp>
      <p:pic>
        <p:nvPicPr>
          <p:cNvPr descr="6.4.tif" id="125" name="Google Shape;125;p20"/>
          <p:cNvPicPr preferRelativeResize="0"/>
          <p:nvPr/>
        </p:nvPicPr>
        <p:blipFill rotWithShape="1">
          <a:blip r:embed="rId3">
            <a:alphaModFix/>
          </a:blip>
          <a:srcRect b="0" l="0" r="0" t="0"/>
          <a:stretch/>
        </p:blipFill>
        <p:spPr>
          <a:xfrm>
            <a:off x="1219200" y="1028700"/>
            <a:ext cx="5757105" cy="2371468"/>
          </a:xfrm>
          <a:prstGeom prst="rect">
            <a:avLst/>
          </a:prstGeom>
          <a:noFill/>
          <a:ln>
            <a:noFill/>
          </a:ln>
        </p:spPr>
      </p:pic>
      <p:pic>
        <p:nvPicPr>
          <p:cNvPr descr="6.5.tif" id="126" name="Google Shape;126;p20"/>
          <p:cNvPicPr preferRelativeResize="0"/>
          <p:nvPr/>
        </p:nvPicPr>
        <p:blipFill rotWithShape="1">
          <a:blip r:embed="rId4">
            <a:alphaModFix/>
          </a:blip>
          <a:srcRect b="0" l="0" r="0" t="0"/>
          <a:stretch/>
        </p:blipFill>
        <p:spPr>
          <a:xfrm>
            <a:off x="629105" y="3148621"/>
            <a:ext cx="3485695" cy="1667726"/>
          </a:xfrm>
          <a:prstGeom prst="rect">
            <a:avLst/>
          </a:prstGeom>
          <a:noFill/>
          <a:ln>
            <a:noFill/>
          </a:ln>
        </p:spPr>
      </p:pic>
      <p:pic>
        <p:nvPicPr>
          <p:cNvPr descr="6.6.tif" id="127" name="Google Shape;127;p20"/>
          <p:cNvPicPr preferRelativeResize="0"/>
          <p:nvPr/>
        </p:nvPicPr>
        <p:blipFill rotWithShape="1">
          <a:blip r:embed="rId5">
            <a:alphaModFix/>
          </a:blip>
          <a:srcRect b="0" l="0" r="0" t="0"/>
          <a:stretch/>
        </p:blipFill>
        <p:spPr>
          <a:xfrm>
            <a:off x="4648200" y="2845010"/>
            <a:ext cx="4267200" cy="119477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34" name="Google Shape;134;p21"/>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Using Style Sheets / Session 6 </a:t>
            </a:r>
            <a:endParaRPr/>
          </a:p>
        </p:txBody>
      </p:sp>
      <p:sp>
        <p:nvSpPr>
          <p:cNvPr id="135" name="Google Shape;135;p21"/>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Inline Span</a:t>
            </a:r>
            <a:endParaRPr/>
          </a:p>
        </p:txBody>
      </p:sp>
      <p:sp>
        <p:nvSpPr>
          <p:cNvPr id="136" name="Google Shape;136;p21"/>
          <p:cNvSpPr txBox="1"/>
          <p:nvPr/>
        </p:nvSpPr>
        <p:spPr>
          <a:xfrm>
            <a:off x="280988" y="971550"/>
            <a:ext cx="8648700" cy="263149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vi" sz="2400" u="none" cap="none" strike="noStrike">
                <a:solidFill>
                  <a:schemeClr val="dk1"/>
                </a:solidFill>
                <a:latin typeface="Calibri"/>
                <a:ea typeface="Calibri"/>
                <a:cs typeface="Calibri"/>
                <a:sym typeface="Calibri"/>
              </a:rPr>
              <a:t>The &lt;span&gt; tag groups inline-elements in a document</a:t>
            </a:r>
            <a:endParaRPr/>
          </a:p>
          <a:p>
            <a:pPr indent="-342900" lvl="0" marL="342900" marR="0" rtl="0" algn="l">
              <a:lnSpc>
                <a:spcPct val="100000"/>
              </a:lnSpc>
              <a:spcBef>
                <a:spcPts val="1800"/>
              </a:spcBef>
              <a:spcAft>
                <a:spcPts val="0"/>
              </a:spcAft>
              <a:buClr>
                <a:schemeClr val="dk1"/>
              </a:buClr>
              <a:buSzPts val="2400"/>
              <a:buFont typeface="Arial"/>
              <a:buChar char="•"/>
            </a:pPr>
            <a:r>
              <a:rPr b="0" i="0" lang="vi" sz="2400" u="none" cap="none" strike="noStrike">
                <a:solidFill>
                  <a:schemeClr val="dk1"/>
                </a:solidFill>
                <a:latin typeface="Calibri"/>
                <a:ea typeface="Calibri"/>
                <a:cs typeface="Calibri"/>
                <a:sym typeface="Calibri"/>
              </a:rPr>
              <a:t>For example, if one word in a sentence need to be bold or color without using the &lt;b&gt; tag or &lt;font color=…&gt; tag</a:t>
            </a:r>
            <a:br>
              <a:rPr b="0" i="0" lang="vi" sz="2400" u="none" cap="none" strike="noStrike">
                <a:solidFill>
                  <a:schemeClr val="dk1"/>
                </a:solidFill>
                <a:latin typeface="Calibri"/>
                <a:ea typeface="Calibri"/>
                <a:cs typeface="Calibri"/>
                <a:sym typeface="Calibri"/>
              </a:rPr>
            </a:br>
            <a:br>
              <a:rPr b="0" i="0" lang="vi" sz="2400" u="none" cap="none" strike="noStrike">
                <a:solidFill>
                  <a:srgbClr val="0036A2"/>
                </a:solidFill>
                <a:latin typeface="Calibri"/>
                <a:ea typeface="Calibri"/>
                <a:cs typeface="Calibri"/>
                <a:sym typeface="Calibri"/>
              </a:rPr>
            </a:br>
            <a:r>
              <a:rPr b="0" i="0" lang="vi" sz="2400" u="none" cap="none" strike="noStrike">
                <a:solidFill>
                  <a:srgbClr val="0036A2"/>
                </a:solidFill>
                <a:latin typeface="Calibri"/>
                <a:ea typeface="Calibri"/>
                <a:cs typeface="Calibri"/>
                <a:sym typeface="Calibri"/>
              </a:rPr>
              <a:t>&lt;p&gt;My mother has </a:t>
            </a:r>
            <a:r>
              <a:rPr b="0" i="0" lang="vi" sz="2400" u="none" cap="none" strike="noStrike">
                <a:solidFill>
                  <a:srgbClr val="FF0000"/>
                </a:solidFill>
                <a:latin typeface="Calibri"/>
                <a:ea typeface="Calibri"/>
                <a:cs typeface="Calibri"/>
                <a:sym typeface="Calibri"/>
              </a:rPr>
              <a:t>&lt;span style=‘color: blue; font-weight:bold’&gt; </a:t>
            </a:r>
            <a:r>
              <a:rPr b="0" i="0" lang="vi" sz="2400" u="none" cap="none" strike="noStrike">
                <a:solidFill>
                  <a:srgbClr val="0036A2"/>
                </a:solidFill>
                <a:latin typeface="Calibri"/>
                <a:ea typeface="Calibri"/>
                <a:cs typeface="Calibri"/>
                <a:sym typeface="Calibri"/>
              </a:rPr>
              <a:t>blue</a:t>
            </a:r>
            <a:r>
              <a:rPr b="0" i="0" lang="vi" sz="2400" u="none" cap="none" strike="noStrike">
                <a:solidFill>
                  <a:srgbClr val="FF0000"/>
                </a:solidFill>
                <a:latin typeface="Calibri"/>
                <a:ea typeface="Calibri"/>
                <a:cs typeface="Calibri"/>
                <a:sym typeface="Calibri"/>
              </a:rPr>
              <a:t>&lt;/span&gt; </a:t>
            </a:r>
            <a:r>
              <a:rPr b="0" i="0" lang="vi" sz="2400" u="none" cap="none" strike="noStrike">
                <a:solidFill>
                  <a:srgbClr val="0036A2"/>
                </a:solidFill>
                <a:latin typeface="Calibri"/>
                <a:ea typeface="Calibri"/>
                <a:cs typeface="Calibri"/>
                <a:sym typeface="Calibri"/>
              </a:rPr>
              <a:t>eyes. &lt;/p&gt;</a:t>
            </a:r>
            <a:endParaRPr/>
          </a:p>
          <a:p>
            <a:pPr indent="-342900" lvl="0" marL="342900" marR="0" rtl="0" algn="l">
              <a:lnSpc>
                <a:spcPct val="100000"/>
              </a:lnSpc>
              <a:spcBef>
                <a:spcPts val="1800"/>
              </a:spcBef>
              <a:spcAft>
                <a:spcPts val="0"/>
              </a:spcAft>
              <a:buClr>
                <a:schemeClr val="dk1"/>
              </a:buClr>
              <a:buSzPts val="2400"/>
              <a:buFont typeface="Arial"/>
              <a:buChar char="•"/>
            </a:pPr>
            <a:r>
              <a:rPr b="0" i="0" lang="vi" sz="2400" u="none" cap="none" strike="noStrike">
                <a:solidFill>
                  <a:schemeClr val="dk1"/>
                </a:solidFill>
                <a:latin typeface="Calibri"/>
                <a:ea typeface="Calibri"/>
                <a:cs typeface="Calibri"/>
                <a:sym typeface="Calibri"/>
              </a:rPr>
              <a:t>The &lt;span&gt; tag has different attributes; it supports JavaScript event attributes also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43" name="Google Shape;143;p22"/>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Using Style Sheets / Session 6 </a:t>
            </a:r>
            <a:endParaRPr/>
          </a:p>
        </p:txBody>
      </p:sp>
      <p:sp>
        <p:nvSpPr>
          <p:cNvPr id="144" name="Google Shape;144;p22"/>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Indenting Paragraph 1-3</a:t>
            </a:r>
            <a:endParaRPr/>
          </a:p>
        </p:txBody>
      </p:sp>
      <p:sp>
        <p:nvSpPr>
          <p:cNvPr id="145" name="Google Shape;145;p22"/>
          <p:cNvSpPr/>
          <p:nvPr/>
        </p:nvSpPr>
        <p:spPr>
          <a:xfrm>
            <a:off x="123091" y="652692"/>
            <a:ext cx="8686800" cy="644305"/>
          </a:xfrm>
          <a:prstGeom prst="rect">
            <a:avLst/>
          </a:prstGeom>
          <a:noFill/>
          <a:ln>
            <a:noFill/>
          </a:ln>
        </p:spPr>
        <p:txBody>
          <a:bodyPr anchorCtr="0" anchor="ctr" bIns="45700" lIns="91425" spcFirstLastPara="1" rIns="91425" wrap="square" tIns="45700">
            <a:noAutofit/>
          </a:bodyPr>
          <a:lstStyle/>
          <a:p>
            <a:pPr indent="-248920" lvl="1" marL="457200" marR="0" rtl="0" algn="l">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Indenting is the process of setting off the text from its normal position, either to the left or to the right. </a:t>
            </a:r>
            <a:endParaRPr sz="1800"/>
          </a:p>
          <a:p>
            <a:pPr indent="-248920" lvl="1" marL="457200" marR="0" rtl="0" algn="l">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In paragraph style, there are three types of indentation:</a:t>
            </a:r>
            <a:endParaRPr sz="1800"/>
          </a:p>
        </p:txBody>
      </p:sp>
      <p:grpSp>
        <p:nvGrpSpPr>
          <p:cNvPr id="146" name="Google Shape;146;p22"/>
          <p:cNvGrpSpPr/>
          <p:nvPr/>
        </p:nvGrpSpPr>
        <p:grpSpPr>
          <a:xfrm>
            <a:off x="457200" y="1431569"/>
            <a:ext cx="8382000" cy="342900"/>
            <a:chOff x="0" y="924398"/>
            <a:chExt cx="8382000" cy="600405"/>
          </a:xfrm>
        </p:grpSpPr>
        <p:sp>
          <p:nvSpPr>
            <p:cNvPr id="147" name="Google Shape;147;p22"/>
            <p:cNvSpPr/>
            <p:nvPr/>
          </p:nvSpPr>
          <p:spPr>
            <a:xfrm>
              <a:off x="0" y="924398"/>
              <a:ext cx="8382000" cy="600405"/>
            </a:xfrm>
            <a:prstGeom prst="roundRect">
              <a:avLst>
                <a:gd fmla="val 16667" name="adj"/>
              </a:avLst>
            </a:prstGeom>
            <a:solidFill>
              <a:srgbClr val="C0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29309" y="953707"/>
              <a:ext cx="8323382" cy="541787"/>
            </a:xfrm>
            <a:prstGeom prst="rect">
              <a:avLst/>
            </a:prstGeom>
            <a:solidFill>
              <a:srgbClr val="C00000"/>
            </a:solidFill>
            <a:ln>
              <a:noFill/>
            </a:ln>
          </p:spPr>
          <p:txBody>
            <a:bodyPr anchorCtr="0" anchor="ctr" bIns="68575" lIns="68575" spcFirstLastPara="1" rIns="68575" wrap="square" tIns="68575">
              <a:noAutofit/>
            </a:bodyPr>
            <a:lstStyle/>
            <a:p>
              <a:pPr indent="-127000" lvl="0" marL="0" marR="0" rtl="0" algn="l">
                <a:lnSpc>
                  <a:spcPct val="90000"/>
                </a:lnSpc>
                <a:spcBef>
                  <a:spcPts val="0"/>
                </a:spcBef>
                <a:spcAft>
                  <a:spcPts val="0"/>
                </a:spcAft>
                <a:buClr>
                  <a:schemeClr val="lt1"/>
                </a:buClr>
                <a:buSzPts val="2000"/>
                <a:buFont typeface="Noto Sans Symbols"/>
                <a:buChar char="⮚"/>
              </a:pPr>
              <a:r>
                <a:rPr b="0" i="0" lang="vi" sz="2000" u="none" cap="none" strike="noStrike">
                  <a:solidFill>
                    <a:schemeClr val="lt1"/>
                  </a:solidFill>
                  <a:latin typeface="Courier New"/>
                  <a:ea typeface="Courier New"/>
                  <a:cs typeface="Courier New"/>
                  <a:sym typeface="Courier New"/>
                </a:rPr>
                <a:t> </a:t>
              </a:r>
              <a:r>
                <a:rPr b="1" i="0" lang="vi" sz="2000" u="none" cap="none" strike="noStrike">
                  <a:solidFill>
                    <a:schemeClr val="lt1"/>
                  </a:solidFill>
                  <a:latin typeface="Calibri"/>
                  <a:ea typeface="Calibri"/>
                  <a:cs typeface="Calibri"/>
                  <a:sym typeface="Calibri"/>
                </a:rPr>
                <a:t>First line indent</a:t>
              </a:r>
              <a:endParaRPr b="0" i="0" sz="2000" u="none" cap="none" strike="noStrike">
                <a:solidFill>
                  <a:schemeClr val="lt1"/>
                </a:solidFill>
                <a:latin typeface="Calibri"/>
                <a:ea typeface="Calibri"/>
                <a:cs typeface="Calibri"/>
                <a:sym typeface="Calibri"/>
              </a:endParaRPr>
            </a:p>
          </p:txBody>
        </p:sp>
      </p:grpSp>
      <p:sp>
        <p:nvSpPr>
          <p:cNvPr id="149" name="Google Shape;149;p22"/>
          <p:cNvSpPr txBox="1"/>
          <p:nvPr/>
        </p:nvSpPr>
        <p:spPr>
          <a:xfrm>
            <a:off x="671160" y="2240991"/>
            <a:ext cx="2911033" cy="116570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115888" marR="0" rtl="0" algn="l">
              <a:lnSpc>
                <a:spcPct val="100000"/>
              </a:lnSpc>
              <a:spcBef>
                <a:spcPts val="0"/>
              </a:spcBef>
              <a:spcAft>
                <a:spcPts val="0"/>
              </a:spcAft>
              <a:buNone/>
            </a:pPr>
            <a:br>
              <a:rPr b="1" baseline="30000" i="0" lang="vi" sz="2400" u="none" cap="none" strike="noStrike">
                <a:solidFill>
                  <a:schemeClr val="dk1"/>
                </a:solidFill>
                <a:latin typeface="Cambria"/>
                <a:ea typeface="Cambria"/>
                <a:cs typeface="Cambria"/>
                <a:sym typeface="Cambria"/>
              </a:rPr>
            </a:br>
            <a:r>
              <a:rPr b="1" baseline="30000" i="0" lang="vi" sz="2400" u="none" cap="none" strike="noStrike">
                <a:solidFill>
                  <a:srgbClr val="0036A2"/>
                </a:solidFill>
                <a:latin typeface="Cambria"/>
                <a:ea typeface="Cambria"/>
                <a:cs typeface="Cambria"/>
                <a:sym typeface="Cambria"/>
              </a:rPr>
              <a:t>Inline Style</a:t>
            </a:r>
            <a:endParaRPr/>
          </a:p>
          <a:p>
            <a:pPr indent="0" lvl="0" marL="115888" marR="0" rtl="0" algn="l">
              <a:lnSpc>
                <a:spcPct val="100000"/>
              </a:lnSpc>
              <a:spcBef>
                <a:spcPts val="600"/>
              </a:spcBef>
              <a:spcAft>
                <a:spcPts val="0"/>
              </a:spcAft>
              <a:buNone/>
            </a:pPr>
            <a:r>
              <a:rPr b="0" baseline="30000" i="0" lang="vi" sz="2400" u="none" cap="none" strike="noStrike">
                <a:solidFill>
                  <a:schemeClr val="dk1"/>
                </a:solidFill>
                <a:latin typeface="Cambria"/>
                <a:ea typeface="Cambria"/>
                <a:cs typeface="Cambria"/>
                <a:sym typeface="Cambria"/>
              </a:rPr>
              <a:t>&lt;p style=”text-indent: 50px”&gt;</a:t>
            </a:r>
            <a:endParaRPr/>
          </a:p>
          <a:p>
            <a:pPr indent="0" lvl="0" marL="115888" marR="0" rtl="0" algn="l">
              <a:lnSpc>
                <a:spcPct val="100000"/>
              </a:lnSpc>
              <a:spcBef>
                <a:spcPts val="600"/>
              </a:spcBef>
              <a:spcAft>
                <a:spcPts val="0"/>
              </a:spcAft>
              <a:buNone/>
            </a:pPr>
            <a:r>
              <a:rPr b="1" baseline="30000" i="0" lang="vi" sz="2400" u="none" cap="none" strike="noStrike">
                <a:solidFill>
                  <a:srgbClr val="0036A2"/>
                </a:solidFill>
                <a:latin typeface="Cambria"/>
                <a:ea typeface="Cambria"/>
                <a:cs typeface="Cambria"/>
                <a:sym typeface="Cambria"/>
              </a:rPr>
              <a:t>Internal CSS</a:t>
            </a:r>
            <a:endParaRPr/>
          </a:p>
          <a:p>
            <a:pPr indent="0" lvl="0" marL="115888" marR="0" rtl="0" algn="l">
              <a:lnSpc>
                <a:spcPct val="100000"/>
              </a:lnSpc>
              <a:spcBef>
                <a:spcPts val="600"/>
              </a:spcBef>
              <a:spcAft>
                <a:spcPts val="0"/>
              </a:spcAft>
              <a:buNone/>
            </a:pPr>
            <a:r>
              <a:rPr b="0" baseline="30000" i="0" lang="vi" sz="2400" u="none" cap="none" strike="noStrike">
                <a:solidFill>
                  <a:schemeClr val="dk1"/>
                </a:solidFill>
                <a:latin typeface="Cambria"/>
                <a:ea typeface="Cambria"/>
                <a:cs typeface="Cambria"/>
                <a:sym typeface="Cambria"/>
              </a:rPr>
              <a:t>p {text-indent: 50px}</a:t>
            </a:r>
            <a:endParaRPr/>
          </a:p>
        </p:txBody>
      </p:sp>
      <p:pic>
        <p:nvPicPr>
          <p:cNvPr id="150" name="Google Shape;150;p22"/>
          <p:cNvPicPr preferRelativeResize="0"/>
          <p:nvPr/>
        </p:nvPicPr>
        <p:blipFill rotWithShape="1">
          <a:blip r:embed="rId3">
            <a:alphaModFix/>
          </a:blip>
          <a:srcRect b="0" l="0" r="0" t="0"/>
          <a:stretch/>
        </p:blipFill>
        <p:spPr>
          <a:xfrm>
            <a:off x="3696603" y="2090306"/>
            <a:ext cx="4848799" cy="2283107"/>
          </a:xfrm>
          <a:prstGeom prst="rect">
            <a:avLst/>
          </a:prstGeom>
          <a:noFill/>
          <a:ln cap="flat" cmpd="sng" w="9525">
            <a:solidFill>
              <a:srgbClr val="0036A2"/>
            </a:solidFill>
            <a:prstDash val="solid"/>
            <a:round/>
            <a:headEnd len="sm" w="sm" type="none"/>
            <a:tailEnd len="sm" w="sm" type="none"/>
          </a:ln>
        </p:spPr>
      </p:pic>
      <p:pic>
        <p:nvPicPr>
          <p:cNvPr descr="6.7.tif" id="151" name="Google Shape;151;p22"/>
          <p:cNvPicPr preferRelativeResize="0"/>
          <p:nvPr/>
        </p:nvPicPr>
        <p:blipFill rotWithShape="1">
          <a:blip r:embed="rId4">
            <a:alphaModFix/>
          </a:blip>
          <a:srcRect b="0" l="0" r="0" t="0"/>
          <a:stretch/>
        </p:blipFill>
        <p:spPr>
          <a:xfrm>
            <a:off x="685800" y="3771211"/>
            <a:ext cx="4755748" cy="969537"/>
          </a:xfrm>
          <a:prstGeom prst="rect">
            <a:avLst/>
          </a:prstGeom>
          <a:noFill/>
          <a:ln cap="flat" cmpd="sng" w="9525">
            <a:solidFill>
              <a:srgbClr val="0036A2"/>
            </a:solidFill>
            <a:prstDash val="solid"/>
            <a:round/>
            <a:headEnd len="sm" w="sm" type="none"/>
            <a:tailEnd len="sm" w="sm" type="none"/>
          </a:ln>
        </p:spPr>
      </p:pic>
      <p:sp>
        <p:nvSpPr>
          <p:cNvPr id="152" name="Google Shape;152;p22"/>
          <p:cNvSpPr/>
          <p:nvPr/>
        </p:nvSpPr>
        <p:spPr>
          <a:xfrm>
            <a:off x="213167" y="1521512"/>
            <a:ext cx="8406114" cy="71560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4999"/>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The text–indent property is used to indent the first line of a paragraph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8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500"/>
                                        <p:tgtEl>
                                          <p:spTgt spid="15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59" name="Google Shape;159;p23"/>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Using Style Sheets / Session 6 </a:t>
            </a:r>
            <a:endParaRPr/>
          </a:p>
        </p:txBody>
      </p:sp>
      <p:sp>
        <p:nvSpPr>
          <p:cNvPr id="160" name="Google Shape;160;p23"/>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Indenting Paragraph 2-3</a:t>
            </a:r>
            <a:endParaRPr/>
          </a:p>
        </p:txBody>
      </p:sp>
      <p:grpSp>
        <p:nvGrpSpPr>
          <p:cNvPr id="161" name="Google Shape;161;p23"/>
          <p:cNvGrpSpPr/>
          <p:nvPr/>
        </p:nvGrpSpPr>
        <p:grpSpPr>
          <a:xfrm>
            <a:off x="381000" y="680813"/>
            <a:ext cx="8382000" cy="342900"/>
            <a:chOff x="0" y="924398"/>
            <a:chExt cx="8382000" cy="600405"/>
          </a:xfrm>
        </p:grpSpPr>
        <p:sp>
          <p:nvSpPr>
            <p:cNvPr id="162" name="Google Shape;162;p23"/>
            <p:cNvSpPr/>
            <p:nvPr/>
          </p:nvSpPr>
          <p:spPr>
            <a:xfrm>
              <a:off x="0" y="924398"/>
              <a:ext cx="8382000" cy="600405"/>
            </a:xfrm>
            <a:prstGeom prst="roundRect">
              <a:avLst>
                <a:gd fmla="val 16667" name="adj"/>
              </a:avLst>
            </a:prstGeom>
            <a:solidFill>
              <a:srgbClr val="C0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29309" y="953707"/>
              <a:ext cx="8323382" cy="541787"/>
            </a:xfrm>
            <a:prstGeom prst="rect">
              <a:avLst/>
            </a:prstGeom>
            <a:solidFill>
              <a:srgbClr val="C00000"/>
            </a:solidFill>
            <a:ln>
              <a:noFill/>
            </a:ln>
          </p:spPr>
          <p:txBody>
            <a:bodyPr anchorCtr="0" anchor="ctr" bIns="68575" lIns="68575" spcFirstLastPara="1" rIns="68575" wrap="square" tIns="68575">
              <a:noAutofit/>
            </a:bodyPr>
            <a:lstStyle/>
            <a:p>
              <a:pPr indent="-127000" lvl="0" marL="0" marR="0" rtl="0" algn="l">
                <a:lnSpc>
                  <a:spcPct val="90000"/>
                </a:lnSpc>
                <a:spcBef>
                  <a:spcPts val="0"/>
                </a:spcBef>
                <a:spcAft>
                  <a:spcPts val="0"/>
                </a:spcAft>
                <a:buClr>
                  <a:schemeClr val="lt1"/>
                </a:buClr>
                <a:buSzPts val="2000"/>
                <a:buFont typeface="Noto Sans Symbols"/>
                <a:buChar char="⮚"/>
              </a:pPr>
              <a:r>
                <a:rPr b="0" i="0" lang="vi" sz="2000" u="none" cap="none" strike="noStrike">
                  <a:solidFill>
                    <a:schemeClr val="lt1"/>
                  </a:solidFill>
                  <a:latin typeface="Courier New"/>
                  <a:ea typeface="Courier New"/>
                  <a:cs typeface="Courier New"/>
                  <a:sym typeface="Courier New"/>
                </a:rPr>
                <a:t> </a:t>
              </a:r>
              <a:r>
                <a:rPr b="1" i="0" lang="vi" sz="2000" u="none" cap="none" strike="noStrike">
                  <a:solidFill>
                    <a:schemeClr val="lt1"/>
                  </a:solidFill>
                  <a:latin typeface="Calibri"/>
                  <a:ea typeface="Calibri"/>
                  <a:cs typeface="Calibri"/>
                  <a:sym typeface="Calibri"/>
                </a:rPr>
                <a:t>Padding</a:t>
              </a:r>
              <a:endParaRPr b="0" i="0" sz="2000" u="none" cap="none" strike="noStrike">
                <a:solidFill>
                  <a:schemeClr val="lt1"/>
                </a:solidFill>
                <a:latin typeface="Calibri"/>
                <a:ea typeface="Calibri"/>
                <a:cs typeface="Calibri"/>
                <a:sym typeface="Calibri"/>
              </a:endParaRPr>
            </a:p>
          </p:txBody>
        </p:sp>
      </p:grpSp>
      <p:sp>
        <p:nvSpPr>
          <p:cNvPr id="164" name="Google Shape;164;p23"/>
          <p:cNvSpPr/>
          <p:nvPr/>
        </p:nvSpPr>
        <p:spPr>
          <a:xfrm>
            <a:off x="76200" y="1069111"/>
            <a:ext cx="8686800" cy="531089"/>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The padding property is used to add a specified amount of space between the border of an element and its contents. </a:t>
            </a:r>
            <a:endParaRPr/>
          </a:p>
        </p:txBody>
      </p:sp>
      <p:sp>
        <p:nvSpPr>
          <p:cNvPr id="165" name="Google Shape;165;p23"/>
          <p:cNvSpPr txBox="1"/>
          <p:nvPr/>
        </p:nvSpPr>
        <p:spPr>
          <a:xfrm>
            <a:off x="515073" y="1830733"/>
            <a:ext cx="2837727" cy="116570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115888" marR="0" rtl="0" algn="l">
              <a:lnSpc>
                <a:spcPct val="100000"/>
              </a:lnSpc>
              <a:spcBef>
                <a:spcPts val="0"/>
              </a:spcBef>
              <a:spcAft>
                <a:spcPts val="0"/>
              </a:spcAft>
              <a:buNone/>
            </a:pPr>
            <a:br>
              <a:rPr b="1" baseline="30000" i="0" lang="vi" sz="2400" u="none" cap="none" strike="noStrike">
                <a:solidFill>
                  <a:srgbClr val="0036A2"/>
                </a:solidFill>
                <a:latin typeface="Courier New"/>
                <a:ea typeface="Courier New"/>
                <a:cs typeface="Courier New"/>
                <a:sym typeface="Courier New"/>
              </a:rPr>
            </a:br>
            <a:r>
              <a:rPr b="1" baseline="30000" i="0" lang="vi" sz="2400" u="none" cap="none" strike="noStrike">
                <a:solidFill>
                  <a:srgbClr val="0036A2"/>
                </a:solidFill>
                <a:latin typeface="Cambria"/>
                <a:ea typeface="Cambria"/>
                <a:cs typeface="Cambria"/>
                <a:sym typeface="Cambria"/>
              </a:rPr>
              <a:t>Inline style</a:t>
            </a:r>
            <a:endParaRPr/>
          </a:p>
          <a:p>
            <a:pPr indent="0" lvl="0" marL="115888" marR="0" rtl="0" algn="l">
              <a:lnSpc>
                <a:spcPct val="100000"/>
              </a:lnSpc>
              <a:spcBef>
                <a:spcPts val="600"/>
              </a:spcBef>
              <a:spcAft>
                <a:spcPts val="0"/>
              </a:spcAft>
              <a:buNone/>
            </a:pPr>
            <a:r>
              <a:rPr b="0" baseline="30000" i="0" lang="vi" sz="2400" u="none" cap="none" strike="noStrike">
                <a:solidFill>
                  <a:schemeClr val="dk1"/>
                </a:solidFill>
                <a:latin typeface="Cambria"/>
                <a:ea typeface="Cambria"/>
                <a:cs typeface="Cambria"/>
                <a:sym typeface="Cambria"/>
              </a:rPr>
              <a:t>&lt;p style=”padding: 20px”&gt;</a:t>
            </a:r>
            <a:endParaRPr/>
          </a:p>
          <a:p>
            <a:pPr indent="0" lvl="0" marL="115888" marR="0" rtl="0" algn="l">
              <a:lnSpc>
                <a:spcPct val="100000"/>
              </a:lnSpc>
              <a:spcBef>
                <a:spcPts val="600"/>
              </a:spcBef>
              <a:spcAft>
                <a:spcPts val="0"/>
              </a:spcAft>
              <a:buNone/>
            </a:pPr>
            <a:r>
              <a:rPr b="1" baseline="30000" i="0" lang="vi" sz="2400" u="none" cap="none" strike="noStrike">
                <a:solidFill>
                  <a:srgbClr val="0036A2"/>
                </a:solidFill>
                <a:latin typeface="Cambria"/>
                <a:ea typeface="Cambria"/>
                <a:cs typeface="Cambria"/>
                <a:sym typeface="Cambria"/>
              </a:rPr>
              <a:t>Internal CSS</a:t>
            </a:r>
            <a:endParaRPr/>
          </a:p>
          <a:p>
            <a:pPr indent="0" lvl="0" marL="115888" marR="0" rtl="0" algn="l">
              <a:lnSpc>
                <a:spcPct val="100000"/>
              </a:lnSpc>
              <a:spcBef>
                <a:spcPts val="600"/>
              </a:spcBef>
              <a:spcAft>
                <a:spcPts val="0"/>
              </a:spcAft>
              <a:buNone/>
            </a:pPr>
            <a:r>
              <a:rPr b="0" baseline="30000" i="0" lang="vi" sz="2400" u="none" cap="none" strike="noStrike">
                <a:solidFill>
                  <a:schemeClr val="dk1"/>
                </a:solidFill>
                <a:latin typeface="Cambria"/>
                <a:ea typeface="Cambria"/>
                <a:cs typeface="Cambria"/>
                <a:sym typeface="Cambria"/>
              </a:rPr>
              <a:t>p {padding: 20px}</a:t>
            </a:r>
            <a:endParaRPr/>
          </a:p>
        </p:txBody>
      </p:sp>
      <p:sp>
        <p:nvSpPr>
          <p:cNvPr id="166" name="Google Shape;166;p23"/>
          <p:cNvSpPr txBox="1"/>
          <p:nvPr/>
        </p:nvSpPr>
        <p:spPr>
          <a:xfrm>
            <a:off x="3505200" y="1714500"/>
            <a:ext cx="5424488" cy="2916183"/>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br>
              <a:rPr b="0" baseline="30000" i="0" lang="vi" sz="2000" u="none" cap="none" strike="noStrike">
                <a:solidFill>
                  <a:schemeClr val="dk1"/>
                </a:solidFill>
                <a:latin typeface="Tahoma"/>
                <a:ea typeface="Tahoma"/>
                <a:cs typeface="Tahoma"/>
                <a:sym typeface="Tahoma"/>
              </a:rPr>
            </a:br>
            <a:r>
              <a:rPr b="0" baseline="30000" i="0" lang="vi" sz="2000" u="none" cap="none" strike="noStrike">
                <a:solidFill>
                  <a:schemeClr val="dk1"/>
                </a:solidFill>
                <a:latin typeface="Tahoma"/>
                <a:ea typeface="Tahoma"/>
                <a:cs typeface="Tahoma"/>
                <a:sym typeface="Tahoma"/>
              </a:rPr>
              <a:t>&lt;!DOCTYPE HTML&gt;</a:t>
            </a:r>
            <a:endParaRPr/>
          </a:p>
          <a:p>
            <a:pPr indent="0" lvl="0" marL="0" marR="0" rtl="0" algn="l">
              <a:lnSpc>
                <a:spcPct val="100000"/>
              </a:lnSpc>
              <a:spcBef>
                <a:spcPts val="0"/>
              </a:spcBef>
              <a:spcAft>
                <a:spcPts val="0"/>
              </a:spcAft>
              <a:buNone/>
            </a:pPr>
            <a:r>
              <a:rPr b="0" baseline="30000" i="0" lang="vi" sz="2000" u="none" cap="none" strike="noStrike">
                <a:solidFill>
                  <a:schemeClr val="dk1"/>
                </a:solidFill>
                <a:latin typeface="Tahoma"/>
                <a:ea typeface="Tahoma"/>
                <a:cs typeface="Tahoma"/>
                <a:sym typeface="Tahoma"/>
              </a:rPr>
              <a:t>&lt;html&gt;</a:t>
            </a:r>
            <a:endParaRPr/>
          </a:p>
          <a:p>
            <a:pPr indent="0" lvl="0" marL="0" marR="0" rtl="0" algn="l">
              <a:lnSpc>
                <a:spcPct val="100000"/>
              </a:lnSpc>
              <a:spcBef>
                <a:spcPts val="0"/>
              </a:spcBef>
              <a:spcAft>
                <a:spcPts val="0"/>
              </a:spcAft>
              <a:buNone/>
            </a:pPr>
            <a:r>
              <a:rPr b="0" baseline="30000" i="0" lang="vi" sz="2000" u="none" cap="none" strike="noStrike">
                <a:solidFill>
                  <a:schemeClr val="dk1"/>
                </a:solidFill>
                <a:latin typeface="Tahoma"/>
                <a:ea typeface="Tahoma"/>
                <a:cs typeface="Tahoma"/>
                <a:sym typeface="Tahoma"/>
              </a:rPr>
              <a:t>  &lt;head&gt; </a:t>
            </a:r>
            <a:endParaRPr/>
          </a:p>
          <a:p>
            <a:pPr indent="0" lvl="0" marL="0" marR="0" rtl="0" algn="l">
              <a:lnSpc>
                <a:spcPct val="100000"/>
              </a:lnSpc>
              <a:spcBef>
                <a:spcPts val="0"/>
              </a:spcBef>
              <a:spcAft>
                <a:spcPts val="0"/>
              </a:spcAft>
              <a:buNone/>
            </a:pPr>
            <a:r>
              <a:rPr b="0" baseline="30000" i="0" lang="vi" sz="2000" u="none" cap="none" strike="noStrike">
                <a:solidFill>
                  <a:schemeClr val="dk1"/>
                </a:solidFill>
                <a:latin typeface="Tahoma"/>
                <a:ea typeface="Tahoma"/>
                <a:cs typeface="Tahoma"/>
                <a:sym typeface="Tahoma"/>
              </a:rPr>
              <a:t>    &lt;title&gt;Font Gallery&lt;/title&gt;</a:t>
            </a:r>
            <a:endParaRPr/>
          </a:p>
          <a:p>
            <a:pPr indent="0" lvl="0" marL="0" marR="0" rtl="0" algn="l">
              <a:lnSpc>
                <a:spcPct val="100000"/>
              </a:lnSpc>
              <a:spcBef>
                <a:spcPts val="0"/>
              </a:spcBef>
              <a:spcAft>
                <a:spcPts val="0"/>
              </a:spcAft>
              <a:buNone/>
            </a:pPr>
            <a:r>
              <a:rPr b="0" baseline="30000" i="0" lang="vi" sz="2000" u="none" cap="none" strike="noStrike">
                <a:solidFill>
                  <a:srgbClr val="0036A2"/>
                </a:solidFill>
                <a:latin typeface="Tahoma"/>
                <a:ea typeface="Tahoma"/>
                <a:cs typeface="Tahoma"/>
                <a:sym typeface="Tahoma"/>
              </a:rPr>
              <a:t>  </a:t>
            </a:r>
            <a:r>
              <a:rPr b="0" i="0" lang="vi" sz="2000" u="none" cap="none" strike="noStrike">
                <a:solidFill>
                  <a:srgbClr val="0036A2"/>
                </a:solidFill>
                <a:latin typeface="Tahoma"/>
                <a:ea typeface="Tahoma"/>
                <a:cs typeface="Tahoma"/>
                <a:sym typeface="Tahoma"/>
              </a:rPr>
              <a:t>  </a:t>
            </a:r>
            <a:r>
              <a:rPr b="0" baseline="30000" i="0" lang="vi" sz="2000" u="none" cap="none" strike="noStrike">
                <a:solidFill>
                  <a:srgbClr val="0036A2"/>
                </a:solidFill>
                <a:latin typeface="Tahoma"/>
                <a:ea typeface="Tahoma"/>
                <a:cs typeface="Tahoma"/>
                <a:sym typeface="Tahoma"/>
              </a:rPr>
              <a:t>&lt;style&gt;</a:t>
            </a:r>
            <a:endParaRPr/>
          </a:p>
          <a:p>
            <a:pPr indent="0" lvl="0" marL="0" marR="0" rtl="0" algn="l">
              <a:lnSpc>
                <a:spcPct val="100000"/>
              </a:lnSpc>
              <a:spcBef>
                <a:spcPts val="0"/>
              </a:spcBef>
              <a:spcAft>
                <a:spcPts val="0"/>
              </a:spcAft>
              <a:buNone/>
            </a:pPr>
            <a:r>
              <a:rPr b="0" baseline="30000" i="0" lang="vi" sz="2000" u="none" cap="none" strike="noStrike">
                <a:solidFill>
                  <a:srgbClr val="0036A2"/>
                </a:solidFill>
                <a:latin typeface="Tahoma"/>
                <a:ea typeface="Tahoma"/>
                <a:cs typeface="Tahoma"/>
                <a:sym typeface="Tahoma"/>
              </a:rPr>
              <a:t>           p {padding: 20px }</a:t>
            </a:r>
            <a:endParaRPr/>
          </a:p>
          <a:p>
            <a:pPr indent="0" lvl="0" marL="0" marR="0" rtl="0" algn="l">
              <a:lnSpc>
                <a:spcPct val="100000"/>
              </a:lnSpc>
              <a:spcBef>
                <a:spcPts val="0"/>
              </a:spcBef>
              <a:spcAft>
                <a:spcPts val="0"/>
              </a:spcAft>
              <a:buNone/>
            </a:pPr>
            <a:r>
              <a:rPr b="0" baseline="30000" i="0" lang="vi" sz="2000" u="none" cap="none" strike="noStrike">
                <a:solidFill>
                  <a:srgbClr val="0036A2"/>
                </a:solidFill>
                <a:latin typeface="Tahoma"/>
                <a:ea typeface="Tahoma"/>
                <a:cs typeface="Tahoma"/>
                <a:sym typeface="Tahoma"/>
              </a:rPr>
              <a:t>     &lt;/style&gt;</a:t>
            </a:r>
            <a:endParaRPr/>
          </a:p>
          <a:p>
            <a:pPr indent="0" lvl="0" marL="0" marR="0" rtl="0" algn="l">
              <a:lnSpc>
                <a:spcPct val="100000"/>
              </a:lnSpc>
              <a:spcBef>
                <a:spcPts val="0"/>
              </a:spcBef>
              <a:spcAft>
                <a:spcPts val="0"/>
              </a:spcAft>
              <a:buNone/>
            </a:pPr>
            <a:r>
              <a:rPr b="0" baseline="30000" i="0" lang="vi" sz="2000" u="none" cap="none" strike="noStrike">
                <a:solidFill>
                  <a:schemeClr val="dk1"/>
                </a:solidFill>
                <a:latin typeface="Tahoma"/>
                <a:ea typeface="Tahoma"/>
                <a:cs typeface="Tahoma"/>
                <a:sym typeface="Tahoma"/>
              </a:rPr>
              <a:t>   &lt;/head&gt;</a:t>
            </a:r>
            <a:endParaRPr/>
          </a:p>
          <a:p>
            <a:pPr indent="0" lvl="0" marL="0" marR="0" rtl="0" algn="l">
              <a:lnSpc>
                <a:spcPct val="100000"/>
              </a:lnSpc>
              <a:spcBef>
                <a:spcPts val="0"/>
              </a:spcBef>
              <a:spcAft>
                <a:spcPts val="0"/>
              </a:spcAft>
              <a:buNone/>
            </a:pPr>
            <a:r>
              <a:rPr b="0" baseline="30000" i="0" lang="vi" sz="2000" u="none" cap="none" strike="noStrike">
                <a:solidFill>
                  <a:schemeClr val="dk1"/>
                </a:solidFill>
                <a:latin typeface="Tahoma"/>
                <a:ea typeface="Tahoma"/>
                <a:cs typeface="Tahoma"/>
                <a:sym typeface="Tahoma"/>
              </a:rPr>
              <a:t>   &lt;body&gt;</a:t>
            </a:r>
            <a:endParaRPr/>
          </a:p>
          <a:p>
            <a:pPr indent="0" lvl="0" marL="0" marR="0" rtl="0" algn="l">
              <a:lnSpc>
                <a:spcPct val="100000"/>
              </a:lnSpc>
              <a:spcBef>
                <a:spcPts val="0"/>
              </a:spcBef>
              <a:spcAft>
                <a:spcPts val="0"/>
              </a:spcAft>
              <a:buNone/>
            </a:pPr>
            <a:r>
              <a:rPr b="0" baseline="30000" i="0" lang="vi" sz="2000" u="none" cap="none" strike="noStrike">
                <a:solidFill>
                  <a:schemeClr val="dk1"/>
                </a:solidFill>
                <a:latin typeface="Tahoma"/>
                <a:ea typeface="Tahoma"/>
                <a:cs typeface="Tahoma"/>
                <a:sym typeface="Tahoma"/>
              </a:rPr>
              <a:t>      &lt;p&gt;  The font styles properties allow you to specify the font for the text. They allow you  to change the different font attributes of the text such as font, size, and style of  the text. The browser must support the font specified by the font properties.  Otherwise, it will display the default font, which is dependent on the browser.</a:t>
            </a:r>
            <a:endParaRPr/>
          </a:p>
          <a:p>
            <a:pPr indent="0" lvl="0" marL="0" marR="0" rtl="0" algn="l">
              <a:lnSpc>
                <a:spcPct val="100000"/>
              </a:lnSpc>
              <a:spcBef>
                <a:spcPts val="0"/>
              </a:spcBef>
              <a:spcAft>
                <a:spcPts val="0"/>
              </a:spcAft>
              <a:buNone/>
            </a:pPr>
            <a:r>
              <a:rPr b="0" baseline="30000" i="0" lang="vi" sz="2000" u="none" cap="none" strike="noStrike">
                <a:solidFill>
                  <a:schemeClr val="dk1"/>
                </a:solidFill>
                <a:latin typeface="Tahoma"/>
                <a:ea typeface="Tahoma"/>
                <a:cs typeface="Tahoma"/>
                <a:sym typeface="Tahoma"/>
              </a:rPr>
              <a:t>      &lt;/p&gt;</a:t>
            </a:r>
            <a:endParaRPr/>
          </a:p>
          <a:p>
            <a:pPr indent="0" lvl="0" marL="0" marR="0" rtl="0" algn="l">
              <a:lnSpc>
                <a:spcPct val="100000"/>
              </a:lnSpc>
              <a:spcBef>
                <a:spcPts val="0"/>
              </a:spcBef>
              <a:spcAft>
                <a:spcPts val="0"/>
              </a:spcAft>
              <a:buNone/>
            </a:pPr>
            <a:r>
              <a:rPr b="0" baseline="30000" i="0" lang="vi" sz="2000" u="none" cap="none" strike="noStrike">
                <a:solidFill>
                  <a:schemeClr val="dk1"/>
                </a:solidFill>
                <a:latin typeface="Tahoma"/>
                <a:ea typeface="Tahoma"/>
                <a:cs typeface="Tahoma"/>
                <a:sym typeface="Tahoma"/>
              </a:rPr>
              <a:t>  &lt;/body&gt;</a:t>
            </a:r>
            <a:endParaRPr/>
          </a:p>
          <a:p>
            <a:pPr indent="0" lvl="0" marL="0" marR="0" rtl="0" algn="l">
              <a:lnSpc>
                <a:spcPct val="100000"/>
              </a:lnSpc>
              <a:spcBef>
                <a:spcPts val="0"/>
              </a:spcBef>
              <a:spcAft>
                <a:spcPts val="0"/>
              </a:spcAft>
              <a:buNone/>
            </a:pPr>
            <a:r>
              <a:rPr b="0" baseline="30000" i="0" lang="vi" sz="2000" u="none" cap="none" strike="noStrike">
                <a:solidFill>
                  <a:schemeClr val="dk1"/>
                </a:solidFill>
                <a:latin typeface="Tahoma"/>
                <a:ea typeface="Tahoma"/>
                <a:cs typeface="Tahoma"/>
                <a:sym typeface="Tahoma"/>
              </a:rPr>
              <a:t>&lt;/html&gt; </a:t>
            </a:r>
            <a:endParaRPr/>
          </a:p>
        </p:txBody>
      </p:sp>
      <p:pic>
        <p:nvPicPr>
          <p:cNvPr descr="6.8.tif" id="167" name="Google Shape;167;p23"/>
          <p:cNvPicPr preferRelativeResize="0"/>
          <p:nvPr/>
        </p:nvPicPr>
        <p:blipFill rotWithShape="1">
          <a:blip r:embed="rId3">
            <a:alphaModFix/>
          </a:blip>
          <a:srcRect b="0" l="0" r="0" t="0"/>
          <a:stretch/>
        </p:blipFill>
        <p:spPr>
          <a:xfrm>
            <a:off x="538223" y="3741320"/>
            <a:ext cx="5446790" cy="11668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8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74" name="Google Shape;174;p24"/>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Using Style Sheets / Session 6 </a:t>
            </a:r>
            <a:endParaRPr/>
          </a:p>
        </p:txBody>
      </p:sp>
      <p:sp>
        <p:nvSpPr>
          <p:cNvPr id="175" name="Google Shape;175;p24"/>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Indenting Paragraph 3-3</a:t>
            </a:r>
            <a:endParaRPr/>
          </a:p>
        </p:txBody>
      </p:sp>
      <p:grpSp>
        <p:nvGrpSpPr>
          <p:cNvPr id="176" name="Google Shape;176;p24"/>
          <p:cNvGrpSpPr/>
          <p:nvPr/>
        </p:nvGrpSpPr>
        <p:grpSpPr>
          <a:xfrm>
            <a:off x="406078" y="743525"/>
            <a:ext cx="8382000" cy="342900"/>
            <a:chOff x="0" y="924398"/>
            <a:chExt cx="8382000" cy="600405"/>
          </a:xfrm>
        </p:grpSpPr>
        <p:sp>
          <p:nvSpPr>
            <p:cNvPr id="177" name="Google Shape;177;p24"/>
            <p:cNvSpPr/>
            <p:nvPr/>
          </p:nvSpPr>
          <p:spPr>
            <a:xfrm>
              <a:off x="0" y="924398"/>
              <a:ext cx="8382000" cy="600405"/>
            </a:xfrm>
            <a:prstGeom prst="roundRect">
              <a:avLst>
                <a:gd fmla="val 16667" name="adj"/>
              </a:avLst>
            </a:prstGeom>
            <a:solidFill>
              <a:srgbClr val="C0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29309" y="953707"/>
              <a:ext cx="8323382" cy="541787"/>
            </a:xfrm>
            <a:prstGeom prst="rect">
              <a:avLst/>
            </a:prstGeom>
            <a:solidFill>
              <a:srgbClr val="C00000"/>
            </a:solidFill>
            <a:ln>
              <a:noFill/>
            </a:ln>
          </p:spPr>
          <p:txBody>
            <a:bodyPr anchorCtr="0" anchor="ctr" bIns="68575" lIns="68575" spcFirstLastPara="1" rIns="68575" wrap="square" tIns="68575">
              <a:noAutofit/>
            </a:bodyPr>
            <a:lstStyle/>
            <a:p>
              <a:pPr indent="-127000" lvl="0" marL="0" marR="0" rtl="0" algn="l">
                <a:lnSpc>
                  <a:spcPct val="90000"/>
                </a:lnSpc>
                <a:spcBef>
                  <a:spcPts val="0"/>
                </a:spcBef>
                <a:spcAft>
                  <a:spcPts val="0"/>
                </a:spcAft>
                <a:buClr>
                  <a:schemeClr val="lt1"/>
                </a:buClr>
                <a:buSzPts val="2000"/>
                <a:buFont typeface="Noto Sans Symbols"/>
                <a:buChar char="⮚"/>
              </a:pPr>
              <a:r>
                <a:rPr b="0" i="0" lang="vi" sz="2000" u="none" cap="none" strike="noStrike">
                  <a:solidFill>
                    <a:schemeClr val="lt1"/>
                  </a:solidFill>
                  <a:latin typeface="Courier New"/>
                  <a:ea typeface="Courier New"/>
                  <a:cs typeface="Courier New"/>
                  <a:sym typeface="Courier New"/>
                </a:rPr>
                <a:t> </a:t>
              </a:r>
              <a:r>
                <a:rPr b="1" i="0" lang="vi" sz="2000" u="none" cap="none" strike="noStrike">
                  <a:solidFill>
                    <a:schemeClr val="lt1"/>
                  </a:solidFill>
                  <a:latin typeface="Calibri"/>
                  <a:ea typeface="Calibri"/>
                  <a:cs typeface="Calibri"/>
                  <a:sym typeface="Calibri"/>
                </a:rPr>
                <a:t>Margin</a:t>
              </a:r>
              <a:endParaRPr b="0" i="0" sz="2000" u="none" cap="none" strike="noStrike">
                <a:solidFill>
                  <a:schemeClr val="lt1"/>
                </a:solidFill>
                <a:latin typeface="Calibri"/>
                <a:ea typeface="Calibri"/>
                <a:cs typeface="Calibri"/>
                <a:sym typeface="Calibri"/>
              </a:endParaRPr>
            </a:p>
          </p:txBody>
        </p:sp>
      </p:grpSp>
      <p:sp>
        <p:nvSpPr>
          <p:cNvPr id="179" name="Google Shape;179;p24"/>
          <p:cNvSpPr/>
          <p:nvPr/>
        </p:nvSpPr>
        <p:spPr>
          <a:xfrm>
            <a:off x="101278" y="1032668"/>
            <a:ext cx="8686800" cy="68580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The margin property is used to add a specified amount of white space around an element, on the outside of the element.</a:t>
            </a:r>
            <a:endParaRPr/>
          </a:p>
        </p:txBody>
      </p:sp>
      <p:sp>
        <p:nvSpPr>
          <p:cNvPr id="180" name="Google Shape;180;p24"/>
          <p:cNvSpPr txBox="1"/>
          <p:nvPr/>
        </p:nvSpPr>
        <p:spPr>
          <a:xfrm>
            <a:off x="609600" y="1822376"/>
            <a:ext cx="2971800" cy="116570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115888" marR="0" rtl="0" algn="l">
              <a:lnSpc>
                <a:spcPct val="100000"/>
              </a:lnSpc>
              <a:spcBef>
                <a:spcPts val="0"/>
              </a:spcBef>
              <a:spcAft>
                <a:spcPts val="0"/>
              </a:spcAft>
              <a:buNone/>
            </a:pPr>
            <a:br>
              <a:rPr b="0" baseline="30000" i="0" lang="vi" sz="2400" u="none" cap="none" strike="noStrike">
                <a:solidFill>
                  <a:schemeClr val="dk1"/>
                </a:solidFill>
                <a:latin typeface="Cambria"/>
                <a:ea typeface="Cambria"/>
                <a:cs typeface="Cambria"/>
                <a:sym typeface="Cambria"/>
              </a:rPr>
            </a:br>
            <a:r>
              <a:rPr b="0" baseline="30000" i="0" lang="vi" sz="2400" u="none" cap="none" strike="noStrike">
                <a:solidFill>
                  <a:srgbClr val="0036A2"/>
                </a:solidFill>
                <a:latin typeface="Cambria"/>
                <a:ea typeface="Cambria"/>
                <a:cs typeface="Cambria"/>
                <a:sym typeface="Cambria"/>
              </a:rPr>
              <a:t>Inline style</a:t>
            </a:r>
            <a:endParaRPr/>
          </a:p>
          <a:p>
            <a:pPr indent="0" lvl="0" marL="115888" marR="0" rtl="0" algn="l">
              <a:lnSpc>
                <a:spcPct val="100000"/>
              </a:lnSpc>
              <a:spcBef>
                <a:spcPts val="600"/>
              </a:spcBef>
              <a:spcAft>
                <a:spcPts val="0"/>
              </a:spcAft>
              <a:buNone/>
            </a:pPr>
            <a:r>
              <a:rPr b="0" baseline="30000" i="0" lang="vi" sz="2400" u="none" cap="none" strike="noStrike">
                <a:solidFill>
                  <a:schemeClr val="dk1"/>
                </a:solidFill>
                <a:latin typeface="Cambria"/>
                <a:ea typeface="Cambria"/>
                <a:cs typeface="Cambria"/>
                <a:sym typeface="Cambria"/>
              </a:rPr>
              <a:t>&lt;p style=”margin: 20px”&gt;</a:t>
            </a:r>
            <a:endParaRPr/>
          </a:p>
          <a:p>
            <a:pPr indent="0" lvl="0" marL="115888" marR="0" rtl="0" algn="l">
              <a:lnSpc>
                <a:spcPct val="100000"/>
              </a:lnSpc>
              <a:spcBef>
                <a:spcPts val="600"/>
              </a:spcBef>
              <a:spcAft>
                <a:spcPts val="0"/>
              </a:spcAft>
              <a:buNone/>
            </a:pPr>
            <a:r>
              <a:rPr b="0" baseline="30000" i="0" lang="vi" sz="2400" u="none" cap="none" strike="noStrike">
                <a:solidFill>
                  <a:srgbClr val="0036A2"/>
                </a:solidFill>
                <a:latin typeface="Cambria"/>
                <a:ea typeface="Cambria"/>
                <a:cs typeface="Cambria"/>
                <a:sym typeface="Cambria"/>
              </a:rPr>
              <a:t>Internal CSS</a:t>
            </a:r>
            <a:endParaRPr/>
          </a:p>
          <a:p>
            <a:pPr indent="0" lvl="0" marL="115888" marR="0" rtl="0" algn="l">
              <a:lnSpc>
                <a:spcPct val="100000"/>
              </a:lnSpc>
              <a:spcBef>
                <a:spcPts val="600"/>
              </a:spcBef>
              <a:spcAft>
                <a:spcPts val="0"/>
              </a:spcAft>
              <a:buNone/>
            </a:pPr>
            <a:r>
              <a:rPr b="0" baseline="30000" i="0" lang="vi" sz="2400" u="none" cap="none" strike="noStrike">
                <a:solidFill>
                  <a:schemeClr val="dk1"/>
                </a:solidFill>
                <a:latin typeface="Cambria"/>
                <a:ea typeface="Cambria"/>
                <a:cs typeface="Cambria"/>
                <a:sym typeface="Cambria"/>
              </a:rPr>
              <a:t>p {margin: 20px}</a:t>
            </a:r>
            <a:endParaRPr/>
          </a:p>
        </p:txBody>
      </p:sp>
      <p:pic>
        <p:nvPicPr>
          <p:cNvPr descr="6.9.tif" id="181" name="Google Shape;181;p24"/>
          <p:cNvPicPr preferRelativeResize="0"/>
          <p:nvPr/>
        </p:nvPicPr>
        <p:blipFill rotWithShape="1">
          <a:blip r:embed="rId3">
            <a:alphaModFix/>
          </a:blip>
          <a:srcRect b="0" l="0" r="0" t="0"/>
          <a:stretch/>
        </p:blipFill>
        <p:spPr>
          <a:xfrm>
            <a:off x="1640710" y="3091989"/>
            <a:ext cx="7031863" cy="15824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8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