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Book Antiqua" panose="0204060205030503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D0FA2E-234E-46BC-9806-2FDDC0F9478B}">
  <a:tblStyle styleId="{9DD0FA2E-234E-46BC-9806-2FDDC0F9478B}"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38" autoAdjust="0"/>
  </p:normalViewPr>
  <p:slideViewPr>
    <p:cSldViewPr snapToGrid="0">
      <p:cViewPr varScale="1">
        <p:scale>
          <a:sx n="115" d="100"/>
          <a:sy n="115" d="100"/>
        </p:scale>
        <p:origin x="149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17c5bc06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 name="Google Shape;75;gb17c5bc06c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7: Hiển thị hình ảnh &amp; Hiệu ứng hoạt hình CSS3</a:t>
            </a:r>
            <a:endParaRPr b="1"/>
          </a:p>
        </p:txBody>
      </p:sp>
      <p:sp>
        <p:nvSpPr>
          <p:cNvPr id="76" name="Google Shape;76;gb17c5bc06c_2_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17c5bc06c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gb17c5bc06c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Làm việc với chuyển cảnh bằng CSS3</a:t>
            </a:r>
            <a:endParaRPr dirty="0"/>
          </a:p>
          <a:p>
            <a:pPr marL="171450" lvl="0" indent="-165100" algn="l" rtl="0">
              <a:spcBef>
                <a:spcPts val="360"/>
              </a:spcBef>
              <a:spcAft>
                <a:spcPts val="0"/>
              </a:spcAft>
              <a:buClr>
                <a:schemeClr val="dk1"/>
              </a:buClr>
              <a:buSzPts val="1100"/>
              <a:buFont typeface="Arial"/>
              <a:buChar char="•"/>
            </a:pPr>
            <a:r>
              <a:rPr lang="vi" dirty="0"/>
              <a:t>Năm 2007, Apple giới thiệu CSS chuyển cảnh, sau này trở thành một tính năng độc quyền của Safari được gọi là </a:t>
            </a:r>
            <a:r>
              <a:rPr lang="vi" b="1" dirty="0"/>
              <a:t>CSS Animation</a:t>
            </a:r>
            <a:r>
              <a:rPr lang="vi" dirty="0"/>
              <a:t>.</a:t>
            </a:r>
            <a:endParaRPr dirty="0"/>
          </a:p>
          <a:p>
            <a:pPr marL="171450" lvl="0" indent="-165100" algn="l" rtl="0">
              <a:spcBef>
                <a:spcPts val="360"/>
              </a:spcBef>
              <a:spcAft>
                <a:spcPts val="0"/>
              </a:spcAft>
              <a:buClr>
                <a:schemeClr val="dk1"/>
              </a:buClr>
              <a:buSzPts val="1100"/>
              <a:buChar char="•"/>
            </a:pPr>
            <a:r>
              <a:rPr lang="vi" dirty="0"/>
              <a:t>Các trình duyệt hỗ trợ chuyển cảnh CSS3 như sau:</a:t>
            </a:r>
            <a:endParaRPr dirty="0"/>
          </a:p>
          <a:p>
            <a:pPr marL="628650" lvl="1" indent="-165100" algn="l" rtl="0">
              <a:spcBef>
                <a:spcPts val="360"/>
              </a:spcBef>
              <a:spcAft>
                <a:spcPts val="0"/>
              </a:spcAft>
              <a:buClr>
                <a:schemeClr val="dk1"/>
              </a:buClr>
              <a:buSzPts val="1100"/>
              <a:buFont typeface="Arial"/>
              <a:buChar char="•"/>
            </a:pPr>
            <a:r>
              <a:rPr lang="vi" dirty="0"/>
              <a:t>Apple Safari 3.1 trở lên yêu cầu tiền tố </a:t>
            </a:r>
            <a:r>
              <a:rPr lang="vi" b="1" dirty="0"/>
              <a:t>-webkit-</a:t>
            </a:r>
            <a:endParaRPr b="1" dirty="0"/>
          </a:p>
          <a:p>
            <a:pPr marL="628650" lvl="1" indent="-165100" algn="l" rtl="0">
              <a:spcBef>
                <a:spcPts val="360"/>
              </a:spcBef>
              <a:spcAft>
                <a:spcPts val="0"/>
              </a:spcAft>
              <a:buClr>
                <a:schemeClr val="dk1"/>
              </a:buClr>
              <a:buSzPts val="1100"/>
              <a:buFont typeface="Arial"/>
              <a:buChar char="•"/>
            </a:pPr>
            <a:r>
              <a:rPr lang="vi" dirty="0"/>
              <a:t>Google Chrome yêu cầu tiền tố </a:t>
            </a:r>
            <a:r>
              <a:rPr lang="vi" b="1" dirty="0"/>
              <a:t>-webkit-</a:t>
            </a:r>
            <a:endParaRPr b="1" dirty="0"/>
          </a:p>
          <a:p>
            <a:pPr marL="628650" lvl="1" indent="-165100" algn="l" rtl="0">
              <a:spcBef>
                <a:spcPts val="360"/>
              </a:spcBef>
              <a:spcAft>
                <a:spcPts val="0"/>
              </a:spcAft>
              <a:buClr>
                <a:schemeClr val="dk1"/>
              </a:buClr>
              <a:buSzPts val="1100"/>
              <a:buFont typeface="Arial"/>
              <a:buChar char="•"/>
            </a:pPr>
            <a:r>
              <a:rPr lang="vi" dirty="0"/>
              <a:t>Mozilla Firefox 3.7 alpha trở lên yêu cầu tiền tố </a:t>
            </a:r>
            <a:r>
              <a:rPr lang="vi" b="1" dirty="0"/>
              <a:t>-moz-</a:t>
            </a:r>
            <a:endParaRPr b="1" dirty="0"/>
          </a:p>
          <a:p>
            <a:pPr marL="628650" lvl="1" indent="-165100" algn="l" rtl="0">
              <a:spcBef>
                <a:spcPts val="360"/>
              </a:spcBef>
              <a:spcAft>
                <a:spcPts val="0"/>
              </a:spcAft>
              <a:buClr>
                <a:schemeClr val="dk1"/>
              </a:buClr>
              <a:buSzPts val="1100"/>
              <a:buFont typeface="Arial"/>
              <a:buChar char="•"/>
            </a:pPr>
            <a:r>
              <a:rPr lang="vi" dirty="0"/>
              <a:t>Opera 10.5x trở lên yêu cầu tiền tố </a:t>
            </a:r>
            <a:r>
              <a:rPr lang="vi" b="1" dirty="0"/>
              <a:t>-o-</a:t>
            </a:r>
            <a:endParaRPr b="1" dirty="0"/>
          </a:p>
          <a:p>
            <a:pPr marL="171450" lvl="0" indent="-165100" algn="l" rtl="0">
              <a:spcBef>
                <a:spcPts val="360"/>
              </a:spcBef>
              <a:spcAft>
                <a:spcPts val="0"/>
              </a:spcAft>
              <a:buClr>
                <a:schemeClr val="dk1"/>
              </a:buClr>
              <a:buSzPts val="1100"/>
              <a:buChar char="•"/>
            </a:pPr>
            <a:r>
              <a:rPr lang="vi" dirty="0"/>
              <a:t>Hiện tại, Internet Explorer 9 không hỗ trợ chuyển cảnh </a:t>
            </a:r>
            <a:r>
              <a:rPr lang="vi" dirty="0" smtClean="0"/>
              <a:t>CSS3</a:t>
            </a:r>
          </a:p>
          <a:p>
            <a:pPr marL="171450" lvl="0" indent="-165100" algn="l" rtl="0">
              <a:spcBef>
                <a:spcPts val="360"/>
              </a:spcBef>
              <a:spcAft>
                <a:spcPts val="0"/>
              </a:spcAft>
              <a:buClr>
                <a:schemeClr val="dk1"/>
              </a:buClr>
              <a:buSzPts val="1100"/>
              <a:buChar char="•"/>
            </a:pPr>
            <a:r>
              <a:rPr lang="vi-VN" sz="1100" b="1" i="0" u="none" strike="noStrike" cap="none" dirty="0" err="1" smtClean="0">
                <a:solidFill>
                  <a:srgbClr val="000000"/>
                </a:solidFill>
                <a:effectLst/>
                <a:latin typeface="Arial"/>
                <a:ea typeface="Arial"/>
                <a:cs typeface="Arial"/>
                <a:sym typeface="Arial"/>
              </a:rPr>
              <a:t>Thuộc</a:t>
            </a:r>
            <a:r>
              <a:rPr lang="vi-VN" sz="1100" b="1" i="0" u="none" strike="noStrike" cap="none" dirty="0" smtClean="0">
                <a:solidFill>
                  <a:srgbClr val="000000"/>
                </a:solidFill>
                <a:effectLst/>
                <a:latin typeface="Arial"/>
                <a:ea typeface="Arial"/>
                <a:cs typeface="Arial"/>
                <a:sym typeface="Arial"/>
              </a:rPr>
              <a:t> </a:t>
            </a:r>
            <a:r>
              <a:rPr lang="vi-VN" sz="1100" b="1" i="0" u="none" strike="noStrike" cap="none" dirty="0" err="1" smtClean="0">
                <a:solidFill>
                  <a:srgbClr val="000000"/>
                </a:solidFill>
                <a:effectLst/>
                <a:latin typeface="Arial"/>
                <a:ea typeface="Arial"/>
                <a:cs typeface="Arial"/>
                <a:sym typeface="Arial"/>
              </a:rPr>
              <a:t>tính</a:t>
            </a:r>
            <a:r>
              <a:rPr lang="vi-VN" sz="1100" b="1" i="0" u="none" strike="noStrike" cap="none" dirty="0" smtClean="0">
                <a:solidFill>
                  <a:srgbClr val="000000"/>
                </a:solidFill>
                <a:effectLst/>
                <a:latin typeface="Arial"/>
                <a:ea typeface="Arial"/>
                <a:cs typeface="Arial"/>
                <a:sym typeface="Arial"/>
              </a:rPr>
              <a:t> </a:t>
            </a:r>
            <a:r>
              <a:rPr lang="vi-VN" sz="1100" b="1" i="0" u="none" strike="noStrike" cap="none" dirty="0" err="1" smtClean="0">
                <a:solidFill>
                  <a:srgbClr val="000000"/>
                </a:solidFill>
                <a:effectLst/>
                <a:latin typeface="Arial"/>
                <a:ea typeface="Arial"/>
                <a:cs typeface="Arial"/>
                <a:sym typeface="Arial"/>
              </a:rPr>
              <a:t>Transition</a:t>
            </a:r>
            <a:r>
              <a:rPr lang="vi-VN" sz="1100" b="1" i="0" u="none" strike="noStrike" cap="none" dirty="0" smtClean="0">
                <a:solidFill>
                  <a:srgbClr val="000000"/>
                </a:solidFill>
                <a:effectLst/>
                <a:latin typeface="Arial"/>
                <a:ea typeface="Arial"/>
                <a:cs typeface="Arial"/>
                <a:sym typeface="Arial"/>
              </a:rPr>
              <a:t> trong CSS</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được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sử</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dụng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khá</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rộng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rãi</a:t>
            </a:r>
            <a:r>
              <a:rPr lang="vi-VN" sz="1100" b="0" i="0" u="none" strike="noStrike" cap="none" dirty="0" smtClean="0">
                <a:solidFill>
                  <a:srgbClr val="000000"/>
                </a:solidFill>
                <a:effectLst/>
                <a:latin typeface="Arial"/>
                <a:ea typeface="Arial"/>
                <a:cs typeface="Arial"/>
                <a:sym typeface="Arial"/>
              </a:rPr>
              <a:t> trong </a:t>
            </a:r>
            <a:r>
              <a:rPr lang="vi-VN" sz="1100" b="0" i="0" u="none" strike="noStrike" cap="none" dirty="0" err="1" smtClean="0">
                <a:solidFill>
                  <a:srgbClr val="000000"/>
                </a:solidFill>
                <a:effectLst/>
                <a:latin typeface="Arial"/>
                <a:ea typeface="Arial"/>
                <a:cs typeface="Arial"/>
                <a:sym typeface="Arial"/>
              </a:rPr>
              <a:t>thiết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kế</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web</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để</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tạo</a:t>
            </a:r>
            <a:r>
              <a:rPr lang="vi-VN" sz="1100" b="0" i="0" u="none" strike="noStrike" cap="none" dirty="0" smtClean="0">
                <a:solidFill>
                  <a:srgbClr val="000000"/>
                </a:solidFill>
                <a:effectLst/>
                <a:latin typeface="Arial"/>
                <a:ea typeface="Arial"/>
                <a:cs typeface="Arial"/>
                <a:sym typeface="Arial"/>
              </a:rPr>
              <a:t> ra </a:t>
            </a:r>
            <a:r>
              <a:rPr lang="vi-VN" sz="1100" b="0" i="0" u="none" strike="noStrike" cap="none" dirty="0" err="1" smtClean="0">
                <a:solidFill>
                  <a:srgbClr val="000000"/>
                </a:solidFill>
                <a:effectLst/>
                <a:latin typeface="Arial"/>
                <a:ea typeface="Arial"/>
                <a:cs typeface="Arial"/>
                <a:sym typeface="Arial"/>
              </a:rPr>
              <a:t>các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hiệu</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ứng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đẹp</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mắt</a:t>
            </a:r>
            <a:r>
              <a:rPr lang="vi-VN" sz="1100" b="0" i="0" u="none" strike="noStrike" cap="none" dirty="0" smtClean="0">
                <a:solidFill>
                  <a:srgbClr val="000000"/>
                </a:solidFill>
                <a:effectLst/>
                <a:latin typeface="Arial"/>
                <a:ea typeface="Arial"/>
                <a:cs typeface="Arial"/>
                <a:sym typeface="Arial"/>
              </a:rPr>
              <a:t> trên </a:t>
            </a:r>
            <a:r>
              <a:rPr lang="vi-VN" sz="1100" b="0" i="0" u="none" strike="noStrike" cap="none" dirty="0" err="1" smtClean="0">
                <a:solidFill>
                  <a:srgbClr val="000000"/>
                </a:solidFill>
                <a:effectLst/>
                <a:latin typeface="Arial"/>
                <a:ea typeface="Arial"/>
                <a:cs typeface="Arial"/>
                <a:sym typeface="Arial"/>
              </a:rPr>
              <a:t>website</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một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cách</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dễ</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dàng</a:t>
            </a:r>
            <a:r>
              <a:rPr lang="vi-VN" sz="1100" b="0" i="0" u="none" strike="noStrike" cap="none" dirty="0" smtClean="0">
                <a:solidFill>
                  <a:srgbClr val="000000"/>
                </a:solidFill>
                <a:effectLst/>
                <a:latin typeface="Arial"/>
                <a:ea typeface="Arial"/>
                <a:cs typeface="Arial"/>
                <a:sym typeface="Arial"/>
              </a:rPr>
              <a:t>.</a:t>
            </a:r>
          </a:p>
          <a:p>
            <a:pPr marL="171450" lvl="0" indent="-165100" algn="l" rtl="0">
              <a:spcBef>
                <a:spcPts val="360"/>
              </a:spcBef>
              <a:spcAft>
                <a:spcPts val="0"/>
              </a:spcAft>
              <a:buClr>
                <a:schemeClr val="dk1"/>
              </a:buClr>
              <a:buSzPts val="1100"/>
              <a:buChar char="•"/>
            </a:pPr>
            <a:r>
              <a:rPr lang="vi-VN" sz="1100" b="0" i="0" u="none" strike="noStrike" cap="none" dirty="0" err="1" smtClean="0">
                <a:solidFill>
                  <a:srgbClr val="000000"/>
                </a:solidFill>
                <a:effectLst/>
                <a:latin typeface="Arial"/>
                <a:ea typeface="Arial"/>
                <a:cs typeface="Arial"/>
                <a:sym typeface="Arial"/>
              </a:rPr>
              <a:t>Transition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hoạt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động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bằng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cách</a:t>
            </a:r>
            <a:r>
              <a:rPr lang="vi-VN" sz="1100" b="0" i="0" u="none" strike="noStrike" cap="none" dirty="0" smtClean="0">
                <a:solidFill>
                  <a:srgbClr val="000000"/>
                </a:solidFill>
                <a:effectLst/>
                <a:latin typeface="Arial"/>
                <a:ea typeface="Arial"/>
                <a:cs typeface="Arial"/>
                <a:sym typeface="Arial"/>
              </a:rPr>
              <a:t> thay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giá</a:t>
            </a:r>
            <a:r>
              <a:rPr lang="vi-VN" sz="1100" b="0" i="0" u="none" strike="noStrike" cap="none" dirty="0" smtClean="0">
                <a:solidFill>
                  <a:srgbClr val="000000"/>
                </a:solidFill>
                <a:effectLst/>
                <a:latin typeface="Arial"/>
                <a:ea typeface="Arial"/>
                <a:cs typeface="Arial"/>
                <a:sym typeface="Arial"/>
              </a:rPr>
              <a:t> trị </a:t>
            </a:r>
            <a:r>
              <a:rPr lang="vi-VN" sz="1100" b="0" i="0" u="none" strike="noStrike" cap="none" dirty="0" err="1" smtClean="0">
                <a:solidFill>
                  <a:srgbClr val="000000"/>
                </a:solidFill>
                <a:effectLst/>
                <a:latin typeface="Arial"/>
                <a:ea typeface="Arial"/>
                <a:cs typeface="Arial"/>
                <a:sym typeface="Arial"/>
              </a:rPr>
              <a:t>thuộc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tính</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một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cách</a:t>
            </a:r>
            <a:r>
              <a:rPr lang="vi-VN" sz="1100" b="0" i="0" u="none" strike="noStrike" cap="none" dirty="0" smtClean="0">
                <a:solidFill>
                  <a:srgbClr val="000000"/>
                </a:solidFill>
                <a:effectLst/>
                <a:latin typeface="Arial"/>
                <a:ea typeface="Arial"/>
                <a:cs typeface="Arial"/>
                <a:sym typeface="Arial"/>
              </a:rPr>
              <a:t> trơn tru </a:t>
            </a:r>
            <a:r>
              <a:rPr lang="vi-VN" sz="1100" b="0" i="0" u="none" strike="noStrike" cap="none" dirty="0" err="1" smtClean="0">
                <a:solidFill>
                  <a:srgbClr val="000000"/>
                </a:solidFill>
                <a:effectLst/>
                <a:latin typeface="Arial"/>
                <a:ea typeface="Arial"/>
                <a:cs typeface="Arial"/>
                <a:sym typeface="Arial"/>
              </a:rPr>
              <a:t>từ</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giá</a:t>
            </a:r>
            <a:r>
              <a:rPr lang="vi-VN" sz="1100" b="0" i="0" u="none" strike="noStrike" cap="none" dirty="0" smtClean="0">
                <a:solidFill>
                  <a:srgbClr val="000000"/>
                </a:solidFill>
                <a:effectLst/>
                <a:latin typeface="Arial"/>
                <a:ea typeface="Arial"/>
                <a:cs typeface="Arial"/>
                <a:sym typeface="Arial"/>
              </a:rPr>
              <a:t> trị </a:t>
            </a:r>
            <a:r>
              <a:rPr lang="vi-VN" sz="1100" b="0" i="0" u="none" strike="noStrike" cap="none" dirty="0" err="1" smtClean="0">
                <a:solidFill>
                  <a:srgbClr val="000000"/>
                </a:solidFill>
                <a:effectLst/>
                <a:latin typeface="Arial"/>
                <a:ea typeface="Arial"/>
                <a:cs typeface="Arial"/>
                <a:sym typeface="Arial"/>
              </a:rPr>
              <a:t>này</a:t>
            </a:r>
            <a:r>
              <a:rPr lang="vi-VN" sz="1100" b="0" i="0" u="none" strike="noStrike" cap="none" dirty="0" smtClean="0">
                <a:solidFill>
                  <a:srgbClr val="000000"/>
                </a:solidFill>
                <a:effectLst/>
                <a:latin typeface="Arial"/>
                <a:ea typeface="Arial"/>
                <a:cs typeface="Arial"/>
                <a:sym typeface="Arial"/>
              </a:rPr>
              <a:t> sang </a:t>
            </a:r>
            <a:r>
              <a:rPr lang="vi-VN" sz="1100" b="0" i="0" u="none" strike="noStrike" cap="none" dirty="0" err="1" smtClean="0">
                <a:solidFill>
                  <a:srgbClr val="000000"/>
                </a:solidFill>
                <a:effectLst/>
                <a:latin typeface="Arial"/>
                <a:ea typeface="Arial"/>
                <a:cs typeface="Arial"/>
                <a:sym typeface="Arial"/>
              </a:rPr>
              <a:t>giá</a:t>
            </a:r>
            <a:r>
              <a:rPr lang="vi-VN" sz="1100" b="0" i="0" u="none" strike="noStrike" cap="none" dirty="0" smtClean="0">
                <a:solidFill>
                  <a:srgbClr val="000000"/>
                </a:solidFill>
                <a:effectLst/>
                <a:latin typeface="Arial"/>
                <a:ea typeface="Arial"/>
                <a:cs typeface="Arial"/>
                <a:sym typeface="Arial"/>
              </a:rPr>
              <a:t> trị </a:t>
            </a:r>
            <a:r>
              <a:rPr lang="vi-VN" sz="1100" b="0" i="0" u="none" strike="noStrike" cap="none" dirty="0" err="1" smtClean="0">
                <a:solidFill>
                  <a:srgbClr val="000000"/>
                </a:solidFill>
                <a:effectLst/>
                <a:latin typeface="Arial"/>
                <a:ea typeface="Arial"/>
                <a:cs typeface="Arial"/>
                <a:sym typeface="Arial"/>
              </a:rPr>
              <a:t>khác</a:t>
            </a:r>
            <a:r>
              <a:rPr lang="vi-VN" sz="1100" b="0" i="0" u="none" strike="noStrike" cap="none" dirty="0" smtClean="0">
                <a:solidFill>
                  <a:srgbClr val="000000"/>
                </a:solidFill>
                <a:effectLst/>
                <a:latin typeface="Arial"/>
                <a:ea typeface="Arial"/>
                <a:cs typeface="Arial"/>
                <a:sym typeface="Arial"/>
              </a:rPr>
              <a:t> trong </a:t>
            </a:r>
            <a:r>
              <a:rPr lang="vi-VN" sz="1100" b="0" i="0" u="none" strike="noStrike" cap="none" dirty="0" err="1" smtClean="0">
                <a:solidFill>
                  <a:srgbClr val="000000"/>
                </a:solidFill>
                <a:effectLst/>
                <a:latin typeface="Arial"/>
                <a:ea typeface="Arial"/>
                <a:cs typeface="Arial"/>
                <a:sym typeface="Arial"/>
              </a:rPr>
              <a:t>khoảng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thời</a:t>
            </a:r>
            <a:r>
              <a:rPr lang="vi-VN" sz="1100" b="0" i="0" u="none" strike="noStrike" cap="none" dirty="0" smtClean="0">
                <a:solidFill>
                  <a:srgbClr val="000000"/>
                </a:solidFill>
                <a:effectLst/>
                <a:latin typeface="Arial"/>
                <a:ea typeface="Arial"/>
                <a:cs typeface="Arial"/>
                <a:sym typeface="Arial"/>
              </a:rPr>
              <a:t> gian </a:t>
            </a:r>
            <a:r>
              <a:rPr lang="vi-VN" sz="1100" b="0" i="0" u="none" strike="noStrike" cap="none" dirty="0" err="1" smtClean="0">
                <a:solidFill>
                  <a:srgbClr val="000000"/>
                </a:solidFill>
                <a:effectLst/>
                <a:latin typeface="Arial"/>
                <a:ea typeface="Arial"/>
                <a:cs typeface="Arial"/>
                <a:sym typeface="Arial"/>
              </a:rPr>
              <a:t>nhất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định</a:t>
            </a:r>
            <a:r>
              <a:rPr lang="vi-VN" sz="1100" b="0" i="0" u="none" strike="noStrike" cap="none" dirty="0" smtClean="0">
                <a:solidFill>
                  <a:srgbClr val="000000"/>
                </a:solidFill>
                <a:effectLst/>
                <a:latin typeface="Arial"/>
                <a:ea typeface="Arial"/>
                <a:cs typeface="Arial"/>
                <a:sym typeface="Arial"/>
              </a:rPr>
              <a:t>.</a:t>
            </a:r>
            <a:endParaRPr b="1" dirty="0"/>
          </a:p>
        </p:txBody>
      </p:sp>
      <p:sp>
        <p:nvSpPr>
          <p:cNvPr id="208" name="Google Shape;208;gb17c5bc06c_2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17c5bc06c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2" name="Google Shape;232;gb17c5bc06c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1" dirty="0"/>
              <a:t>Làm việc với chuyển cảnh bằng CSS3</a:t>
            </a:r>
            <a:endParaRPr dirty="0"/>
          </a:p>
          <a:p>
            <a:pPr marL="171450" marR="0" lvl="0" indent="-171450" algn="l" rtl="0">
              <a:lnSpc>
                <a:spcPct val="100000"/>
              </a:lnSpc>
              <a:spcBef>
                <a:spcPts val="360"/>
              </a:spcBef>
              <a:spcAft>
                <a:spcPts val="0"/>
              </a:spcAft>
              <a:buClr>
                <a:schemeClr val="dk1"/>
              </a:buClr>
              <a:buSzPts val="1200"/>
              <a:buFont typeface="Arial"/>
              <a:buChar char="•"/>
            </a:pPr>
            <a:r>
              <a:rPr lang="vi" dirty="0"/>
              <a:t>Bảng sau liệt kê tất cả các thuộc tính chuyển </a:t>
            </a:r>
            <a:r>
              <a:rPr lang="vi" dirty="0" smtClean="0"/>
              <a:t>cảnh.</a:t>
            </a:r>
            <a:endParaRPr lang="en-US"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1" i="0" u="none" strike="noStrike" cap="none" dirty="0" err="1" smtClean="0">
                <a:solidFill>
                  <a:srgbClr val="000000"/>
                </a:solidFill>
                <a:effectLst/>
                <a:latin typeface="Arial"/>
                <a:ea typeface="Arial"/>
                <a:cs typeface="Arial"/>
                <a:sym typeface="Arial"/>
              </a:rPr>
              <a:t>transition</a:t>
            </a:r>
            <a:r>
              <a:rPr lang="vi-VN" sz="1100" b="1"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Viết</a:t>
            </a:r>
            <a:r>
              <a:rPr lang="vi-VN" sz="1100" b="0" i="0" u="none" strike="noStrike" cap="none" baseline="0" dirty="0" smtClean="0">
                <a:solidFill>
                  <a:srgbClr val="000000"/>
                </a:solidFill>
                <a:effectLst/>
                <a:latin typeface="Arial"/>
                <a:ea typeface="Arial"/>
                <a:cs typeface="Arial"/>
                <a:sym typeface="Arial"/>
              </a:rPr>
              <a:t> </a:t>
            </a:r>
            <a:r>
              <a:rPr lang="vi-VN" sz="1100" b="0" i="0" u="none" strike="noStrike" cap="none" baseline="0" dirty="0" err="1" smtClean="0">
                <a:solidFill>
                  <a:srgbClr val="000000"/>
                </a:solidFill>
                <a:effectLst/>
                <a:latin typeface="Arial"/>
                <a:ea typeface="Arial"/>
                <a:cs typeface="Arial"/>
                <a:sym typeface="Arial"/>
              </a:rPr>
              <a:t>tắt</a:t>
            </a:r>
            <a:r>
              <a:rPr lang="vi-VN" sz="1100" b="0" i="0" u="none" strike="noStrike" cap="none" baseline="0" dirty="0" smtClean="0">
                <a:solidFill>
                  <a:srgbClr val="000000"/>
                </a:solidFill>
                <a:effectLst/>
                <a:latin typeface="Arial"/>
                <a:ea typeface="Arial"/>
                <a:cs typeface="Arial"/>
                <a:sym typeface="Arial"/>
              </a:rPr>
              <a:t> </a:t>
            </a:r>
            <a:r>
              <a:rPr lang="vi-VN" sz="1100" b="0" i="0" u="none" strike="noStrike" cap="none" baseline="0" dirty="0" err="1" smtClean="0">
                <a:solidFill>
                  <a:srgbClr val="000000"/>
                </a:solidFill>
                <a:effectLst/>
                <a:latin typeface="Arial"/>
                <a:ea typeface="Arial"/>
                <a:cs typeface="Arial"/>
                <a:sym typeface="Arial"/>
              </a:rPr>
              <a:t>của</a:t>
            </a:r>
            <a:r>
              <a:rPr lang="vi-VN" sz="1100" b="0" i="0" u="none" strike="noStrike" cap="none" baseline="0" dirty="0" smtClean="0">
                <a:solidFill>
                  <a:srgbClr val="000000"/>
                </a:solidFill>
                <a:effectLst/>
                <a:latin typeface="Arial"/>
                <a:ea typeface="Arial"/>
                <a:cs typeface="Arial"/>
                <a:sym typeface="Arial"/>
              </a:rPr>
              <a:t> </a:t>
            </a:r>
            <a:r>
              <a:rPr lang="vi-VN" sz="1100" b="0" i="0" u="none" strike="noStrike" cap="none" baseline="0" dirty="0" err="1" smtClean="0">
                <a:solidFill>
                  <a:srgbClr val="000000"/>
                </a:solidFill>
                <a:effectLst/>
                <a:latin typeface="Arial"/>
                <a:ea typeface="Arial"/>
                <a:cs typeface="Arial"/>
                <a:sym typeface="Arial"/>
              </a:rPr>
              <a:t>các</a:t>
            </a:r>
            <a:r>
              <a:rPr lang="vi-VN" sz="1100" b="0" i="0" u="none" strike="noStrike" cap="none" baseline="0" dirty="0" smtClean="0">
                <a:solidFill>
                  <a:srgbClr val="000000"/>
                </a:solidFill>
                <a:effectLst/>
                <a:latin typeface="Arial"/>
                <a:ea typeface="Arial"/>
                <a:cs typeface="Arial"/>
                <a:sym typeface="Arial"/>
              </a:rPr>
              <a:t> </a:t>
            </a:r>
            <a:r>
              <a:rPr lang="vi-VN" sz="1100" b="0" i="0" u="none" strike="noStrike" cap="none" baseline="0" dirty="0" err="1" smtClean="0">
                <a:solidFill>
                  <a:srgbClr val="000000"/>
                </a:solidFill>
                <a:effectLst/>
                <a:latin typeface="Arial"/>
                <a:ea typeface="Arial"/>
                <a:cs typeface="Arial"/>
                <a:sym typeface="Arial"/>
              </a:rPr>
              <a:t>thuộc</a:t>
            </a:r>
            <a:r>
              <a:rPr lang="vi-VN" sz="1100" b="0" i="0" u="none" strike="noStrike" cap="none" baseline="0" dirty="0" smtClean="0">
                <a:solidFill>
                  <a:srgbClr val="000000"/>
                </a:solidFill>
                <a:effectLst/>
                <a:latin typeface="Arial"/>
                <a:ea typeface="Arial"/>
                <a:cs typeface="Arial"/>
                <a:sym typeface="Arial"/>
              </a:rPr>
              <a:t> </a:t>
            </a:r>
            <a:r>
              <a:rPr lang="vi-VN" sz="1100" b="0" i="0" u="none" strike="noStrike" cap="none" baseline="0" dirty="0" err="1" smtClean="0">
                <a:solidFill>
                  <a:srgbClr val="000000"/>
                </a:solidFill>
                <a:effectLst/>
                <a:latin typeface="Arial"/>
                <a:ea typeface="Arial"/>
                <a:cs typeface="Arial"/>
                <a:sym typeface="Arial"/>
              </a:rPr>
              <a:t>tính</a:t>
            </a:r>
            <a:r>
              <a:rPr lang="vi-VN" sz="1100" b="0" i="0" u="none" strike="noStrike" cap="none" baseline="0" dirty="0" smtClean="0">
                <a:solidFill>
                  <a:srgbClr val="000000"/>
                </a:solidFill>
                <a:effectLst/>
                <a:latin typeface="Arial"/>
                <a:ea typeface="Arial"/>
                <a:cs typeface="Arial"/>
                <a:sym typeface="Arial"/>
              </a:rPr>
              <a:t> bên </a:t>
            </a:r>
            <a:r>
              <a:rPr lang="vi-VN" sz="1100" b="0" i="0" u="none" strike="noStrike" cap="none" baseline="0" dirty="0" err="1" smtClean="0">
                <a:solidFill>
                  <a:srgbClr val="000000"/>
                </a:solidFill>
                <a:effectLst/>
                <a:latin typeface="Arial"/>
                <a:ea typeface="Arial"/>
                <a:cs typeface="Arial"/>
                <a:sym typeface="Arial"/>
              </a:rPr>
              <a:t>dưới</a:t>
            </a:r>
            <a:endParaRPr lang="vi-VN" sz="1100" b="0" i="0" u="none" strike="noStrike" cap="none" dirty="0" smtClean="0">
              <a:solidFill>
                <a:srgbClr val="000000"/>
              </a:solidFill>
              <a:effectLst/>
              <a:latin typeface="Arial"/>
              <a:ea typeface="Arial"/>
              <a:cs typeface="Arial"/>
              <a:sym typeface="Arial"/>
            </a:endParaRP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1" i="0" u="none" strike="noStrike" cap="none" dirty="0" err="1" smtClean="0">
                <a:solidFill>
                  <a:srgbClr val="000000"/>
                </a:solidFill>
                <a:effectLst/>
                <a:latin typeface="Arial"/>
                <a:ea typeface="Arial"/>
                <a:cs typeface="Arial"/>
                <a:sym typeface="Arial"/>
              </a:rPr>
              <a:t>transition-property</a:t>
            </a:r>
            <a:r>
              <a:rPr lang="vi-VN" sz="1100" b="1"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thuộc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tính</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cần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a:t>
            </a:r>
          </a:p>
          <a:p>
            <a:r>
              <a:rPr lang="vi-VN" sz="1100" b="1" i="0" u="none" strike="noStrike" cap="none" dirty="0" err="1" smtClean="0">
                <a:solidFill>
                  <a:srgbClr val="000000"/>
                </a:solidFill>
                <a:effectLst/>
                <a:latin typeface="Arial"/>
                <a:ea typeface="Arial"/>
                <a:cs typeface="Arial"/>
                <a:sym typeface="Arial"/>
              </a:rPr>
              <a:t>transition-timing-function</a:t>
            </a:r>
            <a:r>
              <a:rPr lang="vi-VN" sz="1100" b="1"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tốc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độ</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diễn</a:t>
            </a:r>
            <a:r>
              <a:rPr lang="vi-VN" sz="1100" b="0" i="0" u="none" strike="noStrike" cap="none" dirty="0" smtClean="0">
                <a:solidFill>
                  <a:srgbClr val="000000"/>
                </a:solidFill>
                <a:effectLst/>
                <a:latin typeface="Arial"/>
                <a:ea typeface="Arial"/>
                <a:cs typeface="Arial"/>
                <a:sym typeface="Arial"/>
              </a:rPr>
              <a:t> ra.</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1" i="0" u="none" strike="noStrike" cap="none" dirty="0" err="1" smtClean="0">
                <a:solidFill>
                  <a:srgbClr val="000000"/>
                </a:solidFill>
                <a:effectLst/>
                <a:latin typeface="Arial"/>
                <a:ea typeface="Arial"/>
                <a:cs typeface="Arial"/>
                <a:sym typeface="Arial"/>
              </a:rPr>
              <a:t>transition-duration</a:t>
            </a:r>
            <a:r>
              <a:rPr lang="vi-VN" sz="1100" b="1"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khoảng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thời</a:t>
            </a:r>
            <a:r>
              <a:rPr lang="vi-VN" sz="1100" b="0" i="0" u="none" strike="noStrike" cap="none" dirty="0" smtClean="0">
                <a:solidFill>
                  <a:srgbClr val="000000"/>
                </a:solidFill>
                <a:effectLst/>
                <a:latin typeface="Arial"/>
                <a:ea typeface="Arial"/>
                <a:cs typeface="Arial"/>
                <a:sym typeface="Arial"/>
              </a:rPr>
              <a:t> gian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diễn</a:t>
            </a:r>
            <a:r>
              <a:rPr lang="vi-VN" sz="1100" b="0" i="0" u="none" strike="noStrike" cap="none" dirty="0" smtClean="0">
                <a:solidFill>
                  <a:srgbClr val="000000"/>
                </a:solidFill>
                <a:effectLst/>
                <a:latin typeface="Arial"/>
                <a:ea typeface="Arial"/>
                <a:cs typeface="Arial"/>
                <a:sym typeface="Arial"/>
              </a:rPr>
              <a:t> ra.</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1" i="0" u="none" strike="noStrike" cap="none" dirty="0" err="1" smtClean="0">
                <a:solidFill>
                  <a:srgbClr val="000000"/>
                </a:solidFill>
                <a:effectLst/>
                <a:latin typeface="Arial"/>
                <a:ea typeface="Arial"/>
                <a:cs typeface="Arial"/>
                <a:sym typeface="Arial"/>
              </a:rPr>
              <a:t>transition-delay</a:t>
            </a:r>
            <a:r>
              <a:rPr lang="vi-VN" sz="1100" b="1" i="0" u="none" strike="noStrike" cap="none" dirty="0" smtClean="0">
                <a:solidFill>
                  <a:srgbClr val="000000"/>
                </a:solidFill>
                <a:effectLst/>
                <a:latin typeface="Arial"/>
                <a:ea typeface="Arial"/>
                <a:cs typeface="Arial"/>
                <a:sym typeface="Arial"/>
              </a:rPr>
              <a:t>:</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khoảng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thời</a:t>
            </a:r>
            <a:r>
              <a:rPr lang="vi-VN" sz="1100" b="0" i="0" u="none" strike="noStrike" cap="none" dirty="0" smtClean="0">
                <a:solidFill>
                  <a:srgbClr val="000000"/>
                </a:solidFill>
                <a:effectLst/>
                <a:latin typeface="Arial"/>
                <a:ea typeface="Arial"/>
                <a:cs typeface="Arial"/>
                <a:sym typeface="Arial"/>
              </a:rPr>
              <a:t> gian </a:t>
            </a:r>
            <a:r>
              <a:rPr lang="vi-VN" sz="1100" b="0" i="0" u="none" strike="noStrike" cap="none" dirty="0" err="1" smtClean="0">
                <a:solidFill>
                  <a:srgbClr val="000000"/>
                </a:solidFill>
                <a:effectLst/>
                <a:latin typeface="Arial"/>
                <a:ea typeface="Arial"/>
                <a:cs typeface="Arial"/>
                <a:sym typeface="Arial"/>
              </a:rPr>
              <a:t>dừng</a:t>
            </a:r>
            <a:r>
              <a:rPr lang="vi-VN" sz="1100" b="0" i="0" u="none" strike="noStrike" cap="none" dirty="0" smtClean="0">
                <a:solidFill>
                  <a:srgbClr val="000000"/>
                </a:solidFill>
                <a:effectLst/>
                <a:latin typeface="Arial"/>
                <a:ea typeface="Arial"/>
                <a:cs typeface="Arial"/>
                <a:sym typeface="Arial"/>
              </a:rPr>
              <a:t> cho </a:t>
            </a:r>
            <a:r>
              <a:rPr lang="vi-VN" sz="1100" b="0" i="0" u="none" strike="noStrike" cap="none" dirty="0" err="1" smtClean="0">
                <a:solidFill>
                  <a:srgbClr val="000000"/>
                </a:solidFill>
                <a:effectLst/>
                <a:latin typeface="Arial"/>
                <a:ea typeface="Arial"/>
                <a:cs typeface="Arial"/>
                <a:sym typeface="Arial"/>
              </a:rPr>
              <a:t>mỗi</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hiệu</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ứng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đổi</a:t>
            </a:r>
            <a:r>
              <a:rPr lang="vi-VN" sz="1100" b="0" i="0" u="none" strike="noStrike" cap="none" dirty="0" smtClean="0">
                <a:solidFill>
                  <a:srgbClr val="000000"/>
                </a:solidFill>
                <a:effectLst/>
                <a:latin typeface="Arial"/>
                <a:ea typeface="Arial"/>
                <a:cs typeface="Arial"/>
                <a:sym typeface="Arial"/>
              </a:rPr>
              <a:t>.</a:t>
            </a:r>
          </a:p>
          <a:p>
            <a:pPr marL="158750" marR="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100" b="0" i="0" u="none" strike="noStrike" cap="none" dirty="0" smtClean="0">
              <a:solidFill>
                <a:srgbClr val="000000"/>
              </a:solidFill>
              <a:effectLst/>
              <a:latin typeface="Arial"/>
              <a:ea typeface="Arial"/>
              <a:cs typeface="Arial"/>
              <a:sym typeface="Arial"/>
            </a:endParaRPr>
          </a:p>
          <a:p>
            <a:pPr marL="158750" indent="0">
              <a:buNone/>
            </a:pPr>
            <a:endParaRPr lang="vi-VN" sz="1100" b="0" i="0" u="none" strike="noStrike" cap="none" dirty="0" smtClean="0">
              <a:solidFill>
                <a:srgbClr val="000000"/>
              </a:solidFill>
              <a:effectLst/>
              <a:latin typeface="Arial"/>
              <a:ea typeface="Arial"/>
              <a:cs typeface="Arial"/>
              <a:sym typeface="Arial"/>
            </a:endParaRPr>
          </a:p>
          <a:p>
            <a:pPr marL="158750" indent="0">
              <a:buNone/>
            </a:pPr>
            <a:endParaRPr lang="vi-VN" sz="1100" b="0" i="0" u="none" strike="noStrike" cap="none" dirty="0" smtClean="0">
              <a:solidFill>
                <a:srgbClr val="000000"/>
              </a:solidFill>
              <a:effectLst/>
              <a:latin typeface="Arial"/>
              <a:ea typeface="Arial"/>
              <a:cs typeface="Arial"/>
              <a:sym typeface="Arial"/>
            </a:endParaRPr>
          </a:p>
          <a:p>
            <a:pPr marL="0" marR="0" lvl="0" indent="0" algn="l" rtl="0">
              <a:lnSpc>
                <a:spcPct val="100000"/>
              </a:lnSpc>
              <a:spcBef>
                <a:spcPts val="360"/>
              </a:spcBef>
              <a:spcAft>
                <a:spcPts val="0"/>
              </a:spcAft>
              <a:buClr>
                <a:schemeClr val="dk1"/>
              </a:buClr>
              <a:buSzPts val="1200"/>
              <a:buFont typeface="Arial"/>
              <a:buNone/>
            </a:pPr>
            <a:endParaRPr lang="en-US" dirty="0" smtClean="0"/>
          </a:p>
          <a:p>
            <a:pPr marL="171450" marR="0" lvl="0" indent="-171450" algn="l" rtl="0">
              <a:lnSpc>
                <a:spcPct val="100000"/>
              </a:lnSpc>
              <a:spcBef>
                <a:spcPts val="360"/>
              </a:spcBef>
              <a:spcAft>
                <a:spcPts val="0"/>
              </a:spcAft>
              <a:buClr>
                <a:schemeClr val="dk1"/>
              </a:buClr>
              <a:buSzPts val="1200"/>
              <a:buFont typeface="Arial"/>
              <a:buChar char="•"/>
            </a:pPr>
            <a:endParaRPr sz="1200" b="1" dirty="0"/>
          </a:p>
          <a:p>
            <a:pPr marL="0" lvl="0" indent="0" algn="l" rtl="0">
              <a:spcBef>
                <a:spcPts val="360"/>
              </a:spcBef>
              <a:spcAft>
                <a:spcPts val="0"/>
              </a:spcAft>
              <a:buNone/>
            </a:pPr>
            <a:endParaRPr dirty="0"/>
          </a:p>
        </p:txBody>
      </p:sp>
      <p:sp>
        <p:nvSpPr>
          <p:cNvPr id="233" name="Google Shape;233;gb17c5bc06c_2_1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17c5bc06c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gb17c5bc06c_2_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Hiệu ứng hoạt hình trong </a:t>
            </a:r>
            <a:r>
              <a:rPr lang="vi" b="1" dirty="0" smtClean="0"/>
              <a:t>CSS3</a:t>
            </a:r>
          </a:p>
          <a:p>
            <a:pPr marL="0" lvl="0" indent="0" algn="l" rtl="0">
              <a:spcBef>
                <a:spcPts val="0"/>
              </a:spcBef>
              <a:spcAft>
                <a:spcPts val="0"/>
              </a:spcAft>
              <a:buNone/>
            </a:pPr>
            <a:r>
              <a:rPr lang="vi-VN" sz="1100" b="1" i="0" u="none" strike="noStrike" cap="none" dirty="0" err="1" smtClean="0">
                <a:solidFill>
                  <a:srgbClr val="000000"/>
                </a:solidFill>
                <a:effectLst/>
                <a:latin typeface="Arial"/>
                <a:ea typeface="Arial"/>
                <a:cs typeface="Arial"/>
                <a:sym typeface="Arial"/>
              </a:rPr>
              <a:t>Animation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được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hiểu</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là</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hiệu</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ứng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động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sử</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dụng</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để</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tạo</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hiệu</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ứng</a:t>
            </a:r>
            <a:r>
              <a:rPr lang="vi-VN" sz="1100" b="0" i="0" u="none" strike="noStrike" cap="none" dirty="0" smtClean="0">
                <a:solidFill>
                  <a:srgbClr val="000000"/>
                </a:solidFill>
                <a:effectLst/>
                <a:latin typeface="Arial"/>
                <a:ea typeface="Arial"/>
                <a:cs typeface="Arial"/>
                <a:sym typeface="Arial"/>
              </a:rPr>
              <a:t> di </a:t>
            </a:r>
            <a:r>
              <a:rPr lang="vi-VN" sz="1100" b="0" i="0" u="none" strike="noStrike" cap="none" dirty="0" err="1" smtClean="0">
                <a:solidFill>
                  <a:srgbClr val="000000"/>
                </a:solidFill>
                <a:effectLst/>
                <a:latin typeface="Arial"/>
                <a:ea typeface="Arial"/>
                <a:cs typeface="Arial"/>
                <a:sym typeface="Arial"/>
              </a:rPr>
              <a:t>chuyển</a:t>
            </a:r>
            <a:r>
              <a:rPr lang="vi-VN" sz="1100" b="0" i="0" u="none" strike="noStrike" cap="none" dirty="0" smtClean="0">
                <a:solidFill>
                  <a:srgbClr val="000000"/>
                </a:solidFill>
                <a:effectLst/>
                <a:latin typeface="Arial"/>
                <a:ea typeface="Arial"/>
                <a:cs typeface="Arial"/>
                <a:sym typeface="Arial"/>
              </a:rPr>
              <a:t> cho </a:t>
            </a:r>
            <a:r>
              <a:rPr lang="vi-VN" sz="1100" b="0" i="0" u="none" strike="noStrike" cap="none" dirty="0" err="1" smtClean="0">
                <a:solidFill>
                  <a:srgbClr val="000000"/>
                </a:solidFill>
                <a:effectLst/>
                <a:latin typeface="Arial"/>
                <a:ea typeface="Arial"/>
                <a:cs typeface="Arial"/>
                <a:sym typeface="Arial"/>
              </a:rPr>
              <a:t>các</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phần</a:t>
            </a:r>
            <a:r>
              <a:rPr lang="vi-VN" sz="1100" b="0" i="0" u="none" strike="noStrike" cap="none" dirty="0" smtClean="0">
                <a:solidFill>
                  <a:srgbClr val="000000"/>
                </a:solidFill>
                <a:effectLst/>
                <a:latin typeface="Arial"/>
                <a:ea typeface="Arial"/>
                <a:cs typeface="Arial"/>
                <a:sym typeface="Arial"/>
              </a:rPr>
              <a:t> </a:t>
            </a:r>
            <a:r>
              <a:rPr lang="vi-VN" sz="1100" b="0" i="0" u="none" strike="noStrike" cap="none" dirty="0" err="1" smtClean="0">
                <a:solidFill>
                  <a:srgbClr val="000000"/>
                </a:solidFill>
                <a:effectLst/>
                <a:latin typeface="Arial"/>
                <a:ea typeface="Arial"/>
                <a:cs typeface="Arial"/>
                <a:sym typeface="Arial"/>
              </a:rPr>
              <a:t>tử</a:t>
            </a:r>
            <a:r>
              <a:rPr lang="vi-VN" sz="1100" b="0" i="0" u="none" strike="noStrike" cap="none" dirty="0" smtClean="0">
                <a:solidFill>
                  <a:srgbClr val="000000"/>
                </a:solidFill>
                <a:effectLst/>
                <a:latin typeface="Arial"/>
                <a:ea typeface="Arial"/>
                <a:cs typeface="Arial"/>
                <a:sym typeface="Arial"/>
              </a:rPr>
              <a:t>.</a:t>
            </a:r>
            <a:endParaRPr dirty="0"/>
          </a:p>
          <a:p>
            <a:pPr marL="171450" lvl="0" indent="-171450" algn="l" rtl="0">
              <a:spcBef>
                <a:spcPts val="360"/>
              </a:spcBef>
              <a:spcAft>
                <a:spcPts val="0"/>
              </a:spcAft>
              <a:buClr>
                <a:schemeClr val="dk1"/>
              </a:buClr>
              <a:buSzPts val="1200"/>
              <a:buFont typeface="Arial"/>
              <a:buChar char="•"/>
            </a:pPr>
            <a:r>
              <a:rPr lang="vi" dirty="0"/>
              <a:t>Hoạt ảnh CSS3 có thể tạo hiệu ứng chuyển đổi cấu hình kiểu CSS này sang cấu hình kiểu CSS khác.</a:t>
            </a:r>
            <a:endParaRPr dirty="0"/>
          </a:p>
          <a:p>
            <a:pPr marL="171450" lvl="0" indent="-171450" algn="l" rtl="0">
              <a:spcBef>
                <a:spcPts val="360"/>
              </a:spcBef>
              <a:spcAft>
                <a:spcPts val="0"/>
              </a:spcAft>
              <a:buClr>
                <a:schemeClr val="dk1"/>
              </a:buClr>
              <a:buSzPts val="1200"/>
              <a:buFont typeface="Arial"/>
              <a:buChar char="•"/>
            </a:pPr>
            <a:r>
              <a:rPr lang="vi" dirty="0"/>
              <a:t>Hai thành phần của hoạt ảnh như sau:</a:t>
            </a:r>
            <a:endParaRPr dirty="0"/>
          </a:p>
          <a:p>
            <a:pPr marL="628650" lvl="1" indent="-171450" algn="l" rtl="0">
              <a:spcBef>
                <a:spcPts val="360"/>
              </a:spcBef>
              <a:spcAft>
                <a:spcPts val="0"/>
              </a:spcAft>
              <a:buClr>
                <a:schemeClr val="dk1"/>
              </a:buClr>
              <a:buSzPts val="1200"/>
              <a:buFont typeface="Arial"/>
              <a:buChar char="•"/>
            </a:pPr>
            <a:r>
              <a:rPr lang="vi" dirty="0"/>
              <a:t>Một phong cách hoạt hình mô tả hoạt ảnh.</a:t>
            </a:r>
            <a:endParaRPr dirty="0"/>
          </a:p>
          <a:p>
            <a:pPr marL="628650" lvl="1" indent="-171450" algn="l" rtl="0">
              <a:spcBef>
                <a:spcPts val="360"/>
              </a:spcBef>
              <a:spcAft>
                <a:spcPts val="0"/>
              </a:spcAft>
              <a:buClr>
                <a:schemeClr val="dk1"/>
              </a:buClr>
              <a:buSzPts val="1200"/>
              <a:buFont typeface="Arial"/>
              <a:buChar char="•"/>
            </a:pPr>
            <a:r>
              <a:rPr lang="vi" dirty="0"/>
              <a:t>Bộ khung hình chính chỉ định trạng thái bắt đầu và kết thúc của kiểu CSS của hoạt ảnh và các điểm tham chiếu trung gian có thể có trong quá trình thực hiện.</a:t>
            </a:r>
            <a:endParaRPr dirty="0"/>
          </a:p>
          <a:p>
            <a:pPr marL="171450" lvl="0" indent="-171450" algn="l" rtl="0">
              <a:spcBef>
                <a:spcPts val="360"/>
              </a:spcBef>
              <a:spcAft>
                <a:spcPts val="0"/>
              </a:spcAft>
              <a:buClr>
                <a:schemeClr val="dk1"/>
              </a:buClr>
              <a:buSzPts val="1200"/>
              <a:buFont typeface="Arial"/>
              <a:buChar char="•"/>
            </a:pPr>
            <a:r>
              <a:rPr lang="vi" dirty="0"/>
              <a:t>Những ưu điểm của hoạt ảnh CSS3 so với các kỹ thuật hoạt ảnh dựa trên tập lệnh như sau:</a:t>
            </a:r>
            <a:endParaRPr dirty="0"/>
          </a:p>
          <a:p>
            <a:pPr marL="628650" lvl="1" indent="-171450" algn="l" rtl="0">
              <a:spcBef>
                <a:spcPts val="360"/>
              </a:spcBef>
              <a:spcAft>
                <a:spcPts val="0"/>
              </a:spcAft>
              <a:buClr>
                <a:schemeClr val="dk1"/>
              </a:buClr>
              <a:buSzPts val="1200"/>
              <a:buFont typeface="Arial"/>
              <a:buChar char="•"/>
            </a:pPr>
            <a:r>
              <a:rPr lang="vi" dirty="0"/>
              <a:t>Dễ sử dụng và có thể tạo chúng mà không cần kiến thức về JavaScript.</a:t>
            </a:r>
            <a:endParaRPr dirty="0"/>
          </a:p>
          <a:p>
            <a:pPr marL="628650" lvl="1" indent="-171450" algn="l" rtl="0">
              <a:spcBef>
                <a:spcPts val="360"/>
              </a:spcBef>
              <a:spcAft>
                <a:spcPts val="0"/>
              </a:spcAft>
              <a:buClr>
                <a:schemeClr val="dk1"/>
              </a:buClr>
              <a:buSzPts val="1200"/>
              <a:buFont typeface="Arial"/>
              <a:buChar char="•"/>
            </a:pPr>
            <a:r>
              <a:rPr lang="vi" dirty="0"/>
              <a:t>Thực hiện tốt ngay cả khi tải hệ thống hợp lý.</a:t>
            </a:r>
            <a:endParaRPr dirty="0"/>
          </a:p>
          <a:p>
            <a:pPr marL="628650" lvl="1" indent="-171450" algn="l" rtl="0">
              <a:spcBef>
                <a:spcPts val="360"/>
              </a:spcBef>
              <a:spcAft>
                <a:spcPts val="0"/>
              </a:spcAft>
              <a:buClr>
                <a:schemeClr val="dk1"/>
              </a:buClr>
              <a:buSzPts val="1200"/>
              <a:buFont typeface="Arial"/>
              <a:buChar char="•"/>
            </a:pPr>
            <a:r>
              <a:rPr lang="vi" dirty="0"/>
              <a:t>Cho phép trình duyệt kiểm soát chuỗi hoạt ảnh, tối ưu hóa hiệu suất và hiệu quả</a:t>
            </a:r>
            <a:endParaRPr b="1" dirty="0"/>
          </a:p>
        </p:txBody>
      </p:sp>
      <p:sp>
        <p:nvSpPr>
          <p:cNvPr id="244" name="Google Shape;244;gb17c5bc06c_2_1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17c5bc06c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3" name="Google Shape;273;gb17c5bc06c_2_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Cấu hình hoạt cảnh</a:t>
            </a:r>
            <a:endParaRPr b="1"/>
          </a:p>
          <a:p>
            <a:pPr marL="171450" lvl="0" indent="-171450" algn="l" rtl="0">
              <a:spcBef>
                <a:spcPts val="360"/>
              </a:spcBef>
              <a:spcAft>
                <a:spcPts val="0"/>
              </a:spcAft>
              <a:buClr>
                <a:schemeClr val="dk1"/>
              </a:buClr>
              <a:buSzPts val="1200"/>
              <a:buFont typeface="Arial"/>
              <a:buChar char="•"/>
            </a:pPr>
            <a:r>
              <a:rPr lang="vi"/>
              <a:t>Chuỗi hoạt cảnh CSS có thể được tạo bằng thuộc tính hoạt cảnh. </a:t>
            </a:r>
            <a:endParaRPr/>
          </a:p>
          <a:p>
            <a:pPr marL="171450" lvl="0" indent="-171450" algn="l" rtl="0">
              <a:spcBef>
                <a:spcPts val="360"/>
              </a:spcBef>
              <a:spcAft>
                <a:spcPts val="0"/>
              </a:spcAft>
              <a:buClr>
                <a:schemeClr val="dk1"/>
              </a:buClr>
              <a:buSzPts val="1200"/>
              <a:buFont typeface="Arial"/>
              <a:buChar char="•"/>
            </a:pPr>
            <a:r>
              <a:rPr lang="vi"/>
              <a:t>Thuộc tính này có thể được sử dụng để định cấu hình thời gian, thời lượng và trình tự của hoạt ảnh. </a:t>
            </a:r>
            <a:endParaRPr/>
          </a:p>
          <a:p>
            <a:pPr marL="171450" lvl="0" indent="-171450" algn="l" rtl="0">
              <a:spcBef>
                <a:spcPts val="360"/>
              </a:spcBef>
              <a:spcAft>
                <a:spcPts val="0"/>
              </a:spcAft>
              <a:buClr>
                <a:schemeClr val="dk1"/>
              </a:buClr>
              <a:buSzPts val="1200"/>
              <a:buFont typeface="Arial"/>
              <a:buChar char="•"/>
            </a:pPr>
            <a:r>
              <a:rPr lang="vi"/>
              <a:t>Quy tắc </a:t>
            </a:r>
            <a:r>
              <a:rPr lang="vi" b="1"/>
              <a:t>@keyframes </a:t>
            </a:r>
            <a:r>
              <a:rPr lang="vi"/>
              <a:t>xác định sự xuất hiện của hoạt ảnh. </a:t>
            </a:r>
            <a:endParaRPr/>
          </a:p>
          <a:p>
            <a:pPr marL="171450" lvl="0" indent="-171450" algn="l" rtl="0">
              <a:spcBef>
                <a:spcPts val="360"/>
              </a:spcBef>
              <a:spcAft>
                <a:spcPts val="0"/>
              </a:spcAft>
              <a:buClr>
                <a:schemeClr val="dk1"/>
              </a:buClr>
              <a:buSzPts val="1200"/>
              <a:buFont typeface="Arial"/>
              <a:buChar char="•"/>
            </a:pPr>
            <a:r>
              <a:rPr lang="vi"/>
              <a:t>Khung hình chính được sử dụng để mô tả kết xuất của phần tử trong chuỗi hoạt cảnh.</a:t>
            </a:r>
            <a:endParaRPr b="1"/>
          </a:p>
        </p:txBody>
      </p:sp>
      <p:sp>
        <p:nvSpPr>
          <p:cNvPr id="274" name="Google Shape;274;gb17c5bc06c_2_2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17c5bc06c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5" name="Google Shape;285;gb17c5bc06c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Sử dụng CSS3 trên thiết bị di động</a:t>
            </a:r>
            <a:endParaRPr b="1"/>
          </a:p>
          <a:p>
            <a:pPr marL="171450" lvl="0" indent="-171450" algn="l" rtl="0">
              <a:spcBef>
                <a:spcPts val="360"/>
              </a:spcBef>
              <a:spcAft>
                <a:spcPts val="0"/>
              </a:spcAft>
              <a:buClr>
                <a:schemeClr val="dk1"/>
              </a:buClr>
              <a:buSzPts val="1200"/>
              <a:buFont typeface="Arial"/>
              <a:buChar char="•"/>
            </a:pPr>
            <a:r>
              <a:rPr lang="vi"/>
              <a:t>Thử các cách khác nhau để cung cấp các trang Web cho thiết bị di động tại đây.</a:t>
            </a:r>
            <a:endParaRPr/>
          </a:p>
          <a:p>
            <a:pPr marL="171450" lvl="0" indent="-171450" algn="l" rtl="0">
              <a:spcBef>
                <a:spcPts val="360"/>
              </a:spcBef>
              <a:spcAft>
                <a:spcPts val="0"/>
              </a:spcAft>
              <a:buClr>
                <a:schemeClr val="dk1"/>
              </a:buClr>
              <a:buSzPts val="1200"/>
              <a:buFont typeface="Arial"/>
              <a:buChar char="•"/>
            </a:pPr>
            <a:r>
              <a:rPr lang="vi"/>
              <a:t>Người dùng có thể sử dụng bảng định kiểu cho các thiết bị cầm tay (tất cả các trình duyệt di động đều không nhận dạng được nó).</a:t>
            </a:r>
            <a:endParaRPr/>
          </a:p>
          <a:p>
            <a:pPr marL="171450" lvl="0" indent="-171450" algn="l" rtl="0">
              <a:spcBef>
                <a:spcPts val="360"/>
              </a:spcBef>
              <a:spcAft>
                <a:spcPts val="0"/>
              </a:spcAft>
              <a:buClr>
                <a:schemeClr val="dk1"/>
              </a:buClr>
              <a:buSzPts val="1200"/>
              <a:buFont typeface="Arial"/>
              <a:buChar char="•"/>
            </a:pPr>
            <a:r>
              <a:rPr lang="vi"/>
              <a:t>Các trình duyệt Safari và Opera Mini của iPhone hỗ trợ một tính năng mới của CSS3 được gọi là </a:t>
            </a:r>
            <a:r>
              <a:rPr lang="vi" b="1"/>
              <a:t>truy vấn phương tiện</a:t>
            </a:r>
            <a:r>
              <a:rPr lang="vi"/>
              <a:t>.</a:t>
            </a:r>
            <a:endParaRPr/>
          </a:p>
          <a:p>
            <a:pPr marL="171450" lvl="0" indent="-171450" algn="l" rtl="0">
              <a:spcBef>
                <a:spcPts val="360"/>
              </a:spcBef>
              <a:spcAft>
                <a:spcPts val="0"/>
              </a:spcAft>
              <a:buClr>
                <a:schemeClr val="dk1"/>
              </a:buClr>
              <a:buSzPts val="1200"/>
              <a:buFont typeface="Arial"/>
              <a:buChar char="•"/>
            </a:pPr>
            <a:r>
              <a:rPr lang="vi"/>
              <a:t>Các truy vấn này cho phép người dùng chỉ định một biểu thức điều kiện cho loại phương tiện.</a:t>
            </a:r>
            <a:endParaRPr/>
          </a:p>
          <a:p>
            <a:pPr marL="171450" lvl="0" indent="-171450" algn="l" rtl="0">
              <a:spcBef>
                <a:spcPts val="360"/>
              </a:spcBef>
              <a:spcAft>
                <a:spcPts val="0"/>
              </a:spcAft>
              <a:buClr>
                <a:schemeClr val="dk1"/>
              </a:buClr>
              <a:buSzPts val="1200"/>
              <a:buFont typeface="Arial"/>
              <a:buChar char="•"/>
            </a:pPr>
            <a:r>
              <a:rPr lang="vi"/>
              <a:t>Đoạn mã cho thấy việc sử dụng biểu thức điều kiện cho phần tử liên kết trong đó chiều rộng màn hình tối đa cho thiết bị di động là 480 pixel.</a:t>
            </a:r>
            <a:endParaRPr/>
          </a:p>
          <a:p>
            <a:pPr marL="171450" lvl="0" indent="-171450" algn="l" rtl="0">
              <a:spcBef>
                <a:spcPts val="360"/>
              </a:spcBef>
              <a:spcAft>
                <a:spcPts val="0"/>
              </a:spcAft>
              <a:buClr>
                <a:schemeClr val="dk1"/>
              </a:buClr>
              <a:buSzPts val="1200"/>
              <a:buFont typeface="Arial"/>
              <a:buChar char="•"/>
            </a:pPr>
            <a:r>
              <a:rPr lang="vi"/>
              <a:t>Người dùng cũng có thể chỉ định một phần tử liên kết khác cho phương tiện màn hình có chiều rộng màn hình tối thiểu là 481 pixel.</a:t>
            </a:r>
            <a:endParaRPr b="1"/>
          </a:p>
        </p:txBody>
      </p:sp>
      <p:sp>
        <p:nvSpPr>
          <p:cNvPr id="286" name="Google Shape;286;gb17c5bc06c_2_2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17c5bc06c_2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5" name="Google Shape;305;gb17c5bc06c_2_2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Tối ưu khả năng tương thích trình duyệt</a:t>
            </a:r>
            <a:endParaRPr b="1"/>
          </a:p>
          <a:p>
            <a:pPr marL="171450" lvl="0" indent="-171450" algn="l" rtl="0">
              <a:spcBef>
                <a:spcPts val="360"/>
              </a:spcBef>
              <a:spcAft>
                <a:spcPts val="0"/>
              </a:spcAft>
              <a:buClr>
                <a:schemeClr val="dk1"/>
              </a:buClr>
              <a:buSzPts val="1200"/>
              <a:buFont typeface="Arial"/>
              <a:buChar char="•"/>
            </a:pPr>
            <a:r>
              <a:rPr lang="vi"/>
              <a:t>Các biện pháp tương thích trình duyệt web được thực hiện để cung cấp khả năng dự đoán và tính nhất quán trên các trình duyệt ưa thích của người dùng cuối được nhắm mục tiêu.</a:t>
            </a:r>
            <a:endParaRPr/>
          </a:p>
          <a:p>
            <a:pPr marL="171450" lvl="0" indent="-171450" algn="l" rtl="0">
              <a:spcBef>
                <a:spcPts val="360"/>
              </a:spcBef>
              <a:spcAft>
                <a:spcPts val="0"/>
              </a:spcAft>
              <a:buClr>
                <a:schemeClr val="dk1"/>
              </a:buClr>
              <a:buSzPts val="1200"/>
              <a:buFont typeface="Arial"/>
              <a:buChar char="•"/>
            </a:pPr>
            <a:r>
              <a:rPr lang="vi"/>
              <a:t>Khả năng tương thích giữa các trình duyệt có nghĩa là một trang web hài hòa và đáng tin cậy về ngoại hình, bố cục, màu sắc, chức năng, tính tương tác và tỷ lệ.</a:t>
            </a:r>
            <a:endParaRPr/>
          </a:p>
          <a:p>
            <a:pPr marL="171450" lvl="0" indent="-171450" algn="l" rtl="0">
              <a:spcBef>
                <a:spcPts val="360"/>
              </a:spcBef>
              <a:spcAft>
                <a:spcPts val="0"/>
              </a:spcAft>
              <a:buClr>
                <a:schemeClr val="dk1"/>
              </a:buClr>
              <a:buSzPts val="1200"/>
              <a:buFont typeface="Arial"/>
              <a:buChar char="•"/>
            </a:pPr>
            <a:r>
              <a:rPr lang="vi"/>
              <a:t>Khả năng tương thích của nhiều trình duyệt là trên tất cả các trình duyệt Web hiện có, bất kể sự khác biệt không đáng kể hoặc mức độ phổ biến của trình duyệt giữa các phiên bản.</a:t>
            </a:r>
            <a:endParaRPr/>
          </a:p>
          <a:p>
            <a:pPr marL="171450" lvl="0" indent="-171450" algn="l" rtl="0">
              <a:spcBef>
                <a:spcPts val="360"/>
              </a:spcBef>
              <a:spcAft>
                <a:spcPts val="0"/>
              </a:spcAft>
              <a:buClr>
                <a:schemeClr val="dk1"/>
              </a:buClr>
              <a:buSzPts val="1200"/>
              <a:buFont typeface="Arial"/>
              <a:buChar char="•"/>
            </a:pPr>
            <a:r>
              <a:rPr lang="vi"/>
              <a:t>Khả năng tương thích với nhiều trình duyệt là không đổi và nó được hiển thị theo chức năng trên các trình duyệt được sử dụng phổ biến nhất trong thị trường mục tiêu của khách hàng.</a:t>
            </a:r>
            <a:endParaRPr/>
          </a:p>
          <a:p>
            <a:pPr marL="171450" lvl="0" indent="-171450" algn="l" rtl="0">
              <a:spcBef>
                <a:spcPts val="360"/>
              </a:spcBef>
              <a:spcAft>
                <a:spcPts val="0"/>
              </a:spcAft>
              <a:buClr>
                <a:schemeClr val="dk1"/>
              </a:buClr>
              <a:buSzPts val="1200"/>
              <a:buFont typeface="Arial"/>
              <a:buChar char="•"/>
            </a:pPr>
            <a:r>
              <a:rPr lang="vi"/>
              <a:t>HTML5 sử dụng các tiêu chuẩn khác nhau và được hỗ trợ bởi các trình duyệt khác nhau. Các trình duyệt này cung cấp phiên bản hỗ trợ khác nhau.</a:t>
            </a:r>
            <a:endParaRPr/>
          </a:p>
          <a:p>
            <a:pPr marL="171450" lvl="0" indent="-171450" algn="l" rtl="0">
              <a:spcBef>
                <a:spcPts val="360"/>
              </a:spcBef>
              <a:spcAft>
                <a:spcPts val="0"/>
              </a:spcAft>
              <a:buClr>
                <a:schemeClr val="dk1"/>
              </a:buClr>
              <a:buSzPts val="1200"/>
              <a:buFont typeface="Arial"/>
              <a:buChar char="•"/>
            </a:pPr>
            <a:r>
              <a:rPr lang="vi"/>
              <a:t>Công cụ kết xuất là một tập hợp các công cụ được sử dụng trong hầu hết các trình duyệt hỗ trợ các tính năng HTML khác nhau.</a:t>
            </a:r>
            <a:endParaRPr b="1"/>
          </a:p>
        </p:txBody>
      </p:sp>
      <p:sp>
        <p:nvSpPr>
          <p:cNvPr id="306" name="Google Shape;306;gb17c5bc06c_2_2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17c5bc06c_2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6" name="Google Shape;326;gb17c5bc06c_2_2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dirty="0"/>
              <a:t>Tối ưu khả năng tương thích trình duyệt</a:t>
            </a:r>
            <a:endParaRPr b="1" dirty="0"/>
          </a:p>
          <a:p>
            <a:pPr marL="171450" lvl="0" indent="-171450" algn="l" rtl="0">
              <a:spcBef>
                <a:spcPts val="360"/>
              </a:spcBef>
              <a:spcAft>
                <a:spcPts val="0"/>
              </a:spcAft>
              <a:buClr>
                <a:schemeClr val="dk1"/>
              </a:buClr>
              <a:buSzPts val="1200"/>
              <a:buFont typeface="Arial"/>
              <a:buChar char="•"/>
            </a:pPr>
            <a:r>
              <a:rPr lang="vi" dirty="0"/>
              <a:t>Một số công cụ kết xuất của các trình duyệt khác nhau:</a:t>
            </a:r>
            <a:endParaRPr dirty="0"/>
          </a:p>
          <a:p>
            <a:pPr marL="628650" marR="0" lvl="1" indent="-171450" algn="l" rtl="0">
              <a:lnSpc>
                <a:spcPct val="100000"/>
              </a:lnSpc>
              <a:spcBef>
                <a:spcPts val="360"/>
              </a:spcBef>
              <a:spcAft>
                <a:spcPts val="0"/>
              </a:spcAft>
              <a:buClr>
                <a:schemeClr val="dk1"/>
              </a:buClr>
              <a:buSzPts val="1200"/>
              <a:buFont typeface="Arial"/>
              <a:buChar char="•"/>
            </a:pPr>
            <a:r>
              <a:rPr lang="vi" sz="1200" b="1" dirty="0"/>
              <a:t>Gecko</a:t>
            </a:r>
            <a:endParaRPr dirty="0"/>
          </a:p>
          <a:p>
            <a:pPr marL="1085850" lvl="2" indent="-171450" algn="l" rtl="0">
              <a:spcBef>
                <a:spcPts val="360"/>
              </a:spcBef>
              <a:spcAft>
                <a:spcPts val="0"/>
              </a:spcAft>
              <a:buClr>
                <a:schemeClr val="dk1"/>
              </a:buClr>
              <a:buSzPts val="1200"/>
              <a:buFont typeface="Arial"/>
              <a:buChar char="•"/>
            </a:pPr>
            <a:r>
              <a:rPr lang="vi" dirty="0"/>
              <a:t>Là công cụ chính của Mozilla Firefox và một số trình duyệt liên quan. </a:t>
            </a:r>
            <a:endParaRPr dirty="0"/>
          </a:p>
          <a:p>
            <a:pPr marL="1085850" lvl="2" indent="-171450" algn="l" rtl="0">
              <a:spcBef>
                <a:spcPts val="360"/>
              </a:spcBef>
              <a:spcAft>
                <a:spcPts val="0"/>
              </a:spcAft>
              <a:buClr>
                <a:schemeClr val="dk1"/>
              </a:buClr>
              <a:buSzPts val="1200"/>
              <a:buFont typeface="Arial"/>
              <a:buChar char="•"/>
            </a:pPr>
            <a:r>
              <a:rPr lang="vi" dirty="0"/>
              <a:t>Nó có hỗ trợ cho các tính năng HTML5 khác nhau.</a:t>
            </a:r>
            <a:endParaRPr dirty="0"/>
          </a:p>
          <a:p>
            <a:pPr marL="628650" marR="0" lvl="1" indent="-171450" algn="l" rtl="0">
              <a:lnSpc>
                <a:spcPct val="100000"/>
              </a:lnSpc>
              <a:spcBef>
                <a:spcPts val="360"/>
              </a:spcBef>
              <a:spcAft>
                <a:spcPts val="0"/>
              </a:spcAft>
              <a:buClr>
                <a:schemeClr val="dk1"/>
              </a:buClr>
              <a:buSzPts val="1200"/>
              <a:buFont typeface="Arial"/>
              <a:buChar char="•"/>
            </a:pPr>
            <a:r>
              <a:rPr lang="vi" sz="1200" b="1" dirty="0"/>
              <a:t>Trident</a:t>
            </a:r>
            <a:endParaRPr dirty="0"/>
          </a:p>
          <a:p>
            <a:pPr marL="1085850" lvl="2" indent="-171450" algn="l" rtl="0">
              <a:spcBef>
                <a:spcPts val="360"/>
              </a:spcBef>
              <a:spcAft>
                <a:spcPts val="0"/>
              </a:spcAft>
              <a:buClr>
                <a:schemeClr val="dk1"/>
              </a:buClr>
              <a:buSzPts val="1200"/>
              <a:buFont typeface="Arial"/>
              <a:buChar char="•"/>
            </a:pPr>
            <a:r>
              <a:rPr lang="vi" dirty="0"/>
              <a:t>Được sử dụng bởi các phiên bản Internet Explorer (IE) khác nhau. </a:t>
            </a:r>
            <a:endParaRPr dirty="0"/>
          </a:p>
          <a:p>
            <a:pPr marL="1085850" lvl="2" indent="-171450" algn="l" rtl="0">
              <a:spcBef>
                <a:spcPts val="360"/>
              </a:spcBef>
              <a:spcAft>
                <a:spcPts val="0"/>
              </a:spcAft>
              <a:buClr>
                <a:schemeClr val="dk1"/>
              </a:buClr>
              <a:buSzPts val="1200"/>
              <a:buFont typeface="Arial"/>
              <a:buChar char="•"/>
            </a:pPr>
            <a:r>
              <a:rPr lang="vi" dirty="0"/>
              <a:t>Hiện tại, HTML5 không được hỗ trợ chính bởi công cụ Trident.</a:t>
            </a:r>
            <a:endParaRPr dirty="0"/>
          </a:p>
          <a:p>
            <a:pPr marL="628650" marR="0" lvl="1" indent="-171450" algn="l" rtl="0">
              <a:lnSpc>
                <a:spcPct val="100000"/>
              </a:lnSpc>
              <a:spcBef>
                <a:spcPts val="360"/>
              </a:spcBef>
              <a:spcAft>
                <a:spcPts val="0"/>
              </a:spcAft>
              <a:buClr>
                <a:schemeClr val="dk1"/>
              </a:buClr>
              <a:buSzPts val="1200"/>
              <a:buFont typeface="Arial"/>
              <a:buChar char="•"/>
            </a:pPr>
            <a:r>
              <a:rPr lang="vi" sz="1200" b="1" dirty="0"/>
              <a:t>WebKit</a:t>
            </a:r>
            <a:endParaRPr dirty="0"/>
          </a:p>
          <a:p>
            <a:pPr marL="1085850" lvl="2" indent="-171450" algn="l" rtl="0">
              <a:spcBef>
                <a:spcPts val="360"/>
              </a:spcBef>
              <a:spcAft>
                <a:spcPts val="0"/>
              </a:spcAft>
              <a:buClr>
                <a:schemeClr val="dk1"/>
              </a:buClr>
              <a:buSzPts val="1200"/>
              <a:buFont typeface="Arial"/>
              <a:buChar char="•"/>
            </a:pPr>
            <a:r>
              <a:rPr lang="vi" dirty="0"/>
              <a:t>Được hỗ trợ chủ yếu cho trình duyệt Safari được sử dụng trong Apple Mac, iPhone, iPad và các sản phẩm khác của Apple. </a:t>
            </a:r>
            <a:endParaRPr dirty="0"/>
          </a:p>
          <a:p>
            <a:pPr marL="1085850" lvl="2" indent="-171450" algn="l" rtl="0">
              <a:spcBef>
                <a:spcPts val="360"/>
              </a:spcBef>
              <a:spcAft>
                <a:spcPts val="0"/>
              </a:spcAft>
              <a:buClr>
                <a:schemeClr val="dk1"/>
              </a:buClr>
              <a:buSzPts val="1200"/>
              <a:buFont typeface="Arial"/>
              <a:buChar char="•"/>
            </a:pPr>
            <a:r>
              <a:rPr lang="vi" dirty="0"/>
              <a:t>Công cụ này dựa trên dự án KHTML mã nguồn mở.</a:t>
            </a:r>
            <a:endParaRPr dirty="0"/>
          </a:p>
          <a:p>
            <a:pPr marL="628650" marR="0" lvl="1" indent="-171450" algn="l" rtl="0">
              <a:lnSpc>
                <a:spcPct val="100000"/>
              </a:lnSpc>
              <a:spcBef>
                <a:spcPts val="360"/>
              </a:spcBef>
              <a:spcAft>
                <a:spcPts val="0"/>
              </a:spcAft>
              <a:buClr>
                <a:schemeClr val="dk1"/>
              </a:buClr>
              <a:buSzPts val="1200"/>
              <a:buFont typeface="Arial"/>
              <a:buChar char="•"/>
            </a:pPr>
            <a:r>
              <a:rPr lang="vi" sz="1200" b="1" dirty="0"/>
              <a:t>Presto</a:t>
            </a:r>
            <a:endParaRPr dirty="0"/>
          </a:p>
          <a:p>
            <a:pPr marL="1085850" lvl="2" indent="-171450" algn="l" rtl="0">
              <a:spcBef>
                <a:spcPts val="360"/>
              </a:spcBef>
              <a:spcAft>
                <a:spcPts val="0"/>
              </a:spcAft>
              <a:buClr>
                <a:schemeClr val="dk1"/>
              </a:buClr>
              <a:buSzPts val="1200"/>
              <a:buFont typeface="Arial"/>
              <a:buChar char="•"/>
            </a:pPr>
            <a:r>
              <a:rPr lang="vi" dirty="0"/>
              <a:t>Là công cụ được sử dụng trong trình duyệt Opera. </a:t>
            </a:r>
            <a:endParaRPr dirty="0"/>
          </a:p>
          <a:p>
            <a:pPr marL="1085850" lvl="2" indent="-171450" algn="l" rtl="0">
              <a:spcBef>
                <a:spcPts val="360"/>
              </a:spcBef>
              <a:spcAft>
                <a:spcPts val="0"/>
              </a:spcAft>
              <a:buClr>
                <a:schemeClr val="dk1"/>
              </a:buClr>
              <a:buSzPts val="1200"/>
              <a:buFont typeface="Arial"/>
              <a:buChar char="•"/>
            </a:pPr>
            <a:r>
              <a:rPr lang="vi" dirty="0"/>
              <a:t>Trình duyệt Opera được coi là một trình duyệt vượt trội về mặt kỹ thuật, nhưng thị phần của trình duyệt Opera vẫn còn thấp.</a:t>
            </a:r>
            <a:endParaRPr dirty="0"/>
          </a:p>
        </p:txBody>
      </p:sp>
      <p:sp>
        <p:nvSpPr>
          <p:cNvPr id="327" name="Google Shape;327;gb17c5bc06c_2_2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b17c5bc06c_2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2" name="Google Shape;352;gb17c5bc06c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Tối ưu khả năng tương thích trình duyệt</a:t>
            </a:r>
            <a:endParaRPr b="1"/>
          </a:p>
          <a:p>
            <a:pPr marL="171450" lvl="0" indent="-171450" algn="l" rtl="0">
              <a:spcBef>
                <a:spcPts val="360"/>
              </a:spcBef>
              <a:spcAft>
                <a:spcPts val="0"/>
              </a:spcAft>
              <a:buClr>
                <a:schemeClr val="dk1"/>
              </a:buClr>
              <a:buSzPts val="1200"/>
              <a:buFont typeface="Arial"/>
              <a:buChar char="•"/>
            </a:pPr>
            <a:r>
              <a:rPr lang="vi"/>
              <a:t>Các phương pháp hay nhất để có khả năng tương thích trình duyệt tối ưu như sau:</a:t>
            </a:r>
            <a:endParaRPr/>
          </a:p>
          <a:p>
            <a:pPr marL="628650" lvl="1" indent="-171450" algn="l" rtl="0">
              <a:spcBef>
                <a:spcPts val="360"/>
              </a:spcBef>
              <a:spcAft>
                <a:spcPts val="0"/>
              </a:spcAft>
              <a:buClr>
                <a:schemeClr val="dk1"/>
              </a:buClr>
              <a:buSzPts val="1200"/>
              <a:buFont typeface="Arial"/>
              <a:buChar char="•"/>
            </a:pPr>
            <a:r>
              <a:rPr lang="vi" b="1"/>
              <a:t>Kiểm tra trang Web trong các trình duyệt khác nhau</a:t>
            </a:r>
            <a:endParaRPr b="1"/>
          </a:p>
          <a:p>
            <a:pPr marL="1085850" lvl="2" indent="-171450" algn="l" rtl="0">
              <a:spcBef>
                <a:spcPts val="360"/>
              </a:spcBef>
              <a:spcAft>
                <a:spcPts val="0"/>
              </a:spcAft>
              <a:buClr>
                <a:schemeClr val="dk1"/>
              </a:buClr>
              <a:buSzPts val="1200"/>
              <a:buFont typeface="Arial"/>
              <a:buChar char="•"/>
            </a:pPr>
            <a:r>
              <a:rPr lang="vi"/>
              <a:t>Tốt hơn là thử nghiệm trên các phiên bản khác nhau của cùng một trình duyệt vì chúng có thể hiển thị trang Web khác nhau.</a:t>
            </a:r>
            <a:endParaRPr/>
          </a:p>
          <a:p>
            <a:pPr marL="628650" lvl="1" indent="-171450" algn="l" rtl="0">
              <a:spcBef>
                <a:spcPts val="360"/>
              </a:spcBef>
              <a:spcAft>
                <a:spcPts val="0"/>
              </a:spcAft>
              <a:buClr>
                <a:schemeClr val="dk1"/>
              </a:buClr>
              <a:buSzPts val="1200"/>
              <a:buFont typeface="Arial"/>
              <a:buChar char="•"/>
            </a:pPr>
            <a:r>
              <a:rPr lang="vi" b="1"/>
              <a:t>Viết một mã HTML sạch tốt</a:t>
            </a:r>
            <a:endParaRPr b="1"/>
          </a:p>
          <a:p>
            <a:pPr marL="1085850" lvl="2" indent="-171450" algn="l" rtl="0">
              <a:spcBef>
                <a:spcPts val="360"/>
              </a:spcBef>
              <a:spcAft>
                <a:spcPts val="0"/>
              </a:spcAft>
              <a:buClr>
                <a:schemeClr val="dk1"/>
              </a:buClr>
              <a:buSzPts val="1200"/>
              <a:buFont typeface="Arial"/>
              <a:buChar char="•"/>
            </a:pPr>
            <a:r>
              <a:rPr lang="vi"/>
              <a:t>Để đảm bảo rằng trang trông giống nhau trong tất cả các trình duyệt là viết các trang Web bằng mã HTML và CSS hợp lệ, sau đó kiểm tra nó trong nhiều trình duyệt. </a:t>
            </a:r>
            <a:endParaRPr/>
          </a:p>
          <a:p>
            <a:pPr marL="1085850" lvl="2" indent="-171450" algn="l" rtl="0">
              <a:spcBef>
                <a:spcPts val="360"/>
              </a:spcBef>
              <a:spcAft>
                <a:spcPts val="0"/>
              </a:spcAft>
              <a:buClr>
                <a:schemeClr val="dk1"/>
              </a:buClr>
              <a:buSzPts val="1200"/>
              <a:buFont typeface="Arial"/>
              <a:buChar char="•"/>
            </a:pPr>
            <a:r>
              <a:rPr lang="vi"/>
              <a:t>Sử dụng CSS bên ngoài có thể giúp các trang hiển thị và tải nhanh hơn.</a:t>
            </a:r>
            <a:endParaRPr b="1"/>
          </a:p>
        </p:txBody>
      </p:sp>
      <p:sp>
        <p:nvSpPr>
          <p:cNvPr id="353" name="Google Shape;353;gb17c5bc06c_2_2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17c5bc06c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0" name="Google Shape;370;gb17c5bc06c_2_3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360"/>
              </a:spcBef>
              <a:spcAft>
                <a:spcPts val="0"/>
              </a:spcAft>
              <a:buClr>
                <a:schemeClr val="dk1"/>
              </a:buClr>
              <a:buSzPts val="1200"/>
              <a:buFont typeface="Arial"/>
              <a:buChar char="•"/>
            </a:pPr>
            <a:r>
              <a:rPr lang="vi"/>
              <a:t>Các kiểu văn bản chỉ định và kiểm soát sự xuất hiện của văn bản trong một trang Web. </a:t>
            </a:r>
            <a:endParaRPr/>
          </a:p>
          <a:p>
            <a:pPr marL="171450" lvl="0" indent="-171450" algn="l" rtl="0">
              <a:spcBef>
                <a:spcPts val="360"/>
              </a:spcBef>
              <a:spcAft>
                <a:spcPts val="0"/>
              </a:spcAft>
              <a:buClr>
                <a:schemeClr val="dk1"/>
              </a:buClr>
              <a:buSzPts val="1200"/>
              <a:buFont typeface="Arial"/>
              <a:buChar char="•"/>
            </a:pPr>
            <a:r>
              <a:rPr lang="vi"/>
              <a:t>Thụt lề là quá trình dịch chuyển văn bản khỏi vị trí bình thường của nó, sang trái hoặc sang phải. </a:t>
            </a:r>
            <a:endParaRPr/>
          </a:p>
          <a:p>
            <a:pPr marL="171450" lvl="0" indent="-171450" algn="l" rtl="0">
              <a:spcBef>
                <a:spcPts val="360"/>
              </a:spcBef>
              <a:spcAft>
                <a:spcPts val="0"/>
              </a:spcAft>
              <a:buClr>
                <a:schemeClr val="dk1"/>
              </a:buClr>
              <a:buSzPts val="1200"/>
              <a:buFont typeface="Arial"/>
              <a:buChar char="•"/>
            </a:pPr>
            <a:r>
              <a:rPr lang="vi"/>
              <a:t>Thuộc tính đường viền CSS chỉ định kiểu, màu sắc và chiều rộng của đường viền. </a:t>
            </a:r>
            <a:endParaRPr/>
          </a:p>
          <a:p>
            <a:pPr marL="171450" lvl="0" indent="-171450" algn="l" rtl="0">
              <a:spcBef>
                <a:spcPts val="360"/>
              </a:spcBef>
              <a:spcAft>
                <a:spcPts val="0"/>
              </a:spcAft>
              <a:buClr>
                <a:schemeClr val="dk1"/>
              </a:buClr>
              <a:buSzPts val="1200"/>
              <a:buFont typeface="Arial"/>
              <a:buChar char="•"/>
            </a:pPr>
            <a:r>
              <a:rPr lang="vi"/>
              <a:t>Thuộc tính màu viền (</a:t>
            </a:r>
            <a:r>
              <a:rPr lang="vi" sz="1200" b="1">
                <a:latin typeface="Calibri"/>
                <a:ea typeface="Calibri"/>
                <a:cs typeface="Calibri"/>
                <a:sym typeface="Calibri"/>
              </a:rPr>
              <a:t>border-color</a:t>
            </a:r>
            <a:r>
              <a:rPr lang="vi" sz="1200">
                <a:latin typeface="Calibri"/>
                <a:ea typeface="Calibri"/>
                <a:cs typeface="Calibri"/>
                <a:sym typeface="Calibri"/>
              </a:rPr>
              <a:t>)</a:t>
            </a:r>
            <a:r>
              <a:rPr lang="vi"/>
              <a:t> chấp nhận các giá trị màu khác nhau để xác định các sắc thái màu khác nhau sẽ được áp dụng cho các đường viền. </a:t>
            </a:r>
            <a:endParaRPr/>
          </a:p>
          <a:p>
            <a:pPr marL="171450" lvl="0" indent="-171450" algn="l" rtl="0">
              <a:spcBef>
                <a:spcPts val="360"/>
              </a:spcBef>
              <a:spcAft>
                <a:spcPts val="0"/>
              </a:spcAft>
              <a:buClr>
                <a:schemeClr val="dk1"/>
              </a:buClr>
              <a:buSzPts val="1200"/>
              <a:buFont typeface="Arial"/>
              <a:buChar char="•"/>
            </a:pPr>
            <a:r>
              <a:rPr lang="vi"/>
              <a:t>Các giá trị của các thuộc tính đường viền khác nhau xác định loại hiệu ứng sẽ được áp dụng cho đường viền. </a:t>
            </a:r>
            <a:endParaRPr/>
          </a:p>
          <a:p>
            <a:pPr marL="171450" lvl="0" indent="-171450" algn="l" rtl="0">
              <a:spcBef>
                <a:spcPts val="360"/>
              </a:spcBef>
              <a:spcAft>
                <a:spcPts val="0"/>
              </a:spcAft>
              <a:buClr>
                <a:schemeClr val="dk1"/>
              </a:buClr>
              <a:buSzPts val="1200"/>
              <a:buFont typeface="Arial"/>
              <a:buChar char="•"/>
            </a:pPr>
            <a:r>
              <a:rPr lang="vi"/>
              <a:t>Trong CSS, thuộc tính </a:t>
            </a:r>
            <a:r>
              <a:rPr lang="vi" b="1"/>
              <a:t>text-align</a:t>
            </a:r>
            <a:r>
              <a:rPr lang="vi"/>
              <a:t> được sử dụng để căn chỉnh theo chiều ngang của văn bản trong một phần tử. </a:t>
            </a:r>
            <a:endParaRPr/>
          </a:p>
          <a:p>
            <a:pPr marL="171450" lvl="0" indent="-171450" algn="l" rtl="0">
              <a:spcBef>
                <a:spcPts val="360"/>
              </a:spcBef>
              <a:spcAft>
                <a:spcPts val="0"/>
              </a:spcAft>
              <a:buClr>
                <a:schemeClr val="dk1"/>
              </a:buClr>
              <a:buSzPts val="1200"/>
              <a:buFont typeface="Arial"/>
              <a:buChar char="•"/>
            </a:pPr>
            <a:r>
              <a:rPr lang="vi"/>
              <a:t>Trong CSS, thuộc tính </a:t>
            </a:r>
            <a:r>
              <a:rPr lang="vi" b="1"/>
              <a:t>line-height</a:t>
            </a:r>
            <a:r>
              <a:rPr lang="vi"/>
              <a:t> được sử dụng để căn chỉnh theo chiều dọc của văn bản trong một phần tử.</a:t>
            </a:r>
            <a:endParaRPr b="1"/>
          </a:p>
        </p:txBody>
      </p:sp>
      <p:sp>
        <p:nvSpPr>
          <p:cNvPr id="371" name="Google Shape;371;gb17c5bc06c_2_3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17c5bc06c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gb17c5bc06c_2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Giải thích định dạng đồ họa trong các trang Web</a:t>
            </a:r>
            <a:endParaRPr/>
          </a:p>
          <a:p>
            <a:pPr marL="171450" lvl="0" indent="-171450" algn="l" rtl="0">
              <a:spcBef>
                <a:spcPts val="360"/>
              </a:spcBef>
              <a:spcAft>
                <a:spcPts val="0"/>
              </a:spcAft>
              <a:buClr>
                <a:schemeClr val="dk1"/>
              </a:buClr>
              <a:buSzPts val="1200"/>
              <a:buFont typeface="Arial"/>
              <a:buChar char="•"/>
            </a:pPr>
            <a:r>
              <a:rPr lang="vi"/>
              <a:t>Giải thích chèn hình ảnh, định kích cỡ và khoảng đệm</a:t>
            </a:r>
            <a:endParaRPr/>
          </a:p>
          <a:p>
            <a:pPr marL="171450" lvl="0" indent="-171450" algn="l" rtl="0">
              <a:spcBef>
                <a:spcPts val="360"/>
              </a:spcBef>
              <a:spcAft>
                <a:spcPts val="0"/>
              </a:spcAft>
              <a:buClr>
                <a:schemeClr val="dk1"/>
              </a:buClr>
              <a:buSzPts val="1200"/>
              <a:buFont typeface="Arial"/>
              <a:buChar char="•"/>
            </a:pPr>
            <a:r>
              <a:rPr lang="vi"/>
              <a:t>Giải thích Hoạt ảnh CSS3</a:t>
            </a:r>
            <a:endParaRPr/>
          </a:p>
          <a:p>
            <a:pPr marL="171450" lvl="0" indent="-171450" algn="l" rtl="0">
              <a:spcBef>
                <a:spcPts val="360"/>
              </a:spcBef>
              <a:spcAft>
                <a:spcPts val="0"/>
              </a:spcAft>
              <a:buClr>
                <a:schemeClr val="dk1"/>
              </a:buClr>
              <a:buSzPts val="1200"/>
              <a:buFont typeface="Arial"/>
              <a:buChar char="•"/>
            </a:pPr>
            <a:r>
              <a:rPr lang="vi"/>
              <a:t>Mô tả việc sử dụng CSS3 trên thiết bị di động</a:t>
            </a:r>
            <a:endParaRPr b="1"/>
          </a:p>
          <a:p>
            <a:pPr marL="0" lvl="0" indent="0" algn="l" rtl="0">
              <a:spcBef>
                <a:spcPts val="360"/>
              </a:spcBef>
              <a:spcAft>
                <a:spcPts val="0"/>
              </a:spcAft>
              <a:buNone/>
            </a:pPr>
            <a:endParaRPr/>
          </a:p>
        </p:txBody>
      </p:sp>
      <p:sp>
        <p:nvSpPr>
          <p:cNvPr id="81" name="Google Shape;81;gb17c5bc06c_2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7c5bc06c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9" name="Google Shape;89;gb17c5bc06c_2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Định dạng hình</a:t>
            </a:r>
            <a:endParaRPr dirty="0"/>
          </a:p>
          <a:p>
            <a:pPr marL="171450" lvl="0" indent="-171450" algn="l" rtl="0">
              <a:spcBef>
                <a:spcPts val="360"/>
              </a:spcBef>
              <a:spcAft>
                <a:spcPts val="0"/>
              </a:spcAft>
              <a:buClr>
                <a:schemeClr val="dk1"/>
              </a:buClr>
              <a:buSzPts val="1200"/>
              <a:buFont typeface="Arial"/>
              <a:buChar char="•"/>
            </a:pPr>
            <a:r>
              <a:rPr lang="vi" dirty="0"/>
              <a:t>Các định dạng đồ họa thường được sử dụng là JPEG, GIF, PNG. </a:t>
            </a:r>
            <a:endParaRPr dirty="0"/>
          </a:p>
          <a:p>
            <a:pPr marL="171450" lvl="0" indent="-171450" algn="l" rtl="0">
              <a:spcBef>
                <a:spcPts val="360"/>
              </a:spcBef>
              <a:spcAft>
                <a:spcPts val="0"/>
              </a:spcAft>
              <a:buClr>
                <a:schemeClr val="dk1"/>
              </a:buClr>
              <a:buSzPts val="1200"/>
              <a:buFont typeface="Arial"/>
              <a:buChar char="•"/>
            </a:pPr>
            <a:r>
              <a:rPr lang="vi" dirty="0"/>
              <a:t>Sự khác biệt giữa mỗi định dạng đồ họa phụ thuộc vào các đặc điểm sau:</a:t>
            </a:r>
            <a:endParaRPr dirty="0"/>
          </a:p>
          <a:p>
            <a:pPr marL="628650" lvl="1" indent="-171450" algn="l" rtl="0">
              <a:spcBef>
                <a:spcPts val="360"/>
              </a:spcBef>
              <a:spcAft>
                <a:spcPts val="0"/>
              </a:spcAft>
              <a:buClr>
                <a:schemeClr val="dk1"/>
              </a:buClr>
              <a:buSzPts val="1200"/>
              <a:buFont typeface="Arial"/>
              <a:buChar char="•"/>
            </a:pPr>
            <a:r>
              <a:rPr lang="vi" b="1" dirty="0"/>
              <a:t>Độ đậm của màu</a:t>
            </a:r>
            <a:endParaRPr b="1" dirty="0"/>
          </a:p>
          <a:p>
            <a:pPr marL="1085850" lvl="2" indent="-171450" algn="l" rtl="0">
              <a:spcBef>
                <a:spcPts val="360"/>
              </a:spcBef>
              <a:spcAft>
                <a:spcPts val="0"/>
              </a:spcAft>
              <a:buClr>
                <a:schemeClr val="dk1"/>
              </a:buClr>
              <a:buSzPts val="1200"/>
              <a:buFont typeface="Arial"/>
              <a:buChar char="•"/>
            </a:pPr>
            <a:r>
              <a:rPr lang="vi" dirty="0"/>
              <a:t>Nó được định nghĩa bởi:</a:t>
            </a:r>
            <a:endParaRPr dirty="0"/>
          </a:p>
          <a:p>
            <a:pPr marL="1543050" lvl="3" indent="-171450" algn="l" rtl="0">
              <a:spcBef>
                <a:spcPts val="360"/>
              </a:spcBef>
              <a:spcAft>
                <a:spcPts val="0"/>
              </a:spcAft>
              <a:buClr>
                <a:schemeClr val="dk1"/>
              </a:buClr>
              <a:buSzPts val="1200"/>
              <a:buFont typeface="Arial"/>
              <a:buChar char="•"/>
            </a:pPr>
            <a:r>
              <a:rPr lang="vi" dirty="0"/>
              <a:t>Số lượng màu riêng biệt được biểu thị bằng phần cứng hoặc phần mềm. </a:t>
            </a:r>
            <a:endParaRPr dirty="0"/>
          </a:p>
          <a:p>
            <a:pPr marL="1543050" lvl="3" indent="-171450" algn="l" rtl="0">
              <a:spcBef>
                <a:spcPts val="360"/>
              </a:spcBef>
              <a:spcAft>
                <a:spcPts val="0"/>
              </a:spcAft>
              <a:buClr>
                <a:schemeClr val="dk1"/>
              </a:buClr>
              <a:buSzPts val="1200"/>
              <a:buFont typeface="Arial"/>
              <a:buChar char="•"/>
            </a:pPr>
            <a:r>
              <a:rPr lang="vi" dirty="0"/>
              <a:t>Số lượng bit trên mỗi pixel (bpp) và nó còn được gọi là độ sâu bit.</a:t>
            </a:r>
            <a:endParaRPr dirty="0"/>
          </a:p>
          <a:p>
            <a:pPr marL="1085850" lvl="2" indent="-171450" algn="l" rtl="0">
              <a:spcBef>
                <a:spcPts val="360"/>
              </a:spcBef>
              <a:spcAft>
                <a:spcPts val="0"/>
              </a:spcAft>
              <a:buClr>
                <a:schemeClr val="dk1"/>
              </a:buClr>
              <a:buSzPts val="1200"/>
              <a:buFont typeface="Arial"/>
              <a:buChar char="•"/>
            </a:pPr>
            <a:r>
              <a:rPr lang="vi" dirty="0"/>
              <a:t>Độ sâu màu cao hơn cho biết dải màu được sử dụng cao hơn.</a:t>
            </a:r>
            <a:endParaRPr dirty="0"/>
          </a:p>
          <a:p>
            <a:pPr marL="628650" lvl="1" indent="-171450" algn="l" rtl="0">
              <a:spcBef>
                <a:spcPts val="360"/>
              </a:spcBef>
              <a:spcAft>
                <a:spcPts val="0"/>
              </a:spcAft>
              <a:buClr>
                <a:schemeClr val="dk1"/>
              </a:buClr>
              <a:buSzPts val="1200"/>
              <a:buFont typeface="Arial"/>
              <a:buChar char="•"/>
            </a:pPr>
            <a:r>
              <a:rPr lang="vi" b="1" dirty="0"/>
              <a:t>Kích thước tập tin nén</a:t>
            </a:r>
            <a:endParaRPr b="1" dirty="0"/>
          </a:p>
          <a:p>
            <a:pPr marL="1085850" lvl="2" indent="-171450" algn="l" rtl="0">
              <a:spcBef>
                <a:spcPts val="360"/>
              </a:spcBef>
              <a:spcAft>
                <a:spcPts val="0"/>
              </a:spcAft>
              <a:buClr>
                <a:schemeClr val="dk1"/>
              </a:buClr>
              <a:buSzPts val="1200"/>
              <a:buFont typeface="Arial"/>
              <a:buChar char="•"/>
            </a:pPr>
            <a:r>
              <a:rPr lang="vi" dirty="0"/>
              <a:t>Nén lưu trữ các hình ảnh gốc với số lượng byte giảm bằng cách sử dụng một thuật toán. </a:t>
            </a:r>
            <a:endParaRPr dirty="0"/>
          </a:p>
          <a:p>
            <a:pPr marL="1085850" lvl="2" indent="-171450" algn="l" rtl="0">
              <a:spcBef>
                <a:spcPts val="360"/>
              </a:spcBef>
              <a:spcAft>
                <a:spcPts val="0"/>
              </a:spcAft>
              <a:buClr>
                <a:schemeClr val="dk1"/>
              </a:buClr>
              <a:buSzPts val="1200"/>
              <a:buFont typeface="Arial"/>
              <a:buChar char="•"/>
            </a:pPr>
            <a:r>
              <a:rPr lang="vi" dirty="0"/>
              <a:t>Hình ảnh này có thể được mở rộng trở lại kích thước ban đầu bằng cách sử dụng một thuật toán giải nén.</a:t>
            </a:r>
            <a:endParaRPr b="1" dirty="0"/>
          </a:p>
        </p:txBody>
      </p:sp>
      <p:sp>
        <p:nvSpPr>
          <p:cNvPr id="90" name="Google Shape;90;gb17c5bc06c_2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17c5bc06c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gb17c5bc06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Định dạng hình</a:t>
            </a:r>
            <a:endParaRPr/>
          </a:p>
          <a:p>
            <a:pPr marL="171450" marR="0" lvl="0" indent="-171450" algn="l" rtl="0">
              <a:lnSpc>
                <a:spcPct val="100000"/>
              </a:lnSpc>
              <a:spcBef>
                <a:spcPts val="360"/>
              </a:spcBef>
              <a:spcAft>
                <a:spcPts val="0"/>
              </a:spcAft>
              <a:buClr>
                <a:schemeClr val="dk1"/>
              </a:buClr>
              <a:buSzPts val="1200"/>
              <a:buFont typeface="Arial"/>
              <a:buChar char="•"/>
            </a:pPr>
            <a:r>
              <a:rPr lang="vi"/>
              <a:t>Hai loại thuật toán nén tập tin hình ảnh được sử dụng là:</a:t>
            </a:r>
            <a:endParaRPr/>
          </a:p>
          <a:p>
            <a:pPr marL="628650" marR="0" lvl="1" indent="-171450" algn="l" rtl="0">
              <a:lnSpc>
                <a:spcPct val="100000"/>
              </a:lnSpc>
              <a:spcBef>
                <a:spcPts val="360"/>
              </a:spcBef>
              <a:spcAft>
                <a:spcPts val="0"/>
              </a:spcAft>
              <a:buClr>
                <a:schemeClr val="dk1"/>
              </a:buClr>
              <a:buSzPts val="1200"/>
              <a:buFont typeface="Arial"/>
              <a:buChar char="•"/>
            </a:pPr>
            <a:r>
              <a:rPr lang="vi" b="1"/>
              <a:t>Nén không mất dữ liệu</a:t>
            </a:r>
            <a:endParaRPr b="1"/>
          </a:p>
          <a:p>
            <a:pPr marL="1085850" marR="0" lvl="2" indent="-171450" algn="l" rtl="0">
              <a:lnSpc>
                <a:spcPct val="100000"/>
              </a:lnSpc>
              <a:spcBef>
                <a:spcPts val="360"/>
              </a:spcBef>
              <a:spcAft>
                <a:spcPts val="0"/>
              </a:spcAft>
              <a:buClr>
                <a:schemeClr val="dk1"/>
              </a:buClr>
              <a:buSzPts val="1200"/>
              <a:buFont typeface="Arial"/>
              <a:buChar char="•"/>
            </a:pPr>
            <a:r>
              <a:rPr lang="vi"/>
              <a:t>Kích thước tập tin được giảm nhưng vẫn giữ nguyên bản sao của hình ảnh không nén ban đầu</a:t>
            </a:r>
            <a:endParaRPr/>
          </a:p>
          <a:p>
            <a:pPr marL="1085850" marR="0" lvl="2" indent="-171450" algn="l" rtl="0">
              <a:lnSpc>
                <a:spcPct val="100000"/>
              </a:lnSpc>
              <a:spcBef>
                <a:spcPts val="360"/>
              </a:spcBef>
              <a:spcAft>
                <a:spcPts val="0"/>
              </a:spcAft>
              <a:buClr>
                <a:schemeClr val="dk1"/>
              </a:buClr>
              <a:buSzPts val="1200"/>
              <a:buFont typeface="Arial"/>
              <a:buChar char="•"/>
            </a:pPr>
            <a:r>
              <a:rPr lang="vi"/>
              <a:t>Tránh tích lũy các giai đoạn nén lại khi chỉnh sửa hình ảnh PNG, GIF</a:t>
            </a:r>
            <a:endParaRPr/>
          </a:p>
          <a:p>
            <a:pPr marL="628650" marR="0" lvl="1" indent="-171450" algn="l" rtl="0">
              <a:lnSpc>
                <a:spcPct val="100000"/>
              </a:lnSpc>
              <a:spcBef>
                <a:spcPts val="360"/>
              </a:spcBef>
              <a:spcAft>
                <a:spcPts val="0"/>
              </a:spcAft>
              <a:buClr>
                <a:schemeClr val="dk1"/>
              </a:buClr>
              <a:buSzPts val="1200"/>
              <a:buFont typeface="Arial"/>
              <a:buChar char="•"/>
            </a:pPr>
            <a:r>
              <a:rPr lang="vi" b="1"/>
              <a:t>Nén mất dữ liệu</a:t>
            </a:r>
            <a:endParaRPr b="1"/>
          </a:p>
          <a:p>
            <a:pPr marL="1085850" marR="0" lvl="2" indent="-171450" algn="l" rtl="0">
              <a:lnSpc>
                <a:spcPct val="100000"/>
              </a:lnSpc>
              <a:spcBef>
                <a:spcPts val="360"/>
              </a:spcBef>
              <a:spcAft>
                <a:spcPts val="0"/>
              </a:spcAft>
              <a:buClr>
                <a:schemeClr val="dk1"/>
              </a:buClr>
              <a:buSzPts val="1200"/>
              <a:buFont typeface="Arial"/>
              <a:buChar char="•"/>
            </a:pPr>
            <a:r>
              <a:rPr lang="vi"/>
              <a:t>Hình ảnh có vẻ là một bản sao của hình ảnh gốc nhưng thực tế nó không phải là một bản sao</a:t>
            </a:r>
            <a:endParaRPr/>
          </a:p>
          <a:p>
            <a:pPr marL="1085850" marR="0" lvl="2" indent="-171450" algn="l" rtl="0">
              <a:lnSpc>
                <a:spcPct val="100000"/>
              </a:lnSpc>
              <a:spcBef>
                <a:spcPts val="360"/>
              </a:spcBef>
              <a:spcAft>
                <a:spcPts val="0"/>
              </a:spcAft>
              <a:buClr>
                <a:schemeClr val="dk1"/>
              </a:buClr>
              <a:buSzPts val="1200"/>
              <a:buFont typeface="Arial"/>
              <a:buChar char="•"/>
            </a:pPr>
            <a:r>
              <a:rPr lang="vi"/>
              <a:t>Nén Lossy đạt được kích thước tập tin nhỏ hơn khi so sánh với nén không mất dữ liệu </a:t>
            </a:r>
            <a:endParaRPr/>
          </a:p>
          <a:p>
            <a:pPr marL="1085850" marR="0" lvl="2" indent="-171450" algn="l" rtl="0">
              <a:lnSpc>
                <a:spcPct val="100000"/>
              </a:lnSpc>
              <a:spcBef>
                <a:spcPts val="360"/>
              </a:spcBef>
              <a:spcAft>
                <a:spcPts val="0"/>
              </a:spcAft>
              <a:buClr>
                <a:schemeClr val="dk1"/>
              </a:buClr>
              <a:buSzPts val="1200"/>
              <a:buFont typeface="Arial"/>
              <a:buChar char="•"/>
            </a:pPr>
            <a:r>
              <a:rPr lang="vi"/>
              <a:t>Các thuật toán nén tổn hao cho phép nén có thể thay đổi bao gồm chất lượng hình ảnh cho kích thước tập tin</a:t>
            </a:r>
            <a:endParaRPr/>
          </a:p>
          <a:p>
            <a:pPr marL="1085850" marR="0" lvl="2" indent="-171450" algn="l" rtl="0">
              <a:lnSpc>
                <a:spcPct val="100000"/>
              </a:lnSpc>
              <a:spcBef>
                <a:spcPts val="360"/>
              </a:spcBef>
              <a:spcAft>
                <a:spcPts val="0"/>
              </a:spcAft>
              <a:buClr>
                <a:schemeClr val="dk1"/>
              </a:buClr>
              <a:buSzPts val="1200"/>
              <a:buFont typeface="Arial"/>
              <a:buChar char="•"/>
            </a:pPr>
            <a:r>
              <a:rPr lang="vi"/>
              <a:t>JPEG</a:t>
            </a:r>
            <a:endParaRPr b="1"/>
          </a:p>
        </p:txBody>
      </p:sp>
      <p:sp>
        <p:nvSpPr>
          <p:cNvPr id="107" name="Google Shape;107;gb17c5bc06c_2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17c5bc06c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gb17c5bc06c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Định dạng hình</a:t>
            </a:r>
            <a:endParaRPr/>
          </a:p>
          <a:p>
            <a:pPr marL="171450" marR="0" lvl="0" indent="-171450" algn="l" rtl="0">
              <a:lnSpc>
                <a:spcPct val="100000"/>
              </a:lnSpc>
              <a:spcBef>
                <a:spcPts val="360"/>
              </a:spcBef>
              <a:spcAft>
                <a:spcPts val="0"/>
              </a:spcAft>
              <a:buClr>
                <a:schemeClr val="dk1"/>
              </a:buClr>
              <a:buSzPts val="1200"/>
              <a:buFont typeface="Arial"/>
              <a:buChar char="•"/>
            </a:pPr>
            <a:r>
              <a:rPr lang="vi" b="1"/>
              <a:t>Hoạt hình</a:t>
            </a:r>
            <a:endParaRPr b="1"/>
          </a:p>
          <a:p>
            <a:pPr marL="628650" marR="0" lvl="1" indent="-171450" algn="l" rtl="0">
              <a:lnSpc>
                <a:spcPct val="100000"/>
              </a:lnSpc>
              <a:spcBef>
                <a:spcPts val="360"/>
              </a:spcBef>
              <a:spcAft>
                <a:spcPts val="0"/>
              </a:spcAft>
              <a:buClr>
                <a:schemeClr val="dk1"/>
              </a:buClr>
              <a:buSzPts val="1200"/>
              <a:buFont typeface="Arial"/>
              <a:buChar char="•"/>
            </a:pPr>
            <a:r>
              <a:rPr lang="vi"/>
              <a:t>Một số định dạng đồ họa bao gồm một loạt các khung hình được phát lần lượt tạo ấn tượng về hoạt ảnh.</a:t>
            </a:r>
            <a:endParaRPr/>
          </a:p>
          <a:p>
            <a:pPr marL="171450" marR="0" lvl="0" indent="-171450" algn="l" rtl="0">
              <a:lnSpc>
                <a:spcPct val="100000"/>
              </a:lnSpc>
              <a:spcBef>
                <a:spcPts val="360"/>
              </a:spcBef>
              <a:spcAft>
                <a:spcPts val="0"/>
              </a:spcAft>
              <a:buClr>
                <a:schemeClr val="dk1"/>
              </a:buClr>
              <a:buSzPts val="1200"/>
              <a:buFont typeface="Arial"/>
              <a:buChar char="•"/>
            </a:pPr>
            <a:r>
              <a:rPr lang="vi" b="1"/>
              <a:t>Trong suốt</a:t>
            </a:r>
            <a:endParaRPr/>
          </a:p>
          <a:p>
            <a:pPr marL="628650" marR="0" lvl="1" indent="-171450" algn="l" rtl="0">
              <a:lnSpc>
                <a:spcPct val="100000"/>
              </a:lnSpc>
              <a:spcBef>
                <a:spcPts val="360"/>
              </a:spcBef>
              <a:spcAft>
                <a:spcPts val="0"/>
              </a:spcAft>
              <a:buClr>
                <a:schemeClr val="dk1"/>
              </a:buClr>
              <a:buSzPts val="1200"/>
              <a:buFont typeface="Arial"/>
              <a:buChar char="•"/>
            </a:pPr>
            <a:r>
              <a:rPr lang="vi"/>
              <a:t>Rất phổ biến khi hiển thị một hình ảnh xuất hiện trực tiếp với màu nền của trang. </a:t>
            </a:r>
            <a:endParaRPr/>
          </a:p>
          <a:p>
            <a:pPr marL="628650" marR="0" lvl="1" indent="-171450" algn="l" rtl="0">
              <a:lnSpc>
                <a:spcPct val="100000"/>
              </a:lnSpc>
              <a:spcBef>
                <a:spcPts val="360"/>
              </a:spcBef>
              <a:spcAft>
                <a:spcPts val="0"/>
              </a:spcAft>
              <a:buClr>
                <a:schemeClr val="dk1"/>
              </a:buClr>
              <a:buSzPts val="1200"/>
              <a:buFont typeface="Arial"/>
              <a:buChar char="•"/>
            </a:pPr>
            <a:r>
              <a:rPr lang="vi"/>
              <a:t>Màu nền của trang hiển thị qua phần trong suốt của hình ảnh.</a:t>
            </a:r>
            <a:endParaRPr b="1"/>
          </a:p>
        </p:txBody>
      </p:sp>
      <p:sp>
        <p:nvSpPr>
          <p:cNvPr id="125" name="Google Shape;125;gb17c5bc06c_2_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7c5bc06c_2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gb17c5bc06c_2_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Chèn hình ảnh</a:t>
            </a:r>
            <a:endParaRPr/>
          </a:p>
          <a:p>
            <a:pPr marL="171450" lvl="0" indent="-171450" algn="l" rtl="0">
              <a:spcBef>
                <a:spcPts val="360"/>
              </a:spcBef>
              <a:spcAft>
                <a:spcPts val="0"/>
              </a:spcAft>
              <a:buClr>
                <a:schemeClr val="dk1"/>
              </a:buClr>
              <a:buSzPts val="1200"/>
              <a:buFont typeface="Arial"/>
              <a:buChar char="•"/>
            </a:pPr>
            <a:r>
              <a:rPr lang="vi"/>
              <a:t>Phần tử </a:t>
            </a:r>
            <a:r>
              <a:rPr lang="vi" b="1"/>
              <a:t>IMG</a:t>
            </a:r>
            <a:r>
              <a:rPr lang="vi"/>
              <a:t> là phần tử trống, cho phép chèn hình ảnh, sơ đồ vào trang Web.</a:t>
            </a:r>
            <a:endParaRPr/>
          </a:p>
          <a:p>
            <a:pPr marL="171450" lvl="0" indent="-171450" algn="l" rtl="0">
              <a:spcBef>
                <a:spcPts val="360"/>
              </a:spcBef>
              <a:spcAft>
                <a:spcPts val="0"/>
              </a:spcAft>
              <a:buClr>
                <a:schemeClr val="dk1"/>
              </a:buClr>
              <a:buSzPts val="1200"/>
              <a:buFont typeface="Arial"/>
              <a:buChar char="•"/>
            </a:pPr>
            <a:r>
              <a:rPr lang="vi"/>
              <a:t>Các định dạng đồ họa được hỗ trợ là: GIF, JPEG, BMP và PNG.</a:t>
            </a:r>
            <a:endParaRPr/>
          </a:p>
          <a:p>
            <a:pPr marL="171450" lvl="0" indent="-171450" algn="l" rtl="0">
              <a:spcBef>
                <a:spcPts val="360"/>
              </a:spcBef>
              <a:spcAft>
                <a:spcPts val="0"/>
              </a:spcAft>
              <a:buClr>
                <a:schemeClr val="dk1"/>
              </a:buClr>
              <a:buSzPts val="1200"/>
              <a:buFont typeface="Arial"/>
              <a:buChar char="•"/>
            </a:pPr>
            <a:r>
              <a:rPr lang="vi"/>
              <a:t>Thẻ </a:t>
            </a:r>
            <a:r>
              <a:rPr lang="vi" b="1"/>
              <a:t>&lt;img&gt; </a:t>
            </a:r>
            <a:r>
              <a:rPr lang="vi"/>
              <a:t>dành một khoảng trống cho hình ảnh và không chèn hình ảnh vào trang HTML.</a:t>
            </a:r>
            <a:endParaRPr/>
          </a:p>
          <a:p>
            <a:pPr marL="171450" lvl="0" indent="-171450" algn="l" rtl="0">
              <a:spcBef>
                <a:spcPts val="360"/>
              </a:spcBef>
              <a:spcAft>
                <a:spcPts val="0"/>
              </a:spcAft>
              <a:buClr>
                <a:schemeClr val="dk1"/>
              </a:buClr>
              <a:buSzPts val="1200"/>
              <a:buFont typeface="Arial"/>
              <a:buChar char="•"/>
            </a:pPr>
            <a:r>
              <a:rPr lang="vi"/>
              <a:t>Có thể tạo liên kết giữa hình ảnh và trang HTML.</a:t>
            </a:r>
            <a:endParaRPr/>
          </a:p>
          <a:p>
            <a:pPr marL="171450" lvl="0" indent="-171450" algn="l" rtl="0">
              <a:spcBef>
                <a:spcPts val="360"/>
              </a:spcBef>
              <a:spcAft>
                <a:spcPts val="0"/>
              </a:spcAft>
              <a:buClr>
                <a:schemeClr val="dk1"/>
              </a:buClr>
              <a:buSzPts val="1200"/>
              <a:buFont typeface="Arial"/>
              <a:buChar char="•"/>
            </a:pPr>
            <a:r>
              <a:rPr lang="vi" b="0"/>
              <a:t>Ví dụ về các thuộc tính của hình ảnh</a:t>
            </a:r>
            <a:endParaRPr/>
          </a:p>
        </p:txBody>
      </p:sp>
      <p:sp>
        <p:nvSpPr>
          <p:cNvPr id="143" name="Google Shape;143;gb17c5bc06c_2_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7c5bc06c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gb17c5bc06c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Chèn hình ảnh</a:t>
            </a:r>
            <a:endParaRPr/>
          </a:p>
          <a:p>
            <a:pPr marL="171450" marR="0" lvl="0" indent="-171450" algn="l" rtl="0">
              <a:lnSpc>
                <a:spcPct val="100000"/>
              </a:lnSpc>
              <a:spcBef>
                <a:spcPts val="360"/>
              </a:spcBef>
              <a:spcAft>
                <a:spcPts val="0"/>
              </a:spcAft>
              <a:buClr>
                <a:schemeClr val="dk1"/>
              </a:buClr>
              <a:buSzPts val="1200"/>
              <a:buFont typeface="Arial"/>
              <a:buChar char="•"/>
            </a:pPr>
            <a:r>
              <a:rPr lang="vi" b="1"/>
              <a:t>HTML5</a:t>
            </a:r>
            <a:r>
              <a:rPr lang="vi"/>
              <a:t> đã giới thiệu một thẻ mới </a:t>
            </a:r>
            <a:r>
              <a:rPr lang="vi" b="1"/>
              <a:t>&lt;figure&gt; </a:t>
            </a:r>
            <a:r>
              <a:rPr lang="vi"/>
              <a:t>hoạt động như một vùng chứa chứa thẻ </a:t>
            </a:r>
            <a:r>
              <a:rPr lang="vi" b="1"/>
              <a:t>&lt;img&gt;</a:t>
            </a:r>
            <a:endParaRPr b="1"/>
          </a:p>
          <a:p>
            <a:pPr marL="171450" lvl="0" indent="-171450" algn="l" rtl="0">
              <a:spcBef>
                <a:spcPts val="360"/>
              </a:spcBef>
              <a:spcAft>
                <a:spcPts val="0"/>
              </a:spcAft>
              <a:buClr>
                <a:schemeClr val="dk1"/>
              </a:buClr>
              <a:buSzPts val="1200"/>
              <a:buFont typeface="Arial"/>
              <a:buChar char="•"/>
            </a:pPr>
            <a:r>
              <a:rPr lang="vi"/>
              <a:t>Nó không phải là sự thay thế cho thẻ </a:t>
            </a:r>
            <a:r>
              <a:rPr lang="vi" b="1"/>
              <a:t>&lt;img&gt;</a:t>
            </a:r>
            <a:endParaRPr b="1"/>
          </a:p>
          <a:p>
            <a:pPr marL="171450" lvl="0" indent="-171450" algn="l" rtl="0">
              <a:spcBef>
                <a:spcPts val="360"/>
              </a:spcBef>
              <a:spcAft>
                <a:spcPts val="0"/>
              </a:spcAft>
              <a:buClr>
                <a:schemeClr val="dk1"/>
              </a:buClr>
              <a:buSzPts val="1200"/>
              <a:buFont typeface="Arial"/>
              <a:buChar char="•"/>
            </a:pPr>
            <a:r>
              <a:rPr lang="vi"/>
              <a:t>Thẻ </a:t>
            </a:r>
            <a:r>
              <a:rPr lang="vi" b="1"/>
              <a:t>&lt;figure&gt; </a:t>
            </a:r>
            <a:r>
              <a:rPr lang="vi"/>
              <a:t>chỉ định nội dung độc lập, chẳng hạn như hình minh họa, sơ đồ, ảnh, danh sách mã, v.v.</a:t>
            </a:r>
            <a:endParaRPr/>
          </a:p>
          <a:p>
            <a:pPr marL="171450" lvl="0" indent="-171450" algn="l" rtl="0">
              <a:spcBef>
                <a:spcPts val="360"/>
              </a:spcBef>
              <a:spcAft>
                <a:spcPts val="0"/>
              </a:spcAft>
              <a:buClr>
                <a:schemeClr val="dk1"/>
              </a:buClr>
              <a:buSzPts val="1200"/>
              <a:buFont typeface="Arial"/>
              <a:buChar char="•"/>
            </a:pPr>
            <a:r>
              <a:rPr lang="vi"/>
              <a:t>Nội dung của phần tử </a:t>
            </a:r>
            <a:r>
              <a:rPr lang="vi" b="1"/>
              <a:t>&lt;figure&gt; </a:t>
            </a:r>
            <a:r>
              <a:rPr lang="vi"/>
              <a:t>có liên quan đến luồng chính, vị trí của nó độc lập với luồng chính.</a:t>
            </a:r>
            <a:endParaRPr b="1"/>
          </a:p>
        </p:txBody>
      </p:sp>
      <p:sp>
        <p:nvSpPr>
          <p:cNvPr id="163" name="Google Shape;163;gb17c5bc06c_2_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17c5bc06c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gb17c5bc06c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CSS dùng để định kích cỡ và khoảng đệm cho hình ảnh</a:t>
            </a:r>
            <a:endParaRPr/>
          </a:p>
          <a:p>
            <a:pPr marL="171450" lvl="0" indent="-171450" algn="l" rtl="0">
              <a:spcBef>
                <a:spcPts val="360"/>
              </a:spcBef>
              <a:spcAft>
                <a:spcPts val="0"/>
              </a:spcAft>
              <a:buClr>
                <a:schemeClr val="dk1"/>
              </a:buClr>
              <a:buSzPts val="1200"/>
              <a:buFont typeface="Arial"/>
              <a:buChar char="•"/>
            </a:pPr>
            <a:r>
              <a:rPr lang="vi"/>
              <a:t>Kích thước của hình ảnh được chỉ định bởi thuộc tính chiều cao và chiều rộng</a:t>
            </a:r>
            <a:endParaRPr/>
          </a:p>
          <a:p>
            <a:pPr marL="171450" lvl="0" indent="-171450" algn="l" rtl="0">
              <a:spcBef>
                <a:spcPts val="360"/>
              </a:spcBef>
              <a:spcAft>
                <a:spcPts val="0"/>
              </a:spcAft>
              <a:buClr>
                <a:schemeClr val="dk1"/>
              </a:buClr>
              <a:buSzPts val="1200"/>
              <a:buFont typeface="Arial"/>
              <a:buChar char="•"/>
            </a:pPr>
            <a:r>
              <a:rPr lang="vi"/>
              <a:t>Thuộc tính </a:t>
            </a:r>
            <a:r>
              <a:rPr lang="vi" b="1"/>
              <a:t>padding</a:t>
            </a:r>
            <a:r>
              <a:rPr lang="vi"/>
              <a:t> chỉ định khoảng trống giữa đường viền phần tử và nội dung phần tử.</a:t>
            </a:r>
            <a:endParaRPr b="1"/>
          </a:p>
        </p:txBody>
      </p:sp>
      <p:sp>
        <p:nvSpPr>
          <p:cNvPr id="182" name="Google Shape;182;gb17c5bc06c_2_1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17c5bc06c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gb17c5bc06c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Hình ảnh thu nhỏ</a:t>
            </a:r>
            <a:endParaRPr b="1"/>
          </a:p>
          <a:p>
            <a:pPr marL="171450" lvl="0" indent="-171450" algn="l" rtl="0">
              <a:spcBef>
                <a:spcPts val="360"/>
              </a:spcBef>
              <a:spcAft>
                <a:spcPts val="0"/>
              </a:spcAft>
              <a:buClr>
                <a:schemeClr val="dk1"/>
              </a:buClr>
              <a:buSzPts val="1200"/>
              <a:buFont typeface="Arial"/>
              <a:buChar char="•"/>
            </a:pPr>
            <a:r>
              <a:rPr lang="vi"/>
              <a:t>Hình thu nhỏ là một ảnh nhỏ hoặc một phần của ảnh lớn hơn.</a:t>
            </a:r>
            <a:endParaRPr/>
          </a:p>
          <a:p>
            <a:pPr marL="171450" lvl="0" indent="-171450" algn="l" rtl="0">
              <a:spcBef>
                <a:spcPts val="360"/>
              </a:spcBef>
              <a:spcAft>
                <a:spcPts val="0"/>
              </a:spcAft>
              <a:buClr>
                <a:schemeClr val="dk1"/>
              </a:buClr>
              <a:buSzPts val="1200"/>
              <a:buFont typeface="Arial"/>
              <a:buChar char="•"/>
            </a:pPr>
            <a:r>
              <a:rPr lang="vi"/>
              <a:t>Nhấp vào ảnh thu nhỏ sẽ liên kết đến ảnh gốc lớn hơn, có thể được xem và tải xuống.</a:t>
            </a:r>
            <a:endParaRPr b="1"/>
          </a:p>
        </p:txBody>
      </p:sp>
      <p:sp>
        <p:nvSpPr>
          <p:cNvPr id="198" name="Google Shape;198;gb17c5bc06c_2_1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sp>
        <p:nvSpPr>
          <p:cNvPr id="56" name="Google Shape;56;p14"/>
          <p:cNvSpPr txBox="1"/>
          <p:nvPr/>
        </p:nvSpPr>
        <p:spPr>
          <a:xfrm>
            <a:off x="1752600" y="2743200"/>
            <a:ext cx="18288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7</a:t>
            </a:r>
            <a:endParaRPr/>
          </a:p>
        </p:txBody>
      </p:sp>
      <p:sp>
        <p:nvSpPr>
          <p:cNvPr id="57" name="Google Shape;57;p14"/>
          <p:cNvSpPr txBox="1"/>
          <p:nvPr/>
        </p:nvSpPr>
        <p:spPr>
          <a:xfrm>
            <a:off x="914400" y="3314700"/>
            <a:ext cx="7315200" cy="11079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Displaying Graphics and CSS3 Animation</a:t>
            </a:r>
            <a:endParaRPr/>
          </a:p>
        </p:txBody>
      </p:sp>
      <p:sp>
        <p:nvSpPr>
          <p:cNvPr id="58" name="Google Shape;58;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l="3556"/>
          <a:stretch/>
        </p:blipFill>
        <p:spPr>
          <a:xfrm>
            <a:off x="7040033" y="1600200"/>
            <a:ext cx="656167" cy="571500"/>
          </a:xfrm>
          <a:prstGeom prst="rect">
            <a:avLst/>
          </a:prstGeom>
          <a:noFill/>
          <a:ln>
            <a:noFill/>
          </a:ln>
        </p:spPr>
      </p:pic>
      <p:pic>
        <p:nvPicPr>
          <p:cNvPr id="60" name="Google Shape;60;p14" descr="Internet_Explorer_7_Logo-150x150.png"/>
          <p:cNvPicPr preferRelativeResize="0"/>
          <p:nvPr/>
        </p:nvPicPr>
        <p:blipFill rotWithShape="1">
          <a:blip r:embed="rId3">
            <a:alphaModFix/>
          </a:blip>
          <a:srcRect/>
          <a:stretch/>
        </p:blipFill>
        <p:spPr>
          <a:xfrm>
            <a:off x="7010400" y="628650"/>
            <a:ext cx="457200" cy="457200"/>
          </a:xfrm>
          <a:prstGeom prst="rect">
            <a:avLst/>
          </a:prstGeom>
          <a:noFill/>
          <a:ln>
            <a:noFill/>
          </a:ln>
        </p:spPr>
      </p:pic>
      <p:pic>
        <p:nvPicPr>
          <p:cNvPr id="61" name="Google Shape;61;p14" descr="images.jpg"/>
          <p:cNvPicPr preferRelativeResize="0"/>
          <p:nvPr/>
        </p:nvPicPr>
        <p:blipFill rotWithShape="1">
          <a:blip r:embed="rId4">
            <a:alphaModFix/>
          </a:blip>
          <a:srcRect/>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F9356"/>
                </a:solidFill>
                <a:latin typeface="Courier New"/>
                <a:ea typeface="Courier New"/>
                <a:cs typeface="Courier New"/>
                <a:sym typeface="Courier New"/>
              </a:rPr>
              <a:t>     NexTGen Web</a:t>
            </a:r>
            <a:endParaRPr sz="6000" b="1" i="0" u="none" strike="noStrike" cap="non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a:stretch/>
        </p:blipFill>
        <p:spPr>
          <a:xfrm>
            <a:off x="6009901" y="628650"/>
            <a:ext cx="464624" cy="442913"/>
          </a:xfrm>
          <a:prstGeom prst="rect">
            <a:avLst/>
          </a:prstGeom>
          <a:noFill/>
          <a:ln>
            <a:noFill/>
          </a:ln>
        </p:spPr>
      </p:pic>
      <p:pic>
        <p:nvPicPr>
          <p:cNvPr id="65" name="Google Shape;65;p14" descr="256px-Chrome_Logo.svg_.png"/>
          <p:cNvPicPr preferRelativeResize="0"/>
          <p:nvPr/>
        </p:nvPicPr>
        <p:blipFill rotWithShape="1">
          <a:blip r:embed="rId7">
            <a:alphaModFix/>
          </a:blip>
          <a:srcRect/>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alpha val="49803"/>
          </a:schemeClr>
        </a:solidFill>
        <a:effectLst/>
      </p:bgPr>
    </p:bg>
    <p:spTree>
      <p:nvGrpSpPr>
        <p:cNvPr id="1"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548135"/>
              </a:gs>
              <a:gs pos="43000">
                <a:srgbClr val="C4E0B2"/>
              </a:gs>
              <a:gs pos="100000">
                <a:srgbClr val="DBDBDB"/>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8" name="Google Shape;68;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69" name="Google Shape;69;p1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004E4C"/>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1" name="Google Shape;71;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2" name="Google Shape;72;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211" name="Google Shape;211;p25"/>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12" name="Google Shape;212;p2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CSS3 Transitions 1-2</a:t>
            </a:r>
            <a:endParaRPr/>
          </a:p>
        </p:txBody>
      </p:sp>
      <p:sp>
        <p:nvSpPr>
          <p:cNvPr id="213" name="Google Shape;213;p25"/>
          <p:cNvSpPr/>
          <p:nvPr/>
        </p:nvSpPr>
        <p:spPr>
          <a:xfrm>
            <a:off x="242888" y="628650"/>
            <a:ext cx="8686800" cy="62865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In 2007, Apple introduced the CSS transition, which later became a proprietary feature of Safari called CSS Animation. </a:t>
            </a:r>
            <a:endParaRPr sz="1800"/>
          </a:p>
        </p:txBody>
      </p:sp>
      <p:grpSp>
        <p:nvGrpSpPr>
          <p:cNvPr id="214" name="Google Shape;214;p25"/>
          <p:cNvGrpSpPr/>
          <p:nvPr/>
        </p:nvGrpSpPr>
        <p:grpSpPr>
          <a:xfrm>
            <a:off x="683510" y="1257300"/>
            <a:ext cx="7826347" cy="2571751"/>
            <a:chOff x="59622" y="0"/>
            <a:chExt cx="7826347" cy="3429001"/>
          </a:xfrm>
        </p:grpSpPr>
        <p:sp>
          <p:nvSpPr>
            <p:cNvPr id="215" name="Google Shape;215;p25"/>
            <p:cNvSpPr/>
            <p:nvPr/>
          </p:nvSpPr>
          <p:spPr>
            <a:xfrm>
              <a:off x="59622" y="0"/>
              <a:ext cx="6456515" cy="472982"/>
            </a:xfrm>
            <a:prstGeom prst="roundRect">
              <a:avLst>
                <a:gd name="adj" fmla="val 10000"/>
              </a:avLst>
            </a:prstGeom>
            <a:solidFill>
              <a:srgbClr val="7030A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txBox="1"/>
            <p:nvPr/>
          </p:nvSpPr>
          <p:spPr>
            <a:xfrm>
              <a:off x="73487" y="13867"/>
              <a:ext cx="6394200" cy="411300"/>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lt1"/>
                </a:buClr>
                <a:buSzPts val="2000"/>
                <a:buFont typeface="Courier New"/>
                <a:buNone/>
              </a:pPr>
              <a:r>
                <a:rPr lang="vi" b="0" i="0" u="none" strike="noStrike" cap="none">
                  <a:solidFill>
                    <a:schemeClr val="lt1"/>
                  </a:solidFill>
                  <a:latin typeface="Courier New"/>
                  <a:ea typeface="Courier New"/>
                  <a:cs typeface="Courier New"/>
                  <a:sym typeface="Courier New"/>
                </a:rPr>
                <a:t>Browsers that support CSS3 Transitions are as follows:</a:t>
              </a:r>
              <a:endParaRPr/>
            </a:p>
          </p:txBody>
        </p:sp>
        <p:sp>
          <p:nvSpPr>
            <p:cNvPr id="217" name="Google Shape;217;p25"/>
            <p:cNvSpPr/>
            <p:nvPr/>
          </p:nvSpPr>
          <p:spPr>
            <a:xfrm>
              <a:off x="705274" y="472982"/>
              <a:ext cx="548854" cy="763951"/>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18" name="Google Shape;218;p25"/>
            <p:cNvSpPr/>
            <p:nvPr/>
          </p:nvSpPr>
          <p:spPr>
            <a:xfrm>
              <a:off x="1254129" y="990600"/>
              <a:ext cx="6613184" cy="492667"/>
            </a:xfrm>
            <a:prstGeom prst="roundRect">
              <a:avLst>
                <a:gd name="adj" fmla="val 10000"/>
              </a:avLst>
            </a:prstGeom>
            <a:solidFill>
              <a:srgbClr val="FEE599">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txBox="1"/>
            <p:nvPr/>
          </p:nvSpPr>
          <p:spPr>
            <a:xfrm>
              <a:off x="1268559" y="1005030"/>
              <a:ext cx="6584324" cy="463807"/>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0" i="0" u="none" strike="noStrike" cap="none">
                  <a:solidFill>
                    <a:schemeClr val="dk1"/>
                  </a:solidFill>
                  <a:latin typeface="Calibri"/>
                  <a:ea typeface="Calibri"/>
                  <a:cs typeface="Calibri"/>
                  <a:sym typeface="Calibri"/>
                </a:rPr>
                <a:t>Apple Safari 3.1 and later which requires the prefix –webkit-</a:t>
              </a:r>
              <a:endParaRPr/>
            </a:p>
          </p:txBody>
        </p:sp>
        <p:sp>
          <p:nvSpPr>
            <p:cNvPr id="220" name="Google Shape;220;p25"/>
            <p:cNvSpPr/>
            <p:nvPr/>
          </p:nvSpPr>
          <p:spPr>
            <a:xfrm>
              <a:off x="705274" y="472982"/>
              <a:ext cx="548854" cy="1404227"/>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21" name="Google Shape;221;p25"/>
            <p:cNvSpPr/>
            <p:nvPr/>
          </p:nvSpPr>
          <p:spPr>
            <a:xfrm>
              <a:off x="1254129" y="1620820"/>
              <a:ext cx="6631840" cy="512780"/>
            </a:xfrm>
            <a:prstGeom prst="roundRect">
              <a:avLst>
                <a:gd name="adj" fmla="val 10000"/>
              </a:avLst>
            </a:prstGeom>
            <a:solidFill>
              <a:srgbClr val="A8D08C">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txBox="1"/>
            <p:nvPr/>
          </p:nvSpPr>
          <p:spPr>
            <a:xfrm>
              <a:off x="1269148" y="1635839"/>
              <a:ext cx="6601802" cy="482742"/>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0" i="0" u="none" strike="noStrike" cap="none">
                  <a:solidFill>
                    <a:schemeClr val="dk1"/>
                  </a:solidFill>
                  <a:latin typeface="Calibri"/>
                  <a:ea typeface="Calibri"/>
                  <a:cs typeface="Calibri"/>
                  <a:sym typeface="Calibri"/>
                </a:rPr>
                <a:t>Google Chrome which requires the prefix –webkit-</a:t>
              </a:r>
              <a:endParaRPr/>
            </a:p>
          </p:txBody>
        </p:sp>
        <p:sp>
          <p:nvSpPr>
            <p:cNvPr id="223" name="Google Shape;223;p25"/>
            <p:cNvSpPr/>
            <p:nvPr/>
          </p:nvSpPr>
          <p:spPr>
            <a:xfrm>
              <a:off x="705274" y="472982"/>
              <a:ext cx="548854" cy="2076445"/>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24" name="Google Shape;224;p25"/>
            <p:cNvSpPr/>
            <p:nvPr/>
          </p:nvSpPr>
          <p:spPr>
            <a:xfrm>
              <a:off x="1254129" y="2279455"/>
              <a:ext cx="6586036" cy="539945"/>
            </a:xfrm>
            <a:prstGeom prst="roundRect">
              <a:avLst>
                <a:gd name="adj" fmla="val 10000"/>
              </a:avLst>
            </a:prstGeom>
            <a:solidFill>
              <a:srgbClr val="C9C9C9">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txBox="1"/>
            <p:nvPr/>
          </p:nvSpPr>
          <p:spPr>
            <a:xfrm>
              <a:off x="1269943" y="2295269"/>
              <a:ext cx="6554408" cy="508317"/>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1800" b="0" i="0" u="none" strike="noStrike" cap="none">
                  <a:solidFill>
                    <a:schemeClr val="dk1"/>
                  </a:solidFill>
                  <a:latin typeface="Calibri"/>
                  <a:ea typeface="Calibri"/>
                  <a:cs typeface="Calibri"/>
                  <a:sym typeface="Calibri"/>
                </a:rPr>
                <a:t>Mozilla Firefox 3.7 alpha and later which requires the prefix –moz-</a:t>
              </a:r>
              <a:endParaRPr sz="1800"/>
            </a:p>
          </p:txBody>
        </p:sp>
        <p:sp>
          <p:nvSpPr>
            <p:cNvPr id="226" name="Google Shape;226;p25"/>
            <p:cNvSpPr/>
            <p:nvPr/>
          </p:nvSpPr>
          <p:spPr>
            <a:xfrm>
              <a:off x="705274" y="472982"/>
              <a:ext cx="586856" cy="2721644"/>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27" name="Google Shape;227;p25"/>
            <p:cNvSpPr/>
            <p:nvPr/>
          </p:nvSpPr>
          <p:spPr>
            <a:xfrm>
              <a:off x="1292131" y="2960252"/>
              <a:ext cx="6573853" cy="468749"/>
            </a:xfrm>
            <a:prstGeom prst="roundRect">
              <a:avLst>
                <a:gd name="adj" fmla="val 10000"/>
              </a:avLst>
            </a:prstGeom>
            <a:solidFill>
              <a:srgbClr val="F4B081">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txBox="1"/>
            <p:nvPr/>
          </p:nvSpPr>
          <p:spPr>
            <a:xfrm>
              <a:off x="1305860" y="2973981"/>
              <a:ext cx="6546395" cy="441291"/>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0" i="0" u="none" strike="noStrike" cap="none">
                  <a:solidFill>
                    <a:schemeClr val="dk1"/>
                  </a:solidFill>
                  <a:latin typeface="Calibri"/>
                  <a:ea typeface="Calibri"/>
                  <a:cs typeface="Calibri"/>
                  <a:sym typeface="Calibri"/>
                </a:rPr>
                <a:t>Opera 10.5x and later which requires the prefix –o-</a:t>
              </a:r>
              <a:endParaRPr/>
            </a:p>
          </p:txBody>
        </p:sp>
      </p:grpSp>
      <p:sp>
        <p:nvSpPr>
          <p:cNvPr id="229" name="Google Shape;229;p25"/>
          <p:cNvSpPr/>
          <p:nvPr/>
        </p:nvSpPr>
        <p:spPr>
          <a:xfrm>
            <a:off x="228600" y="4286250"/>
            <a:ext cx="8153400" cy="4572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Currently, Internet Explorer 9 does not support CSS3 Transitions</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36" name="Google Shape;236;p26"/>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37" name="Google Shape;237;p26"/>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Working with CSS3 Transitions 2-2</a:t>
            </a:r>
            <a:endParaRPr/>
          </a:p>
        </p:txBody>
      </p:sp>
      <p:sp>
        <p:nvSpPr>
          <p:cNvPr id="238" name="Google Shape;238;p26"/>
          <p:cNvSpPr/>
          <p:nvPr/>
        </p:nvSpPr>
        <p:spPr>
          <a:xfrm>
            <a:off x="293009" y="742950"/>
            <a:ext cx="8610600" cy="3429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875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Following table lists all the transition properties.</a:t>
            </a:r>
            <a:endParaRPr/>
          </a:p>
        </p:txBody>
      </p:sp>
      <p:graphicFrame>
        <p:nvGraphicFramePr>
          <p:cNvPr id="239" name="Google Shape;239;p26"/>
          <p:cNvGraphicFramePr/>
          <p:nvPr/>
        </p:nvGraphicFramePr>
        <p:xfrm>
          <a:off x="533400" y="1200150"/>
          <a:ext cx="2362200" cy="2135520"/>
        </p:xfrm>
        <a:graphic>
          <a:graphicData uri="http://schemas.openxmlformats.org/drawingml/2006/table">
            <a:tbl>
              <a:tblPr firstRow="1" bandRow="1">
                <a:noFill/>
                <a:tableStyleId>{9DD0FA2E-234E-46BC-9806-2FDDC0F9478B}</a:tableStyleId>
              </a:tblPr>
              <a:tblGrid>
                <a:gridCol w="2362200">
                  <a:extLst>
                    <a:ext uri="{9D8B030D-6E8A-4147-A177-3AD203B41FA5}">
                      <a16:colId xmlns:a16="http://schemas.microsoft.com/office/drawing/2014/main" val="20000"/>
                    </a:ext>
                  </a:extLst>
                </a:gridCol>
              </a:tblGrid>
              <a:tr h="300850">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Property</a:t>
                      </a:r>
                      <a:endParaRPr sz="1100"/>
                    </a:p>
                  </a:txBody>
                  <a:tcPr marL="91450" marR="91450" marT="0" marB="0">
                    <a:solidFill>
                      <a:srgbClr val="C55A11"/>
                    </a:solidFill>
                  </a:tcPr>
                </a:tc>
                <a:extLst>
                  <a:ext uri="{0D108BD9-81ED-4DB2-BD59-A6C34878D82A}">
                    <a16:rowId xmlns:a16="http://schemas.microsoft.com/office/drawing/2014/main" val="10000"/>
                  </a:ext>
                </a:extLst>
              </a:tr>
              <a:tr h="351000">
                <a:tc>
                  <a:txBody>
                    <a:bodyPr/>
                    <a:lstStyle/>
                    <a:p>
                      <a:pPr marL="0" marR="0" lvl="0" indent="0" algn="l" rtl="0">
                        <a:spcBef>
                          <a:spcPts val="0"/>
                        </a:spcBef>
                        <a:spcAft>
                          <a:spcPts val="0"/>
                        </a:spcAft>
                        <a:buNone/>
                      </a:pPr>
                      <a:r>
                        <a:rPr lang="vi" sz="1800" b="1" baseline="30000">
                          <a:solidFill>
                            <a:schemeClr val="dk1"/>
                          </a:solidFill>
                          <a:latin typeface="Arial"/>
                          <a:ea typeface="Arial"/>
                          <a:cs typeface="Arial"/>
                          <a:sym typeface="Arial"/>
                        </a:rPr>
                        <a:t>transition</a:t>
                      </a:r>
                      <a:endParaRPr sz="1100"/>
                    </a:p>
                  </a:txBody>
                  <a:tcPr marL="91450" marR="91450" marT="0" marB="0">
                    <a:solidFill>
                      <a:srgbClr val="DBDBDB"/>
                    </a:solidFill>
                  </a:tcPr>
                </a:tc>
                <a:extLst>
                  <a:ext uri="{0D108BD9-81ED-4DB2-BD59-A6C34878D82A}">
                    <a16:rowId xmlns:a16="http://schemas.microsoft.com/office/drawing/2014/main" val="10001"/>
                  </a:ext>
                </a:extLst>
              </a:tr>
              <a:tr h="351000">
                <a:tc>
                  <a:txBody>
                    <a:bodyPr/>
                    <a:lstStyle/>
                    <a:p>
                      <a:pPr marL="0" marR="0" lvl="0" indent="0" algn="l" rtl="0">
                        <a:spcBef>
                          <a:spcPts val="0"/>
                        </a:spcBef>
                        <a:spcAft>
                          <a:spcPts val="0"/>
                        </a:spcAft>
                        <a:buNone/>
                      </a:pPr>
                      <a:r>
                        <a:rPr lang="vi" sz="1800" b="1" baseline="30000">
                          <a:solidFill>
                            <a:schemeClr val="dk1"/>
                          </a:solidFill>
                          <a:latin typeface="Arial"/>
                          <a:ea typeface="Arial"/>
                          <a:cs typeface="Arial"/>
                          <a:sym typeface="Arial"/>
                        </a:rPr>
                        <a:t>transition-property</a:t>
                      </a:r>
                      <a:endParaRPr sz="1100"/>
                    </a:p>
                  </a:txBody>
                  <a:tcPr marL="91450" marR="91450" marT="0" marB="0">
                    <a:solidFill>
                      <a:srgbClr val="FBE4D4"/>
                    </a:solidFill>
                  </a:tcPr>
                </a:tc>
                <a:extLst>
                  <a:ext uri="{0D108BD9-81ED-4DB2-BD59-A6C34878D82A}">
                    <a16:rowId xmlns:a16="http://schemas.microsoft.com/office/drawing/2014/main" val="10002"/>
                  </a:ext>
                </a:extLst>
              </a:tr>
              <a:tr h="238175">
                <a:tc>
                  <a:txBody>
                    <a:bodyPr/>
                    <a:lstStyle/>
                    <a:p>
                      <a:pPr marL="0" marR="0" lvl="0" indent="0" algn="l" rtl="0">
                        <a:spcBef>
                          <a:spcPts val="0"/>
                        </a:spcBef>
                        <a:spcAft>
                          <a:spcPts val="0"/>
                        </a:spcAft>
                        <a:buNone/>
                      </a:pPr>
                      <a:r>
                        <a:rPr lang="vi" sz="1800" b="1" baseline="30000">
                          <a:solidFill>
                            <a:schemeClr val="dk1"/>
                          </a:solidFill>
                          <a:latin typeface="Arial"/>
                          <a:ea typeface="Arial"/>
                          <a:cs typeface="Arial"/>
                          <a:sym typeface="Arial"/>
                        </a:rPr>
                        <a:t>transition-duration</a:t>
                      </a:r>
                      <a:endParaRPr sz="1100"/>
                    </a:p>
                  </a:txBody>
                  <a:tcPr marL="91450" marR="91450" marT="0" marB="0">
                    <a:solidFill>
                      <a:srgbClr val="DBDBDB"/>
                    </a:solidFill>
                  </a:tcPr>
                </a:tc>
                <a:extLst>
                  <a:ext uri="{0D108BD9-81ED-4DB2-BD59-A6C34878D82A}">
                    <a16:rowId xmlns:a16="http://schemas.microsoft.com/office/drawing/2014/main" val="10003"/>
                  </a:ext>
                </a:extLst>
              </a:tr>
              <a:tr h="338475">
                <a:tc>
                  <a:txBody>
                    <a:bodyPr/>
                    <a:lstStyle/>
                    <a:p>
                      <a:pPr marL="0" marR="0" lvl="0" indent="0" algn="l" rtl="0">
                        <a:spcBef>
                          <a:spcPts val="0"/>
                        </a:spcBef>
                        <a:spcAft>
                          <a:spcPts val="0"/>
                        </a:spcAft>
                        <a:buNone/>
                      </a:pPr>
                      <a:r>
                        <a:rPr lang="vi" sz="1800" b="1" baseline="30000">
                          <a:solidFill>
                            <a:schemeClr val="dk1"/>
                          </a:solidFill>
                          <a:latin typeface="Arial"/>
                          <a:ea typeface="Arial"/>
                          <a:cs typeface="Arial"/>
                          <a:sym typeface="Arial"/>
                        </a:rPr>
                        <a:t>transition-timing-function</a:t>
                      </a:r>
                      <a:endParaRPr sz="1100"/>
                    </a:p>
                  </a:txBody>
                  <a:tcPr marL="91450" marR="91450" marT="0" marB="0">
                    <a:solidFill>
                      <a:srgbClr val="FBE4D4"/>
                    </a:solidFill>
                  </a:tcPr>
                </a:tc>
                <a:extLst>
                  <a:ext uri="{0D108BD9-81ED-4DB2-BD59-A6C34878D82A}">
                    <a16:rowId xmlns:a16="http://schemas.microsoft.com/office/drawing/2014/main" val="10004"/>
                  </a:ext>
                </a:extLst>
              </a:tr>
              <a:tr h="363525">
                <a:tc>
                  <a:txBody>
                    <a:bodyPr/>
                    <a:lstStyle/>
                    <a:p>
                      <a:pPr marL="0" marR="0" lvl="0" indent="0" algn="l" rtl="0">
                        <a:spcBef>
                          <a:spcPts val="0"/>
                        </a:spcBef>
                        <a:spcAft>
                          <a:spcPts val="0"/>
                        </a:spcAft>
                        <a:buNone/>
                      </a:pPr>
                      <a:r>
                        <a:rPr lang="vi" sz="1800" b="1" baseline="30000">
                          <a:solidFill>
                            <a:schemeClr val="dk1"/>
                          </a:solidFill>
                          <a:latin typeface="Arial"/>
                          <a:ea typeface="Arial"/>
                          <a:cs typeface="Arial"/>
                          <a:sym typeface="Arial"/>
                        </a:rPr>
                        <a:t>transition-delay</a:t>
                      </a:r>
                      <a:endParaRPr sz="1100"/>
                    </a:p>
                  </a:txBody>
                  <a:tcPr marL="91450" marR="91450" marT="0" marB="0">
                    <a:solidFill>
                      <a:srgbClr val="DBDBDB"/>
                    </a:solidFill>
                  </a:tcPr>
                </a:tc>
                <a:extLst>
                  <a:ext uri="{0D108BD9-81ED-4DB2-BD59-A6C34878D82A}">
                    <a16:rowId xmlns:a16="http://schemas.microsoft.com/office/drawing/2014/main" val="10005"/>
                  </a:ext>
                </a:extLst>
              </a:tr>
            </a:tbl>
          </a:graphicData>
        </a:graphic>
      </p:graphicFrame>
      <p:pic>
        <p:nvPicPr>
          <p:cNvPr id="240" name="Google Shape;240;p26" descr="7.5.tif"/>
          <p:cNvPicPr preferRelativeResize="0"/>
          <p:nvPr/>
        </p:nvPicPr>
        <p:blipFill rotWithShape="1">
          <a:blip r:embed="rId3">
            <a:alphaModFix/>
          </a:blip>
          <a:srcRect/>
          <a:stretch/>
        </p:blipFill>
        <p:spPr>
          <a:xfrm>
            <a:off x="3237517" y="1219098"/>
            <a:ext cx="5674242" cy="29058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47" name="Google Shape;247;p2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48" name="Google Shape;248;p2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CSS3 Animation 1-2</a:t>
            </a:r>
            <a:endParaRPr/>
          </a:p>
        </p:txBody>
      </p:sp>
      <p:sp>
        <p:nvSpPr>
          <p:cNvPr id="249" name="Google Shape;249;p27"/>
          <p:cNvSpPr/>
          <p:nvPr/>
        </p:nvSpPr>
        <p:spPr>
          <a:xfrm>
            <a:off x="228600" y="639365"/>
            <a:ext cx="8534400" cy="457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CSS3 animations can animate transitions of one CSS style configuration to another.</a:t>
            </a:r>
            <a:endParaRPr sz="1800"/>
          </a:p>
        </p:txBody>
      </p:sp>
      <p:grpSp>
        <p:nvGrpSpPr>
          <p:cNvPr id="250" name="Google Shape;250;p27"/>
          <p:cNvGrpSpPr/>
          <p:nvPr/>
        </p:nvGrpSpPr>
        <p:grpSpPr>
          <a:xfrm>
            <a:off x="672625" y="1143000"/>
            <a:ext cx="7818934" cy="1428750"/>
            <a:chOff x="63025" y="0"/>
            <a:chExt cx="7818934" cy="1905000"/>
          </a:xfrm>
        </p:grpSpPr>
        <p:sp>
          <p:nvSpPr>
            <p:cNvPr id="251" name="Google Shape;251;p27"/>
            <p:cNvSpPr/>
            <p:nvPr/>
          </p:nvSpPr>
          <p:spPr>
            <a:xfrm>
              <a:off x="63025" y="0"/>
              <a:ext cx="7375215" cy="459147"/>
            </a:xfrm>
            <a:prstGeom prst="roundRect">
              <a:avLst>
                <a:gd name="adj" fmla="val 10000"/>
              </a:avLst>
            </a:prstGeom>
            <a:solidFill>
              <a:srgbClr val="7030A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txBox="1"/>
            <p:nvPr/>
          </p:nvSpPr>
          <p:spPr>
            <a:xfrm>
              <a:off x="76473" y="13448"/>
              <a:ext cx="7348319" cy="432251"/>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lt1"/>
                </a:buClr>
                <a:buSzPts val="2000"/>
                <a:buFont typeface="Courier New"/>
                <a:buNone/>
              </a:pPr>
              <a:r>
                <a:rPr lang="vi" b="0" i="0" u="none" strike="noStrike" cap="none">
                  <a:solidFill>
                    <a:schemeClr val="lt1"/>
                  </a:solidFill>
                  <a:latin typeface="Courier New"/>
                  <a:ea typeface="Courier New"/>
                  <a:cs typeface="Courier New"/>
                  <a:sym typeface="Courier New"/>
                </a:rPr>
                <a:t>The two components of animation are as follows:</a:t>
              </a:r>
              <a:endParaRPr/>
            </a:p>
          </p:txBody>
        </p:sp>
        <p:sp>
          <p:nvSpPr>
            <p:cNvPr id="253" name="Google Shape;253;p27"/>
            <p:cNvSpPr/>
            <p:nvPr/>
          </p:nvSpPr>
          <p:spPr>
            <a:xfrm>
              <a:off x="800546" y="459147"/>
              <a:ext cx="643556" cy="224079"/>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54" name="Google Shape;254;p27"/>
            <p:cNvSpPr/>
            <p:nvPr/>
          </p:nvSpPr>
          <p:spPr>
            <a:xfrm>
              <a:off x="1444103" y="444099"/>
              <a:ext cx="6419745" cy="478256"/>
            </a:xfrm>
            <a:prstGeom prst="roundRect">
              <a:avLst>
                <a:gd name="adj" fmla="val 10000"/>
              </a:avLst>
            </a:prstGeom>
            <a:solidFill>
              <a:srgbClr val="FEE599">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txBox="1"/>
            <p:nvPr/>
          </p:nvSpPr>
          <p:spPr>
            <a:xfrm>
              <a:off x="1458111" y="458107"/>
              <a:ext cx="6391729" cy="450240"/>
            </a:xfrm>
            <a:prstGeom prst="rect">
              <a:avLst/>
            </a:prstGeom>
            <a:noFill/>
            <a:ln>
              <a:noFill/>
            </a:ln>
          </p:spPr>
          <p:txBody>
            <a:bodyPr spcFirstLastPara="1" wrap="square" lIns="38100" tIns="25400" rIns="38100" bIns="254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b="0" i="0" u="none" strike="noStrike" cap="none">
                  <a:solidFill>
                    <a:schemeClr val="dk1"/>
                  </a:solidFill>
                  <a:latin typeface="Calibri"/>
                  <a:ea typeface="Calibri"/>
                  <a:cs typeface="Calibri"/>
                  <a:sym typeface="Calibri"/>
                </a:rPr>
                <a:t>An animation style describing the animation.</a:t>
              </a:r>
              <a:endParaRPr/>
            </a:p>
          </p:txBody>
        </p:sp>
        <p:sp>
          <p:nvSpPr>
            <p:cNvPr id="256" name="Google Shape;256;p27"/>
            <p:cNvSpPr/>
            <p:nvPr/>
          </p:nvSpPr>
          <p:spPr>
            <a:xfrm>
              <a:off x="800546" y="459147"/>
              <a:ext cx="643556" cy="1021294"/>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57" name="Google Shape;257;p27"/>
            <p:cNvSpPr/>
            <p:nvPr/>
          </p:nvSpPr>
          <p:spPr>
            <a:xfrm>
              <a:off x="1444103" y="1055884"/>
              <a:ext cx="6437856" cy="849116"/>
            </a:xfrm>
            <a:prstGeom prst="roundRect">
              <a:avLst>
                <a:gd name="adj" fmla="val 10000"/>
              </a:avLst>
            </a:prstGeom>
            <a:solidFill>
              <a:srgbClr val="A8D08C">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txBox="1"/>
            <p:nvPr/>
          </p:nvSpPr>
          <p:spPr>
            <a:xfrm>
              <a:off x="1468973" y="1080754"/>
              <a:ext cx="6388116" cy="799376"/>
            </a:xfrm>
            <a:prstGeom prst="rect">
              <a:avLst/>
            </a:prstGeom>
            <a:noFill/>
            <a:ln>
              <a:noFill/>
            </a:ln>
          </p:spPr>
          <p:txBody>
            <a:bodyPr spcFirstLastPara="1" wrap="square" lIns="34275" tIns="22850" rIns="34275" bIns="228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vi" b="0" i="0" u="none" strike="noStrike" cap="none">
                  <a:solidFill>
                    <a:schemeClr val="dk1"/>
                  </a:solidFill>
                  <a:latin typeface="Calibri"/>
                  <a:ea typeface="Calibri"/>
                  <a:cs typeface="Calibri"/>
                  <a:sym typeface="Calibri"/>
                </a:rPr>
                <a:t>A keyframes set that specifies the start and end states of the animation’s CSS style and possible intermediate waypoints along the way.</a:t>
              </a:r>
              <a:endParaRPr/>
            </a:p>
          </p:txBody>
        </p:sp>
      </p:grpSp>
      <p:grpSp>
        <p:nvGrpSpPr>
          <p:cNvPr id="259" name="Google Shape;259;p27"/>
          <p:cNvGrpSpPr/>
          <p:nvPr/>
        </p:nvGrpSpPr>
        <p:grpSpPr>
          <a:xfrm>
            <a:off x="673062" y="2800350"/>
            <a:ext cx="7818211" cy="1896267"/>
            <a:chOff x="63462" y="0"/>
            <a:chExt cx="7818211" cy="2528356"/>
          </a:xfrm>
        </p:grpSpPr>
        <p:sp>
          <p:nvSpPr>
            <p:cNvPr id="260" name="Google Shape;260;p27"/>
            <p:cNvSpPr/>
            <p:nvPr/>
          </p:nvSpPr>
          <p:spPr>
            <a:xfrm>
              <a:off x="63462" y="0"/>
              <a:ext cx="7132659" cy="615007"/>
            </a:xfrm>
            <a:prstGeom prst="roundRect">
              <a:avLst>
                <a:gd name="adj" fmla="val 10000"/>
              </a:avLst>
            </a:prstGeom>
            <a:solidFill>
              <a:srgbClr val="7030A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txBox="1"/>
            <p:nvPr/>
          </p:nvSpPr>
          <p:spPr>
            <a:xfrm>
              <a:off x="81475" y="18013"/>
              <a:ext cx="7096633" cy="578981"/>
            </a:xfrm>
            <a:prstGeom prst="rect">
              <a:avLst/>
            </a:prstGeom>
            <a:noFill/>
            <a:ln>
              <a:noFill/>
            </a:ln>
          </p:spPr>
          <p:txBody>
            <a:bodyPr spcFirstLastPara="1" wrap="square" lIns="34275" tIns="22850" rIns="34275" bIns="2285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b="0" i="0" u="none" strike="noStrike" cap="none">
                  <a:solidFill>
                    <a:schemeClr val="lt1"/>
                  </a:solidFill>
                  <a:latin typeface="Courier New"/>
                  <a:ea typeface="Courier New"/>
                  <a:cs typeface="Courier New"/>
                  <a:sym typeface="Courier New"/>
                </a:rPr>
                <a:t>The advantages of CSS3 animations over script-based animation techniques are as follows:</a:t>
              </a:r>
              <a:endParaRPr/>
            </a:p>
          </p:txBody>
        </p:sp>
        <p:sp>
          <p:nvSpPr>
            <p:cNvPr id="262" name="Google Shape;262;p27"/>
            <p:cNvSpPr/>
            <p:nvPr/>
          </p:nvSpPr>
          <p:spPr>
            <a:xfrm>
              <a:off x="776728" y="615007"/>
              <a:ext cx="618592" cy="365599"/>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63" name="Google Shape;263;p27"/>
            <p:cNvSpPr/>
            <p:nvPr/>
          </p:nvSpPr>
          <p:spPr>
            <a:xfrm>
              <a:off x="1395321" y="739676"/>
              <a:ext cx="6468105" cy="481859"/>
            </a:xfrm>
            <a:prstGeom prst="roundRect">
              <a:avLst>
                <a:gd name="adj" fmla="val 10000"/>
              </a:avLst>
            </a:prstGeom>
            <a:solidFill>
              <a:srgbClr val="FEE599">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txBox="1"/>
            <p:nvPr/>
          </p:nvSpPr>
          <p:spPr>
            <a:xfrm>
              <a:off x="1409434" y="753789"/>
              <a:ext cx="6439879" cy="453633"/>
            </a:xfrm>
            <a:prstGeom prst="rect">
              <a:avLst/>
            </a:prstGeom>
            <a:noFill/>
            <a:ln>
              <a:noFill/>
            </a:ln>
          </p:spPr>
          <p:txBody>
            <a:bodyPr spcFirstLastPara="1" wrap="square" lIns="34275" tIns="22850" rIns="34275" bIns="228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vi" b="0" i="0" u="none" strike="noStrike" cap="none">
                  <a:solidFill>
                    <a:schemeClr val="dk1"/>
                  </a:solidFill>
                  <a:latin typeface="Calibri"/>
                  <a:ea typeface="Calibri"/>
                  <a:cs typeface="Calibri"/>
                  <a:sym typeface="Calibri"/>
                </a:rPr>
                <a:t>Easy to use and can create them without the knowledge of JavaScript.</a:t>
              </a:r>
              <a:endParaRPr/>
            </a:p>
          </p:txBody>
        </p:sp>
        <p:sp>
          <p:nvSpPr>
            <p:cNvPr id="265" name="Google Shape;265;p27"/>
            <p:cNvSpPr/>
            <p:nvPr/>
          </p:nvSpPr>
          <p:spPr>
            <a:xfrm>
              <a:off x="776728" y="615007"/>
              <a:ext cx="618592" cy="991829"/>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66" name="Google Shape;266;p27"/>
            <p:cNvSpPr/>
            <p:nvPr/>
          </p:nvSpPr>
          <p:spPr>
            <a:xfrm>
              <a:off x="1395321" y="1356070"/>
              <a:ext cx="6486352" cy="501531"/>
            </a:xfrm>
            <a:prstGeom prst="roundRect">
              <a:avLst>
                <a:gd name="adj" fmla="val 10000"/>
              </a:avLst>
            </a:prstGeom>
            <a:solidFill>
              <a:srgbClr val="A8D08C">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txBox="1"/>
            <p:nvPr/>
          </p:nvSpPr>
          <p:spPr>
            <a:xfrm>
              <a:off x="1410010" y="1370759"/>
              <a:ext cx="6456974" cy="472153"/>
            </a:xfrm>
            <a:prstGeom prst="rect">
              <a:avLst/>
            </a:prstGeom>
            <a:noFill/>
            <a:ln>
              <a:noFill/>
            </a:ln>
          </p:spPr>
          <p:txBody>
            <a:bodyPr spcFirstLastPara="1" wrap="square" lIns="34275" tIns="22850" rIns="34275" bIns="228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vi" b="0" i="0" u="none" strike="noStrike" cap="none" dirty="0">
                  <a:solidFill>
                    <a:schemeClr val="dk1"/>
                  </a:solidFill>
                  <a:latin typeface="Calibri"/>
                  <a:ea typeface="Calibri"/>
                  <a:cs typeface="Calibri"/>
                  <a:sym typeface="Calibri"/>
                </a:rPr>
                <a:t>Executes well even under reasonable system load.</a:t>
              </a:r>
              <a:endParaRPr dirty="0"/>
            </a:p>
          </p:txBody>
        </p:sp>
        <p:sp>
          <p:nvSpPr>
            <p:cNvPr id="268" name="Google Shape;268;p27"/>
            <p:cNvSpPr/>
            <p:nvPr/>
          </p:nvSpPr>
          <p:spPr>
            <a:xfrm>
              <a:off x="776728" y="615007"/>
              <a:ext cx="618592" cy="1649299"/>
            </a:xfrm>
            <a:custGeom>
              <a:avLst/>
              <a:gdLst/>
              <a:ahLst/>
              <a:cxnLst/>
              <a:rect l="l" t="t" r="r" b="b"/>
              <a:pathLst>
                <a:path w="120000" h="120000" extrusionOk="0">
                  <a:moveTo>
                    <a:pt x="0" y="0"/>
                  </a:moveTo>
                  <a:lnTo>
                    <a:pt x="0" y="120000"/>
                  </a:lnTo>
                  <a:lnTo>
                    <a:pt x="120000" y="120000"/>
                  </a:lnTo>
                </a:path>
              </a:pathLst>
            </a:custGeom>
            <a:noFill/>
            <a:ln w="25400" cap="flat" cmpd="sng">
              <a:solidFill>
                <a:srgbClr val="345A99"/>
              </a:solidFill>
              <a:prstDash val="solid"/>
              <a:round/>
              <a:headEnd type="none" w="sm" len="sm"/>
              <a:tailEnd type="none" w="sm" len="sm"/>
            </a:ln>
          </p:spPr>
        </p:sp>
        <p:sp>
          <p:nvSpPr>
            <p:cNvPr id="269" name="Google Shape;269;p27"/>
            <p:cNvSpPr/>
            <p:nvPr/>
          </p:nvSpPr>
          <p:spPr>
            <a:xfrm>
              <a:off x="1395321" y="2000256"/>
              <a:ext cx="6441553" cy="528100"/>
            </a:xfrm>
            <a:prstGeom prst="roundRect">
              <a:avLst>
                <a:gd name="adj" fmla="val 10000"/>
              </a:avLst>
            </a:prstGeom>
            <a:solidFill>
              <a:srgbClr val="C9C9C9">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txBox="1"/>
            <p:nvPr/>
          </p:nvSpPr>
          <p:spPr>
            <a:xfrm>
              <a:off x="1410789" y="2015724"/>
              <a:ext cx="6410617" cy="497164"/>
            </a:xfrm>
            <a:prstGeom prst="rect">
              <a:avLst/>
            </a:prstGeom>
            <a:noFill/>
            <a:ln>
              <a:noFill/>
            </a:ln>
          </p:spPr>
          <p:txBody>
            <a:bodyPr spcFirstLastPara="1" wrap="square" lIns="34275" tIns="22850" rIns="34275" bIns="2285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vi" b="0" i="0" u="none" strike="noStrike" cap="none">
                  <a:solidFill>
                    <a:schemeClr val="dk1"/>
                  </a:solidFill>
                  <a:latin typeface="Calibri"/>
                  <a:ea typeface="Calibri"/>
                  <a:cs typeface="Calibri"/>
                  <a:sym typeface="Calibri"/>
                </a:rPr>
                <a:t>Allows the browser to control the animation sequence, optimize performance and efficiency</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77" name="Google Shape;277;p2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78" name="Google Shape;278;p2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Configuring the Animation 2-2</a:t>
            </a:r>
            <a:endParaRPr/>
          </a:p>
        </p:txBody>
      </p:sp>
      <p:sp>
        <p:nvSpPr>
          <p:cNvPr id="279" name="Google Shape;279;p28"/>
          <p:cNvSpPr/>
          <p:nvPr/>
        </p:nvSpPr>
        <p:spPr>
          <a:xfrm>
            <a:off x="228600" y="628650"/>
            <a:ext cx="8769600" cy="17145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A CSS animation sequence can be created by animation property.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This property can be used to configure the timing, duration, and sequence of the animation.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@keyframes rule defines the appearance of the animation. </a:t>
            </a:r>
            <a:endParaRPr sz="1800"/>
          </a:p>
          <a:p>
            <a:pPr marL="457200" marR="0" lvl="1" indent="-248920" algn="l"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keyframe is used to describe the rendering of the element in the animation sequence.</a:t>
            </a:r>
            <a:endParaRPr sz="1800"/>
          </a:p>
        </p:txBody>
      </p:sp>
      <p:graphicFrame>
        <p:nvGraphicFramePr>
          <p:cNvPr id="280" name="Google Shape;280;p28"/>
          <p:cNvGraphicFramePr/>
          <p:nvPr/>
        </p:nvGraphicFramePr>
        <p:xfrm>
          <a:off x="380999" y="2484643"/>
          <a:ext cx="2402550" cy="1876875"/>
        </p:xfrm>
        <a:graphic>
          <a:graphicData uri="http://schemas.openxmlformats.org/drawingml/2006/table">
            <a:tbl>
              <a:tblPr firstRow="1" bandRow="1">
                <a:noFill/>
                <a:tableStyleId>{9DD0FA2E-234E-46BC-9806-2FDDC0F9478B}</a:tableStyleId>
              </a:tblPr>
              <a:tblGrid>
                <a:gridCol w="2402550">
                  <a:extLst>
                    <a:ext uri="{9D8B030D-6E8A-4147-A177-3AD203B41FA5}">
                      <a16:colId xmlns:a16="http://schemas.microsoft.com/office/drawing/2014/main" val="20000"/>
                    </a:ext>
                  </a:extLst>
                </a:gridCol>
              </a:tblGrid>
              <a:tr h="422250">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Property</a:t>
                      </a:r>
                      <a:endParaRPr sz="1100"/>
                    </a:p>
                  </a:txBody>
                  <a:tcPr marL="91450" marR="91450" marT="0" marB="0">
                    <a:solidFill>
                      <a:srgbClr val="C55A11"/>
                    </a:solidFill>
                  </a:tcPr>
                </a:tc>
                <a:extLst>
                  <a:ext uri="{0D108BD9-81ED-4DB2-BD59-A6C34878D82A}">
                    <a16:rowId xmlns:a16="http://schemas.microsoft.com/office/drawing/2014/main" val="10000"/>
                  </a:ext>
                </a:extLst>
              </a:tr>
              <a:tr h="293475">
                <a:tc>
                  <a:txBody>
                    <a:bodyPr/>
                    <a:lstStyle/>
                    <a:p>
                      <a:pPr marL="0" marR="0" lvl="0" indent="0" algn="l" rtl="0">
                        <a:spcBef>
                          <a:spcPts val="0"/>
                        </a:spcBef>
                        <a:spcAft>
                          <a:spcPts val="0"/>
                        </a:spcAft>
                        <a:buNone/>
                      </a:pPr>
                      <a:r>
                        <a:rPr lang="vi" sz="1400"/>
                        <a:t>Animation</a:t>
                      </a:r>
                      <a:endParaRPr sz="1100"/>
                    </a:p>
                  </a:txBody>
                  <a:tcPr marL="91450" marR="91450" marT="0" marB="0">
                    <a:solidFill>
                      <a:srgbClr val="FBE4D4"/>
                    </a:solidFill>
                  </a:tcPr>
                </a:tc>
                <a:extLst>
                  <a:ext uri="{0D108BD9-81ED-4DB2-BD59-A6C34878D82A}">
                    <a16:rowId xmlns:a16="http://schemas.microsoft.com/office/drawing/2014/main" val="10001"/>
                  </a:ext>
                </a:extLst>
              </a:tr>
              <a:tr h="342900">
                <a:tc>
                  <a:txBody>
                    <a:bodyPr/>
                    <a:lstStyle/>
                    <a:p>
                      <a:pPr marL="0" marR="0" lvl="0" indent="0" algn="l" rtl="0">
                        <a:spcBef>
                          <a:spcPts val="0"/>
                        </a:spcBef>
                        <a:spcAft>
                          <a:spcPts val="0"/>
                        </a:spcAft>
                        <a:buNone/>
                      </a:pPr>
                      <a:r>
                        <a:rPr lang="vi" sz="1400"/>
                        <a:t>animation-name</a:t>
                      </a:r>
                      <a:endParaRPr sz="1100"/>
                    </a:p>
                  </a:txBody>
                  <a:tcPr marL="91450" marR="91450" marT="0" marB="0">
                    <a:solidFill>
                      <a:srgbClr val="DBDBDB"/>
                    </a:solidFill>
                  </a:tcPr>
                </a:tc>
                <a:extLst>
                  <a:ext uri="{0D108BD9-81ED-4DB2-BD59-A6C34878D82A}">
                    <a16:rowId xmlns:a16="http://schemas.microsoft.com/office/drawing/2014/main" val="10002"/>
                  </a:ext>
                </a:extLst>
              </a:tr>
              <a:tr h="308275">
                <a:tc>
                  <a:txBody>
                    <a:bodyPr/>
                    <a:lstStyle/>
                    <a:p>
                      <a:pPr marL="0" marR="0" lvl="0" indent="0" algn="l" rtl="0">
                        <a:spcBef>
                          <a:spcPts val="0"/>
                        </a:spcBef>
                        <a:spcAft>
                          <a:spcPts val="0"/>
                        </a:spcAft>
                        <a:buNone/>
                      </a:pPr>
                      <a:r>
                        <a:rPr lang="vi" sz="1400"/>
                        <a:t>animation-duration</a:t>
                      </a:r>
                      <a:endParaRPr sz="1100"/>
                    </a:p>
                  </a:txBody>
                  <a:tcPr marL="91450" marR="91450" marT="0" marB="0">
                    <a:solidFill>
                      <a:srgbClr val="FBE4D4"/>
                    </a:solidFill>
                  </a:tcPr>
                </a:tc>
                <a:extLst>
                  <a:ext uri="{0D108BD9-81ED-4DB2-BD59-A6C34878D82A}">
                    <a16:rowId xmlns:a16="http://schemas.microsoft.com/office/drawing/2014/main" val="10003"/>
                  </a:ext>
                </a:extLst>
              </a:tr>
              <a:tr h="475025">
                <a:tc>
                  <a:txBody>
                    <a:bodyPr/>
                    <a:lstStyle/>
                    <a:p>
                      <a:pPr marL="0" marR="0" lvl="0" indent="0" algn="l" rtl="0">
                        <a:spcBef>
                          <a:spcPts val="0"/>
                        </a:spcBef>
                        <a:spcAft>
                          <a:spcPts val="0"/>
                        </a:spcAft>
                        <a:buNone/>
                      </a:pPr>
                      <a:r>
                        <a:rPr lang="vi" sz="1400"/>
                        <a:t>animation-timing-function</a:t>
                      </a:r>
                      <a:endParaRPr sz="1100"/>
                    </a:p>
                  </a:txBody>
                  <a:tcPr marL="91450" marR="91450" marT="0" marB="0">
                    <a:solidFill>
                      <a:srgbClr val="DBDBDB"/>
                    </a:solidFill>
                  </a:tcPr>
                </a:tc>
                <a:extLst>
                  <a:ext uri="{0D108BD9-81ED-4DB2-BD59-A6C34878D82A}">
                    <a16:rowId xmlns:a16="http://schemas.microsoft.com/office/drawing/2014/main" val="10004"/>
                  </a:ext>
                </a:extLst>
              </a:tr>
            </a:tbl>
          </a:graphicData>
        </a:graphic>
      </p:graphicFrame>
      <p:graphicFrame>
        <p:nvGraphicFramePr>
          <p:cNvPr id="281" name="Google Shape;281;p28"/>
          <p:cNvGraphicFramePr/>
          <p:nvPr/>
        </p:nvGraphicFramePr>
        <p:xfrm>
          <a:off x="2819400" y="3353588"/>
          <a:ext cx="2286000" cy="1389825"/>
        </p:xfrm>
        <a:graphic>
          <a:graphicData uri="http://schemas.openxmlformats.org/drawingml/2006/table">
            <a:tbl>
              <a:tblPr firstRow="1" bandRow="1">
                <a:noFill/>
                <a:tableStyleId>{9DD0FA2E-234E-46BC-9806-2FDDC0F9478B}</a:tableStyleId>
              </a:tblPr>
              <a:tblGrid>
                <a:gridCol w="2286000">
                  <a:extLst>
                    <a:ext uri="{9D8B030D-6E8A-4147-A177-3AD203B41FA5}">
                      <a16:colId xmlns:a16="http://schemas.microsoft.com/office/drawing/2014/main" val="20000"/>
                    </a:ext>
                  </a:extLst>
                </a:gridCol>
              </a:tblGrid>
              <a:tr h="285750">
                <a:tc>
                  <a:txBody>
                    <a:bodyPr/>
                    <a:lstStyle/>
                    <a:p>
                      <a:pPr marL="0" marR="0" lvl="0" indent="0" algn="l" rtl="0">
                        <a:spcBef>
                          <a:spcPts val="0"/>
                        </a:spcBef>
                        <a:spcAft>
                          <a:spcPts val="0"/>
                        </a:spcAft>
                        <a:buNone/>
                      </a:pPr>
                      <a:r>
                        <a:rPr lang="vi" sz="1400" b="0">
                          <a:solidFill>
                            <a:schemeClr val="dk1"/>
                          </a:solidFill>
                          <a:latin typeface="Arial"/>
                          <a:ea typeface="Arial"/>
                          <a:cs typeface="Arial"/>
                          <a:sym typeface="Arial"/>
                        </a:rPr>
                        <a:t>animation-delay</a:t>
                      </a:r>
                      <a:endParaRPr sz="1100"/>
                    </a:p>
                  </a:txBody>
                  <a:tcPr marL="91450" marR="91450" marT="0" marB="0">
                    <a:solidFill>
                      <a:srgbClr val="DBDBDB"/>
                    </a:solidFill>
                  </a:tcPr>
                </a:tc>
                <a:extLst>
                  <a:ext uri="{0D108BD9-81ED-4DB2-BD59-A6C34878D82A}">
                    <a16:rowId xmlns:a16="http://schemas.microsoft.com/office/drawing/2014/main" val="10000"/>
                  </a:ext>
                </a:extLst>
              </a:tr>
              <a:tr h="492150">
                <a:tc>
                  <a:txBody>
                    <a:bodyPr/>
                    <a:lstStyle/>
                    <a:p>
                      <a:pPr marL="0" marR="0" lvl="0" indent="0" algn="l" rtl="0">
                        <a:spcBef>
                          <a:spcPts val="0"/>
                        </a:spcBef>
                        <a:spcAft>
                          <a:spcPts val="0"/>
                        </a:spcAft>
                        <a:buNone/>
                      </a:pPr>
                      <a:r>
                        <a:rPr lang="vi" sz="1400"/>
                        <a:t>animation-iteration-count</a:t>
                      </a:r>
                      <a:endParaRPr sz="1100"/>
                    </a:p>
                  </a:txBody>
                  <a:tcPr marL="91450" marR="91450" marT="0" marB="0">
                    <a:solidFill>
                      <a:srgbClr val="FBE4D4"/>
                    </a:solidFill>
                  </a:tcPr>
                </a:tc>
                <a:extLst>
                  <a:ext uri="{0D108BD9-81ED-4DB2-BD59-A6C34878D82A}">
                    <a16:rowId xmlns:a16="http://schemas.microsoft.com/office/drawing/2014/main" val="10001"/>
                  </a:ext>
                </a:extLst>
              </a:tr>
              <a:tr h="288375">
                <a:tc>
                  <a:txBody>
                    <a:bodyPr/>
                    <a:lstStyle/>
                    <a:p>
                      <a:pPr marL="0" marR="0" lvl="0" indent="0" algn="l" rtl="0">
                        <a:spcBef>
                          <a:spcPts val="0"/>
                        </a:spcBef>
                        <a:spcAft>
                          <a:spcPts val="0"/>
                        </a:spcAft>
                        <a:buNone/>
                      </a:pPr>
                      <a:r>
                        <a:rPr lang="vi" sz="1400"/>
                        <a:t>animation-direction</a:t>
                      </a:r>
                      <a:endParaRPr sz="1100"/>
                    </a:p>
                  </a:txBody>
                  <a:tcPr marL="91450" marR="91450" marT="0" marB="0">
                    <a:solidFill>
                      <a:srgbClr val="DBDBDB"/>
                    </a:solidFill>
                  </a:tcPr>
                </a:tc>
                <a:extLst>
                  <a:ext uri="{0D108BD9-81ED-4DB2-BD59-A6C34878D82A}">
                    <a16:rowId xmlns:a16="http://schemas.microsoft.com/office/drawing/2014/main" val="10002"/>
                  </a:ext>
                </a:extLst>
              </a:tr>
              <a:tr h="323550">
                <a:tc>
                  <a:txBody>
                    <a:bodyPr/>
                    <a:lstStyle/>
                    <a:p>
                      <a:pPr marL="0" marR="0" lvl="0" indent="0" algn="l" rtl="0">
                        <a:spcBef>
                          <a:spcPts val="0"/>
                        </a:spcBef>
                        <a:spcAft>
                          <a:spcPts val="0"/>
                        </a:spcAft>
                        <a:buNone/>
                      </a:pPr>
                      <a:r>
                        <a:rPr lang="vi" sz="1400"/>
                        <a:t>animation-play-state</a:t>
                      </a:r>
                      <a:endParaRPr sz="1100"/>
                    </a:p>
                  </a:txBody>
                  <a:tcPr marL="91450" marR="91450" marT="0" marB="0">
                    <a:solidFill>
                      <a:srgbClr val="FBE4D4"/>
                    </a:solidFill>
                  </a:tcPr>
                </a:tc>
                <a:extLst>
                  <a:ext uri="{0D108BD9-81ED-4DB2-BD59-A6C34878D82A}">
                    <a16:rowId xmlns:a16="http://schemas.microsoft.com/office/drawing/2014/main" val="10003"/>
                  </a:ext>
                </a:extLst>
              </a:tr>
            </a:tbl>
          </a:graphicData>
        </a:graphic>
      </p:graphicFrame>
      <p:pic>
        <p:nvPicPr>
          <p:cNvPr id="282" name="Google Shape;282;p28" descr="7.6.tif"/>
          <p:cNvPicPr preferRelativeResize="0"/>
          <p:nvPr/>
        </p:nvPicPr>
        <p:blipFill rotWithShape="1">
          <a:blip r:embed="rId3">
            <a:alphaModFix/>
          </a:blip>
          <a:srcRect/>
          <a:stretch/>
        </p:blipFill>
        <p:spPr>
          <a:xfrm>
            <a:off x="5257800" y="2484643"/>
            <a:ext cx="2686050" cy="22537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animEffect transition="in" filter="fade">
                                      <p:cBhvr>
                                        <p:cTn id="7" dur="500"/>
                                        <p:tgtEl>
                                          <p:spTgt spid="27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9">
                                            <p:txEl>
                                              <p:pRg st="1" end="1"/>
                                            </p:txEl>
                                          </p:spTgt>
                                        </p:tgtEl>
                                        <p:attrNameLst>
                                          <p:attrName>style.visibility</p:attrName>
                                        </p:attrNameLst>
                                      </p:cBhvr>
                                      <p:to>
                                        <p:strVal val="visible"/>
                                      </p:to>
                                    </p:set>
                                    <p:animEffect transition="in" filter="fade">
                                      <p:cBhvr>
                                        <p:cTn id="10" dur="500"/>
                                        <p:tgtEl>
                                          <p:spTgt spid="27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9">
                                            <p:txEl>
                                              <p:pRg st="2" end="2"/>
                                            </p:txEl>
                                          </p:spTgt>
                                        </p:tgtEl>
                                        <p:attrNameLst>
                                          <p:attrName>style.visibility</p:attrName>
                                        </p:attrNameLst>
                                      </p:cBhvr>
                                      <p:to>
                                        <p:strVal val="visible"/>
                                      </p:to>
                                    </p:set>
                                    <p:animEffect transition="in" filter="fade">
                                      <p:cBhvr>
                                        <p:cTn id="13" dur="500"/>
                                        <p:tgtEl>
                                          <p:spTgt spid="27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9">
                                            <p:txEl>
                                              <p:pRg st="3" end="3"/>
                                            </p:txEl>
                                          </p:spTgt>
                                        </p:tgtEl>
                                        <p:attrNameLst>
                                          <p:attrName>style.visibility</p:attrName>
                                        </p:attrNameLst>
                                      </p:cBhvr>
                                      <p:to>
                                        <p:strVal val="visible"/>
                                      </p:to>
                                    </p:set>
                                    <p:animEffect transition="in" filter="fade">
                                      <p:cBhvr>
                                        <p:cTn id="16" dur="500"/>
                                        <p:tgtEl>
                                          <p:spTgt spid="2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2"/>
                                        </p:tgtEl>
                                        <p:attrNameLst>
                                          <p:attrName>style.visibility</p:attrName>
                                        </p:attrNameLst>
                                      </p:cBhvr>
                                      <p:to>
                                        <p:strVal val="visible"/>
                                      </p:to>
                                    </p:set>
                                    <p:animEffect transition="in" filter="fade">
                                      <p:cBhvr>
                                        <p:cTn id="21"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89" name="Google Shape;289;p2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90" name="Google Shape;290;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Using CSS3 on Mobile Devices</a:t>
            </a:r>
            <a:endParaRPr/>
          </a:p>
        </p:txBody>
      </p:sp>
      <p:grpSp>
        <p:nvGrpSpPr>
          <p:cNvPr id="291" name="Google Shape;291;p29"/>
          <p:cNvGrpSpPr/>
          <p:nvPr/>
        </p:nvGrpSpPr>
        <p:grpSpPr>
          <a:xfrm>
            <a:off x="304800" y="742950"/>
            <a:ext cx="8458200" cy="2134552"/>
            <a:chOff x="0" y="0"/>
            <a:chExt cx="8458200" cy="2846070"/>
          </a:xfrm>
        </p:grpSpPr>
        <p:sp>
          <p:nvSpPr>
            <p:cNvPr id="292" name="Google Shape;292;p29"/>
            <p:cNvSpPr/>
            <p:nvPr/>
          </p:nvSpPr>
          <p:spPr>
            <a:xfrm>
              <a:off x="0" y="0"/>
              <a:ext cx="8458200" cy="601316"/>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txBox="1"/>
            <p:nvPr/>
          </p:nvSpPr>
          <p:spPr>
            <a:xfrm>
              <a:off x="29354" y="29354"/>
              <a:ext cx="8399492" cy="5426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Tare different ways to provide Web pages for mobile deviceshere.</a:t>
              </a:r>
              <a:endParaRPr sz="1600"/>
            </a:p>
          </p:txBody>
        </p:sp>
        <p:sp>
          <p:nvSpPr>
            <p:cNvPr id="294" name="Google Shape;294;p29"/>
            <p:cNvSpPr/>
            <p:nvPr/>
          </p:nvSpPr>
          <p:spPr>
            <a:xfrm>
              <a:off x="0" y="742949"/>
              <a:ext cx="8458200" cy="599348"/>
            </a:xfrm>
            <a:prstGeom prst="roundRect">
              <a:avLst>
                <a:gd name="adj" fmla="val 16667"/>
              </a:avLst>
            </a:prstGeom>
            <a:gradFill>
              <a:gsLst>
                <a:gs pos="0">
                  <a:srgbClr val="9DFF7F"/>
                </a:gs>
                <a:gs pos="35000">
                  <a:srgbClr val="BAFFA5"/>
                </a:gs>
                <a:gs pos="100000">
                  <a:srgbClr val="E0FF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txBox="1"/>
            <p:nvPr/>
          </p:nvSpPr>
          <p:spPr>
            <a:xfrm>
              <a:off x="29258" y="772207"/>
              <a:ext cx="8399684" cy="54083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The user can make use of style sheet for the handheld devices (all mobile browsers do not recognize it).</a:t>
              </a:r>
              <a:endParaRPr sz="1600"/>
            </a:p>
          </p:txBody>
        </p:sp>
        <p:sp>
          <p:nvSpPr>
            <p:cNvPr id="296" name="Google Shape;296;p29"/>
            <p:cNvSpPr/>
            <p:nvPr/>
          </p:nvSpPr>
          <p:spPr>
            <a:xfrm>
              <a:off x="0" y="1502711"/>
              <a:ext cx="8458200" cy="611838"/>
            </a:xfrm>
            <a:prstGeom prst="roundRect">
              <a:avLst>
                <a:gd name="adj" fmla="val 16667"/>
              </a:avLst>
            </a:prstGeom>
            <a:gradFill>
              <a:gsLst>
                <a:gs pos="0">
                  <a:srgbClr val="8AFFC9"/>
                </a:gs>
                <a:gs pos="35000">
                  <a:srgbClr val="AEFFDB"/>
                </a:gs>
                <a:gs pos="100000">
                  <a:srgbClr val="DDFFE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txBox="1"/>
            <p:nvPr/>
          </p:nvSpPr>
          <p:spPr>
            <a:xfrm>
              <a:off x="29867" y="1532578"/>
              <a:ext cx="8398466" cy="552104"/>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IPhone’s Safari and Opera’s Mini browsers support a new feature of CSS3 called </a:t>
              </a:r>
              <a:r>
                <a:rPr lang="vi" sz="1600" b="0" i="0" u="none" strike="noStrike" cap="none">
                  <a:solidFill>
                    <a:srgbClr val="FF0000"/>
                  </a:solidFill>
                  <a:latin typeface="Arial"/>
                  <a:ea typeface="Arial"/>
                  <a:cs typeface="Arial"/>
                  <a:sym typeface="Arial"/>
                </a:rPr>
                <a:t>media queries</a:t>
              </a:r>
              <a:r>
                <a:rPr lang="vi" sz="1600" b="0" i="0" u="none" strike="noStrike" cap="none">
                  <a:solidFill>
                    <a:srgbClr val="000000"/>
                  </a:solidFill>
                  <a:latin typeface="Arial"/>
                  <a:ea typeface="Arial"/>
                  <a:cs typeface="Arial"/>
                  <a:sym typeface="Arial"/>
                </a:rPr>
                <a:t>.</a:t>
              </a:r>
              <a:endParaRPr sz="1600"/>
            </a:p>
          </p:txBody>
        </p:sp>
        <p:sp>
          <p:nvSpPr>
            <p:cNvPr id="298" name="Google Shape;298;p29"/>
            <p:cNvSpPr/>
            <p:nvPr/>
          </p:nvSpPr>
          <p:spPr>
            <a:xfrm>
              <a:off x="0" y="2259985"/>
              <a:ext cx="8458200" cy="586085"/>
            </a:xfrm>
            <a:prstGeom prst="roundRect">
              <a:avLst>
                <a:gd name="adj" fmla="val 16667"/>
              </a:avLst>
            </a:prstGeom>
            <a:gradFill>
              <a:gsLst>
                <a:gs pos="0">
                  <a:srgbClr val="99CC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p:nvPr/>
          </p:nvSpPr>
          <p:spPr>
            <a:xfrm>
              <a:off x="28610" y="2288595"/>
              <a:ext cx="8400980" cy="528865"/>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vi" sz="1600" b="0" i="0" u="none" strike="noStrike" cap="none">
                  <a:solidFill>
                    <a:srgbClr val="000000"/>
                  </a:solidFill>
                  <a:latin typeface="Arial"/>
                  <a:ea typeface="Arial"/>
                  <a:cs typeface="Arial"/>
                  <a:sym typeface="Arial"/>
                </a:rPr>
                <a:t>These queries allow the user to specify a conditional expression for media type.</a:t>
              </a:r>
              <a:endParaRPr sz="1600"/>
            </a:p>
          </p:txBody>
        </p:sp>
      </p:grpSp>
      <p:sp>
        <p:nvSpPr>
          <p:cNvPr id="300" name="Google Shape;300;p29"/>
          <p:cNvSpPr/>
          <p:nvPr/>
        </p:nvSpPr>
        <p:spPr>
          <a:xfrm>
            <a:off x="76200" y="2886074"/>
            <a:ext cx="8991600" cy="68580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Code Snippet shows the use of a conditional expression for a link element where the maximum screen width for mobile devices is 480 pixels.</a:t>
            </a:r>
            <a:endParaRPr sz="1600"/>
          </a:p>
        </p:txBody>
      </p:sp>
      <p:sp>
        <p:nvSpPr>
          <p:cNvPr id="301" name="Google Shape;301;p29"/>
          <p:cNvSpPr txBox="1"/>
          <p:nvPr/>
        </p:nvSpPr>
        <p:spPr>
          <a:xfrm>
            <a:off x="777900" y="3511075"/>
            <a:ext cx="7772400" cy="574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342900" marR="0" lvl="0" indent="-171450" algn="l"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&lt;</a:t>
            </a:r>
            <a:r>
              <a:rPr lang="vi" sz="1600" b="1" i="0" u="none" strike="noStrike" cap="none">
                <a:solidFill>
                  <a:srgbClr val="FF0000"/>
                </a:solidFill>
                <a:latin typeface="Courier New"/>
                <a:ea typeface="Courier New"/>
                <a:cs typeface="Courier New"/>
                <a:sym typeface="Courier New"/>
              </a:rPr>
              <a:t>link</a:t>
            </a:r>
            <a:r>
              <a:rPr lang="vi" sz="1600" b="1" i="0" u="none" strike="noStrike" cap="none">
                <a:solidFill>
                  <a:schemeClr val="dk1"/>
                </a:solidFill>
                <a:latin typeface="Courier New"/>
                <a:ea typeface="Courier New"/>
                <a:cs typeface="Courier New"/>
                <a:sym typeface="Courier New"/>
              </a:rPr>
              <a:t> rel=”stylesheet” href=”styles/mobile.css” </a:t>
            </a:r>
            <a:r>
              <a:rPr lang="vi" sz="1600" b="1" i="0" u="none" strike="noStrike" cap="none">
                <a:solidFill>
                  <a:schemeClr val="accent6"/>
                </a:solidFill>
                <a:latin typeface="Courier New"/>
                <a:ea typeface="Courier New"/>
                <a:cs typeface="Courier New"/>
                <a:sym typeface="Courier New"/>
              </a:rPr>
              <a:t>media</a:t>
            </a:r>
            <a:r>
              <a:rPr lang="vi" sz="1600" b="1" i="0" u="none" strike="noStrike" cap="none">
                <a:solidFill>
                  <a:schemeClr val="dk1"/>
                </a:solidFill>
                <a:latin typeface="Courier New"/>
                <a:ea typeface="Courier New"/>
                <a:cs typeface="Courier New"/>
                <a:sym typeface="Courier New"/>
              </a:rPr>
              <a:t>=”</a:t>
            </a:r>
            <a:r>
              <a:rPr lang="vi" sz="1600" b="1" i="0" u="none" strike="noStrike" cap="none">
                <a:solidFill>
                  <a:srgbClr val="C00000"/>
                </a:solidFill>
                <a:latin typeface="Courier New"/>
                <a:ea typeface="Courier New"/>
                <a:cs typeface="Courier New"/>
                <a:sym typeface="Courier New"/>
              </a:rPr>
              <a:t>only screen and (max-device-width: 480px)</a:t>
            </a:r>
            <a:r>
              <a:rPr lang="vi" sz="1600" b="1" i="0" u="none" strike="noStrike" cap="none">
                <a:solidFill>
                  <a:schemeClr val="dk1"/>
                </a:solidFill>
                <a:latin typeface="Courier New"/>
                <a:ea typeface="Courier New"/>
                <a:cs typeface="Courier New"/>
                <a:sym typeface="Courier New"/>
              </a:rPr>
              <a:t>”/&gt;</a:t>
            </a:r>
            <a:endParaRPr sz="1600"/>
          </a:p>
        </p:txBody>
      </p:sp>
      <p:sp>
        <p:nvSpPr>
          <p:cNvPr id="302" name="Google Shape;302;p29"/>
          <p:cNvSpPr/>
          <p:nvPr/>
        </p:nvSpPr>
        <p:spPr>
          <a:xfrm>
            <a:off x="228600" y="3943349"/>
            <a:ext cx="8610600" cy="1016794"/>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The user can also specify another link element for screen media with a minimum screen width of 481 pixels. </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
                                        </p:tgtEl>
                                        <p:attrNameLst>
                                          <p:attrName>style.visibility</p:attrName>
                                        </p:attrNameLst>
                                      </p:cBhvr>
                                      <p:to>
                                        <p:strVal val="visible"/>
                                      </p:to>
                                    </p:set>
                                    <p:animEffect transition="in" filter="fade">
                                      <p:cBhvr>
                                        <p:cTn id="12" dur="80"/>
                                        <p:tgtEl>
                                          <p:spTgt spid="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2"/>
                                        </p:tgtEl>
                                        <p:attrNameLst>
                                          <p:attrName>style.visibility</p:attrName>
                                        </p:attrNameLst>
                                      </p:cBhvr>
                                      <p:to>
                                        <p:strVal val="visible"/>
                                      </p:to>
                                    </p:set>
                                    <p:animEffect transition="in" filter="fade">
                                      <p:cBhvr>
                                        <p:cTn id="17"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309" name="Google Shape;309;p3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310" name="Google Shape;310;p3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Optimum Browser Compatibility 1-3</a:t>
            </a:r>
            <a:endParaRPr/>
          </a:p>
        </p:txBody>
      </p:sp>
      <p:grpSp>
        <p:nvGrpSpPr>
          <p:cNvPr id="311" name="Google Shape;311;p30"/>
          <p:cNvGrpSpPr/>
          <p:nvPr/>
        </p:nvGrpSpPr>
        <p:grpSpPr>
          <a:xfrm>
            <a:off x="304800" y="685800"/>
            <a:ext cx="8382000" cy="3975907"/>
            <a:chOff x="0" y="0"/>
            <a:chExt cx="8382000" cy="5301209"/>
          </a:xfrm>
        </p:grpSpPr>
        <p:sp>
          <p:nvSpPr>
            <p:cNvPr id="312" name="Google Shape;312;p30"/>
            <p:cNvSpPr/>
            <p:nvPr/>
          </p:nvSpPr>
          <p:spPr>
            <a:xfrm>
              <a:off x="0" y="0"/>
              <a:ext cx="8382000" cy="1130944"/>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txBox="1"/>
            <p:nvPr/>
          </p:nvSpPr>
          <p:spPr>
            <a:xfrm>
              <a:off x="55208" y="55208"/>
              <a:ext cx="8271584" cy="102052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Web browser compatibility measures are undertaken to provide predictability and consistency across the preferable browsers of the targeted end users.</a:t>
              </a:r>
              <a:endParaRPr/>
            </a:p>
          </p:txBody>
        </p:sp>
        <p:sp>
          <p:nvSpPr>
            <p:cNvPr id="314" name="Google Shape;314;p30"/>
            <p:cNvSpPr/>
            <p:nvPr/>
          </p:nvSpPr>
          <p:spPr>
            <a:xfrm>
              <a:off x="0" y="1176271"/>
              <a:ext cx="8382000" cy="666394"/>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txBox="1"/>
            <p:nvPr/>
          </p:nvSpPr>
          <p:spPr>
            <a:xfrm>
              <a:off x="32531" y="1208802"/>
              <a:ext cx="8316938" cy="60133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Cross browser compatibility means a Website that is attuned and reliable in looks, layout, color, functionality, interactivity, and proportion. </a:t>
              </a:r>
              <a:endParaRPr/>
            </a:p>
          </p:txBody>
        </p:sp>
        <p:sp>
          <p:nvSpPr>
            <p:cNvPr id="316" name="Google Shape;316;p30"/>
            <p:cNvSpPr/>
            <p:nvPr/>
          </p:nvSpPr>
          <p:spPr>
            <a:xfrm>
              <a:off x="0" y="1871607"/>
              <a:ext cx="8382000" cy="900796"/>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txBox="1"/>
            <p:nvPr/>
          </p:nvSpPr>
          <p:spPr>
            <a:xfrm>
              <a:off x="43973" y="1915580"/>
              <a:ext cx="8294054" cy="8128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Cross browser compatibility is across all existing Web browsers, regardless of the browsers’ insignificant or popularity differences from version to version.</a:t>
              </a:r>
              <a:endParaRPr/>
            </a:p>
          </p:txBody>
        </p:sp>
        <p:sp>
          <p:nvSpPr>
            <p:cNvPr id="318" name="Google Shape;318;p30"/>
            <p:cNvSpPr/>
            <p:nvPr/>
          </p:nvSpPr>
          <p:spPr>
            <a:xfrm>
              <a:off x="0" y="2803105"/>
              <a:ext cx="8382000" cy="711214"/>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txBox="1"/>
            <p:nvPr/>
          </p:nvSpPr>
          <p:spPr>
            <a:xfrm>
              <a:off x="34719" y="2837824"/>
              <a:ext cx="8312562" cy="641776"/>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Multi-browser compatibility is constant and it is functionally rendered across the most commonly used browsers in a client’s target market.</a:t>
              </a:r>
              <a:endParaRPr/>
            </a:p>
          </p:txBody>
        </p:sp>
        <p:sp>
          <p:nvSpPr>
            <p:cNvPr id="320" name="Google Shape;320;p30"/>
            <p:cNvSpPr/>
            <p:nvPr/>
          </p:nvSpPr>
          <p:spPr>
            <a:xfrm>
              <a:off x="0" y="3546291"/>
              <a:ext cx="8382000" cy="861220"/>
            </a:xfrm>
            <a:prstGeom prst="roundRect">
              <a:avLst>
                <a:gd name="adj" fmla="val 16667"/>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txBox="1"/>
            <p:nvPr/>
          </p:nvSpPr>
          <p:spPr>
            <a:xfrm>
              <a:off x="42041" y="3588332"/>
              <a:ext cx="8297918" cy="77713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HTML5 uses different standards and is supported by various browsers. These browsers provide different version of support.</a:t>
              </a:r>
              <a:endParaRPr/>
            </a:p>
          </p:txBody>
        </p:sp>
        <p:sp>
          <p:nvSpPr>
            <p:cNvPr id="322" name="Google Shape;322;p30"/>
            <p:cNvSpPr/>
            <p:nvPr/>
          </p:nvSpPr>
          <p:spPr>
            <a:xfrm>
              <a:off x="0" y="4432126"/>
              <a:ext cx="8382000" cy="869083"/>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txBox="1"/>
            <p:nvPr/>
          </p:nvSpPr>
          <p:spPr>
            <a:xfrm>
              <a:off x="42425" y="4474551"/>
              <a:ext cx="8297150" cy="78423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b="0" i="0" u="none" strike="noStrike" cap="none">
                  <a:solidFill>
                    <a:schemeClr val="dk1"/>
                  </a:solidFill>
                  <a:latin typeface="Courier New"/>
                  <a:ea typeface="Courier New"/>
                  <a:cs typeface="Courier New"/>
                  <a:sym typeface="Courier New"/>
                </a:rPr>
                <a:t>Rendering engines are a set of tools that are used in most browsers that supports different HTML features.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330" name="Google Shape;330;p3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331" name="Google Shape;331;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Optimum Browser Compatibility 2-3</a:t>
            </a:r>
            <a:endParaRPr/>
          </a:p>
        </p:txBody>
      </p:sp>
      <p:sp>
        <p:nvSpPr>
          <p:cNvPr id="332" name="Google Shape;332;p31"/>
          <p:cNvSpPr/>
          <p:nvPr/>
        </p:nvSpPr>
        <p:spPr>
          <a:xfrm>
            <a:off x="304800" y="742950"/>
            <a:ext cx="8153400" cy="2286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95454"/>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Some of the rendering engines of different browsers :</a:t>
            </a:r>
            <a:endParaRPr/>
          </a:p>
        </p:txBody>
      </p:sp>
      <p:grpSp>
        <p:nvGrpSpPr>
          <p:cNvPr id="333" name="Google Shape;333;p31"/>
          <p:cNvGrpSpPr/>
          <p:nvPr/>
        </p:nvGrpSpPr>
        <p:grpSpPr>
          <a:xfrm>
            <a:off x="533400" y="1036803"/>
            <a:ext cx="8153400" cy="3684385"/>
            <a:chOff x="0" y="74779"/>
            <a:chExt cx="8153400" cy="4912514"/>
          </a:xfrm>
        </p:grpSpPr>
        <p:sp>
          <p:nvSpPr>
            <p:cNvPr id="334" name="Google Shape;334;p31"/>
            <p:cNvSpPr/>
            <p:nvPr/>
          </p:nvSpPr>
          <p:spPr>
            <a:xfrm>
              <a:off x="0" y="188898"/>
              <a:ext cx="8153400" cy="907200"/>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txBox="1"/>
            <p:nvPr/>
          </p:nvSpPr>
          <p:spPr>
            <a:xfrm>
              <a:off x="0" y="87298"/>
              <a:ext cx="8153400" cy="907200"/>
            </a:xfrm>
            <a:prstGeom prst="rect">
              <a:avLst/>
            </a:prstGeom>
            <a:noFill/>
            <a:ln>
              <a:noFill/>
            </a:ln>
          </p:spPr>
          <p:txBody>
            <a:bodyPr spcFirstLastPara="1" wrap="square" lIns="632775" tIns="333225" rIns="632775" bIns="113775" anchor="t" anchorCtr="0">
              <a:noAutofit/>
            </a:bodyPr>
            <a:lstStyle/>
            <a:p>
              <a:pPr marL="171450" marR="0" lvl="1" indent="-14605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is the main engine of Mozilla Firefox, and a number of related browsers. </a:t>
              </a:r>
              <a:endParaRPr sz="1200"/>
            </a:p>
            <a:p>
              <a:pPr marL="171450" marR="0" lvl="1" indent="-146050" algn="l" rtl="0">
                <a:lnSpc>
                  <a:spcPct val="90000"/>
                </a:lnSpc>
                <a:spcBef>
                  <a:spcPts val="24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It has support for various HTML5 features.</a:t>
              </a:r>
              <a:endParaRPr sz="1200"/>
            </a:p>
          </p:txBody>
        </p:sp>
        <p:sp>
          <p:nvSpPr>
            <p:cNvPr id="336" name="Google Shape;336;p31"/>
            <p:cNvSpPr/>
            <p:nvPr/>
          </p:nvSpPr>
          <p:spPr>
            <a:xfrm>
              <a:off x="244602" y="74779"/>
              <a:ext cx="5809085" cy="412963"/>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txBox="1"/>
            <p:nvPr/>
          </p:nvSpPr>
          <p:spPr>
            <a:xfrm>
              <a:off x="264761" y="94938"/>
              <a:ext cx="5768767" cy="372645"/>
            </a:xfrm>
            <a:prstGeom prst="rect">
              <a:avLst/>
            </a:prstGeom>
            <a:noFill/>
            <a:ln>
              <a:noFill/>
            </a:ln>
          </p:spPr>
          <p:txBody>
            <a:bodyPr spcFirstLastPara="1" wrap="square" lIns="215725" tIns="0" rIns="215725"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Gecko</a:t>
              </a:r>
              <a:endParaRPr/>
            </a:p>
          </p:txBody>
        </p:sp>
        <p:sp>
          <p:nvSpPr>
            <p:cNvPr id="338" name="Google Shape;338;p31"/>
            <p:cNvSpPr/>
            <p:nvPr/>
          </p:nvSpPr>
          <p:spPr>
            <a:xfrm>
              <a:off x="0" y="1373800"/>
              <a:ext cx="8153400" cy="907200"/>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txBox="1"/>
            <p:nvPr/>
          </p:nvSpPr>
          <p:spPr>
            <a:xfrm>
              <a:off x="0" y="1272200"/>
              <a:ext cx="8153400" cy="907200"/>
            </a:xfrm>
            <a:prstGeom prst="rect">
              <a:avLst/>
            </a:prstGeom>
            <a:noFill/>
            <a:ln>
              <a:noFill/>
            </a:ln>
          </p:spPr>
          <p:txBody>
            <a:bodyPr spcFirstLastPara="1" wrap="square" lIns="632775" tIns="333225" rIns="632775" bIns="113775" anchor="t" anchorCtr="0">
              <a:noAutofit/>
            </a:bodyPr>
            <a:lstStyle/>
            <a:p>
              <a:pPr marL="171450" marR="0" lvl="1" indent="-14605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is used by different versions of Internet Explorer (IE). </a:t>
              </a:r>
              <a:endParaRPr sz="1200"/>
            </a:p>
            <a:p>
              <a:pPr marL="171450" marR="0" lvl="1" indent="-146050" algn="l" rtl="0">
                <a:lnSpc>
                  <a:spcPct val="90000"/>
                </a:lnSpc>
                <a:spcBef>
                  <a:spcPts val="24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Currently, HTML5 is not majorly supported by the Trident engine.</a:t>
              </a:r>
              <a:endParaRPr sz="1200"/>
            </a:p>
          </p:txBody>
        </p:sp>
        <p:sp>
          <p:nvSpPr>
            <p:cNvPr id="340" name="Google Shape;340;p31"/>
            <p:cNvSpPr/>
            <p:nvPr/>
          </p:nvSpPr>
          <p:spPr>
            <a:xfrm>
              <a:off x="244602" y="1210084"/>
              <a:ext cx="5707380" cy="399875"/>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txBox="1"/>
            <p:nvPr/>
          </p:nvSpPr>
          <p:spPr>
            <a:xfrm>
              <a:off x="264122" y="1229604"/>
              <a:ext cx="5668340" cy="360835"/>
            </a:xfrm>
            <a:prstGeom prst="rect">
              <a:avLst/>
            </a:prstGeom>
            <a:noFill/>
            <a:ln>
              <a:noFill/>
            </a:ln>
          </p:spPr>
          <p:txBody>
            <a:bodyPr spcFirstLastPara="1" wrap="square" lIns="215725" tIns="0" rIns="215725"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Trident</a:t>
              </a:r>
              <a:endParaRPr/>
            </a:p>
          </p:txBody>
        </p:sp>
        <p:sp>
          <p:nvSpPr>
            <p:cNvPr id="342" name="Google Shape;342;p31"/>
            <p:cNvSpPr/>
            <p:nvPr/>
          </p:nvSpPr>
          <p:spPr>
            <a:xfrm>
              <a:off x="0" y="2509039"/>
              <a:ext cx="8153400" cy="1134000"/>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txBox="1"/>
            <p:nvPr/>
          </p:nvSpPr>
          <p:spPr>
            <a:xfrm>
              <a:off x="0" y="2407439"/>
              <a:ext cx="8153400" cy="1134000"/>
            </a:xfrm>
            <a:prstGeom prst="rect">
              <a:avLst/>
            </a:prstGeom>
            <a:noFill/>
            <a:ln>
              <a:noFill/>
            </a:ln>
          </p:spPr>
          <p:txBody>
            <a:bodyPr spcFirstLastPara="1" wrap="square" lIns="632775" tIns="333225" rIns="632775" bIns="113775" anchor="t" anchorCtr="0">
              <a:noAutofit/>
            </a:bodyPr>
            <a:lstStyle/>
            <a:p>
              <a:pPr marL="171450" marR="0" lvl="1" indent="-14605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is supported mainly for the Safari browser used in Apple Macs, iPhones, iPads, and other Apple products. </a:t>
              </a:r>
              <a:endParaRPr sz="1200"/>
            </a:p>
            <a:p>
              <a:pPr marL="171450" marR="0" lvl="1" indent="-146050" algn="l" rtl="0">
                <a:lnSpc>
                  <a:spcPct val="90000"/>
                </a:lnSpc>
                <a:spcBef>
                  <a:spcPts val="24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This engine is based on the open source KHTML project. </a:t>
              </a:r>
              <a:endParaRPr sz="1200"/>
            </a:p>
          </p:txBody>
        </p:sp>
        <p:sp>
          <p:nvSpPr>
            <p:cNvPr id="344" name="Google Shape;344;p31"/>
            <p:cNvSpPr/>
            <p:nvPr/>
          </p:nvSpPr>
          <p:spPr>
            <a:xfrm>
              <a:off x="244602" y="2367400"/>
              <a:ext cx="5707380" cy="377799"/>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txBox="1"/>
            <p:nvPr/>
          </p:nvSpPr>
          <p:spPr>
            <a:xfrm>
              <a:off x="263045" y="2385843"/>
              <a:ext cx="5670494" cy="340913"/>
            </a:xfrm>
            <a:prstGeom prst="rect">
              <a:avLst/>
            </a:prstGeom>
            <a:noFill/>
            <a:ln>
              <a:noFill/>
            </a:ln>
          </p:spPr>
          <p:txBody>
            <a:bodyPr spcFirstLastPara="1" wrap="square" lIns="215725" tIns="0" rIns="215725"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WebKit</a:t>
              </a:r>
              <a:endParaRPr sz="1800" b="1" i="0" u="none" strike="noStrike" cap="none">
                <a:solidFill>
                  <a:schemeClr val="lt1"/>
                </a:solidFill>
                <a:latin typeface="Courier New"/>
                <a:ea typeface="Courier New"/>
                <a:cs typeface="Courier New"/>
                <a:sym typeface="Courier New"/>
              </a:endParaRPr>
            </a:p>
          </p:txBody>
        </p:sp>
        <p:sp>
          <p:nvSpPr>
            <p:cNvPr id="346" name="Google Shape;346;p31"/>
            <p:cNvSpPr/>
            <p:nvPr/>
          </p:nvSpPr>
          <p:spPr>
            <a:xfrm>
              <a:off x="0" y="3853293"/>
              <a:ext cx="8153400" cy="1134000"/>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txBox="1"/>
            <p:nvPr/>
          </p:nvSpPr>
          <p:spPr>
            <a:xfrm>
              <a:off x="0" y="3751693"/>
              <a:ext cx="8153400" cy="1134000"/>
            </a:xfrm>
            <a:prstGeom prst="rect">
              <a:avLst/>
            </a:prstGeom>
            <a:noFill/>
            <a:ln>
              <a:noFill/>
            </a:ln>
          </p:spPr>
          <p:txBody>
            <a:bodyPr spcFirstLastPara="1" wrap="square" lIns="632775" tIns="333225" rIns="632775" bIns="113775" anchor="t" anchorCtr="0">
              <a:noAutofit/>
            </a:bodyPr>
            <a:lstStyle/>
            <a:p>
              <a:pPr marL="171450" marR="0" lvl="1" indent="-14605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is the engine used in the Opera browsers. </a:t>
              </a:r>
              <a:endParaRPr sz="1200"/>
            </a:p>
            <a:p>
              <a:pPr marL="171450" marR="0" lvl="1" indent="-146050" algn="l" rtl="0">
                <a:lnSpc>
                  <a:spcPct val="90000"/>
                </a:lnSpc>
                <a:spcBef>
                  <a:spcPts val="24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Opera browsers are considered to be a technically superior browser, but market share of Opera browsers is still low.</a:t>
              </a:r>
              <a:endParaRPr sz="1200"/>
            </a:p>
          </p:txBody>
        </p:sp>
        <p:sp>
          <p:nvSpPr>
            <p:cNvPr id="348" name="Google Shape;348;p31"/>
            <p:cNvSpPr/>
            <p:nvPr/>
          </p:nvSpPr>
          <p:spPr>
            <a:xfrm>
              <a:off x="256897" y="3729439"/>
              <a:ext cx="5768791" cy="413039"/>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txBox="1"/>
            <p:nvPr/>
          </p:nvSpPr>
          <p:spPr>
            <a:xfrm>
              <a:off x="277060" y="3749602"/>
              <a:ext cx="5728465" cy="372713"/>
            </a:xfrm>
            <a:prstGeom prst="rect">
              <a:avLst/>
            </a:prstGeom>
            <a:noFill/>
            <a:ln>
              <a:noFill/>
            </a:ln>
          </p:spPr>
          <p:txBody>
            <a:bodyPr spcFirstLastPara="1" wrap="square" lIns="215725" tIns="0" rIns="215725"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Presto</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356" name="Google Shape;356;p3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357" name="Google Shape;357;p3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Optimum Browser Compatibility 3-3</a:t>
            </a:r>
            <a:endParaRPr/>
          </a:p>
        </p:txBody>
      </p:sp>
      <p:sp>
        <p:nvSpPr>
          <p:cNvPr id="358" name="Google Shape;358;p32"/>
          <p:cNvSpPr/>
          <p:nvPr/>
        </p:nvSpPr>
        <p:spPr>
          <a:xfrm>
            <a:off x="266700" y="800100"/>
            <a:ext cx="8343900" cy="5715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95454"/>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The best practices for optimum browser compatibility are as follows:</a:t>
            </a:r>
            <a:endParaRPr/>
          </a:p>
        </p:txBody>
      </p:sp>
      <p:grpSp>
        <p:nvGrpSpPr>
          <p:cNvPr id="359" name="Google Shape;359;p32"/>
          <p:cNvGrpSpPr/>
          <p:nvPr/>
        </p:nvGrpSpPr>
        <p:grpSpPr>
          <a:xfrm>
            <a:off x="819252" y="1641871"/>
            <a:ext cx="7620000" cy="2673206"/>
            <a:chOff x="0" y="-25400"/>
            <a:chExt cx="7620000" cy="3564274"/>
          </a:xfrm>
        </p:grpSpPr>
        <p:sp>
          <p:nvSpPr>
            <p:cNvPr id="360" name="Google Shape;360;p32"/>
            <p:cNvSpPr/>
            <p:nvPr/>
          </p:nvSpPr>
          <p:spPr>
            <a:xfrm>
              <a:off x="0" y="279400"/>
              <a:ext cx="7620000" cy="1105650"/>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txBox="1"/>
            <p:nvPr/>
          </p:nvSpPr>
          <p:spPr>
            <a:xfrm>
              <a:off x="0" y="-25400"/>
              <a:ext cx="7620000" cy="1105800"/>
            </a:xfrm>
            <a:prstGeom prst="rect">
              <a:avLst/>
            </a:prstGeom>
            <a:noFill/>
            <a:ln>
              <a:noFill/>
            </a:ln>
          </p:spPr>
          <p:txBody>
            <a:bodyPr spcFirstLastPara="1" wrap="square" lIns="591375" tIns="562350" rIns="591375" bIns="113775" anchor="t" anchorCtr="0">
              <a:noAutofit/>
            </a:bodyPr>
            <a:lstStyle/>
            <a:p>
              <a:pPr marL="171450" marR="0" lvl="1" indent="-171450" algn="l" rtl="0">
                <a:lnSpc>
                  <a:spcPct val="90000"/>
                </a:lnSpc>
                <a:spcBef>
                  <a:spcPts val="0"/>
                </a:spcBef>
                <a:spcAft>
                  <a:spcPts val="0"/>
                </a:spcAft>
                <a:buClr>
                  <a:schemeClr val="dk1"/>
                </a:buClr>
                <a:buSzPts val="1600"/>
                <a:buFont typeface="Courier New"/>
                <a:buChar char="•"/>
              </a:pPr>
              <a:r>
                <a:rPr lang="vi" sz="1200" b="0" i="0" u="none" strike="noStrike" cap="none">
                  <a:solidFill>
                    <a:schemeClr val="dk1"/>
                  </a:solidFill>
                  <a:latin typeface="Courier New"/>
                  <a:ea typeface="Courier New"/>
                  <a:cs typeface="Courier New"/>
                  <a:sym typeface="Courier New"/>
                </a:rPr>
                <a:t>Preferably test on different versions of the same browser also as they can show the Web site </a:t>
              </a:r>
              <a:r>
                <a:rPr lang="vi" sz="1600" b="0" i="0" u="none" strike="noStrike" cap="none">
                  <a:solidFill>
                    <a:schemeClr val="dk1"/>
                  </a:solidFill>
                  <a:latin typeface="Courier New"/>
                  <a:ea typeface="Courier New"/>
                  <a:cs typeface="Courier New"/>
                  <a:sym typeface="Courier New"/>
                </a:rPr>
                <a:t>differently.</a:t>
              </a:r>
              <a:endParaRPr/>
            </a:p>
          </p:txBody>
        </p:sp>
        <p:sp>
          <p:nvSpPr>
            <p:cNvPr id="362" name="Google Shape;362;p32"/>
            <p:cNvSpPr/>
            <p:nvPr/>
          </p:nvSpPr>
          <p:spPr>
            <a:xfrm>
              <a:off x="228600" y="17124"/>
              <a:ext cx="5391340" cy="696875"/>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txBox="1"/>
            <p:nvPr/>
          </p:nvSpPr>
          <p:spPr>
            <a:xfrm>
              <a:off x="262619" y="51143"/>
              <a:ext cx="5323302" cy="628837"/>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Test the Web site in different browsers</a:t>
              </a:r>
              <a:endParaRPr/>
            </a:p>
          </p:txBody>
        </p:sp>
        <p:sp>
          <p:nvSpPr>
            <p:cNvPr id="364" name="Google Shape;364;p32"/>
            <p:cNvSpPr/>
            <p:nvPr/>
          </p:nvSpPr>
          <p:spPr>
            <a:xfrm>
              <a:off x="0" y="1965450"/>
              <a:ext cx="7620000" cy="1573424"/>
            </a:xfrm>
            <a:prstGeom prst="rect">
              <a:avLst/>
            </a:prstGeom>
            <a:solidFill>
              <a:srgbClr val="FBE4D4">
                <a:alpha val="89803"/>
              </a:srgbClr>
            </a:solidFill>
            <a:ln w="25400" cap="flat" cmpd="sng">
              <a:solidFill>
                <a:srgbClr val="4372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txBox="1"/>
            <p:nvPr/>
          </p:nvSpPr>
          <p:spPr>
            <a:xfrm>
              <a:off x="0" y="1762250"/>
              <a:ext cx="7620000" cy="1573500"/>
            </a:xfrm>
            <a:prstGeom prst="rect">
              <a:avLst/>
            </a:prstGeom>
            <a:noFill/>
            <a:ln>
              <a:noFill/>
            </a:ln>
          </p:spPr>
          <p:txBody>
            <a:bodyPr spcFirstLastPara="1" wrap="square" lIns="591375" tIns="562350" rIns="591375" bIns="113775" anchor="t" anchorCtr="0">
              <a:noAutofit/>
            </a:bodyPr>
            <a:lstStyle/>
            <a:p>
              <a:pPr marL="171450" marR="0" lvl="1" indent="-146050" algn="l" rtl="0">
                <a:lnSpc>
                  <a:spcPct val="90000"/>
                </a:lnSpc>
                <a:spcBef>
                  <a:spcPts val="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To ensure that the page looks same in all browsers is to write Web pages using valid HTML and CSS codes, and then test it in many browsers. </a:t>
              </a:r>
              <a:endParaRPr sz="1200"/>
            </a:p>
            <a:p>
              <a:pPr marL="171450" marR="0" lvl="1" indent="-146050" algn="l" rtl="0">
                <a:lnSpc>
                  <a:spcPct val="90000"/>
                </a:lnSpc>
                <a:spcBef>
                  <a:spcPts val="240"/>
                </a:spcBef>
                <a:spcAft>
                  <a:spcPts val="0"/>
                </a:spcAft>
                <a:buClr>
                  <a:schemeClr val="dk1"/>
                </a:buClr>
                <a:buSzPts val="1200"/>
                <a:buFont typeface="Courier New"/>
                <a:buChar char="•"/>
              </a:pPr>
              <a:r>
                <a:rPr lang="vi" sz="1200" b="0" i="0" u="none" strike="noStrike" cap="none">
                  <a:solidFill>
                    <a:schemeClr val="dk1"/>
                  </a:solidFill>
                  <a:latin typeface="Courier New"/>
                  <a:ea typeface="Courier New"/>
                  <a:cs typeface="Courier New"/>
                  <a:sym typeface="Courier New"/>
                </a:rPr>
                <a:t>Using External CSS can help pages render and load faster. </a:t>
              </a:r>
              <a:endParaRPr sz="1200"/>
            </a:p>
          </p:txBody>
        </p:sp>
        <p:sp>
          <p:nvSpPr>
            <p:cNvPr id="366" name="Google Shape;366;p32"/>
            <p:cNvSpPr/>
            <p:nvPr/>
          </p:nvSpPr>
          <p:spPr>
            <a:xfrm>
              <a:off x="228600" y="1566930"/>
              <a:ext cx="5334000" cy="797040"/>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txBox="1"/>
            <p:nvPr/>
          </p:nvSpPr>
          <p:spPr>
            <a:xfrm>
              <a:off x="267508" y="1605838"/>
              <a:ext cx="5256184" cy="719224"/>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800"/>
                <a:buFont typeface="Courier New"/>
                <a:buNone/>
              </a:pPr>
              <a:r>
                <a:rPr lang="vi" sz="1800" b="1" i="0" u="none" strike="noStrike" cap="none">
                  <a:solidFill>
                    <a:schemeClr val="lt1"/>
                  </a:solidFill>
                  <a:latin typeface="Courier New"/>
                  <a:ea typeface="Courier New"/>
                  <a:cs typeface="Courier New"/>
                  <a:sym typeface="Courier New"/>
                </a:rPr>
                <a:t>Write a good clean HTML code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374" name="Google Shape;374;p3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375" name="Google Shape;375;p3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376" name="Google Shape;376;p33"/>
          <p:cNvSpPr/>
          <p:nvPr/>
        </p:nvSpPr>
        <p:spPr>
          <a:xfrm>
            <a:off x="304800" y="796216"/>
            <a:ext cx="8305800" cy="3877984"/>
          </a:xfrm>
          <a:prstGeom prst="rect">
            <a:avLst/>
          </a:prstGeom>
          <a:noFill/>
          <a:ln>
            <a:noFill/>
          </a:ln>
        </p:spPr>
        <p:txBody>
          <a:bodyPr spcFirstLastPara="1" wrap="square" lIns="91425" tIns="45700" rIns="91425" bIns="45700" anchor="t" anchorCtr="0">
            <a:noAutofit/>
          </a:bodyPr>
          <a:lstStyle/>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The text styles specify and control the appearance of the text in a Web page.</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Indenting is the process of offsetting text from its normal position, either to the left or to the right.</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CSS border property specifies the style, color, and width of the border.</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The border-color property accepts different color values that determine the different shades of color to be applied to the borders.</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The values of the different border properties determine the type of effect to be applied to the borders.</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In CSS, the text-align property is used for horizontal alignment of text in an element.</a:t>
            </a:r>
            <a:endParaRPr sz="1900"/>
          </a:p>
          <a:p>
            <a:pPr marL="457200" marR="0" lvl="1" indent="-255270" algn="just" rtl="0">
              <a:lnSpc>
                <a:spcPct val="100000"/>
              </a:lnSpc>
              <a:spcBef>
                <a:spcPts val="0"/>
              </a:spcBef>
              <a:spcAft>
                <a:spcPts val="0"/>
              </a:spcAft>
              <a:buClr>
                <a:srgbClr val="AC1418"/>
              </a:buClr>
              <a:buSzPts val="1900"/>
              <a:buFont typeface="Noto Sans Symbols"/>
              <a:buChar char="•"/>
            </a:pPr>
            <a:r>
              <a:rPr lang="vi" sz="1900" b="0" i="0" u="none" strike="noStrike" cap="none">
                <a:solidFill>
                  <a:schemeClr val="dk1"/>
                </a:solidFill>
                <a:latin typeface="Calibri"/>
                <a:ea typeface="Calibri"/>
                <a:cs typeface="Calibri"/>
                <a:sym typeface="Calibri"/>
              </a:rPr>
              <a:t>In CSS, the line-height property is used for vertical alignment of text in an element.</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fade">
                                      <p:cBhvr>
                                        <p:cTn id="7" dur="500"/>
                                        <p:tgtEl>
                                          <p:spTgt spid="3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6">
                                            <p:txEl>
                                              <p:pRg st="1" end="1"/>
                                            </p:txEl>
                                          </p:spTgt>
                                        </p:tgtEl>
                                        <p:attrNameLst>
                                          <p:attrName>style.visibility</p:attrName>
                                        </p:attrNameLst>
                                      </p:cBhvr>
                                      <p:to>
                                        <p:strVal val="visible"/>
                                      </p:to>
                                    </p:set>
                                    <p:animEffect transition="in" filter="fade">
                                      <p:cBhvr>
                                        <p:cTn id="10" dur="500"/>
                                        <p:tgtEl>
                                          <p:spTgt spid="37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6">
                                            <p:txEl>
                                              <p:pRg st="2" end="2"/>
                                            </p:txEl>
                                          </p:spTgt>
                                        </p:tgtEl>
                                        <p:attrNameLst>
                                          <p:attrName>style.visibility</p:attrName>
                                        </p:attrNameLst>
                                      </p:cBhvr>
                                      <p:to>
                                        <p:strVal val="visible"/>
                                      </p:to>
                                    </p:set>
                                    <p:animEffect transition="in" filter="fade">
                                      <p:cBhvr>
                                        <p:cTn id="13" dur="500"/>
                                        <p:tgtEl>
                                          <p:spTgt spid="37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6">
                                            <p:txEl>
                                              <p:pRg st="3" end="3"/>
                                            </p:txEl>
                                          </p:spTgt>
                                        </p:tgtEl>
                                        <p:attrNameLst>
                                          <p:attrName>style.visibility</p:attrName>
                                        </p:attrNameLst>
                                      </p:cBhvr>
                                      <p:to>
                                        <p:strVal val="visible"/>
                                      </p:to>
                                    </p:set>
                                    <p:animEffect transition="in" filter="fade">
                                      <p:cBhvr>
                                        <p:cTn id="16" dur="500"/>
                                        <p:tgtEl>
                                          <p:spTgt spid="37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76">
                                            <p:txEl>
                                              <p:pRg st="4" end="4"/>
                                            </p:txEl>
                                          </p:spTgt>
                                        </p:tgtEl>
                                        <p:attrNameLst>
                                          <p:attrName>style.visibility</p:attrName>
                                        </p:attrNameLst>
                                      </p:cBhvr>
                                      <p:to>
                                        <p:strVal val="visible"/>
                                      </p:to>
                                    </p:set>
                                    <p:animEffect transition="in" filter="fade">
                                      <p:cBhvr>
                                        <p:cTn id="19" dur="500"/>
                                        <p:tgtEl>
                                          <p:spTgt spid="37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76">
                                            <p:txEl>
                                              <p:pRg st="5" end="5"/>
                                            </p:txEl>
                                          </p:spTgt>
                                        </p:tgtEl>
                                        <p:attrNameLst>
                                          <p:attrName>style.visibility</p:attrName>
                                        </p:attrNameLst>
                                      </p:cBhvr>
                                      <p:to>
                                        <p:strVal val="visible"/>
                                      </p:to>
                                    </p:set>
                                    <p:animEffect transition="in" filter="fade">
                                      <p:cBhvr>
                                        <p:cTn id="22" dur="500"/>
                                        <p:tgtEl>
                                          <p:spTgt spid="37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76">
                                            <p:txEl>
                                              <p:pRg st="6" end="6"/>
                                            </p:txEl>
                                          </p:spTgt>
                                        </p:tgtEl>
                                        <p:attrNameLst>
                                          <p:attrName>style.visibility</p:attrName>
                                        </p:attrNameLst>
                                      </p:cBhvr>
                                      <p:to>
                                        <p:strVal val="visible"/>
                                      </p:to>
                                    </p:set>
                                    <p:animEffect transition="in" filter="fade">
                                      <p:cBhvr>
                                        <p:cTn id="25" dur="500"/>
                                        <p:tgtEl>
                                          <p:spTgt spid="3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4" name="Google Shape;84;p17"/>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85" name="Google Shape;85;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6" name="Google Shape;86;p17"/>
          <p:cNvSpPr/>
          <p:nvPr/>
        </p:nvSpPr>
        <p:spPr>
          <a:xfrm>
            <a:off x="152400" y="685800"/>
            <a:ext cx="8839200" cy="257175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5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graphic formatting in Web pages</a:t>
            </a:r>
            <a:endParaRPr/>
          </a:p>
          <a:p>
            <a:pPr marL="457200" marR="0" lvl="0" indent="-274320" algn="l" rtl="0">
              <a:lnSpc>
                <a:spcPct val="15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graphic insertion, sizing, and padding</a:t>
            </a:r>
            <a:endParaRPr/>
          </a:p>
          <a:p>
            <a:pPr marL="457200" marR="0" lvl="0" indent="-274320" algn="l" rtl="0">
              <a:lnSpc>
                <a:spcPct val="15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CSS3 Animation</a:t>
            </a:r>
            <a:endParaRPr/>
          </a:p>
          <a:p>
            <a:pPr marL="457200" marR="0" lvl="0" indent="-274320" algn="l" rtl="0">
              <a:lnSpc>
                <a:spcPct val="15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Describe the use of CSS3 on mobile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3" name="Google Shape;93;p18"/>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94" name="Google Shape;94;p18"/>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Graphic Format 1-3</a:t>
            </a:r>
            <a:endParaRPr/>
          </a:p>
        </p:txBody>
      </p:sp>
      <p:sp>
        <p:nvSpPr>
          <p:cNvPr id="95" name="Google Shape;95;p18"/>
          <p:cNvSpPr/>
          <p:nvPr/>
        </p:nvSpPr>
        <p:spPr>
          <a:xfrm>
            <a:off x="-38100" y="622768"/>
            <a:ext cx="9296400" cy="863132"/>
          </a:xfrm>
          <a:prstGeom prst="rect">
            <a:avLst/>
          </a:prstGeom>
          <a:noFill/>
          <a:ln>
            <a:noFill/>
          </a:ln>
        </p:spPr>
        <p:txBody>
          <a:bodyPr spcFirstLastPara="1" wrap="square" lIns="91425" tIns="45700" rIns="91425" bIns="45700" anchor="ctr" anchorCtr="0">
            <a:noAutofit/>
          </a:bodyPr>
          <a:lstStyle/>
          <a:p>
            <a:pPr marL="457200" marR="0" lvl="1" indent="-2616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most commonly used graphic formats are JPEG, GIF, PNG.</a:t>
            </a:r>
            <a:endParaRPr sz="2000"/>
          </a:p>
          <a:p>
            <a:pPr marL="457200" marR="0" lvl="1" indent="-2616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difference between each graphic format depends on the following characteristics:</a:t>
            </a:r>
            <a:endParaRPr sz="2000"/>
          </a:p>
        </p:txBody>
      </p:sp>
      <p:grpSp>
        <p:nvGrpSpPr>
          <p:cNvPr id="96" name="Google Shape;96;p18"/>
          <p:cNvGrpSpPr/>
          <p:nvPr/>
        </p:nvGrpSpPr>
        <p:grpSpPr>
          <a:xfrm>
            <a:off x="379400" y="1545809"/>
            <a:ext cx="8382000" cy="342899"/>
            <a:chOff x="0" y="924398"/>
            <a:chExt cx="8382000" cy="600405"/>
          </a:xfrm>
        </p:grpSpPr>
        <p:sp>
          <p:nvSpPr>
            <p:cNvPr id="97" name="Google Shape;97;p18"/>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a:t>
              </a:r>
              <a:r>
                <a:rPr lang="vi" sz="2000" b="1" i="0" u="none" strike="noStrike" cap="none">
                  <a:solidFill>
                    <a:schemeClr val="lt1"/>
                  </a:solidFill>
                  <a:latin typeface="Calibri"/>
                  <a:ea typeface="Calibri"/>
                  <a:cs typeface="Calibri"/>
                  <a:sym typeface="Calibri"/>
                </a:rPr>
                <a:t>Color Depth</a:t>
              </a:r>
              <a:r>
                <a:rPr lang="vi"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p:txBody>
        </p:sp>
      </p:grpSp>
      <p:sp>
        <p:nvSpPr>
          <p:cNvPr id="99" name="Google Shape;99;p18"/>
          <p:cNvSpPr/>
          <p:nvPr/>
        </p:nvSpPr>
        <p:spPr>
          <a:xfrm>
            <a:off x="152426" y="2098259"/>
            <a:ext cx="8763000" cy="1200000"/>
          </a:xfrm>
          <a:prstGeom prst="rect">
            <a:avLst/>
          </a:prstGeom>
          <a:noFill/>
          <a:ln>
            <a:noFill/>
          </a:ln>
        </p:spPr>
        <p:txBody>
          <a:bodyPr spcFirstLastPara="1" wrap="square" lIns="91425" tIns="45700" rIns="91425" bIns="45700" anchor="ctr" anchorCtr="0">
            <a:noAutofit/>
          </a:bodyPr>
          <a:lstStyle/>
          <a:p>
            <a:pPr marL="457200" marR="0" lvl="1" indent="-2616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It is defined by :</a:t>
            </a:r>
            <a:endParaRPr sz="2000"/>
          </a:p>
          <a:p>
            <a:pPr marL="982980" marR="0" lvl="2" indent="-34290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number of distinct colors that are represented by a hardware or software. </a:t>
            </a:r>
            <a:endParaRPr sz="2000"/>
          </a:p>
          <a:p>
            <a:pPr marL="982980" marR="0" lvl="2" indent="-34290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the number of bits per pixel (bpp) and it is also called as bit depth. </a:t>
            </a:r>
            <a:endParaRPr sz="2000"/>
          </a:p>
          <a:p>
            <a:pPr marL="457200" marR="0" lvl="1" indent="-2616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Higher color depth indicates higher range of colors used.</a:t>
            </a:r>
            <a:endParaRPr sz="2000"/>
          </a:p>
        </p:txBody>
      </p:sp>
      <p:grpSp>
        <p:nvGrpSpPr>
          <p:cNvPr id="100" name="Google Shape;100;p18"/>
          <p:cNvGrpSpPr/>
          <p:nvPr/>
        </p:nvGrpSpPr>
        <p:grpSpPr>
          <a:xfrm>
            <a:off x="381000" y="3486151"/>
            <a:ext cx="8382000" cy="342899"/>
            <a:chOff x="0" y="924398"/>
            <a:chExt cx="8382000" cy="600405"/>
          </a:xfrm>
        </p:grpSpPr>
        <p:sp>
          <p:nvSpPr>
            <p:cNvPr id="101" name="Google Shape;101;p18"/>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a:t>
              </a:r>
              <a:r>
                <a:rPr lang="vi" sz="2000" b="1" i="0" u="none" strike="noStrike" cap="none">
                  <a:solidFill>
                    <a:schemeClr val="lt1"/>
                  </a:solidFill>
                  <a:latin typeface="Calibri"/>
                  <a:ea typeface="Calibri"/>
                  <a:cs typeface="Calibri"/>
                  <a:sym typeface="Calibri"/>
                </a:rPr>
                <a:t>Compression/file size</a:t>
              </a:r>
              <a:r>
                <a:rPr lang="vi"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p:txBody>
        </p:sp>
      </p:grpSp>
      <p:sp>
        <p:nvSpPr>
          <p:cNvPr id="103" name="Google Shape;103;p18"/>
          <p:cNvSpPr/>
          <p:nvPr/>
        </p:nvSpPr>
        <p:spPr>
          <a:xfrm>
            <a:off x="266700" y="3886200"/>
            <a:ext cx="8820900" cy="9144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Compression stores the original images in a reduced number of bytes using an algorithm. </a:t>
            </a:r>
            <a:endParaRPr sz="1800"/>
          </a:p>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This image can be expanded back to the original size using a decompression algorithm.</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10" name="Google Shape;110;p19"/>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111" name="Google Shape;111;p1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Graphic Format 2-3</a:t>
            </a:r>
            <a:endParaRPr/>
          </a:p>
        </p:txBody>
      </p:sp>
      <p:sp>
        <p:nvSpPr>
          <p:cNvPr id="112" name="Google Shape;112;p19"/>
          <p:cNvSpPr/>
          <p:nvPr/>
        </p:nvSpPr>
        <p:spPr>
          <a:xfrm>
            <a:off x="304800" y="658415"/>
            <a:ext cx="8624888" cy="457200"/>
          </a:xfrm>
          <a:prstGeom prst="rect">
            <a:avLst/>
          </a:prstGeom>
          <a:noFill/>
          <a:ln>
            <a:noFill/>
          </a:ln>
        </p:spPr>
        <p:txBody>
          <a:bodyPr spcFirstLastPara="1" wrap="square" lIns="91425" tIns="45700" rIns="91425" bIns="45700" anchor="ctr" anchorCtr="0">
            <a:noAutofit/>
          </a:bodyPr>
          <a:lstStyle/>
          <a:p>
            <a:pPr marL="457200" marR="0" lvl="1" indent="-236220" algn="l" rtl="0">
              <a:lnSpc>
                <a:spcPct val="875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two types of image file compression algorithms used are:</a:t>
            </a:r>
            <a:endParaRPr sz="1800"/>
          </a:p>
        </p:txBody>
      </p:sp>
      <p:grpSp>
        <p:nvGrpSpPr>
          <p:cNvPr id="113" name="Google Shape;113;p19"/>
          <p:cNvGrpSpPr/>
          <p:nvPr/>
        </p:nvGrpSpPr>
        <p:grpSpPr>
          <a:xfrm>
            <a:off x="152400" y="1118959"/>
            <a:ext cx="8839200" cy="3529616"/>
            <a:chOff x="0" y="4458"/>
            <a:chExt cx="8839200" cy="4706155"/>
          </a:xfrm>
        </p:grpSpPr>
        <p:sp>
          <p:nvSpPr>
            <p:cNvPr id="114" name="Google Shape;114;p19"/>
            <p:cNvSpPr/>
            <p:nvPr/>
          </p:nvSpPr>
          <p:spPr>
            <a:xfrm>
              <a:off x="0" y="229045"/>
              <a:ext cx="8839200" cy="1606500"/>
            </a:xfrm>
            <a:prstGeom prst="rect">
              <a:avLst/>
            </a:prstGeom>
            <a:solidFill>
              <a:schemeClr val="lt1">
                <a:alpha val="89803"/>
              </a:scheme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txBox="1"/>
            <p:nvPr/>
          </p:nvSpPr>
          <p:spPr>
            <a:xfrm>
              <a:off x="0" y="229045"/>
              <a:ext cx="8839200" cy="1606500"/>
            </a:xfrm>
            <a:prstGeom prst="rect">
              <a:avLst/>
            </a:prstGeom>
            <a:noFill/>
            <a:ln>
              <a:noFill/>
            </a:ln>
          </p:spPr>
          <p:txBody>
            <a:bodyPr spcFirstLastPara="1" wrap="square" lIns="686000" tIns="208275" rIns="686000" bIns="142225" anchor="t" anchorCtr="0">
              <a:noAutofit/>
            </a:bodyPr>
            <a:lstStyle/>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File size is reduced but preserves a copy of the original uncompressed image</a:t>
              </a:r>
              <a:endParaRPr sz="1800"/>
            </a:p>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Avoids accumulating stages of re-compression when editing images</a:t>
              </a:r>
              <a:endParaRPr sz="1800"/>
            </a:p>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PNG, GIF</a:t>
              </a:r>
              <a:endParaRPr sz="1800"/>
            </a:p>
          </p:txBody>
        </p:sp>
        <p:sp>
          <p:nvSpPr>
            <p:cNvPr id="116" name="Google Shape;116;p19"/>
            <p:cNvSpPr/>
            <p:nvPr/>
          </p:nvSpPr>
          <p:spPr>
            <a:xfrm>
              <a:off x="265176" y="4458"/>
              <a:ext cx="7668218" cy="389427"/>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p:nvPr/>
          </p:nvSpPr>
          <p:spPr>
            <a:xfrm>
              <a:off x="284186" y="23468"/>
              <a:ext cx="7630198" cy="351407"/>
            </a:xfrm>
            <a:prstGeom prst="rect">
              <a:avLst/>
            </a:prstGeom>
            <a:noFill/>
            <a:ln>
              <a:noFill/>
            </a:ln>
          </p:spPr>
          <p:txBody>
            <a:bodyPr spcFirstLastPara="1" wrap="square" lIns="233850" tIns="0" rIns="233850" bIns="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1" i="0" u="none" strike="noStrike" cap="none">
                  <a:solidFill>
                    <a:schemeClr val="dk1"/>
                  </a:solidFill>
                  <a:latin typeface="Courier New"/>
                  <a:ea typeface="Courier New"/>
                  <a:cs typeface="Courier New"/>
                  <a:sym typeface="Courier New"/>
                </a:rPr>
                <a:t>Lossless compression</a:t>
              </a:r>
              <a:endParaRPr/>
            </a:p>
          </p:txBody>
        </p:sp>
        <p:sp>
          <p:nvSpPr>
            <p:cNvPr id="118" name="Google Shape;118;p19"/>
            <p:cNvSpPr/>
            <p:nvPr/>
          </p:nvSpPr>
          <p:spPr>
            <a:xfrm>
              <a:off x="0" y="2127612"/>
              <a:ext cx="8839200" cy="2583000"/>
            </a:xfrm>
            <a:prstGeom prst="rect">
              <a:avLst/>
            </a:prstGeom>
            <a:solidFill>
              <a:schemeClr val="lt1">
                <a:alpha val="89803"/>
              </a:schemeClr>
            </a:solidFill>
            <a:ln w="9525" cap="flat" cmpd="sng">
              <a:solidFill>
                <a:srgbClr val="5999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p:nvPr/>
          </p:nvSpPr>
          <p:spPr>
            <a:xfrm>
              <a:off x="0" y="2127613"/>
              <a:ext cx="8839200" cy="2583000"/>
            </a:xfrm>
            <a:prstGeom prst="rect">
              <a:avLst/>
            </a:prstGeom>
            <a:noFill/>
            <a:ln>
              <a:noFill/>
            </a:ln>
          </p:spPr>
          <p:txBody>
            <a:bodyPr spcFirstLastPara="1" wrap="square" lIns="686000" tIns="208275" rIns="686000" bIns="142225" anchor="t" anchorCtr="0">
              <a:noAutofit/>
            </a:bodyPr>
            <a:lstStyle/>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The image appears to be a copy of the original image but in real it is not a copy. </a:t>
              </a:r>
              <a:endParaRPr sz="1800"/>
            </a:p>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Lossy compression achieves smaller file sizes when compared with lossless compression. </a:t>
              </a:r>
              <a:endParaRPr sz="1800"/>
            </a:p>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Lossy compression algorithms allow variable compression that comprises on image quality for file size.</a:t>
              </a:r>
              <a:endParaRPr sz="1800"/>
            </a:p>
            <a:p>
              <a:pPr marL="228600" marR="0" lvl="1" indent="-215900" algn="l" rtl="0">
                <a:lnSpc>
                  <a:spcPct val="100000"/>
                </a:lnSpc>
                <a:spcBef>
                  <a:spcPts val="0"/>
                </a:spcBef>
                <a:spcAft>
                  <a:spcPts val="0"/>
                </a:spcAft>
                <a:buClr>
                  <a:schemeClr val="dk1"/>
                </a:buClr>
                <a:buSzPts val="1800"/>
                <a:buFont typeface="Calibri"/>
                <a:buChar char="•"/>
              </a:pPr>
              <a:r>
                <a:rPr lang="vi" sz="1800" b="0" i="0" u="none" strike="noStrike" cap="none">
                  <a:solidFill>
                    <a:schemeClr val="dk1"/>
                  </a:solidFill>
                  <a:latin typeface="Calibri"/>
                  <a:ea typeface="Calibri"/>
                  <a:cs typeface="Calibri"/>
                  <a:sym typeface="Calibri"/>
                </a:rPr>
                <a:t>JPEG</a:t>
              </a:r>
              <a:endParaRPr sz="1800"/>
            </a:p>
          </p:txBody>
        </p:sp>
        <p:sp>
          <p:nvSpPr>
            <p:cNvPr id="120" name="Google Shape;120;p19"/>
            <p:cNvSpPr/>
            <p:nvPr/>
          </p:nvSpPr>
          <p:spPr>
            <a:xfrm>
              <a:off x="278505" y="1906786"/>
              <a:ext cx="7685295" cy="401566"/>
            </a:xfrm>
            <a:prstGeom prst="roundRect">
              <a:avLst>
                <a:gd name="adj" fmla="val 16667"/>
              </a:avLst>
            </a:prstGeom>
            <a:gradFill>
              <a:gsLst>
                <a:gs pos="0">
                  <a:srgbClr val="99CC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txBox="1"/>
            <p:nvPr/>
          </p:nvSpPr>
          <p:spPr>
            <a:xfrm>
              <a:off x="298108" y="1926389"/>
              <a:ext cx="7646089" cy="362360"/>
            </a:xfrm>
            <a:prstGeom prst="rect">
              <a:avLst/>
            </a:prstGeom>
            <a:noFill/>
            <a:ln>
              <a:noFill/>
            </a:ln>
          </p:spPr>
          <p:txBody>
            <a:bodyPr spcFirstLastPara="1" wrap="square" lIns="233850" tIns="0" rIns="233850" bIns="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vi" sz="2000" b="1" i="0" u="none" strike="noStrike" cap="none">
                  <a:solidFill>
                    <a:schemeClr val="dk1"/>
                  </a:solidFill>
                  <a:latin typeface="Arial"/>
                  <a:ea typeface="Arial"/>
                  <a:cs typeface="Arial"/>
                  <a:sym typeface="Arial"/>
                </a:rPr>
                <a:t>Lossy compression</a:t>
              </a:r>
              <a:endParaRPr sz="2000" b="1" i="0" u="none" strike="noStrike" cap="non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28" name="Google Shape;128;p20"/>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129" name="Google Shape;129;p20"/>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Graphic Format 3-3</a:t>
            </a:r>
            <a:endParaRPr/>
          </a:p>
        </p:txBody>
      </p:sp>
      <p:grpSp>
        <p:nvGrpSpPr>
          <p:cNvPr id="130" name="Google Shape;130;p20"/>
          <p:cNvGrpSpPr/>
          <p:nvPr/>
        </p:nvGrpSpPr>
        <p:grpSpPr>
          <a:xfrm>
            <a:off x="381001" y="689672"/>
            <a:ext cx="2514600" cy="342899"/>
            <a:chOff x="0" y="924398"/>
            <a:chExt cx="8382000" cy="600405"/>
          </a:xfrm>
        </p:grpSpPr>
        <p:sp>
          <p:nvSpPr>
            <p:cNvPr id="131" name="Google Shape;131;p20"/>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a:t>
              </a:r>
              <a:r>
                <a:rPr lang="vi" sz="2000" b="1" i="0" u="none" strike="noStrike" cap="none">
                  <a:solidFill>
                    <a:schemeClr val="lt1"/>
                  </a:solidFill>
                  <a:latin typeface="Calibri"/>
                  <a:ea typeface="Calibri"/>
                  <a:cs typeface="Calibri"/>
                  <a:sym typeface="Calibri"/>
                </a:rPr>
                <a:t>Animation</a:t>
              </a:r>
              <a:r>
                <a:rPr lang="vi"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p:txBody>
        </p:sp>
      </p:grpSp>
      <p:sp>
        <p:nvSpPr>
          <p:cNvPr id="133" name="Google Shape;133;p20"/>
          <p:cNvSpPr/>
          <p:nvPr/>
        </p:nvSpPr>
        <p:spPr>
          <a:xfrm>
            <a:off x="79460" y="1015832"/>
            <a:ext cx="4495800" cy="129078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Some graphic format consists of a series of frames that are played one after the other giving an impression of animation.</a:t>
            </a:r>
            <a:endParaRPr sz="1800"/>
          </a:p>
        </p:txBody>
      </p:sp>
      <p:pic>
        <p:nvPicPr>
          <p:cNvPr id="134" name="Google Shape;134;p20" descr="7.1.tif"/>
          <p:cNvPicPr preferRelativeResize="0"/>
          <p:nvPr/>
        </p:nvPicPr>
        <p:blipFill rotWithShape="1">
          <a:blip r:embed="rId3">
            <a:alphaModFix/>
          </a:blip>
          <a:srcRect/>
          <a:stretch/>
        </p:blipFill>
        <p:spPr>
          <a:xfrm>
            <a:off x="4575260" y="1083170"/>
            <a:ext cx="4398595" cy="1156104"/>
          </a:xfrm>
          <a:prstGeom prst="rect">
            <a:avLst/>
          </a:prstGeom>
          <a:noFill/>
          <a:ln>
            <a:noFill/>
          </a:ln>
        </p:spPr>
      </p:pic>
      <p:grpSp>
        <p:nvGrpSpPr>
          <p:cNvPr id="135" name="Google Shape;135;p20"/>
          <p:cNvGrpSpPr/>
          <p:nvPr/>
        </p:nvGrpSpPr>
        <p:grpSpPr>
          <a:xfrm>
            <a:off x="389794" y="2648262"/>
            <a:ext cx="2514600" cy="342899"/>
            <a:chOff x="0" y="924398"/>
            <a:chExt cx="8382000" cy="600405"/>
          </a:xfrm>
        </p:grpSpPr>
        <p:sp>
          <p:nvSpPr>
            <p:cNvPr id="136" name="Google Shape;136;p20"/>
            <p:cNvSpPr/>
            <p:nvPr/>
          </p:nvSpPr>
          <p:spPr>
            <a:xfrm>
              <a:off x="0" y="924398"/>
              <a:ext cx="8382000" cy="600405"/>
            </a:xfrm>
            <a:prstGeom prst="roundRect">
              <a:avLst>
                <a:gd name="adj" fmla="val 16667"/>
              </a:avLst>
            </a:prstGeom>
            <a:solidFill>
              <a:srgbClr val="C0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29309" y="953707"/>
              <a:ext cx="8323382" cy="541787"/>
            </a:xfrm>
            <a:prstGeom prst="rect">
              <a:avLst/>
            </a:prstGeom>
            <a:solidFill>
              <a:srgbClr val="C00000"/>
            </a:solidFill>
            <a:ln>
              <a:noFill/>
            </a:ln>
          </p:spPr>
          <p:txBody>
            <a:bodyPr spcFirstLastPara="1" wrap="square" lIns="68575" tIns="68575" rIns="68575" bIns="68575" anchor="ctr" anchorCtr="0">
              <a:noAutofit/>
            </a:bodyPr>
            <a:lstStyle/>
            <a:p>
              <a:pPr marL="0" marR="0" lvl="0" indent="-127000" algn="l" rtl="0">
                <a:lnSpc>
                  <a:spcPct val="90000"/>
                </a:lnSpc>
                <a:spcBef>
                  <a:spcPts val="0"/>
                </a:spcBef>
                <a:spcAft>
                  <a:spcPts val="0"/>
                </a:spcAft>
                <a:buClr>
                  <a:schemeClr val="lt1"/>
                </a:buClr>
                <a:buSzPts val="2000"/>
                <a:buFont typeface="Noto Sans Symbols"/>
                <a:buChar char="⮚"/>
              </a:pPr>
              <a:r>
                <a:rPr lang="vi" sz="2000" b="0" i="0" u="none" strike="noStrike" cap="none">
                  <a:solidFill>
                    <a:schemeClr val="lt1"/>
                  </a:solidFill>
                  <a:latin typeface="Courier New"/>
                  <a:ea typeface="Courier New"/>
                  <a:cs typeface="Courier New"/>
                  <a:sym typeface="Courier New"/>
                </a:rPr>
                <a:t> </a:t>
              </a:r>
              <a:r>
                <a:rPr lang="vi" sz="2000" b="1" i="0" u="none" strike="noStrike" cap="none">
                  <a:solidFill>
                    <a:schemeClr val="lt1"/>
                  </a:solidFill>
                  <a:latin typeface="Calibri"/>
                  <a:ea typeface="Calibri"/>
                  <a:cs typeface="Calibri"/>
                  <a:sym typeface="Calibri"/>
                </a:rPr>
                <a:t>Transparency</a:t>
              </a:r>
              <a:r>
                <a:rPr lang="vi"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p:txBody>
        </p:sp>
      </p:grpSp>
      <p:sp>
        <p:nvSpPr>
          <p:cNvPr id="138" name="Google Shape;138;p20"/>
          <p:cNvSpPr/>
          <p:nvPr/>
        </p:nvSpPr>
        <p:spPr>
          <a:xfrm>
            <a:off x="0" y="3105150"/>
            <a:ext cx="4797300" cy="16869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It is very common to display an image that appears directly against the background color of the page. </a:t>
            </a:r>
            <a:endParaRPr sz="1800"/>
          </a:p>
          <a:p>
            <a:pPr marL="457200" marR="0" lvl="1" indent="-248920" algn="l" rtl="0">
              <a:lnSpc>
                <a:spcPct val="100000"/>
              </a:lnSpc>
              <a:spcBef>
                <a:spcPts val="12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background color of the page shows through the transparent portion of the image.</a:t>
            </a:r>
            <a:endParaRPr sz="1800"/>
          </a:p>
        </p:txBody>
      </p:sp>
      <p:pic>
        <p:nvPicPr>
          <p:cNvPr id="139" name="Google Shape;139;p20" descr="7.2.tif"/>
          <p:cNvPicPr preferRelativeResize="0"/>
          <p:nvPr/>
        </p:nvPicPr>
        <p:blipFill rotWithShape="1">
          <a:blip r:embed="rId4">
            <a:alphaModFix/>
          </a:blip>
          <a:srcRect/>
          <a:stretch/>
        </p:blipFill>
        <p:spPr>
          <a:xfrm>
            <a:off x="5029200" y="2951105"/>
            <a:ext cx="2848764" cy="16978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fade">
                                      <p:cBhvr>
                                        <p:cTn id="22" dur="500"/>
                                        <p:tgtEl>
                                          <p:spTgt spid="1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46" name="Google Shape;146;p21"/>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147" name="Google Shape;147;p2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Graphic Insertion 1-2</a:t>
            </a:r>
            <a:endParaRPr/>
          </a:p>
        </p:txBody>
      </p:sp>
      <p:grpSp>
        <p:nvGrpSpPr>
          <p:cNvPr id="148" name="Google Shape;148;p21"/>
          <p:cNvGrpSpPr/>
          <p:nvPr/>
        </p:nvGrpSpPr>
        <p:grpSpPr>
          <a:xfrm>
            <a:off x="304800" y="628650"/>
            <a:ext cx="8458200" cy="2367654"/>
            <a:chOff x="0" y="0"/>
            <a:chExt cx="8458200" cy="3156872"/>
          </a:xfrm>
        </p:grpSpPr>
        <p:sp>
          <p:nvSpPr>
            <p:cNvPr id="149" name="Google Shape;149;p21"/>
            <p:cNvSpPr/>
            <p:nvPr/>
          </p:nvSpPr>
          <p:spPr>
            <a:xfrm>
              <a:off x="0" y="0"/>
              <a:ext cx="8458200" cy="714063"/>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p:nvPr/>
          </p:nvSpPr>
          <p:spPr>
            <a:xfrm>
              <a:off x="34858" y="34858"/>
              <a:ext cx="8388484" cy="644347"/>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The IMG element is an empty element, which allows to insert an image, diagram in a Web page.</a:t>
              </a:r>
              <a:endParaRPr sz="1800"/>
            </a:p>
          </p:txBody>
        </p:sp>
        <p:sp>
          <p:nvSpPr>
            <p:cNvPr id="151" name="Google Shape;151;p21"/>
            <p:cNvSpPr/>
            <p:nvPr/>
          </p:nvSpPr>
          <p:spPr>
            <a:xfrm>
              <a:off x="0" y="838200"/>
              <a:ext cx="8458200" cy="726558"/>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txBox="1"/>
            <p:nvPr/>
          </p:nvSpPr>
          <p:spPr>
            <a:xfrm>
              <a:off x="35468" y="873668"/>
              <a:ext cx="8387264" cy="65562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The graphic formats are supported are: GIF, JPEG, BMP and PNG.</a:t>
              </a:r>
              <a:endParaRPr sz="1800"/>
            </a:p>
          </p:txBody>
        </p:sp>
        <p:sp>
          <p:nvSpPr>
            <p:cNvPr id="153" name="Google Shape;153;p21"/>
            <p:cNvSpPr/>
            <p:nvPr/>
          </p:nvSpPr>
          <p:spPr>
            <a:xfrm>
              <a:off x="0" y="1676400"/>
              <a:ext cx="8458200" cy="695976"/>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p:nvPr/>
          </p:nvSpPr>
          <p:spPr>
            <a:xfrm>
              <a:off x="33975" y="1710375"/>
              <a:ext cx="8390250" cy="628026"/>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The &lt;img&gt; tag reserves a space for the image and does not insert the image in the HTML page.</a:t>
              </a:r>
              <a:endParaRPr sz="1800"/>
            </a:p>
          </p:txBody>
        </p:sp>
        <p:sp>
          <p:nvSpPr>
            <p:cNvPr id="155" name="Google Shape;155;p21"/>
            <p:cNvSpPr/>
            <p:nvPr/>
          </p:nvSpPr>
          <p:spPr>
            <a:xfrm>
              <a:off x="0" y="2514600"/>
              <a:ext cx="8458200" cy="642272"/>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txBox="1"/>
            <p:nvPr/>
          </p:nvSpPr>
          <p:spPr>
            <a:xfrm>
              <a:off x="31353" y="2545953"/>
              <a:ext cx="8395494" cy="579566"/>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It can creates a link between the image and the HTML page.</a:t>
              </a:r>
              <a:endParaRPr sz="1800"/>
            </a:p>
          </p:txBody>
        </p:sp>
      </p:grpSp>
      <p:graphicFrame>
        <p:nvGraphicFramePr>
          <p:cNvPr id="157" name="Google Shape;157;p21"/>
          <p:cNvGraphicFramePr/>
          <p:nvPr/>
        </p:nvGraphicFramePr>
        <p:xfrm>
          <a:off x="304800" y="3182953"/>
          <a:ext cx="2014875" cy="1545000"/>
        </p:xfrm>
        <a:graphic>
          <a:graphicData uri="http://schemas.openxmlformats.org/drawingml/2006/table">
            <a:tbl>
              <a:tblPr firstRow="1" bandRow="1">
                <a:noFill/>
                <a:tableStyleId>{9DD0FA2E-234E-46BC-9806-2FDDC0F9478B}</a:tableStyleId>
              </a:tblPr>
              <a:tblGrid>
                <a:gridCol w="2014875">
                  <a:extLst>
                    <a:ext uri="{9D8B030D-6E8A-4147-A177-3AD203B41FA5}">
                      <a16:colId xmlns:a16="http://schemas.microsoft.com/office/drawing/2014/main" val="20000"/>
                    </a:ext>
                  </a:extLst>
                </a:gridCol>
              </a:tblGrid>
              <a:tr h="340875">
                <a:tc>
                  <a:txBody>
                    <a:bodyPr/>
                    <a:lstStyle/>
                    <a:p>
                      <a:pPr marL="0" marR="0" lvl="0" indent="0" algn="ctr" rtl="0">
                        <a:lnSpc>
                          <a:spcPct val="100000"/>
                        </a:lnSpc>
                        <a:spcBef>
                          <a:spcPts val="0"/>
                        </a:spcBef>
                        <a:spcAft>
                          <a:spcPts val="0"/>
                        </a:spcAft>
                        <a:buClr>
                          <a:schemeClr val="dk1"/>
                        </a:buClr>
                        <a:buSzPts val="1800"/>
                        <a:buFont typeface="Arial"/>
                        <a:buNone/>
                      </a:pPr>
                      <a:endParaRPr sz="1800" b="1" u="none" strike="noStrike" cap="none"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u="none" strike="noStrike" cap="none" baseline="30000">
                          <a:solidFill>
                            <a:schemeClr val="lt1"/>
                          </a:solidFill>
                          <a:latin typeface="Arial"/>
                          <a:ea typeface="Arial"/>
                          <a:cs typeface="Arial"/>
                          <a:sym typeface="Arial"/>
                        </a:rPr>
                        <a:t>Image Attribute</a:t>
                      </a:r>
                      <a:endParaRPr sz="1100"/>
                    </a:p>
                  </a:txBody>
                  <a:tcPr marL="91450" marR="91450" marT="0" marB="0">
                    <a:solidFill>
                      <a:srgbClr val="C55A11"/>
                    </a:solidFill>
                  </a:tcPr>
                </a:tc>
                <a:extLst>
                  <a:ext uri="{0D108BD9-81ED-4DB2-BD59-A6C34878D82A}">
                    <a16:rowId xmlns:a16="http://schemas.microsoft.com/office/drawing/2014/main" val="10000"/>
                  </a:ext>
                </a:extLst>
              </a:tr>
              <a:tr h="340875">
                <a:tc>
                  <a:txBody>
                    <a:bodyPr/>
                    <a:lstStyle/>
                    <a:p>
                      <a:pPr marL="0" marR="0" lvl="0" indent="0" algn="l" rtl="0">
                        <a:lnSpc>
                          <a:spcPct val="100000"/>
                        </a:lnSpc>
                        <a:spcBef>
                          <a:spcPts val="0"/>
                        </a:spcBef>
                        <a:spcAft>
                          <a:spcPts val="0"/>
                        </a:spcAft>
                        <a:buClr>
                          <a:schemeClr val="dk1"/>
                        </a:buClr>
                        <a:buSzPts val="1800"/>
                        <a:buFont typeface="Courier New"/>
                        <a:buNone/>
                      </a:pPr>
                      <a:r>
                        <a:rPr lang="vi" sz="1800" b="1" u="none" strike="noStrike" cap="none" baseline="30000">
                          <a:solidFill>
                            <a:schemeClr val="dk1"/>
                          </a:solidFill>
                          <a:latin typeface="Courier New"/>
                          <a:ea typeface="Courier New"/>
                          <a:cs typeface="Courier New"/>
                          <a:sym typeface="Courier New"/>
                        </a:rPr>
                        <a:t>Src</a:t>
                      </a:r>
                      <a:endParaRPr sz="1800" b="1" u="none" strike="noStrike" cap="none" baseline="30000">
                        <a:solidFill>
                          <a:schemeClr val="dk1"/>
                        </a:solidFill>
                        <a:latin typeface="Courier New"/>
                        <a:ea typeface="Courier New"/>
                        <a:cs typeface="Courier New"/>
                        <a:sym typeface="Courier New"/>
                      </a:endParaRPr>
                    </a:p>
                  </a:txBody>
                  <a:tcPr marL="91450" marR="91450" marT="0" marB="0">
                    <a:solidFill>
                      <a:srgbClr val="DBDBDB"/>
                    </a:solidFill>
                  </a:tcPr>
                </a:tc>
                <a:extLst>
                  <a:ext uri="{0D108BD9-81ED-4DB2-BD59-A6C34878D82A}">
                    <a16:rowId xmlns:a16="http://schemas.microsoft.com/office/drawing/2014/main" val="10001"/>
                  </a:ext>
                </a:extLst>
              </a:tr>
              <a:tr h="406050">
                <a:tc>
                  <a:txBody>
                    <a:bodyPr/>
                    <a:lstStyle/>
                    <a:p>
                      <a:pPr marL="0" marR="0" lvl="0" indent="0" algn="l" rtl="0">
                        <a:lnSpc>
                          <a:spcPct val="100000"/>
                        </a:lnSpc>
                        <a:spcBef>
                          <a:spcPts val="0"/>
                        </a:spcBef>
                        <a:spcAft>
                          <a:spcPts val="0"/>
                        </a:spcAft>
                        <a:buClr>
                          <a:schemeClr val="dk1"/>
                        </a:buClr>
                        <a:buSzPts val="1800"/>
                        <a:buFont typeface="Courier New"/>
                        <a:buNone/>
                      </a:pPr>
                      <a:r>
                        <a:rPr lang="vi" sz="1800" b="1" u="none" strike="noStrike" cap="none" baseline="30000">
                          <a:solidFill>
                            <a:schemeClr val="dk1"/>
                          </a:solidFill>
                          <a:latin typeface="Courier New"/>
                          <a:ea typeface="Courier New"/>
                          <a:cs typeface="Courier New"/>
                          <a:sym typeface="Courier New"/>
                        </a:rPr>
                        <a:t>Height</a:t>
                      </a:r>
                      <a:endParaRPr sz="1100"/>
                    </a:p>
                  </a:txBody>
                  <a:tcPr marL="91450" marR="91450" marT="0" marB="0">
                    <a:solidFill>
                      <a:srgbClr val="FBE4D4"/>
                    </a:solidFill>
                  </a:tcPr>
                </a:tc>
                <a:extLst>
                  <a:ext uri="{0D108BD9-81ED-4DB2-BD59-A6C34878D82A}">
                    <a16:rowId xmlns:a16="http://schemas.microsoft.com/office/drawing/2014/main" val="10002"/>
                  </a:ext>
                </a:extLst>
              </a:tr>
              <a:tr h="340875">
                <a:tc>
                  <a:txBody>
                    <a:bodyPr/>
                    <a:lstStyle/>
                    <a:p>
                      <a:pPr marL="0" marR="0" lvl="0" indent="0" algn="l" rtl="0">
                        <a:lnSpc>
                          <a:spcPct val="100000"/>
                        </a:lnSpc>
                        <a:spcBef>
                          <a:spcPts val="0"/>
                        </a:spcBef>
                        <a:spcAft>
                          <a:spcPts val="0"/>
                        </a:spcAft>
                        <a:buClr>
                          <a:schemeClr val="dk1"/>
                        </a:buClr>
                        <a:buSzPts val="1800"/>
                        <a:buFont typeface="Courier New"/>
                        <a:buNone/>
                      </a:pPr>
                      <a:r>
                        <a:rPr lang="vi" sz="1800" b="1" u="none" strike="noStrike" cap="none" baseline="30000">
                          <a:solidFill>
                            <a:schemeClr val="dk1"/>
                          </a:solidFill>
                          <a:latin typeface="Courier New"/>
                          <a:ea typeface="Courier New"/>
                          <a:cs typeface="Courier New"/>
                          <a:sym typeface="Courier New"/>
                        </a:rPr>
                        <a:t>Width</a:t>
                      </a:r>
                      <a:endParaRPr sz="1100"/>
                    </a:p>
                  </a:txBody>
                  <a:tcPr marL="91450" marR="91450" marT="0" marB="0">
                    <a:solidFill>
                      <a:srgbClr val="DBDBDB"/>
                    </a:solidFill>
                  </a:tcPr>
                </a:tc>
                <a:extLst>
                  <a:ext uri="{0D108BD9-81ED-4DB2-BD59-A6C34878D82A}">
                    <a16:rowId xmlns:a16="http://schemas.microsoft.com/office/drawing/2014/main" val="10003"/>
                  </a:ext>
                </a:extLst>
              </a:tr>
            </a:tbl>
          </a:graphicData>
        </a:graphic>
      </p:graphicFrame>
      <p:sp>
        <p:nvSpPr>
          <p:cNvPr id="158" name="Google Shape;158;p21"/>
          <p:cNvSpPr txBox="1"/>
          <p:nvPr/>
        </p:nvSpPr>
        <p:spPr>
          <a:xfrm>
            <a:off x="5181600" y="3207505"/>
            <a:ext cx="3429000" cy="145424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None/>
            </a:pPr>
            <a:r>
              <a:rPr lang="vi" sz="2000" b="1" i="0" u="none" strike="noStrike" cap="none">
                <a:solidFill>
                  <a:schemeClr val="dk1"/>
                </a:solidFill>
                <a:latin typeface="Courier New"/>
                <a:ea typeface="Courier New"/>
                <a:cs typeface="Courier New"/>
                <a:sym typeface="Courier New"/>
              </a:rPr>
              <a:t>&lt;img src=”UNO.jpg”  width=”225” height=”151” style=”float:left”/&gt;</a:t>
            </a:r>
            <a:endParaRPr/>
          </a:p>
          <a:p>
            <a:pPr marL="171450" marR="0" lvl="0" indent="-171450" algn="l" rtl="0">
              <a:lnSpc>
                <a:spcPct val="100000"/>
              </a:lnSpc>
              <a:spcBef>
                <a:spcPts val="0"/>
              </a:spcBef>
              <a:spcAft>
                <a:spcPts val="0"/>
              </a:spcAft>
              <a:buNone/>
            </a:pPr>
            <a:endParaRPr sz="2000" b="1" i="0" u="none" strike="noStrike" cap="none">
              <a:solidFill>
                <a:schemeClr val="dk1"/>
              </a:solidFill>
              <a:latin typeface="Courier New"/>
              <a:ea typeface="Courier New"/>
              <a:cs typeface="Courier New"/>
              <a:sym typeface="Courier New"/>
            </a:endParaRPr>
          </a:p>
        </p:txBody>
      </p:sp>
      <p:graphicFrame>
        <p:nvGraphicFramePr>
          <p:cNvPr id="159" name="Google Shape;159;p21"/>
          <p:cNvGraphicFramePr/>
          <p:nvPr/>
        </p:nvGraphicFramePr>
        <p:xfrm>
          <a:off x="2590800" y="3185160"/>
          <a:ext cx="2209800" cy="1597660"/>
        </p:xfrm>
        <a:graphic>
          <a:graphicData uri="http://schemas.openxmlformats.org/drawingml/2006/table">
            <a:tbl>
              <a:tblPr firstRow="1" bandRow="1">
                <a:noFill/>
                <a:tableStyleId>{9DD0FA2E-234E-46BC-9806-2FDDC0F9478B}</a:tableStyleId>
              </a:tblPr>
              <a:tblGrid>
                <a:gridCol w="2209800">
                  <a:extLst>
                    <a:ext uri="{9D8B030D-6E8A-4147-A177-3AD203B41FA5}">
                      <a16:colId xmlns:a16="http://schemas.microsoft.com/office/drawing/2014/main" val="20000"/>
                    </a:ext>
                  </a:extLst>
                </a:gridCol>
              </a:tblGrid>
              <a:tr h="278125">
                <a:tc>
                  <a:txBody>
                    <a:bodyPr/>
                    <a:lstStyle/>
                    <a:p>
                      <a:pPr marL="0" marR="0" lvl="0" indent="0" algn="ctr" rtl="0">
                        <a:lnSpc>
                          <a:spcPct val="100000"/>
                        </a:lnSpc>
                        <a:spcBef>
                          <a:spcPts val="0"/>
                        </a:spcBef>
                        <a:spcAft>
                          <a:spcPts val="0"/>
                        </a:spcAft>
                        <a:buClr>
                          <a:schemeClr val="dk1"/>
                        </a:buClr>
                        <a:buSzPts val="1400"/>
                        <a:buFont typeface="Arial"/>
                        <a:buNone/>
                      </a:pPr>
                      <a:endParaRPr sz="1400" b="1" u="none" strike="noStrike" cap="none"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u="none" strike="noStrike" cap="none" baseline="30000">
                          <a:solidFill>
                            <a:schemeClr val="lt1"/>
                          </a:solidFill>
                          <a:latin typeface="Arial"/>
                          <a:ea typeface="Arial"/>
                          <a:cs typeface="Arial"/>
                          <a:sym typeface="Arial"/>
                        </a:rPr>
                        <a:t>Float properties</a:t>
                      </a:r>
                      <a:endParaRPr sz="1100"/>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vi" sz="1200" b="1" u="none" strike="noStrike" cap="none">
                          <a:latin typeface="Courier New"/>
                          <a:ea typeface="Courier New"/>
                          <a:cs typeface="Courier New"/>
                          <a:sym typeface="Courier New"/>
                        </a:rPr>
                        <a:t>Left</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vi" sz="1200" b="1">
                          <a:latin typeface="Courier New"/>
                          <a:ea typeface="Courier New"/>
                          <a:cs typeface="Courier New"/>
                          <a:sym typeface="Courier New"/>
                        </a:rPr>
                        <a:t>Right</a:t>
                      </a:r>
                      <a:endParaRPr sz="110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vi" sz="1200" b="1">
                          <a:latin typeface="Courier New"/>
                          <a:ea typeface="Courier New"/>
                          <a:cs typeface="Courier New"/>
                          <a:sym typeface="Courier New"/>
                        </a:rPr>
                        <a:t>Inherit</a:t>
                      </a:r>
                      <a:endParaRPr sz="1100"/>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vi" sz="1200" b="1">
                          <a:latin typeface="Courier New"/>
                          <a:ea typeface="Courier New"/>
                          <a:cs typeface="Courier New"/>
                          <a:sym typeface="Courier New"/>
                        </a:rPr>
                        <a:t>None</a:t>
                      </a:r>
                      <a:endParaRPr sz="1100"/>
                    </a:p>
                  </a:txBody>
                  <a:tcPr marL="91450" marR="91450" marT="34300" marB="3430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8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66" name="Google Shape;166;p22"/>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167" name="Google Shape;167;p22"/>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Graphic Insertion 2-2</a:t>
            </a:r>
            <a:endParaRPr/>
          </a:p>
        </p:txBody>
      </p:sp>
      <p:grpSp>
        <p:nvGrpSpPr>
          <p:cNvPr id="168" name="Google Shape;168;p22"/>
          <p:cNvGrpSpPr/>
          <p:nvPr/>
        </p:nvGrpSpPr>
        <p:grpSpPr>
          <a:xfrm>
            <a:off x="236082" y="742950"/>
            <a:ext cx="8458200" cy="2197811"/>
            <a:chOff x="0" y="0"/>
            <a:chExt cx="8458200" cy="2930415"/>
          </a:xfrm>
        </p:grpSpPr>
        <p:sp>
          <p:nvSpPr>
            <p:cNvPr id="169" name="Google Shape;169;p22"/>
            <p:cNvSpPr/>
            <p:nvPr/>
          </p:nvSpPr>
          <p:spPr>
            <a:xfrm>
              <a:off x="0" y="0"/>
              <a:ext cx="8458200" cy="663953"/>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32412" y="32412"/>
              <a:ext cx="8393376" cy="599129"/>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HTML5 introduced a new &lt;figure&gt; tag that acts as a container containing the &lt;img&gt; tag.</a:t>
              </a:r>
              <a:endParaRPr sz="1800"/>
            </a:p>
          </p:txBody>
        </p:sp>
        <p:sp>
          <p:nvSpPr>
            <p:cNvPr id="171" name="Google Shape;171;p22"/>
            <p:cNvSpPr/>
            <p:nvPr/>
          </p:nvSpPr>
          <p:spPr>
            <a:xfrm>
              <a:off x="0" y="761751"/>
              <a:ext cx="8458200" cy="661780"/>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txBox="1"/>
            <p:nvPr/>
          </p:nvSpPr>
          <p:spPr>
            <a:xfrm>
              <a:off x="32305" y="794056"/>
              <a:ext cx="8393590" cy="59717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It is not a replacement for &lt;img&gt; tag</a:t>
              </a:r>
              <a:endParaRPr sz="1800"/>
            </a:p>
          </p:txBody>
        </p:sp>
        <p:sp>
          <p:nvSpPr>
            <p:cNvPr id="173" name="Google Shape;173;p22"/>
            <p:cNvSpPr/>
            <p:nvPr/>
          </p:nvSpPr>
          <p:spPr>
            <a:xfrm>
              <a:off x="0" y="1514023"/>
              <a:ext cx="8458200" cy="675571"/>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p:nvPr/>
          </p:nvSpPr>
          <p:spPr>
            <a:xfrm>
              <a:off x="32979" y="1547002"/>
              <a:ext cx="8392242" cy="609613"/>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The &lt;figure&gt; tag specifies self-contained content, such as illustrations, diagrams, photos, code listings, and so on.</a:t>
              </a:r>
              <a:endParaRPr sz="1800"/>
            </a:p>
          </p:txBody>
        </p:sp>
        <p:sp>
          <p:nvSpPr>
            <p:cNvPr id="175" name="Google Shape;175;p22"/>
            <p:cNvSpPr/>
            <p:nvPr/>
          </p:nvSpPr>
          <p:spPr>
            <a:xfrm>
              <a:off x="0" y="2283279"/>
              <a:ext cx="8458200" cy="647136"/>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txBox="1"/>
            <p:nvPr/>
          </p:nvSpPr>
          <p:spPr>
            <a:xfrm>
              <a:off x="31591" y="2314870"/>
              <a:ext cx="8395018" cy="583954"/>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b="0" i="0" u="none" strike="noStrike" cap="none">
                  <a:solidFill>
                    <a:schemeClr val="dk1"/>
                  </a:solidFill>
                  <a:latin typeface="Courier New"/>
                  <a:ea typeface="Courier New"/>
                  <a:cs typeface="Courier New"/>
                  <a:sym typeface="Courier New"/>
                </a:rPr>
                <a:t>The content of the &lt;figure&gt; element is related to the main flow, its position is independent of the main flow.</a:t>
              </a:r>
              <a:endParaRPr sz="1800"/>
            </a:p>
          </p:txBody>
        </p:sp>
      </p:grpSp>
      <p:sp>
        <p:nvSpPr>
          <p:cNvPr id="177" name="Google Shape;177;p22"/>
          <p:cNvSpPr txBox="1"/>
          <p:nvPr/>
        </p:nvSpPr>
        <p:spPr>
          <a:xfrm>
            <a:off x="381000" y="3107379"/>
            <a:ext cx="3597349" cy="17312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&lt;figure&gt;</a:t>
            </a:r>
            <a:endParaRPr/>
          </a:p>
          <a:p>
            <a:pPr marL="34290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&lt;img src=”flower1.jpg”&gt;</a:t>
            </a:r>
            <a:endParaRPr/>
          </a:p>
          <a:p>
            <a:pPr marL="34290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&lt;img src=”flower2.jpg”&gt;</a:t>
            </a:r>
            <a:endParaRPr/>
          </a:p>
          <a:p>
            <a:pPr marL="34290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&lt;img src=”flower3.jpg”&gt;</a:t>
            </a:r>
            <a:endParaRPr/>
          </a:p>
          <a:p>
            <a:pPr marL="34290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&lt;figcaption&gt;The different types of flowers &lt;/figcaption&gt;</a:t>
            </a:r>
            <a:endParaRPr/>
          </a:p>
          <a:p>
            <a:pPr marL="0" marR="0" lvl="0"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&lt;/figure&gt;</a:t>
            </a:r>
            <a:endParaRPr/>
          </a:p>
        </p:txBody>
      </p:sp>
      <p:pic>
        <p:nvPicPr>
          <p:cNvPr id="178" name="Google Shape;178;p22" descr="7.3.tif"/>
          <p:cNvPicPr preferRelativeResize="0"/>
          <p:nvPr/>
        </p:nvPicPr>
        <p:blipFill rotWithShape="1">
          <a:blip r:embed="rId3">
            <a:alphaModFix/>
          </a:blip>
          <a:srcRect/>
          <a:stretch/>
        </p:blipFill>
        <p:spPr>
          <a:xfrm>
            <a:off x="4419600" y="3238895"/>
            <a:ext cx="4185795" cy="13469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8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85" name="Google Shape;185;p23"/>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186" name="Google Shape;186;p2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CSS Image Sizing and Padding</a:t>
            </a:r>
            <a:endParaRPr/>
          </a:p>
        </p:txBody>
      </p:sp>
      <p:sp>
        <p:nvSpPr>
          <p:cNvPr id="187" name="Google Shape;187;p23"/>
          <p:cNvSpPr/>
          <p:nvPr/>
        </p:nvSpPr>
        <p:spPr>
          <a:xfrm>
            <a:off x="76200" y="612734"/>
            <a:ext cx="4038600" cy="643200"/>
          </a:xfrm>
          <a:prstGeom prst="rect">
            <a:avLst/>
          </a:prstGeom>
          <a:noFill/>
          <a:ln>
            <a:noFill/>
          </a:ln>
        </p:spPr>
        <p:txBody>
          <a:bodyPr spcFirstLastPara="1" wrap="square" lIns="91425" tIns="45700" rIns="91425" bIns="45700" anchor="ctr"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Size of an image is specified by height and width property</a:t>
            </a:r>
            <a:endParaRPr sz="1800"/>
          </a:p>
        </p:txBody>
      </p:sp>
      <p:sp>
        <p:nvSpPr>
          <p:cNvPr id="188" name="Google Shape;188;p23"/>
          <p:cNvSpPr txBox="1"/>
          <p:nvPr/>
        </p:nvSpPr>
        <p:spPr>
          <a:xfrm>
            <a:off x="520762" y="3666668"/>
            <a:ext cx="3352800" cy="9927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p.Ex {</a:t>
            </a:r>
            <a:endParaRPr sz="1800"/>
          </a:p>
          <a:p>
            <a:pPr marL="0" marR="0" lvl="0" indent="0"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   height:100px;</a:t>
            </a:r>
            <a:endParaRPr sz="1800"/>
          </a:p>
          <a:p>
            <a:pPr marL="0" marR="0" lvl="0" indent="0"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   width:100px;</a:t>
            </a:r>
            <a:endParaRPr sz="1800"/>
          </a:p>
          <a:p>
            <a:pPr marL="0" marR="0" lvl="0" indent="0"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a:t>
            </a:r>
            <a:endParaRPr sz="1800" b="1" i="0" u="none" strike="noStrike" cap="none">
              <a:solidFill>
                <a:schemeClr val="dk1"/>
              </a:solidFill>
              <a:latin typeface="Courier New"/>
              <a:ea typeface="Courier New"/>
              <a:cs typeface="Courier New"/>
              <a:sym typeface="Courier New"/>
            </a:endParaRPr>
          </a:p>
        </p:txBody>
      </p:sp>
      <p:graphicFrame>
        <p:nvGraphicFramePr>
          <p:cNvPr id="189" name="Google Shape;189;p23"/>
          <p:cNvGraphicFramePr/>
          <p:nvPr/>
        </p:nvGraphicFramePr>
        <p:xfrm>
          <a:off x="2464072" y="1498441"/>
          <a:ext cx="1524000" cy="1377750"/>
        </p:xfrm>
        <a:graphic>
          <a:graphicData uri="http://schemas.openxmlformats.org/drawingml/2006/table">
            <a:tbl>
              <a:tblPr firstRow="1" bandRow="1">
                <a:noFill/>
                <a:tableStyleId>{9DD0FA2E-234E-46BC-9806-2FDDC0F9478B}</a:tableStyleId>
              </a:tblPr>
              <a:tblGrid>
                <a:gridCol w="1524000">
                  <a:extLst>
                    <a:ext uri="{9D8B030D-6E8A-4147-A177-3AD203B41FA5}">
                      <a16:colId xmlns:a16="http://schemas.microsoft.com/office/drawing/2014/main" val="20000"/>
                    </a:ext>
                  </a:extLst>
                </a:gridCol>
              </a:tblGrid>
              <a:tr h="333725">
                <a:tc>
                  <a:txBody>
                    <a:bodyPr/>
                    <a:lstStyle/>
                    <a:p>
                      <a:pPr marL="0" marR="0" lvl="0" indent="0" algn="ctr" rtl="0">
                        <a:spcBef>
                          <a:spcPts val="0"/>
                        </a:spcBef>
                        <a:spcAft>
                          <a:spcPts val="0"/>
                        </a:spcAft>
                        <a:buNone/>
                      </a:pPr>
                      <a:endParaRPr sz="1800" b="1" baseline="30000">
                        <a:solidFill>
                          <a:schemeClr val="lt1"/>
                        </a:solidFill>
                        <a:latin typeface="Arial"/>
                        <a:ea typeface="Arial"/>
                        <a:cs typeface="Arial"/>
                        <a:sym typeface="Arial"/>
                      </a:endParaRPr>
                    </a:p>
                    <a:p>
                      <a:pPr marL="0" marR="0" lvl="0" indent="0" algn="ctr" rtl="0">
                        <a:spcBef>
                          <a:spcPts val="0"/>
                        </a:spcBef>
                        <a:spcAft>
                          <a:spcPts val="0"/>
                        </a:spcAft>
                        <a:buNone/>
                      </a:pPr>
                      <a:r>
                        <a:rPr lang="vi" sz="1800" b="1" baseline="30000">
                          <a:solidFill>
                            <a:schemeClr val="lt1"/>
                          </a:solidFill>
                          <a:latin typeface="Arial"/>
                          <a:ea typeface="Arial"/>
                          <a:cs typeface="Arial"/>
                          <a:sym typeface="Arial"/>
                        </a:rPr>
                        <a:t>Values</a:t>
                      </a:r>
                      <a:endParaRPr sz="1100"/>
                    </a:p>
                  </a:txBody>
                  <a:tcPr marL="91450" marR="91450" marT="0" marB="0">
                    <a:solidFill>
                      <a:srgbClr val="C55A11"/>
                    </a:solidFill>
                  </a:tcPr>
                </a:tc>
                <a:extLst>
                  <a:ext uri="{0D108BD9-81ED-4DB2-BD59-A6C34878D82A}">
                    <a16:rowId xmlns:a16="http://schemas.microsoft.com/office/drawing/2014/main" val="10000"/>
                  </a:ext>
                </a:extLst>
              </a:tr>
              <a:tr h="920550">
                <a:tc>
                  <a:txBody>
                    <a:bodyPr/>
                    <a:lstStyle/>
                    <a:p>
                      <a:pPr marL="177800" marR="0" lvl="0" indent="-177800" algn="l" rtl="0">
                        <a:spcBef>
                          <a:spcPts val="0"/>
                        </a:spcBef>
                        <a:spcAft>
                          <a:spcPts val="0"/>
                        </a:spcAft>
                        <a:buClr>
                          <a:schemeClr val="dk1"/>
                        </a:buClr>
                        <a:buSzPts val="1400"/>
                        <a:buFont typeface="Arial"/>
                        <a:buChar char="•"/>
                      </a:pPr>
                      <a:r>
                        <a:rPr lang="vi" sz="1400" b="1"/>
                        <a:t>auto</a:t>
                      </a:r>
                      <a:endParaRPr sz="1100"/>
                    </a:p>
                    <a:p>
                      <a:pPr marL="177800" marR="0" lvl="0" indent="-177800" algn="l" rtl="0">
                        <a:spcBef>
                          <a:spcPts val="0"/>
                        </a:spcBef>
                        <a:spcAft>
                          <a:spcPts val="0"/>
                        </a:spcAft>
                        <a:buClr>
                          <a:schemeClr val="dk1"/>
                        </a:buClr>
                        <a:buSzPts val="1400"/>
                        <a:buFont typeface="Arial"/>
                        <a:buChar char="•"/>
                      </a:pPr>
                      <a:r>
                        <a:rPr lang="vi" sz="1400" b="1"/>
                        <a:t>length</a:t>
                      </a:r>
                      <a:endParaRPr sz="1100"/>
                    </a:p>
                    <a:p>
                      <a:pPr marL="177800" marR="0" lvl="0" indent="-177800" algn="l" rtl="0">
                        <a:spcBef>
                          <a:spcPts val="0"/>
                        </a:spcBef>
                        <a:spcAft>
                          <a:spcPts val="0"/>
                        </a:spcAft>
                        <a:buClr>
                          <a:schemeClr val="dk1"/>
                        </a:buClr>
                        <a:buSzPts val="1400"/>
                        <a:buFont typeface="Arial"/>
                        <a:buChar char="•"/>
                      </a:pPr>
                      <a:r>
                        <a:rPr lang="vi" sz="1400" b="1"/>
                        <a:t>%</a:t>
                      </a:r>
                      <a:endParaRPr sz="1100"/>
                    </a:p>
                    <a:p>
                      <a:pPr marL="177800" marR="0" lvl="0" indent="-177800" algn="l" rtl="0">
                        <a:spcBef>
                          <a:spcPts val="0"/>
                        </a:spcBef>
                        <a:spcAft>
                          <a:spcPts val="0"/>
                        </a:spcAft>
                        <a:buClr>
                          <a:schemeClr val="dk1"/>
                        </a:buClr>
                        <a:buSzPts val="1400"/>
                        <a:buFont typeface="Arial"/>
                        <a:buChar char="•"/>
                      </a:pPr>
                      <a:r>
                        <a:rPr lang="vi" sz="1400" b="1"/>
                        <a:t>inherit</a:t>
                      </a:r>
                      <a:endParaRPr sz="1100"/>
                    </a:p>
                  </a:txBody>
                  <a:tcPr marL="91450" marR="91450" marT="0" marB="0">
                    <a:solidFill>
                      <a:srgbClr val="DBDBDB"/>
                    </a:solidFill>
                  </a:tcPr>
                </a:tc>
                <a:extLst>
                  <a:ext uri="{0D108BD9-81ED-4DB2-BD59-A6C34878D82A}">
                    <a16:rowId xmlns:a16="http://schemas.microsoft.com/office/drawing/2014/main" val="10001"/>
                  </a:ext>
                </a:extLst>
              </a:tr>
            </a:tbl>
          </a:graphicData>
        </a:graphic>
      </p:graphicFrame>
      <p:graphicFrame>
        <p:nvGraphicFramePr>
          <p:cNvPr id="190" name="Google Shape;190;p23"/>
          <p:cNvGraphicFramePr/>
          <p:nvPr/>
        </p:nvGraphicFramePr>
        <p:xfrm>
          <a:off x="528504" y="1371600"/>
          <a:ext cx="1706975" cy="2023110"/>
        </p:xfrm>
        <a:graphic>
          <a:graphicData uri="http://schemas.openxmlformats.org/drawingml/2006/table">
            <a:tbl>
              <a:tblPr firstRow="1" bandRow="1">
                <a:noFill/>
                <a:tableStyleId>{9DD0FA2E-234E-46BC-9806-2FDDC0F9478B}</a:tableStyleId>
              </a:tblPr>
              <a:tblGrid>
                <a:gridCol w="1706975">
                  <a:extLst>
                    <a:ext uri="{9D8B030D-6E8A-4147-A177-3AD203B41FA5}">
                      <a16:colId xmlns:a16="http://schemas.microsoft.com/office/drawing/2014/main" val="20000"/>
                    </a:ext>
                  </a:extLst>
                </a:gridCol>
              </a:tblGrid>
              <a:tr h="365750">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Property</a:t>
                      </a:r>
                      <a:endParaRPr sz="1100"/>
                    </a:p>
                  </a:txBody>
                  <a:tcPr marL="91450" marR="91450" marT="0" marB="0">
                    <a:solidFill>
                      <a:srgbClr val="C55A11"/>
                    </a:solidFill>
                  </a:tcPr>
                </a:tc>
                <a:extLst>
                  <a:ext uri="{0D108BD9-81ED-4DB2-BD59-A6C34878D82A}">
                    <a16:rowId xmlns:a16="http://schemas.microsoft.com/office/drawing/2014/main" val="10000"/>
                  </a:ext>
                </a:extLst>
              </a:tr>
              <a:tr h="220325">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max-height</a:t>
                      </a:r>
                      <a:endParaRPr sz="1100"/>
                    </a:p>
                  </a:txBody>
                  <a:tcPr marL="91450" marR="91450" marT="0" marB="0">
                    <a:solidFill>
                      <a:srgbClr val="FBE4D4"/>
                    </a:solidFill>
                  </a:tcPr>
                </a:tc>
                <a:extLst>
                  <a:ext uri="{0D108BD9-81ED-4DB2-BD59-A6C34878D82A}">
                    <a16:rowId xmlns:a16="http://schemas.microsoft.com/office/drawing/2014/main" val="10001"/>
                  </a:ext>
                </a:extLst>
              </a:tr>
              <a:tr h="220325">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max-width</a:t>
                      </a:r>
                      <a:endParaRPr sz="1100"/>
                    </a:p>
                  </a:txBody>
                  <a:tcPr marL="91450" marR="91450" marT="0" marB="0">
                    <a:solidFill>
                      <a:srgbClr val="DBDBDB"/>
                    </a:solidFill>
                  </a:tcPr>
                </a:tc>
                <a:extLst>
                  <a:ext uri="{0D108BD9-81ED-4DB2-BD59-A6C34878D82A}">
                    <a16:rowId xmlns:a16="http://schemas.microsoft.com/office/drawing/2014/main" val="10002"/>
                  </a:ext>
                </a:extLst>
              </a:tr>
              <a:tr h="342900">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min-height</a:t>
                      </a:r>
                      <a:endParaRPr sz="1100"/>
                    </a:p>
                  </a:txBody>
                  <a:tcPr marL="91450" marR="91450" marT="0" marB="0">
                    <a:solidFill>
                      <a:srgbClr val="FBE4D4"/>
                    </a:solidFill>
                  </a:tcPr>
                </a:tc>
                <a:extLst>
                  <a:ext uri="{0D108BD9-81ED-4DB2-BD59-A6C34878D82A}">
                    <a16:rowId xmlns:a16="http://schemas.microsoft.com/office/drawing/2014/main" val="10003"/>
                  </a:ext>
                </a:extLst>
              </a:tr>
              <a:tr h="400050">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min-width</a:t>
                      </a:r>
                      <a:endParaRPr sz="1100"/>
                    </a:p>
                  </a:txBody>
                  <a:tcPr marL="91450" marR="91450" marT="0" marB="0">
                    <a:solidFill>
                      <a:srgbClr val="DBDBDB"/>
                    </a:solidFill>
                  </a:tcPr>
                </a:tc>
                <a:extLst>
                  <a:ext uri="{0D108BD9-81ED-4DB2-BD59-A6C34878D82A}">
                    <a16:rowId xmlns:a16="http://schemas.microsoft.com/office/drawing/2014/main" val="10004"/>
                  </a:ext>
                </a:extLst>
              </a:tr>
              <a:tr h="220325">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width</a:t>
                      </a:r>
                      <a:endParaRPr sz="1100"/>
                    </a:p>
                  </a:txBody>
                  <a:tcPr marL="91450" marR="91450" marT="0" marB="0">
                    <a:solidFill>
                      <a:srgbClr val="FBE4D4"/>
                    </a:solidFill>
                  </a:tcPr>
                </a:tc>
                <a:extLst>
                  <a:ext uri="{0D108BD9-81ED-4DB2-BD59-A6C34878D82A}">
                    <a16:rowId xmlns:a16="http://schemas.microsoft.com/office/drawing/2014/main" val="10005"/>
                  </a:ext>
                </a:extLst>
              </a:tr>
            </a:tbl>
          </a:graphicData>
        </a:graphic>
      </p:graphicFrame>
      <p:sp>
        <p:nvSpPr>
          <p:cNvPr id="191" name="Google Shape;191;p23"/>
          <p:cNvSpPr/>
          <p:nvPr/>
        </p:nvSpPr>
        <p:spPr>
          <a:xfrm>
            <a:off x="4419600" y="642043"/>
            <a:ext cx="4572000" cy="831000"/>
          </a:xfrm>
          <a:prstGeom prst="rect">
            <a:avLst/>
          </a:prstGeom>
          <a:noFill/>
          <a:ln>
            <a:noFill/>
          </a:ln>
        </p:spPr>
        <p:txBody>
          <a:bodyPr spcFirstLastPara="1" wrap="square" lIns="91425" tIns="45700" rIns="91425" bIns="45700" anchor="t" anchorCtr="0">
            <a:noAutofit/>
          </a:bodyPr>
          <a:lstStyle/>
          <a:p>
            <a:pPr marL="457200" marR="0" lvl="1" indent="-248920" algn="l"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padding property specifies the space between the element border and the element content.  </a:t>
            </a:r>
            <a:endParaRPr sz="1800"/>
          </a:p>
        </p:txBody>
      </p:sp>
      <p:graphicFrame>
        <p:nvGraphicFramePr>
          <p:cNvPr id="192" name="Google Shape;192;p23"/>
          <p:cNvGraphicFramePr/>
          <p:nvPr/>
        </p:nvGraphicFramePr>
        <p:xfrm>
          <a:off x="6934200" y="1714500"/>
          <a:ext cx="1485900" cy="1171450"/>
        </p:xfrm>
        <a:graphic>
          <a:graphicData uri="http://schemas.openxmlformats.org/drawingml/2006/table">
            <a:tbl>
              <a:tblPr firstRow="1" bandRow="1">
                <a:noFill/>
                <a:tableStyleId>{9DD0FA2E-234E-46BC-9806-2FDDC0F9478B}</a:tableStyleId>
              </a:tblPr>
              <a:tblGrid>
                <a:gridCol w="1485900">
                  <a:extLst>
                    <a:ext uri="{9D8B030D-6E8A-4147-A177-3AD203B41FA5}">
                      <a16:colId xmlns:a16="http://schemas.microsoft.com/office/drawing/2014/main" val="20000"/>
                    </a:ext>
                  </a:extLst>
                </a:gridCol>
              </a:tblGrid>
              <a:tr h="179050">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Value</a:t>
                      </a:r>
                      <a:endParaRPr sz="1100"/>
                    </a:p>
                  </a:txBody>
                  <a:tcPr marL="91450" marR="91450" marT="0" marB="0">
                    <a:solidFill>
                      <a:srgbClr val="C55A11"/>
                    </a:solidFill>
                  </a:tcPr>
                </a:tc>
                <a:extLst>
                  <a:ext uri="{0D108BD9-81ED-4DB2-BD59-A6C34878D82A}">
                    <a16:rowId xmlns:a16="http://schemas.microsoft.com/office/drawing/2014/main" val="10000"/>
                  </a:ext>
                </a:extLst>
              </a:tr>
              <a:tr h="329650">
                <a:tc>
                  <a:txBody>
                    <a:bodyPr/>
                    <a:lstStyle/>
                    <a:p>
                      <a:pPr marL="0" marR="0" lvl="0" indent="0" algn="l" rtl="0">
                        <a:lnSpc>
                          <a:spcPct val="100000"/>
                        </a:lnSpc>
                        <a:spcBef>
                          <a:spcPts val="0"/>
                        </a:spcBef>
                        <a:spcAft>
                          <a:spcPts val="0"/>
                        </a:spcAft>
                        <a:buClr>
                          <a:schemeClr val="dk1"/>
                        </a:buClr>
                        <a:buSzPts val="1800"/>
                        <a:buFont typeface="Arial"/>
                        <a:buNone/>
                      </a:pPr>
                      <a:r>
                        <a:rPr lang="vi" sz="1800" b="1" baseline="30000">
                          <a:solidFill>
                            <a:schemeClr val="dk1"/>
                          </a:solidFill>
                          <a:latin typeface="Arial"/>
                          <a:ea typeface="Arial"/>
                          <a:cs typeface="Arial"/>
                          <a:sym typeface="Arial"/>
                        </a:rPr>
                        <a:t>length</a:t>
                      </a:r>
                      <a:endParaRPr sz="1100"/>
                    </a:p>
                  </a:txBody>
                  <a:tcPr marL="91450" marR="91450" marT="0" marB="0">
                    <a:solidFill>
                      <a:srgbClr val="DBDBDB"/>
                    </a:solidFill>
                  </a:tcPr>
                </a:tc>
                <a:extLst>
                  <a:ext uri="{0D108BD9-81ED-4DB2-BD59-A6C34878D82A}">
                    <a16:rowId xmlns:a16="http://schemas.microsoft.com/office/drawing/2014/main" val="10001"/>
                  </a:ext>
                </a:extLst>
              </a:tr>
              <a:tr h="384600">
                <a:tc>
                  <a:txBody>
                    <a:bodyPr/>
                    <a:lstStyle/>
                    <a:p>
                      <a:pPr marL="0" marR="0" lvl="0" indent="0" algn="l" rtl="0">
                        <a:lnSpc>
                          <a:spcPct val="100000"/>
                        </a:lnSpc>
                        <a:spcBef>
                          <a:spcPts val="0"/>
                        </a:spcBef>
                        <a:spcAft>
                          <a:spcPts val="0"/>
                        </a:spcAft>
                        <a:buClr>
                          <a:schemeClr val="dk1"/>
                        </a:buClr>
                        <a:buSzPts val="2100"/>
                        <a:buFont typeface="Arial"/>
                        <a:buNone/>
                      </a:pPr>
                      <a:r>
                        <a:rPr lang="vi" sz="2100" b="1" baseline="30000">
                          <a:solidFill>
                            <a:schemeClr val="dk1"/>
                          </a:solidFill>
                          <a:latin typeface="Arial"/>
                          <a:ea typeface="Arial"/>
                          <a:cs typeface="Arial"/>
                          <a:sym typeface="Arial"/>
                        </a:rPr>
                        <a:t>%</a:t>
                      </a:r>
                      <a:endParaRPr sz="1100"/>
                    </a:p>
                  </a:txBody>
                  <a:tcPr marL="91450" marR="91450" marT="0" marB="0">
                    <a:solidFill>
                      <a:srgbClr val="FBE4D4"/>
                    </a:solidFill>
                  </a:tcPr>
                </a:tc>
                <a:extLst>
                  <a:ext uri="{0D108BD9-81ED-4DB2-BD59-A6C34878D82A}">
                    <a16:rowId xmlns:a16="http://schemas.microsoft.com/office/drawing/2014/main" val="10002"/>
                  </a:ext>
                </a:extLst>
              </a:tr>
            </a:tbl>
          </a:graphicData>
        </a:graphic>
      </p:graphicFrame>
      <p:sp>
        <p:nvSpPr>
          <p:cNvPr id="193" name="Google Shape;193;p23"/>
          <p:cNvSpPr txBox="1"/>
          <p:nvPr/>
        </p:nvSpPr>
        <p:spPr>
          <a:xfrm>
            <a:off x="4723025" y="3690200"/>
            <a:ext cx="3887700" cy="115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230188"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padding-top:10px;</a:t>
            </a:r>
            <a:endParaRPr sz="1800"/>
          </a:p>
          <a:p>
            <a:pPr marL="0" marR="0" lvl="0" indent="230188"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padding-bottom:10px;</a:t>
            </a:r>
            <a:endParaRPr sz="1800"/>
          </a:p>
          <a:p>
            <a:pPr marL="0" marR="0" lvl="0" indent="230188"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padding-right:15px;</a:t>
            </a:r>
            <a:endParaRPr sz="1800"/>
          </a:p>
          <a:p>
            <a:pPr marL="0" marR="0" lvl="0" indent="230188" algn="l" rtl="0">
              <a:lnSpc>
                <a:spcPct val="100000"/>
              </a:lnSpc>
              <a:spcBef>
                <a:spcPts val="0"/>
              </a:spcBef>
              <a:spcAft>
                <a:spcPts val="0"/>
              </a:spcAft>
              <a:buNone/>
            </a:pPr>
            <a:r>
              <a:rPr lang="vi" sz="1800" b="1" i="0" u="none" strike="noStrike" cap="none">
                <a:solidFill>
                  <a:schemeClr val="dk1"/>
                </a:solidFill>
                <a:latin typeface="Courier New"/>
                <a:ea typeface="Courier New"/>
                <a:cs typeface="Courier New"/>
                <a:sym typeface="Courier New"/>
              </a:rPr>
              <a:t>padding-left:15px;</a:t>
            </a:r>
            <a:endParaRPr sz="1800"/>
          </a:p>
        </p:txBody>
      </p:sp>
      <p:graphicFrame>
        <p:nvGraphicFramePr>
          <p:cNvPr id="194" name="Google Shape;194;p23"/>
          <p:cNvGraphicFramePr/>
          <p:nvPr/>
        </p:nvGraphicFramePr>
        <p:xfrm>
          <a:off x="4805936" y="1585742"/>
          <a:ext cx="1899675" cy="1872740"/>
        </p:xfrm>
        <a:graphic>
          <a:graphicData uri="http://schemas.openxmlformats.org/drawingml/2006/table">
            <a:tbl>
              <a:tblPr firstRow="1" bandRow="1">
                <a:noFill/>
                <a:tableStyleId>{9DD0FA2E-234E-46BC-9806-2FDDC0F9478B}</a:tableStyleId>
              </a:tblPr>
              <a:tblGrid>
                <a:gridCol w="1899675">
                  <a:extLst>
                    <a:ext uri="{9D8B030D-6E8A-4147-A177-3AD203B41FA5}">
                      <a16:colId xmlns:a16="http://schemas.microsoft.com/office/drawing/2014/main" val="20000"/>
                    </a:ext>
                  </a:extLst>
                </a:gridCol>
              </a:tblGrid>
              <a:tr h="255325">
                <a:tc>
                  <a:txBody>
                    <a:bodyPr/>
                    <a:lstStyle/>
                    <a:p>
                      <a:pPr marL="0" marR="0" lvl="0" indent="0" algn="ctr" rtl="0">
                        <a:lnSpc>
                          <a:spcPct val="100000"/>
                        </a:lnSpc>
                        <a:spcBef>
                          <a:spcPts val="0"/>
                        </a:spcBef>
                        <a:spcAft>
                          <a:spcPts val="0"/>
                        </a:spcAft>
                        <a:buClr>
                          <a:schemeClr val="dk1"/>
                        </a:buClr>
                        <a:buSzPts val="1800"/>
                        <a:buFont typeface="Arial"/>
                        <a:buNone/>
                      </a:pPr>
                      <a:endParaRPr sz="1800" b="1" baseline="30000">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1800"/>
                        <a:buFont typeface="Arial"/>
                        <a:buNone/>
                      </a:pPr>
                      <a:r>
                        <a:rPr lang="vi" sz="1800" b="1" baseline="30000">
                          <a:solidFill>
                            <a:schemeClr val="lt1"/>
                          </a:solidFill>
                          <a:latin typeface="Arial"/>
                          <a:ea typeface="Arial"/>
                          <a:cs typeface="Arial"/>
                          <a:sym typeface="Arial"/>
                        </a:rPr>
                        <a:t>Property</a:t>
                      </a:r>
                      <a:endParaRPr sz="1100"/>
                    </a:p>
                  </a:txBody>
                  <a:tcPr marL="91450" marR="91450" marT="0" marB="0">
                    <a:solidFill>
                      <a:srgbClr val="C55A11"/>
                    </a:solidFill>
                  </a:tcPr>
                </a:tc>
                <a:extLst>
                  <a:ext uri="{0D108BD9-81ED-4DB2-BD59-A6C34878D82A}">
                    <a16:rowId xmlns:a16="http://schemas.microsoft.com/office/drawing/2014/main" val="10000"/>
                  </a:ext>
                </a:extLst>
              </a:tr>
              <a:tr h="255325">
                <a:tc>
                  <a:txBody>
                    <a:bodyPr/>
                    <a:lstStyle/>
                    <a:p>
                      <a:pPr marL="0" marR="0" lvl="0" indent="0" algn="l" rtl="0">
                        <a:spcBef>
                          <a:spcPts val="0"/>
                        </a:spcBef>
                        <a:spcAft>
                          <a:spcPts val="0"/>
                        </a:spcAft>
                        <a:buNone/>
                      </a:pPr>
                      <a:r>
                        <a:rPr lang="vi" sz="1700" b="1" baseline="30000">
                          <a:solidFill>
                            <a:schemeClr val="dk1"/>
                          </a:solidFill>
                          <a:latin typeface="Arial"/>
                          <a:ea typeface="Arial"/>
                          <a:cs typeface="Arial"/>
                          <a:sym typeface="Arial"/>
                        </a:rPr>
                        <a:t>Padding</a:t>
                      </a:r>
                      <a:endParaRPr sz="1100"/>
                    </a:p>
                  </a:txBody>
                  <a:tcPr marL="91450" marR="91450" marT="0" marB="0">
                    <a:solidFill>
                      <a:srgbClr val="DBDBDB"/>
                    </a:solidFill>
                  </a:tcPr>
                </a:tc>
                <a:extLst>
                  <a:ext uri="{0D108BD9-81ED-4DB2-BD59-A6C34878D82A}">
                    <a16:rowId xmlns:a16="http://schemas.microsoft.com/office/drawing/2014/main" val="10001"/>
                  </a:ext>
                </a:extLst>
              </a:tr>
              <a:tr h="255325">
                <a:tc>
                  <a:txBody>
                    <a:bodyPr/>
                    <a:lstStyle/>
                    <a:p>
                      <a:pPr marL="0" marR="0" lvl="0" indent="0" algn="l" rtl="0">
                        <a:spcBef>
                          <a:spcPts val="0"/>
                        </a:spcBef>
                        <a:spcAft>
                          <a:spcPts val="0"/>
                        </a:spcAft>
                        <a:buNone/>
                      </a:pPr>
                      <a:r>
                        <a:rPr lang="vi" sz="1700" b="1" baseline="30000">
                          <a:solidFill>
                            <a:schemeClr val="dk1"/>
                          </a:solidFill>
                          <a:latin typeface="Arial"/>
                          <a:ea typeface="Arial"/>
                          <a:cs typeface="Arial"/>
                          <a:sym typeface="Arial"/>
                        </a:rPr>
                        <a:t>padding-bottom</a:t>
                      </a:r>
                      <a:endParaRPr sz="1100"/>
                    </a:p>
                  </a:txBody>
                  <a:tcPr marL="91450" marR="91450" marT="0" marB="0">
                    <a:solidFill>
                      <a:srgbClr val="FBE4D4"/>
                    </a:solidFill>
                  </a:tcPr>
                </a:tc>
                <a:extLst>
                  <a:ext uri="{0D108BD9-81ED-4DB2-BD59-A6C34878D82A}">
                    <a16:rowId xmlns:a16="http://schemas.microsoft.com/office/drawing/2014/main" val="10002"/>
                  </a:ext>
                </a:extLst>
              </a:tr>
              <a:tr h="255325">
                <a:tc>
                  <a:txBody>
                    <a:bodyPr/>
                    <a:lstStyle/>
                    <a:p>
                      <a:pPr marL="0" marR="0" lvl="0" indent="0" algn="l" rtl="0">
                        <a:spcBef>
                          <a:spcPts val="0"/>
                        </a:spcBef>
                        <a:spcAft>
                          <a:spcPts val="0"/>
                        </a:spcAft>
                        <a:buNone/>
                      </a:pPr>
                      <a:r>
                        <a:rPr lang="vi" sz="1700" b="1" baseline="30000">
                          <a:solidFill>
                            <a:schemeClr val="dk1"/>
                          </a:solidFill>
                          <a:latin typeface="Arial"/>
                          <a:ea typeface="Arial"/>
                          <a:cs typeface="Arial"/>
                          <a:sym typeface="Arial"/>
                        </a:rPr>
                        <a:t>padding-left</a:t>
                      </a:r>
                      <a:endParaRPr sz="1100"/>
                    </a:p>
                  </a:txBody>
                  <a:tcPr marL="91450" marR="91450" marT="0" marB="0">
                    <a:solidFill>
                      <a:srgbClr val="DBDBDB"/>
                    </a:solidFill>
                  </a:tcPr>
                </a:tc>
                <a:extLst>
                  <a:ext uri="{0D108BD9-81ED-4DB2-BD59-A6C34878D82A}">
                    <a16:rowId xmlns:a16="http://schemas.microsoft.com/office/drawing/2014/main" val="10003"/>
                  </a:ext>
                </a:extLst>
              </a:tr>
              <a:tr h="319150">
                <a:tc>
                  <a:txBody>
                    <a:bodyPr/>
                    <a:lstStyle/>
                    <a:p>
                      <a:pPr marL="0" marR="0" lvl="0" indent="0" algn="l" rtl="0">
                        <a:lnSpc>
                          <a:spcPct val="100000"/>
                        </a:lnSpc>
                        <a:spcBef>
                          <a:spcPts val="0"/>
                        </a:spcBef>
                        <a:spcAft>
                          <a:spcPts val="0"/>
                        </a:spcAft>
                        <a:buClr>
                          <a:schemeClr val="dk1"/>
                        </a:buClr>
                        <a:buSzPts val="1700"/>
                        <a:buFont typeface="Arial"/>
                        <a:buNone/>
                      </a:pPr>
                      <a:r>
                        <a:rPr lang="vi" sz="1700" b="1" baseline="30000">
                          <a:solidFill>
                            <a:schemeClr val="dk1"/>
                          </a:solidFill>
                          <a:latin typeface="Arial"/>
                          <a:ea typeface="Arial"/>
                          <a:cs typeface="Arial"/>
                          <a:sym typeface="Arial"/>
                        </a:rPr>
                        <a:t>padding-right</a:t>
                      </a:r>
                      <a:endParaRPr sz="1100"/>
                    </a:p>
                  </a:txBody>
                  <a:tcPr marL="91450" marR="91450" marT="0" marB="0">
                    <a:solidFill>
                      <a:srgbClr val="FBE4D4"/>
                    </a:solidFill>
                  </a:tcPr>
                </a:tc>
                <a:extLst>
                  <a:ext uri="{0D108BD9-81ED-4DB2-BD59-A6C34878D82A}">
                    <a16:rowId xmlns:a16="http://schemas.microsoft.com/office/drawing/2014/main" val="10004"/>
                  </a:ext>
                </a:extLst>
              </a:tr>
              <a:tr h="319150">
                <a:tc>
                  <a:txBody>
                    <a:bodyPr/>
                    <a:lstStyle/>
                    <a:p>
                      <a:pPr marL="0" marR="0" lvl="0" indent="0" algn="l" rtl="0">
                        <a:lnSpc>
                          <a:spcPct val="100000"/>
                        </a:lnSpc>
                        <a:spcBef>
                          <a:spcPts val="0"/>
                        </a:spcBef>
                        <a:spcAft>
                          <a:spcPts val="0"/>
                        </a:spcAft>
                        <a:buClr>
                          <a:schemeClr val="dk1"/>
                        </a:buClr>
                        <a:buSzPts val="1700"/>
                        <a:buFont typeface="Arial"/>
                        <a:buNone/>
                      </a:pPr>
                      <a:r>
                        <a:rPr lang="vi" sz="1700" b="1" baseline="30000">
                          <a:solidFill>
                            <a:schemeClr val="dk1"/>
                          </a:solidFill>
                          <a:latin typeface="Arial"/>
                          <a:ea typeface="Arial"/>
                          <a:cs typeface="Arial"/>
                          <a:sym typeface="Arial"/>
                        </a:rPr>
                        <a:t>padding-top</a:t>
                      </a:r>
                      <a:endParaRPr sz="1100"/>
                    </a:p>
                  </a:txBody>
                  <a:tcPr marL="91450" marR="91450" marT="0" marB="0">
                    <a:solidFill>
                      <a:srgbClr val="DBDBDB"/>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8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gtEl>
                                        <p:attrNameLst>
                                          <p:attrName>style.visibility</p:attrName>
                                        </p:attrNameLst>
                                      </p:cBhvr>
                                      <p:to>
                                        <p:strVal val="visible"/>
                                      </p:to>
                                    </p:set>
                                    <p:animEffect transition="in" filter="fade">
                                      <p:cBhvr>
                                        <p:cTn id="12" dur="8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201" name="Google Shape;201;p24"/>
          <p:cNvSpPr txBox="1">
            <a:spLocks noGrp="1"/>
          </p:cNvSpPr>
          <p:nvPr>
            <p:ph type="ftr" idx="11"/>
          </p:nvPr>
        </p:nvSpPr>
        <p:spPr>
          <a:xfrm>
            <a:off x="25146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Displaying Graphics and CSS3 Animation / Session 7 </a:t>
            </a:r>
            <a:endParaRPr/>
          </a:p>
        </p:txBody>
      </p:sp>
      <p:sp>
        <p:nvSpPr>
          <p:cNvPr id="202" name="Google Shape;202;p2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Thumbnail Graphics </a:t>
            </a:r>
            <a:endParaRPr/>
          </a:p>
        </p:txBody>
      </p:sp>
      <p:sp>
        <p:nvSpPr>
          <p:cNvPr id="203" name="Google Shape;203;p24"/>
          <p:cNvSpPr/>
          <p:nvPr/>
        </p:nvSpPr>
        <p:spPr>
          <a:xfrm>
            <a:off x="166688" y="640304"/>
            <a:ext cx="8763000" cy="1143000"/>
          </a:xfrm>
          <a:prstGeom prst="rect">
            <a:avLst/>
          </a:prstGeom>
          <a:noFill/>
          <a:ln>
            <a:noFill/>
          </a:ln>
        </p:spPr>
        <p:txBody>
          <a:bodyPr spcFirstLastPara="1" wrap="square" lIns="91425" tIns="45700" rIns="91425" bIns="45700" anchor="ctr" anchorCtr="0">
            <a:noAutofit/>
          </a:bodyPr>
          <a:lstStyle/>
          <a:p>
            <a:pPr marL="457200" marR="0" lvl="1" indent="-274320" algn="l"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A thumbnail is a small image, or a part of a larger image. </a:t>
            </a:r>
            <a:endParaRPr/>
          </a:p>
          <a:p>
            <a:pPr marL="457200" marR="0" lvl="1" indent="-274320" algn="l" rtl="0">
              <a:lnSpc>
                <a:spcPct val="100000"/>
              </a:lnSpc>
              <a:spcBef>
                <a:spcPts val="120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Clicking the thumbnail image will link to the larger original image, which can be viewed and downloaded. </a:t>
            </a:r>
            <a:endParaRPr/>
          </a:p>
        </p:txBody>
      </p:sp>
      <p:pic>
        <p:nvPicPr>
          <p:cNvPr id="204" name="Google Shape;204;p24" descr="7.4.tif"/>
          <p:cNvPicPr preferRelativeResize="0"/>
          <p:nvPr/>
        </p:nvPicPr>
        <p:blipFill rotWithShape="1">
          <a:blip r:embed="rId3">
            <a:alphaModFix/>
          </a:blip>
          <a:srcRect/>
          <a:stretch/>
        </p:blipFill>
        <p:spPr>
          <a:xfrm>
            <a:off x="2590800" y="2095500"/>
            <a:ext cx="4057650" cy="2636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3352</Words>
  <Application>Microsoft Office PowerPoint</Application>
  <PresentationFormat>On-screen Show (16:9)</PresentationFormat>
  <Paragraphs>365</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Noto Sans Symbols</vt:lpstr>
      <vt:lpstr>Arial</vt:lpstr>
      <vt:lpstr>Courier New</vt:lpstr>
      <vt:lpstr>Book Antiqua</vt:lpstr>
      <vt:lpstr>Simple Light</vt:lpstr>
      <vt:lpstr>3_Office Theme</vt:lpstr>
      <vt:lpstr>PowerPoint Presentation</vt:lpstr>
      <vt:lpstr>Objectives</vt:lpstr>
      <vt:lpstr>Graphic Format 1-3</vt:lpstr>
      <vt:lpstr>Graphic Format 2-3</vt:lpstr>
      <vt:lpstr>Graphic Format 3-3</vt:lpstr>
      <vt:lpstr>Graphic Insertion 1-2</vt:lpstr>
      <vt:lpstr>Graphic Insertion 2-2</vt:lpstr>
      <vt:lpstr>CSS Image Sizing and Padding</vt:lpstr>
      <vt:lpstr>Thumbnail Graphics </vt:lpstr>
      <vt:lpstr>Working with CSS3 Transitions 1-2</vt:lpstr>
      <vt:lpstr>Working with CSS3 Transitions 2-2</vt:lpstr>
      <vt:lpstr>CSS3 Animation 1-2</vt:lpstr>
      <vt:lpstr>Configuring the Animation 2-2</vt:lpstr>
      <vt:lpstr>Using CSS3 on Mobile Devices</vt:lpstr>
      <vt:lpstr>Optimum Browser Compatibility 1-3</vt:lpstr>
      <vt:lpstr>Optimum Browser Compatibility 2-3</vt:lpstr>
      <vt:lpstr>Optimum Browser Compatibility 3-3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Tri Nguyen (IT)</cp:lastModifiedBy>
  <cp:revision>4</cp:revision>
  <dcterms:modified xsi:type="dcterms:W3CDTF">2022-05-26T09:48:23Z</dcterms:modified>
</cp:coreProperties>
</file>