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b861ce8b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gb1b861ce8b_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8: Hỗ trợ tạo menu điều hướng &amp; tạo giao diện dựa vào chia khu vực</a:t>
            </a:r>
            <a:endParaRPr/>
          </a:p>
        </p:txBody>
      </p:sp>
      <p:sp>
        <p:nvSpPr>
          <p:cNvPr id="77" name="Google Shape;77;gb1b861ce8b_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1b861ce8b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gb1b861ce8b_2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Bố cục trang HTML5</a:t>
            </a:r>
            <a:endParaRPr b="1"/>
          </a:p>
          <a:p>
            <a:pPr indent="-171450" lvl="0" marL="171450" rtl="0" algn="l">
              <a:spcBef>
                <a:spcPts val="360"/>
              </a:spcBef>
              <a:spcAft>
                <a:spcPts val="0"/>
              </a:spcAft>
              <a:buClr>
                <a:schemeClr val="dk1"/>
              </a:buClr>
              <a:buSzPts val="1200"/>
              <a:buFont typeface="Arial"/>
              <a:buChar char="•"/>
            </a:pPr>
            <a:r>
              <a:rPr lang="vi"/>
              <a:t>Đoạn mã trình bày việc sử dụng thẻ </a:t>
            </a:r>
            <a:r>
              <a:rPr b="1" lang="vi"/>
              <a:t>&lt;footer&gt;</a:t>
            </a:r>
            <a:endParaRPr b="1"/>
          </a:p>
        </p:txBody>
      </p:sp>
      <p:sp>
        <p:nvSpPr>
          <p:cNvPr id="213" name="Google Shape;213;gb1b861ce8b_2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b861ce8b_2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gb1b861ce8b_2_1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Bố cục trang HTML5</a:t>
            </a:r>
            <a:endParaRPr b="1"/>
          </a:p>
          <a:p>
            <a:pPr indent="-171450" lvl="0" marL="171450" marR="0" rtl="0" algn="l">
              <a:lnSpc>
                <a:spcPct val="100000"/>
              </a:lnSpc>
              <a:spcBef>
                <a:spcPts val="360"/>
              </a:spcBef>
              <a:spcAft>
                <a:spcPts val="0"/>
              </a:spcAft>
              <a:buClr>
                <a:schemeClr val="dk1"/>
              </a:buClr>
              <a:buSzPts val="1200"/>
              <a:buFont typeface="Arial"/>
              <a:buChar char="•"/>
            </a:pPr>
            <a:r>
              <a:rPr lang="vi"/>
              <a:t>Thẻ </a:t>
            </a:r>
            <a:r>
              <a:rPr b="1" lang="vi"/>
              <a:t>&lt;article&gt; </a:t>
            </a:r>
            <a:r>
              <a:rPr lang="vi"/>
              <a:t>giúp chèn một thành phần độc lập vào ứng dụng, trang, tài liệu hoặc trang web.</a:t>
            </a:r>
            <a:endParaRPr b="1"/>
          </a:p>
          <a:p>
            <a:pPr indent="0" lvl="0" marL="0" rtl="0" algn="l">
              <a:spcBef>
                <a:spcPts val="360"/>
              </a:spcBef>
              <a:spcAft>
                <a:spcPts val="0"/>
              </a:spcAft>
              <a:buNone/>
            </a:pPr>
            <a:r>
              <a:t/>
            </a:r>
            <a:endParaRPr/>
          </a:p>
        </p:txBody>
      </p:sp>
      <p:sp>
        <p:nvSpPr>
          <p:cNvPr id="225" name="Google Shape;225;gb1b861ce8b_2_1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1b861ce8b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gb1b861ce8b_2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Thanh điều hướng</a:t>
            </a:r>
            <a:endParaRPr b="1"/>
          </a:p>
          <a:p>
            <a:pPr indent="-171450" lvl="0" marL="171450" rtl="0" algn="l">
              <a:spcBef>
                <a:spcPts val="360"/>
              </a:spcBef>
              <a:spcAft>
                <a:spcPts val="0"/>
              </a:spcAft>
              <a:buClr>
                <a:schemeClr val="dk1"/>
              </a:buClr>
              <a:buSzPts val="1200"/>
              <a:buFont typeface="Arial"/>
              <a:buChar char="•"/>
            </a:pPr>
            <a:r>
              <a:rPr lang="vi"/>
              <a:t>Là một trong những yếu tố quan trọng nhất trong thiết kế Web</a:t>
            </a:r>
            <a:endParaRPr/>
          </a:p>
          <a:p>
            <a:pPr indent="-171450" lvl="0" marL="171450" rtl="0" algn="l">
              <a:spcBef>
                <a:spcPts val="360"/>
              </a:spcBef>
              <a:spcAft>
                <a:spcPts val="0"/>
              </a:spcAft>
              <a:buClr>
                <a:schemeClr val="dk1"/>
              </a:buClr>
              <a:buSzPts val="1200"/>
              <a:buFont typeface="Arial"/>
              <a:buChar char="•"/>
            </a:pPr>
            <a:r>
              <a:rPr lang="vi"/>
              <a:t>Bố cục web không có bất kỳ đại diện vật lý cụ thể nào ngoại trừ một menu điều hướng nhất quán</a:t>
            </a:r>
            <a:endParaRPr b="1"/>
          </a:p>
        </p:txBody>
      </p:sp>
      <p:sp>
        <p:nvSpPr>
          <p:cNvPr id="239" name="Google Shape;239;gb1b861ce8b_2_1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1b861ce8b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gb1b861ce8b_2_1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Thanh điều hướng dựa trên văn bản</a:t>
            </a:r>
            <a:endParaRPr b="1"/>
          </a:p>
          <a:p>
            <a:pPr indent="-171450" lvl="0" marL="171450" rtl="0" algn="l">
              <a:spcBef>
                <a:spcPts val="360"/>
              </a:spcBef>
              <a:spcAft>
                <a:spcPts val="0"/>
              </a:spcAft>
              <a:buClr>
                <a:schemeClr val="dk1"/>
              </a:buClr>
              <a:buSzPts val="1200"/>
              <a:buFont typeface="Arial"/>
              <a:buChar char="•"/>
            </a:pPr>
            <a:r>
              <a:rPr lang="vi"/>
              <a:t>Đoạn mã trình bày mã HTML cho thanh điều hướng dựa trên văn bản.</a:t>
            </a:r>
            <a:endParaRPr b="1"/>
          </a:p>
        </p:txBody>
      </p:sp>
      <p:sp>
        <p:nvSpPr>
          <p:cNvPr id="260" name="Google Shape;260;gb1b861ce8b_2_1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1b861ce8b_2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gb1b861ce8b_2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Thanh điều hướng đồ họa với hiệu ứng di chuyển chuột qua</a:t>
            </a:r>
            <a:endParaRPr b="1"/>
          </a:p>
          <a:p>
            <a:pPr indent="-171450" lvl="0" marL="171450" rtl="0" algn="l">
              <a:spcBef>
                <a:spcPts val="360"/>
              </a:spcBef>
              <a:spcAft>
                <a:spcPts val="0"/>
              </a:spcAft>
              <a:buClr>
                <a:schemeClr val="dk1"/>
              </a:buClr>
              <a:buSzPts val="1200"/>
              <a:buFont typeface="Arial"/>
              <a:buChar char="•"/>
            </a:pPr>
            <a:r>
              <a:rPr lang="vi"/>
              <a:t>Tương tự với thanh điều hướng đồ họa ngoại trừ tính năng bổ sung.</a:t>
            </a:r>
            <a:endParaRPr/>
          </a:p>
          <a:p>
            <a:pPr indent="-171450" lvl="0" marL="171450" rtl="0" algn="l">
              <a:spcBef>
                <a:spcPts val="360"/>
              </a:spcBef>
              <a:spcAft>
                <a:spcPts val="0"/>
              </a:spcAft>
              <a:buClr>
                <a:schemeClr val="dk1"/>
              </a:buClr>
              <a:buSzPts val="1200"/>
              <a:buFont typeface="Arial"/>
              <a:buChar char="•"/>
            </a:pPr>
            <a:r>
              <a:rPr lang="vi"/>
              <a:t>Di chuyển chuột qua hình ảnh được liên kết dẫn đến sự thay đổi trạng thái của hình ảnh.</a:t>
            </a:r>
            <a:endParaRPr/>
          </a:p>
          <a:p>
            <a:pPr indent="-171450" lvl="0" marL="171450" rtl="0" algn="l">
              <a:spcBef>
                <a:spcPts val="360"/>
              </a:spcBef>
              <a:spcAft>
                <a:spcPts val="0"/>
              </a:spcAft>
              <a:buClr>
                <a:schemeClr val="dk1"/>
              </a:buClr>
              <a:buSzPts val="1200"/>
              <a:buFont typeface="Arial"/>
              <a:buChar char="•"/>
            </a:pPr>
            <a:r>
              <a:rPr lang="vi"/>
              <a:t>Thay đổi trạng thái của hình ảnh dẫn đến quá trình hoán đổi hình ảnh.</a:t>
            </a:r>
            <a:endParaRPr/>
          </a:p>
          <a:p>
            <a:pPr indent="-171450" lvl="0" marL="171450" rtl="0" algn="l">
              <a:spcBef>
                <a:spcPts val="360"/>
              </a:spcBef>
              <a:spcAft>
                <a:spcPts val="0"/>
              </a:spcAft>
              <a:buClr>
                <a:schemeClr val="dk1"/>
              </a:buClr>
              <a:buSzPts val="1200"/>
              <a:buFont typeface="Arial"/>
              <a:buChar char="•"/>
            </a:pPr>
            <a:r>
              <a:rPr lang="vi"/>
              <a:t>Khi di chuyển chuột ra khỏi hình ảnh, hình ảnh sẽ chuyển đổi trở lại chế độ xem trước đó.</a:t>
            </a:r>
            <a:endParaRPr/>
          </a:p>
          <a:p>
            <a:pPr indent="-171450" lvl="0" marL="171450" rtl="0" algn="l">
              <a:spcBef>
                <a:spcPts val="360"/>
              </a:spcBef>
              <a:spcAft>
                <a:spcPts val="0"/>
              </a:spcAft>
              <a:buClr>
                <a:schemeClr val="dk1"/>
              </a:buClr>
              <a:buSzPts val="1200"/>
              <a:buFont typeface="Arial"/>
              <a:buChar char="•"/>
            </a:pPr>
            <a:r>
              <a:rPr lang="vi"/>
              <a:t>Hiệu ứng cuộn qua này tạo ra một hoạt động tương tác giữa trang Web và khách truy cập.</a:t>
            </a:r>
            <a:endParaRPr/>
          </a:p>
          <a:p>
            <a:pPr indent="-171450" lvl="0" marL="171450" rtl="0" algn="l">
              <a:spcBef>
                <a:spcPts val="360"/>
              </a:spcBef>
              <a:spcAft>
                <a:spcPts val="0"/>
              </a:spcAft>
              <a:buClr>
                <a:schemeClr val="dk1"/>
              </a:buClr>
              <a:buSzPts val="1200"/>
              <a:buFont typeface="Arial"/>
              <a:buChar char="•"/>
            </a:pPr>
            <a:r>
              <a:rPr lang="vi"/>
              <a:t>Hiệu ứng cuộn qua có hai hoạt động khác nhau bao gồm hình ảnh trong chế độ xem ban đầu và hình ảnh đã thay đổi sau khi di chuột qua.</a:t>
            </a:r>
            <a:endParaRPr b="1"/>
          </a:p>
        </p:txBody>
      </p:sp>
      <p:sp>
        <p:nvSpPr>
          <p:cNvPr id="270" name="Google Shape;270;gb1b861ce8b_2_2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1b861ce8b_2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0" name="Google Shape;290;gb1b861ce8b_2_2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Bảng đồ hình ảnh:</a:t>
            </a:r>
            <a:endParaRPr/>
          </a:p>
          <a:p>
            <a:pPr indent="-171450" lvl="0" marL="171450" rtl="0" algn="l">
              <a:spcBef>
                <a:spcPts val="360"/>
              </a:spcBef>
              <a:spcAft>
                <a:spcPts val="0"/>
              </a:spcAft>
              <a:buClr>
                <a:schemeClr val="dk1"/>
              </a:buClr>
              <a:buSzPts val="1200"/>
              <a:buFont typeface="Arial"/>
              <a:buChar char="•"/>
            </a:pPr>
            <a:r>
              <a:rPr lang="vi"/>
              <a:t>Hình ảnh có các khu vực có thể nhấp được liên kết với một trang khác</a:t>
            </a:r>
            <a:endParaRPr/>
          </a:p>
          <a:p>
            <a:pPr indent="-171450" lvl="0" marL="171450" rtl="0" algn="l">
              <a:spcBef>
                <a:spcPts val="360"/>
              </a:spcBef>
              <a:spcAft>
                <a:spcPts val="0"/>
              </a:spcAft>
              <a:buClr>
                <a:schemeClr val="dk1"/>
              </a:buClr>
              <a:buSzPts val="1200"/>
              <a:buFont typeface="Arial"/>
              <a:buChar char="•"/>
            </a:pPr>
            <a:r>
              <a:rPr lang="vi"/>
              <a:t>Được định nghĩa bằng cách sử dụng thẻ </a:t>
            </a:r>
            <a:r>
              <a:rPr b="1" lang="vi"/>
              <a:t>&lt;map&gt;</a:t>
            </a:r>
            <a:endParaRPr b="1"/>
          </a:p>
          <a:p>
            <a:pPr indent="-171450" lvl="0" marL="171450" rtl="0" algn="l">
              <a:spcBef>
                <a:spcPts val="360"/>
              </a:spcBef>
              <a:spcAft>
                <a:spcPts val="0"/>
              </a:spcAft>
              <a:buClr>
                <a:schemeClr val="dk1"/>
              </a:buClr>
              <a:buSzPts val="1200"/>
              <a:buFont typeface="Arial"/>
              <a:buChar char="•"/>
            </a:pPr>
            <a:r>
              <a:rPr lang="vi"/>
              <a:t>Thẻ </a:t>
            </a:r>
            <a:r>
              <a:rPr b="1" lang="vi"/>
              <a:t>&lt;map&gt; </a:t>
            </a:r>
            <a:r>
              <a:rPr lang="vi"/>
              <a:t>chứa một số thẻ </a:t>
            </a:r>
            <a:r>
              <a:rPr b="1" lang="vi"/>
              <a:t>&lt;area&gt; </a:t>
            </a:r>
            <a:r>
              <a:rPr lang="vi"/>
              <a:t>để xác định các khu vực có thể nhấp trong bản đồ hình ảnh.</a:t>
            </a:r>
            <a:endParaRPr/>
          </a:p>
          <a:p>
            <a:pPr indent="-171450" lvl="0" marL="171450" rtl="0" algn="l">
              <a:spcBef>
                <a:spcPts val="360"/>
              </a:spcBef>
              <a:spcAft>
                <a:spcPts val="0"/>
              </a:spcAft>
              <a:buClr>
                <a:schemeClr val="dk1"/>
              </a:buClr>
              <a:buSzPts val="1200"/>
              <a:buFont typeface="Arial"/>
              <a:buChar char="•"/>
            </a:pPr>
            <a:r>
              <a:rPr lang="vi"/>
              <a:t>Thuộc tính id của thẻ &lt;map&gt; khi được chỉ định phải có cùng giá trị với thuộc tính name.</a:t>
            </a:r>
            <a:endParaRPr b="1"/>
          </a:p>
        </p:txBody>
      </p:sp>
      <p:sp>
        <p:nvSpPr>
          <p:cNvPr id="291" name="Google Shape;291;gb1b861ce8b_2_2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1b861ce8b_2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9" name="Google Shape;309;gb1b861ce8b_2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Phân chia vùng trong trang web</a:t>
            </a:r>
            <a:endParaRPr/>
          </a:p>
          <a:p>
            <a:pPr indent="-171450" lvl="0" marL="171450" rtl="0" algn="l">
              <a:spcBef>
                <a:spcPts val="360"/>
              </a:spcBef>
              <a:spcAft>
                <a:spcPts val="0"/>
              </a:spcAft>
              <a:buClr>
                <a:schemeClr val="dk1"/>
              </a:buClr>
              <a:buSzPts val="1200"/>
              <a:buFont typeface="Arial"/>
              <a:buChar char="•"/>
            </a:pPr>
            <a:r>
              <a:rPr lang="vi"/>
              <a:t>Thẻ </a:t>
            </a:r>
            <a:r>
              <a:rPr b="1" lang="vi"/>
              <a:t>&lt;div&gt; </a:t>
            </a:r>
            <a:r>
              <a:rPr lang="vi"/>
              <a:t>xác định sự phân chia trong trang Web HTML</a:t>
            </a:r>
            <a:endParaRPr/>
          </a:p>
          <a:p>
            <a:pPr indent="-171450" lvl="0" marL="171450" rtl="0" algn="l">
              <a:spcBef>
                <a:spcPts val="360"/>
              </a:spcBef>
              <a:spcAft>
                <a:spcPts val="0"/>
              </a:spcAft>
              <a:buClr>
                <a:schemeClr val="dk1"/>
              </a:buClr>
              <a:buSzPts val="1200"/>
              <a:buFont typeface="Arial"/>
              <a:buChar char="•"/>
            </a:pPr>
            <a:r>
              <a:rPr lang="vi"/>
              <a:t>Được sử dụng để nhóm các phần tử khối và định dạng chúng bằng CSS</a:t>
            </a:r>
            <a:endParaRPr/>
          </a:p>
          <a:p>
            <a:pPr indent="-171450" lvl="0" marL="171450" rtl="0" algn="l">
              <a:spcBef>
                <a:spcPts val="360"/>
              </a:spcBef>
              <a:spcAft>
                <a:spcPts val="0"/>
              </a:spcAft>
              <a:buClr>
                <a:schemeClr val="dk1"/>
              </a:buClr>
              <a:buSzPts val="1200"/>
              <a:buFont typeface="Arial"/>
              <a:buChar char="•"/>
            </a:pPr>
            <a:r>
              <a:rPr lang="vi"/>
              <a:t>Các thẻ ngữ nghĩa cấu trúc mới làm giảm một cách hợp lý việc sử dụng thẻ </a:t>
            </a:r>
            <a:r>
              <a:rPr b="1" lang="vi"/>
              <a:t>&lt;div&gt;</a:t>
            </a:r>
            <a:endParaRPr b="1"/>
          </a:p>
          <a:p>
            <a:pPr indent="-171450" lvl="0" marL="171450" rtl="0" algn="l">
              <a:spcBef>
                <a:spcPts val="360"/>
              </a:spcBef>
              <a:spcAft>
                <a:spcPts val="0"/>
              </a:spcAft>
              <a:buClr>
                <a:schemeClr val="dk1"/>
              </a:buClr>
              <a:buSzPts val="1200"/>
              <a:buFont typeface="Arial"/>
              <a:buChar char="•"/>
            </a:pPr>
            <a:r>
              <a:rPr lang="vi"/>
              <a:t>Có thể được sử dụng khi không còn phần tử phù hợp ngữ nghĩa nào khác phù hợp với mục đích phát triển trang Web.</a:t>
            </a:r>
            <a:endParaRPr/>
          </a:p>
          <a:p>
            <a:pPr indent="-171450" lvl="0" marL="171450" rtl="0" algn="l">
              <a:spcBef>
                <a:spcPts val="360"/>
              </a:spcBef>
              <a:spcAft>
                <a:spcPts val="0"/>
              </a:spcAft>
              <a:buClr>
                <a:schemeClr val="dk1"/>
              </a:buClr>
              <a:buSzPts val="1200"/>
              <a:buFont typeface="Arial"/>
              <a:buChar char="•"/>
            </a:pPr>
            <a:r>
              <a:rPr lang="vi"/>
              <a:t>Nó có thể được sử dụng phổ biến cho các mục đích phong cách như gói một số nội dung được đánh dấu ngữ nghĩa trong một vùng chứa theo kiểu CSS.</a:t>
            </a:r>
            <a:endParaRPr b="1"/>
          </a:p>
        </p:txBody>
      </p:sp>
      <p:sp>
        <p:nvSpPr>
          <p:cNvPr id="310" name="Google Shape;310;gb1b861ce8b_2_2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1b861ce8b_2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0" name="Google Shape;330;gb1b861ce8b_2_2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Định vị và định dạng vùng div</a:t>
            </a:r>
            <a:endParaRPr/>
          </a:p>
          <a:p>
            <a:pPr indent="-171450" lvl="0" marL="171450" marR="0" rtl="0" algn="l">
              <a:lnSpc>
                <a:spcPct val="100000"/>
              </a:lnSpc>
              <a:spcBef>
                <a:spcPts val="360"/>
              </a:spcBef>
              <a:spcAft>
                <a:spcPts val="0"/>
              </a:spcAft>
              <a:buClr>
                <a:schemeClr val="dk1"/>
              </a:buClr>
              <a:buSzPts val="1200"/>
              <a:buFont typeface="Arial"/>
              <a:buChar char="•"/>
            </a:pPr>
            <a:r>
              <a:rPr lang="vi"/>
              <a:t>Các phần tử có thể được định vị bằng cách sử dụng các thuộc tính </a:t>
            </a:r>
            <a:r>
              <a:rPr b="1" lang="vi"/>
              <a:t>top</a:t>
            </a:r>
            <a:r>
              <a:rPr lang="vi"/>
              <a:t>, </a:t>
            </a:r>
            <a:r>
              <a:rPr b="1" lang="vi"/>
              <a:t>bottom</a:t>
            </a:r>
            <a:r>
              <a:rPr lang="vi"/>
              <a:t>, </a:t>
            </a:r>
            <a:r>
              <a:rPr b="1" lang="vi"/>
              <a:t>left</a:t>
            </a:r>
            <a:r>
              <a:rPr lang="vi"/>
              <a:t>, và </a:t>
            </a:r>
            <a:r>
              <a:rPr b="1" lang="vi"/>
              <a:t>right</a:t>
            </a:r>
            <a:endParaRPr/>
          </a:p>
          <a:p>
            <a:pPr indent="-171450" lvl="0" marL="171450" marR="0" rtl="0" algn="l">
              <a:lnSpc>
                <a:spcPct val="100000"/>
              </a:lnSpc>
              <a:spcBef>
                <a:spcPts val="360"/>
              </a:spcBef>
              <a:spcAft>
                <a:spcPts val="0"/>
              </a:spcAft>
              <a:buClr>
                <a:schemeClr val="dk1"/>
              </a:buClr>
              <a:buSzPts val="1200"/>
              <a:buFont typeface="Arial"/>
              <a:buChar char="•"/>
            </a:pPr>
            <a:r>
              <a:rPr lang="vi"/>
              <a:t>Các thuộc tính này sẽ không hoạt động trừ khi vị trí của thuộc tính được đặt</a:t>
            </a:r>
            <a:endParaRPr/>
          </a:p>
          <a:p>
            <a:pPr indent="-171450" lvl="0" marL="171450" marR="0" rtl="0" algn="l">
              <a:lnSpc>
                <a:spcPct val="100000"/>
              </a:lnSpc>
              <a:spcBef>
                <a:spcPts val="360"/>
              </a:spcBef>
              <a:spcAft>
                <a:spcPts val="0"/>
              </a:spcAft>
              <a:buClr>
                <a:schemeClr val="dk1"/>
              </a:buClr>
              <a:buSzPts val="1200"/>
              <a:buFont typeface="Arial"/>
              <a:buChar char="•"/>
            </a:pPr>
            <a:r>
              <a:rPr lang="vi"/>
              <a:t>Có năm thuộc tính vị trí trong các phần tử DIV cụ thể là tĩnh (</a:t>
            </a:r>
            <a:r>
              <a:rPr b="1" lang="vi"/>
              <a:t>static</a:t>
            </a:r>
            <a:r>
              <a:rPr lang="vi"/>
              <a:t>), tương đối (</a:t>
            </a:r>
            <a:r>
              <a:rPr b="1" lang="vi"/>
              <a:t>relative</a:t>
            </a:r>
            <a:r>
              <a:rPr lang="vi"/>
              <a:t>), tuyệt đối (</a:t>
            </a:r>
            <a:r>
              <a:rPr b="1" lang="vi"/>
              <a:t>absolute</a:t>
            </a:r>
            <a:r>
              <a:rPr lang="vi"/>
              <a:t>), cố định (</a:t>
            </a:r>
            <a:r>
              <a:rPr b="1" lang="vi"/>
              <a:t>fixed</a:t>
            </a:r>
            <a:r>
              <a:rPr lang="vi"/>
              <a:t>) và kế thừa (</a:t>
            </a:r>
            <a:r>
              <a:rPr b="1" lang="vi"/>
              <a:t>inherit</a:t>
            </a:r>
            <a:r>
              <a:rPr lang="vi"/>
              <a:t>)</a:t>
            </a:r>
            <a:endParaRPr/>
          </a:p>
          <a:p>
            <a:pPr indent="-171450" lvl="0" marL="171450" marR="0" rtl="0" algn="l">
              <a:lnSpc>
                <a:spcPct val="100000"/>
              </a:lnSpc>
              <a:spcBef>
                <a:spcPts val="360"/>
              </a:spcBef>
              <a:spcAft>
                <a:spcPts val="0"/>
              </a:spcAft>
              <a:buClr>
                <a:schemeClr val="dk1"/>
              </a:buClr>
              <a:buSzPts val="1200"/>
              <a:buFont typeface="Arial"/>
              <a:buChar char="•"/>
            </a:pPr>
            <a:r>
              <a:rPr lang="vi"/>
              <a:t>Chỉ có ba thuộc tính được sử dụng là tuyệt đối (</a:t>
            </a:r>
            <a:r>
              <a:rPr b="1" lang="vi"/>
              <a:t>absolute</a:t>
            </a:r>
            <a:r>
              <a:rPr lang="vi"/>
              <a:t>), tương đối (</a:t>
            </a:r>
            <a:r>
              <a:rPr b="1" lang="vi"/>
              <a:t>relative</a:t>
            </a:r>
            <a:r>
              <a:rPr lang="vi"/>
              <a:t>) và cố định (</a:t>
            </a:r>
            <a:r>
              <a:rPr b="1" lang="vi"/>
              <a:t>fixed</a:t>
            </a:r>
            <a:r>
              <a:rPr lang="vi"/>
              <a:t>)</a:t>
            </a:r>
            <a:endParaRPr/>
          </a:p>
          <a:p>
            <a:pPr indent="-171450" lvl="0" marL="171450" marR="0" rtl="0" algn="l">
              <a:lnSpc>
                <a:spcPct val="100000"/>
              </a:lnSpc>
              <a:spcBef>
                <a:spcPts val="360"/>
              </a:spcBef>
              <a:spcAft>
                <a:spcPts val="0"/>
              </a:spcAft>
              <a:buClr>
                <a:schemeClr val="dk1"/>
              </a:buClr>
              <a:buSzPts val="1200"/>
              <a:buFont typeface="Arial"/>
              <a:buChar char="•"/>
            </a:pPr>
            <a:r>
              <a:rPr lang="vi"/>
              <a:t>Định vị có thể được áp dụng cho bất kỳ phần tử khối nào</a:t>
            </a:r>
            <a:endParaRPr b="1"/>
          </a:p>
          <a:p>
            <a:pPr indent="-171450" lvl="0" marL="171450" rtl="0" algn="l">
              <a:spcBef>
                <a:spcPts val="360"/>
              </a:spcBef>
              <a:spcAft>
                <a:spcPts val="0"/>
              </a:spcAft>
              <a:buClr>
                <a:schemeClr val="dk1"/>
              </a:buClr>
              <a:buSzPts val="1200"/>
              <a:buFont typeface="Arial"/>
              <a:buChar char="•"/>
            </a:pPr>
            <a:r>
              <a:rPr lang="vi"/>
              <a:t>Vị trí mặc định cho một phần tử khối (DIV) là tĩnh (</a:t>
            </a:r>
            <a:r>
              <a:rPr b="1" lang="vi"/>
              <a:t>static</a:t>
            </a:r>
            <a:r>
              <a:rPr lang="vi"/>
              <a:t>)</a:t>
            </a:r>
            <a:endParaRPr b="1"/>
          </a:p>
        </p:txBody>
      </p:sp>
      <p:sp>
        <p:nvSpPr>
          <p:cNvPr id="331" name="Google Shape;331;gb1b861ce8b_2_2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1b861ce8b_2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gb1b861ce8b_2_2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HTML 5 đã giới thiệu hai loại thẻ ngữ nghĩa. Chúng cụ thể là cấp văn bản và cấu trúc.</a:t>
            </a:r>
            <a:endParaRPr/>
          </a:p>
          <a:p>
            <a:pPr indent="-171450" lvl="1" marL="628650" rtl="0" algn="l">
              <a:spcBef>
                <a:spcPts val="360"/>
              </a:spcBef>
              <a:spcAft>
                <a:spcPts val="0"/>
              </a:spcAft>
              <a:buClr>
                <a:schemeClr val="dk1"/>
              </a:buClr>
              <a:buSzPts val="1200"/>
              <a:buFont typeface="Arial"/>
              <a:buChar char="•"/>
            </a:pPr>
            <a:r>
              <a:rPr lang="vi"/>
              <a:t>Các thẻ ngữ nghĩa cấu trúc: </a:t>
            </a:r>
            <a:r>
              <a:rPr b="1" lang="vi"/>
              <a:t>Section, Header, Footer, Aside, Nav, Article </a:t>
            </a:r>
            <a:endParaRPr b="1"/>
          </a:p>
          <a:p>
            <a:pPr indent="-171450" lvl="1" marL="628650" rtl="0" algn="l">
              <a:spcBef>
                <a:spcPts val="360"/>
              </a:spcBef>
              <a:spcAft>
                <a:spcPts val="0"/>
              </a:spcAft>
              <a:buClr>
                <a:schemeClr val="dk1"/>
              </a:buClr>
              <a:buSzPts val="1200"/>
              <a:buFont typeface="Arial"/>
              <a:buChar char="•"/>
            </a:pPr>
            <a:r>
              <a:rPr lang="vi"/>
              <a:t>Các thẻ ngữ nghĩa cấp văn bản: </a:t>
            </a:r>
            <a:r>
              <a:rPr b="1" lang="vi"/>
              <a:t>Mark, Time, Meter, Progress</a:t>
            </a:r>
            <a:endParaRPr b="1"/>
          </a:p>
          <a:p>
            <a:pPr indent="-171450" lvl="1" marL="628650" rtl="0" algn="l">
              <a:spcBef>
                <a:spcPts val="360"/>
              </a:spcBef>
              <a:spcAft>
                <a:spcPts val="0"/>
              </a:spcAft>
              <a:buClr>
                <a:schemeClr val="dk1"/>
              </a:buClr>
              <a:buSzPts val="1200"/>
              <a:buFont typeface="Arial"/>
              <a:buChar char="•"/>
            </a:pPr>
            <a:r>
              <a:rPr lang="vi"/>
              <a:t>Điều hướng là yếu tố quan trọng nhất trong thiết kế Web. Vì bố cục Web không có bất kỳ biểu diễn vật lý nào, người dùng có thể phụ thuộc vào menu điều hướng nhất quán.</a:t>
            </a:r>
            <a:endParaRPr/>
          </a:p>
          <a:p>
            <a:pPr indent="-171450" lvl="1" marL="628650" rtl="0" algn="l">
              <a:spcBef>
                <a:spcPts val="360"/>
              </a:spcBef>
              <a:spcAft>
                <a:spcPts val="0"/>
              </a:spcAft>
              <a:buClr>
                <a:schemeClr val="dk1"/>
              </a:buClr>
              <a:buSzPts val="1200"/>
              <a:buFont typeface="Arial"/>
              <a:buChar char="•"/>
            </a:pPr>
            <a:r>
              <a:rPr lang="vi"/>
              <a:t> Thanh điều hướng dựa trên văn bản được tạo dưới dạng thanh điều hướng độc lập không liên kết với các biểu tượng. Thanh điều hướng dựa trên văn bản dễ tạo và có thể được hiển thị trong bất kỳ trình duyệt Web nào. </a:t>
            </a:r>
            <a:endParaRPr/>
          </a:p>
          <a:p>
            <a:pPr indent="-171450" lvl="1" marL="628650" rtl="0" algn="l">
              <a:spcBef>
                <a:spcPts val="360"/>
              </a:spcBef>
              <a:spcAft>
                <a:spcPts val="0"/>
              </a:spcAft>
              <a:buClr>
                <a:schemeClr val="dk1"/>
              </a:buClr>
              <a:buSzPts val="1200"/>
              <a:buFont typeface="Arial"/>
              <a:buChar char="•"/>
            </a:pPr>
            <a:r>
              <a:rPr lang="vi"/>
              <a:t>Thanh điều hướng đồ họa tốt hơn thanh điều hướng dựa trên văn bản vì nó tạo sự hấp dẫn trực quan cho người dùng đang truy cập. </a:t>
            </a:r>
            <a:endParaRPr/>
          </a:p>
          <a:p>
            <a:pPr indent="-171450" lvl="1" marL="628650" rtl="0" algn="l">
              <a:spcBef>
                <a:spcPts val="360"/>
              </a:spcBef>
              <a:spcAft>
                <a:spcPts val="0"/>
              </a:spcAft>
              <a:buClr>
                <a:schemeClr val="dk1"/>
              </a:buClr>
              <a:buSzPts val="1200"/>
              <a:buFont typeface="Arial"/>
              <a:buChar char="•"/>
            </a:pPr>
            <a:r>
              <a:rPr lang="vi"/>
              <a:t>Các thẻ ngữ nghĩa cấu trúc mới nắm bắt một cách hợp lý nhiều lãnh thổ của &lt;div&gt;, nhưng thẻ &lt;div&gt; vẫn có một vị trí trong thế giới HTML5. Div có thể được sử dụng khi không còn phần tử phù hợp ngữ nghĩa nào khác phù hợp với mục đích phát triển trang Web.</a:t>
            </a:r>
            <a:endParaRPr b="1"/>
          </a:p>
        </p:txBody>
      </p:sp>
      <p:sp>
        <p:nvSpPr>
          <p:cNvPr id="352" name="Google Shape;352;gb1b861ce8b_2_2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1b861ce8b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b1b861ce8b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các thẻ ngữ nghĩa HTML5</a:t>
            </a:r>
            <a:endParaRPr/>
          </a:p>
          <a:p>
            <a:pPr indent="-171450" lvl="0" marL="171450" rtl="0" algn="l">
              <a:spcBef>
                <a:spcPts val="360"/>
              </a:spcBef>
              <a:spcAft>
                <a:spcPts val="0"/>
              </a:spcAft>
              <a:buClr>
                <a:schemeClr val="dk1"/>
              </a:buClr>
              <a:buSzPts val="1200"/>
              <a:buFont typeface="Arial"/>
              <a:buChar char="•"/>
            </a:pPr>
            <a:r>
              <a:rPr lang="vi"/>
              <a:t>Giải thích bố cục thẻ ngữ nghĩa HTML5</a:t>
            </a:r>
            <a:endParaRPr/>
          </a:p>
          <a:p>
            <a:pPr indent="-171450" lvl="0" marL="171450" rtl="0" algn="l">
              <a:spcBef>
                <a:spcPts val="360"/>
              </a:spcBef>
              <a:spcAft>
                <a:spcPts val="0"/>
              </a:spcAft>
              <a:buClr>
                <a:schemeClr val="dk1"/>
              </a:buClr>
              <a:buSzPts val="1200"/>
              <a:buFont typeface="Arial"/>
              <a:buChar char="•"/>
            </a:pPr>
            <a:r>
              <a:rPr lang="vi"/>
              <a:t>Giải thích cách sử dụng thanh điều hướng</a:t>
            </a:r>
            <a:endParaRPr/>
          </a:p>
          <a:p>
            <a:pPr indent="-171450" lvl="0" marL="171450" rtl="0" algn="l">
              <a:spcBef>
                <a:spcPts val="360"/>
              </a:spcBef>
              <a:spcAft>
                <a:spcPts val="0"/>
              </a:spcAft>
              <a:buClr>
                <a:schemeClr val="dk1"/>
              </a:buClr>
              <a:buSzPts val="1200"/>
              <a:buFont typeface="Arial"/>
              <a:buChar char="•"/>
            </a:pPr>
            <a:r>
              <a:rPr lang="vi"/>
              <a:t>Mô tả thanh điều hướng dựa trên văn bản và đồ họa</a:t>
            </a:r>
            <a:endParaRPr/>
          </a:p>
          <a:p>
            <a:pPr indent="-171450" lvl="0" marL="171450" rtl="0" algn="l">
              <a:spcBef>
                <a:spcPts val="360"/>
              </a:spcBef>
              <a:spcAft>
                <a:spcPts val="0"/>
              </a:spcAft>
              <a:buClr>
                <a:schemeClr val="dk1"/>
              </a:buClr>
              <a:buSzPts val="1200"/>
              <a:buFont typeface="Arial"/>
              <a:buChar char="•"/>
            </a:pPr>
            <a:r>
              <a:rPr lang="vi"/>
              <a:t>Giải thích ánh xạ hình ảnh</a:t>
            </a:r>
            <a:endParaRPr/>
          </a:p>
          <a:p>
            <a:pPr indent="-171450" lvl="0" marL="171450" rtl="0" algn="l">
              <a:spcBef>
                <a:spcPts val="360"/>
              </a:spcBef>
              <a:spcAft>
                <a:spcPts val="0"/>
              </a:spcAft>
              <a:buClr>
                <a:schemeClr val="dk1"/>
              </a:buClr>
              <a:buSzPts val="1200"/>
              <a:buFont typeface="Arial"/>
              <a:buChar char="•"/>
            </a:pPr>
            <a:r>
              <a:rPr lang="vi"/>
              <a:t>Giải thích sự phân chia trong HTML5</a:t>
            </a:r>
            <a:endParaRPr b="1"/>
          </a:p>
        </p:txBody>
      </p:sp>
      <p:sp>
        <p:nvSpPr>
          <p:cNvPr id="82" name="Google Shape;82;gb1b861ce8b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b861ce8b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gb1b861ce8b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thẻ ngữ nghĩa HTML5</a:t>
            </a:r>
            <a:endParaRPr b="1"/>
          </a:p>
          <a:p>
            <a:pPr indent="-171450" lvl="0" marL="171450" rtl="0" algn="l">
              <a:spcBef>
                <a:spcPts val="360"/>
              </a:spcBef>
              <a:spcAft>
                <a:spcPts val="0"/>
              </a:spcAft>
              <a:buClr>
                <a:schemeClr val="dk1"/>
              </a:buClr>
              <a:buSzPts val="1200"/>
              <a:buFont typeface="Arial"/>
              <a:buChar char="•"/>
            </a:pPr>
            <a:r>
              <a:rPr lang="vi"/>
              <a:t>HTML5 đã phát triển bằng cách giới thiệu các phần tử mới đưa ngữ nghĩa lên cấp độ cao hơn.</a:t>
            </a:r>
            <a:endParaRPr/>
          </a:p>
          <a:p>
            <a:pPr indent="-171450" lvl="0" marL="171450" rtl="0" algn="l">
              <a:spcBef>
                <a:spcPts val="360"/>
              </a:spcBef>
              <a:spcAft>
                <a:spcPts val="0"/>
              </a:spcAft>
              <a:buClr>
                <a:schemeClr val="dk1"/>
              </a:buClr>
              <a:buSzPts val="1200"/>
              <a:buFont typeface="Arial"/>
              <a:buChar char="•"/>
            </a:pPr>
            <a:r>
              <a:rPr lang="vi"/>
              <a:t>Phiên bản trước của HTML có thẻ </a:t>
            </a:r>
            <a:r>
              <a:rPr b="1" lang="vi"/>
              <a:t>div</a:t>
            </a:r>
            <a:r>
              <a:rPr lang="vi"/>
              <a:t> phổ dụng được sử dụng để thực hiện các tác vụ khác nhau trong cấu trúc HTML.</a:t>
            </a:r>
            <a:endParaRPr/>
          </a:p>
          <a:p>
            <a:pPr indent="-171450" lvl="0" marL="171450" rtl="0" algn="l">
              <a:spcBef>
                <a:spcPts val="360"/>
              </a:spcBef>
              <a:spcAft>
                <a:spcPts val="0"/>
              </a:spcAft>
              <a:buClr>
                <a:schemeClr val="dk1"/>
              </a:buClr>
              <a:buSzPts val="1200"/>
              <a:buFont typeface="Arial"/>
              <a:buChar char="•"/>
            </a:pPr>
            <a:r>
              <a:rPr lang="vi"/>
              <a:t>Hạn chế với thẻ </a:t>
            </a:r>
            <a:r>
              <a:rPr b="1" lang="vi"/>
              <a:t>div</a:t>
            </a:r>
            <a:r>
              <a:rPr lang="vi"/>
              <a:t> là nó khiến người dùng bối rối khi nhiều thẻ </a:t>
            </a:r>
            <a:r>
              <a:rPr b="1" lang="vi"/>
              <a:t>div</a:t>
            </a:r>
            <a:r>
              <a:rPr lang="vi"/>
              <a:t> được sử dụng trong mã hóa lớn.</a:t>
            </a:r>
            <a:endParaRPr/>
          </a:p>
          <a:p>
            <a:pPr indent="-171450" lvl="0" marL="171450" rtl="0" algn="l">
              <a:spcBef>
                <a:spcPts val="360"/>
              </a:spcBef>
              <a:spcAft>
                <a:spcPts val="0"/>
              </a:spcAft>
              <a:buClr>
                <a:schemeClr val="dk1"/>
              </a:buClr>
              <a:buSzPts val="1200"/>
              <a:buFont typeface="Arial"/>
              <a:buChar char="•"/>
            </a:pPr>
            <a:r>
              <a:rPr lang="vi"/>
              <a:t>HTML5 đã giới thiệu hai loại thẻ ngữ nghĩa cụ thể là cấp văn bản và cấp cấu trúc.</a:t>
            </a:r>
            <a:endParaRPr b="1"/>
          </a:p>
        </p:txBody>
      </p:sp>
      <p:sp>
        <p:nvSpPr>
          <p:cNvPr id="91" name="Google Shape;91;gb1b861ce8b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1b861ce8b_2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gb1b861ce8b_2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ngữ nghĩa cấp cấu trúc</a:t>
            </a:r>
            <a:endParaRPr b="1"/>
          </a:p>
          <a:p>
            <a:pPr indent="-171450" lvl="0" marL="171450" rtl="0" algn="l">
              <a:spcBef>
                <a:spcPts val="360"/>
              </a:spcBef>
              <a:spcAft>
                <a:spcPts val="0"/>
              </a:spcAft>
              <a:buClr>
                <a:schemeClr val="dk1"/>
              </a:buClr>
              <a:buSzPts val="1200"/>
              <a:buFont typeface="Arial"/>
              <a:buChar char="•"/>
            </a:pPr>
            <a:r>
              <a:rPr lang="vi"/>
              <a:t>Là các phần tử cấp khối và được sử dụng để cấu trúc các trang.</a:t>
            </a:r>
            <a:endParaRPr/>
          </a:p>
          <a:p>
            <a:pPr indent="-171450" lvl="0" marL="171450" rtl="0" algn="l">
              <a:spcBef>
                <a:spcPts val="360"/>
              </a:spcBef>
              <a:spcAft>
                <a:spcPts val="0"/>
              </a:spcAft>
              <a:buClr>
                <a:schemeClr val="dk1"/>
              </a:buClr>
              <a:buSzPts val="1200"/>
              <a:buFont typeface="Arial"/>
              <a:buChar char="•"/>
            </a:pPr>
            <a:r>
              <a:rPr lang="vi"/>
              <a:t>Các yếu tố ngữ nghĩa cấu trúc mới như sau:</a:t>
            </a:r>
            <a:endParaRPr b="1"/>
          </a:p>
        </p:txBody>
      </p:sp>
      <p:sp>
        <p:nvSpPr>
          <p:cNvPr id="108" name="Google Shape;108;gb1b861ce8b_2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b861ce8b_2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gb1b861ce8b_2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thẻ ngữ nghĩa cấp văn bản</a:t>
            </a:r>
            <a:endParaRPr b="1"/>
          </a:p>
          <a:p>
            <a:pPr indent="-171450" lvl="0" marL="171450" rtl="0" algn="l">
              <a:spcBef>
                <a:spcPts val="360"/>
              </a:spcBef>
              <a:spcAft>
                <a:spcPts val="0"/>
              </a:spcAft>
              <a:buClr>
                <a:schemeClr val="dk1"/>
              </a:buClr>
              <a:buSzPts val="1200"/>
              <a:buFont typeface="Arial"/>
              <a:buChar char="•"/>
            </a:pPr>
            <a:r>
              <a:rPr lang="vi"/>
              <a:t>Hiện đang là phần tử nội tuyến.</a:t>
            </a:r>
            <a:endParaRPr/>
          </a:p>
          <a:p>
            <a:pPr indent="-171450" lvl="0" marL="171450" rtl="0" algn="l">
              <a:spcBef>
                <a:spcPts val="360"/>
              </a:spcBef>
              <a:spcAft>
                <a:spcPts val="0"/>
              </a:spcAft>
              <a:buClr>
                <a:schemeClr val="dk1"/>
              </a:buClr>
              <a:buSzPts val="1200"/>
              <a:buFont typeface="Arial"/>
              <a:buChar char="•"/>
            </a:pPr>
            <a:r>
              <a:rPr lang="vi"/>
              <a:t>Các phần tử ngữ nghĩa cấp văn bản mới như sau:</a:t>
            </a:r>
            <a:endParaRPr b="1"/>
          </a:p>
        </p:txBody>
      </p:sp>
      <p:sp>
        <p:nvSpPr>
          <p:cNvPr id="129" name="Google Shape;129;gb1b861ce8b_2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b861ce8b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6" name="Google Shape;146;gb1b861ce8b_2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Bố cục trang HTML5</a:t>
            </a:r>
            <a:endParaRPr b="1"/>
          </a:p>
          <a:p>
            <a:pPr indent="-171450" lvl="0" marL="171450" rtl="0" algn="l">
              <a:spcBef>
                <a:spcPts val="360"/>
              </a:spcBef>
              <a:spcAft>
                <a:spcPts val="0"/>
              </a:spcAft>
              <a:buClr>
                <a:schemeClr val="dk1"/>
              </a:buClr>
              <a:buSzPts val="1200"/>
              <a:buFont typeface="Arial"/>
              <a:buChar char="•"/>
            </a:pPr>
            <a:r>
              <a:rPr lang="vi"/>
              <a:t>Thẻ</a:t>
            </a:r>
            <a:r>
              <a:rPr b="1" lang="vi"/>
              <a:t>&lt;header&gt; </a:t>
            </a:r>
            <a:r>
              <a:rPr lang="vi"/>
              <a:t>cung cấp thông tin giới thiệu</a:t>
            </a:r>
            <a:endParaRPr/>
          </a:p>
          <a:p>
            <a:pPr indent="-171450" lvl="0" marL="171450" rtl="0" algn="l">
              <a:spcBef>
                <a:spcPts val="360"/>
              </a:spcBef>
              <a:spcAft>
                <a:spcPts val="0"/>
              </a:spcAft>
              <a:buClr>
                <a:schemeClr val="dk1"/>
              </a:buClr>
              <a:buSzPts val="1200"/>
              <a:buFont typeface="Arial"/>
              <a:buChar char="•"/>
            </a:pPr>
            <a:r>
              <a:rPr lang="vi"/>
              <a:t>Thẻ </a:t>
            </a:r>
            <a:r>
              <a:rPr b="1" lang="vi"/>
              <a:t>&lt;head&gt; </a:t>
            </a:r>
            <a:r>
              <a:rPr lang="vi"/>
              <a:t>cung cấp thông tin về toàn bộ tài liệu</a:t>
            </a:r>
            <a:endParaRPr/>
          </a:p>
          <a:p>
            <a:pPr indent="-171450" lvl="0" marL="171450" rtl="0" algn="l">
              <a:spcBef>
                <a:spcPts val="360"/>
              </a:spcBef>
              <a:spcAft>
                <a:spcPts val="0"/>
              </a:spcAft>
              <a:buClr>
                <a:schemeClr val="dk1"/>
              </a:buClr>
              <a:buSzPts val="1200"/>
              <a:buFont typeface="Arial"/>
              <a:buChar char="•"/>
            </a:pPr>
            <a:r>
              <a:rPr lang="vi"/>
              <a:t>Thẻ </a:t>
            </a:r>
            <a:r>
              <a:rPr b="1" lang="vi"/>
              <a:t>&lt;header&gt; </a:t>
            </a:r>
            <a:r>
              <a:rPr lang="vi"/>
              <a:t>chỉ được sử dụng cho phần nội dung của trang Web hoặc cho các phần bên trong phần nội dung.</a:t>
            </a:r>
            <a:endParaRPr b="1"/>
          </a:p>
        </p:txBody>
      </p:sp>
      <p:sp>
        <p:nvSpPr>
          <p:cNvPr id="147" name="Google Shape;147;gb1b861ce8b_2_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b861ce8b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gb1b861ce8b_2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Bố cục trang HTML5</a:t>
            </a:r>
            <a:endParaRPr b="1"/>
          </a:p>
          <a:p>
            <a:pPr indent="-171450" lvl="0" marL="171450" rtl="0" algn="l">
              <a:spcBef>
                <a:spcPts val="360"/>
              </a:spcBef>
              <a:spcAft>
                <a:spcPts val="0"/>
              </a:spcAft>
              <a:buClr>
                <a:schemeClr val="dk1"/>
              </a:buClr>
              <a:buSzPts val="1200"/>
              <a:buFont typeface="Arial"/>
              <a:buChar char="•"/>
            </a:pPr>
            <a:r>
              <a:rPr lang="vi"/>
              <a:t>Thẻ </a:t>
            </a:r>
            <a:r>
              <a:rPr b="1" lang="vi"/>
              <a:t>nav</a:t>
            </a:r>
            <a:r>
              <a:rPr lang="vi"/>
              <a:t> là một phần chứa liên kết điều hướng đến các trang khác hoặc liên kết đến các phần khác nhau trong trang.</a:t>
            </a:r>
            <a:endParaRPr/>
          </a:p>
          <a:p>
            <a:pPr indent="-171450" lvl="0" marL="171450" rtl="0" algn="l">
              <a:spcBef>
                <a:spcPts val="360"/>
              </a:spcBef>
              <a:spcAft>
                <a:spcPts val="0"/>
              </a:spcAft>
              <a:buClr>
                <a:schemeClr val="dk1"/>
              </a:buClr>
              <a:buSzPts val="1200"/>
              <a:buFont typeface="Arial"/>
              <a:buChar char="•"/>
            </a:pPr>
            <a:r>
              <a:rPr lang="vi"/>
              <a:t>Các menu điều hướng rất hữu ích trong việc xác định các khối dữ liệu điều hướng lớn.</a:t>
            </a:r>
            <a:endParaRPr b="1"/>
          </a:p>
        </p:txBody>
      </p:sp>
      <p:sp>
        <p:nvSpPr>
          <p:cNvPr id="164" name="Google Shape;164;gb1b861ce8b_2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1b861ce8b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0" name="Google Shape;180;gb1b861ce8b_2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Bố cục trang HTML5</a:t>
            </a:r>
            <a:endParaRPr b="1"/>
          </a:p>
          <a:p>
            <a:pPr indent="-171450" lvl="0" marL="171450" rtl="0" algn="l">
              <a:spcBef>
                <a:spcPts val="360"/>
              </a:spcBef>
              <a:spcAft>
                <a:spcPts val="0"/>
              </a:spcAft>
              <a:buClr>
                <a:schemeClr val="dk1"/>
              </a:buClr>
              <a:buSzPts val="1200"/>
              <a:buFont typeface="Arial"/>
              <a:buChar char="•"/>
            </a:pPr>
            <a:r>
              <a:rPr lang="vi"/>
              <a:t>Thẻ </a:t>
            </a:r>
            <a:r>
              <a:rPr b="1" lang="vi"/>
              <a:t>&lt;section&gt; </a:t>
            </a:r>
            <a:r>
              <a:rPr lang="vi"/>
              <a:t>là thanh thông tin chính chứa thông tin quan trọng nhất của tài liệu</a:t>
            </a:r>
            <a:endParaRPr/>
          </a:p>
          <a:p>
            <a:pPr indent="-171450" lvl="0" marL="171450" rtl="0" algn="l">
              <a:spcBef>
                <a:spcPts val="360"/>
              </a:spcBef>
              <a:spcAft>
                <a:spcPts val="0"/>
              </a:spcAft>
              <a:buClr>
                <a:schemeClr val="dk1"/>
              </a:buClr>
              <a:buSzPts val="1200"/>
              <a:buFont typeface="Arial"/>
              <a:buChar char="•"/>
            </a:pPr>
            <a:r>
              <a:rPr lang="vi"/>
              <a:t>Nó có thể được tạo ở các định dạng khác nhau. Ví dụ, nó có thể được chia thành nhiều khối hoặc nhiều cột</a:t>
            </a:r>
            <a:endParaRPr/>
          </a:p>
        </p:txBody>
      </p:sp>
      <p:sp>
        <p:nvSpPr>
          <p:cNvPr id="181" name="Google Shape;181;gb1b861ce8b_2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1b861ce8b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gb1b861ce8b_2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Bố cục trang HTML5</a:t>
            </a:r>
            <a:endParaRPr b="1"/>
          </a:p>
          <a:p>
            <a:pPr indent="-171450" lvl="0" marL="171450" marR="0" rtl="0" algn="l">
              <a:lnSpc>
                <a:spcPct val="100000"/>
              </a:lnSpc>
              <a:spcBef>
                <a:spcPts val="360"/>
              </a:spcBef>
              <a:spcAft>
                <a:spcPts val="0"/>
              </a:spcAft>
              <a:buClr>
                <a:schemeClr val="dk1"/>
              </a:buClr>
              <a:buSzPts val="1200"/>
              <a:buFont typeface="Arial"/>
              <a:buChar char="•"/>
            </a:pPr>
            <a:r>
              <a:rPr lang="vi"/>
              <a:t>Thẻ </a:t>
            </a:r>
            <a:r>
              <a:rPr b="1" lang="vi"/>
              <a:t>&lt;aside&gt; </a:t>
            </a:r>
            <a:r>
              <a:rPr lang="vi"/>
              <a:t>là một cột hoặc một phần thường chứa dữ liệu được liên kết với thông tin chính.</a:t>
            </a:r>
            <a:endParaRPr b="1"/>
          </a:p>
          <a:p>
            <a:pPr indent="-171450" lvl="0" marL="171450" rtl="0" algn="l">
              <a:spcBef>
                <a:spcPts val="360"/>
              </a:spcBef>
              <a:spcAft>
                <a:spcPts val="0"/>
              </a:spcAft>
              <a:buClr>
                <a:schemeClr val="dk1"/>
              </a:buClr>
              <a:buSzPts val="1200"/>
              <a:buFont typeface="Arial"/>
              <a:buChar char="•"/>
            </a:pPr>
            <a:r>
              <a:rPr lang="vi"/>
              <a:t>Thẻ này được sử dụng cho các hiệu ứng kiểu chữ, chẳng hạn như cho thanh bên, cho các nhóm phần tử điều hướng, cho mục đích quảng cáo, v.v.</a:t>
            </a:r>
            <a:endParaRPr/>
          </a:p>
        </p:txBody>
      </p:sp>
      <p:sp>
        <p:nvSpPr>
          <p:cNvPr id="197" name="Google Shape;197;gb1b861ce8b_2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pic>
        <p:nvPicPr>
          <p:cNvPr descr="images.jpg" id="56" name="Google Shape;56;p14"/>
          <p:cNvPicPr preferRelativeResize="0"/>
          <p:nvPr/>
        </p:nvPicPr>
        <p:blipFill rotWithShape="1">
          <a:blip r:embed="rId2">
            <a:alphaModFix/>
          </a:blip>
          <a:srcRect b="0" l="0" r="0" t="0"/>
          <a:stretch/>
        </p:blipFill>
        <p:spPr>
          <a:xfrm rot="-1088993">
            <a:off x="855626" y="532112"/>
            <a:ext cx="1850231" cy="1385888"/>
          </a:xfrm>
          <a:prstGeom prst="rect">
            <a:avLst/>
          </a:prstGeom>
          <a:noFill/>
          <a:ln>
            <a:noFill/>
          </a:ln>
        </p:spPr>
      </p:pic>
      <p:sp>
        <p:nvSpPr>
          <p:cNvPr id="57" name="Google Shape;57;p14"/>
          <p:cNvSpPr txBox="1"/>
          <p:nvPr/>
        </p:nvSpPr>
        <p:spPr>
          <a:xfrm>
            <a:off x="990600" y="1143000"/>
            <a:ext cx="4419600" cy="526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4000" u="none" cap="none" strike="noStrike">
              <a:solidFill>
                <a:schemeClr val="lt1"/>
              </a:solidFill>
              <a:latin typeface="Calibri"/>
              <a:ea typeface="Calibri"/>
              <a:cs typeface="Calibri"/>
              <a:sym typeface="Calibri"/>
            </a:endParaRPr>
          </a:p>
        </p:txBody>
      </p:sp>
      <p:sp>
        <p:nvSpPr>
          <p:cNvPr id="58" name="Google Shape;58;p14"/>
          <p:cNvSpPr txBox="1"/>
          <p:nvPr/>
        </p:nvSpPr>
        <p:spPr>
          <a:xfrm>
            <a:off x="1752600" y="2743200"/>
            <a:ext cx="18288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8</a:t>
            </a:r>
            <a:endParaRPr/>
          </a:p>
        </p:txBody>
      </p:sp>
      <p:sp>
        <p:nvSpPr>
          <p:cNvPr id="59" name="Google Shape;59;p14"/>
          <p:cNvSpPr txBox="1"/>
          <p:nvPr/>
        </p:nvSpPr>
        <p:spPr>
          <a:xfrm>
            <a:off x="914400" y="3314700"/>
            <a:ext cx="7315200"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Creating Navigational Aids and Division-Based Layout</a:t>
            </a:r>
            <a:endParaRPr/>
          </a:p>
        </p:txBody>
      </p:sp>
      <p:sp>
        <p:nvSpPr>
          <p:cNvPr id="60" name="Google Shape;60;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pic>
        <p:nvPicPr>
          <p:cNvPr id="61" name="Google Shape;61;p14"/>
          <p:cNvPicPr preferRelativeResize="0"/>
          <p:nvPr/>
        </p:nvPicPr>
        <p:blipFill rotWithShape="1">
          <a:blip r:embed="rId3">
            <a:alphaModFix/>
          </a:blip>
          <a:srcRect b="0" l="3556" r="0" t="0"/>
          <a:stretch/>
        </p:blipFill>
        <p:spPr>
          <a:xfrm>
            <a:off x="6963833" y="1600200"/>
            <a:ext cx="656167" cy="571500"/>
          </a:xfrm>
          <a:prstGeom prst="rect">
            <a:avLst/>
          </a:prstGeom>
          <a:noFill/>
          <a:ln>
            <a:noFill/>
          </a:ln>
        </p:spPr>
      </p:pic>
      <p:pic>
        <p:nvPicPr>
          <p:cNvPr descr="Internet_Explorer_7_Logo-150x150.png" id="62" name="Google Shape;62;p14"/>
          <p:cNvPicPr preferRelativeResize="0"/>
          <p:nvPr/>
        </p:nvPicPr>
        <p:blipFill rotWithShape="1">
          <a:blip r:embed="rId4">
            <a:alphaModFix/>
          </a:blip>
          <a:srcRect b="0" l="0" r="0" t="0"/>
          <a:stretch/>
        </p:blipFill>
        <p:spPr>
          <a:xfrm>
            <a:off x="6934200" y="628650"/>
            <a:ext cx="457200" cy="457200"/>
          </a:xfrm>
          <a:prstGeom prst="rect">
            <a:avLst/>
          </a:prstGeom>
          <a:noFill/>
          <a:ln>
            <a:noFill/>
          </a:ln>
        </p:spPr>
      </p:pic>
      <p:sp>
        <p:nvSpPr>
          <p:cNvPr id="63" name="Google Shape;63;p14"/>
          <p:cNvSpPr/>
          <p:nvPr/>
        </p:nvSpPr>
        <p:spPr>
          <a:xfrm>
            <a:off x="1524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b="0" l="0" r="0" t="3540"/>
          <a:stretch/>
        </p:blipFill>
        <p:spPr>
          <a:xfrm>
            <a:off x="5867400" y="1657350"/>
            <a:ext cx="762000" cy="484774"/>
          </a:xfrm>
          <a:prstGeom prst="rect">
            <a:avLst/>
          </a:prstGeom>
          <a:noFill/>
          <a:ln>
            <a:noFill/>
          </a:ln>
        </p:spPr>
      </p:pic>
      <p:pic>
        <p:nvPicPr>
          <p:cNvPr id="65" name="Google Shape;65;p14"/>
          <p:cNvPicPr preferRelativeResize="0"/>
          <p:nvPr/>
        </p:nvPicPr>
        <p:blipFill rotWithShape="1">
          <a:blip r:embed="rId6">
            <a:alphaModFix/>
          </a:blip>
          <a:srcRect b="0" l="0" r="0" t="0"/>
          <a:stretch/>
        </p:blipFill>
        <p:spPr>
          <a:xfrm>
            <a:off x="5933701" y="628650"/>
            <a:ext cx="464624" cy="442913"/>
          </a:xfrm>
          <a:prstGeom prst="rect">
            <a:avLst/>
          </a:prstGeom>
          <a:noFill/>
          <a:ln>
            <a:noFill/>
          </a:ln>
        </p:spPr>
      </p:pic>
      <p:pic>
        <p:nvPicPr>
          <p:cNvPr descr="256px-Chrome_Logo.svg_.png" id="66" name="Google Shape;66;p14"/>
          <p:cNvPicPr preferRelativeResize="0"/>
          <p:nvPr/>
        </p:nvPicPr>
        <p:blipFill rotWithShape="1">
          <a:blip r:embed="rId7">
            <a:alphaModFix/>
          </a:blip>
          <a:srcRect b="0" l="0" r="0" t="0"/>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48627"/>
          </a:schemeClr>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007E39"/>
              </a:gs>
              <a:gs pos="33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9" name="Google Shape;69;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3" name="Google Shape;73;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16" name="Google Shape;216;p2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17" name="Google Shape;217;p25"/>
          <p:cNvSpPr txBox="1"/>
          <p:nvPr>
            <p:ph type="title"/>
          </p:nvPr>
        </p:nvSpPr>
        <p:spPr>
          <a:xfrm>
            <a:off x="457200" y="150876"/>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Layout 5-6</a:t>
            </a:r>
            <a:endParaRPr/>
          </a:p>
        </p:txBody>
      </p:sp>
      <p:sp>
        <p:nvSpPr>
          <p:cNvPr id="218" name="Google Shape;218;p25"/>
          <p:cNvSpPr/>
          <p:nvPr/>
        </p:nvSpPr>
        <p:spPr>
          <a:xfrm>
            <a:off x="381000" y="685800"/>
            <a:ext cx="8001000" cy="4224233"/>
          </a:xfrm>
          <a:prstGeom prst="rect">
            <a:avLst/>
          </a:prstGeom>
          <a:noFill/>
          <a:ln>
            <a:noFill/>
          </a:ln>
        </p:spPr>
        <p:txBody>
          <a:bodyPr anchorCtr="0" anchor="t" bIns="45700" lIns="91425" spcFirstLastPara="1" rIns="91425" wrap="square" tIns="45700">
            <a:noAutofit/>
          </a:bodyPr>
          <a:lstStyle/>
          <a:p>
            <a:pPr indent="-223520" lvl="1" marL="457200" marR="0" rtl="0" algn="just">
              <a:lnSpc>
                <a:spcPct val="100000"/>
              </a:lnSpc>
              <a:spcBef>
                <a:spcPts val="0"/>
              </a:spcBef>
              <a:spcAft>
                <a:spcPts val="0"/>
              </a:spcAft>
              <a:buClr>
                <a:srgbClr val="AC1418"/>
              </a:buClr>
              <a:buSzPts val="1200"/>
              <a:buFont typeface="Noto Sans Symbols"/>
              <a:buChar char="•"/>
            </a:pPr>
            <a:r>
              <a:rPr b="0" i="0" lang="vi" sz="1200" u="none" cap="none" strike="noStrike">
                <a:solidFill>
                  <a:schemeClr val="dk1"/>
                </a:solidFill>
                <a:latin typeface="Calibri"/>
                <a:ea typeface="Calibri"/>
                <a:cs typeface="Calibri"/>
                <a:sym typeface="Calibri"/>
              </a:rPr>
              <a:t>The Code Snippet demonstrates the use of </a:t>
            </a:r>
            <a:r>
              <a:rPr b="0" i="0" lang="vi" sz="1200" u="none" cap="none" strike="noStrike">
                <a:solidFill>
                  <a:srgbClr val="FF0000"/>
                </a:solidFill>
                <a:latin typeface="Calibri"/>
                <a:ea typeface="Calibri"/>
                <a:cs typeface="Calibri"/>
                <a:sym typeface="Calibri"/>
              </a:rPr>
              <a:t>&lt;footer&gt; </a:t>
            </a:r>
            <a:r>
              <a:rPr b="0" i="0" lang="vi" sz="1200" u="none" cap="none" strike="noStrike">
                <a:solidFill>
                  <a:schemeClr val="dk1"/>
                </a:solidFill>
                <a:latin typeface="Calibri"/>
                <a:ea typeface="Calibri"/>
                <a:cs typeface="Calibri"/>
                <a:sym typeface="Calibri"/>
              </a:rPr>
              <a:t>tag.</a:t>
            </a:r>
            <a:endParaRPr sz="1200"/>
          </a:p>
          <a:p>
            <a:pPr indent="-147320" lvl="1" marL="457200" marR="0" rtl="0" algn="just">
              <a:lnSpc>
                <a:spcPct val="100000"/>
              </a:lnSpc>
              <a:spcBef>
                <a:spcPts val="0"/>
              </a:spcBef>
              <a:spcAft>
                <a:spcPts val="0"/>
              </a:spcAft>
              <a:buClr>
                <a:srgbClr val="AC1418"/>
              </a:buClr>
              <a:buSzPts val="2000"/>
              <a:buFont typeface="Noto Sans Symbols"/>
              <a:buNone/>
            </a:pPr>
            <a:r>
              <a:t/>
            </a:r>
            <a:endParaRPr b="0" i="0" sz="12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&lt;body&gt;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&lt;header&gt;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&lt;h1&gt;Sample Blog&lt;/h1&gt;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&lt;/header&gt;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&lt;nav&gt;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 home &lt;/li&gt;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 help &lt;/li&gt;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 contact &lt;/li&gt;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&lt;/nav&gt;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&lt;section&gt;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&lt;h1&gt;Links&lt;/h1&gt;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&lt;li&gt;&lt;a href=”#”&gt;Link 1&lt;/a&gt;&lt;/li&gt;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&lt;li&gt;&lt;a href=”#”&gt;Link 2&lt;/a&gt;&lt;/li&gt;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&lt;li&gt;&lt;a href=”#”&gt;Link 3&lt;/a&gt;&lt;/li&gt;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&lt;/section&gt;</a:t>
            </a:r>
            <a:endParaRPr sz="1200"/>
          </a:p>
          <a:p>
            <a:pPr indent="-274320" lvl="1" marL="457200" marR="0" rtl="0" algn="just">
              <a:lnSpc>
                <a:spcPct val="100000"/>
              </a:lnSpc>
              <a:spcBef>
                <a:spcPts val="0"/>
              </a:spcBef>
              <a:spcAft>
                <a:spcPts val="0"/>
              </a:spcAft>
              <a:buNone/>
            </a:pPr>
            <a:r>
              <a:t/>
            </a:r>
            <a:endParaRPr b="0" baseline="30000" i="0" sz="1200" u="none" cap="none" strike="noStrike">
              <a:solidFill>
                <a:schemeClr val="dk1"/>
              </a:solidFill>
              <a:latin typeface="Courier New"/>
              <a:ea typeface="Courier New"/>
              <a:cs typeface="Courier New"/>
              <a:sym typeface="Courier New"/>
            </a:endParaRPr>
          </a:p>
        </p:txBody>
      </p:sp>
      <p:sp>
        <p:nvSpPr>
          <p:cNvPr id="219" name="Google Shape;219;p25"/>
          <p:cNvSpPr/>
          <p:nvPr/>
        </p:nvSpPr>
        <p:spPr>
          <a:xfrm>
            <a:off x="3429000" y="1143000"/>
            <a:ext cx="5791200" cy="1915909"/>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&lt;aside&gt;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&lt;blockquote&gt;Archive Number One&lt;/blockquote&gt;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&lt;blockquote&gt;Archive Number Two&lt;/blockquote&gt;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&lt;/aside&gt;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&lt;footer&gt;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Copyright &amp;copy; 2012-2013</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&lt;/footer&gt;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&lt;/body&gt;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&lt;/html&gt;</a:t>
            </a:r>
            <a:endParaRPr sz="1200"/>
          </a:p>
        </p:txBody>
      </p:sp>
      <p:pic>
        <p:nvPicPr>
          <p:cNvPr id="220" name="Google Shape;220;p25"/>
          <p:cNvPicPr preferRelativeResize="0"/>
          <p:nvPr/>
        </p:nvPicPr>
        <p:blipFill rotWithShape="1">
          <a:blip r:embed="rId3">
            <a:alphaModFix/>
          </a:blip>
          <a:srcRect b="0" l="0" r="0" t="0"/>
          <a:stretch/>
        </p:blipFill>
        <p:spPr>
          <a:xfrm>
            <a:off x="5250317" y="2741152"/>
            <a:ext cx="3733800" cy="1950244"/>
          </a:xfrm>
          <a:prstGeom prst="rect">
            <a:avLst/>
          </a:prstGeom>
          <a:noFill/>
          <a:ln>
            <a:noFill/>
          </a:ln>
        </p:spPr>
      </p:pic>
      <p:sp>
        <p:nvSpPr>
          <p:cNvPr id="221" name="Google Shape;221;p25"/>
          <p:cNvSpPr/>
          <p:nvPr/>
        </p:nvSpPr>
        <p:spPr>
          <a:xfrm>
            <a:off x="3886201" y="2065020"/>
            <a:ext cx="3581400" cy="571500"/>
          </a:xfrm>
          <a:prstGeom prst="rect">
            <a:avLst/>
          </a:prstGeom>
          <a:noFill/>
          <a:ln cap="flat" cmpd="sng" w="25400">
            <a:solidFill>
              <a:srgbClr val="FF0000">
                <a:alpha val="9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8" name="Google Shape;228;p2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29" name="Google Shape;229;p26"/>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Layout 6-6</a:t>
            </a:r>
            <a:endParaRPr/>
          </a:p>
        </p:txBody>
      </p:sp>
      <p:grpSp>
        <p:nvGrpSpPr>
          <p:cNvPr id="230" name="Google Shape;230;p26"/>
          <p:cNvGrpSpPr/>
          <p:nvPr/>
        </p:nvGrpSpPr>
        <p:grpSpPr>
          <a:xfrm>
            <a:off x="457200" y="696071"/>
            <a:ext cx="8382000" cy="608107"/>
            <a:chOff x="0" y="13695"/>
            <a:chExt cx="8382000" cy="810809"/>
          </a:xfrm>
        </p:grpSpPr>
        <p:sp>
          <p:nvSpPr>
            <p:cNvPr id="231" name="Google Shape;231;p26"/>
            <p:cNvSpPr/>
            <p:nvPr/>
          </p:nvSpPr>
          <p:spPr>
            <a:xfrm>
              <a:off x="0" y="13695"/>
              <a:ext cx="8382000" cy="810809"/>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nvSpPr>
          <p:spPr>
            <a:xfrm>
              <a:off x="39580" y="53275"/>
              <a:ext cx="8302840" cy="73164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u="none" cap="none" strike="noStrike">
                  <a:solidFill>
                    <a:schemeClr val="dk1"/>
                  </a:solidFill>
                  <a:latin typeface="Courier New"/>
                  <a:ea typeface="Courier New"/>
                  <a:cs typeface="Courier New"/>
                  <a:sym typeface="Courier New"/>
                </a:rPr>
                <a:t>&lt;</a:t>
              </a:r>
              <a:r>
                <a:rPr b="0" i="0" lang="vi" u="none" cap="none" strike="noStrike">
                  <a:solidFill>
                    <a:srgbClr val="FF0000"/>
                  </a:solidFill>
                  <a:latin typeface="Courier New"/>
                  <a:ea typeface="Courier New"/>
                  <a:cs typeface="Courier New"/>
                  <a:sym typeface="Courier New"/>
                </a:rPr>
                <a:t>article</a:t>
              </a:r>
              <a:r>
                <a:rPr b="0" i="0" lang="vi" u="none" cap="none" strike="noStrike">
                  <a:solidFill>
                    <a:schemeClr val="dk1"/>
                  </a:solidFill>
                  <a:latin typeface="Courier New"/>
                  <a:ea typeface="Courier New"/>
                  <a:cs typeface="Courier New"/>
                  <a:sym typeface="Courier New"/>
                </a:rPr>
                <a:t>&gt; element helps to insert a self-contained composition in an application, page, document, or site.</a:t>
              </a:r>
              <a:endParaRPr/>
            </a:p>
          </p:txBody>
        </p:sp>
      </p:grpSp>
      <p:sp>
        <p:nvSpPr>
          <p:cNvPr id="233" name="Google Shape;233;p26"/>
          <p:cNvSpPr/>
          <p:nvPr/>
        </p:nvSpPr>
        <p:spPr>
          <a:xfrm>
            <a:off x="342900" y="1485900"/>
            <a:ext cx="3276600" cy="3393236"/>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&lt;body&gt;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&lt;header&gt;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&lt;h1&gt;Sample Blog&lt;/h1&gt;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&lt;/header&gt;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&lt;nav&gt;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 home &lt;/li&gt;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 help &lt;/li&gt;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&lt;li&gt; contact &lt;/li&gt;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&lt;/nav&gt;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&lt;section&gt;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&lt;article&gt;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First Blog entry</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&lt;/article&gt;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&lt;article&gt;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Second Blog entry</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&lt;/article&gt;</a:t>
            </a:r>
            <a:endParaRPr sz="1200"/>
          </a:p>
        </p:txBody>
      </p:sp>
      <p:sp>
        <p:nvSpPr>
          <p:cNvPr id="234" name="Google Shape;234;p26"/>
          <p:cNvSpPr/>
          <p:nvPr/>
        </p:nvSpPr>
        <p:spPr>
          <a:xfrm>
            <a:off x="3505200" y="1614175"/>
            <a:ext cx="5562600" cy="2100575"/>
          </a:xfrm>
          <a:prstGeom prst="rect">
            <a:avLst/>
          </a:prstGeom>
          <a:noFill/>
          <a:ln>
            <a:noFill/>
          </a:ln>
        </p:spPr>
        <p:txBody>
          <a:bodyPr anchorCtr="0" anchor="t" bIns="45700" lIns="91425" spcFirstLastPara="1" rIns="91425" wrap="square" tIns="45700">
            <a:noAutofit/>
          </a:bodyPr>
          <a:lstStyle/>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&lt;/section&gt;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&lt;aside&gt;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&lt;blockquote&gt;Archive Number 1&lt;/blockquote&gt;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&lt;br&gt;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&lt;blockquote&gt;Archive Number 2&lt;/blockquote&gt;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&lt;/aside&gt;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&lt;footer&gt;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Copyright &amp;copy; 2012-2013</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  &lt;/footer&gt;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&lt;/body&gt;</a:t>
            </a:r>
            <a:endParaRPr sz="1200"/>
          </a:p>
          <a:p>
            <a:pPr indent="-274320" lvl="1" marL="457200" marR="0" rtl="0" algn="l">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&lt;/html&gt;</a:t>
            </a:r>
            <a:endParaRPr sz="1200"/>
          </a:p>
        </p:txBody>
      </p:sp>
      <p:sp>
        <p:nvSpPr>
          <p:cNvPr id="235" name="Google Shape;235;p26"/>
          <p:cNvSpPr/>
          <p:nvPr/>
        </p:nvSpPr>
        <p:spPr>
          <a:xfrm>
            <a:off x="685800" y="3714750"/>
            <a:ext cx="2590800" cy="1143000"/>
          </a:xfrm>
          <a:prstGeom prst="rect">
            <a:avLst/>
          </a:prstGeom>
          <a:noFill/>
          <a:ln cap="flat" cmpd="sng" w="25400">
            <a:solidFill>
              <a:srgbClr val="FF0000">
                <a:alpha val="9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2" name="Google Shape;242;p2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43" name="Google Shape;243;p27"/>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Navigation Bar</a:t>
            </a:r>
            <a:endParaRPr/>
          </a:p>
        </p:txBody>
      </p:sp>
      <p:grpSp>
        <p:nvGrpSpPr>
          <p:cNvPr id="244" name="Google Shape;244;p27"/>
          <p:cNvGrpSpPr/>
          <p:nvPr/>
        </p:nvGrpSpPr>
        <p:grpSpPr>
          <a:xfrm>
            <a:off x="457200" y="967259"/>
            <a:ext cx="8229600" cy="3437580"/>
            <a:chOff x="0" y="70479"/>
            <a:chExt cx="8229600" cy="4583440"/>
          </a:xfrm>
        </p:grpSpPr>
        <p:sp>
          <p:nvSpPr>
            <p:cNvPr id="245" name="Google Shape;245;p27"/>
            <p:cNvSpPr/>
            <p:nvPr/>
          </p:nvSpPr>
          <p:spPr>
            <a:xfrm>
              <a:off x="0" y="70479"/>
              <a:ext cx="8229600" cy="718306"/>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35065" y="105544"/>
              <a:ext cx="8159470" cy="64817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vi" u="none" cap="none" strike="noStrike">
                  <a:solidFill>
                    <a:schemeClr val="dk1"/>
                  </a:solidFill>
                  <a:latin typeface="Calibri"/>
                  <a:ea typeface="Calibri"/>
                  <a:cs typeface="Calibri"/>
                  <a:sym typeface="Calibri"/>
                </a:rPr>
                <a:t>Is one of the most important elements in Web design.</a:t>
              </a:r>
              <a:endParaRPr/>
            </a:p>
          </p:txBody>
        </p:sp>
        <p:sp>
          <p:nvSpPr>
            <p:cNvPr id="247" name="Google Shape;247;p27"/>
            <p:cNvSpPr/>
            <p:nvPr/>
          </p:nvSpPr>
          <p:spPr>
            <a:xfrm>
              <a:off x="0" y="843506"/>
              <a:ext cx="8229600" cy="718306"/>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5065" y="878571"/>
              <a:ext cx="8159470" cy="64817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Web-layouts do not have any specific physical representation except for a consistent navigation menu.</a:t>
              </a:r>
              <a:endParaRPr/>
            </a:p>
          </p:txBody>
        </p:sp>
        <p:sp>
          <p:nvSpPr>
            <p:cNvPr id="249" name="Google Shape;249;p27"/>
            <p:cNvSpPr/>
            <p:nvPr/>
          </p:nvSpPr>
          <p:spPr>
            <a:xfrm>
              <a:off x="0" y="1616533"/>
              <a:ext cx="8229600" cy="718306"/>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35065" y="1651598"/>
              <a:ext cx="8159470" cy="64817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In Web designing, navigation menu are always on navigation bars, which can be horizontal or vertical.</a:t>
              </a:r>
              <a:endParaRPr/>
            </a:p>
          </p:txBody>
        </p:sp>
        <p:sp>
          <p:nvSpPr>
            <p:cNvPr id="251" name="Google Shape;251;p27"/>
            <p:cNvSpPr/>
            <p:nvPr/>
          </p:nvSpPr>
          <p:spPr>
            <a:xfrm>
              <a:off x="0" y="2389560"/>
              <a:ext cx="8229600" cy="718306"/>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nvSpPr>
          <p:spPr>
            <a:xfrm>
              <a:off x="35065" y="2424625"/>
              <a:ext cx="8159470" cy="64817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Navigation bar is a section of a Website or online page intended to support visitors in browsing through the online document.</a:t>
              </a:r>
              <a:endParaRPr/>
            </a:p>
          </p:txBody>
        </p:sp>
        <p:sp>
          <p:nvSpPr>
            <p:cNvPr id="253" name="Google Shape;253;p27"/>
            <p:cNvSpPr/>
            <p:nvPr/>
          </p:nvSpPr>
          <p:spPr>
            <a:xfrm>
              <a:off x="0" y="3162586"/>
              <a:ext cx="8229600" cy="718306"/>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txBox="1"/>
            <p:nvPr/>
          </p:nvSpPr>
          <p:spPr>
            <a:xfrm>
              <a:off x="35065" y="3197651"/>
              <a:ext cx="8159470" cy="64817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Web pages will have a primary and a secondary navigation bar on all pages which will include links to the most important sections of the site.</a:t>
              </a:r>
              <a:endParaRPr/>
            </a:p>
          </p:txBody>
        </p:sp>
        <p:sp>
          <p:nvSpPr>
            <p:cNvPr id="255" name="Google Shape;255;p27"/>
            <p:cNvSpPr/>
            <p:nvPr/>
          </p:nvSpPr>
          <p:spPr>
            <a:xfrm>
              <a:off x="0" y="3935613"/>
              <a:ext cx="8229600" cy="718306"/>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txBox="1"/>
            <p:nvPr/>
          </p:nvSpPr>
          <p:spPr>
            <a:xfrm>
              <a:off x="35065" y="3970678"/>
              <a:ext cx="8159470" cy="64817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Advantage of using a text-based navigation bar is that it reduces the loading time of a page.</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3" name="Google Shape;263;p2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64" name="Google Shape;264;p2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Text-based Navigation Bar</a:t>
            </a:r>
            <a:endParaRPr/>
          </a:p>
        </p:txBody>
      </p:sp>
      <p:sp>
        <p:nvSpPr>
          <p:cNvPr id="265" name="Google Shape;265;p28"/>
          <p:cNvSpPr/>
          <p:nvPr/>
        </p:nvSpPr>
        <p:spPr>
          <a:xfrm>
            <a:off x="170205" y="685800"/>
            <a:ext cx="8763000" cy="3924151"/>
          </a:xfrm>
          <a:prstGeom prst="rect">
            <a:avLst/>
          </a:prstGeom>
          <a:noFill/>
          <a:ln>
            <a:noFill/>
          </a:ln>
        </p:spPr>
        <p:txBody>
          <a:bodyPr anchorCtr="0" anchor="t" bIns="45700" lIns="91425" spcFirstLastPara="1" rIns="91425" wrap="square" tIns="45700">
            <a:noAutofit/>
          </a:bodyPr>
          <a:lstStyle/>
          <a:p>
            <a:pPr indent="-223520" lvl="1" marL="457200" marR="0" rtl="0" algn="l">
              <a:lnSpc>
                <a:spcPct val="100000"/>
              </a:lnSpc>
              <a:spcBef>
                <a:spcPts val="0"/>
              </a:spcBef>
              <a:spcAft>
                <a:spcPts val="0"/>
              </a:spcAft>
              <a:buClr>
                <a:srgbClr val="AC1418"/>
              </a:buClr>
              <a:buSzPts val="1400"/>
              <a:buFont typeface="Noto Sans Symbols"/>
              <a:buChar char="•"/>
            </a:pPr>
            <a:r>
              <a:rPr b="0" i="0" lang="vi" u="none" cap="none" strike="noStrike">
                <a:solidFill>
                  <a:schemeClr val="dk1"/>
                </a:solidFill>
                <a:latin typeface="Calibri"/>
                <a:ea typeface="Calibri"/>
                <a:cs typeface="Calibri"/>
                <a:sym typeface="Calibri"/>
              </a:rPr>
              <a:t>The Code Snippet demonstrates the HTML code for a text-based navigation bar.</a:t>
            </a:r>
            <a:endParaRPr/>
          </a:p>
          <a:p>
            <a:pPr indent="-134620" lvl="1" marL="457200" marR="0" rtl="0" algn="l">
              <a:lnSpc>
                <a:spcPct val="100000"/>
              </a:lnSpc>
              <a:spcBef>
                <a:spcPts val="0"/>
              </a:spcBef>
              <a:spcAft>
                <a:spcPts val="0"/>
              </a:spcAft>
              <a:buClr>
                <a:srgbClr val="AC1418"/>
              </a:buClr>
              <a:buSzPts val="2200"/>
              <a:buFont typeface="Noto Sans Symbols"/>
              <a:buNone/>
            </a:pPr>
            <a:r>
              <a:t/>
            </a:r>
            <a:endParaRPr b="0" i="0" u="none" cap="none" strike="noStrike">
              <a:solidFill>
                <a:schemeClr val="dk1"/>
              </a:solidFill>
              <a:latin typeface="Calibri"/>
              <a:ea typeface="Calibri"/>
              <a:cs typeface="Calibri"/>
              <a:sym typeface="Calibri"/>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&lt;!DOCTYPE html&gt;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&lt;nav&gt;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&lt;a href=”/home/”&gt;&lt;font size=”6”&gt;Home&lt;/font&gt;&lt;/a&gt; |</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&lt;a href=”/news/”&gt;&lt;font size=”6”&gt;News&lt;/font&gt;&lt;/a&gt; |</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&lt;a href=”/contact/”&gt;&lt;font size=”6”&gt;Contact&lt;/font&gt;&lt;/a&gt; |</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&lt;a href=”/about/”&gt;&lt;font size=”6”&gt;About&lt;/font&gt;&lt;/a&gt;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&lt;/nav&gt;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&lt;h1&gt;This is a Text-based Navigation Bar&lt;/h1&gt;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228599"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a:p>
            <a:pPr indent="-274320" lvl="1" marL="457200" marR="0" rtl="0" algn="just">
              <a:lnSpc>
                <a:spcPct val="100000"/>
              </a:lnSpc>
              <a:spcBef>
                <a:spcPts val="0"/>
              </a:spcBef>
              <a:spcAft>
                <a:spcPts val="0"/>
              </a:spcAft>
              <a:buNone/>
            </a:pPr>
            <a:r>
              <a:t/>
            </a:r>
            <a:endParaRPr b="0" baseline="30000" i="0" u="none" cap="none" strike="noStrike">
              <a:solidFill>
                <a:schemeClr val="dk1"/>
              </a:solidFill>
              <a:latin typeface="Courier New"/>
              <a:ea typeface="Courier New"/>
              <a:cs typeface="Courier New"/>
              <a:sym typeface="Courier New"/>
            </a:endParaRPr>
          </a:p>
        </p:txBody>
      </p:sp>
      <p:pic>
        <p:nvPicPr>
          <p:cNvPr id="266" name="Google Shape;266;p28"/>
          <p:cNvPicPr preferRelativeResize="0"/>
          <p:nvPr/>
        </p:nvPicPr>
        <p:blipFill rotWithShape="1">
          <a:blip r:embed="rId3">
            <a:alphaModFix/>
          </a:blip>
          <a:srcRect b="0" l="0" r="0" t="0"/>
          <a:stretch/>
        </p:blipFill>
        <p:spPr>
          <a:xfrm>
            <a:off x="4114800" y="1371600"/>
            <a:ext cx="3264694" cy="978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1000"/>
                                        <p:tgtEl>
                                          <p:spTgt spid="266"/>
                                        </p:tgtEl>
                                        <p:attrNameLst>
                                          <p:attrName>ppt_w</p:attrName>
                                        </p:attrNameLst>
                                      </p:cBhvr>
                                      <p:tavLst>
                                        <p:tav fmla="" tm="0">
                                          <p:val>
                                            <p:strVal val="0"/>
                                          </p:val>
                                        </p:tav>
                                        <p:tav fmla="" tm="100000">
                                          <p:val>
                                            <p:strVal val="#ppt_w"/>
                                          </p:val>
                                        </p:tav>
                                      </p:tavLst>
                                    </p:anim>
                                    <p:anim calcmode="lin" valueType="num">
                                      <p:cBhvr additive="base">
                                        <p:cTn dur="1000"/>
                                        <p:tgtEl>
                                          <p:spTgt spid="2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3" name="Google Shape;273;p2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74" name="Google Shape;274;p29"/>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sz="3000"/>
              <a:t> Graphical Navigation Bar with Rollover Effects</a:t>
            </a:r>
            <a:endParaRPr/>
          </a:p>
        </p:txBody>
      </p:sp>
      <p:grpSp>
        <p:nvGrpSpPr>
          <p:cNvPr id="275" name="Google Shape;275;p29"/>
          <p:cNvGrpSpPr/>
          <p:nvPr/>
        </p:nvGrpSpPr>
        <p:grpSpPr>
          <a:xfrm>
            <a:off x="609600" y="809775"/>
            <a:ext cx="8001000" cy="3638250"/>
            <a:chOff x="0" y="12900"/>
            <a:chExt cx="8001000" cy="4851000"/>
          </a:xfrm>
        </p:grpSpPr>
        <p:sp>
          <p:nvSpPr>
            <p:cNvPr id="276" name="Google Shape;276;p29"/>
            <p:cNvSpPr/>
            <p:nvPr/>
          </p:nvSpPr>
          <p:spPr>
            <a:xfrm>
              <a:off x="0" y="12900"/>
              <a:ext cx="8001000" cy="76050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txBox="1"/>
            <p:nvPr/>
          </p:nvSpPr>
          <p:spPr>
            <a:xfrm>
              <a:off x="37125" y="50025"/>
              <a:ext cx="7926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Similar to the graphical navigation bar except for additional feature.</a:t>
              </a:r>
              <a:endParaRPr sz="1600"/>
            </a:p>
          </p:txBody>
        </p:sp>
        <p:sp>
          <p:nvSpPr>
            <p:cNvPr id="278" name="Google Shape;278;p29"/>
            <p:cNvSpPr/>
            <p:nvPr/>
          </p:nvSpPr>
          <p:spPr>
            <a:xfrm>
              <a:off x="0" y="831000"/>
              <a:ext cx="8001000" cy="76050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txBox="1"/>
            <p:nvPr/>
          </p:nvSpPr>
          <p:spPr>
            <a:xfrm>
              <a:off x="37125" y="868125"/>
              <a:ext cx="7926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Moving the mouse over the linked image leads to a change in the state of image.</a:t>
              </a:r>
              <a:endParaRPr sz="1600"/>
            </a:p>
          </p:txBody>
        </p:sp>
        <p:sp>
          <p:nvSpPr>
            <p:cNvPr id="280" name="Google Shape;280;p29"/>
            <p:cNvSpPr/>
            <p:nvPr/>
          </p:nvSpPr>
          <p:spPr>
            <a:xfrm>
              <a:off x="0" y="1649100"/>
              <a:ext cx="8001000" cy="76050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txBox="1"/>
            <p:nvPr/>
          </p:nvSpPr>
          <p:spPr>
            <a:xfrm>
              <a:off x="37125" y="1686225"/>
              <a:ext cx="7926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State change of image leads to an image swapping process.</a:t>
              </a:r>
              <a:endParaRPr sz="1600"/>
            </a:p>
          </p:txBody>
        </p:sp>
        <p:sp>
          <p:nvSpPr>
            <p:cNvPr id="282" name="Google Shape;282;p29"/>
            <p:cNvSpPr/>
            <p:nvPr/>
          </p:nvSpPr>
          <p:spPr>
            <a:xfrm>
              <a:off x="0" y="2467200"/>
              <a:ext cx="8001000" cy="760500"/>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txBox="1"/>
            <p:nvPr/>
          </p:nvSpPr>
          <p:spPr>
            <a:xfrm>
              <a:off x="37125" y="2504325"/>
              <a:ext cx="7926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When the mouse is moved off the image, the image swaps back to the previous view.</a:t>
              </a:r>
              <a:endParaRPr sz="1600"/>
            </a:p>
          </p:txBody>
        </p:sp>
        <p:sp>
          <p:nvSpPr>
            <p:cNvPr id="284" name="Google Shape;284;p29"/>
            <p:cNvSpPr/>
            <p:nvPr/>
          </p:nvSpPr>
          <p:spPr>
            <a:xfrm>
              <a:off x="0" y="3285300"/>
              <a:ext cx="8001000" cy="760500"/>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txBox="1"/>
            <p:nvPr/>
          </p:nvSpPr>
          <p:spPr>
            <a:xfrm>
              <a:off x="37125" y="3322425"/>
              <a:ext cx="7926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This rollover effect creates an interactive activity between the Web site and the visitor.</a:t>
              </a:r>
              <a:endParaRPr sz="1600"/>
            </a:p>
          </p:txBody>
        </p:sp>
        <p:sp>
          <p:nvSpPr>
            <p:cNvPr id="286" name="Google Shape;286;p29"/>
            <p:cNvSpPr/>
            <p:nvPr/>
          </p:nvSpPr>
          <p:spPr>
            <a:xfrm>
              <a:off x="0" y="4103400"/>
              <a:ext cx="8001000" cy="76050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txBox="1"/>
            <p:nvPr/>
          </p:nvSpPr>
          <p:spPr>
            <a:xfrm>
              <a:off x="37125" y="4140525"/>
              <a:ext cx="7926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Rollover effect has two different activities that include the image in the original view and the changed image after mouse rollover.</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94" name="Google Shape;294;p3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95" name="Google Shape;295;p30"/>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Image Map</a:t>
            </a:r>
            <a:endParaRPr/>
          </a:p>
        </p:txBody>
      </p:sp>
      <p:grpSp>
        <p:nvGrpSpPr>
          <p:cNvPr id="296" name="Google Shape;296;p30"/>
          <p:cNvGrpSpPr/>
          <p:nvPr/>
        </p:nvGrpSpPr>
        <p:grpSpPr>
          <a:xfrm>
            <a:off x="434926" y="686654"/>
            <a:ext cx="8361227" cy="2169991"/>
            <a:chOff x="0" y="1139"/>
            <a:chExt cx="8361227" cy="2893321"/>
          </a:xfrm>
        </p:grpSpPr>
        <p:sp>
          <p:nvSpPr>
            <p:cNvPr id="297" name="Google Shape;297;p30"/>
            <p:cNvSpPr/>
            <p:nvPr/>
          </p:nvSpPr>
          <p:spPr>
            <a:xfrm>
              <a:off x="0" y="1139"/>
              <a:ext cx="8361227" cy="68445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txBox="1"/>
            <p:nvPr/>
          </p:nvSpPr>
          <p:spPr>
            <a:xfrm>
              <a:off x="33412" y="34551"/>
              <a:ext cx="8294403"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Are images with clickable areas linked to another page</a:t>
              </a:r>
              <a:endParaRPr/>
            </a:p>
          </p:txBody>
        </p:sp>
        <p:sp>
          <p:nvSpPr>
            <p:cNvPr id="299" name="Google Shape;299;p30"/>
            <p:cNvSpPr/>
            <p:nvPr/>
          </p:nvSpPr>
          <p:spPr>
            <a:xfrm>
              <a:off x="0" y="737430"/>
              <a:ext cx="8361227" cy="684450"/>
            </a:xfrm>
            <a:prstGeom prst="roundRect">
              <a:avLst>
                <a:gd fmla="val 16667" name="adj"/>
              </a:avLst>
            </a:prstGeom>
            <a:gradFill>
              <a:gsLst>
                <a:gs pos="0">
                  <a:srgbClr val="9DFF7F"/>
                </a:gs>
                <a:gs pos="35000">
                  <a:srgbClr val="BAFFA5"/>
                </a:gs>
                <a:gs pos="100000">
                  <a:srgbClr val="E0FF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txBox="1"/>
            <p:nvPr/>
          </p:nvSpPr>
          <p:spPr>
            <a:xfrm>
              <a:off x="33412" y="770842"/>
              <a:ext cx="8294403"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Be Defined by using the &lt;map&gt; tag </a:t>
              </a:r>
              <a:endParaRPr/>
            </a:p>
          </p:txBody>
        </p:sp>
        <p:sp>
          <p:nvSpPr>
            <p:cNvPr id="301" name="Google Shape;301;p30"/>
            <p:cNvSpPr/>
            <p:nvPr/>
          </p:nvSpPr>
          <p:spPr>
            <a:xfrm>
              <a:off x="0" y="1473720"/>
              <a:ext cx="8361227" cy="684450"/>
            </a:xfrm>
            <a:prstGeom prst="roundRect">
              <a:avLst>
                <a:gd fmla="val 16667" name="adj"/>
              </a:avLst>
            </a:prstGeom>
            <a:gradFill>
              <a:gsLst>
                <a:gs pos="0">
                  <a:srgbClr val="8AFFC9"/>
                </a:gs>
                <a:gs pos="35000">
                  <a:srgbClr val="AEFFDB"/>
                </a:gs>
                <a:gs pos="100000">
                  <a:srgbClr val="DDFFE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txBox="1"/>
            <p:nvPr/>
          </p:nvSpPr>
          <p:spPr>
            <a:xfrm>
              <a:off x="33412" y="1507132"/>
              <a:ext cx="8294403"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&lt;map&gt; element contains a number of &lt;area&gt; elements for defining the clickable areas in the image map.</a:t>
              </a:r>
              <a:endParaRPr/>
            </a:p>
          </p:txBody>
        </p:sp>
        <p:sp>
          <p:nvSpPr>
            <p:cNvPr id="303" name="Google Shape;303;p30"/>
            <p:cNvSpPr/>
            <p:nvPr/>
          </p:nvSpPr>
          <p:spPr>
            <a:xfrm>
              <a:off x="0" y="2210010"/>
              <a:ext cx="8361227" cy="68445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txBox="1"/>
            <p:nvPr/>
          </p:nvSpPr>
          <p:spPr>
            <a:xfrm>
              <a:off x="33412" y="2243422"/>
              <a:ext cx="8294403"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The id attribute of the &lt;map&gt; tag when specified, must have the same value as the name attribute.</a:t>
              </a:r>
              <a:endParaRPr/>
            </a:p>
          </p:txBody>
        </p:sp>
      </p:grpSp>
      <p:pic>
        <p:nvPicPr>
          <p:cNvPr id="305" name="Google Shape;305;p30"/>
          <p:cNvPicPr preferRelativeResize="0"/>
          <p:nvPr/>
        </p:nvPicPr>
        <p:blipFill rotWithShape="1">
          <a:blip r:embed="rId3">
            <a:alphaModFix/>
          </a:blip>
          <a:srcRect b="0" l="0" r="0" t="0"/>
          <a:stretch/>
        </p:blipFill>
        <p:spPr>
          <a:xfrm>
            <a:off x="4876800" y="2937950"/>
            <a:ext cx="3733636" cy="1905770"/>
          </a:xfrm>
          <a:prstGeom prst="rect">
            <a:avLst/>
          </a:prstGeom>
          <a:noFill/>
          <a:ln>
            <a:noFill/>
          </a:ln>
        </p:spPr>
      </p:pic>
      <p:sp>
        <p:nvSpPr>
          <p:cNvPr id="306" name="Google Shape;306;p30"/>
          <p:cNvSpPr/>
          <p:nvPr/>
        </p:nvSpPr>
        <p:spPr>
          <a:xfrm>
            <a:off x="228600" y="3086100"/>
            <a:ext cx="4419600" cy="1731243"/>
          </a:xfrm>
          <a:prstGeom prst="rect">
            <a:avLst/>
          </a:prstGeom>
          <a:noFill/>
          <a:ln>
            <a:noFill/>
          </a:ln>
        </p:spPr>
        <p:txBody>
          <a:bodyPr anchorCtr="0" anchor="t" bIns="45700" lIns="91425" spcFirstLastPara="1" rIns="91425" wrap="square" tIns="45700">
            <a:noAutofit/>
          </a:bodyPr>
          <a:lstStyle/>
          <a:p>
            <a:pPr indent="-174625" lvl="2" marL="2301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&lt;img src=”6.jpg” width=”600” height=”300” alt=”cake” usemap=”#cakemap” /&gt;</a:t>
            </a:r>
            <a:endParaRPr/>
          </a:p>
          <a:p>
            <a:pPr indent="-174625" lvl="2" marL="2301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&lt;map name=”cakemap”&gt;</a:t>
            </a:r>
            <a:endParaRPr/>
          </a:p>
          <a:p>
            <a:pPr indent="-403224" lvl="2" marL="4587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&lt;area shape=”circle”    coords=”0,0,200,600” href=”4.html” alt=”cake” /&gt;</a:t>
            </a:r>
            <a:endParaRPr/>
          </a:p>
          <a:p>
            <a:pPr indent="-174625" lvl="2" marL="230188"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&lt;/map&gt;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13" name="Google Shape;313;p3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314" name="Google Shape;314;p31"/>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Divisions 1-2</a:t>
            </a:r>
            <a:endParaRPr/>
          </a:p>
        </p:txBody>
      </p:sp>
      <p:grpSp>
        <p:nvGrpSpPr>
          <p:cNvPr id="315" name="Google Shape;315;p31"/>
          <p:cNvGrpSpPr/>
          <p:nvPr/>
        </p:nvGrpSpPr>
        <p:grpSpPr>
          <a:xfrm>
            <a:off x="457200" y="620249"/>
            <a:ext cx="8382000" cy="2570974"/>
            <a:chOff x="0" y="14011"/>
            <a:chExt cx="8382000" cy="3427965"/>
          </a:xfrm>
        </p:grpSpPr>
        <p:sp>
          <p:nvSpPr>
            <p:cNvPr id="316" name="Google Shape;316;p31"/>
            <p:cNvSpPr/>
            <p:nvPr/>
          </p:nvSpPr>
          <p:spPr>
            <a:xfrm>
              <a:off x="0" y="14011"/>
              <a:ext cx="8382000" cy="646425"/>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txBox="1"/>
            <p:nvPr/>
          </p:nvSpPr>
          <p:spPr>
            <a:xfrm>
              <a:off x="31556" y="45567"/>
              <a:ext cx="8318888"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&lt;div&gt; tag defines a division in an HTML Web page.</a:t>
              </a:r>
              <a:endParaRPr/>
            </a:p>
          </p:txBody>
        </p:sp>
        <p:sp>
          <p:nvSpPr>
            <p:cNvPr id="318" name="Google Shape;318;p31"/>
            <p:cNvSpPr/>
            <p:nvPr/>
          </p:nvSpPr>
          <p:spPr>
            <a:xfrm>
              <a:off x="0" y="709396"/>
              <a:ext cx="8382000" cy="646425"/>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txBox="1"/>
            <p:nvPr/>
          </p:nvSpPr>
          <p:spPr>
            <a:xfrm>
              <a:off x="31556" y="740952"/>
              <a:ext cx="8318888"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Is used to group block-elements and format them with CSS.</a:t>
              </a:r>
              <a:endParaRPr/>
            </a:p>
          </p:txBody>
        </p:sp>
        <p:sp>
          <p:nvSpPr>
            <p:cNvPr id="320" name="Google Shape;320;p31"/>
            <p:cNvSpPr/>
            <p:nvPr/>
          </p:nvSpPr>
          <p:spPr>
            <a:xfrm>
              <a:off x="0" y="1404781"/>
              <a:ext cx="8382000" cy="646425"/>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txBox="1"/>
            <p:nvPr/>
          </p:nvSpPr>
          <p:spPr>
            <a:xfrm>
              <a:off x="31556" y="1436337"/>
              <a:ext cx="8318888"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New structural semantic tags reasonably reduce a lot of &lt;div&gt; tag’s usage.</a:t>
              </a:r>
              <a:endParaRPr/>
            </a:p>
          </p:txBody>
        </p:sp>
        <p:sp>
          <p:nvSpPr>
            <p:cNvPr id="322" name="Google Shape;322;p31"/>
            <p:cNvSpPr/>
            <p:nvPr/>
          </p:nvSpPr>
          <p:spPr>
            <a:xfrm>
              <a:off x="0" y="2100166"/>
              <a:ext cx="8382000" cy="646425"/>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txBox="1"/>
            <p:nvPr/>
          </p:nvSpPr>
          <p:spPr>
            <a:xfrm>
              <a:off x="31556" y="2131722"/>
              <a:ext cx="8318888"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can be used when there is no other semantically appropriate element left that suits the purpose in a Web page development.</a:t>
              </a:r>
              <a:endParaRPr/>
            </a:p>
          </p:txBody>
        </p:sp>
        <p:sp>
          <p:nvSpPr>
            <p:cNvPr id="324" name="Google Shape;324;p31"/>
            <p:cNvSpPr/>
            <p:nvPr/>
          </p:nvSpPr>
          <p:spPr>
            <a:xfrm>
              <a:off x="0" y="2795551"/>
              <a:ext cx="8382000" cy="646425"/>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txBox="1"/>
            <p:nvPr/>
          </p:nvSpPr>
          <p:spPr>
            <a:xfrm>
              <a:off x="31556" y="2827107"/>
              <a:ext cx="8318888" cy="583313"/>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It can be commonly used for stylistic purposes such as wrapping some semantically marked-up content in a CSS-styled container.</a:t>
              </a:r>
              <a:endParaRPr/>
            </a:p>
          </p:txBody>
        </p:sp>
      </p:grpSp>
      <p:pic>
        <p:nvPicPr>
          <p:cNvPr id="326" name="Google Shape;326;p31"/>
          <p:cNvPicPr preferRelativeResize="0"/>
          <p:nvPr/>
        </p:nvPicPr>
        <p:blipFill rotWithShape="1">
          <a:blip r:embed="rId3">
            <a:alphaModFix/>
          </a:blip>
          <a:srcRect b="0" l="0" r="0" t="0"/>
          <a:stretch/>
        </p:blipFill>
        <p:spPr>
          <a:xfrm>
            <a:off x="3343277" y="3486150"/>
            <a:ext cx="5586411" cy="701873"/>
          </a:xfrm>
          <a:prstGeom prst="rect">
            <a:avLst/>
          </a:prstGeom>
          <a:noFill/>
          <a:ln>
            <a:noFill/>
          </a:ln>
        </p:spPr>
      </p:pic>
      <p:pic>
        <p:nvPicPr>
          <p:cNvPr id="327" name="Google Shape;327;p31"/>
          <p:cNvPicPr preferRelativeResize="0"/>
          <p:nvPr/>
        </p:nvPicPr>
        <p:blipFill rotWithShape="1">
          <a:blip r:embed="rId4">
            <a:alphaModFix/>
          </a:blip>
          <a:srcRect b="0" l="0" r="0" t="0"/>
          <a:stretch/>
        </p:blipFill>
        <p:spPr>
          <a:xfrm>
            <a:off x="762000" y="3334318"/>
            <a:ext cx="2462211" cy="1625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34" name="Google Shape;334;p3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335" name="Google Shape;335;p32"/>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Division Positioning and Formatting 1-2</a:t>
            </a:r>
            <a:endParaRPr/>
          </a:p>
        </p:txBody>
      </p:sp>
      <p:grpSp>
        <p:nvGrpSpPr>
          <p:cNvPr id="336" name="Google Shape;336;p32"/>
          <p:cNvGrpSpPr/>
          <p:nvPr/>
        </p:nvGrpSpPr>
        <p:grpSpPr>
          <a:xfrm>
            <a:off x="381000" y="957881"/>
            <a:ext cx="8382000" cy="3456336"/>
            <a:chOff x="0" y="134175"/>
            <a:chExt cx="8382000" cy="4608448"/>
          </a:xfrm>
        </p:grpSpPr>
        <p:sp>
          <p:nvSpPr>
            <p:cNvPr id="337" name="Google Shape;337;p32"/>
            <p:cNvSpPr/>
            <p:nvPr/>
          </p:nvSpPr>
          <p:spPr>
            <a:xfrm>
              <a:off x="0" y="134175"/>
              <a:ext cx="8382000" cy="722474"/>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txBox="1"/>
            <p:nvPr/>
          </p:nvSpPr>
          <p:spPr>
            <a:xfrm>
              <a:off x="35268" y="169443"/>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Elements can be positioned using the top, bottom, left, and right properties.</a:t>
              </a:r>
              <a:endParaRPr/>
            </a:p>
          </p:txBody>
        </p:sp>
        <p:sp>
          <p:nvSpPr>
            <p:cNvPr id="339" name="Google Shape;339;p32"/>
            <p:cNvSpPr/>
            <p:nvPr/>
          </p:nvSpPr>
          <p:spPr>
            <a:xfrm>
              <a:off x="0" y="911370"/>
              <a:ext cx="8382000" cy="722474"/>
            </a:xfrm>
            <a:prstGeom prst="roundRect">
              <a:avLst>
                <a:gd fmla="val 16667" name="adj"/>
              </a:avLst>
            </a:prstGeom>
            <a:gradFill>
              <a:gsLst>
                <a:gs pos="0">
                  <a:srgbClr val="E0FF79"/>
                </a:gs>
                <a:gs pos="35000">
                  <a:srgbClr val="E7FFA2"/>
                </a:gs>
                <a:gs pos="100000">
                  <a:srgbClr val="F3FFD7"/>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txBox="1"/>
            <p:nvPr/>
          </p:nvSpPr>
          <p:spPr>
            <a:xfrm>
              <a:off x="35268" y="946638"/>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These properties will not work unless the position of the property is set.</a:t>
              </a:r>
              <a:endParaRPr/>
            </a:p>
          </p:txBody>
        </p:sp>
        <p:sp>
          <p:nvSpPr>
            <p:cNvPr id="341" name="Google Shape;341;p32"/>
            <p:cNvSpPr/>
            <p:nvPr/>
          </p:nvSpPr>
          <p:spPr>
            <a:xfrm>
              <a:off x="0" y="1688565"/>
              <a:ext cx="8382000" cy="722474"/>
            </a:xfrm>
            <a:prstGeom prst="roundRect">
              <a:avLst>
                <a:gd fmla="val 16667" name="adj"/>
              </a:avLst>
            </a:prstGeom>
            <a:gradFill>
              <a:gsLst>
                <a:gs pos="0">
                  <a:srgbClr val="8CFF80"/>
                </a:gs>
                <a:gs pos="35000">
                  <a:srgbClr val="AFFFA5"/>
                </a:gs>
                <a:gs pos="100000">
                  <a:srgbClr val="DDFF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txBox="1"/>
            <p:nvPr/>
          </p:nvSpPr>
          <p:spPr>
            <a:xfrm>
              <a:off x="35268" y="1723833"/>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There are five position properties in DIV elements namely, static, relative, absolute, fixed, and inherit.</a:t>
              </a:r>
              <a:endParaRPr/>
            </a:p>
          </p:txBody>
        </p:sp>
        <p:sp>
          <p:nvSpPr>
            <p:cNvPr id="343" name="Google Shape;343;p32"/>
            <p:cNvSpPr/>
            <p:nvPr/>
          </p:nvSpPr>
          <p:spPr>
            <a:xfrm>
              <a:off x="0" y="2465760"/>
              <a:ext cx="8382000" cy="722474"/>
            </a:xfrm>
            <a:prstGeom prst="roundRect">
              <a:avLst>
                <a:gd fmla="val 16667" name="adj"/>
              </a:avLst>
            </a:prstGeom>
            <a:gradFill>
              <a:gsLst>
                <a:gs pos="0">
                  <a:srgbClr val="89FFB0"/>
                </a:gs>
                <a:gs pos="35000">
                  <a:srgbClr val="ADFFC5"/>
                </a:gs>
                <a:gs pos="100000">
                  <a:srgbClr val="DDFFE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txBox="1"/>
            <p:nvPr/>
          </p:nvSpPr>
          <p:spPr>
            <a:xfrm>
              <a:off x="35268" y="2501028"/>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Only three properties are used namely, absolute, relative, and fixed.</a:t>
              </a:r>
              <a:endParaRPr/>
            </a:p>
          </p:txBody>
        </p:sp>
        <p:sp>
          <p:nvSpPr>
            <p:cNvPr id="345" name="Google Shape;345;p32"/>
            <p:cNvSpPr/>
            <p:nvPr/>
          </p:nvSpPr>
          <p:spPr>
            <a:xfrm>
              <a:off x="0" y="3242955"/>
              <a:ext cx="8382000" cy="722474"/>
            </a:xfrm>
            <a:prstGeom prst="roundRect">
              <a:avLst>
                <a:gd fmla="val 16667" name="adj"/>
              </a:avLst>
            </a:prstGeom>
            <a:gradFill>
              <a:gsLst>
                <a:gs pos="0">
                  <a:srgbClr val="8FFFFF"/>
                </a:gs>
                <a:gs pos="35000">
                  <a:srgbClr val="B1FFFF"/>
                </a:gs>
                <a:gs pos="100000">
                  <a:srgbClr val="DFFF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txBox="1"/>
            <p:nvPr/>
          </p:nvSpPr>
          <p:spPr>
            <a:xfrm>
              <a:off x="35268" y="3278223"/>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Positioning can be applied to any block element.</a:t>
              </a:r>
              <a:endParaRPr/>
            </a:p>
          </p:txBody>
        </p:sp>
        <p:sp>
          <p:nvSpPr>
            <p:cNvPr id="347" name="Google Shape;347;p32"/>
            <p:cNvSpPr/>
            <p:nvPr/>
          </p:nvSpPr>
          <p:spPr>
            <a:xfrm>
              <a:off x="0" y="4020149"/>
              <a:ext cx="8382000" cy="722474"/>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txBox="1"/>
            <p:nvPr/>
          </p:nvSpPr>
          <p:spPr>
            <a:xfrm>
              <a:off x="35268" y="4055417"/>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Default position for a block element (DIV) is static.</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55" name="Google Shape;355;p3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356" name="Google Shape;356;p3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357" name="Google Shape;357;p33"/>
          <p:cNvSpPr/>
          <p:nvPr/>
        </p:nvSpPr>
        <p:spPr>
          <a:xfrm>
            <a:off x="228600" y="742950"/>
            <a:ext cx="8305800" cy="3962623"/>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HTML 5 has introduced two types of semantic tags. They are namely, text-level and structural. </a:t>
            </a:r>
            <a:endParaRPr sz="2200"/>
          </a:p>
          <a:p>
            <a:pPr indent="-236219" lvl="2" marL="914400" marR="0" rtl="0" algn="just">
              <a:lnSpc>
                <a:spcPct val="100000"/>
              </a:lnSpc>
              <a:spcBef>
                <a:spcPts val="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Structural semantic tags : Section, Header , Footer , Aside, Nav, Article</a:t>
            </a:r>
            <a:endParaRPr sz="2200"/>
          </a:p>
          <a:p>
            <a:pPr indent="-236219" lvl="2" marL="914400" marR="0" rtl="0" algn="just">
              <a:lnSpc>
                <a:spcPct val="100000"/>
              </a:lnSpc>
              <a:spcBef>
                <a:spcPts val="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Text level semantic tags :  Mark, Time, Meter, Progress</a:t>
            </a:r>
            <a:endParaRPr sz="2200"/>
          </a:p>
          <a:p>
            <a:pPr indent="-236220" lvl="1" marL="457200" marR="0" rtl="0" algn="just">
              <a:lnSpc>
                <a:spcPct val="100000"/>
              </a:lnSpc>
              <a:spcBef>
                <a:spcPts val="60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Navigation is the most significant element in Web design. Since Web-layouts does not have any physical representation, a user can depend on consistent navigation menu.</a:t>
            </a:r>
            <a:endParaRPr sz="2200"/>
          </a:p>
          <a:p>
            <a:pPr indent="-236220" lvl="1" marL="457200" marR="0" rtl="0" algn="just">
              <a:lnSpc>
                <a:spcPct val="100000"/>
              </a:lnSpc>
              <a:spcBef>
                <a:spcPts val="60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Text-based navigation bars are created as stand-alone navigation bars that are not associated with icons. Text-based navigation bar is easy to create and can be displayed in any Web browsers.</a:t>
            </a:r>
            <a:endParaRPr sz="2200"/>
          </a:p>
          <a:p>
            <a:pPr indent="-236220" lvl="1" marL="457200" marR="0" rtl="0" algn="just">
              <a:lnSpc>
                <a:spcPct val="100000"/>
              </a:lnSpc>
              <a:spcBef>
                <a:spcPts val="60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Graphical navigation bar is better than text-based navigation as it gives a visual appeal to the visiting users.</a:t>
            </a:r>
            <a:endParaRPr sz="2200"/>
          </a:p>
          <a:p>
            <a:pPr indent="-236220" lvl="1" marL="457200" marR="0" rtl="0" algn="just">
              <a:lnSpc>
                <a:spcPct val="100000"/>
              </a:lnSpc>
              <a:spcBef>
                <a:spcPts val="600"/>
              </a:spcBef>
              <a:spcAft>
                <a:spcPts val="0"/>
              </a:spcAft>
              <a:buClr>
                <a:srgbClr val="AC1418"/>
              </a:buClr>
              <a:buSzPts val="2200"/>
              <a:buFont typeface="Noto Sans Symbols"/>
              <a:buChar char="•"/>
            </a:pPr>
            <a:r>
              <a:rPr b="0" baseline="30000" i="0" lang="vi" sz="2200" u="none" cap="none" strike="noStrike">
                <a:solidFill>
                  <a:schemeClr val="dk1"/>
                </a:solidFill>
                <a:latin typeface="Calibri"/>
                <a:ea typeface="Calibri"/>
                <a:cs typeface="Calibri"/>
                <a:sym typeface="Calibri"/>
              </a:rPr>
              <a:t>The new structural semantic tags reasonably capture a lot of &lt;div&gt;‘s territory, but &lt;div&gt; tag still has a place in the HTML5 world. Div can be used when there is no other semantically appropriate element left that suits the purpose in a Web page development.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2000"/>
                                        <p:tgtEl>
                                          <p:spTgt spid="3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2000"/>
                                        <p:tgtEl>
                                          <p:spTgt spid="3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2000"/>
                                        <p:tgtEl>
                                          <p:spTgt spid="3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2000"/>
                                        <p:tgtEl>
                                          <p:spTgt spid="3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2000"/>
                                        <p:tgtEl>
                                          <p:spTgt spid="35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2000"/>
                                        <p:tgtEl>
                                          <p:spTgt spid="35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2000"/>
                                        <p:tgtEl>
                                          <p:spTgt spid="35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5" name="Google Shape;85;p1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a:t>
            </a:r>
            <a:endParaRPr/>
          </a:p>
        </p:txBody>
      </p:sp>
      <p:sp>
        <p:nvSpPr>
          <p:cNvPr id="86" name="Google Shape;86;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7" name="Google Shape;87;p17"/>
          <p:cNvSpPr/>
          <p:nvPr/>
        </p:nvSpPr>
        <p:spPr>
          <a:xfrm>
            <a:off x="152400" y="914400"/>
            <a:ext cx="8839200" cy="337185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HTML5 semantic tags</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HTML5 semantic tag layouts</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the usage of navigation bar </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Describe a text-based and graphic navigation bar</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image mapping </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divisions in HTML5</a:t>
            </a:r>
            <a:endParaRPr/>
          </a:p>
          <a:p>
            <a:pPr indent="-274320" lvl="0" marL="457200" marR="0" rtl="0" algn="l">
              <a:lnSpc>
                <a:spcPct val="100000"/>
              </a:lnSpc>
              <a:spcBef>
                <a:spcPts val="0"/>
              </a:spcBef>
              <a:spcAft>
                <a:spcPts val="0"/>
              </a:spcAft>
              <a:buNone/>
            </a:pPr>
            <a:r>
              <a:t/>
            </a:r>
            <a:endParaRPr b="0" i="0" sz="1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4" name="Google Shape;94;p1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95" name="Google Shape;95;p1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Tags</a:t>
            </a:r>
            <a:endParaRPr/>
          </a:p>
        </p:txBody>
      </p:sp>
      <p:grpSp>
        <p:nvGrpSpPr>
          <p:cNvPr id="96" name="Google Shape;96;p18"/>
          <p:cNvGrpSpPr/>
          <p:nvPr/>
        </p:nvGrpSpPr>
        <p:grpSpPr>
          <a:xfrm>
            <a:off x="457200" y="947250"/>
            <a:ext cx="8382000" cy="3134699"/>
            <a:chOff x="0" y="43800"/>
            <a:chExt cx="8382000" cy="4179599"/>
          </a:xfrm>
        </p:grpSpPr>
        <p:sp>
          <p:nvSpPr>
            <p:cNvPr id="97" name="Google Shape;97;p18"/>
            <p:cNvSpPr/>
            <p:nvPr/>
          </p:nvSpPr>
          <p:spPr>
            <a:xfrm>
              <a:off x="0" y="43800"/>
              <a:ext cx="8382000" cy="94770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46263" y="90063"/>
              <a:ext cx="8289474" cy="85517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Calibri"/>
                <a:buNone/>
              </a:pPr>
              <a:r>
                <a:rPr b="0" i="0" lang="vi" sz="2400" u="none" cap="none" strike="noStrike">
                  <a:solidFill>
                    <a:schemeClr val="dk1"/>
                  </a:solidFill>
                  <a:latin typeface="Calibri"/>
                  <a:ea typeface="Calibri"/>
                  <a:cs typeface="Calibri"/>
                  <a:sym typeface="Calibri"/>
                </a:rPr>
                <a:t>HTML5 has evolved by introducing new elements that brought semantics to higher level.</a:t>
              </a:r>
              <a:endParaRPr/>
            </a:p>
          </p:txBody>
        </p:sp>
        <p:sp>
          <p:nvSpPr>
            <p:cNvPr id="99" name="Google Shape;99;p18"/>
            <p:cNvSpPr/>
            <p:nvPr/>
          </p:nvSpPr>
          <p:spPr>
            <a:xfrm>
              <a:off x="0" y="1121100"/>
              <a:ext cx="8382000" cy="94770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46263" y="1167363"/>
              <a:ext cx="8289474" cy="85517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Calibri"/>
                <a:buNone/>
              </a:pPr>
              <a:r>
                <a:rPr b="0" i="0" lang="vi" sz="2400" u="none" cap="none" strike="noStrike">
                  <a:solidFill>
                    <a:srgbClr val="000000"/>
                  </a:solidFill>
                  <a:latin typeface="Calibri"/>
                  <a:ea typeface="Calibri"/>
                  <a:cs typeface="Calibri"/>
                  <a:sym typeface="Calibri"/>
                </a:rPr>
                <a:t>Earlier version of HTML had the universal tag div which was used to accomplish various tasks in the HTML structure.</a:t>
              </a:r>
              <a:endParaRPr/>
            </a:p>
          </p:txBody>
        </p:sp>
        <p:sp>
          <p:nvSpPr>
            <p:cNvPr id="101" name="Google Shape;101;p18"/>
            <p:cNvSpPr/>
            <p:nvPr/>
          </p:nvSpPr>
          <p:spPr>
            <a:xfrm>
              <a:off x="0" y="2198400"/>
              <a:ext cx="8382000" cy="94770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46263" y="2244663"/>
              <a:ext cx="8289474" cy="85517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Calibri"/>
                <a:buNone/>
              </a:pPr>
              <a:r>
                <a:rPr b="0" i="0" lang="vi" sz="2400" u="none" cap="none" strike="noStrike">
                  <a:solidFill>
                    <a:srgbClr val="000000"/>
                  </a:solidFill>
                  <a:latin typeface="Calibri"/>
                  <a:ea typeface="Calibri"/>
                  <a:cs typeface="Calibri"/>
                  <a:sym typeface="Calibri"/>
                </a:rPr>
                <a:t>Constraint with div tag is that, it confused the user when multiple div tag was used in large coding.</a:t>
              </a:r>
              <a:endParaRPr/>
            </a:p>
          </p:txBody>
        </p:sp>
        <p:sp>
          <p:nvSpPr>
            <p:cNvPr id="103" name="Google Shape;103;p18"/>
            <p:cNvSpPr/>
            <p:nvPr/>
          </p:nvSpPr>
          <p:spPr>
            <a:xfrm>
              <a:off x="0" y="3275699"/>
              <a:ext cx="8382000" cy="947700"/>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46263" y="3321962"/>
              <a:ext cx="8289474" cy="85517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Calibri"/>
                <a:buNone/>
              </a:pPr>
              <a:r>
                <a:rPr b="0" i="0" lang="vi" sz="2400" u="none" cap="none" strike="noStrike">
                  <a:solidFill>
                    <a:srgbClr val="000000"/>
                  </a:solidFill>
                  <a:latin typeface="Calibri"/>
                  <a:ea typeface="Calibri"/>
                  <a:cs typeface="Calibri"/>
                  <a:sym typeface="Calibri"/>
                </a:rPr>
                <a:t>HTML5 has introduced two types of semantic tags namely, text-level and structural</a:t>
              </a:r>
              <a:r>
                <a:rPr b="0" i="0" lang="vi" sz="2400" u="none" cap="none" strike="noStrike">
                  <a:solidFill>
                    <a:schemeClr val="dk1"/>
                  </a:solidFill>
                  <a:latin typeface="Calibri"/>
                  <a:ea typeface="Calibri"/>
                  <a:cs typeface="Calibri"/>
                  <a:sym typeface="Calibri"/>
                </a:rPr>
                <a: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1" name="Google Shape;111;p1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112" name="Google Shape;112;p19"/>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Structural Semantic Tags</a:t>
            </a:r>
            <a:endParaRPr/>
          </a:p>
        </p:txBody>
      </p:sp>
      <p:sp>
        <p:nvSpPr>
          <p:cNvPr id="113" name="Google Shape;113;p19"/>
          <p:cNvSpPr/>
          <p:nvPr/>
        </p:nvSpPr>
        <p:spPr>
          <a:xfrm>
            <a:off x="176359" y="3334054"/>
            <a:ext cx="973667" cy="350044"/>
          </a:xfrm>
          <a:prstGeom prst="wedgeRectCallout">
            <a:avLst>
              <a:gd fmla="val 78101" name="adj1"/>
              <a:gd fmla="val -33022" name="adj2"/>
            </a:avLst>
          </a:prstGeom>
          <a:solidFill>
            <a:srgbClr val="BF9000"/>
          </a:solidFill>
          <a:ln cap="flat" cmpd="sng" w="25400">
            <a:solidFill>
              <a:srgbClr val="31538F"/>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Section</a:t>
            </a:r>
            <a:endParaRPr/>
          </a:p>
        </p:txBody>
      </p:sp>
      <p:sp>
        <p:nvSpPr>
          <p:cNvPr id="114" name="Google Shape;114;p19"/>
          <p:cNvSpPr/>
          <p:nvPr/>
        </p:nvSpPr>
        <p:spPr>
          <a:xfrm flipH="1">
            <a:off x="3256244" y="4012406"/>
            <a:ext cx="829734" cy="342900"/>
          </a:xfrm>
          <a:prstGeom prst="wedgeRectCallout">
            <a:avLst>
              <a:gd fmla="val 78997" name="adj1"/>
              <a:gd fmla="val -143470" name="adj2"/>
            </a:avLst>
          </a:prstGeom>
          <a:solidFill>
            <a:srgbClr val="1E4E79"/>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Footer</a:t>
            </a:r>
            <a:endParaRPr/>
          </a:p>
        </p:txBody>
      </p:sp>
      <p:sp>
        <p:nvSpPr>
          <p:cNvPr id="115" name="Google Shape;115;p19"/>
          <p:cNvSpPr/>
          <p:nvPr/>
        </p:nvSpPr>
        <p:spPr>
          <a:xfrm>
            <a:off x="1269101" y="4114800"/>
            <a:ext cx="1058332" cy="342900"/>
          </a:xfrm>
          <a:prstGeom prst="wedgeRectCallout">
            <a:avLst>
              <a:gd fmla="val 2116" name="adj1"/>
              <a:gd fmla="val -183633" name="adj2"/>
            </a:avLst>
          </a:prstGeom>
          <a:solidFill>
            <a:srgbClr val="525252"/>
          </a:solidFill>
          <a:ln cap="flat" cmpd="sng" w="25400">
            <a:solidFill>
              <a:srgbClr val="31538F"/>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Header</a:t>
            </a:r>
            <a:endParaRPr/>
          </a:p>
        </p:txBody>
      </p:sp>
      <p:sp>
        <p:nvSpPr>
          <p:cNvPr id="116" name="Google Shape;116;p19"/>
          <p:cNvSpPr/>
          <p:nvPr/>
        </p:nvSpPr>
        <p:spPr>
          <a:xfrm>
            <a:off x="1463293" y="2697956"/>
            <a:ext cx="1676400" cy="971550"/>
          </a:xfrm>
          <a:prstGeom prst="roundRect">
            <a:avLst>
              <a:gd fmla="val 16667" name="adj"/>
            </a:avLst>
          </a:prstGeom>
          <a:solidFill>
            <a:srgbClr val="C00000"/>
          </a:solidFill>
          <a:ln cap="flat" cmpd="sng" w="25400">
            <a:solidFill>
              <a:srgbClr val="31538F"/>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2200" u="none" cap="none" strike="noStrike">
                <a:solidFill>
                  <a:schemeClr val="lt1"/>
                </a:solidFill>
                <a:latin typeface="Courier New"/>
                <a:ea typeface="Courier New"/>
                <a:cs typeface="Courier New"/>
                <a:sym typeface="Courier New"/>
              </a:rPr>
              <a:t>Structural Semantic Tags</a:t>
            </a:r>
            <a:endParaRPr/>
          </a:p>
        </p:txBody>
      </p:sp>
      <p:grpSp>
        <p:nvGrpSpPr>
          <p:cNvPr id="117" name="Google Shape;117;p19"/>
          <p:cNvGrpSpPr/>
          <p:nvPr/>
        </p:nvGrpSpPr>
        <p:grpSpPr>
          <a:xfrm>
            <a:off x="457200" y="1038780"/>
            <a:ext cx="8382000" cy="894239"/>
            <a:chOff x="0" y="242040"/>
            <a:chExt cx="8382000" cy="1192319"/>
          </a:xfrm>
        </p:grpSpPr>
        <p:sp>
          <p:nvSpPr>
            <p:cNvPr id="118" name="Google Shape;118;p19"/>
            <p:cNvSpPr/>
            <p:nvPr/>
          </p:nvSpPr>
          <p:spPr>
            <a:xfrm>
              <a:off x="0" y="242040"/>
              <a:ext cx="8382000" cy="561599"/>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27415" y="269455"/>
              <a:ext cx="8327170" cy="50676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Courier New"/>
                <a:buNone/>
              </a:pPr>
              <a:r>
                <a:rPr b="0" i="0" lang="vi" sz="1800" u="none" cap="none" strike="noStrike">
                  <a:solidFill>
                    <a:schemeClr val="dk1"/>
                  </a:solidFill>
                  <a:latin typeface="Courier New"/>
                  <a:ea typeface="Courier New"/>
                  <a:cs typeface="Courier New"/>
                  <a:sym typeface="Courier New"/>
                </a:rPr>
                <a:t>Are block level elements and are used to structure pages.</a:t>
              </a:r>
              <a:endParaRPr sz="1800"/>
            </a:p>
          </p:txBody>
        </p:sp>
        <p:sp>
          <p:nvSpPr>
            <p:cNvPr id="120" name="Google Shape;120;p19"/>
            <p:cNvSpPr/>
            <p:nvPr/>
          </p:nvSpPr>
          <p:spPr>
            <a:xfrm>
              <a:off x="0" y="872760"/>
              <a:ext cx="8382000" cy="561599"/>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27415" y="900175"/>
              <a:ext cx="8327170" cy="50676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Courier New"/>
                <a:buNone/>
              </a:pPr>
              <a:r>
                <a:rPr b="0" i="0" lang="vi" sz="1800" u="none" cap="none" strike="noStrike">
                  <a:solidFill>
                    <a:schemeClr val="dk1"/>
                  </a:solidFill>
                  <a:latin typeface="Courier New"/>
                  <a:ea typeface="Courier New"/>
                  <a:cs typeface="Courier New"/>
                  <a:sym typeface="Courier New"/>
                </a:rPr>
                <a:t>New structural semantic elements are as follows:</a:t>
              </a:r>
              <a:endParaRPr sz="1800"/>
            </a:p>
          </p:txBody>
        </p:sp>
      </p:grpSp>
      <p:sp>
        <p:nvSpPr>
          <p:cNvPr id="122" name="Google Shape;122;p19"/>
          <p:cNvSpPr/>
          <p:nvPr/>
        </p:nvSpPr>
        <p:spPr>
          <a:xfrm flipH="1">
            <a:off x="3429000" y="2800350"/>
            <a:ext cx="1058334" cy="350044"/>
          </a:xfrm>
          <a:prstGeom prst="wedgeRectCallout">
            <a:avLst>
              <a:gd fmla="val 68058" name="adj1"/>
              <a:gd fmla="val 90572" name="adj2"/>
            </a:avLst>
          </a:prstGeom>
          <a:solidFill>
            <a:srgbClr val="385623"/>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Aside</a:t>
            </a:r>
            <a:endParaRPr/>
          </a:p>
        </p:txBody>
      </p:sp>
      <p:sp>
        <p:nvSpPr>
          <p:cNvPr id="123" name="Google Shape;123;p19"/>
          <p:cNvSpPr/>
          <p:nvPr/>
        </p:nvSpPr>
        <p:spPr>
          <a:xfrm flipH="1">
            <a:off x="2834893" y="2183606"/>
            <a:ext cx="829733" cy="350044"/>
          </a:xfrm>
          <a:prstGeom prst="wedgeRectCallout">
            <a:avLst>
              <a:gd fmla="val 79650" name="adj1"/>
              <a:gd fmla="val 84724" name="adj2"/>
            </a:avLst>
          </a:prstGeom>
          <a:solidFill>
            <a:srgbClr val="C55A11"/>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Nav</a:t>
            </a:r>
            <a:endParaRPr b="1" i="0" sz="1600" u="none" cap="none" strike="noStrike">
              <a:solidFill>
                <a:schemeClr val="lt1"/>
              </a:solidFill>
              <a:latin typeface="Courier New"/>
              <a:ea typeface="Courier New"/>
              <a:cs typeface="Courier New"/>
              <a:sym typeface="Courier New"/>
            </a:endParaRPr>
          </a:p>
        </p:txBody>
      </p:sp>
      <p:sp>
        <p:nvSpPr>
          <p:cNvPr id="124" name="Google Shape;124;p19"/>
          <p:cNvSpPr/>
          <p:nvPr/>
        </p:nvSpPr>
        <p:spPr>
          <a:xfrm flipH="1">
            <a:off x="354701" y="2287114"/>
            <a:ext cx="914400" cy="350044"/>
          </a:xfrm>
          <a:prstGeom prst="wedgeRectCallout">
            <a:avLst>
              <a:gd fmla="val -62844" name="adj1"/>
              <a:gd fmla="val 140283" name="adj2"/>
            </a:avLst>
          </a:prstGeom>
          <a:solidFill>
            <a:srgbClr val="3A3838"/>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Article</a:t>
            </a:r>
            <a:endParaRPr/>
          </a:p>
        </p:txBody>
      </p:sp>
      <p:pic>
        <p:nvPicPr>
          <p:cNvPr id="125" name="Google Shape;125;p19"/>
          <p:cNvPicPr preferRelativeResize="0"/>
          <p:nvPr/>
        </p:nvPicPr>
        <p:blipFill rotWithShape="1">
          <a:blip r:embed="rId3">
            <a:alphaModFix/>
          </a:blip>
          <a:srcRect b="0" l="0" r="0" t="0"/>
          <a:stretch/>
        </p:blipFill>
        <p:spPr>
          <a:xfrm>
            <a:off x="4724030" y="2183606"/>
            <a:ext cx="4267570" cy="26169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2" name="Google Shape;132;p2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133" name="Google Shape;133;p20"/>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Text-level Semantic Tags</a:t>
            </a:r>
            <a:endParaRPr/>
          </a:p>
        </p:txBody>
      </p:sp>
      <p:sp>
        <p:nvSpPr>
          <p:cNvPr id="134" name="Google Shape;134;p20"/>
          <p:cNvSpPr/>
          <p:nvPr/>
        </p:nvSpPr>
        <p:spPr>
          <a:xfrm>
            <a:off x="1371600" y="3086100"/>
            <a:ext cx="1727200" cy="350044"/>
          </a:xfrm>
          <a:prstGeom prst="wedgeRectCallout">
            <a:avLst>
              <a:gd fmla="val 78101" name="adj1"/>
              <a:gd fmla="val -33022" name="adj2"/>
            </a:avLst>
          </a:prstGeom>
          <a:solidFill>
            <a:srgbClr val="BF9000"/>
          </a:solidFill>
          <a:ln cap="flat" cmpd="sng" w="25400">
            <a:solidFill>
              <a:srgbClr val="31538F"/>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Mark</a:t>
            </a:r>
            <a:endParaRPr/>
          </a:p>
        </p:txBody>
      </p:sp>
      <p:sp>
        <p:nvSpPr>
          <p:cNvPr id="135" name="Google Shape;135;p20"/>
          <p:cNvSpPr/>
          <p:nvPr/>
        </p:nvSpPr>
        <p:spPr>
          <a:xfrm flipH="1">
            <a:off x="5638800" y="3028950"/>
            <a:ext cx="1752600" cy="342900"/>
          </a:xfrm>
          <a:prstGeom prst="wedgeRectCallout">
            <a:avLst>
              <a:gd fmla="val 71211" name="adj1"/>
              <a:gd fmla="val -9141" name="adj2"/>
            </a:avLst>
          </a:prstGeom>
          <a:solidFill>
            <a:srgbClr val="1E4E79"/>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Meter</a:t>
            </a:r>
            <a:endParaRPr/>
          </a:p>
        </p:txBody>
      </p:sp>
      <p:sp>
        <p:nvSpPr>
          <p:cNvPr id="136" name="Google Shape;136;p20"/>
          <p:cNvSpPr/>
          <p:nvPr/>
        </p:nvSpPr>
        <p:spPr>
          <a:xfrm>
            <a:off x="3429000" y="4114800"/>
            <a:ext cx="1828799" cy="342900"/>
          </a:xfrm>
          <a:prstGeom prst="wedgeRectCallout">
            <a:avLst>
              <a:gd fmla="val 2116" name="adj1"/>
              <a:gd fmla="val -183633" name="adj2"/>
            </a:avLst>
          </a:prstGeom>
          <a:solidFill>
            <a:srgbClr val="525252"/>
          </a:solidFill>
          <a:ln cap="flat" cmpd="sng" w="25400">
            <a:solidFill>
              <a:srgbClr val="31538F"/>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Time</a:t>
            </a:r>
            <a:endParaRPr/>
          </a:p>
        </p:txBody>
      </p:sp>
      <p:sp>
        <p:nvSpPr>
          <p:cNvPr id="137" name="Google Shape;137;p20"/>
          <p:cNvSpPr/>
          <p:nvPr/>
        </p:nvSpPr>
        <p:spPr>
          <a:xfrm>
            <a:off x="3581400" y="2686050"/>
            <a:ext cx="1676400" cy="971550"/>
          </a:xfrm>
          <a:prstGeom prst="roundRect">
            <a:avLst>
              <a:gd fmla="val 16667" name="adj"/>
            </a:avLst>
          </a:prstGeom>
          <a:solidFill>
            <a:srgbClr val="C00000"/>
          </a:solidFill>
          <a:ln cap="flat" cmpd="sng" w="25400">
            <a:solidFill>
              <a:srgbClr val="31538F"/>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2200" u="none" cap="none" strike="noStrike">
                <a:solidFill>
                  <a:schemeClr val="lt1"/>
                </a:solidFill>
                <a:latin typeface="Courier New"/>
                <a:ea typeface="Courier New"/>
                <a:cs typeface="Courier New"/>
                <a:sym typeface="Courier New"/>
              </a:rPr>
              <a:t>Text-level Semantic Tags</a:t>
            </a:r>
            <a:endParaRPr/>
          </a:p>
        </p:txBody>
      </p:sp>
      <p:grpSp>
        <p:nvGrpSpPr>
          <p:cNvPr id="138" name="Google Shape;138;p20"/>
          <p:cNvGrpSpPr/>
          <p:nvPr/>
        </p:nvGrpSpPr>
        <p:grpSpPr>
          <a:xfrm>
            <a:off x="457200" y="945630"/>
            <a:ext cx="8382000" cy="1080540"/>
            <a:chOff x="0" y="117840"/>
            <a:chExt cx="8382000" cy="1440720"/>
          </a:xfrm>
        </p:grpSpPr>
        <p:sp>
          <p:nvSpPr>
            <p:cNvPr id="139" name="Google Shape;139;p20"/>
            <p:cNvSpPr/>
            <p:nvPr/>
          </p:nvSpPr>
          <p:spPr>
            <a:xfrm>
              <a:off x="0" y="117840"/>
              <a:ext cx="8382000" cy="67860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33127" y="150967"/>
              <a:ext cx="8315746" cy="612346"/>
            </a:xfrm>
            <a:prstGeom prst="rect">
              <a:avLst/>
            </a:prstGeom>
            <a:noFill/>
            <a:ln>
              <a:noFill/>
            </a:ln>
          </p:spPr>
          <p:txBody>
            <a:bodyPr anchorCtr="0" anchor="ctr"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ourier New"/>
                <a:buNone/>
              </a:pPr>
              <a:r>
                <a:rPr b="0" i="0" lang="vi" sz="1800" u="none" cap="none" strike="noStrike">
                  <a:solidFill>
                    <a:schemeClr val="dk1"/>
                  </a:solidFill>
                  <a:latin typeface="Courier New"/>
                  <a:ea typeface="Courier New"/>
                  <a:cs typeface="Courier New"/>
                  <a:sym typeface="Courier New"/>
                </a:rPr>
                <a:t>Are currently inline elements.</a:t>
              </a:r>
              <a:endParaRPr sz="1800"/>
            </a:p>
          </p:txBody>
        </p:sp>
        <p:sp>
          <p:nvSpPr>
            <p:cNvPr id="141" name="Google Shape;141;p20"/>
            <p:cNvSpPr/>
            <p:nvPr/>
          </p:nvSpPr>
          <p:spPr>
            <a:xfrm>
              <a:off x="0" y="879960"/>
              <a:ext cx="8382000" cy="67860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33127" y="913087"/>
              <a:ext cx="8315746" cy="612346"/>
            </a:xfrm>
            <a:prstGeom prst="rect">
              <a:avLst/>
            </a:prstGeom>
            <a:noFill/>
            <a:ln>
              <a:noFill/>
            </a:ln>
          </p:spPr>
          <p:txBody>
            <a:bodyPr anchorCtr="0" anchor="ctr"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ourier New"/>
                <a:buNone/>
              </a:pPr>
              <a:r>
                <a:rPr b="0" i="0" lang="vi" sz="1800" u="none" cap="none" strike="noStrike">
                  <a:solidFill>
                    <a:schemeClr val="dk1"/>
                  </a:solidFill>
                  <a:latin typeface="Courier New"/>
                  <a:ea typeface="Courier New"/>
                  <a:cs typeface="Courier New"/>
                  <a:sym typeface="Courier New"/>
                </a:rPr>
                <a:t>New text-level semantic elements are as follows:</a:t>
              </a:r>
              <a:endParaRPr sz="1800"/>
            </a:p>
          </p:txBody>
        </p:sp>
      </p:grpSp>
      <p:sp>
        <p:nvSpPr>
          <p:cNvPr id="143" name="Google Shape;143;p20"/>
          <p:cNvSpPr/>
          <p:nvPr/>
        </p:nvSpPr>
        <p:spPr>
          <a:xfrm flipH="1">
            <a:off x="4419600" y="2171700"/>
            <a:ext cx="1905000" cy="350044"/>
          </a:xfrm>
          <a:prstGeom prst="wedgeRectCallout">
            <a:avLst>
              <a:gd fmla="val 55162" name="adj1"/>
              <a:gd fmla="val 93496" name="adj2"/>
            </a:avLst>
          </a:prstGeom>
          <a:solidFill>
            <a:srgbClr val="385623"/>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Progress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0" name="Google Shape;150;p2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151" name="Google Shape;151;p21"/>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Layout 1-6</a:t>
            </a:r>
            <a:endParaRPr/>
          </a:p>
        </p:txBody>
      </p:sp>
      <p:grpSp>
        <p:nvGrpSpPr>
          <p:cNvPr id="152" name="Google Shape;152;p21"/>
          <p:cNvGrpSpPr/>
          <p:nvPr/>
        </p:nvGrpSpPr>
        <p:grpSpPr>
          <a:xfrm>
            <a:off x="679269" y="685102"/>
            <a:ext cx="7937862" cy="1599047"/>
            <a:chOff x="0" y="768"/>
            <a:chExt cx="7937862" cy="2132063"/>
          </a:xfrm>
        </p:grpSpPr>
        <p:sp>
          <p:nvSpPr>
            <p:cNvPr id="153" name="Google Shape;153;p21"/>
            <p:cNvSpPr/>
            <p:nvPr/>
          </p:nvSpPr>
          <p:spPr>
            <a:xfrm>
              <a:off x="0" y="768"/>
              <a:ext cx="7937862" cy="701828"/>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nvSpPr>
          <p:spPr>
            <a:xfrm>
              <a:off x="34260" y="35028"/>
              <a:ext cx="7869342" cy="633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&lt;</a:t>
              </a:r>
              <a:r>
                <a:rPr b="0" i="0" lang="vi" sz="2000" u="none" cap="none" strike="noStrike">
                  <a:solidFill>
                    <a:srgbClr val="FF0000"/>
                  </a:solidFill>
                  <a:latin typeface="Courier New"/>
                  <a:ea typeface="Courier New"/>
                  <a:cs typeface="Courier New"/>
                  <a:sym typeface="Courier New"/>
                </a:rPr>
                <a:t>header</a:t>
              </a:r>
              <a:r>
                <a:rPr b="0" i="0" lang="vi" sz="2000" u="none" cap="none" strike="noStrike">
                  <a:solidFill>
                    <a:schemeClr val="dk1"/>
                  </a:solidFill>
                  <a:latin typeface="Courier New"/>
                  <a:ea typeface="Courier New"/>
                  <a:cs typeface="Courier New"/>
                  <a:sym typeface="Courier New"/>
                </a:rPr>
                <a:t>&gt; element provides introductory information</a:t>
              </a:r>
              <a:r>
                <a:rPr b="0" i="0" lang="vi" sz="1700" u="none" cap="none" strike="noStrike">
                  <a:solidFill>
                    <a:schemeClr val="dk1"/>
                  </a:solidFill>
                  <a:latin typeface="Courier New"/>
                  <a:ea typeface="Courier New"/>
                  <a:cs typeface="Courier New"/>
                  <a:sym typeface="Courier New"/>
                </a:rPr>
                <a:t>.</a:t>
              </a:r>
              <a:endParaRPr/>
            </a:p>
          </p:txBody>
        </p:sp>
        <p:sp>
          <p:nvSpPr>
            <p:cNvPr id="155" name="Google Shape;155;p21"/>
            <p:cNvSpPr/>
            <p:nvPr/>
          </p:nvSpPr>
          <p:spPr>
            <a:xfrm>
              <a:off x="0" y="715885"/>
              <a:ext cx="7937862" cy="701828"/>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nvSpPr>
          <p:spPr>
            <a:xfrm>
              <a:off x="34260" y="750145"/>
              <a:ext cx="7869342" cy="63330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&lt;</a:t>
              </a:r>
              <a:r>
                <a:rPr b="0" i="0" lang="vi" sz="2000" u="none" cap="none" strike="noStrike">
                  <a:solidFill>
                    <a:srgbClr val="000000"/>
                  </a:solidFill>
                  <a:latin typeface="Arial"/>
                  <a:ea typeface="Arial"/>
                  <a:cs typeface="Arial"/>
                  <a:sym typeface="Arial"/>
                </a:rPr>
                <a:t>head&gt; tag provides information about the entire document.</a:t>
              </a:r>
              <a:endParaRPr/>
            </a:p>
          </p:txBody>
        </p:sp>
        <p:sp>
          <p:nvSpPr>
            <p:cNvPr id="157" name="Google Shape;157;p21"/>
            <p:cNvSpPr/>
            <p:nvPr/>
          </p:nvSpPr>
          <p:spPr>
            <a:xfrm>
              <a:off x="0" y="1431003"/>
              <a:ext cx="7937862" cy="701828"/>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nvSpPr>
          <p:spPr>
            <a:xfrm>
              <a:off x="34260" y="1465263"/>
              <a:ext cx="7869342" cy="633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0" i="0" lang="vi" sz="2000" u="none" cap="none" strike="noStrike">
                  <a:solidFill>
                    <a:srgbClr val="000000"/>
                  </a:solidFill>
                  <a:latin typeface="Arial"/>
                  <a:ea typeface="Arial"/>
                  <a:cs typeface="Arial"/>
                  <a:sym typeface="Arial"/>
                </a:rPr>
                <a:t>&lt;header&gt; tag is used only for the body of the Web page or for the sections inside the body.</a:t>
              </a:r>
              <a:endParaRPr/>
            </a:p>
          </p:txBody>
        </p:sp>
      </p:grpSp>
      <p:sp>
        <p:nvSpPr>
          <p:cNvPr id="159" name="Google Shape;159;p21"/>
          <p:cNvSpPr/>
          <p:nvPr/>
        </p:nvSpPr>
        <p:spPr>
          <a:xfrm>
            <a:off x="228600" y="2318402"/>
            <a:ext cx="4343400" cy="2285100"/>
          </a:xfrm>
          <a:prstGeom prst="rect">
            <a:avLst/>
          </a:prstGeom>
          <a:noFill/>
          <a:ln>
            <a:noFill/>
          </a:ln>
        </p:spPr>
        <p:txBody>
          <a:bodyPr anchorCtr="0" anchor="t" bIns="45700" lIns="91425" spcFirstLastPara="1" rIns="91425" wrap="square" tIns="45700">
            <a:noAutofit/>
          </a:bodyPr>
          <a:lstStyle/>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&lt;!DOCTYPE html&gt;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 lang=”en”&gt;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&lt;meta charset=”utf-8”&gt;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&lt;title&gt;My First Page&lt;/title&gt;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&lt;h1&gt;Sample Blog &lt;/h1&gt;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a:t>
            </a:r>
            <a:endParaRPr/>
          </a:p>
          <a:p>
            <a:pPr indent="-688975"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p:txBody>
      </p:sp>
      <p:pic>
        <p:nvPicPr>
          <p:cNvPr id="160" name="Google Shape;160;p21"/>
          <p:cNvPicPr preferRelativeResize="0"/>
          <p:nvPr/>
        </p:nvPicPr>
        <p:blipFill rotWithShape="1">
          <a:blip r:embed="rId3">
            <a:alphaModFix/>
          </a:blip>
          <a:srcRect b="0" l="0" r="0" t="0"/>
          <a:stretch/>
        </p:blipFill>
        <p:spPr>
          <a:xfrm>
            <a:off x="4648200" y="2571750"/>
            <a:ext cx="3978882" cy="20782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ppt_w</p:attrName>
                                        </p:attrNameLst>
                                      </p:cBhvr>
                                      <p:tavLst>
                                        <p:tav fmla="" tm="0">
                                          <p:val>
                                            <p:strVal val="0"/>
                                          </p:val>
                                        </p:tav>
                                        <p:tav fmla="" tm="100000">
                                          <p:val>
                                            <p:strVal val="#ppt_w"/>
                                          </p:val>
                                        </p:tav>
                                      </p:tavLst>
                                    </p:anim>
                                    <p:anim calcmode="lin" valueType="num">
                                      <p:cBhvr additive="base">
                                        <p:cTn dur="1000"/>
                                        <p:tgtEl>
                                          <p:spTgt spid="1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p:nvPr/>
        </p:nvSpPr>
        <p:spPr>
          <a:xfrm>
            <a:off x="335048" y="2305050"/>
            <a:ext cx="4370100" cy="2285100"/>
          </a:xfrm>
          <a:prstGeom prst="rect">
            <a:avLst/>
          </a:prstGeom>
          <a:noFill/>
          <a:ln>
            <a:noFill/>
          </a:ln>
        </p:spPr>
        <p:txBody>
          <a:bodyPr anchorCtr="0" anchor="t" bIns="45700" lIns="91425" spcFirstLastPara="1" rIns="91425" wrap="square" tIns="45700">
            <a:noAutofit/>
          </a:bodyPr>
          <a:lstStyle/>
          <a:p>
            <a:pPr indent="-741363"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a:t>
            </a:r>
            <a:endParaRPr/>
          </a:p>
          <a:p>
            <a:pPr indent="-515938"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515938"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&lt;h1&gt;Sample Blog&lt;/h1&gt;</a:t>
            </a:r>
            <a:endParaRPr/>
          </a:p>
          <a:p>
            <a:pPr indent="-515938"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&lt;nav&gt;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home &lt;/li&gt;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help &lt;/li&gt;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contact &lt;/li&gt;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571500" lvl="2" marL="9144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&lt;/nav&gt;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a:t>
            </a:r>
            <a:endParaRPr b="1" baseline="30000" i="0" u="none" cap="none" strike="noStrike">
              <a:solidFill>
                <a:schemeClr val="dk1"/>
              </a:solidFill>
              <a:latin typeface="Courier New"/>
              <a:ea typeface="Courier New"/>
              <a:cs typeface="Courier New"/>
              <a:sym typeface="Courier New"/>
            </a:endParaRPr>
          </a:p>
        </p:txBody>
      </p:sp>
      <p:sp>
        <p:nvSpPr>
          <p:cNvPr id="167" name="Google Shape;167;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68" name="Google Shape;168;p2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169" name="Google Shape;169;p22"/>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Layout 2-6</a:t>
            </a:r>
            <a:endParaRPr/>
          </a:p>
        </p:txBody>
      </p:sp>
      <p:grpSp>
        <p:nvGrpSpPr>
          <p:cNvPr id="170" name="Google Shape;170;p22"/>
          <p:cNvGrpSpPr/>
          <p:nvPr/>
        </p:nvGrpSpPr>
        <p:grpSpPr>
          <a:xfrm>
            <a:off x="457200" y="826538"/>
            <a:ext cx="8472488" cy="1261574"/>
            <a:chOff x="0" y="35250"/>
            <a:chExt cx="8472488" cy="1682099"/>
          </a:xfrm>
        </p:grpSpPr>
        <p:sp>
          <p:nvSpPr>
            <p:cNvPr id="171" name="Google Shape;171;p22"/>
            <p:cNvSpPr/>
            <p:nvPr/>
          </p:nvSpPr>
          <p:spPr>
            <a:xfrm>
              <a:off x="0" y="35250"/>
              <a:ext cx="8472488" cy="810809"/>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nvSpPr>
          <p:spPr>
            <a:xfrm>
              <a:off x="39580" y="74830"/>
              <a:ext cx="8393328" cy="73164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rgbClr val="FF0000"/>
                </a:buClr>
                <a:buSzPts val="2100"/>
                <a:buFont typeface="Courier New"/>
                <a:buNone/>
              </a:pPr>
              <a:r>
                <a:rPr b="0" i="0" lang="vi" sz="1600" u="none" cap="none" strike="noStrike">
                  <a:solidFill>
                    <a:srgbClr val="FF0000"/>
                  </a:solidFill>
                  <a:latin typeface="Courier New"/>
                  <a:ea typeface="Courier New"/>
                  <a:cs typeface="Courier New"/>
                  <a:sym typeface="Courier New"/>
                </a:rPr>
                <a:t>nav</a:t>
              </a:r>
              <a:r>
                <a:rPr b="0" i="0" lang="vi" sz="1600" u="none" cap="none" strike="noStrike">
                  <a:solidFill>
                    <a:schemeClr val="dk1"/>
                  </a:solidFill>
                  <a:latin typeface="Courier New"/>
                  <a:ea typeface="Courier New"/>
                  <a:cs typeface="Courier New"/>
                  <a:sym typeface="Courier New"/>
                </a:rPr>
                <a:t> element is a section which contains the navigation link to other pages or links to different sections within the page.</a:t>
              </a:r>
              <a:endParaRPr sz="1600"/>
            </a:p>
          </p:txBody>
        </p:sp>
        <p:sp>
          <p:nvSpPr>
            <p:cNvPr id="173" name="Google Shape;173;p22"/>
            <p:cNvSpPr/>
            <p:nvPr/>
          </p:nvSpPr>
          <p:spPr>
            <a:xfrm>
              <a:off x="0" y="906540"/>
              <a:ext cx="8472488" cy="810809"/>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nvSpPr>
          <p:spPr>
            <a:xfrm>
              <a:off x="39580" y="946120"/>
              <a:ext cx="8393328" cy="73164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sz="1600" u="none" cap="none" strike="noStrike">
                  <a:solidFill>
                    <a:schemeClr val="dk1"/>
                  </a:solidFill>
                  <a:latin typeface="Courier New"/>
                  <a:ea typeface="Courier New"/>
                  <a:cs typeface="Courier New"/>
                  <a:sym typeface="Courier New"/>
                </a:rPr>
                <a:t>Navigational elements are helpful in identifying large blocks of navigational data.</a:t>
              </a:r>
              <a:endParaRPr sz="1600"/>
            </a:p>
          </p:txBody>
        </p:sp>
      </p:grpSp>
      <p:sp>
        <p:nvSpPr>
          <p:cNvPr id="175" name="Google Shape;175;p22"/>
          <p:cNvSpPr/>
          <p:nvPr/>
        </p:nvSpPr>
        <p:spPr>
          <a:xfrm>
            <a:off x="914400" y="3257550"/>
            <a:ext cx="3276600" cy="1385100"/>
          </a:xfrm>
          <a:prstGeom prst="rect">
            <a:avLst/>
          </a:prstGeom>
          <a:noFill/>
          <a:ln cap="flat" cmpd="sng" w="25400">
            <a:solidFill>
              <a:srgbClr val="FF0000">
                <a:alpha val="9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pic>
        <p:nvPicPr>
          <p:cNvPr id="176" name="Google Shape;176;p22"/>
          <p:cNvPicPr preferRelativeResize="0"/>
          <p:nvPr/>
        </p:nvPicPr>
        <p:blipFill rotWithShape="1">
          <a:blip r:embed="rId3">
            <a:alphaModFix/>
          </a:blip>
          <a:srcRect b="0" l="0" r="0" t="0"/>
          <a:stretch/>
        </p:blipFill>
        <p:spPr>
          <a:xfrm>
            <a:off x="4904921" y="2743200"/>
            <a:ext cx="3636623" cy="1899486"/>
          </a:xfrm>
          <a:prstGeom prst="rect">
            <a:avLst/>
          </a:prstGeom>
          <a:noFill/>
          <a:ln>
            <a:noFill/>
          </a:ln>
        </p:spPr>
      </p:pic>
      <p:cxnSp>
        <p:nvCxnSpPr>
          <p:cNvPr id="177" name="Google Shape;177;p22"/>
          <p:cNvCxnSpPr/>
          <p:nvPr/>
        </p:nvCxnSpPr>
        <p:spPr>
          <a:xfrm flipH="1" rot="10800000">
            <a:off x="4191000" y="3028950"/>
            <a:ext cx="713921" cy="714375"/>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p:nvPr/>
        </p:nvSpPr>
        <p:spPr>
          <a:xfrm>
            <a:off x="381000" y="2376188"/>
            <a:ext cx="3810000" cy="23544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&lt;h1&gt;Sample Blog &lt;/h1&gt;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&lt;nav&gt;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home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help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contact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&lt;/nav&gt;</a:t>
            </a:r>
            <a:endParaRPr/>
          </a:p>
        </p:txBody>
      </p:sp>
      <p:sp>
        <p:nvSpPr>
          <p:cNvPr id="184" name="Google Shape;184;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5" name="Google Shape;185;p2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186" name="Google Shape;186;p23"/>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Layout 3-6</a:t>
            </a:r>
            <a:endParaRPr/>
          </a:p>
        </p:txBody>
      </p:sp>
      <p:grpSp>
        <p:nvGrpSpPr>
          <p:cNvPr id="187" name="Google Shape;187;p23"/>
          <p:cNvGrpSpPr/>
          <p:nvPr/>
        </p:nvGrpSpPr>
        <p:grpSpPr>
          <a:xfrm>
            <a:off x="457200" y="825074"/>
            <a:ext cx="8382000" cy="1321651"/>
            <a:chOff x="0" y="33299"/>
            <a:chExt cx="8382000" cy="1762201"/>
          </a:xfrm>
        </p:grpSpPr>
        <p:sp>
          <p:nvSpPr>
            <p:cNvPr id="188" name="Google Shape;188;p23"/>
            <p:cNvSpPr/>
            <p:nvPr/>
          </p:nvSpPr>
          <p:spPr>
            <a:xfrm>
              <a:off x="0" y="33299"/>
              <a:ext cx="8382000" cy="84942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nvSpPr>
          <p:spPr>
            <a:xfrm>
              <a:off x="41465" y="74764"/>
              <a:ext cx="8299070"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Courier New"/>
                <a:buNone/>
              </a:pPr>
              <a:r>
                <a:rPr b="0" i="0" lang="vi" u="none" cap="none" strike="noStrike">
                  <a:solidFill>
                    <a:schemeClr val="dk1"/>
                  </a:solidFill>
                  <a:latin typeface="Courier New"/>
                  <a:ea typeface="Courier New"/>
                  <a:cs typeface="Courier New"/>
                  <a:sym typeface="Courier New"/>
                </a:rPr>
                <a:t>&lt;</a:t>
              </a:r>
              <a:r>
                <a:rPr b="0" i="0" lang="vi" u="none" cap="none" strike="noStrike">
                  <a:solidFill>
                    <a:srgbClr val="FF0000"/>
                  </a:solidFill>
                  <a:latin typeface="Courier New"/>
                  <a:ea typeface="Courier New"/>
                  <a:cs typeface="Courier New"/>
                  <a:sym typeface="Courier New"/>
                </a:rPr>
                <a:t>section</a:t>
              </a:r>
              <a:r>
                <a:rPr b="0" i="0" lang="vi" u="none" cap="none" strike="noStrike">
                  <a:solidFill>
                    <a:schemeClr val="dk1"/>
                  </a:solidFill>
                  <a:latin typeface="Courier New"/>
                  <a:ea typeface="Courier New"/>
                  <a:cs typeface="Courier New"/>
                  <a:sym typeface="Courier New"/>
                </a:rPr>
                <a:t>&gt; is the main information bar that contains the most important information of the document.</a:t>
              </a:r>
              <a:endParaRPr/>
            </a:p>
          </p:txBody>
        </p:sp>
        <p:sp>
          <p:nvSpPr>
            <p:cNvPr id="190" name="Google Shape;190;p23"/>
            <p:cNvSpPr/>
            <p:nvPr/>
          </p:nvSpPr>
          <p:spPr>
            <a:xfrm>
              <a:off x="0" y="946080"/>
              <a:ext cx="8382000" cy="84942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nvSpPr>
          <p:spPr>
            <a:xfrm>
              <a:off x="41465" y="987545"/>
              <a:ext cx="8299070" cy="76649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Courier New"/>
                <a:buNone/>
              </a:pPr>
              <a:r>
                <a:rPr b="0" i="0" lang="vi" u="none" cap="none" strike="noStrike">
                  <a:solidFill>
                    <a:schemeClr val="dk1"/>
                  </a:solidFill>
                  <a:latin typeface="Courier New"/>
                  <a:ea typeface="Courier New"/>
                  <a:cs typeface="Courier New"/>
                  <a:sym typeface="Courier New"/>
                </a:rPr>
                <a:t>It can be created in different formats. For example, it can be divided into several blocks or columns.</a:t>
              </a:r>
              <a:endParaRPr/>
            </a:p>
          </p:txBody>
        </p:sp>
      </p:grpSp>
      <p:sp>
        <p:nvSpPr>
          <p:cNvPr id="192" name="Google Shape;192;p23"/>
          <p:cNvSpPr/>
          <p:nvPr/>
        </p:nvSpPr>
        <p:spPr>
          <a:xfrm>
            <a:off x="4343400" y="2509525"/>
            <a:ext cx="4724400" cy="17313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&lt;section&gt;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  &lt;h1&gt;Links&lt;/h1&gt;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  &lt;ul&gt;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    &lt;li&gt;&lt;a href=”#”&gt;Link 1&lt;/a&gt;&lt;/li&gt;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    &lt;li&gt;&lt;a href=”#”&gt;Link 2&lt;/a&gt;&lt;/li&gt;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    &lt;li&gt;&lt;a href=”#”&gt;Link 3&lt;/a&gt;&lt;/li&gt;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  &lt;/ul&gt;</a:t>
            </a:r>
            <a:endParaRPr sz="1600"/>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&lt;/section&gt;</a:t>
            </a:r>
            <a:endParaRPr b="0" baseline="30000" i="0" sz="160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rPr b="0" baseline="30000" i="0" lang="vi" sz="1600" u="none" cap="none" strike="noStrike">
                <a:solidFill>
                  <a:schemeClr val="dk1"/>
                </a:solidFill>
                <a:latin typeface="Courier New"/>
                <a:ea typeface="Courier New"/>
                <a:cs typeface="Courier New"/>
                <a:sym typeface="Courier New"/>
              </a:rPr>
              <a:t>&lt;/body&gt;</a:t>
            </a:r>
            <a:endParaRPr sz="1600"/>
          </a:p>
        </p:txBody>
      </p:sp>
      <p:sp>
        <p:nvSpPr>
          <p:cNvPr id="193" name="Google Shape;193;p23"/>
          <p:cNvSpPr/>
          <p:nvPr/>
        </p:nvSpPr>
        <p:spPr>
          <a:xfrm>
            <a:off x="4495800" y="2480937"/>
            <a:ext cx="4419600" cy="1992600"/>
          </a:xfrm>
          <a:prstGeom prst="rect">
            <a:avLst/>
          </a:prstGeom>
          <a:noFill/>
          <a:ln cap="flat" cmpd="sng" w="25400">
            <a:solidFill>
              <a:srgbClr val="FF0000">
                <a:alpha val="9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p:nvPr/>
        </p:nvSpPr>
        <p:spPr>
          <a:xfrm>
            <a:off x="3386797" y="2057400"/>
            <a:ext cx="5638800" cy="2839239"/>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&lt;section&gt;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&lt;h1&gt;Links&lt;/h1&gt;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&lt;li&gt;&lt;a href=”#”&gt;Link 1&lt;/a&gt;&lt;/li&gt;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&lt;li&gt;&lt;a href=”#”&gt;Link 2&lt;/a&gt;&lt;/li&gt;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&lt;li&gt;&lt;a href=”#”&gt;Link 3&lt;/a&gt;&lt;/li&gt;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&lt;/ul&gt;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&lt;/section&gt;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&lt;aside&gt;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&lt;blockquote&gt;Archive Number One&lt;/blockquote&gt;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&lt;br&gt;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&lt;blockquote&gt;Archive Number Two&lt;/blockquote&gt;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&lt;/aside&gt;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&lt;/body&gt;</a:t>
            </a:r>
            <a:endParaRPr sz="1200"/>
          </a:p>
          <a:p>
            <a:pPr indent="-274320" lvl="1" marL="457200" marR="0" rtl="0" algn="just">
              <a:lnSpc>
                <a:spcPct val="100000"/>
              </a:lnSpc>
              <a:spcBef>
                <a:spcPts val="0"/>
              </a:spcBef>
              <a:spcAft>
                <a:spcPts val="0"/>
              </a:spcAft>
              <a:buNone/>
            </a:pPr>
            <a:r>
              <a:rPr b="1" i="0" lang="vi" sz="1200" u="none" cap="none" strike="noStrike">
                <a:solidFill>
                  <a:schemeClr val="dk1"/>
                </a:solidFill>
                <a:latin typeface="Courier New"/>
                <a:ea typeface="Courier New"/>
                <a:cs typeface="Courier New"/>
                <a:sym typeface="Courier New"/>
              </a:rPr>
              <a:t>&lt;/html&gt;</a:t>
            </a:r>
            <a:endParaRPr b="1" baseline="30000" i="0" sz="1200" u="none" cap="none" strike="noStrike">
              <a:solidFill>
                <a:schemeClr val="dk1"/>
              </a:solidFill>
              <a:latin typeface="Courier New"/>
              <a:ea typeface="Courier New"/>
              <a:cs typeface="Courier New"/>
              <a:sym typeface="Courier New"/>
            </a:endParaRPr>
          </a:p>
        </p:txBody>
      </p:sp>
      <p:sp>
        <p:nvSpPr>
          <p:cNvPr id="200" name="Google Shape;200;p24"/>
          <p:cNvSpPr/>
          <p:nvPr/>
        </p:nvSpPr>
        <p:spPr>
          <a:xfrm>
            <a:off x="125436" y="2055641"/>
            <a:ext cx="3200400" cy="2469907"/>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&lt;!DOCTYPE html&gt;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 lang=”en”&gt;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&lt;h1&gt;Sample Blog &lt;/h1&gt;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&lt;/header&gt;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&lt;nav&gt;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home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help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contact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&lt;/nav&gt;</a:t>
            </a:r>
            <a:endParaRPr/>
          </a:p>
        </p:txBody>
      </p:sp>
      <p:sp>
        <p:nvSpPr>
          <p:cNvPr id="201" name="Google Shape;201;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2" name="Google Shape;202;p2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Navigational Aids and Division-Based Layout / Session 8 </a:t>
            </a:r>
            <a:endParaRPr/>
          </a:p>
        </p:txBody>
      </p:sp>
      <p:sp>
        <p:nvSpPr>
          <p:cNvPr id="203" name="Google Shape;203;p24"/>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HTML5 Semantic Layout 4-6</a:t>
            </a:r>
            <a:endParaRPr/>
          </a:p>
        </p:txBody>
      </p:sp>
      <p:grpSp>
        <p:nvGrpSpPr>
          <p:cNvPr id="204" name="Google Shape;204;p24"/>
          <p:cNvGrpSpPr/>
          <p:nvPr/>
        </p:nvGrpSpPr>
        <p:grpSpPr>
          <a:xfrm>
            <a:off x="457200" y="686587"/>
            <a:ext cx="8382000" cy="1141426"/>
            <a:chOff x="0" y="1049"/>
            <a:chExt cx="8382000" cy="1521901"/>
          </a:xfrm>
        </p:grpSpPr>
        <p:sp>
          <p:nvSpPr>
            <p:cNvPr id="205" name="Google Shape;205;p24"/>
            <p:cNvSpPr/>
            <p:nvPr/>
          </p:nvSpPr>
          <p:spPr>
            <a:xfrm>
              <a:off x="0" y="1049"/>
              <a:ext cx="8382000" cy="73359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nvSpPr>
          <p:spPr>
            <a:xfrm>
              <a:off x="35811" y="36860"/>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&lt;</a:t>
              </a:r>
              <a:r>
                <a:rPr b="0" i="0" lang="vi" u="none" cap="none" strike="noStrike">
                  <a:solidFill>
                    <a:srgbClr val="FF0000"/>
                  </a:solidFill>
                  <a:latin typeface="Courier New"/>
                  <a:ea typeface="Courier New"/>
                  <a:cs typeface="Courier New"/>
                  <a:sym typeface="Courier New"/>
                </a:rPr>
                <a:t>aside</a:t>
              </a:r>
              <a:r>
                <a:rPr b="0" i="0" lang="vi" u="none" cap="none" strike="noStrike">
                  <a:solidFill>
                    <a:schemeClr val="dk1"/>
                  </a:solidFill>
                  <a:latin typeface="Courier New"/>
                  <a:ea typeface="Courier New"/>
                  <a:cs typeface="Courier New"/>
                  <a:sym typeface="Courier New"/>
                </a:rPr>
                <a:t>&gt; element is a column or a section that generally contains data linked to the main information.</a:t>
              </a:r>
              <a:endParaRPr/>
            </a:p>
          </p:txBody>
        </p:sp>
        <p:sp>
          <p:nvSpPr>
            <p:cNvPr id="207" name="Google Shape;207;p24"/>
            <p:cNvSpPr/>
            <p:nvPr/>
          </p:nvSpPr>
          <p:spPr>
            <a:xfrm>
              <a:off x="0" y="789360"/>
              <a:ext cx="8382000" cy="73359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nvSpPr>
          <p:spPr>
            <a:xfrm>
              <a:off x="35811" y="825171"/>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This element is used for typographical effects, such as for sidebars, for groups of nav elements, for advertising purposes, and so on.</a:t>
              </a:r>
              <a:endParaRPr/>
            </a:p>
          </p:txBody>
        </p:sp>
      </p:grpSp>
      <p:sp>
        <p:nvSpPr>
          <p:cNvPr id="209" name="Google Shape;209;p24"/>
          <p:cNvSpPr/>
          <p:nvPr/>
        </p:nvSpPr>
        <p:spPr>
          <a:xfrm>
            <a:off x="3561690" y="3556792"/>
            <a:ext cx="5429909" cy="914400"/>
          </a:xfrm>
          <a:prstGeom prst="rect">
            <a:avLst/>
          </a:prstGeom>
          <a:noFill/>
          <a:ln cap="flat" cmpd="sng" w="25400">
            <a:solidFill>
              <a:srgbClr val="FF0000">
                <a:alpha val="9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