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Book Antiqu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ookAntiqua-bold.fntdata"/><Relationship Id="rId25" Type="http://schemas.openxmlformats.org/officeDocument/2006/relationships/font" Target="fonts/BookAntiqua-regular.fntdata"/><Relationship Id="rId28" Type="http://schemas.openxmlformats.org/officeDocument/2006/relationships/font" Target="fonts/BookAntiqua-boldItalic.fntdata"/><Relationship Id="rId27" Type="http://schemas.openxmlformats.org/officeDocument/2006/relationships/font" Target="fonts/BookAntiqu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c1588ae8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gb1c1588ae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Phiên 9: Tạo bảng</a:t>
            </a:r>
            <a:endParaRPr/>
          </a:p>
        </p:txBody>
      </p:sp>
      <p:sp>
        <p:nvSpPr>
          <p:cNvPr id="77" name="Google Shape;77;gb1c1588ae8_2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1c1588ae8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gb1c1588ae8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vi"/>
              <a:t>Căn chỉnh theo chiều ngang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Để đặt căn chỉnh theo kiểu, bạn có thể sử dụng thuộc tính </a:t>
            </a:r>
            <a:r>
              <a:rPr b="1" lang="vi"/>
              <a:t>text-align</a:t>
            </a:r>
            <a:endParaRPr b="1"/>
          </a:p>
        </p:txBody>
      </p:sp>
      <p:sp>
        <p:nvSpPr>
          <p:cNvPr id="194" name="Google Shape;194;gb1c1588ae8_2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c1588ae8_2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gb1c1588ae8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vi"/>
              <a:t>Căn chỉnh theo chiều dọc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Có thể căn chỉnh theo chiều dọc vị trí của dữ liệu bằng cách sử dụng thuộc tính </a:t>
            </a:r>
            <a:r>
              <a:rPr b="1" lang="vi"/>
              <a:t>valign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/>
              <a:t>HTML5</a:t>
            </a:r>
            <a:r>
              <a:rPr lang="vi"/>
              <a:t> đã ngừng sử dụng thuộc tính </a:t>
            </a:r>
            <a:r>
              <a:rPr b="1" lang="vi"/>
              <a:t>valign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Các giá trị có thể có của căn chỉnh dọc như sau:</a:t>
            </a:r>
            <a:endParaRPr/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 sz="1200"/>
              <a:t>top: </a:t>
            </a:r>
            <a:r>
              <a:rPr lang="vi"/>
              <a:t>Căn chỉnh theo chiều dọc dữ liệu trong ô ở trên cùng</a:t>
            </a:r>
            <a:endParaRPr b="1" sz="1200"/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 sz="1200"/>
              <a:t>middle: </a:t>
            </a:r>
            <a:r>
              <a:rPr lang="vi"/>
              <a:t>Căn chỉnh theo chiều dọc dữ liệu trong ô ở tâm</a:t>
            </a:r>
            <a:endParaRPr b="1" sz="1200"/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 sz="1200"/>
              <a:t>bottom: </a:t>
            </a:r>
            <a:r>
              <a:rPr lang="vi"/>
              <a:t>Căn chỉnh theo chiều dọc dữ liệu trong ô ở dưới cùng.</a:t>
            </a:r>
            <a:endParaRPr b="1" sz="1200"/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vi"/>
              <a:t>Ví dụ: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vi" sz="1200"/>
              <a:t>&lt;td style=“</a:t>
            </a:r>
            <a:r>
              <a:rPr b="1" lang="vi" sz="1200">
                <a:solidFill>
                  <a:srgbClr val="FF0000"/>
                </a:solidFill>
              </a:rPr>
              <a:t>text-align</a:t>
            </a:r>
            <a:r>
              <a:rPr b="1" lang="vi" sz="1200"/>
              <a:t>:center; </a:t>
            </a:r>
            <a:r>
              <a:rPr b="1" lang="vi" sz="1200">
                <a:solidFill>
                  <a:srgbClr val="FF0000"/>
                </a:solidFill>
              </a:rPr>
              <a:t>vertical-align</a:t>
            </a:r>
            <a:r>
              <a:rPr b="1" lang="vi" sz="1200"/>
              <a:t>:middle”&gt; Aptech Web site &lt;/td&gt;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Kiểu (</a:t>
            </a:r>
            <a:r>
              <a:rPr b="1" lang="vi" sz="1200"/>
              <a:t>style) </a:t>
            </a:r>
            <a:r>
              <a:rPr lang="vi"/>
              <a:t>cũng có thể được áp dụng cho các hàng, ô riêng lẻ hoặc cho toàn bộ bảng.</a:t>
            </a:r>
            <a:endParaRPr b="0"/>
          </a:p>
        </p:txBody>
      </p:sp>
      <p:sp>
        <p:nvSpPr>
          <p:cNvPr id="205" name="Google Shape;205;gb1c1588ae8_2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c1588ae8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gb1c1588ae8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Các thuộc tính canh lề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Dữ liệu trong bảng có thể lộn xộn, có thể ảnh hưởng đến khả năng đọc và sau đó khó hiểu dữ liệu. 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Để khắc phục sự cố này, hãy sử dụng các thuộc tính lề ô.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lang="vi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Sử dụng thuộc tính </a:t>
            </a:r>
            <a:r>
              <a:rPr b="1" lang="vi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endParaRPr/>
          </a:p>
          <a:p>
            <a:pPr indent="-171450" lvl="1" marL="6286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Phần đệm là khoảng không gian giữa nội dung và mép ngoài của nó. </a:t>
            </a:r>
            <a:endParaRPr/>
          </a:p>
          <a:p>
            <a:pPr indent="-171450" lvl="1" marL="6286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Đối với bảng, phần đệm được gọi là khoảng cách giữa văn bản và đường viền ô. </a:t>
            </a:r>
            <a:endParaRPr/>
          </a:p>
          <a:p>
            <a:pPr indent="-171450" lvl="1" marL="6286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Phần đệm ô cho phép người dùng kiểm soát giao diện của nội dung trên trang. Giả sử, nếu người dùng muốn đặt thuộc tính </a:t>
            </a:r>
            <a:r>
              <a:rPr b="1" lang="vi"/>
              <a:t>padding</a:t>
            </a:r>
            <a:r>
              <a:rPr lang="vi"/>
              <a:t> cho các ô riêng lẻ thì thuộc tính padding có thể được sử dụng như sau: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vi" sz="1200"/>
              <a:t>	&lt;td style=”padding:4px”&gt;</a:t>
            </a:r>
            <a:endParaRPr/>
          </a:p>
        </p:txBody>
      </p:sp>
      <p:sp>
        <p:nvSpPr>
          <p:cNvPr id="230" name="Google Shape;230;gb1c1588ae8_2_1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1c1588ae8_2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gb1c1588ae8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Thẻ caption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vi"/>
              <a:t>Dùng để tạo phụ đề cho bảng</a:t>
            </a:r>
            <a:endParaRPr b="0"/>
          </a:p>
        </p:txBody>
      </p:sp>
      <p:sp>
        <p:nvSpPr>
          <p:cNvPr id="243" name="Google Shape;243;gb1c1588ae8_2_1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1c1588ae8_2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gb1c1588ae8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Kích cỡ bảng và chiều rộng của cột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Kích cỡ bảng có thể được mở rộng khi thêm nhiều hàng và cột. 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Để đặt chiều rộng mặc định cho bảng, hãy sử dụng định nghĩa style trong thẻ </a:t>
            </a:r>
            <a:r>
              <a:rPr b="1" lang="vi"/>
              <a:t>&lt;head&gt;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Để đặt chiều rộng của cột theo pixel, có thể sử dụng thuộc tính style trong thẻ </a:t>
            </a:r>
            <a:r>
              <a:rPr b="1" lang="vi"/>
              <a:t>&lt;td&gt;</a:t>
            </a:r>
            <a:endParaRPr b="1"/>
          </a:p>
        </p:txBody>
      </p:sp>
      <p:sp>
        <p:nvSpPr>
          <p:cNvPr id="253" name="Google Shape;253;gb1c1588ae8_2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1c1588ae8_2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gb1c1588ae8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Áp dụng đường viền bằng cách sử dụng thuộc tính style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CSS có thể được sử dụng để áp dụng các đường viền vì nó là phương pháp linh hoạt và đáng tin cậy nhất. 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Sử dụng đường viền dựa trên thuộc tính style cho các thẻ </a:t>
            </a:r>
            <a:r>
              <a:rPr b="1" lang="vi"/>
              <a:t>&lt;table&gt; </a:t>
            </a:r>
            <a:r>
              <a:rPr lang="vi"/>
              <a:t>và </a:t>
            </a:r>
            <a:r>
              <a:rPr b="1" lang="vi"/>
              <a:t>&lt;td&gt; </a:t>
            </a:r>
            <a:r>
              <a:rPr lang="vi"/>
              <a:t>như sau:</a:t>
            </a:r>
            <a:endParaRPr/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 sz="1200"/>
              <a:t>border-width</a:t>
            </a:r>
            <a:r>
              <a:rPr lang="vi" sz="1200"/>
              <a:t>: </a:t>
            </a:r>
            <a:r>
              <a:rPr lang="vi"/>
              <a:t>độ dày của đường viền và các giá trị được chỉ định bằng pixel.</a:t>
            </a:r>
            <a:endParaRPr/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 sz="1200"/>
              <a:t>border-color</a:t>
            </a:r>
            <a:r>
              <a:rPr lang="vi" sz="1200"/>
              <a:t>: </a:t>
            </a:r>
            <a:r>
              <a:rPr lang="vi"/>
              <a:t>màu của đường viền được chỉ định bởi tên hoặc giá trị RGB hoặc số thập lục phân.</a:t>
            </a:r>
            <a:endParaRPr sz="1200"/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 sz="1200"/>
              <a:t>border-style</a:t>
            </a:r>
            <a:r>
              <a:rPr lang="vi" sz="1200"/>
              <a:t>: </a:t>
            </a:r>
            <a:r>
              <a:rPr lang="vi"/>
              <a:t>kiểu đường: liền mạch (</a:t>
            </a:r>
            <a:r>
              <a:rPr b="1" lang="vi" sz="1200"/>
              <a:t>solid</a:t>
            </a:r>
            <a:r>
              <a:rPr lang="vi" sz="1200"/>
              <a:t>)</a:t>
            </a:r>
            <a:r>
              <a:rPr lang="vi"/>
              <a:t>, nét đứt (</a:t>
            </a:r>
            <a:r>
              <a:rPr b="1" lang="vi" sz="1200"/>
              <a:t>dashed</a:t>
            </a:r>
            <a:r>
              <a:rPr lang="vi" sz="1200"/>
              <a:t>)</a:t>
            </a:r>
            <a:r>
              <a:rPr lang="vi"/>
              <a:t>, rãnh (</a:t>
            </a:r>
            <a:r>
              <a:rPr b="1" lang="vi" sz="1200"/>
              <a:t>groove</a:t>
            </a:r>
            <a:r>
              <a:rPr lang="vi" sz="1200"/>
              <a:t>)</a:t>
            </a:r>
            <a:r>
              <a:rPr lang="vi"/>
              <a:t>, chấm (</a:t>
            </a:r>
            <a:r>
              <a:rPr b="1" lang="vi" sz="1200"/>
              <a:t>dotted</a:t>
            </a:r>
            <a:r>
              <a:rPr lang="vi" sz="1200"/>
              <a:t>)</a:t>
            </a:r>
            <a:r>
              <a:rPr lang="vi"/>
              <a:t>, in nổi (</a:t>
            </a:r>
            <a:r>
              <a:rPr b="1" lang="vi" sz="1200"/>
              <a:t>outset</a:t>
            </a:r>
            <a:r>
              <a:rPr lang="vi" sz="1200"/>
              <a:t>)</a:t>
            </a:r>
            <a:r>
              <a:rPr lang="vi"/>
              <a:t>, đường viền (</a:t>
            </a:r>
            <a:r>
              <a:rPr b="1" lang="vi" sz="1200"/>
              <a:t>ridge</a:t>
            </a:r>
            <a:r>
              <a:rPr lang="vi" sz="1200"/>
              <a:t>)</a:t>
            </a:r>
            <a:r>
              <a:rPr lang="vi"/>
              <a:t>, in chìm (</a:t>
            </a:r>
            <a:r>
              <a:rPr b="1" lang="vi" sz="1200"/>
              <a:t>inset</a:t>
            </a:r>
            <a:r>
              <a:rPr lang="vi" sz="1200"/>
              <a:t>)</a:t>
            </a:r>
            <a:r>
              <a:rPr lang="vi"/>
              <a:t> hoặc không.</a:t>
            </a:r>
            <a:endParaRPr b="1"/>
          </a:p>
        </p:txBody>
      </p:sp>
      <p:sp>
        <p:nvSpPr>
          <p:cNvPr id="264" name="Google Shape;264;gb1c1588ae8_2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1c1588ae8_2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gb1c1588ae8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vi"/>
              <a:t>Áp dụng đường viền bằng cách sử dụng thuộc tính style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Để đặt tất cả các thuộc tính này cùng một lúc, có thể sử dụng thuộc tính đường viền và đặt các cài đặt theo thứ tự </a:t>
            </a:r>
            <a:r>
              <a:rPr b="1" i="1" lang="vi"/>
              <a:t>chiều rộng</a:t>
            </a:r>
            <a:r>
              <a:rPr lang="vi"/>
              <a:t>, </a:t>
            </a:r>
            <a:r>
              <a:rPr b="1" i="1" lang="vi"/>
              <a:t>màu sắc </a:t>
            </a:r>
            <a:r>
              <a:rPr lang="vi"/>
              <a:t>và </a:t>
            </a:r>
            <a:r>
              <a:rPr b="1" i="1" lang="vi"/>
              <a:t>kiểu tương ứng</a:t>
            </a:r>
            <a:r>
              <a:rPr lang="vi"/>
              <a:t>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Để định dạng các cạnh của đường viền riêng lẻ, hãy thay thế thuộc tính đường viền bằng thuộc tính đường viền dưới cùng (</a:t>
            </a:r>
            <a:r>
              <a:rPr b="1" lang="vi"/>
              <a:t>border-bottom</a:t>
            </a:r>
            <a:r>
              <a:rPr lang="vi"/>
              <a:t>), đường viền trên cùng (</a:t>
            </a:r>
            <a:r>
              <a:rPr b="1" lang="vi"/>
              <a:t>border-top</a:t>
            </a:r>
            <a:r>
              <a:rPr lang="vi"/>
              <a:t>), đường viền bên phải (</a:t>
            </a:r>
            <a:r>
              <a:rPr b="1" lang="vi"/>
              <a:t>border-right</a:t>
            </a:r>
            <a:r>
              <a:rPr lang="vi"/>
              <a:t>) hoặc đường viền bên trái (</a:t>
            </a:r>
            <a:r>
              <a:rPr b="1" lang="vi">
                <a:solidFill>
                  <a:srgbClr val="FF0000"/>
                </a:solidFill>
              </a:rPr>
              <a:t>border-left</a:t>
            </a:r>
            <a:r>
              <a:rPr lang="vi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286" name="Google Shape;286;gb1c1588ae8_2_2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1c1588ae8_2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gb1c1588ae8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vi"/>
              <a:t>Áp dụng đường viền bằng cách sử dụng thuộc tính style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b1c1588ae8_2_2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1c1588ae8_2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gb1c1588ae8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Tóm lược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Các bảng cho phép người dùng xem dữ liệu của bạn ở định dạng có cấu trúc và phân loại. 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Phần đệm là khoảng không gian giữa nội dung và mép ngoài của nó. 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Thẻ </a:t>
            </a:r>
            <a:r>
              <a:rPr b="1" lang="vi"/>
              <a:t>caption</a:t>
            </a:r>
            <a:r>
              <a:rPr lang="vi"/>
              <a:t> tạo định chú thích cho một bảng. Nó là một phần tử con của thẻ </a:t>
            </a:r>
            <a:r>
              <a:rPr b="1" lang="vi"/>
              <a:t>&lt;table&gt; 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Kéo dài đề cập đến quá trình kéo dài một ô qua nhiều hàng hoặc cột. 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Thuộc tính </a:t>
            </a:r>
            <a:r>
              <a:rPr b="1" lang="vi"/>
              <a:t>rowspan</a:t>
            </a:r>
            <a:r>
              <a:rPr lang="vi"/>
              <a:t> kéo dài một ô dữ liệu trên hai hoặc nhiều hàng. 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Thuộc tính </a:t>
            </a:r>
            <a:r>
              <a:rPr b="1" lang="vi"/>
              <a:t>colspan</a:t>
            </a:r>
            <a:r>
              <a:rPr lang="vi"/>
              <a:t> cho phép người dùng chỉ định số cột mà một ô sẽ kéo dài. 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Thuộc tính </a:t>
            </a:r>
            <a:r>
              <a:rPr b="1" lang="vi"/>
              <a:t>border</a:t>
            </a:r>
            <a:r>
              <a:rPr lang="vi"/>
              <a:t> của phần tử bảng cho phép người dùng chỉ định đường viền để hiển thị bảng trong trang Web. 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Các bảng cho phép người dùng sắp xếp dữ liệu. Nó cho phép nhà phát triển thiết kế một trang Web có bố cục trang hấp dẫn.</a:t>
            </a:r>
            <a:endParaRPr b="1"/>
          </a:p>
        </p:txBody>
      </p:sp>
      <p:sp>
        <p:nvSpPr>
          <p:cNvPr id="310" name="Google Shape;310;gb1c1588ae8_2_2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1c1588ae8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gb1c1588ae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Mục tiêu bài học: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Mô tả cách tạo và định dạng bảng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Giải thích kích thước bảng và chiều rộng của cột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Giải thích quá trình trộn các ô trong bảng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Giải thích bố cục trang cho bảng</a:t>
            </a:r>
            <a:endParaRPr b="1"/>
          </a:p>
        </p:txBody>
      </p:sp>
      <p:sp>
        <p:nvSpPr>
          <p:cNvPr id="82" name="Google Shape;82;gb1c1588ae8_2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c1588ae8_2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gb1c1588ae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Tạo và định dạng bảng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Một bảng được tạo thành từ các hàng và cột. Giao điểm của mỗi hàng và cột được gọi là một ô.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Một hàng được tạo thành từ một tập hợp các ô được đặt theo chiều ngang.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Một cột được tạo thành từ tập hợp các ô được đặt theo chiều dọc.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Người dùng có thể biểu diễn dữ liệu ở định dạng bảng bằng cách sử dụng thẻ </a:t>
            </a:r>
            <a:r>
              <a:rPr b="1" lang="vi"/>
              <a:t>&lt;table&gt;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Thẻ </a:t>
            </a:r>
            <a:r>
              <a:rPr b="1" lang="vi"/>
              <a:t>&lt;tr&gt; </a:t>
            </a:r>
            <a:r>
              <a:rPr lang="vi"/>
              <a:t>chia bảng thành các hàng và thẻ </a:t>
            </a:r>
            <a:r>
              <a:rPr b="1" lang="vi"/>
              <a:t>&lt;td&gt; </a:t>
            </a:r>
            <a:r>
              <a:rPr lang="vi"/>
              <a:t>chỉ định các cột cho mỗi hàng.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Theo mặc định, một bảng không có đường viền.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Thuộc tính </a:t>
            </a:r>
            <a:r>
              <a:rPr b="1" lang="vi"/>
              <a:t>border</a:t>
            </a:r>
            <a:r>
              <a:rPr lang="vi"/>
              <a:t> của thẻ </a:t>
            </a:r>
            <a:r>
              <a:rPr b="1" lang="vi"/>
              <a:t>&lt;table&gt; </a:t>
            </a:r>
            <a:r>
              <a:rPr lang="vi"/>
              <a:t>chỉ định đường viền để hiển thị bảng trong trang Web.</a:t>
            </a:r>
            <a:endParaRPr b="1"/>
          </a:p>
        </p:txBody>
      </p:sp>
      <p:sp>
        <p:nvSpPr>
          <p:cNvPr id="91" name="Google Shape;91;gb1c1588ae8_2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c1588ae8_2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b1c1588ae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vi"/>
              <a:t>Tạo và định dạng bảng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Đoạn mã trình bày cách tạo bảng.</a:t>
            </a:r>
            <a:endParaRPr/>
          </a:p>
        </p:txBody>
      </p:sp>
      <p:sp>
        <p:nvSpPr>
          <p:cNvPr id="114" name="Google Shape;114;gb1c1588ae8_2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1c1588ae8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b1c1588ae8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Tiêu đề bảng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Có thể chỉ định tiêu đề cho mỗi cột trong HTML bằng cách sử dụng thẻ &lt;th&gt;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Văn bản được bao gồm trong thẻ </a:t>
            </a:r>
            <a:r>
              <a:rPr b="1" lang="vi"/>
              <a:t>&lt;th&gt; </a:t>
            </a:r>
            <a:r>
              <a:rPr lang="vi"/>
              <a:t>sẽ được in đậm</a:t>
            </a:r>
            <a:endParaRPr b="1"/>
          </a:p>
        </p:txBody>
      </p:sp>
      <p:sp>
        <p:nvSpPr>
          <p:cNvPr id="125" name="Google Shape;125;gb1c1588ae8_2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c1588ae8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gb1c1588ae8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Trộn các ô trong bảng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Để thay đổi các ô của bảng thành chiều cao và chiều rộng khác nhau, bạn có thể sử dụng các thuộc tính </a:t>
            </a:r>
            <a:r>
              <a:rPr b="1" lang="vi"/>
              <a:t>colspan</a:t>
            </a:r>
            <a:r>
              <a:rPr lang="vi"/>
              <a:t> và </a:t>
            </a:r>
            <a:r>
              <a:rPr b="1" lang="vi"/>
              <a:t>rowspan</a:t>
            </a:r>
            <a:r>
              <a:rPr lang="vi"/>
              <a:t>:</a:t>
            </a:r>
            <a:endParaRPr/>
          </a:p>
          <a:p>
            <a:pPr indent="-171450" lvl="1" marL="6286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/>
              <a:t>colspan</a:t>
            </a:r>
            <a:r>
              <a:rPr lang="vi"/>
              <a:t>: chỉ định số cột sẽ kéo dài. </a:t>
            </a:r>
            <a:endParaRPr/>
          </a:p>
          <a:p>
            <a:pPr indent="-171450" lvl="1" marL="6286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/>
              <a:t>rowspan</a:t>
            </a:r>
            <a:r>
              <a:rPr lang="vi"/>
              <a:t>: chỉ định số hàng sẽ kéo dài.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Kéo dài đề cập đến quá trình kéo dài một ô qua nhiều hàng hoặc cột</a:t>
            </a:r>
            <a:endParaRPr b="1"/>
          </a:p>
        </p:txBody>
      </p:sp>
      <p:sp>
        <p:nvSpPr>
          <p:cNvPr id="136" name="Google Shape;136;gb1c1588ae8_2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c1588ae8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gb1c1588ae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Thuộc tính </a:t>
            </a:r>
            <a:r>
              <a:rPr b="1" lang="vi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colspan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Để kéo dài hai hoặc nhiều cột, hãy sử dụng thuộc tính </a:t>
            </a:r>
            <a:r>
              <a:rPr b="1" lang="vi"/>
              <a:t>colspan</a:t>
            </a:r>
            <a:r>
              <a:rPr lang="vi"/>
              <a:t> của thẻ </a:t>
            </a:r>
            <a:r>
              <a:rPr b="1" lang="vi"/>
              <a:t>&lt;td&gt; </a:t>
            </a:r>
            <a:r>
              <a:rPr lang="vi"/>
              <a:t>và </a:t>
            </a:r>
            <a:r>
              <a:rPr b="1" lang="vi"/>
              <a:t>&lt;th&gt;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Thuộc tính </a:t>
            </a:r>
            <a:r>
              <a:rPr b="1" lang="vi"/>
              <a:t>colspan</a:t>
            </a:r>
            <a:r>
              <a:rPr lang="vi"/>
              <a:t> cho phép kéo dài một ô dọc theo một hàng ngang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Giá trị của thuộc tính </a:t>
            </a:r>
            <a:r>
              <a:rPr b="1" lang="vi"/>
              <a:t>colspan</a:t>
            </a:r>
            <a:r>
              <a:rPr lang="vi"/>
              <a:t> chỉ định số lượng ô cần kéo dài</a:t>
            </a:r>
            <a:endParaRPr b="1"/>
          </a:p>
        </p:txBody>
      </p:sp>
      <p:sp>
        <p:nvSpPr>
          <p:cNvPr id="146" name="Google Shape;146;gb1c1588ae8_2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1c1588ae8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gb1c1588ae8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vi"/>
              <a:t>Thuộc tính </a:t>
            </a:r>
            <a:r>
              <a:rPr b="1" lang="vi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rowspan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Thuộc tính </a:t>
            </a:r>
            <a:r>
              <a:rPr b="1" lang="vi"/>
              <a:t>rowspan</a:t>
            </a:r>
            <a:r>
              <a:rPr lang="vi"/>
              <a:t> kéo dài một ô dữ liệu trên hai hoặc nhiều hàng.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Nó cho phép mở rộng một ô dữ liệu dọc theo một cột dọc.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b1c1588ae8_2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c1588ae8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b1c1588ae8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Căn chỉnh theo chiều ngang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Căn chỉnh xác định sự thể hiện của văn bản dọc theo các vị trí bên trái, bên phải hoặc trung tâm.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/>
              <a:t>HTML5</a:t>
            </a:r>
            <a:r>
              <a:rPr lang="vi"/>
              <a:t> không dùng thuộc tính </a:t>
            </a:r>
            <a:r>
              <a:rPr b="1" lang="vi"/>
              <a:t>align</a:t>
            </a:r>
            <a:endParaRPr b="1"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vi"/>
              <a:t>4 giá trị có thể có để thiết lập căn chỉnh theo chiều ngang là:</a:t>
            </a:r>
            <a:endParaRPr/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vi" sz="1200"/>
              <a:t>left</a:t>
            </a:r>
            <a:r>
              <a:rPr lang="vi" sz="1200"/>
              <a:t>: </a:t>
            </a:r>
            <a:r>
              <a:rPr lang="vi"/>
              <a:t>Căn chỉnh dữ liệu trong một ô ở phía bên trái. Đây là giá trị mặc định cho nội dung bảng.</a:t>
            </a:r>
            <a:endParaRPr sz="1200"/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lang="vi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r>
              <a:rPr lang="vi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vi"/>
              <a:t>Căn chỉnh dữ liệu trong ô ở giữa. Đây là giá trị mặc định cho tiêu đề bảng.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lang="vi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vi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vi"/>
              <a:t>Căn chỉnh dữ liệu trong ô ở phía bên phải.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lang="vi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justify</a:t>
            </a:r>
            <a:r>
              <a:rPr lang="vi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vi"/>
              <a:t>Căn chỉnh dữ liệu trong ô bằng cách điều chỉnh văn bản ở các cạnh.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b1c1588ae8_2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990600" y="1143000"/>
            <a:ext cx="441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1752600" y="2743200"/>
            <a:ext cx="182880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Session: 9</a:t>
            </a:r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914400" y="3314700"/>
            <a:ext cx="7315200" cy="58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45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Creating Tables</a:t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0"/>
            <a:ext cx="685800" cy="51435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100000">
                <a:srgbClr val="D5DB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3556" r="0" t="0"/>
          <a:stretch/>
        </p:blipFill>
        <p:spPr>
          <a:xfrm>
            <a:off x="7040033" y="1607538"/>
            <a:ext cx="656167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_Explorer_7_Logo-150x150.png"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63598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jpg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88993">
            <a:off x="931826" y="539450"/>
            <a:ext cx="1850231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28600" y="978888"/>
            <a:ext cx="7571303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6000" u="none" cap="none" strike="noStrike">
                <a:solidFill>
                  <a:srgbClr val="FF935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vi" sz="6000" u="none" cap="none" strike="noStrike">
                <a:solidFill>
                  <a:srgbClr val="AC1418"/>
                </a:solidFill>
                <a:latin typeface="Courier New"/>
                <a:ea typeface="Courier New"/>
                <a:cs typeface="Courier New"/>
                <a:sym typeface="Courier New"/>
              </a:rPr>
              <a:t>NexTGen Web</a:t>
            </a:r>
            <a:endParaRPr b="1" i="0" sz="6000" u="none" cap="none" strike="noStrike">
              <a:solidFill>
                <a:srgbClr val="AC141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3540"/>
          <a:stretch/>
        </p:blipFill>
        <p:spPr>
          <a:xfrm>
            <a:off x="5943600" y="1664688"/>
            <a:ext cx="762000" cy="48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9901" y="635988"/>
            <a:ext cx="464624" cy="442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56px-Chrome_Logo.svg_.png"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72400" y="115033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>
            <a:alpha val="40000"/>
          </a:schemeClr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accent1"/>
              </a:gs>
              <a:gs pos="42000">
                <a:srgbClr val="C4E0B2"/>
              </a:gs>
              <a:gs pos="100000">
                <a:srgbClr val="DBDBD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cap="none">
                <a:solidFill>
                  <a:srgbClr val="004E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/>
        </p:nvSpPr>
        <p:spPr>
          <a:xfrm>
            <a:off x="0" y="4960144"/>
            <a:ext cx="30480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vi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b="0" i="1" lang="vi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Aptech Ltd. </a:t>
            </a:r>
            <a:endParaRPr b="0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ML5_Logo_256.png"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0" y="57150"/>
            <a:ext cx="5143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49803"/>
          </a:scheme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263128"/>
            <a:ext cx="82296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4800" y="685800"/>
            <a:ext cx="8610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4E4C"/>
              </a:buClr>
              <a:buSzPts val="1400"/>
              <a:buFont typeface="Noto Sans Symbols"/>
              <a:buChar char="◆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200"/>
              <a:buFont typeface="Noto Sans Symbols"/>
              <a:buChar char="🞛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94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🞜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2860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Horizontal Alignment 2-2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304800" y="484160"/>
            <a:ext cx="8610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43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2200"/>
              <a:buFont typeface="Noto Sans Symbols"/>
              <a:buChar char="•"/>
            </a:pPr>
            <a:r>
              <a:rPr b="0" i="0" lang="vi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set the alignment with style you can use the </a:t>
            </a:r>
            <a:r>
              <a:rPr b="0" i="0" lang="vi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text-align </a:t>
            </a:r>
            <a:r>
              <a:rPr b="0" i="0" lang="vi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:</a:t>
            </a:r>
            <a:endParaRPr/>
          </a:p>
        </p:txBody>
      </p:sp>
      <p:pic>
        <p:nvPicPr>
          <p:cNvPr descr="Figure 9.5.tif"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485900"/>
            <a:ext cx="2514600" cy="225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028700"/>
            <a:ext cx="3048532" cy="3657600"/>
          </a:xfrm>
          <a:prstGeom prst="rect">
            <a:avLst/>
          </a:prstGeom>
          <a:noFill/>
          <a:ln cap="flat" cmpd="sng" w="19050">
            <a:solidFill>
              <a:srgbClr val="0036A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08" name="Google Shape;208;p26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Vertical Alignment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134144" y="682397"/>
            <a:ext cx="8458200" cy="805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4892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vertically align the position of data by using the </a:t>
            </a:r>
            <a:r>
              <a:rPr b="0" i="0" lang="vi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valign</a:t>
            </a: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attribute.</a:t>
            </a:r>
            <a:endParaRPr sz="1800"/>
          </a:p>
          <a:p>
            <a:pPr indent="-248920" lvl="1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has deprecated the </a:t>
            </a:r>
            <a:r>
              <a:rPr b="0" i="0" lang="vi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valign</a:t>
            </a: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attribute. </a:t>
            </a:r>
            <a:endParaRPr sz="1800"/>
          </a:p>
          <a:p>
            <a:pPr indent="-248920" lvl="1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possible values of vertical alignment are as follows:</a:t>
            </a:r>
            <a:endParaRPr sz="1800"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639726" y="1598884"/>
            <a:ext cx="7620000" cy="1758848"/>
            <a:chOff x="0" y="46634"/>
            <a:chExt cx="7620000" cy="2345131"/>
          </a:xfrm>
        </p:grpSpPr>
        <p:sp>
          <p:nvSpPr>
            <p:cNvPr id="212" name="Google Shape;212;p26"/>
            <p:cNvSpPr/>
            <p:nvPr/>
          </p:nvSpPr>
          <p:spPr>
            <a:xfrm>
              <a:off x="0" y="149221"/>
              <a:ext cx="7620000" cy="606375"/>
            </a:xfrm>
            <a:prstGeom prst="rect">
              <a:avLst/>
            </a:prstGeom>
            <a:solidFill>
              <a:srgbClr val="FBE4D4">
                <a:alpha val="89803"/>
              </a:srgbClr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 txBox="1"/>
            <p:nvPr/>
          </p:nvSpPr>
          <p:spPr>
            <a:xfrm>
              <a:off x="0" y="149221"/>
              <a:ext cx="7620000" cy="606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591375" spcFirstLastPara="1" rIns="591375" wrap="square" tIns="2291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Vertically aligns the data within the cell at the top.</a:t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28600" y="46634"/>
              <a:ext cx="5238948" cy="283912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242459" y="60493"/>
              <a:ext cx="5211230" cy="256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1600" spcFirstLastPara="1" rIns="201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urier New"/>
                <a:buNone/>
              </a:pPr>
              <a:r>
                <a:rPr b="1" i="0" lang="vi" sz="18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top:</a:t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0" y="943918"/>
              <a:ext cx="7620000" cy="606375"/>
            </a:xfrm>
            <a:prstGeom prst="rect">
              <a:avLst/>
            </a:prstGeom>
            <a:solidFill>
              <a:srgbClr val="FBE4D4">
                <a:alpha val="89803"/>
              </a:srgbClr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0" y="943918"/>
              <a:ext cx="7620000" cy="606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591375" spcFirstLastPara="1" rIns="591375" wrap="square" tIns="2291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Vertically aligns the data within the cell at</a:t>
              </a: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center.</a:t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40090" y="833962"/>
              <a:ext cx="5238948" cy="285652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254034" y="847906"/>
              <a:ext cx="5211060" cy="2577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1600" spcFirstLastPara="1" rIns="201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urier New"/>
                <a:buNone/>
              </a:pPr>
              <a:r>
                <a:rPr b="1" i="0" lang="vi" sz="18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middle:</a:t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0" y="1785390"/>
              <a:ext cx="7620000" cy="606375"/>
            </a:xfrm>
            <a:prstGeom prst="rect">
              <a:avLst/>
            </a:prstGeom>
            <a:solidFill>
              <a:srgbClr val="FBE4D4">
                <a:alpha val="89803"/>
              </a:srgbClr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0" y="1785390"/>
              <a:ext cx="7620000" cy="606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591375" spcFirstLastPara="1" rIns="591375" wrap="square" tIns="229100">
              <a:noAutofit/>
            </a:bodyPr>
            <a:lstStyle/>
            <a:p>
              <a:pPr indent="-1460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Vertically aligns the data within the cell at the bottom.</a:t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28600" y="1623030"/>
              <a:ext cx="5334000" cy="324720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244452" y="1638882"/>
              <a:ext cx="530229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1600" spcFirstLastPara="1" rIns="201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urier New"/>
                <a:buNone/>
              </a:pPr>
              <a:r>
                <a:rPr b="1" i="0" lang="vi" sz="18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bottom:</a:t>
              </a:r>
              <a:endParaRPr/>
            </a:p>
          </p:txBody>
        </p:sp>
      </p:grpSp>
      <p:sp>
        <p:nvSpPr>
          <p:cNvPr id="224" name="Google Shape;224;p26"/>
          <p:cNvSpPr/>
          <p:nvPr/>
        </p:nvSpPr>
        <p:spPr>
          <a:xfrm>
            <a:off x="304800" y="3536176"/>
            <a:ext cx="1371600" cy="241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457200" y="3789525"/>
            <a:ext cx="8541000" cy="48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401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&lt;td style=“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:center; 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vertical-align</a:t>
            </a: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:middle”&gt; Aptech Web site &lt;/td&gt;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106435" y="4426393"/>
            <a:ext cx="8458200" cy="306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432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2000"/>
              <a:buFont typeface="Noto Sans Symbols"/>
              <a:buChar char="•"/>
            </a:pPr>
            <a:r>
              <a:rPr b="0" i="0" lang="vi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style can also be applied to individual rows, cells, or to the entire table.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3" name="Google Shape;233;p27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Margin Attributes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199291" y="6858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in a table might appear cluttered, which may affect the readability  and then it is  difficult to comprehend data. 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overcome this issue, use the cell margin attributes.</a:t>
            </a:r>
            <a:endParaRPr sz="1800"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375227" y="1676153"/>
            <a:ext cx="8382000" cy="450304"/>
            <a:chOff x="0" y="924398"/>
            <a:chExt cx="8382000" cy="600405"/>
          </a:xfrm>
        </p:grpSpPr>
        <p:sp>
          <p:nvSpPr>
            <p:cNvPr id="237" name="Google Shape;237;p2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>
                <a:gd fmla="val 16667" name="adj"/>
              </a:avLst>
            </a:prstGeom>
            <a:solidFill>
              <a:srgbClr val="C0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-1270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Noto Sans Symbols"/>
                <a:buChar char="⮚"/>
              </a:pPr>
              <a:r>
                <a:rPr b="0" i="0" lang="vi" sz="20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vi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Padding</a:t>
              </a:r>
              <a:r>
                <a:rPr b="0" i="0" lang="vi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27"/>
          <p:cNvSpPr/>
          <p:nvPr/>
        </p:nvSpPr>
        <p:spPr>
          <a:xfrm>
            <a:off x="199291" y="2148438"/>
            <a:ext cx="8458200" cy="2541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527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 is the amount of space between the content and its outer edge. </a:t>
            </a:r>
            <a:endParaRPr sz="1800"/>
          </a:p>
          <a:p>
            <a:pPr indent="-25527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tables, padding is referred as a space between the text and the cell border.</a:t>
            </a:r>
            <a:endParaRPr sz="1800"/>
          </a:p>
          <a:p>
            <a:pPr indent="-25527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padding allows the user to control the look of the content on a page.</a:t>
            </a:r>
            <a:endParaRPr sz="1800"/>
          </a:p>
          <a:p>
            <a:pPr indent="-25527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Suppose, if the user wants to set the padding attribute for the individual cells then padding attribute can be used as follows:</a:t>
            </a:r>
            <a:endParaRPr sz="1800"/>
          </a:p>
          <a:p>
            <a:pPr indent="1189038" lvl="1" marL="18256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vi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&lt;td style=”padding:4px”&gt;</a:t>
            </a:r>
            <a:endParaRPr sz="1800"/>
          </a:p>
          <a:p>
            <a:pPr indent="-1854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4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46" name="Google Shape;246;p28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247" name="Google Shape;247;p28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Caption Element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42950"/>
            <a:ext cx="3257550" cy="4101584"/>
          </a:xfrm>
          <a:prstGeom prst="rect">
            <a:avLst/>
          </a:prstGeom>
          <a:noFill/>
          <a:ln cap="flat" cmpd="sng" w="19050">
            <a:solidFill>
              <a:srgbClr val="0036A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8313" y="1485900"/>
            <a:ext cx="44113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56" name="Google Shape;256;p29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Table Size and Width of a Column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242888" y="674984"/>
            <a:ext cx="86868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 size can be expanded when adding more rows and columns.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set the default width for the table , use style section in &lt;head&gt;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set the width of a column in pixels, can use style attribute in the &lt;td&gt; tag.</a:t>
            </a:r>
            <a:endParaRPr sz="1800"/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85950"/>
            <a:ext cx="4457700" cy="2291659"/>
          </a:xfrm>
          <a:prstGeom prst="rect">
            <a:avLst/>
          </a:prstGeom>
          <a:noFill/>
          <a:ln cap="flat" cmpd="sng" w="19050">
            <a:solidFill>
              <a:srgbClr val="0036A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1091" y="3829050"/>
            <a:ext cx="4305300" cy="95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67" name="Google Shape;267;p30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268" name="Google Shape;268;p30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Apply Borders by Using Styles 1-2</a:t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381000" y="691753"/>
            <a:ext cx="8305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can be used for applying borders as it is the best reliable and flexible method.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style based border for &lt;table&gt; and &lt;td&gt; tags as followed: </a:t>
            </a:r>
            <a:endParaRPr sz="1800"/>
          </a:p>
        </p:txBody>
      </p:sp>
      <p:grpSp>
        <p:nvGrpSpPr>
          <p:cNvPr id="270" name="Google Shape;270;p30"/>
          <p:cNvGrpSpPr/>
          <p:nvPr/>
        </p:nvGrpSpPr>
        <p:grpSpPr>
          <a:xfrm>
            <a:off x="496455" y="1750568"/>
            <a:ext cx="8343900" cy="2983276"/>
            <a:chOff x="0" y="25649"/>
            <a:chExt cx="8343900" cy="3977701"/>
          </a:xfrm>
        </p:grpSpPr>
        <p:sp>
          <p:nvSpPr>
            <p:cNvPr id="271" name="Google Shape;271;p30"/>
            <p:cNvSpPr/>
            <p:nvPr/>
          </p:nvSpPr>
          <p:spPr>
            <a:xfrm>
              <a:off x="0" y="330449"/>
              <a:ext cx="8343900" cy="787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 txBox="1"/>
            <p:nvPr/>
          </p:nvSpPr>
          <p:spPr>
            <a:xfrm>
              <a:off x="0" y="25649"/>
              <a:ext cx="8343900" cy="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647575" spcFirstLastPara="1" rIns="647575" wrap="square" tIns="4165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thickness of the border and the values are specified in pixels.</a:t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17195" y="35249"/>
              <a:ext cx="5840730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AF82"/>
                </a:gs>
                <a:gs pos="35000">
                  <a:srgbClr val="FFC5A7"/>
                </a:gs>
                <a:gs pos="100000">
                  <a:srgbClr val="FFE8D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446016" y="64070"/>
              <a:ext cx="578308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20750" spcFirstLastPara="1" rIns="2207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border-width:</a:t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0" y="1521149"/>
              <a:ext cx="8343900" cy="1039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 txBox="1"/>
            <p:nvPr/>
          </p:nvSpPr>
          <p:spPr>
            <a:xfrm>
              <a:off x="0" y="1521149"/>
              <a:ext cx="8343900" cy="10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647575" spcFirstLastPara="1" rIns="647575" wrap="square" tIns="416550">
              <a:noAutofit/>
            </a:bodyPr>
            <a:lstStyle/>
            <a:p>
              <a:pPr indent="-1460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color of the border specified by either name, or RGB value, or hexadecimal number.</a:t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17195" y="1225949"/>
              <a:ext cx="5840730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446016" y="1254770"/>
              <a:ext cx="578308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20750" spcFirstLastPara="1" rIns="2207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border-color:</a:t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0" y="2963850"/>
              <a:ext cx="8343900" cy="1039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 txBox="1"/>
            <p:nvPr/>
          </p:nvSpPr>
          <p:spPr>
            <a:xfrm>
              <a:off x="0" y="2963850"/>
              <a:ext cx="8343900" cy="10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000" lIns="647575" spcFirstLastPara="1" rIns="647575" wrap="square" tIns="416550">
              <a:noAutofit/>
            </a:bodyPr>
            <a:lstStyle/>
            <a:p>
              <a:pPr indent="-1460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line style: solid, dashed, groove, dotted, outset, ridge, inset, or none.</a:t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17195" y="2668650"/>
              <a:ext cx="5840730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446016" y="2697471"/>
              <a:ext cx="5783088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20750" spcFirstLastPara="1" rIns="2207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border-style: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89" name="Google Shape;289;p31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Apply Borders by Using Styles 2-2</a:t>
            </a:r>
            <a:endParaRPr/>
          </a:p>
        </p:txBody>
      </p:sp>
      <p:grpSp>
        <p:nvGrpSpPr>
          <p:cNvPr id="291" name="Google Shape;291;p31"/>
          <p:cNvGrpSpPr/>
          <p:nvPr/>
        </p:nvGrpSpPr>
        <p:grpSpPr>
          <a:xfrm>
            <a:off x="304800" y="653884"/>
            <a:ext cx="8458200" cy="2578432"/>
            <a:chOff x="0" y="33645"/>
            <a:chExt cx="8458200" cy="3437909"/>
          </a:xfrm>
        </p:grpSpPr>
        <p:sp>
          <p:nvSpPr>
            <p:cNvPr id="292" name="Google Shape;292;p31"/>
            <p:cNvSpPr/>
            <p:nvPr/>
          </p:nvSpPr>
          <p:spPr>
            <a:xfrm>
              <a:off x="0" y="33645"/>
              <a:ext cx="8458200" cy="11056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 txBox="1"/>
            <p:nvPr/>
          </p:nvSpPr>
          <p:spPr>
            <a:xfrm>
              <a:off x="53973" y="87618"/>
              <a:ext cx="8350254" cy="997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urier New"/>
                <a:buNone/>
              </a:pP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 set all these attributes at one time, can use the border attribute and place the settings in the order of width, color, and style respectively. </a:t>
              </a:r>
              <a:endParaRPr sz="1800"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0" y="1199775"/>
              <a:ext cx="8458200" cy="11056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4FF8D"/>
                </a:gs>
                <a:gs pos="35000">
                  <a:srgbClr val="A8FFAE"/>
                </a:gs>
                <a:gs pos="100000">
                  <a:srgbClr val="DAFFD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 txBox="1"/>
            <p:nvPr/>
          </p:nvSpPr>
          <p:spPr>
            <a:xfrm>
              <a:off x="53973" y="1253748"/>
              <a:ext cx="8350254" cy="997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urier New"/>
                <a:buNone/>
              </a:pP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 format the sides of the border individually, replace the border attribute with </a:t>
              </a:r>
              <a:r>
                <a:rPr b="0" i="0" lang="vi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border-bottom</a:t>
              </a: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0" i="0" lang="vi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border-top</a:t>
              </a: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0" i="0" lang="vi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border-right</a:t>
              </a: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or </a:t>
              </a:r>
              <a:r>
                <a:rPr b="0" i="0" lang="vi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border-left</a:t>
              </a: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attribute. </a:t>
              </a:r>
              <a:endParaRPr sz="1800"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0" y="2365905"/>
              <a:ext cx="8458200" cy="11056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CC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 txBox="1"/>
            <p:nvPr/>
          </p:nvSpPr>
          <p:spPr>
            <a:xfrm>
              <a:off x="53973" y="2419878"/>
              <a:ext cx="8350254" cy="997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urier New"/>
                <a:buNone/>
              </a:pP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can apply these attributes to the entire table or individual cells and also create rules in the &lt;style&gt; area.</a:t>
              </a:r>
              <a:endParaRPr sz="18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04" name="Google Shape;304;p32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305" name="Google Shape;305;p32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Apply Borders by Using Styles 2-2</a:t>
            </a:r>
            <a:endParaRPr/>
          </a:p>
        </p:txBody>
      </p:sp>
      <p:pic>
        <p:nvPicPr>
          <p:cNvPr descr="Figure 9.10.tif" id="306" name="Google Shape;3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971550"/>
            <a:ext cx="5562599" cy="374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13" name="Google Shape;313;p33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314" name="Google Shape;314;p33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Summary</a:t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21215" y="800100"/>
            <a:ext cx="8915400" cy="4028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allow the user to view your data in a structured and classified format.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 is the amount of space between the content and its outer edge.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caption element defines a caption for a table. It is a sub-element of the &lt;table&gt; element.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refers to a process of extending a cell across multiple rows or columns.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rowspan attribute spans a data cell across two or more rows.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colspan attribute allows the user to specify the number of columns a cell should span.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border attribute of the table element allows the user to specify a border for making the table visible in a Web page.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allow the user to organize the data. It enables the developer to design a Web page having an attractive page layout.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Objectives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98704" y="971550"/>
            <a:ext cx="7626096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43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2800"/>
              <a:buFont typeface="Noto Sans Symbols"/>
              <a:buChar char="•"/>
            </a:pPr>
            <a:r>
              <a:rPr b="0" i="0" lang="vi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how to create and format tables</a:t>
            </a:r>
            <a:endParaRPr/>
          </a:p>
          <a:p>
            <a:pPr indent="-27432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C1418"/>
              </a:buClr>
              <a:buSzPts val="2800"/>
              <a:buFont typeface="Noto Sans Symbols"/>
              <a:buChar char="•"/>
            </a:pPr>
            <a:r>
              <a:rPr b="0" i="0" lang="vi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table size and the width of a column</a:t>
            </a:r>
            <a:endParaRPr/>
          </a:p>
          <a:p>
            <a:pPr indent="-27432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C1418"/>
              </a:buClr>
              <a:buSzPts val="2800"/>
              <a:buFont typeface="Noto Sans Symbols"/>
              <a:buChar char="•"/>
            </a:pPr>
            <a:r>
              <a:rPr b="0" i="0" lang="vi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process of merging table cells</a:t>
            </a:r>
            <a:endParaRPr/>
          </a:p>
          <a:p>
            <a:pPr indent="-27432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C1418"/>
              </a:buClr>
              <a:buSzPts val="2800"/>
              <a:buFont typeface="Noto Sans Symbols"/>
              <a:buChar char="•"/>
            </a:pPr>
            <a:r>
              <a:rPr b="0" i="0" lang="vi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page layout for tables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and Formatting Tables 1-2</a:t>
            </a:r>
            <a:endParaRPr/>
          </a:p>
        </p:txBody>
      </p:sp>
      <p:grpSp>
        <p:nvGrpSpPr>
          <p:cNvPr id="96" name="Google Shape;96;p18"/>
          <p:cNvGrpSpPr/>
          <p:nvPr/>
        </p:nvGrpSpPr>
        <p:grpSpPr>
          <a:xfrm>
            <a:off x="304800" y="773662"/>
            <a:ext cx="8382000" cy="3881926"/>
            <a:chOff x="0" y="117149"/>
            <a:chExt cx="8382000" cy="5175901"/>
          </a:xfrm>
        </p:grpSpPr>
        <p:sp>
          <p:nvSpPr>
            <p:cNvPr id="97" name="Google Shape;97;p18"/>
            <p:cNvSpPr/>
            <p:nvPr/>
          </p:nvSpPr>
          <p:spPr>
            <a:xfrm>
              <a:off x="0" y="117149"/>
              <a:ext cx="8382000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AF82"/>
                </a:gs>
                <a:gs pos="35000">
                  <a:srgbClr val="FFC5A7"/>
                </a:gs>
                <a:gs pos="100000">
                  <a:srgbClr val="FFE8D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33926" y="151075"/>
              <a:ext cx="8314148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 table is made up of rows and columns. </a:t>
              </a:r>
              <a:b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intersection of each row and column is called as a cell.</a:t>
              </a:r>
              <a:endParaRPr sz="1600"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0" y="863969"/>
              <a:ext cx="8382000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33926" y="897895"/>
              <a:ext cx="8314148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 row is made up of a set of cells that are placed horizontally.</a:t>
              </a:r>
              <a:endParaRPr b="0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0" y="1610789"/>
              <a:ext cx="8382000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33926" y="1644715"/>
              <a:ext cx="8314148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 column is made up of set of cells that are placed vertically.</a:t>
              </a:r>
              <a:endParaRPr b="0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0" y="2357609"/>
              <a:ext cx="8382000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33926" y="2391535"/>
              <a:ext cx="8314148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user can represent the data in a tabular format by using the </a:t>
              </a:r>
              <a:r>
                <a:rPr b="0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table</a:t>
              </a:r>
              <a:r>
                <a:rPr b="0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element.</a:t>
              </a:r>
              <a:endParaRPr sz="1600"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0" y="3104429"/>
              <a:ext cx="8382000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BF7A3"/>
                </a:gs>
                <a:gs pos="35000">
                  <a:srgbClr val="CDF8BE"/>
                </a:gs>
                <a:gs pos="100000">
                  <a:srgbClr val="ECFDE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33926" y="3138355"/>
              <a:ext cx="8314148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</a:t>
              </a:r>
              <a:r>
                <a:rPr b="0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</a:t>
              </a:r>
              <a:r>
                <a:rPr b="0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element divides the table into rows and the </a:t>
              </a:r>
              <a:r>
                <a:rPr b="0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td</a:t>
              </a:r>
              <a:r>
                <a:rPr b="0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element specifies columns for each row.  </a:t>
              </a:r>
              <a:endParaRPr sz="1600"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0" y="3851250"/>
              <a:ext cx="8382000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AF82"/>
                </a:gs>
                <a:gs pos="35000">
                  <a:srgbClr val="FFC5A7"/>
                </a:gs>
                <a:gs pos="100000">
                  <a:srgbClr val="FFE8D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33926" y="3885176"/>
              <a:ext cx="8314148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 default, a table does not have a border.</a:t>
              </a:r>
              <a:r>
                <a:rPr b="0" i="0" lang="vi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0" y="4598070"/>
              <a:ext cx="8382000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33926" y="4631996"/>
              <a:ext cx="8314148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</a:t>
              </a:r>
              <a:r>
                <a:rPr b="1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border</a:t>
              </a: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attribute of the </a:t>
              </a:r>
              <a:r>
                <a:rPr b="1" i="0" lang="vi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&lt;table&gt; </a:t>
              </a:r>
              <a:r>
                <a:rPr b="0" i="0" lang="vi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element specifies a border for making the table visible in a Web page.</a:t>
              </a:r>
              <a:endParaRPr sz="16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and Formatting Tables 2-2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228600" y="48583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43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2200"/>
              <a:buFont typeface="Noto Sans Symbols"/>
              <a:buChar char="•"/>
            </a:pPr>
            <a:r>
              <a:rPr b="0" i="0" lang="vi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Snippet demonstrates how to create a table.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762000" y="914400"/>
            <a:ext cx="4343400" cy="401648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&lt;title&gt;Languages&lt;/title&gt;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&lt;h2&gt;Main Languages&lt;/h2&gt;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border=”1”&gt;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&lt;td&gt;English&lt;/td&gt;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&lt;td&gt;German&lt;/td&gt;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&lt;td&gt;French&lt;/td&gt;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&lt;td&gt;Italian&lt;/td&gt;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rgbClr val="0036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Figure 9.1.tif"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257300"/>
            <a:ext cx="2675334" cy="2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Table Headings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6200" y="543056"/>
            <a:ext cx="8763000" cy="820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43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2000"/>
              <a:buFont typeface="Noto Sans Symbols"/>
              <a:buChar char="•"/>
            </a:pPr>
            <a:r>
              <a:rPr b="0" i="0" lang="vi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specify the heading for each column in HTML by using the </a:t>
            </a:r>
            <a:r>
              <a:rPr b="1" i="0" lang="vi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&lt;th&gt; </a:t>
            </a:r>
            <a:r>
              <a:rPr b="0" i="0" lang="vi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</a:t>
            </a:r>
            <a:endParaRPr/>
          </a:p>
          <a:p>
            <a:pPr indent="-2743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2000"/>
              <a:buFont typeface="Noto Sans Symbols"/>
              <a:buChar char="•"/>
            </a:pPr>
            <a:r>
              <a:rPr b="0" i="0" lang="vi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text included within the </a:t>
            </a:r>
            <a:r>
              <a:rPr b="1" i="0" lang="vi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&lt;th&gt; </a:t>
            </a:r>
            <a:r>
              <a:rPr b="0" i="0" lang="vi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appears in bold. </a:t>
            </a:r>
            <a:endParaRPr/>
          </a:p>
        </p:txBody>
      </p:sp>
      <p:pic>
        <p:nvPicPr>
          <p:cNvPr descr="Figure 9.2.tif"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434" y="2400300"/>
            <a:ext cx="3757000" cy="243455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104900" y="1314450"/>
            <a:ext cx="3352800" cy="36009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border=”1”&gt;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&lt;td&gt;Mark&lt;/td&gt;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&lt;td&gt;17&lt;/td&gt;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&lt;td&gt;Madrid&lt;/td&gt;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&lt;td&gt;John&lt;/td&gt;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&lt;td&gt;19&lt;/td&gt;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&lt;td&gt;London&lt;/td&gt;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Merging Table Cells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42888" y="681038"/>
            <a:ext cx="8686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62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cells of a table to different height and width, colspan and rowspan attributes can be used:</a:t>
            </a:r>
            <a:endParaRPr sz="1800"/>
          </a:p>
          <a:p>
            <a:pPr indent="-248919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colspan</a:t>
            </a: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specify the number of columns to span.</a:t>
            </a:r>
            <a:endParaRPr sz="1800"/>
          </a:p>
          <a:p>
            <a:pPr indent="-248919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rowspan</a:t>
            </a: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specify the number of rows to span.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refers to a process of extending a cell across multiple rows or columns</a:t>
            </a:r>
            <a:endParaRPr sz="1800"/>
          </a:p>
          <a:p>
            <a:pPr indent="-965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2800"/>
              <a:buFont typeface="Noto Sans Symbols"/>
              <a:buNone/>
            </a:pPr>
            <a:r>
              <a:t/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ure 9.9.tif"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488" y="2402800"/>
            <a:ext cx="3171825" cy="232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Colspan Attribute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28600" y="427725"/>
            <a:ext cx="88305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span two or more columns, use the </a:t>
            </a:r>
            <a:r>
              <a:rPr b="0" i="0" lang="vi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colspan</a:t>
            </a: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 of the </a:t>
            </a:r>
            <a:r>
              <a:rPr b="0" i="0" lang="vi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&lt;td&gt; </a:t>
            </a: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vi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&lt;th&gt;</a:t>
            </a: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elements.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colspan attribute allows to span a cell along a horizontal row.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colspan attribute specifies the number of cells across</a:t>
            </a:r>
            <a:endParaRPr sz="1800"/>
          </a:p>
        </p:txBody>
      </p:sp>
      <p:sp>
        <p:nvSpPr>
          <p:cNvPr id="152" name="Google Shape;152;p22"/>
          <p:cNvSpPr txBox="1"/>
          <p:nvPr/>
        </p:nvSpPr>
        <p:spPr>
          <a:xfrm>
            <a:off x="1102275" y="1655274"/>
            <a:ext cx="4572000" cy="3426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60324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&lt;th 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=”2”&gt;IT&lt;/th&gt;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&lt;th </a:t>
            </a:r>
            <a:r>
              <a:rPr b="1" i="0" lang="vi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=”2”&gt;Accounts&lt;/th&gt; </a:t>
            </a:r>
            <a:endParaRPr/>
          </a:p>
          <a:p>
            <a:pPr indent="60324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 </a:t>
            </a:r>
            <a:endParaRPr/>
          </a:p>
          <a:p>
            <a:pPr indent="60324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&lt;th&gt;Name&lt;/th&gt;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&lt;th&gt;Location&lt;/th&gt;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&lt;th&gt;Name&lt;/th&gt;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&lt;th&gt;Location&lt;/th&gt; </a:t>
            </a:r>
            <a:endParaRPr/>
          </a:p>
          <a:p>
            <a:pPr indent="60324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 </a:t>
            </a:r>
            <a:endParaRPr/>
          </a:p>
          <a:p>
            <a:pPr indent="60324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&lt;td&gt;David&lt;/td&gt;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&lt;td&gt;New York&lt;/td&gt;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&lt;td&gt;John&lt;/td&gt; </a:t>
            </a:r>
            <a:endParaRPr/>
          </a:p>
          <a:p>
            <a:pPr indent="401638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&lt;td&gt;London&lt;/td&gt; </a:t>
            </a:r>
            <a:endParaRPr/>
          </a:p>
          <a:p>
            <a:pPr indent="60324" lvl="0" marL="55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 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150" y="2828325"/>
            <a:ext cx="2983424" cy="108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Rowspan Attribute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304800" y="595672"/>
            <a:ext cx="8610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432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2200"/>
              <a:buFont typeface="Noto Sans Symbols"/>
              <a:buChar char="•"/>
            </a:pPr>
            <a:r>
              <a:rPr b="0" i="0" lang="vi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vi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rowspan</a:t>
            </a:r>
            <a:r>
              <a:rPr b="0" i="0" lang="vi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 spans a data cell across two or more rows. </a:t>
            </a:r>
            <a:endParaRPr/>
          </a:p>
          <a:p>
            <a:pPr indent="-274320" lvl="1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C1418"/>
              </a:buClr>
              <a:buSzPts val="2200"/>
              <a:buFont typeface="Noto Sans Symbols"/>
              <a:buChar char="•"/>
            </a:pPr>
            <a:r>
              <a:rPr b="0" i="0" lang="vi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to span a data cell along a vertical column. 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98920"/>
            <a:ext cx="4038600" cy="3367963"/>
          </a:xfrm>
          <a:prstGeom prst="rect">
            <a:avLst/>
          </a:prstGeom>
          <a:noFill/>
          <a:ln cap="flat" cmpd="sng" w="19050">
            <a:solidFill>
              <a:srgbClr val="0036A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Figure 9.4.tif" id="164" name="Google Shape;1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1436832"/>
            <a:ext cx="2406691" cy="263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153400" y="4960144"/>
            <a:ext cx="776288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1" name="Google Shape;171;p24"/>
          <p:cNvSpPr txBox="1"/>
          <p:nvPr>
            <p:ph idx="11" type="ftr"/>
          </p:nvPr>
        </p:nvSpPr>
        <p:spPr>
          <a:xfrm>
            <a:off x="2514600" y="4960144"/>
            <a:ext cx="6019800" cy="12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Creating Tables / Session 9 </a:t>
            </a:r>
            <a:endParaRPr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533400" y="171450"/>
            <a:ext cx="7620000" cy="30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Horizontal Alignment 1-2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152833" y="628650"/>
            <a:ext cx="87630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determines the representation of text along the left, right, or center positions. 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has deprecated the </a:t>
            </a:r>
            <a:r>
              <a:rPr b="0" i="0" lang="vi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align</a:t>
            </a: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attribute.</a:t>
            </a:r>
            <a:endParaRPr sz="1800"/>
          </a:p>
          <a:p>
            <a:pPr indent="-24892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SzPts val="1800"/>
              <a:buFont typeface="Noto Sans Symbols"/>
              <a:buChar char="•"/>
            </a:pPr>
            <a:r>
              <a:rPr b="0" i="0" lang="vi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four possible values for setting the horizontal alignment are:</a:t>
            </a:r>
            <a:endParaRPr sz="1800"/>
          </a:p>
        </p:txBody>
      </p:sp>
      <p:grpSp>
        <p:nvGrpSpPr>
          <p:cNvPr id="174" name="Google Shape;174;p24"/>
          <p:cNvGrpSpPr/>
          <p:nvPr/>
        </p:nvGrpSpPr>
        <p:grpSpPr>
          <a:xfrm>
            <a:off x="648132" y="1792711"/>
            <a:ext cx="7962467" cy="2972970"/>
            <a:chOff x="0" y="46556"/>
            <a:chExt cx="7962467" cy="3963960"/>
          </a:xfrm>
        </p:grpSpPr>
        <p:sp>
          <p:nvSpPr>
            <p:cNvPr id="175" name="Google Shape;175;p24"/>
            <p:cNvSpPr/>
            <p:nvPr/>
          </p:nvSpPr>
          <p:spPr>
            <a:xfrm>
              <a:off x="0" y="253196"/>
              <a:ext cx="7962467" cy="837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 txBox="1"/>
            <p:nvPr/>
          </p:nvSpPr>
          <p:spPr>
            <a:xfrm>
              <a:off x="0" y="253196"/>
              <a:ext cx="7962467" cy="8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17975" spcFirstLastPara="1" rIns="617975" wrap="square" tIns="291575">
              <a:noAutofit/>
            </a:bodyPr>
            <a:lstStyle/>
            <a:p>
              <a:pPr indent="-1587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Aligns the data within a cell on the left side. This is the default value for table content.</a:t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398123" y="46556"/>
              <a:ext cx="5573726" cy="4132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418298" y="66731"/>
              <a:ext cx="5533376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0650" spcFirstLastPara="1" rIns="210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vi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left:</a:t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0" y="1373336"/>
              <a:ext cx="7962467" cy="837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65EE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 txBox="1"/>
            <p:nvPr/>
          </p:nvSpPr>
          <p:spPr>
            <a:xfrm>
              <a:off x="0" y="1373336"/>
              <a:ext cx="7962467" cy="8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17975" spcFirstLastPara="1" rIns="617975" wrap="square" tIns="291575">
              <a:noAutofit/>
            </a:bodyPr>
            <a:lstStyle/>
            <a:p>
              <a:pPr indent="-1587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Aligns the data within the cell on the center. This is the default value for table headings.</a:t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398123" y="1166696"/>
              <a:ext cx="5573726" cy="4132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DFF7F"/>
                </a:gs>
                <a:gs pos="35000">
                  <a:srgbClr val="BAFFA5"/>
                </a:gs>
                <a:gs pos="100000">
                  <a:srgbClr val="E0FFD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418298" y="1186871"/>
              <a:ext cx="5533376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0650" spcFirstLastPara="1" rIns="210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center:</a:t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0" y="2493476"/>
              <a:ext cx="7962467" cy="617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3DE1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0" y="2493476"/>
              <a:ext cx="7962467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17975" spcFirstLastPara="1" rIns="617975" wrap="square" tIns="291575">
              <a:noAutofit/>
            </a:bodyPr>
            <a:lstStyle/>
            <a:p>
              <a:pPr indent="-1587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Aligns the data within the cell on the right side.</a:t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398123" y="2286836"/>
              <a:ext cx="5573726" cy="4132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AFFC9"/>
                </a:gs>
                <a:gs pos="35000">
                  <a:srgbClr val="AEFFDB"/>
                </a:gs>
                <a:gs pos="100000">
                  <a:srgbClr val="DDFFE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 txBox="1"/>
            <p:nvPr/>
          </p:nvSpPr>
          <p:spPr>
            <a:xfrm>
              <a:off x="418298" y="2307011"/>
              <a:ext cx="5533376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0650" spcFirstLastPara="1" rIns="210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right:</a:t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0" y="3393116"/>
              <a:ext cx="7962467" cy="617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5999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0" y="3393116"/>
              <a:ext cx="7962467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17975" spcFirstLastPara="1" rIns="617975" wrap="square" tIns="291575">
              <a:noAutofit/>
            </a:bodyPr>
            <a:lstStyle/>
            <a:p>
              <a:pPr indent="-1587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Char char="•"/>
              </a:pPr>
              <a:r>
                <a:rPr b="0" i="0" lang="vi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Aligns the data within the cell by adjusting the text at the edges.</a:t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398123" y="3186476"/>
              <a:ext cx="5573726" cy="4132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CC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418298" y="3206651"/>
              <a:ext cx="5533376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0650" spcFirstLastPara="1" rIns="210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justify: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