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alatino Linotyp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alatinoLinotyp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latinoLinotyp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latinoLinotype-boldItalic.fntdata"/><Relationship Id="rId30" Type="http://schemas.openxmlformats.org/officeDocument/2006/relationships/font" Target="fonts/PalatinoLinotyp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2cb3bef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2cb3bef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2cb3bef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72cb3bef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2cb3bef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2cb3bef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2cb3bef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2cb3bef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2cb3bef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2cb3bef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2cb3bef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2cb3bef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2cb3bef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2cb3bef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2cb3bef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2cb3bef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2cb3bef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2cb3bef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2cb3bef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2cb3bef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72cb3bef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72cb3bef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72cb3bef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72cb3bef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72cb3bef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72cb3bef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2cb3be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72cb3be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2cb3bef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72cb3bef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2cb3bef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72cb3bef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2cb3bef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72cb3bef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72cb3bef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72cb3bef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2cb3bef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2cb3bef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2cb3bef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2cb3bef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2cb3bef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72cb3bef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053525" y="1213600"/>
            <a:ext cx="6894600" cy="18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Palatino Linotype"/>
              <a:buNone/>
              <a:defRPr b="1" sz="40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84675" y="3399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alatino Linotype"/>
              <a:buNone/>
              <a:defRPr b="1" sz="2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0"/>
            <a:ext cx="91440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alatino Linotype"/>
              <a:buNone/>
              <a:defRPr b="1" sz="3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383225" y="1136025"/>
            <a:ext cx="83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99250" y="1039325"/>
            <a:ext cx="84858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alatino Linotype"/>
              <a:buChar char="●"/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Char char="○"/>
              <a:defRPr sz="2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Char char="■"/>
              <a:defRPr sz="2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Char char="●"/>
              <a:defRPr sz="2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Char char="○"/>
              <a:defRPr sz="2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Char char="■"/>
              <a:defRPr sz="2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Char char="●"/>
              <a:defRPr sz="2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Char char="○"/>
              <a:defRPr sz="2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Char char="■"/>
              <a:defRPr sz="20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905550" y="3810925"/>
            <a:ext cx="76254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  <a:defRPr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073850" y="959475"/>
            <a:ext cx="7363500" cy="18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Personal Project Report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vi" sz="3000"/>
              <a:t>Topic: Segment Tree data structure in competitive programming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84675" y="3558475"/>
            <a:ext cx="8520600" cy="1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Instructor: 	Ph.D. Vũ Đức Minh</a:t>
            </a:r>
            <a:endParaRPr/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/>
              <a:t>Student: 	Lê Hữu Trung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69450" y="879425"/>
            <a:ext cx="8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Construction of Segment Tree from the given array.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433525"/>
            <a:ext cx="7793533" cy="340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69450" y="879425"/>
            <a:ext cx="8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Construction of Segment Tree from the given array.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63" y="1433525"/>
            <a:ext cx="7494866" cy="3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269450" y="879425"/>
            <a:ext cx="8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Construction of Segment Tree from the given array.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25" y="1433525"/>
            <a:ext cx="7501756" cy="3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269450" y="879425"/>
            <a:ext cx="8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Construction of Segment Tree from the given array.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0" y="1433525"/>
            <a:ext cx="8797200" cy="3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269450" y="879425"/>
            <a:ext cx="8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Construction of Segment Tree from the given array.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0" y="1433525"/>
            <a:ext cx="8797200" cy="3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69450" y="879425"/>
            <a:ext cx="8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Construction of Segment Tree from the given array.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8" y="1433525"/>
            <a:ext cx="8577520" cy="340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58000" y="1042000"/>
            <a:ext cx="82824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3. Total size of the array representing Segment Tree.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If n is a power of 2 the size of the Segment Tree is </a:t>
            </a:r>
            <a:r>
              <a:rPr b="1" i="1" lang="vi"/>
              <a:t>2n - 1</a:t>
            </a:r>
            <a:endParaRPr b="1" i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If n is not a power of 2, then the size of the tree will be </a:t>
            </a:r>
            <a:r>
              <a:rPr b="1" i="1" lang="vi"/>
              <a:t>2x – 1</a:t>
            </a:r>
            <a:r>
              <a:rPr lang="vi"/>
              <a:t> where x is the smallest power of 2 greater than 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i="1" lang="vi"/>
              <a:t>2.2^⌈log2n⌉ - 1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III. Pseudo code.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30800" y="913125"/>
            <a:ext cx="83448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1. Construct Segment Tree.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987" y="1399125"/>
            <a:ext cx="5982026" cy="35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III. Pseudo code.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430800" y="913125"/>
            <a:ext cx="83448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2. Query a given range.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875" y="1399125"/>
            <a:ext cx="5759579" cy="343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III. Pseudo code.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430800" y="913125"/>
            <a:ext cx="83448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3. Update a value.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851" y="1399125"/>
            <a:ext cx="4402300" cy="36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Table of contents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57850" y="1355675"/>
            <a:ext cx="84858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I. What is a Segment Tree?</a:t>
            </a:r>
            <a:endParaRPr b="1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/>
              <a:t>II. Structure of Segment Tree.</a:t>
            </a:r>
            <a:endParaRPr b="1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/>
              <a:t>III. Pseudo code.</a:t>
            </a:r>
            <a:endParaRPr b="1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/>
              <a:t>IV. Implementation.</a:t>
            </a:r>
            <a:endParaRPr b="1"/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vi"/>
              <a:t>V. Conclusion.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IV. Implementation.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V. Conclusion.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550675" y="1039325"/>
            <a:ext cx="81342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Through this project, I have:</a:t>
            </a:r>
            <a:endParaRPr/>
          </a:p>
          <a:p>
            <a:pPr indent="-381000" lvl="0" marL="18288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Learnt Segment Tree.</a:t>
            </a:r>
            <a:endParaRPr/>
          </a:p>
          <a:p>
            <a:pPr indent="-381000" lvl="0" marL="18288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Learnt how to carry on a report.</a:t>
            </a:r>
            <a:endParaRPr/>
          </a:p>
          <a:p>
            <a:pPr indent="-381000" lvl="0" marL="18288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Improved programming skill.</a:t>
            </a:r>
            <a:endParaRPr/>
          </a:p>
          <a:p>
            <a:pPr indent="-381000" lvl="0" marL="18288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vi"/>
              <a:t>Improved self-learn skill.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893825" y="3400875"/>
            <a:ext cx="7625400" cy="1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/>
              <a:t>Thanks for listening!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63E80"/>
                </a:solidFill>
              </a:rPr>
              <a:t>If you have any questions please keep it for yourself.</a:t>
            </a:r>
            <a:br>
              <a:rPr lang="vi" sz="2400">
                <a:solidFill>
                  <a:srgbClr val="263E80"/>
                </a:solidFill>
              </a:rPr>
            </a:br>
            <a:r>
              <a:rPr lang="vi" sz="2400">
                <a:solidFill>
                  <a:srgbClr val="263E80"/>
                </a:solidFill>
              </a:rPr>
              <a:t>I’m not Google :))</a:t>
            </a:r>
            <a:endParaRPr sz="2400">
              <a:solidFill>
                <a:srgbClr val="263E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I. What is a Segment Tree?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15525" y="1323950"/>
            <a:ext cx="80727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A powerful data structure for range query.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Is a full binary tree and normally built on an array.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The internal node store the information of its left and right child.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Require linear amount of memory (maximum </a:t>
            </a:r>
            <a:r>
              <a:rPr b="1" i="1" lang="vi"/>
              <a:t>4n</a:t>
            </a:r>
            <a:r>
              <a:rPr lang="vi"/>
              <a:t>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vi"/>
              <a:t>Answer a query in </a:t>
            </a:r>
            <a:r>
              <a:rPr b="1" i="1" lang="vi"/>
              <a:t>O(logn)</a:t>
            </a:r>
            <a:r>
              <a:rPr b="1" lang="vi"/>
              <a:t>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I. What is a Segment Tree?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65275" y="4238050"/>
            <a:ext cx="80727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/>
              <a:t>A basic Segment Tree to get Sum on a segment.</a:t>
            </a: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850" y="1374938"/>
            <a:ext cx="6508288" cy="27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8000" y="1042000"/>
            <a:ext cx="80874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1. Representation of Segment Tree.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Leaf Nodes are the elements of the input array.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Each internal node represents some merging of the leaf nodes. The merging may be different for different problems.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vi"/>
              <a:t>Often represented by an array, for each node at index </a:t>
            </a:r>
            <a:r>
              <a:rPr b="1" lang="vi"/>
              <a:t>i</a:t>
            </a:r>
            <a:r>
              <a:rPr lang="vi"/>
              <a:t>, the left child is at index </a:t>
            </a:r>
            <a:r>
              <a:rPr b="1" lang="vi"/>
              <a:t>2i + 1</a:t>
            </a:r>
            <a:r>
              <a:rPr lang="vi"/>
              <a:t>, right child at </a:t>
            </a:r>
            <a:r>
              <a:rPr b="1" lang="vi"/>
              <a:t>2i + 2.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25" y="1433528"/>
            <a:ext cx="8238549" cy="35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089650" y="3596900"/>
            <a:ext cx="674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Leaf Nodes are the elements of the input array. </a:t>
            </a:r>
            <a:endParaRPr sz="2000"/>
          </a:p>
        </p:txBody>
      </p:sp>
      <p:sp>
        <p:nvSpPr>
          <p:cNvPr id="92" name="Google Shape;92;p18"/>
          <p:cNvSpPr txBox="1"/>
          <p:nvPr/>
        </p:nvSpPr>
        <p:spPr>
          <a:xfrm>
            <a:off x="269450" y="879425"/>
            <a:ext cx="75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1. Representation of Segment Tree.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312" l="0" r="0" t="-4635"/>
          <a:stretch/>
        </p:blipFill>
        <p:spPr>
          <a:xfrm>
            <a:off x="452725" y="1339825"/>
            <a:ext cx="8238549" cy="36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939900" y="3678900"/>
            <a:ext cx="726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Each internal node represents some merging of the leaf nodes.</a:t>
            </a:r>
            <a:endParaRPr sz="2000"/>
          </a:p>
        </p:txBody>
      </p:sp>
      <p:sp>
        <p:nvSpPr>
          <p:cNvPr id="100" name="Google Shape;100;p19"/>
          <p:cNvSpPr txBox="1"/>
          <p:nvPr/>
        </p:nvSpPr>
        <p:spPr>
          <a:xfrm>
            <a:off x="269450" y="879425"/>
            <a:ext cx="75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1. Representation of Segment Tree.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1918" r="4034" t="0"/>
          <a:stretch/>
        </p:blipFill>
        <p:spPr>
          <a:xfrm>
            <a:off x="272088" y="1480600"/>
            <a:ext cx="8599826" cy="351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869588" y="3620325"/>
            <a:ext cx="726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merging may be different for different problems. </a:t>
            </a:r>
            <a:endParaRPr sz="2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69450" y="879425"/>
            <a:ext cx="75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1. Representation of Segment Tree.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323975" y="0"/>
            <a:ext cx="66834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 Structure of Segment Tree.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269450" y="879425"/>
            <a:ext cx="80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vi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Construction of Segment Tree from the given array.</a:t>
            </a:r>
            <a:endParaRPr b="1"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00" y="1480400"/>
            <a:ext cx="7638161" cy="340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