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Nuni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Nunito-bold.fntdata"/><Relationship Id="rId41" Type="http://schemas.openxmlformats.org/officeDocument/2006/relationships/font" Target="fonts/Nunito-regular.fntdata"/><Relationship Id="rId22" Type="http://schemas.openxmlformats.org/officeDocument/2006/relationships/slide" Target="slides/slide17.xml"/><Relationship Id="rId44" Type="http://schemas.openxmlformats.org/officeDocument/2006/relationships/font" Target="fonts/Nunito-boldItalic.fntdata"/><Relationship Id="rId21" Type="http://schemas.openxmlformats.org/officeDocument/2006/relationships/slide" Target="slides/slide16.xml"/><Relationship Id="rId43" Type="http://schemas.openxmlformats.org/officeDocument/2006/relationships/font" Target="fonts/Nuni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ae7cd98e3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cae7cd98e3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ae7cd98e3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ae7cd98e3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ae7cd98e3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cae7cd98e3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ae7cd98e3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cae7cd98e3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ae7cd98e3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cae7cd98e3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ae7cd98e3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ae7cd98e3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Knowledge-Level Representation: A person at a university can have multiple roles, such as Student, Faculty, or Staff. Each role is associated with specific attributes and relationships, independent of how these roles might be stored or managed in a database.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ae7cd98e3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ae7cd98e3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ae7cd98e3_2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ae7cd98e3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a89a7f3b8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ca89a7f3b8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chapter, i will present 3 different ontology design methodology: knowledge engineering methodology, dogma methodology and diligent methodology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cae7cd98e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cae7cd98e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design method is Knowledge engineering methodology, which is created in 1996, </a:t>
            </a:r>
            <a:r>
              <a:rPr lang="en" sz="1150">
                <a:solidFill>
                  <a:schemeClr val="dk1"/>
                </a:solidFill>
                <a:latin typeface="Times New Roman"/>
                <a:ea typeface="Times New Roman"/>
                <a:cs typeface="Times New Roman"/>
                <a:sym typeface="Times New Roman"/>
              </a:rPr>
              <a:t>This proposal describes some of the most important tasks, involved in the process of the creation of ontologies.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a89a7f3b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a89a7f3b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b1e1cb9b7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cb1e1cb9b7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latin typeface="Times New Roman"/>
                <a:ea typeface="Times New Roman"/>
                <a:cs typeface="Times New Roman"/>
                <a:sym typeface="Times New Roman"/>
              </a:rPr>
              <a:t>It starts with the definition and conceptualization of the domain, </a:t>
            </a:r>
            <a:r>
              <a:rPr lang="en" sz="1150">
                <a:solidFill>
                  <a:srgbClr val="3C4043"/>
                </a:solidFill>
                <a:highlight>
                  <a:srgbClr val="F5F5F5"/>
                </a:highlight>
                <a:latin typeface="Roboto"/>
                <a:ea typeface="Roboto"/>
                <a:cs typeface="Roboto"/>
                <a:sym typeface="Roboto"/>
              </a:rPr>
              <a:t>we need to define the domain, purpose and scope of ontology, we need to define the domain the ontology covers, which ontology queries provide information, and who uses and maintains the ontology. For example, Domain: Restaurant Industry Purpose: Facilitate information retrieval and reasoning about restaurants. Scope: Includes information on restaurant types, cuisines, locations, menus, prices, reviews, and amenities</a:t>
            </a:r>
            <a:endParaRPr sz="11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cb1e1cb9b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cb1e1cb9b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latin typeface="Times New Roman"/>
                <a:ea typeface="Times New Roman"/>
                <a:cs typeface="Times New Roman"/>
                <a:sym typeface="Times New Roman"/>
              </a:rPr>
              <a:t>After define and conceptualize the domain and scope, we need an </a:t>
            </a:r>
            <a:r>
              <a:rPr lang="en" sz="1150">
                <a:solidFill>
                  <a:schemeClr val="dk1"/>
                </a:solidFill>
                <a:latin typeface="Times New Roman"/>
                <a:ea typeface="Times New Roman"/>
                <a:cs typeface="Times New Roman"/>
                <a:sym typeface="Times New Roman"/>
              </a:rPr>
              <a:t>analysis phase in order to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cb1e1cb9b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cb1e1cb9b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chemeClr val="dk1"/>
                </a:solidFill>
                <a:latin typeface="Times New Roman"/>
                <a:ea typeface="Times New Roman"/>
                <a:cs typeface="Times New Roman"/>
                <a:sym typeface="Times New Roman"/>
              </a:rPr>
              <a:t>reuse existing ontologies in the model that is being built. </a:t>
            </a:r>
            <a:r>
              <a:rPr lang="en">
                <a:solidFill>
                  <a:schemeClr val="dk1"/>
                </a:solidFill>
              </a:rPr>
              <a:t>The goal is to achieve quality and consistency between ontologies, more over this will make us more Focus on Domain Specificity, and Reduced Redundancy. Two main processes associated with the reuse of existing ontologies are ontology merging and ontology alignment. The difference between these two processes is that the merging of different ontologies results in a single coherent ontology, while the aligning of different ontologies establishes links between the concepts of the aligned ontologies, allowing them to reuse information from one another.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cb1e1cb9b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cb1e1cb9b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chemeClr val="dk1"/>
                </a:solidFill>
                <a:latin typeface="Times New Roman"/>
                <a:ea typeface="Times New Roman"/>
                <a:cs typeface="Times New Roman"/>
                <a:sym typeface="Times New Roman"/>
              </a:rPr>
              <a:t>Next, the formal specification of the ontology includes the definition of the taxonomy of concepts, the attributes and relations. </a:t>
            </a:r>
            <a:endParaRPr sz="11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cb1e1cb9b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cb1e1cb9b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chemeClr val="dk1"/>
                </a:solidFill>
                <a:latin typeface="Times New Roman"/>
                <a:ea typeface="Times New Roman"/>
                <a:cs typeface="Times New Roman"/>
                <a:sym typeface="Times New Roman"/>
              </a:rPr>
              <a:t>Once the ontology has been built, the next phase in volves the creation of the individuals or instances that populate the ontology,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cb1e1cb9b7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cb1e1cb9b7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chemeClr val="dk1"/>
                </a:solidFill>
                <a:latin typeface="Times New Roman"/>
                <a:ea typeface="Times New Roman"/>
                <a:cs typeface="Times New Roman"/>
                <a:sym typeface="Times New Roman"/>
              </a:rPr>
              <a:t>And </a:t>
            </a:r>
            <a:r>
              <a:rPr lang="en" sz="1150">
                <a:solidFill>
                  <a:schemeClr val="dk1"/>
                </a:solidFill>
                <a:latin typeface="Times New Roman"/>
                <a:ea typeface="Times New Roman"/>
                <a:cs typeface="Times New Roman"/>
                <a:sym typeface="Times New Roman"/>
              </a:rPr>
              <a:t>finally is the evaluation and documentation processes.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cb2544881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cb2544881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ca89a7f3b8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ca89a7f3b8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method i will introduce here is DOGMA. </a:t>
            </a:r>
            <a:r>
              <a:rPr lang="en"/>
              <a:t>The goal of the dogma method is to build an ontology that is easy to reuse and extend, so the dogma approach is: Separate the ontology specifications from their axioms.</a:t>
            </a:r>
            <a:endParaRPr/>
          </a:p>
          <a:p>
            <a:pPr indent="0" lvl="0" marL="0" rtl="0" algn="l">
              <a:spcBef>
                <a:spcPts val="0"/>
              </a:spcBef>
              <a:spcAft>
                <a:spcPts val="0"/>
              </a:spcAft>
              <a:buNone/>
            </a:pPr>
            <a:r>
              <a:rPr lang="en"/>
              <a:t>We spilit dogma into 2 part: Domain axiomatization as you can see here is ontology base and Application axiomatization and as you can see here is ontology commitments layer.</a:t>
            </a:r>
            <a:endParaRPr/>
          </a:p>
          <a:p>
            <a:pPr indent="0" lvl="0" marL="0" rtl="0" algn="l">
              <a:spcBef>
                <a:spcPts val="0"/>
              </a:spcBef>
              <a:spcAft>
                <a:spcPts val="0"/>
              </a:spcAft>
              <a:buNone/>
            </a:pPr>
            <a:r>
              <a:rPr lang="en"/>
              <a:t>Domain axiomatization captures the general knowledge about a domain, focusing on intended meanings and relationships between concepts.</a:t>
            </a:r>
            <a:endParaRPr/>
          </a:p>
          <a:p>
            <a:pPr indent="0" lvl="0" marL="0" rtl="0" algn="l">
              <a:spcBef>
                <a:spcPts val="0"/>
              </a:spcBef>
              <a:spcAft>
                <a:spcPts val="0"/>
              </a:spcAft>
              <a:buNone/>
            </a:pPr>
            <a:r>
              <a:rPr lang="en"/>
              <a:t>Application axiomatization tailors the ontology for a specific application's needs, selecting relevant parts from the domain axiomatization and potentially adding constraints.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separating domain and application knowledge, DOGMA promotes reusability of the core domain ontology across different applications.</a:t>
            </a:r>
            <a:endParaRPr/>
          </a:p>
          <a:p>
            <a:pPr indent="0" lvl="0" marL="0" rtl="0" algn="l">
              <a:spcBef>
                <a:spcPts val="0"/>
              </a:spcBef>
              <a:spcAft>
                <a:spcPts val="0"/>
              </a:spcAft>
              <a:buNone/>
            </a:pPr>
            <a:r>
              <a:rPr lang="en"/>
              <a:t>The modular approach allows for easier maintenance and extension of the ontology as new knowledge or applications emerge.</a:t>
            </a:r>
            <a:endParaRPr/>
          </a:p>
          <a:p>
            <a:pPr indent="0" lvl="0" marL="0" rtl="0" algn="l">
              <a:spcBef>
                <a:spcPts val="0"/>
              </a:spcBef>
              <a:spcAft>
                <a:spcPts val="0"/>
              </a:spcAft>
              <a:buNone/>
            </a:pPr>
            <a:r>
              <a:rPr lang="en"/>
              <a:t>Moreover, Separating concerns helps to make the ontology more understandable and manageable.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cacb55dd3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cacb55dd3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t>I will provide a case study applying the DOGMA methodology.</a:t>
            </a:r>
            <a:endParaRPr sz="900"/>
          </a:p>
          <a:p>
            <a:pPr indent="0" lvl="0" marL="0" rtl="0" algn="l">
              <a:spcBef>
                <a:spcPts val="0"/>
              </a:spcBef>
              <a:spcAft>
                <a:spcPts val="0"/>
              </a:spcAft>
              <a:buClr>
                <a:schemeClr val="dk1"/>
              </a:buClr>
              <a:buSzPts val="1100"/>
              <a:buFont typeface="Arial"/>
              <a:buNone/>
            </a:pPr>
            <a:r>
              <a:rPr lang="en" sz="900"/>
              <a:t>This is a simplified example, but it demonstrates how DOGMA facilitates the development of a flexible and extensible e-commerce system.</a:t>
            </a:r>
            <a:endParaRPr sz="900"/>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rPr lang="en" sz="900"/>
              <a:t>First, we need to define the domain of this ontology: e-commerce.</a:t>
            </a:r>
            <a:endParaRPr sz="900"/>
          </a:p>
          <a:p>
            <a:pPr indent="0" lvl="0" marL="0" rtl="0" algn="l">
              <a:spcBef>
                <a:spcPts val="0"/>
              </a:spcBef>
              <a:spcAft>
                <a:spcPts val="0"/>
              </a:spcAft>
              <a:buClr>
                <a:schemeClr val="dk1"/>
              </a:buClr>
              <a:buSzPts val="1100"/>
              <a:buFont typeface="Arial"/>
              <a:buNone/>
            </a:pPr>
            <a:r>
              <a:rPr lang="en" sz="900"/>
              <a:t>For e-commerce, we will have concepts such as product, category, attribute (like color, size, brand), and value (the specific value of an attribute).</a:t>
            </a:r>
            <a:endParaRPr sz="900"/>
          </a:p>
          <a:p>
            <a:pPr indent="0" lvl="0" marL="0" rtl="0" algn="l">
              <a:spcBef>
                <a:spcPts val="0"/>
              </a:spcBef>
              <a:spcAft>
                <a:spcPts val="0"/>
              </a:spcAft>
              <a:buClr>
                <a:schemeClr val="dk1"/>
              </a:buClr>
              <a:buSzPts val="1100"/>
              <a:buFont typeface="Arial"/>
              <a:buNone/>
            </a:pPr>
            <a:r>
              <a:rPr lang="en" sz="900"/>
              <a:t>Regarding relationships: We have "belongs to," which means a product belongs to one category. "Has attribute" means a product can have an attribute, and "has value" means an attribute can have values.</a:t>
            </a:r>
            <a:endParaRPr sz="900"/>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rPr lang="en" sz="900"/>
              <a:t>Having designed the domain axiomatization, we will now consider some application axiomatization.</a:t>
            </a:r>
            <a:endParaRPr sz="900"/>
          </a:p>
          <a:p>
            <a:pPr indent="0" lvl="0" marL="0" rtl="0" algn="l">
              <a:spcBef>
                <a:spcPts val="0"/>
              </a:spcBef>
              <a:spcAft>
                <a:spcPts val="0"/>
              </a:spcAft>
              <a:buClr>
                <a:schemeClr val="dk1"/>
              </a:buClr>
              <a:buSzPts val="1100"/>
              <a:buFont typeface="Arial"/>
              <a:buNone/>
            </a:pPr>
            <a:r>
              <a:rPr lang="en" sz="900"/>
              <a:t>For example, with a recommendation engine, axioms can specify how to recommend similar products based on a customer's browsing history or previous purchases. Here, we would introduce a relationship called "HasRating" to represent how many points a product is rated.</a:t>
            </a:r>
            <a:endParaRPr sz="900"/>
          </a:p>
          <a:p>
            <a:pPr indent="0" lvl="0" marL="0" rtl="0" algn="l">
              <a:spcBef>
                <a:spcPts val="0"/>
              </a:spcBef>
              <a:spcAft>
                <a:spcPts val="0"/>
              </a:spcAft>
              <a:buClr>
                <a:schemeClr val="dk1"/>
              </a:buClr>
              <a:buSzPts val="1100"/>
              <a:buFont typeface="Arial"/>
              <a:buNone/>
            </a:pPr>
            <a:r>
              <a:rPr lang="en" sz="900"/>
              <a:t>Another example is with a search engine. Axioms can define how to match customer searches with products based on category, attributes, and values. We can introduce an attribute named "Weighting Attribute Importance" to define weights for different attributes based on their importance for specific product categories. This allows prioritizing products that match the search query.</a:t>
            </a:r>
            <a:endParaRPr sz="900"/>
          </a:p>
          <a:p>
            <a:pPr indent="0" lvl="0" marL="0" rtl="0" algn="l">
              <a:spcBef>
                <a:spcPts val="0"/>
              </a:spcBef>
              <a:spcAft>
                <a:spcPts val="0"/>
              </a:spcAft>
              <a:buNone/>
            </a:pPr>
            <a:r>
              <a:t/>
            </a:r>
            <a:endParaRPr sz="9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cacb55dd3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cacb55dd3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define of Diligent, </a:t>
            </a:r>
            <a:r>
              <a:rPr lang="en"/>
              <a:t>DILIGENT is a methodology specifically designed for building and maintaining ontologies in distributed settings, such as the Semantic Web or large peer-to-peer networks.</a:t>
            </a:r>
            <a:endParaRPr/>
          </a:p>
          <a:p>
            <a:pPr indent="0" lvl="0" marL="0" rtl="0" algn="l">
              <a:spcBef>
                <a:spcPts val="0"/>
              </a:spcBef>
              <a:spcAft>
                <a:spcPts val="0"/>
              </a:spcAft>
              <a:buClr>
                <a:schemeClr val="dk1"/>
              </a:buClr>
              <a:buSzPts val="1100"/>
              <a:buFont typeface="Arial"/>
              <a:buNone/>
            </a:pPr>
            <a:r>
              <a:rPr lang="en"/>
              <a:t>They k</a:t>
            </a:r>
            <a:r>
              <a:rPr lang="en"/>
              <a:t>ey characteristics of DILIGENT:</a:t>
            </a:r>
            <a:endParaRPr/>
          </a:p>
          <a:p>
            <a:pPr indent="0" lvl="0" marL="0" rtl="0" algn="l">
              <a:spcBef>
                <a:spcPts val="0"/>
              </a:spcBef>
              <a:spcAft>
                <a:spcPts val="0"/>
              </a:spcAft>
              <a:buClr>
                <a:schemeClr val="dk1"/>
              </a:buClr>
              <a:buSzPts val="1100"/>
              <a:buFont typeface="Arial"/>
              <a:buNone/>
            </a:pPr>
            <a:r>
              <a:rPr lang="en"/>
              <a:t>Distributed Development: Unlike traditional methods where domain experts gather in one place, DILIGENT acknowledges the possibility of geographically dispersed experts collaborating on the ontology.</a:t>
            </a:r>
            <a:endParaRPr/>
          </a:p>
          <a:p>
            <a:pPr indent="0" lvl="0" marL="0" rtl="0" algn="l">
              <a:spcBef>
                <a:spcPts val="0"/>
              </a:spcBef>
              <a:spcAft>
                <a:spcPts val="0"/>
              </a:spcAft>
              <a:buClr>
                <a:schemeClr val="dk1"/>
              </a:buClr>
              <a:buSzPts val="1100"/>
              <a:buFont typeface="Arial"/>
              <a:buNone/>
            </a:pPr>
            <a:r>
              <a:rPr lang="en"/>
              <a:t>Loose Control: It avoids overly rigid control mechanisms, allowing for flexibility and adaptation as knowledge evolves.</a:t>
            </a:r>
            <a:endParaRPr/>
          </a:p>
          <a:p>
            <a:pPr indent="0" lvl="0" marL="0" rtl="0" algn="l">
              <a:spcBef>
                <a:spcPts val="0"/>
              </a:spcBef>
              <a:spcAft>
                <a:spcPts val="0"/>
              </a:spcAft>
              <a:buClr>
                <a:schemeClr val="dk1"/>
              </a:buClr>
              <a:buSzPts val="1100"/>
              <a:buFont typeface="Arial"/>
              <a:buNone/>
            </a:pPr>
            <a:r>
              <a:rPr lang="en"/>
              <a:t>Evolutionary Approach: DILIGENT recognizes that knowledge is not static and the ontology should be able to accommodate changes and additions over time.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ae7cd98e3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ae7cd98e3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cacb55dd3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cacb55dd3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latin typeface="Nunito"/>
                <a:ea typeface="Nunito"/>
                <a:cs typeface="Nunito"/>
                <a:sym typeface="Nunito"/>
              </a:rPr>
              <a:t>The Ontology Design Process for Distributed Systems Includes 5 Main Activities:</a:t>
            </a:r>
            <a:endParaRPr sz="1000">
              <a:latin typeface="Nunito"/>
              <a:ea typeface="Nunito"/>
              <a:cs typeface="Nunito"/>
              <a:sym typeface="Nunito"/>
            </a:endParaRPr>
          </a:p>
          <a:p>
            <a:pPr indent="-292100" lvl="0" marL="457200" rtl="0" algn="l">
              <a:spcBef>
                <a:spcPts val="0"/>
              </a:spcBef>
              <a:spcAft>
                <a:spcPts val="0"/>
              </a:spcAft>
              <a:buSzPts val="1000"/>
              <a:buFont typeface="Nunito"/>
              <a:buAutoNum type="arabicPeriod"/>
            </a:pPr>
            <a:r>
              <a:rPr lang="en" sz="1000">
                <a:latin typeface="Nunito"/>
                <a:ea typeface="Nunito"/>
                <a:cs typeface="Nunito"/>
                <a:sym typeface="Nunito"/>
              </a:rPr>
              <a:t>Construction: We begin by creating an initial ontology.</a:t>
            </a:r>
            <a:endParaRPr sz="10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000">
                <a:latin typeface="Nunito"/>
                <a:ea typeface="Nunito"/>
                <a:cs typeface="Nunito"/>
                <a:sym typeface="Nunito"/>
              </a:rPr>
              <a:t>This ontology is then shared and made available for users.</a:t>
            </a:r>
            <a:endParaRPr sz="1000">
              <a:latin typeface="Nunito"/>
              <a:ea typeface="Nunito"/>
              <a:cs typeface="Nunito"/>
              <a:sym typeface="Nunito"/>
            </a:endParaRPr>
          </a:p>
          <a:p>
            <a:pPr indent="-292100" lvl="0" marL="457200" rtl="0" algn="l">
              <a:spcBef>
                <a:spcPts val="0"/>
              </a:spcBef>
              <a:spcAft>
                <a:spcPts val="0"/>
              </a:spcAft>
              <a:buSzPts val="1000"/>
              <a:buFont typeface="Nunito"/>
              <a:buAutoNum type="arabicPeriod"/>
            </a:pPr>
            <a:r>
              <a:rPr lang="en" sz="1000">
                <a:latin typeface="Nunito"/>
                <a:ea typeface="Nunito"/>
                <a:cs typeface="Nunito"/>
                <a:sym typeface="Nunito"/>
              </a:rPr>
              <a:t>Local Adaptation Integration: Users can modify the ontology within their local environment.</a:t>
            </a:r>
            <a:endParaRPr sz="10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000">
                <a:latin typeface="Nunito"/>
                <a:ea typeface="Nunito"/>
                <a:cs typeface="Nunito"/>
                <a:sym typeface="Nunito"/>
              </a:rPr>
              <a:t>Importantly, the original ontology remains unchanged (similar to cloning a repository in Git for making specific modifications).</a:t>
            </a:r>
            <a:endParaRPr sz="1000">
              <a:latin typeface="Nunito"/>
              <a:ea typeface="Nunito"/>
              <a:cs typeface="Nunito"/>
              <a:sym typeface="Nunito"/>
            </a:endParaRPr>
          </a:p>
          <a:p>
            <a:pPr indent="-292100" lvl="0" marL="457200" rtl="0" algn="l">
              <a:spcBef>
                <a:spcPts val="0"/>
              </a:spcBef>
              <a:spcAft>
                <a:spcPts val="0"/>
              </a:spcAft>
              <a:buSzPts val="1000"/>
              <a:buFont typeface="Nunito"/>
              <a:buAutoNum type="arabicPeriod"/>
            </a:pPr>
            <a:r>
              <a:rPr lang="en" sz="1000">
                <a:latin typeface="Nunito"/>
                <a:ea typeface="Nunito"/>
                <a:cs typeface="Nunito"/>
                <a:sym typeface="Nunito"/>
              </a:rPr>
              <a:t>Analysis: The control board collects and analyzes change requests to the shared ontology. The board must decide which changes need to be introduced in the next version of the shared ontology (similar to reviewing a pull request in Git).</a:t>
            </a:r>
            <a:endParaRPr sz="1000">
              <a:latin typeface="Nunito"/>
              <a:ea typeface="Nunito"/>
              <a:cs typeface="Nunito"/>
              <a:sym typeface="Nunito"/>
            </a:endParaRPr>
          </a:p>
          <a:p>
            <a:pPr indent="-292100" lvl="0" marL="457200" rtl="0" algn="l">
              <a:spcBef>
                <a:spcPts val="0"/>
              </a:spcBef>
              <a:spcAft>
                <a:spcPts val="0"/>
              </a:spcAft>
              <a:buSzPts val="1000"/>
              <a:buFont typeface="Nunito"/>
              <a:buAutoNum type="arabicPeriod"/>
            </a:pPr>
            <a:r>
              <a:rPr lang="en" sz="1000">
                <a:latin typeface="Nunito"/>
                <a:ea typeface="Nunito"/>
                <a:cs typeface="Nunito"/>
                <a:sym typeface="Nunito"/>
              </a:rPr>
              <a:t>Revision: . A balanced decision must be made that takes into account the different users’ needs and meets their evolving requirements. The control board revises the shared ontology accordingly. Once a new version of the shared ontology has been released.</a:t>
            </a:r>
            <a:endParaRPr sz="1000">
              <a:latin typeface="Nunito"/>
              <a:ea typeface="Nunito"/>
              <a:cs typeface="Nunito"/>
              <a:sym typeface="Nunito"/>
            </a:endParaRPr>
          </a:p>
          <a:p>
            <a:pPr indent="-292100" lvl="0" marL="457200" rtl="0" algn="l">
              <a:spcBef>
                <a:spcPts val="0"/>
              </a:spcBef>
              <a:spcAft>
                <a:spcPts val="0"/>
              </a:spcAft>
              <a:buSzPts val="1000"/>
              <a:buFont typeface="Nunito"/>
              <a:buAutoNum type="arabicPeriod"/>
            </a:pPr>
            <a:r>
              <a:rPr lang="en" sz="1000">
                <a:latin typeface="Nunito"/>
                <a:ea typeface="Nunito"/>
                <a:cs typeface="Nunito"/>
                <a:sym typeface="Nunito"/>
              </a:rPr>
              <a:t>Local Update: Users can download the updated (revised) version of the ontology.</a:t>
            </a:r>
            <a:endParaRPr sz="10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000">
                <a:latin typeface="Nunito"/>
                <a:ea typeface="Nunito"/>
                <a:cs typeface="Nunito"/>
                <a:sym typeface="Nunito"/>
              </a:rPr>
              <a:t>This process then repeats, creating a continuous loop for improvement.</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cacb55dd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cacb55dd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ae7cd98e3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ae7cd98e3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a89a7f3b8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a89a7f3b8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a89a7f3b8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a89a7f3b8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Tiêu chuẩn cho thiết kế ontology</a:t>
            </a:r>
            <a:endParaRPr/>
          </a:p>
          <a:p>
            <a:pPr indent="0" lvl="0" marL="0" rtl="0" algn="l">
              <a:spcBef>
                <a:spcPts val="0"/>
              </a:spcBef>
              <a:spcAft>
                <a:spcPts val="0"/>
              </a:spcAft>
              <a:buClr>
                <a:schemeClr val="dk1"/>
              </a:buClr>
              <a:buSzPts val="1100"/>
              <a:buFont typeface="Arial"/>
              <a:buNone/>
            </a:pPr>
            <a:r>
              <a:rPr lang="en"/>
              <a:t>Gồm 5 tiêu chuẩn chính:</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a89a7f3b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a89a7f3b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Clarity (Xác định): xác định lý do chọn các khái niệm ontology, định nghĩa rõ ràng về ontology nâng cao hiệu quả giao tiếp giữa các thành phần.</a:t>
            </a:r>
            <a:endParaRPr/>
          </a:p>
          <a:p>
            <a:pPr indent="0" lvl="0" marL="0" rtl="0" algn="l">
              <a:spcBef>
                <a:spcPts val="0"/>
              </a:spcBef>
              <a:spcAft>
                <a:spcPts val="0"/>
              </a:spcAft>
              <a:buClr>
                <a:schemeClr val="dk1"/>
              </a:buClr>
              <a:buSzPts val="1100"/>
              <a:buFont typeface="Arial"/>
              <a:buNone/>
            </a:pPr>
            <a:r>
              <a:rPr lang="en"/>
              <a:t>Ví dụ: khi định nghĩa về gen ta định nghĩa "gen nằm trên DNA" là không rõ ràng vì có những phần khác nằm trên DNA không phải là gen, việc định nghĩa thiếu thông tin sẽ làm thông tin sẽ bị hiểu theo ý nghĩa khác nhau.</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Coherence (Mạch lạc): CÁc mệnh đề suy ra từ các định nghĩa ontology không được mâu thuẫn với định nghĩa ontology khác, các suy luận, định nghĩa dc thêm vào mới phải nhất quán với các suy luận và định nghĩa hiện tại. Ví dụ như pizza chay được định nghĩa là không có thịt nhưng pizza cà chua thuộc pizza chay lại định nghĩa cho thêm thịt =&gt; mâu thuẫn.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Extendeibility (Khả năng mở rộng): Ontology cần phải có khả năng mở rộng dễ dàng, định nghĩa mới ontology phải xác định dựa trên những định nghĩa cho sẵn và không thay đổi nó, việc mở rộng mục đích tạo ra định nghĩa chính xác hơn.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4. Minimal encoding bias (encode tối thiểu): Việc định nghĩa 1 ontology cần tập trung vào ý nghĩa và khái niệm của nó, thay vì tập trung vào cách biểu diễn thông tin dễ dàng. Ví dụ: Việc tạo 1 định nghĩa các ontology phải dựa trên thông tin cốt lõi, thay vì dựa trên việc biểu diễn trên một tool format dễ dàng.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5. Minimal Ontological Commitment: Việc xây dựng các ontology nên xây dựng với số lượng thực thể và mối quan hệ ít nhất để đạt được mục đích mong muốn. Ví dụ như mô tả đồ nội thất nên tập trung vào thực thể cơ bản như ghế, bàn, vật liệu, màu sắc thay vì những thứ như "tựa lưng" "không tựa" trừ khi nhiệm vụ cụ thể của mình liên quan đến phân biệt loại bàn ghế, tuy nhiên đôi khi việc thêm các thông tin cụ thể làm cho biểu diễn trở nên rõ ràng hơn, MOC cần xây dựng dựa trên nhiệm vụ cụ thể.</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ae7cd98e3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cae7cd98e3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ae7cd98e3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cae7cd98e3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365633"/>
            <a:ext cx="5361300" cy="1448100"/>
          </a:xfrm>
          <a:prstGeom prst="rect">
            <a:avLst/>
          </a:prstGeom>
        </p:spPr>
        <p:txBody>
          <a:bodyPr anchorCtr="0" anchor="ctr" bIns="91425" lIns="91425" spcFirstLastPara="1" rIns="91425" wrap="square" tIns="91425">
            <a:normAutofit fontScale="90000"/>
          </a:bodyPr>
          <a:lstStyle/>
          <a:p>
            <a:pPr indent="0" lvl="0" marL="0" rtl="0" algn="ctr">
              <a:lnSpc>
                <a:spcPct val="150000"/>
              </a:lnSpc>
              <a:spcBef>
                <a:spcPts val="0"/>
              </a:spcBef>
              <a:spcAft>
                <a:spcPts val="0"/>
              </a:spcAft>
              <a:buNone/>
            </a:pPr>
            <a:r>
              <a:rPr lang="en"/>
              <a:t>Ontology Design Approaches</a:t>
            </a:r>
            <a:endParaRPr/>
          </a:p>
        </p:txBody>
      </p:sp>
      <p:sp>
        <p:nvSpPr>
          <p:cNvPr id="129" name="Google Shape;129;p13"/>
          <p:cNvSpPr txBox="1"/>
          <p:nvPr>
            <p:ph idx="1" type="subTitle"/>
          </p:nvPr>
        </p:nvSpPr>
        <p:spPr>
          <a:xfrm>
            <a:off x="1821050" y="2985966"/>
            <a:ext cx="5436600" cy="1068900"/>
          </a:xfrm>
          <a:prstGeom prst="rect">
            <a:avLst/>
          </a:prstGeom>
        </p:spPr>
        <p:txBody>
          <a:bodyPr anchorCtr="0" anchor="t" bIns="91425" lIns="91425" spcFirstLastPara="1" rIns="91425" wrap="square" tIns="91425">
            <a:normAutofit fontScale="92500" lnSpcReduction="20000"/>
          </a:bodyPr>
          <a:lstStyle/>
          <a:p>
            <a:pPr indent="0" lvl="0" marL="0" rtl="0" algn="ctr">
              <a:lnSpc>
                <a:spcPct val="150000"/>
              </a:lnSpc>
              <a:spcBef>
                <a:spcPts val="0"/>
              </a:spcBef>
              <a:spcAft>
                <a:spcPts val="0"/>
              </a:spcAft>
              <a:buNone/>
            </a:pPr>
            <a:r>
              <a:rPr b="1" lang="en"/>
              <a:t>Group 12</a:t>
            </a:r>
            <a:endParaRPr b="1"/>
          </a:p>
          <a:p>
            <a:pPr indent="0" lvl="0" marL="0" rtl="0" algn="ctr">
              <a:lnSpc>
                <a:spcPct val="150000"/>
              </a:lnSpc>
              <a:spcBef>
                <a:spcPts val="0"/>
              </a:spcBef>
              <a:spcAft>
                <a:spcPts val="0"/>
              </a:spcAft>
              <a:buNone/>
            </a:pPr>
            <a:r>
              <a:rPr lang="en" sz="1800"/>
              <a:t>BUI TIEN TUNG - 20231058M</a:t>
            </a:r>
            <a:endParaRPr sz="1800"/>
          </a:p>
          <a:p>
            <a:pPr indent="0" lvl="0" marL="0" rtl="0" algn="ctr">
              <a:lnSpc>
                <a:spcPct val="150000"/>
              </a:lnSpc>
              <a:spcBef>
                <a:spcPts val="0"/>
              </a:spcBef>
              <a:spcAft>
                <a:spcPts val="0"/>
              </a:spcAft>
              <a:buNone/>
            </a:pPr>
            <a:r>
              <a:rPr lang="en" sz="1800"/>
              <a:t>HUU TUONG TU - 20232282M</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nvSpPr>
        <p:spPr>
          <a:xfrm>
            <a:off x="774725" y="1118575"/>
            <a:ext cx="8016900" cy="2801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000">
                <a:solidFill>
                  <a:schemeClr val="dk2"/>
                </a:solidFill>
                <a:latin typeface="Nunito"/>
                <a:ea typeface="Nunito"/>
                <a:cs typeface="Nunito"/>
                <a:sym typeface="Nunito"/>
              </a:rPr>
              <a:t>2. </a:t>
            </a:r>
            <a:r>
              <a:rPr b="1" lang="en" sz="2000">
                <a:solidFill>
                  <a:schemeClr val="dk2"/>
                </a:solidFill>
                <a:latin typeface="Nunito"/>
                <a:ea typeface="Nunito"/>
                <a:cs typeface="Nunito"/>
                <a:sym typeface="Nunito"/>
              </a:rPr>
              <a:t>Coherence</a:t>
            </a:r>
            <a:endParaRPr b="1"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Char char="-"/>
            </a:pPr>
            <a:r>
              <a:rPr lang="en" sz="2000">
                <a:solidFill>
                  <a:schemeClr val="dk2"/>
                </a:solidFill>
                <a:latin typeface="Nunito"/>
                <a:ea typeface="Nunito"/>
                <a:cs typeface="Nunito"/>
                <a:sym typeface="Nunito"/>
              </a:rPr>
              <a:t>Propositions that can be inferred from the ontology definitions and axioms may not contradict other ontology definitions and axioms. </a:t>
            </a:r>
            <a:endParaRPr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Char char="-"/>
            </a:pPr>
            <a:r>
              <a:rPr lang="en" sz="2000">
                <a:solidFill>
                  <a:schemeClr val="dk2"/>
                </a:solidFill>
                <a:latin typeface="Nunito"/>
                <a:ea typeface="Nunito"/>
                <a:cs typeface="Nunito"/>
                <a:sym typeface="Nunito"/>
              </a:rPr>
              <a:t>Inferences need to be consistent with the existing definitions and axioms, and should be clear and logical.</a:t>
            </a:r>
            <a:endParaRPr sz="2000">
              <a:solidFill>
                <a:schemeClr val="dk2"/>
              </a:solidFill>
              <a:latin typeface="Nunito"/>
              <a:ea typeface="Nunito"/>
              <a:cs typeface="Nunito"/>
              <a:sym typeface="Nunito"/>
            </a:endParaRPr>
          </a:p>
        </p:txBody>
      </p:sp>
      <p:sp>
        <p:nvSpPr>
          <p:cNvPr id="182" name="Google Shape;182;p22"/>
          <p:cNvSpPr txBox="1"/>
          <p:nvPr/>
        </p:nvSpPr>
        <p:spPr>
          <a:xfrm>
            <a:off x="667650" y="435450"/>
            <a:ext cx="5041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II.  Ontology Design Criteria </a:t>
            </a:r>
            <a:endParaRPr sz="3000">
              <a:solidFill>
                <a:schemeClr val="lt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descr="2" id="187" name="Google Shape;187;p23"/>
          <p:cNvSpPr txBox="1"/>
          <p:nvPr/>
        </p:nvSpPr>
        <p:spPr>
          <a:xfrm>
            <a:off x="774725" y="999575"/>
            <a:ext cx="8016900" cy="36879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2"/>
              </a:buClr>
              <a:buSzPts val="1700"/>
              <a:buFont typeface="Nunito"/>
              <a:buAutoNum type="arabicPeriod"/>
            </a:pPr>
            <a:r>
              <a:rPr lang="en" sz="1700">
                <a:solidFill>
                  <a:schemeClr val="dk2"/>
                </a:solidFill>
                <a:latin typeface="Nunito"/>
                <a:ea typeface="Nunito"/>
                <a:cs typeface="Nunito"/>
                <a:sym typeface="Nunito"/>
              </a:rPr>
              <a:t>Coherence </a:t>
            </a:r>
            <a:r>
              <a:rPr lang="en" sz="1700">
                <a:solidFill>
                  <a:schemeClr val="dk2"/>
                </a:solidFill>
                <a:latin typeface="Nunito"/>
                <a:ea typeface="Nunito"/>
                <a:cs typeface="Nunito"/>
                <a:sym typeface="Nunito"/>
              </a:rPr>
              <a:t>example:</a:t>
            </a:r>
            <a:endParaRPr sz="1700">
              <a:solidFill>
                <a:schemeClr val="dk2"/>
              </a:solidFill>
              <a:latin typeface="Nunito"/>
              <a:ea typeface="Nunito"/>
              <a:cs typeface="Nunito"/>
              <a:sym typeface="Nunito"/>
            </a:endParaRPr>
          </a:p>
          <a:p>
            <a:pPr indent="-336550" lvl="0" marL="914400" rtl="0" algn="l">
              <a:lnSpc>
                <a:spcPct val="115000"/>
              </a:lnSpc>
              <a:spcBef>
                <a:spcPts val="0"/>
              </a:spcBef>
              <a:spcAft>
                <a:spcPts val="0"/>
              </a:spcAft>
              <a:buClr>
                <a:schemeClr val="dk2"/>
              </a:buClr>
              <a:buSzPts val="1700"/>
              <a:buFont typeface="Nunito"/>
              <a:buChar char="→"/>
            </a:pPr>
            <a:r>
              <a:rPr b="1" lang="en" sz="1300">
                <a:solidFill>
                  <a:srgbClr val="0D0D0D"/>
                </a:solidFill>
                <a:highlight>
                  <a:srgbClr val="FFFFFF"/>
                </a:highlight>
                <a:latin typeface="Nunito"/>
                <a:ea typeface="Nunito"/>
                <a:cs typeface="Nunito"/>
                <a:sym typeface="Nunito"/>
              </a:rPr>
              <a:t>Axiom 1</a:t>
            </a:r>
            <a:r>
              <a:rPr b="1" lang="en" sz="1300">
                <a:solidFill>
                  <a:srgbClr val="0D0D0D"/>
                </a:solidFill>
                <a:highlight>
                  <a:srgbClr val="FFFFFF"/>
                </a:highlight>
                <a:latin typeface="Roboto"/>
                <a:ea typeface="Roboto"/>
                <a:cs typeface="Roboto"/>
                <a:sym typeface="Roboto"/>
              </a:rPr>
              <a:t>: </a:t>
            </a:r>
            <a:r>
              <a:rPr b="1" lang="en" sz="1150">
                <a:solidFill>
                  <a:srgbClr val="0D0D0D"/>
                </a:solidFill>
                <a:highlight>
                  <a:srgbClr val="FFFFFF"/>
                </a:highlight>
                <a:latin typeface="Courier New"/>
                <a:ea typeface="Courier New"/>
                <a:cs typeface="Courier New"/>
                <a:sym typeface="Courier New"/>
              </a:rPr>
              <a:t>All faculty members are university employees.</a:t>
            </a:r>
            <a:endParaRPr b="1" sz="1150">
              <a:solidFill>
                <a:srgbClr val="0D0D0D"/>
              </a:solidFill>
              <a:highlight>
                <a:srgbClr val="FFFFFF"/>
              </a:highlight>
              <a:latin typeface="Courier New"/>
              <a:ea typeface="Courier New"/>
              <a:cs typeface="Courier New"/>
              <a:sym typeface="Courier New"/>
            </a:endParaRPr>
          </a:p>
          <a:p>
            <a:pPr indent="-336550" lvl="0" marL="914400" rtl="0" algn="l">
              <a:lnSpc>
                <a:spcPct val="115000"/>
              </a:lnSpc>
              <a:spcBef>
                <a:spcPts val="0"/>
              </a:spcBef>
              <a:spcAft>
                <a:spcPts val="0"/>
              </a:spcAft>
              <a:buClr>
                <a:schemeClr val="dk2"/>
              </a:buClr>
              <a:buSzPts val="1700"/>
              <a:buFont typeface="Nunito"/>
              <a:buChar char="→"/>
            </a:pPr>
            <a:r>
              <a:rPr b="1" lang="en" sz="1300">
                <a:solidFill>
                  <a:srgbClr val="0D0D0D"/>
                </a:solidFill>
                <a:highlight>
                  <a:srgbClr val="FFFFFF"/>
                </a:highlight>
                <a:latin typeface="Nunito"/>
                <a:ea typeface="Nunito"/>
                <a:cs typeface="Nunito"/>
                <a:sym typeface="Nunito"/>
              </a:rPr>
              <a:t>Axiom 2</a:t>
            </a:r>
            <a:r>
              <a:rPr b="1" lang="en" sz="1300">
                <a:solidFill>
                  <a:srgbClr val="0D0D0D"/>
                </a:solidFill>
                <a:highlight>
                  <a:srgbClr val="FFFFFF"/>
                </a:highlight>
                <a:latin typeface="Roboto"/>
                <a:ea typeface="Roboto"/>
                <a:cs typeface="Roboto"/>
                <a:sym typeface="Roboto"/>
              </a:rPr>
              <a:t>: </a:t>
            </a:r>
            <a:r>
              <a:rPr b="1" lang="en" sz="1150">
                <a:solidFill>
                  <a:srgbClr val="0D0D0D"/>
                </a:solidFill>
                <a:highlight>
                  <a:srgbClr val="FFFFFF"/>
                </a:highlight>
                <a:latin typeface="Courier New"/>
                <a:ea typeface="Courier New"/>
                <a:cs typeface="Courier New"/>
                <a:sym typeface="Courier New"/>
              </a:rPr>
              <a:t>All university employees are eligible for university health benefits.</a:t>
            </a:r>
            <a:endParaRPr b="1" sz="1150">
              <a:solidFill>
                <a:srgbClr val="0D0D0D"/>
              </a:solidFill>
              <a:highlight>
                <a:srgbClr val="FFFFFF"/>
              </a:highlight>
              <a:latin typeface="Courier New"/>
              <a:ea typeface="Courier New"/>
              <a:cs typeface="Courier New"/>
              <a:sym typeface="Courier New"/>
            </a:endParaRPr>
          </a:p>
          <a:p>
            <a:pPr indent="-336550" lvl="0" marL="914400" rtl="0" algn="l">
              <a:lnSpc>
                <a:spcPct val="115000"/>
              </a:lnSpc>
              <a:spcBef>
                <a:spcPts val="0"/>
              </a:spcBef>
              <a:spcAft>
                <a:spcPts val="0"/>
              </a:spcAft>
              <a:buClr>
                <a:schemeClr val="dk2"/>
              </a:buClr>
              <a:buSzPts val="1700"/>
              <a:buFont typeface="Nunito"/>
              <a:buChar char="→"/>
            </a:pPr>
            <a:r>
              <a:rPr b="1" lang="en" sz="1300">
                <a:solidFill>
                  <a:srgbClr val="0D0D0D"/>
                </a:solidFill>
                <a:highlight>
                  <a:srgbClr val="FFFFFF"/>
                </a:highlight>
                <a:latin typeface="Nunito"/>
                <a:ea typeface="Nunito"/>
                <a:cs typeface="Nunito"/>
                <a:sym typeface="Nunito"/>
              </a:rPr>
              <a:t>Inferred Proposition</a:t>
            </a:r>
            <a:r>
              <a:rPr b="1" lang="en" sz="1300">
                <a:solidFill>
                  <a:srgbClr val="0D0D0D"/>
                </a:solidFill>
                <a:highlight>
                  <a:srgbClr val="FFFFFF"/>
                </a:highlight>
                <a:latin typeface="Roboto"/>
                <a:ea typeface="Roboto"/>
                <a:cs typeface="Roboto"/>
                <a:sym typeface="Roboto"/>
              </a:rPr>
              <a:t>: </a:t>
            </a:r>
            <a:r>
              <a:rPr b="1" lang="en" sz="1150">
                <a:solidFill>
                  <a:srgbClr val="0D0D0D"/>
                </a:solidFill>
                <a:highlight>
                  <a:srgbClr val="FFFFFF"/>
                </a:highlight>
                <a:latin typeface="Courier New"/>
                <a:ea typeface="Courier New"/>
                <a:cs typeface="Courier New"/>
                <a:sym typeface="Courier New"/>
              </a:rPr>
              <a:t>All faculty members are eligible for university health benefits.</a:t>
            </a:r>
            <a:endParaRPr sz="1700">
              <a:solidFill>
                <a:schemeClr val="dk2"/>
              </a:solidFill>
              <a:latin typeface="Nunito"/>
              <a:ea typeface="Nunito"/>
              <a:cs typeface="Nunito"/>
              <a:sym typeface="Nunito"/>
            </a:endParaRPr>
          </a:p>
          <a:p>
            <a:pPr indent="-336550" lvl="0" marL="457200" rtl="0" algn="l">
              <a:lnSpc>
                <a:spcPct val="115000"/>
              </a:lnSpc>
              <a:spcBef>
                <a:spcPts val="0"/>
              </a:spcBef>
              <a:spcAft>
                <a:spcPts val="0"/>
              </a:spcAft>
              <a:buClr>
                <a:schemeClr val="dk2"/>
              </a:buClr>
              <a:buSzPts val="1700"/>
              <a:buFont typeface="Nunito"/>
              <a:buAutoNum type="arabicPeriod"/>
            </a:pPr>
            <a:r>
              <a:rPr lang="en" sz="1700">
                <a:solidFill>
                  <a:schemeClr val="dk2"/>
                </a:solidFill>
                <a:latin typeface="Nunito"/>
                <a:ea typeface="Nunito"/>
                <a:cs typeface="Nunito"/>
                <a:sym typeface="Nunito"/>
              </a:rPr>
              <a:t>Lack of c</a:t>
            </a:r>
            <a:r>
              <a:rPr lang="en" sz="1700">
                <a:solidFill>
                  <a:schemeClr val="dk2"/>
                </a:solidFill>
                <a:latin typeface="Nunito"/>
                <a:ea typeface="Nunito"/>
                <a:cs typeface="Nunito"/>
                <a:sym typeface="Nunito"/>
              </a:rPr>
              <a:t>oherence </a:t>
            </a:r>
            <a:r>
              <a:rPr lang="en" sz="1700">
                <a:solidFill>
                  <a:schemeClr val="dk2"/>
                </a:solidFill>
                <a:latin typeface="Nunito"/>
                <a:ea typeface="Nunito"/>
                <a:cs typeface="Nunito"/>
                <a:sym typeface="Nunito"/>
              </a:rPr>
              <a:t>example</a:t>
            </a:r>
            <a:endParaRPr sz="1700">
              <a:solidFill>
                <a:schemeClr val="dk2"/>
              </a:solidFill>
              <a:latin typeface="Nunito"/>
              <a:ea typeface="Nunito"/>
              <a:cs typeface="Nunito"/>
              <a:sym typeface="Nunito"/>
            </a:endParaRPr>
          </a:p>
          <a:p>
            <a:pPr indent="-336550" lvl="0" marL="914400" rtl="0" algn="l">
              <a:lnSpc>
                <a:spcPct val="115000"/>
              </a:lnSpc>
              <a:spcBef>
                <a:spcPts val="0"/>
              </a:spcBef>
              <a:spcAft>
                <a:spcPts val="0"/>
              </a:spcAft>
              <a:buClr>
                <a:schemeClr val="dk2"/>
              </a:buClr>
              <a:buSzPts val="1700"/>
              <a:buFont typeface="Nunito"/>
              <a:buChar char="→"/>
            </a:pPr>
            <a:r>
              <a:rPr b="1" lang="en" sz="1300">
                <a:solidFill>
                  <a:srgbClr val="0D0D0D"/>
                </a:solidFill>
                <a:highlight>
                  <a:srgbClr val="FFFFFF"/>
                </a:highlight>
                <a:latin typeface="Nunito"/>
                <a:ea typeface="Nunito"/>
                <a:cs typeface="Nunito"/>
                <a:sym typeface="Nunito"/>
              </a:rPr>
              <a:t>Axiom 1</a:t>
            </a:r>
            <a:r>
              <a:rPr b="1" lang="en" sz="1300">
                <a:solidFill>
                  <a:srgbClr val="0D0D0D"/>
                </a:solidFill>
                <a:highlight>
                  <a:srgbClr val="FFFFFF"/>
                </a:highlight>
                <a:latin typeface="Roboto"/>
                <a:ea typeface="Roboto"/>
                <a:cs typeface="Roboto"/>
                <a:sym typeface="Roboto"/>
              </a:rPr>
              <a:t>: </a:t>
            </a:r>
            <a:r>
              <a:rPr b="1" lang="en" sz="1150">
                <a:solidFill>
                  <a:srgbClr val="0D0D0D"/>
                </a:solidFill>
                <a:highlight>
                  <a:srgbClr val="FFFFFF"/>
                </a:highlight>
                <a:latin typeface="Courier New"/>
                <a:ea typeface="Courier New"/>
                <a:cs typeface="Courier New"/>
                <a:sym typeface="Courier New"/>
              </a:rPr>
              <a:t>All full-time students </a:t>
            </a:r>
            <a:r>
              <a:rPr b="1" lang="en" sz="1150">
                <a:solidFill>
                  <a:srgbClr val="FF0000"/>
                </a:solidFill>
                <a:highlight>
                  <a:srgbClr val="FFFFFF"/>
                </a:highlight>
                <a:latin typeface="Courier New"/>
                <a:ea typeface="Courier New"/>
                <a:cs typeface="Courier New"/>
                <a:sym typeface="Courier New"/>
              </a:rPr>
              <a:t>are eligible</a:t>
            </a:r>
            <a:r>
              <a:rPr b="1" lang="en" sz="1150">
                <a:solidFill>
                  <a:srgbClr val="0D0D0D"/>
                </a:solidFill>
                <a:highlight>
                  <a:srgbClr val="FFFFFF"/>
                </a:highlight>
                <a:latin typeface="Courier New"/>
                <a:ea typeface="Courier New"/>
                <a:cs typeface="Courier New"/>
                <a:sym typeface="Courier New"/>
              </a:rPr>
              <a:t> for on-campus housing.</a:t>
            </a:r>
            <a:endParaRPr b="1" sz="1150">
              <a:solidFill>
                <a:srgbClr val="0D0D0D"/>
              </a:solidFill>
              <a:highlight>
                <a:srgbClr val="FFFFFF"/>
              </a:highlight>
              <a:latin typeface="Courier New"/>
              <a:ea typeface="Courier New"/>
              <a:cs typeface="Courier New"/>
              <a:sym typeface="Courier New"/>
            </a:endParaRPr>
          </a:p>
          <a:p>
            <a:pPr indent="-336550" lvl="0" marL="914400" rtl="0" algn="l">
              <a:lnSpc>
                <a:spcPct val="115000"/>
              </a:lnSpc>
              <a:spcBef>
                <a:spcPts val="0"/>
              </a:spcBef>
              <a:spcAft>
                <a:spcPts val="0"/>
              </a:spcAft>
              <a:buClr>
                <a:schemeClr val="dk2"/>
              </a:buClr>
              <a:buSzPts val="1700"/>
              <a:buFont typeface="Nunito"/>
              <a:buChar char="→"/>
            </a:pPr>
            <a:r>
              <a:rPr b="1" lang="en" sz="1300">
                <a:solidFill>
                  <a:srgbClr val="0D0D0D"/>
                </a:solidFill>
                <a:highlight>
                  <a:srgbClr val="FFFFFF"/>
                </a:highlight>
                <a:latin typeface="Nunito"/>
                <a:ea typeface="Nunito"/>
                <a:cs typeface="Nunito"/>
                <a:sym typeface="Nunito"/>
              </a:rPr>
              <a:t>Axiom 2</a:t>
            </a:r>
            <a:r>
              <a:rPr b="1" lang="en" sz="1300">
                <a:solidFill>
                  <a:srgbClr val="0D0D0D"/>
                </a:solidFill>
                <a:highlight>
                  <a:srgbClr val="FFFFFF"/>
                </a:highlight>
                <a:latin typeface="Roboto"/>
                <a:ea typeface="Roboto"/>
                <a:cs typeface="Roboto"/>
                <a:sym typeface="Roboto"/>
              </a:rPr>
              <a:t>: </a:t>
            </a:r>
            <a:r>
              <a:rPr b="1" lang="en" sz="1150">
                <a:solidFill>
                  <a:srgbClr val="0D0D0D"/>
                </a:solidFill>
                <a:highlight>
                  <a:srgbClr val="FFFFFF"/>
                </a:highlight>
                <a:latin typeface="Courier New"/>
                <a:ea typeface="Courier New"/>
                <a:cs typeface="Courier New"/>
                <a:sym typeface="Courier New"/>
              </a:rPr>
              <a:t>Graduate students </a:t>
            </a:r>
            <a:r>
              <a:rPr b="1" lang="en" sz="1150">
                <a:solidFill>
                  <a:srgbClr val="FF0000"/>
                </a:solidFill>
                <a:highlight>
                  <a:srgbClr val="FFFFFF"/>
                </a:highlight>
                <a:latin typeface="Courier New"/>
                <a:ea typeface="Courier New"/>
                <a:cs typeface="Courier New"/>
                <a:sym typeface="Courier New"/>
              </a:rPr>
              <a:t>are not eligible</a:t>
            </a:r>
            <a:r>
              <a:rPr b="1" lang="en" sz="1150">
                <a:solidFill>
                  <a:srgbClr val="0D0D0D"/>
                </a:solidFill>
                <a:highlight>
                  <a:srgbClr val="FFFFFF"/>
                </a:highlight>
                <a:latin typeface="Courier New"/>
                <a:ea typeface="Courier New"/>
                <a:cs typeface="Courier New"/>
                <a:sym typeface="Courier New"/>
              </a:rPr>
              <a:t> for on-campus housing.</a:t>
            </a:r>
            <a:endParaRPr b="1" sz="1150">
              <a:solidFill>
                <a:srgbClr val="0D0D0D"/>
              </a:solidFill>
              <a:highlight>
                <a:srgbClr val="FFFFFF"/>
              </a:highlight>
              <a:latin typeface="Courier New"/>
              <a:ea typeface="Courier New"/>
              <a:cs typeface="Courier New"/>
              <a:sym typeface="Courier New"/>
            </a:endParaRPr>
          </a:p>
          <a:p>
            <a:pPr indent="-336550" lvl="0" marL="914400" rtl="0" algn="l">
              <a:lnSpc>
                <a:spcPct val="115000"/>
              </a:lnSpc>
              <a:spcBef>
                <a:spcPts val="0"/>
              </a:spcBef>
              <a:spcAft>
                <a:spcPts val="0"/>
              </a:spcAft>
              <a:buClr>
                <a:schemeClr val="dk2"/>
              </a:buClr>
              <a:buSzPts val="1700"/>
              <a:buFont typeface="Nunito"/>
              <a:buChar char="→"/>
            </a:pPr>
            <a:r>
              <a:rPr b="1" lang="en" sz="1300">
                <a:solidFill>
                  <a:srgbClr val="0D0D0D"/>
                </a:solidFill>
                <a:highlight>
                  <a:srgbClr val="FFFFFF"/>
                </a:highlight>
                <a:latin typeface="Nunito"/>
                <a:ea typeface="Nunito"/>
                <a:cs typeface="Nunito"/>
                <a:sym typeface="Nunito"/>
              </a:rPr>
              <a:t>Inferred Proposition</a:t>
            </a:r>
            <a:r>
              <a:rPr b="1" lang="en" sz="1300">
                <a:solidFill>
                  <a:srgbClr val="0D0D0D"/>
                </a:solidFill>
                <a:highlight>
                  <a:srgbClr val="FFFFFF"/>
                </a:highlight>
                <a:latin typeface="Roboto"/>
                <a:ea typeface="Roboto"/>
                <a:cs typeface="Roboto"/>
                <a:sym typeface="Roboto"/>
              </a:rPr>
              <a:t>: </a:t>
            </a:r>
            <a:r>
              <a:rPr b="1" lang="en" sz="1150">
                <a:solidFill>
                  <a:srgbClr val="0D0D0D"/>
                </a:solidFill>
                <a:highlight>
                  <a:srgbClr val="FFFFFF"/>
                </a:highlight>
                <a:latin typeface="Courier New"/>
                <a:ea typeface="Courier New"/>
                <a:cs typeface="Courier New"/>
                <a:sym typeface="Courier New"/>
              </a:rPr>
              <a:t>Full-time graduate students are not eligible for on-campus housing.</a:t>
            </a:r>
            <a:endParaRPr b="1" sz="1800">
              <a:solidFill>
                <a:schemeClr val="dk2"/>
              </a:solidFill>
              <a:latin typeface="Nunito"/>
              <a:ea typeface="Nunito"/>
              <a:cs typeface="Nunito"/>
              <a:sym typeface="Nunito"/>
            </a:endParaRPr>
          </a:p>
          <a:p>
            <a:pPr indent="0" lvl="0" marL="457200" rtl="0" algn="l">
              <a:lnSpc>
                <a:spcPct val="115000"/>
              </a:lnSpc>
              <a:spcBef>
                <a:spcPts val="1500"/>
              </a:spcBef>
              <a:spcAft>
                <a:spcPts val="0"/>
              </a:spcAft>
              <a:buNone/>
            </a:pPr>
            <a:r>
              <a:rPr lang="en" sz="1500">
                <a:solidFill>
                  <a:schemeClr val="dk2"/>
                </a:solidFill>
                <a:latin typeface="Nunito"/>
                <a:ea typeface="Nunito"/>
                <a:cs typeface="Nunito"/>
                <a:sym typeface="Nunito"/>
              </a:rPr>
              <a:t>Full-time graduate students is both full-time student and graduate student. This creates a </a:t>
            </a:r>
            <a:r>
              <a:rPr b="1" lang="en" sz="1500">
                <a:solidFill>
                  <a:schemeClr val="dk2"/>
                </a:solidFill>
                <a:latin typeface="Nunito"/>
                <a:ea typeface="Nunito"/>
                <a:cs typeface="Nunito"/>
                <a:sym typeface="Nunito"/>
              </a:rPr>
              <a:t>contradiction </a:t>
            </a:r>
            <a:r>
              <a:rPr lang="en" sz="1500">
                <a:solidFill>
                  <a:schemeClr val="dk2"/>
                </a:solidFill>
                <a:latin typeface="Nunito"/>
                <a:ea typeface="Nunito"/>
                <a:cs typeface="Nunito"/>
                <a:sym typeface="Nunito"/>
              </a:rPr>
              <a:t>between axiom 1 and axiom 2.</a:t>
            </a:r>
            <a:endParaRPr sz="1500">
              <a:solidFill>
                <a:schemeClr val="dk2"/>
              </a:solidFill>
              <a:latin typeface="Nunito"/>
              <a:ea typeface="Nunito"/>
              <a:cs typeface="Nunito"/>
              <a:sym typeface="Nunito"/>
            </a:endParaRPr>
          </a:p>
        </p:txBody>
      </p:sp>
      <p:sp>
        <p:nvSpPr>
          <p:cNvPr id="188" name="Google Shape;188;p23"/>
          <p:cNvSpPr txBox="1"/>
          <p:nvPr/>
        </p:nvSpPr>
        <p:spPr>
          <a:xfrm>
            <a:off x="667650" y="435450"/>
            <a:ext cx="7571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Example: Design University Ontology</a:t>
            </a:r>
            <a:endParaRPr sz="3000">
              <a:solidFill>
                <a:schemeClr val="lt1"/>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nvSpPr>
        <p:spPr>
          <a:xfrm>
            <a:off x="774725" y="1118575"/>
            <a:ext cx="80169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000">
                <a:solidFill>
                  <a:schemeClr val="dk2"/>
                </a:solidFill>
                <a:latin typeface="Nunito"/>
                <a:ea typeface="Nunito"/>
                <a:cs typeface="Nunito"/>
                <a:sym typeface="Nunito"/>
              </a:rPr>
              <a:t>3. </a:t>
            </a:r>
            <a:r>
              <a:rPr b="1" lang="en" sz="2000">
                <a:solidFill>
                  <a:schemeClr val="dk2"/>
                </a:solidFill>
                <a:latin typeface="Nunito"/>
                <a:ea typeface="Nunito"/>
                <a:cs typeface="Nunito"/>
                <a:sym typeface="Nunito"/>
              </a:rPr>
              <a:t>Extensibility</a:t>
            </a:r>
            <a:endParaRPr b="1"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Char char="-"/>
            </a:pPr>
            <a:r>
              <a:rPr lang="en" sz="2000">
                <a:solidFill>
                  <a:schemeClr val="dk2"/>
                </a:solidFill>
                <a:latin typeface="Nunito"/>
                <a:ea typeface="Nunito"/>
                <a:cs typeface="Nunito"/>
                <a:sym typeface="Nunito"/>
              </a:rPr>
              <a:t>The ontology needs to be easily extendable.</a:t>
            </a:r>
            <a:endParaRPr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Char char="-"/>
            </a:pPr>
            <a:r>
              <a:rPr lang="en" sz="2000">
                <a:solidFill>
                  <a:schemeClr val="dk2"/>
                </a:solidFill>
                <a:latin typeface="Nunito"/>
                <a:ea typeface="Nunito"/>
                <a:cs typeface="Nunito"/>
                <a:sym typeface="Nunito"/>
              </a:rPr>
              <a:t>The new ontology terms should be easily defined based on the</a:t>
            </a:r>
            <a:endParaRPr sz="2000">
              <a:solidFill>
                <a:schemeClr val="dk2"/>
              </a:solidFill>
              <a:latin typeface="Nunito"/>
              <a:ea typeface="Nunito"/>
              <a:cs typeface="Nunito"/>
              <a:sym typeface="Nunito"/>
            </a:endParaRPr>
          </a:p>
          <a:p>
            <a:pPr indent="0" lvl="0" marL="457200" rtl="0" algn="l">
              <a:lnSpc>
                <a:spcPct val="150000"/>
              </a:lnSpc>
              <a:spcBef>
                <a:spcPts val="0"/>
              </a:spcBef>
              <a:spcAft>
                <a:spcPts val="0"/>
              </a:spcAft>
              <a:buNone/>
            </a:pPr>
            <a:r>
              <a:rPr lang="en" sz="2000">
                <a:solidFill>
                  <a:schemeClr val="dk2"/>
                </a:solidFill>
                <a:latin typeface="Nunito"/>
                <a:ea typeface="Nunito"/>
                <a:cs typeface="Nunito"/>
                <a:sym typeface="Nunito"/>
              </a:rPr>
              <a:t>existing vocabulary and/or preferably without the need to alter the existing ontology definitions.</a:t>
            </a:r>
            <a:endParaRPr sz="2000">
              <a:solidFill>
                <a:schemeClr val="dk2"/>
              </a:solidFill>
              <a:latin typeface="Nunito"/>
              <a:ea typeface="Nunito"/>
              <a:cs typeface="Nunito"/>
              <a:sym typeface="Nunito"/>
            </a:endParaRPr>
          </a:p>
        </p:txBody>
      </p:sp>
      <p:sp>
        <p:nvSpPr>
          <p:cNvPr id="194" name="Google Shape;194;p24"/>
          <p:cNvSpPr txBox="1"/>
          <p:nvPr/>
        </p:nvSpPr>
        <p:spPr>
          <a:xfrm>
            <a:off x="667650" y="435450"/>
            <a:ext cx="5041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II.  Ontology Design Criteria </a:t>
            </a:r>
            <a:endParaRPr sz="3000">
              <a:solidFill>
                <a:schemeClr val="lt1"/>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descr="2" id="199" name="Google Shape;199;p25"/>
          <p:cNvSpPr txBox="1"/>
          <p:nvPr/>
        </p:nvSpPr>
        <p:spPr>
          <a:xfrm>
            <a:off x="774725" y="999575"/>
            <a:ext cx="8016900" cy="39381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2"/>
              </a:buClr>
              <a:buSzPts val="1700"/>
              <a:buFont typeface="Nunito"/>
              <a:buAutoNum type="arabicPeriod"/>
            </a:pPr>
            <a:r>
              <a:rPr lang="en" sz="1700">
                <a:solidFill>
                  <a:schemeClr val="dk2"/>
                </a:solidFill>
                <a:latin typeface="Nunito"/>
                <a:ea typeface="Nunito"/>
                <a:cs typeface="Nunito"/>
                <a:sym typeface="Nunito"/>
              </a:rPr>
              <a:t>Extensibility </a:t>
            </a:r>
            <a:r>
              <a:rPr lang="en" sz="1700">
                <a:solidFill>
                  <a:schemeClr val="dk2"/>
                </a:solidFill>
                <a:latin typeface="Nunito"/>
                <a:ea typeface="Nunito"/>
                <a:cs typeface="Nunito"/>
                <a:sym typeface="Nunito"/>
              </a:rPr>
              <a:t>example:</a:t>
            </a:r>
            <a:endParaRPr sz="1700">
              <a:solidFill>
                <a:schemeClr val="dk2"/>
              </a:solidFill>
              <a:latin typeface="Nunito"/>
              <a:ea typeface="Nunito"/>
              <a:cs typeface="Nunito"/>
              <a:sym typeface="Nunito"/>
            </a:endParaRPr>
          </a:p>
          <a:p>
            <a:pPr indent="-323850" lvl="0" marL="914400" rtl="0" algn="l">
              <a:lnSpc>
                <a:spcPct val="115000"/>
              </a:lnSpc>
              <a:spcBef>
                <a:spcPts val="0"/>
              </a:spcBef>
              <a:spcAft>
                <a:spcPts val="0"/>
              </a:spcAft>
              <a:buClr>
                <a:schemeClr val="dk2"/>
              </a:buClr>
              <a:buSzPts val="1500"/>
              <a:buFont typeface="Nunito"/>
              <a:buChar char="●"/>
            </a:pPr>
            <a:r>
              <a:rPr b="1" lang="en" sz="1500">
                <a:solidFill>
                  <a:schemeClr val="dk2"/>
                </a:solidFill>
                <a:latin typeface="Nunito"/>
                <a:ea typeface="Nunito"/>
                <a:cs typeface="Nunito"/>
                <a:sym typeface="Nunito"/>
              </a:rPr>
              <a:t>Original Term</a:t>
            </a:r>
            <a:r>
              <a:rPr lang="en" sz="1500">
                <a:solidFill>
                  <a:schemeClr val="dk2"/>
                </a:solidFill>
                <a:latin typeface="Nunito"/>
                <a:ea typeface="Nunito"/>
                <a:cs typeface="Nunito"/>
                <a:sym typeface="Nunito"/>
              </a:rPr>
              <a:t>: “Academic-Staff”: any individual employed by the university who contributes to teaching and research activities.</a:t>
            </a:r>
            <a:endParaRPr sz="1500">
              <a:solidFill>
                <a:schemeClr val="dk2"/>
              </a:solidFill>
              <a:latin typeface="Nunito"/>
              <a:ea typeface="Nunito"/>
              <a:cs typeface="Nunito"/>
              <a:sym typeface="Nunito"/>
            </a:endParaRPr>
          </a:p>
          <a:p>
            <a:pPr indent="-323850" lvl="0" marL="914400" rtl="0" algn="l">
              <a:lnSpc>
                <a:spcPct val="115000"/>
              </a:lnSpc>
              <a:spcBef>
                <a:spcPts val="0"/>
              </a:spcBef>
              <a:spcAft>
                <a:spcPts val="0"/>
              </a:spcAft>
              <a:buClr>
                <a:schemeClr val="dk2"/>
              </a:buClr>
              <a:buSzPts val="1500"/>
              <a:buFont typeface="Nunito"/>
              <a:buChar char="●"/>
            </a:pPr>
            <a:r>
              <a:rPr b="1" lang="en" sz="1500">
                <a:solidFill>
                  <a:schemeClr val="dk2"/>
                </a:solidFill>
                <a:latin typeface="Nunito"/>
                <a:ea typeface="Nunito"/>
                <a:cs typeface="Nunito"/>
                <a:sym typeface="Nunito"/>
              </a:rPr>
              <a:t>New knowledge</a:t>
            </a:r>
            <a:r>
              <a:rPr lang="en" sz="1500">
                <a:solidFill>
                  <a:schemeClr val="dk2"/>
                </a:solidFill>
                <a:latin typeface="Nunito"/>
                <a:ea typeface="Nunito"/>
                <a:cs typeface="Nunito"/>
                <a:sym typeface="Nunito"/>
              </a:rPr>
              <a:t>: New role Postdoctoral Researcher, defined as an individual who conducts post-PhD research but may also engage in teaching activities.</a:t>
            </a:r>
            <a:endParaRPr sz="1500">
              <a:solidFill>
                <a:schemeClr val="dk2"/>
              </a:solidFill>
              <a:latin typeface="Nunito"/>
              <a:ea typeface="Nunito"/>
              <a:cs typeface="Nunito"/>
              <a:sym typeface="Nunito"/>
            </a:endParaRPr>
          </a:p>
          <a:p>
            <a:pPr indent="-323850" lvl="0" marL="914400" rtl="0" algn="l">
              <a:lnSpc>
                <a:spcPct val="115000"/>
              </a:lnSpc>
              <a:spcBef>
                <a:spcPts val="0"/>
              </a:spcBef>
              <a:spcAft>
                <a:spcPts val="0"/>
              </a:spcAft>
              <a:buClr>
                <a:schemeClr val="dk2"/>
              </a:buClr>
              <a:buSzPts val="1500"/>
              <a:buFont typeface="Nunito"/>
              <a:buChar char="●"/>
            </a:pPr>
            <a:r>
              <a:rPr lang="en" sz="1500">
                <a:solidFill>
                  <a:schemeClr val="dk2"/>
                </a:solidFill>
                <a:latin typeface="Nunito"/>
                <a:ea typeface="Nunito"/>
                <a:cs typeface="Nunito"/>
                <a:sym typeface="Nunito"/>
              </a:rPr>
              <a:t>→ </a:t>
            </a:r>
            <a:r>
              <a:rPr b="1" lang="en" sz="1500">
                <a:solidFill>
                  <a:schemeClr val="dk2"/>
                </a:solidFill>
                <a:latin typeface="Nunito"/>
                <a:ea typeface="Nunito"/>
                <a:cs typeface="Nunito"/>
                <a:sym typeface="Nunito"/>
              </a:rPr>
              <a:t>New Term</a:t>
            </a:r>
            <a:r>
              <a:rPr lang="en" sz="1500">
                <a:solidFill>
                  <a:schemeClr val="dk2"/>
                </a:solidFill>
                <a:latin typeface="Nunito"/>
                <a:ea typeface="Nunito"/>
                <a:cs typeface="Nunito"/>
                <a:sym typeface="Nunito"/>
              </a:rPr>
              <a:t>: “Postdoctoral-Researcher” is a type of “Academic-Staff” engaged primarily in post-PhD research, with potential involvement in teaching activities.</a:t>
            </a:r>
            <a:endParaRPr sz="1500">
              <a:solidFill>
                <a:schemeClr val="dk2"/>
              </a:solidFill>
              <a:latin typeface="Nunito"/>
              <a:ea typeface="Nunito"/>
              <a:cs typeface="Nunito"/>
              <a:sym typeface="Nunito"/>
            </a:endParaRPr>
          </a:p>
          <a:p>
            <a:pPr indent="0" lvl="0" marL="0" rtl="0" algn="l">
              <a:lnSpc>
                <a:spcPct val="115000"/>
              </a:lnSpc>
              <a:spcBef>
                <a:spcPts val="0"/>
              </a:spcBef>
              <a:spcAft>
                <a:spcPts val="0"/>
              </a:spcAft>
              <a:buNone/>
            </a:pPr>
            <a:r>
              <a:t/>
            </a:r>
            <a:endParaRPr sz="1500">
              <a:solidFill>
                <a:schemeClr val="dk2"/>
              </a:solidFill>
              <a:latin typeface="Nunito"/>
              <a:ea typeface="Nunito"/>
              <a:cs typeface="Nunito"/>
              <a:sym typeface="Nunito"/>
            </a:endParaRPr>
          </a:p>
          <a:p>
            <a:pPr indent="-336550" lvl="0" marL="457200" rtl="0" algn="l">
              <a:lnSpc>
                <a:spcPct val="115000"/>
              </a:lnSpc>
              <a:spcBef>
                <a:spcPts val="0"/>
              </a:spcBef>
              <a:spcAft>
                <a:spcPts val="0"/>
              </a:spcAft>
              <a:buClr>
                <a:schemeClr val="dk2"/>
              </a:buClr>
              <a:buSzPts val="1700"/>
              <a:buFont typeface="Nunito"/>
              <a:buAutoNum type="arabicPeriod"/>
            </a:pPr>
            <a:r>
              <a:rPr lang="en" sz="1700">
                <a:solidFill>
                  <a:schemeClr val="dk2"/>
                </a:solidFill>
                <a:latin typeface="Nunito"/>
                <a:ea typeface="Nunito"/>
                <a:cs typeface="Nunito"/>
                <a:sym typeface="Nunito"/>
              </a:rPr>
              <a:t>Lack of </a:t>
            </a:r>
            <a:r>
              <a:rPr lang="en" sz="1700">
                <a:solidFill>
                  <a:schemeClr val="dk2"/>
                </a:solidFill>
                <a:latin typeface="Nunito"/>
                <a:ea typeface="Nunito"/>
                <a:cs typeface="Nunito"/>
                <a:sym typeface="Nunito"/>
              </a:rPr>
              <a:t>Extensibility </a:t>
            </a:r>
            <a:r>
              <a:rPr lang="en" sz="1700">
                <a:solidFill>
                  <a:schemeClr val="dk2"/>
                </a:solidFill>
                <a:latin typeface="Nunito"/>
                <a:ea typeface="Nunito"/>
                <a:cs typeface="Nunito"/>
                <a:sym typeface="Nunito"/>
              </a:rPr>
              <a:t>example</a:t>
            </a:r>
            <a:endParaRPr sz="1700">
              <a:solidFill>
                <a:schemeClr val="dk2"/>
              </a:solidFill>
              <a:latin typeface="Nunito"/>
              <a:ea typeface="Nunito"/>
              <a:cs typeface="Nunito"/>
              <a:sym typeface="Nunito"/>
            </a:endParaRPr>
          </a:p>
          <a:p>
            <a:pPr indent="-323850" lvl="0" marL="914400" rtl="0" algn="l">
              <a:lnSpc>
                <a:spcPct val="115000"/>
              </a:lnSpc>
              <a:spcBef>
                <a:spcPts val="0"/>
              </a:spcBef>
              <a:spcAft>
                <a:spcPts val="0"/>
              </a:spcAft>
              <a:buClr>
                <a:schemeClr val="dk2"/>
              </a:buClr>
              <a:buSzPts val="1500"/>
              <a:buFont typeface="Nunito"/>
              <a:buChar char="●"/>
            </a:pPr>
            <a:r>
              <a:rPr b="1" lang="en" sz="1500">
                <a:solidFill>
                  <a:schemeClr val="dk2"/>
                </a:solidFill>
                <a:latin typeface="Nunito"/>
                <a:ea typeface="Nunito"/>
                <a:cs typeface="Nunito"/>
                <a:sym typeface="Nunito"/>
              </a:rPr>
              <a:t>Original Term: </a:t>
            </a:r>
            <a:r>
              <a:rPr lang="en" sz="1500">
                <a:solidFill>
                  <a:schemeClr val="dk2"/>
                </a:solidFill>
                <a:latin typeface="Nunito"/>
                <a:ea typeface="Nunito"/>
                <a:cs typeface="Nunito"/>
                <a:sym typeface="Nunito"/>
              </a:rPr>
              <a:t>“Student”: </a:t>
            </a:r>
            <a:r>
              <a:rPr lang="en" sz="1500">
                <a:solidFill>
                  <a:schemeClr val="dk2"/>
                </a:solidFill>
                <a:latin typeface="Nunito"/>
                <a:ea typeface="Nunito"/>
                <a:cs typeface="Nunito"/>
                <a:sym typeface="Nunito"/>
              </a:rPr>
              <a:t>an individual enrolled in courses </a:t>
            </a:r>
            <a:r>
              <a:rPr lang="en" sz="1500">
                <a:solidFill>
                  <a:srgbClr val="FF0000"/>
                </a:solidFill>
                <a:latin typeface="Nunito"/>
                <a:ea typeface="Nunito"/>
                <a:cs typeface="Nunito"/>
                <a:sym typeface="Nunito"/>
              </a:rPr>
              <a:t>at the university.</a:t>
            </a:r>
            <a:endParaRPr sz="1500">
              <a:solidFill>
                <a:srgbClr val="FF0000"/>
              </a:solidFill>
              <a:latin typeface="Nunito"/>
              <a:ea typeface="Nunito"/>
              <a:cs typeface="Nunito"/>
              <a:sym typeface="Nunito"/>
            </a:endParaRPr>
          </a:p>
          <a:p>
            <a:pPr indent="-323850" lvl="0" marL="914400" rtl="0" algn="l">
              <a:lnSpc>
                <a:spcPct val="115000"/>
              </a:lnSpc>
              <a:spcBef>
                <a:spcPts val="0"/>
              </a:spcBef>
              <a:spcAft>
                <a:spcPts val="0"/>
              </a:spcAft>
              <a:buClr>
                <a:schemeClr val="dk2"/>
              </a:buClr>
              <a:buSzPts val="1500"/>
              <a:buFont typeface="Nunito"/>
              <a:buChar char="●"/>
            </a:pPr>
            <a:r>
              <a:rPr b="1" lang="en" sz="1500">
                <a:solidFill>
                  <a:schemeClr val="dk2"/>
                </a:solidFill>
                <a:latin typeface="Nunito"/>
                <a:ea typeface="Nunito"/>
                <a:cs typeface="Nunito"/>
                <a:sym typeface="Nunito"/>
              </a:rPr>
              <a:t>New knowledge: </a:t>
            </a:r>
            <a:r>
              <a:rPr lang="en" sz="1500">
                <a:solidFill>
                  <a:schemeClr val="dk2"/>
                </a:solidFill>
                <a:latin typeface="Nunito"/>
                <a:ea typeface="Nunito"/>
                <a:cs typeface="Nunito"/>
                <a:sym typeface="Nunito"/>
              </a:rPr>
              <a:t>Introduction of</a:t>
            </a:r>
            <a:r>
              <a:rPr b="1" lang="en" sz="1500">
                <a:solidFill>
                  <a:schemeClr val="dk2"/>
                </a:solidFill>
                <a:latin typeface="Nunito"/>
                <a:ea typeface="Nunito"/>
                <a:cs typeface="Nunito"/>
                <a:sym typeface="Nunito"/>
              </a:rPr>
              <a:t> </a:t>
            </a:r>
            <a:r>
              <a:rPr lang="en" sz="1500">
                <a:solidFill>
                  <a:schemeClr val="dk2"/>
                </a:solidFill>
                <a:latin typeface="Nunito"/>
                <a:ea typeface="Nunito"/>
                <a:cs typeface="Nunito"/>
                <a:sym typeface="Nunito"/>
              </a:rPr>
              <a:t>online learning programs and the need to distinguish between on-campus and online students.</a:t>
            </a:r>
            <a:endParaRPr sz="1500">
              <a:solidFill>
                <a:schemeClr val="dk2"/>
              </a:solidFill>
              <a:latin typeface="Nunito"/>
              <a:ea typeface="Nunito"/>
              <a:cs typeface="Nunito"/>
              <a:sym typeface="Nunito"/>
            </a:endParaRPr>
          </a:p>
          <a:p>
            <a:pPr indent="-323850" lvl="0" marL="914400" rtl="0" algn="l">
              <a:lnSpc>
                <a:spcPct val="115000"/>
              </a:lnSpc>
              <a:spcBef>
                <a:spcPts val="0"/>
              </a:spcBef>
              <a:spcAft>
                <a:spcPts val="0"/>
              </a:spcAft>
              <a:buClr>
                <a:schemeClr val="dk2"/>
              </a:buClr>
              <a:buSzPts val="1500"/>
              <a:buFont typeface="Nunito"/>
              <a:buChar char="●"/>
            </a:pPr>
            <a:r>
              <a:rPr lang="en" sz="1500">
                <a:solidFill>
                  <a:schemeClr val="dk2"/>
                </a:solidFill>
                <a:latin typeface="Nunito"/>
                <a:ea typeface="Nunito"/>
                <a:cs typeface="Nunito"/>
                <a:sym typeface="Nunito"/>
              </a:rPr>
              <a:t>→ </a:t>
            </a:r>
            <a:r>
              <a:rPr b="1" lang="en" sz="1500">
                <a:solidFill>
                  <a:schemeClr val="dk2"/>
                </a:solidFill>
                <a:latin typeface="Nunito"/>
                <a:ea typeface="Nunito"/>
                <a:cs typeface="Nunito"/>
                <a:sym typeface="Nunito"/>
              </a:rPr>
              <a:t>New Term: “</a:t>
            </a:r>
            <a:r>
              <a:rPr lang="en" sz="1500">
                <a:solidFill>
                  <a:schemeClr val="dk2"/>
                </a:solidFill>
                <a:latin typeface="Nunito"/>
                <a:ea typeface="Nunito"/>
                <a:cs typeface="Nunito"/>
                <a:sym typeface="Nunito"/>
              </a:rPr>
              <a:t>Online-Student” as an individual not present on campus but enrolled in courses. → Need change definition of “Student”</a:t>
            </a:r>
            <a:endParaRPr sz="1700">
              <a:solidFill>
                <a:schemeClr val="dk2"/>
              </a:solidFill>
              <a:latin typeface="Nunito"/>
              <a:ea typeface="Nunito"/>
              <a:cs typeface="Nunito"/>
              <a:sym typeface="Nunito"/>
            </a:endParaRPr>
          </a:p>
        </p:txBody>
      </p:sp>
      <p:sp>
        <p:nvSpPr>
          <p:cNvPr id="200" name="Google Shape;200;p25"/>
          <p:cNvSpPr txBox="1"/>
          <p:nvPr/>
        </p:nvSpPr>
        <p:spPr>
          <a:xfrm>
            <a:off x="667650" y="435450"/>
            <a:ext cx="7571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Example: Design University Ontology</a:t>
            </a:r>
            <a:endParaRPr sz="3000">
              <a:solidFill>
                <a:schemeClr val="lt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nvSpPr>
        <p:spPr>
          <a:xfrm>
            <a:off x="774725" y="1118575"/>
            <a:ext cx="80169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000">
                <a:solidFill>
                  <a:srgbClr val="131314"/>
                </a:solidFill>
                <a:latin typeface="Nunito"/>
                <a:ea typeface="Nunito"/>
                <a:cs typeface="Nunito"/>
                <a:sym typeface="Nunito"/>
              </a:rPr>
              <a:t>4. </a:t>
            </a:r>
            <a:r>
              <a:rPr b="1" lang="en" sz="2000">
                <a:solidFill>
                  <a:srgbClr val="131314"/>
                </a:solidFill>
                <a:latin typeface="Nunito"/>
                <a:ea typeface="Nunito"/>
                <a:cs typeface="Nunito"/>
                <a:sym typeface="Nunito"/>
              </a:rPr>
              <a:t>Minimal encoding bias</a:t>
            </a:r>
            <a:endParaRPr b="1" sz="2000">
              <a:solidFill>
                <a:srgbClr val="131314"/>
              </a:solidFill>
              <a:latin typeface="Nunito"/>
              <a:ea typeface="Nunito"/>
              <a:cs typeface="Nunito"/>
              <a:sym typeface="Nunito"/>
            </a:endParaRPr>
          </a:p>
          <a:p>
            <a:pPr indent="-355600" lvl="0" marL="457200" rtl="0" algn="l">
              <a:lnSpc>
                <a:spcPct val="150000"/>
              </a:lnSpc>
              <a:spcBef>
                <a:spcPts val="0"/>
              </a:spcBef>
              <a:spcAft>
                <a:spcPts val="0"/>
              </a:spcAft>
              <a:buClr>
                <a:srgbClr val="131314"/>
              </a:buClr>
              <a:buSzPts val="2000"/>
              <a:buFont typeface="Nunito"/>
              <a:buChar char="-"/>
            </a:pPr>
            <a:r>
              <a:rPr lang="en" sz="2000">
                <a:solidFill>
                  <a:srgbClr val="131314"/>
                </a:solidFill>
                <a:latin typeface="Nunito"/>
                <a:ea typeface="Nunito"/>
                <a:cs typeface="Nunito"/>
                <a:sym typeface="Nunito"/>
              </a:rPr>
              <a:t>Conceptualizations need to be specified at a knowledge-level and not at a symbol-level.</a:t>
            </a:r>
            <a:endParaRPr sz="2000">
              <a:solidFill>
                <a:srgbClr val="131314"/>
              </a:solidFill>
              <a:latin typeface="Nunito"/>
              <a:ea typeface="Nunito"/>
              <a:cs typeface="Nunito"/>
              <a:sym typeface="Nunito"/>
            </a:endParaRPr>
          </a:p>
          <a:p>
            <a:pPr indent="-355600" lvl="0" marL="457200" rtl="0" algn="l">
              <a:lnSpc>
                <a:spcPct val="150000"/>
              </a:lnSpc>
              <a:spcBef>
                <a:spcPts val="0"/>
              </a:spcBef>
              <a:spcAft>
                <a:spcPts val="0"/>
              </a:spcAft>
              <a:buClr>
                <a:srgbClr val="131314"/>
              </a:buClr>
              <a:buSzPts val="2000"/>
              <a:buFont typeface="Nunito"/>
              <a:buChar char="-"/>
            </a:pPr>
            <a:r>
              <a:rPr lang="en" sz="2000">
                <a:solidFill>
                  <a:srgbClr val="131314"/>
                </a:solidFill>
                <a:latin typeface="Nunito"/>
                <a:ea typeface="Nunito"/>
                <a:cs typeface="Nunito"/>
                <a:sym typeface="Nunito"/>
              </a:rPr>
              <a:t>Should not compromise the correctness of an ontology for the convenience of its notation or implementation.</a:t>
            </a:r>
            <a:endParaRPr sz="2000">
              <a:solidFill>
                <a:srgbClr val="131314"/>
              </a:solidFill>
              <a:latin typeface="Nunito"/>
              <a:ea typeface="Nunito"/>
              <a:cs typeface="Nunito"/>
              <a:sym typeface="Nunito"/>
            </a:endParaRPr>
          </a:p>
        </p:txBody>
      </p:sp>
      <p:sp>
        <p:nvSpPr>
          <p:cNvPr id="206" name="Google Shape;206;p26"/>
          <p:cNvSpPr txBox="1"/>
          <p:nvPr/>
        </p:nvSpPr>
        <p:spPr>
          <a:xfrm>
            <a:off x="667650" y="435450"/>
            <a:ext cx="5041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II.  Ontology Design Criteria </a:t>
            </a:r>
            <a:endParaRPr sz="3000">
              <a:solidFill>
                <a:schemeClr val="lt1"/>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descr="2" id="211" name="Google Shape;211;p27"/>
          <p:cNvSpPr txBox="1"/>
          <p:nvPr/>
        </p:nvSpPr>
        <p:spPr>
          <a:xfrm>
            <a:off x="774725" y="999575"/>
            <a:ext cx="8016900" cy="31416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2"/>
              </a:buClr>
              <a:buSzPts val="1700"/>
              <a:buFont typeface="Nunito"/>
              <a:buAutoNum type="arabicPeriod"/>
            </a:pPr>
            <a:r>
              <a:rPr lang="en" sz="1700">
                <a:solidFill>
                  <a:schemeClr val="dk2"/>
                </a:solidFill>
                <a:latin typeface="Nunito"/>
                <a:ea typeface="Nunito"/>
                <a:cs typeface="Nunito"/>
                <a:sym typeface="Nunito"/>
              </a:rPr>
              <a:t>Minimal encoding bias </a:t>
            </a:r>
            <a:r>
              <a:rPr lang="en" sz="1700">
                <a:solidFill>
                  <a:schemeClr val="dk2"/>
                </a:solidFill>
                <a:latin typeface="Nunito"/>
                <a:ea typeface="Nunito"/>
                <a:cs typeface="Nunito"/>
                <a:sym typeface="Nunito"/>
              </a:rPr>
              <a:t>example:</a:t>
            </a:r>
            <a:endParaRPr sz="1700">
              <a:solidFill>
                <a:schemeClr val="dk2"/>
              </a:solidFill>
              <a:latin typeface="Nunito"/>
              <a:ea typeface="Nunito"/>
              <a:cs typeface="Nunito"/>
              <a:sym typeface="Nunito"/>
            </a:endParaRPr>
          </a:p>
          <a:p>
            <a:pPr indent="-323850" lvl="0" marL="914400" rtl="0" algn="l">
              <a:lnSpc>
                <a:spcPct val="115000"/>
              </a:lnSpc>
              <a:spcBef>
                <a:spcPts val="0"/>
              </a:spcBef>
              <a:spcAft>
                <a:spcPts val="0"/>
              </a:spcAft>
              <a:buClr>
                <a:schemeClr val="dk2"/>
              </a:buClr>
              <a:buSzPts val="1500"/>
              <a:buFont typeface="Nunito"/>
              <a:buChar char="●"/>
            </a:pPr>
            <a:r>
              <a:rPr lang="en" sz="1500">
                <a:solidFill>
                  <a:schemeClr val="dk2"/>
                </a:solidFill>
                <a:latin typeface="Nunito"/>
                <a:ea typeface="Nunito"/>
                <a:cs typeface="Nunito"/>
                <a:sym typeface="Nunito"/>
              </a:rPr>
              <a:t>“Role” is an abstract concept with subclasses for “Student”, “Faculty”, and “Staff”. Each subclass can have relationships </a:t>
            </a:r>
            <a:endParaRPr sz="1500">
              <a:solidFill>
                <a:schemeClr val="dk2"/>
              </a:solidFill>
              <a:latin typeface="Nunito"/>
              <a:ea typeface="Nunito"/>
              <a:cs typeface="Nunito"/>
              <a:sym typeface="Nunito"/>
            </a:endParaRPr>
          </a:p>
          <a:p>
            <a:pPr indent="0" lvl="0" marL="457200" rtl="0" algn="l">
              <a:lnSpc>
                <a:spcPct val="115000"/>
              </a:lnSpc>
              <a:spcBef>
                <a:spcPts val="0"/>
              </a:spcBef>
              <a:spcAft>
                <a:spcPts val="0"/>
              </a:spcAft>
              <a:buNone/>
            </a:pPr>
            <a:r>
              <a:rPr lang="en" sz="1500">
                <a:solidFill>
                  <a:schemeClr val="dk2"/>
                </a:solidFill>
                <a:latin typeface="Nunito"/>
                <a:ea typeface="Nunito"/>
                <a:cs typeface="Nunito"/>
                <a:sym typeface="Nunito"/>
              </a:rPr>
              <a:t>→ This structure allows for the representation of roles and their relationships without presupposing a specific way of encoding or managing these roles</a:t>
            </a:r>
            <a:endParaRPr sz="1500">
              <a:solidFill>
                <a:schemeClr val="dk2"/>
              </a:solidFill>
              <a:latin typeface="Nunito"/>
              <a:ea typeface="Nunito"/>
              <a:cs typeface="Nunito"/>
              <a:sym typeface="Nunito"/>
            </a:endParaRPr>
          </a:p>
          <a:p>
            <a:pPr indent="0" lvl="0" marL="0" rtl="0" algn="l">
              <a:lnSpc>
                <a:spcPct val="115000"/>
              </a:lnSpc>
              <a:spcBef>
                <a:spcPts val="0"/>
              </a:spcBef>
              <a:spcAft>
                <a:spcPts val="0"/>
              </a:spcAft>
              <a:buNone/>
            </a:pPr>
            <a:r>
              <a:t/>
            </a:r>
            <a:endParaRPr sz="1500">
              <a:solidFill>
                <a:schemeClr val="dk2"/>
              </a:solidFill>
              <a:latin typeface="Nunito"/>
              <a:ea typeface="Nunito"/>
              <a:cs typeface="Nunito"/>
              <a:sym typeface="Nunito"/>
            </a:endParaRPr>
          </a:p>
          <a:p>
            <a:pPr indent="-336550" lvl="0" marL="457200" rtl="0" algn="l">
              <a:lnSpc>
                <a:spcPct val="115000"/>
              </a:lnSpc>
              <a:spcBef>
                <a:spcPts val="0"/>
              </a:spcBef>
              <a:spcAft>
                <a:spcPts val="0"/>
              </a:spcAft>
              <a:buClr>
                <a:schemeClr val="dk2"/>
              </a:buClr>
              <a:buSzPts val="1700"/>
              <a:buFont typeface="Nunito"/>
              <a:buAutoNum type="arabicPeriod"/>
            </a:pPr>
            <a:r>
              <a:rPr lang="en" sz="1700">
                <a:solidFill>
                  <a:schemeClr val="dk2"/>
                </a:solidFill>
                <a:latin typeface="Nunito"/>
                <a:ea typeface="Nunito"/>
                <a:cs typeface="Nunito"/>
                <a:sym typeface="Nunito"/>
              </a:rPr>
              <a:t>Lack of </a:t>
            </a:r>
            <a:r>
              <a:rPr lang="en" sz="1700">
                <a:solidFill>
                  <a:schemeClr val="dk2"/>
                </a:solidFill>
                <a:latin typeface="Nunito"/>
                <a:ea typeface="Nunito"/>
                <a:cs typeface="Nunito"/>
                <a:sym typeface="Nunito"/>
              </a:rPr>
              <a:t>Minimal encoding bias </a:t>
            </a:r>
            <a:r>
              <a:rPr lang="en" sz="1700">
                <a:solidFill>
                  <a:schemeClr val="dk2"/>
                </a:solidFill>
                <a:latin typeface="Nunito"/>
                <a:ea typeface="Nunito"/>
                <a:cs typeface="Nunito"/>
                <a:sym typeface="Nunito"/>
              </a:rPr>
              <a:t>example</a:t>
            </a:r>
            <a:endParaRPr sz="1700">
              <a:solidFill>
                <a:schemeClr val="dk2"/>
              </a:solidFill>
              <a:latin typeface="Nunito"/>
              <a:ea typeface="Nunito"/>
              <a:cs typeface="Nunito"/>
              <a:sym typeface="Nunito"/>
            </a:endParaRPr>
          </a:p>
          <a:p>
            <a:pPr indent="-311150" lvl="0" marL="914400" rtl="0" algn="l">
              <a:lnSpc>
                <a:spcPct val="115000"/>
              </a:lnSpc>
              <a:spcBef>
                <a:spcPts val="0"/>
              </a:spcBef>
              <a:spcAft>
                <a:spcPts val="0"/>
              </a:spcAft>
              <a:buClr>
                <a:schemeClr val="dk2"/>
              </a:buClr>
              <a:buSzPts val="1300"/>
              <a:buFont typeface="Nunito"/>
              <a:buChar char="●"/>
            </a:pPr>
            <a:r>
              <a:rPr lang="en" sz="1500">
                <a:solidFill>
                  <a:schemeClr val="dk2"/>
                </a:solidFill>
                <a:latin typeface="Nunito"/>
                <a:ea typeface="Nunito"/>
                <a:cs typeface="Nunito"/>
                <a:sym typeface="Nunito"/>
              </a:rPr>
              <a:t>Represents a person's role as a </a:t>
            </a:r>
            <a:r>
              <a:rPr lang="en" sz="1500">
                <a:solidFill>
                  <a:srgbClr val="FF0000"/>
                </a:solidFill>
                <a:latin typeface="Nunito"/>
                <a:ea typeface="Nunito"/>
                <a:cs typeface="Nunito"/>
                <a:sym typeface="Nunito"/>
              </a:rPr>
              <a:t>single attribute</a:t>
            </a:r>
            <a:r>
              <a:rPr lang="en" sz="1500">
                <a:solidFill>
                  <a:schemeClr val="dk2"/>
                </a:solidFill>
                <a:latin typeface="Nunito"/>
                <a:ea typeface="Nunito"/>
                <a:cs typeface="Nunito"/>
                <a:sym typeface="Nunito"/>
              </a:rPr>
              <a:t> of the Person entity, encoded as a string value like "Student", "Faculty", or "Staff" </a:t>
            </a:r>
            <a:endParaRPr sz="1500">
              <a:solidFill>
                <a:schemeClr val="dk2"/>
              </a:solidFill>
              <a:latin typeface="Nunito"/>
              <a:ea typeface="Nunito"/>
              <a:cs typeface="Nunito"/>
              <a:sym typeface="Nunito"/>
            </a:endParaRPr>
          </a:p>
          <a:p>
            <a:pPr indent="0" lvl="0" marL="457200" rtl="0" algn="l">
              <a:lnSpc>
                <a:spcPct val="115000"/>
              </a:lnSpc>
              <a:spcBef>
                <a:spcPts val="0"/>
              </a:spcBef>
              <a:spcAft>
                <a:spcPts val="0"/>
              </a:spcAft>
              <a:buNone/>
            </a:pPr>
            <a:r>
              <a:rPr lang="en" sz="1500">
                <a:solidFill>
                  <a:schemeClr val="dk2"/>
                </a:solidFill>
                <a:latin typeface="Nunito"/>
                <a:ea typeface="Nunito"/>
                <a:cs typeface="Nunito"/>
                <a:sym typeface="Nunito"/>
              </a:rPr>
              <a:t>→ This approach simplifies implementation but limits the ability to represent people with multiple roles or to easily query the relationships specific to each role.</a:t>
            </a:r>
            <a:endParaRPr sz="1500">
              <a:solidFill>
                <a:schemeClr val="dk2"/>
              </a:solidFill>
              <a:latin typeface="Nunito"/>
              <a:ea typeface="Nunito"/>
              <a:cs typeface="Nunito"/>
              <a:sym typeface="Nunito"/>
            </a:endParaRPr>
          </a:p>
        </p:txBody>
      </p:sp>
      <p:sp>
        <p:nvSpPr>
          <p:cNvPr id="212" name="Google Shape;212;p27"/>
          <p:cNvSpPr txBox="1"/>
          <p:nvPr/>
        </p:nvSpPr>
        <p:spPr>
          <a:xfrm>
            <a:off x="667650" y="435450"/>
            <a:ext cx="7571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Example: Design University Ontology</a:t>
            </a:r>
            <a:endParaRPr sz="3000">
              <a:solidFill>
                <a:schemeClr val="lt1"/>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nvSpPr>
        <p:spPr>
          <a:xfrm>
            <a:off x="774725" y="1118575"/>
            <a:ext cx="80169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000">
                <a:solidFill>
                  <a:schemeClr val="dk2"/>
                </a:solidFill>
                <a:latin typeface="Nunito"/>
                <a:ea typeface="Nunito"/>
                <a:cs typeface="Nunito"/>
                <a:sym typeface="Nunito"/>
              </a:rPr>
              <a:t>5. </a:t>
            </a:r>
            <a:r>
              <a:rPr b="1" lang="en" sz="2000">
                <a:solidFill>
                  <a:schemeClr val="dk2"/>
                </a:solidFill>
                <a:latin typeface="Nunito"/>
                <a:ea typeface="Nunito"/>
                <a:cs typeface="Nunito"/>
                <a:sym typeface="Nunito"/>
              </a:rPr>
              <a:t>Minimal Ontological Commitment</a:t>
            </a:r>
            <a:endParaRPr b="1"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Char char="-"/>
            </a:pPr>
            <a:r>
              <a:rPr lang="en" sz="2000">
                <a:solidFill>
                  <a:schemeClr val="dk2"/>
                </a:solidFill>
                <a:latin typeface="Nunito"/>
                <a:ea typeface="Nunito"/>
                <a:cs typeface="Nunito"/>
                <a:sym typeface="Nunito"/>
              </a:rPr>
              <a:t>More commitments in the ontology make the ontology structure more rigid and limit the number of ontology users. </a:t>
            </a:r>
            <a:endParaRPr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Char char="-"/>
            </a:pPr>
            <a:r>
              <a:rPr lang="en" sz="2000">
                <a:solidFill>
                  <a:schemeClr val="dk2"/>
                </a:solidFill>
                <a:latin typeface="Nunito"/>
                <a:ea typeface="Nunito"/>
                <a:cs typeface="Nunito"/>
                <a:sym typeface="Nunito"/>
              </a:rPr>
              <a:t>Ontological commitment needs to be minimal but sufficient to support the intended knowledge sharing activities.</a:t>
            </a:r>
            <a:endParaRPr sz="2000">
              <a:solidFill>
                <a:schemeClr val="dk2"/>
              </a:solidFill>
              <a:latin typeface="Nunito"/>
              <a:ea typeface="Nunito"/>
              <a:cs typeface="Nunito"/>
              <a:sym typeface="Nunito"/>
            </a:endParaRPr>
          </a:p>
        </p:txBody>
      </p:sp>
      <p:sp>
        <p:nvSpPr>
          <p:cNvPr id="218" name="Google Shape;218;p28"/>
          <p:cNvSpPr txBox="1"/>
          <p:nvPr/>
        </p:nvSpPr>
        <p:spPr>
          <a:xfrm>
            <a:off x="667650" y="435450"/>
            <a:ext cx="5041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II.  Ontology Design Criteria </a:t>
            </a:r>
            <a:endParaRPr sz="3000">
              <a:solidFill>
                <a:schemeClr val="lt1"/>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descr="2" id="223" name="Google Shape;223;p29"/>
          <p:cNvSpPr txBox="1"/>
          <p:nvPr/>
        </p:nvSpPr>
        <p:spPr>
          <a:xfrm>
            <a:off x="774725" y="999575"/>
            <a:ext cx="8016900" cy="34071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2"/>
              </a:buClr>
              <a:buSzPts val="1700"/>
              <a:buFont typeface="Nunito"/>
              <a:buAutoNum type="arabicPeriod"/>
            </a:pPr>
            <a:r>
              <a:rPr lang="en" sz="1700">
                <a:solidFill>
                  <a:schemeClr val="dk2"/>
                </a:solidFill>
                <a:latin typeface="Nunito"/>
                <a:ea typeface="Nunito"/>
                <a:cs typeface="Nunito"/>
                <a:sym typeface="Nunito"/>
              </a:rPr>
              <a:t>Minimal Ontological Commitment</a:t>
            </a:r>
            <a:r>
              <a:rPr lang="en" sz="1700">
                <a:solidFill>
                  <a:schemeClr val="dk2"/>
                </a:solidFill>
                <a:latin typeface="Nunito"/>
                <a:ea typeface="Nunito"/>
                <a:cs typeface="Nunito"/>
                <a:sym typeface="Nunito"/>
              </a:rPr>
              <a:t> example:</a:t>
            </a:r>
            <a:endParaRPr sz="1700">
              <a:solidFill>
                <a:schemeClr val="dk2"/>
              </a:solidFill>
              <a:latin typeface="Nunito"/>
              <a:ea typeface="Nunito"/>
              <a:cs typeface="Nunito"/>
              <a:sym typeface="Nunito"/>
            </a:endParaRPr>
          </a:p>
          <a:p>
            <a:pPr indent="-323850" lvl="0" marL="914400" rtl="0" algn="l">
              <a:lnSpc>
                <a:spcPct val="115000"/>
              </a:lnSpc>
              <a:spcBef>
                <a:spcPts val="0"/>
              </a:spcBef>
              <a:spcAft>
                <a:spcPts val="0"/>
              </a:spcAft>
              <a:buClr>
                <a:schemeClr val="dk2"/>
              </a:buClr>
              <a:buSzPts val="1500"/>
              <a:buFont typeface="Nunito"/>
              <a:buChar char="●"/>
            </a:pPr>
            <a:r>
              <a:rPr lang="en" sz="1500">
                <a:solidFill>
                  <a:schemeClr val="dk2"/>
                </a:solidFill>
                <a:latin typeface="Nunito"/>
                <a:ea typeface="Nunito"/>
                <a:cs typeface="Nunito"/>
                <a:sym typeface="Nunito"/>
              </a:rPr>
              <a:t> University Courses: A course has a course ID, title, and is offered by a department.</a:t>
            </a:r>
            <a:endParaRPr sz="1500">
              <a:solidFill>
                <a:schemeClr val="dk2"/>
              </a:solidFill>
              <a:latin typeface="Nunito"/>
              <a:ea typeface="Nunito"/>
              <a:cs typeface="Nunito"/>
              <a:sym typeface="Nunito"/>
            </a:endParaRPr>
          </a:p>
          <a:p>
            <a:pPr indent="0" lvl="0" marL="0" rtl="0" algn="l">
              <a:lnSpc>
                <a:spcPct val="115000"/>
              </a:lnSpc>
              <a:spcBef>
                <a:spcPts val="0"/>
              </a:spcBef>
              <a:spcAft>
                <a:spcPts val="0"/>
              </a:spcAft>
              <a:buNone/>
            </a:pPr>
            <a:r>
              <a:t/>
            </a:r>
            <a:endParaRPr sz="1500">
              <a:solidFill>
                <a:schemeClr val="dk2"/>
              </a:solidFill>
              <a:latin typeface="Nunito"/>
              <a:ea typeface="Nunito"/>
              <a:cs typeface="Nunito"/>
              <a:sym typeface="Nunito"/>
            </a:endParaRPr>
          </a:p>
          <a:p>
            <a:pPr indent="-336550" lvl="0" marL="457200" rtl="0" algn="l">
              <a:lnSpc>
                <a:spcPct val="115000"/>
              </a:lnSpc>
              <a:spcBef>
                <a:spcPts val="0"/>
              </a:spcBef>
              <a:spcAft>
                <a:spcPts val="0"/>
              </a:spcAft>
              <a:buClr>
                <a:schemeClr val="dk2"/>
              </a:buClr>
              <a:buSzPts val="1700"/>
              <a:buFont typeface="Nunito"/>
              <a:buAutoNum type="arabicPeriod"/>
            </a:pPr>
            <a:r>
              <a:rPr lang="en" sz="1700">
                <a:solidFill>
                  <a:schemeClr val="dk2"/>
                </a:solidFill>
                <a:latin typeface="Nunito"/>
                <a:ea typeface="Nunito"/>
                <a:cs typeface="Nunito"/>
                <a:sym typeface="Nunito"/>
              </a:rPr>
              <a:t>Lack of </a:t>
            </a:r>
            <a:r>
              <a:rPr lang="en" sz="1700">
                <a:solidFill>
                  <a:schemeClr val="dk2"/>
                </a:solidFill>
                <a:latin typeface="Nunito"/>
                <a:ea typeface="Nunito"/>
                <a:cs typeface="Nunito"/>
                <a:sym typeface="Nunito"/>
              </a:rPr>
              <a:t>Minimal Ontological Commitment</a:t>
            </a:r>
            <a:r>
              <a:rPr lang="en" sz="1700">
                <a:solidFill>
                  <a:schemeClr val="dk2"/>
                </a:solidFill>
                <a:latin typeface="Nunito"/>
                <a:ea typeface="Nunito"/>
                <a:cs typeface="Nunito"/>
                <a:sym typeface="Nunito"/>
              </a:rPr>
              <a:t> example</a:t>
            </a:r>
            <a:endParaRPr sz="1700">
              <a:solidFill>
                <a:schemeClr val="dk2"/>
              </a:solidFill>
              <a:latin typeface="Nunito"/>
              <a:ea typeface="Nunito"/>
              <a:cs typeface="Nunito"/>
              <a:sym typeface="Nunito"/>
            </a:endParaRPr>
          </a:p>
          <a:p>
            <a:pPr indent="-311150" lvl="0" marL="914400" rtl="0" algn="l">
              <a:lnSpc>
                <a:spcPct val="115000"/>
              </a:lnSpc>
              <a:spcBef>
                <a:spcPts val="0"/>
              </a:spcBef>
              <a:spcAft>
                <a:spcPts val="0"/>
              </a:spcAft>
              <a:buClr>
                <a:schemeClr val="dk2"/>
              </a:buClr>
              <a:buSzPts val="1300"/>
              <a:buFont typeface="Nunito"/>
              <a:buChar char="●"/>
            </a:pPr>
            <a:r>
              <a:rPr lang="en" sz="1500">
                <a:solidFill>
                  <a:schemeClr val="dk2"/>
                </a:solidFill>
                <a:latin typeface="Nunito"/>
                <a:ea typeface="Nunito"/>
                <a:cs typeface="Nunito"/>
                <a:sym typeface="Nunito"/>
              </a:rPr>
              <a:t>University Courses:  A course must have a course ID, title, credit hours, prerequisites, corequisites, department, </a:t>
            </a:r>
            <a:r>
              <a:rPr lang="en" sz="1500">
                <a:solidFill>
                  <a:srgbClr val="FF0000"/>
                </a:solidFill>
                <a:latin typeface="Nunito"/>
                <a:ea typeface="Nunito"/>
                <a:cs typeface="Nunito"/>
                <a:sym typeface="Nunito"/>
              </a:rPr>
              <a:t>mandatory textbook list</a:t>
            </a:r>
            <a:r>
              <a:rPr lang="en" sz="1500">
                <a:solidFill>
                  <a:schemeClr val="dk2"/>
                </a:solidFill>
                <a:latin typeface="Nunito"/>
                <a:ea typeface="Nunito"/>
                <a:cs typeface="Nunito"/>
                <a:sym typeface="Nunito"/>
              </a:rPr>
              <a:t>, and evaluation method.</a:t>
            </a:r>
            <a:endParaRPr sz="1500">
              <a:solidFill>
                <a:schemeClr val="dk2"/>
              </a:solidFill>
              <a:latin typeface="Nunito"/>
              <a:ea typeface="Nunito"/>
              <a:cs typeface="Nunito"/>
              <a:sym typeface="Nunito"/>
            </a:endParaRPr>
          </a:p>
          <a:p>
            <a:pPr indent="0" lvl="0" marL="457200" rtl="0" algn="l">
              <a:lnSpc>
                <a:spcPct val="115000"/>
              </a:lnSpc>
              <a:spcBef>
                <a:spcPts val="0"/>
              </a:spcBef>
              <a:spcAft>
                <a:spcPts val="0"/>
              </a:spcAft>
              <a:buNone/>
            </a:pPr>
            <a:r>
              <a:rPr lang="en" sz="1500">
                <a:solidFill>
                  <a:schemeClr val="dk2"/>
                </a:solidFill>
                <a:latin typeface="Nunito"/>
                <a:ea typeface="Nunito"/>
                <a:cs typeface="Nunito"/>
                <a:sym typeface="Nunito"/>
              </a:rPr>
              <a:t>→ This limits the flexibility and applicability, as different agents or systems might not require all this information or might structure some of it differently. </a:t>
            </a:r>
            <a:endParaRPr sz="1500">
              <a:solidFill>
                <a:schemeClr val="dk2"/>
              </a:solidFill>
              <a:latin typeface="Nunito"/>
              <a:ea typeface="Nunito"/>
              <a:cs typeface="Nunito"/>
              <a:sym typeface="Nunito"/>
            </a:endParaRPr>
          </a:p>
          <a:p>
            <a:pPr indent="0" lvl="0" marL="457200" rtl="0" algn="l">
              <a:lnSpc>
                <a:spcPct val="115000"/>
              </a:lnSpc>
              <a:spcBef>
                <a:spcPts val="0"/>
              </a:spcBef>
              <a:spcAft>
                <a:spcPts val="0"/>
              </a:spcAft>
              <a:buNone/>
            </a:pPr>
            <a:r>
              <a:rPr lang="en" sz="1500">
                <a:solidFill>
                  <a:schemeClr val="dk2"/>
                </a:solidFill>
                <a:latin typeface="Nunito"/>
                <a:ea typeface="Nunito"/>
                <a:cs typeface="Nunito"/>
                <a:sym typeface="Nunito"/>
              </a:rPr>
              <a:t>→ For example, an agent focused on course scheduling might not need textbook information.</a:t>
            </a:r>
            <a:endParaRPr sz="1500">
              <a:solidFill>
                <a:schemeClr val="dk2"/>
              </a:solidFill>
              <a:latin typeface="Nunito"/>
              <a:ea typeface="Nunito"/>
              <a:cs typeface="Nunito"/>
              <a:sym typeface="Nunito"/>
            </a:endParaRPr>
          </a:p>
        </p:txBody>
      </p:sp>
      <p:sp>
        <p:nvSpPr>
          <p:cNvPr id="224" name="Google Shape;224;p29"/>
          <p:cNvSpPr txBox="1"/>
          <p:nvPr/>
        </p:nvSpPr>
        <p:spPr>
          <a:xfrm>
            <a:off x="667650" y="435450"/>
            <a:ext cx="7571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Example: Design University Ontology</a:t>
            </a:r>
            <a:endParaRPr sz="3000">
              <a:solidFill>
                <a:schemeClr val="lt1"/>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nvSpPr>
        <p:spPr>
          <a:xfrm>
            <a:off x="667650" y="435450"/>
            <a:ext cx="6347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III.  </a:t>
            </a:r>
            <a:r>
              <a:rPr lang="en" sz="3000">
                <a:solidFill>
                  <a:schemeClr val="lt1"/>
                </a:solidFill>
                <a:latin typeface="Nunito"/>
                <a:ea typeface="Nunito"/>
                <a:cs typeface="Nunito"/>
                <a:sym typeface="Nunito"/>
              </a:rPr>
              <a:t>Ontology Design Methodologies</a:t>
            </a:r>
            <a:endParaRPr sz="3000">
              <a:solidFill>
                <a:schemeClr val="lt1"/>
              </a:solidFill>
              <a:latin typeface="Nunito"/>
              <a:ea typeface="Nunito"/>
              <a:cs typeface="Nunito"/>
              <a:sym typeface="Nunito"/>
            </a:endParaRPr>
          </a:p>
        </p:txBody>
      </p:sp>
      <p:sp>
        <p:nvSpPr>
          <p:cNvPr id="230" name="Google Shape;230;p30"/>
          <p:cNvSpPr txBox="1"/>
          <p:nvPr/>
        </p:nvSpPr>
        <p:spPr>
          <a:xfrm>
            <a:off x="919250" y="1182225"/>
            <a:ext cx="8025300" cy="1877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000">
                <a:solidFill>
                  <a:schemeClr val="dk2"/>
                </a:solidFill>
                <a:latin typeface="Nunito"/>
                <a:ea typeface="Nunito"/>
                <a:cs typeface="Nunito"/>
                <a:sym typeface="Nunito"/>
              </a:rPr>
              <a:t>Focus on 3 different Ontology Design Methodologies:</a:t>
            </a:r>
            <a:endParaRPr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AutoNum type="arabicPeriod"/>
            </a:pPr>
            <a:r>
              <a:rPr lang="en" sz="2000">
                <a:solidFill>
                  <a:schemeClr val="dk2"/>
                </a:solidFill>
                <a:latin typeface="Nunito"/>
                <a:ea typeface="Nunito"/>
                <a:cs typeface="Nunito"/>
                <a:sym typeface="Nunito"/>
              </a:rPr>
              <a:t>Knowledge Engineering Methodology </a:t>
            </a:r>
            <a:endParaRPr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AutoNum type="arabicPeriod"/>
            </a:pPr>
            <a:r>
              <a:rPr lang="en" sz="2000">
                <a:solidFill>
                  <a:schemeClr val="dk2"/>
                </a:solidFill>
                <a:latin typeface="Nunito"/>
                <a:ea typeface="Nunito"/>
                <a:cs typeface="Nunito"/>
                <a:sym typeface="Nunito"/>
              </a:rPr>
              <a:t>DOGMA Methodology</a:t>
            </a:r>
            <a:endParaRPr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AutoNum type="arabicPeriod"/>
            </a:pPr>
            <a:r>
              <a:rPr lang="en" sz="2000">
                <a:solidFill>
                  <a:schemeClr val="dk2"/>
                </a:solidFill>
                <a:latin typeface="Nunito"/>
                <a:ea typeface="Nunito"/>
                <a:cs typeface="Nunito"/>
                <a:sym typeface="Nunito"/>
              </a:rPr>
              <a:t>DILIGENT Methodology </a:t>
            </a:r>
            <a:endParaRPr sz="2000">
              <a:solidFill>
                <a:schemeClr val="dk2"/>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nvSpPr>
        <p:spPr>
          <a:xfrm>
            <a:off x="362850" y="206850"/>
            <a:ext cx="6347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III.  Ontology Design Methodologies</a:t>
            </a:r>
            <a:endParaRPr sz="3000">
              <a:solidFill>
                <a:schemeClr val="lt1"/>
              </a:solidFill>
              <a:latin typeface="Nunito"/>
              <a:ea typeface="Nunito"/>
              <a:cs typeface="Nunito"/>
              <a:sym typeface="Nunito"/>
            </a:endParaRPr>
          </a:p>
          <a:p>
            <a:pPr indent="0" lvl="0" marL="457200" rtl="0" algn="l">
              <a:spcBef>
                <a:spcPts val="0"/>
              </a:spcBef>
              <a:spcAft>
                <a:spcPts val="0"/>
              </a:spcAft>
              <a:buNone/>
            </a:pPr>
            <a:r>
              <a:t/>
            </a:r>
            <a:endParaRPr sz="3000">
              <a:solidFill>
                <a:schemeClr val="lt1"/>
              </a:solidFill>
              <a:latin typeface="Nunito"/>
              <a:ea typeface="Nunito"/>
              <a:cs typeface="Nunito"/>
              <a:sym typeface="Nunito"/>
            </a:endParaRPr>
          </a:p>
        </p:txBody>
      </p:sp>
      <p:sp>
        <p:nvSpPr>
          <p:cNvPr id="236" name="Google Shape;236;p31"/>
          <p:cNvSpPr txBox="1"/>
          <p:nvPr/>
        </p:nvSpPr>
        <p:spPr>
          <a:xfrm>
            <a:off x="328850" y="827675"/>
            <a:ext cx="4974000" cy="3771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000">
                <a:solidFill>
                  <a:schemeClr val="dk2"/>
                </a:solidFill>
                <a:latin typeface="Nunito"/>
                <a:ea typeface="Nunito"/>
                <a:cs typeface="Nunito"/>
                <a:sym typeface="Nunito"/>
              </a:rPr>
              <a:t>1. Knowledge Engineering Methodology</a:t>
            </a:r>
            <a:endParaRPr sz="1800">
              <a:solidFill>
                <a:schemeClr val="dk2"/>
              </a:solidFill>
              <a:latin typeface="Nunito"/>
              <a:ea typeface="Nunito"/>
              <a:cs typeface="Nunito"/>
              <a:sym typeface="Nunito"/>
            </a:endParaRPr>
          </a:p>
          <a:p>
            <a:pPr indent="-317500" lvl="0" marL="4572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Six-stage process:</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Definition of the domain, purpose and scope of ontology</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Acquisition and conceptualization of the domain knowledge</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Reusing of existing ontologies</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Formal specification of the ontology</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Population of the ontology with individual instances</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Evaluation and documentation</a:t>
            </a:r>
            <a:endParaRPr>
              <a:solidFill>
                <a:schemeClr val="dk2"/>
              </a:solidFill>
              <a:latin typeface="Nunito"/>
              <a:ea typeface="Nunito"/>
              <a:cs typeface="Nunito"/>
              <a:sym typeface="Nunito"/>
            </a:endParaRPr>
          </a:p>
        </p:txBody>
      </p:sp>
      <p:pic>
        <p:nvPicPr>
          <p:cNvPr id="237" name="Google Shape;237;p31"/>
          <p:cNvPicPr preferRelativeResize="0"/>
          <p:nvPr/>
        </p:nvPicPr>
        <p:blipFill>
          <a:blip r:embed="rId3">
            <a:alphaModFix/>
          </a:blip>
          <a:stretch>
            <a:fillRect/>
          </a:stretch>
        </p:blipFill>
        <p:spPr>
          <a:xfrm>
            <a:off x="5154298" y="1570375"/>
            <a:ext cx="3722326" cy="2928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91725" y="767050"/>
            <a:ext cx="7505700" cy="2771400"/>
          </a:xfrm>
          <a:prstGeom prst="rect">
            <a:avLst/>
          </a:prstGeom>
        </p:spPr>
        <p:txBody>
          <a:bodyPr anchorCtr="0" anchor="b" bIns="91425" lIns="91425" spcFirstLastPara="1" rIns="91425" wrap="square" tIns="91425">
            <a:normAutofit/>
          </a:bodyPr>
          <a:lstStyle/>
          <a:p>
            <a:pPr indent="-419100" lvl="0" marL="457200" rtl="0" algn="l">
              <a:lnSpc>
                <a:spcPct val="150000"/>
              </a:lnSpc>
              <a:spcBef>
                <a:spcPts val="0"/>
              </a:spcBef>
              <a:spcAft>
                <a:spcPts val="0"/>
              </a:spcAft>
              <a:buSzPts val="3000"/>
              <a:buAutoNum type="romanUcPeriod"/>
            </a:pPr>
            <a:r>
              <a:rPr lang="en"/>
              <a:t>Introduction</a:t>
            </a:r>
            <a:endParaRPr/>
          </a:p>
          <a:p>
            <a:pPr indent="-419100" lvl="0" marL="457200" rtl="0" algn="l">
              <a:lnSpc>
                <a:spcPct val="150000"/>
              </a:lnSpc>
              <a:spcBef>
                <a:spcPts val="0"/>
              </a:spcBef>
              <a:spcAft>
                <a:spcPts val="0"/>
              </a:spcAft>
              <a:buSzPts val="3000"/>
              <a:buAutoNum type="romanUcPeriod"/>
            </a:pPr>
            <a:r>
              <a:rPr lang="en"/>
              <a:t>Ontology Design Criteria</a:t>
            </a:r>
            <a:endParaRPr/>
          </a:p>
          <a:p>
            <a:pPr indent="-419100" lvl="0" marL="457200" rtl="0" algn="l">
              <a:lnSpc>
                <a:spcPct val="150000"/>
              </a:lnSpc>
              <a:spcBef>
                <a:spcPts val="0"/>
              </a:spcBef>
              <a:spcAft>
                <a:spcPts val="0"/>
              </a:spcAft>
              <a:buSzPts val="3000"/>
              <a:buAutoNum type="romanUcPeriod"/>
            </a:pPr>
            <a:r>
              <a:rPr lang="en"/>
              <a:t>Ontology Design Methodologies</a:t>
            </a:r>
            <a:endParaRPr/>
          </a:p>
          <a:p>
            <a:pPr indent="-419100" lvl="0" marL="457200" rtl="0" algn="l">
              <a:lnSpc>
                <a:spcPct val="150000"/>
              </a:lnSpc>
              <a:spcBef>
                <a:spcPts val="0"/>
              </a:spcBef>
              <a:spcAft>
                <a:spcPts val="0"/>
              </a:spcAft>
              <a:buSzPts val="3000"/>
              <a:buAutoNum type="romanUcPeriod"/>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nvSpPr>
        <p:spPr>
          <a:xfrm>
            <a:off x="362850" y="206850"/>
            <a:ext cx="6347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III.  Ontology Design Methodologies</a:t>
            </a:r>
            <a:endParaRPr sz="3000">
              <a:solidFill>
                <a:schemeClr val="lt1"/>
              </a:solidFill>
              <a:latin typeface="Nunito"/>
              <a:ea typeface="Nunito"/>
              <a:cs typeface="Nunito"/>
              <a:sym typeface="Nunito"/>
            </a:endParaRPr>
          </a:p>
          <a:p>
            <a:pPr indent="0" lvl="0" marL="457200" rtl="0" algn="l">
              <a:spcBef>
                <a:spcPts val="0"/>
              </a:spcBef>
              <a:spcAft>
                <a:spcPts val="0"/>
              </a:spcAft>
              <a:buNone/>
            </a:pPr>
            <a:r>
              <a:t/>
            </a:r>
            <a:endParaRPr sz="3000">
              <a:solidFill>
                <a:schemeClr val="lt1"/>
              </a:solidFill>
              <a:latin typeface="Nunito"/>
              <a:ea typeface="Nunito"/>
              <a:cs typeface="Nunito"/>
              <a:sym typeface="Nunito"/>
            </a:endParaRPr>
          </a:p>
        </p:txBody>
      </p:sp>
      <p:sp>
        <p:nvSpPr>
          <p:cNvPr id="243" name="Google Shape;243;p32"/>
          <p:cNvSpPr txBox="1"/>
          <p:nvPr/>
        </p:nvSpPr>
        <p:spPr>
          <a:xfrm>
            <a:off x="328850" y="827675"/>
            <a:ext cx="4974000" cy="3747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000">
                <a:solidFill>
                  <a:schemeClr val="dk2"/>
                </a:solidFill>
                <a:latin typeface="Nunito"/>
                <a:ea typeface="Nunito"/>
                <a:cs typeface="Nunito"/>
                <a:sym typeface="Nunito"/>
              </a:rPr>
              <a:t>1. Knowledge Engineering Methodology</a:t>
            </a:r>
            <a:endParaRPr sz="1800">
              <a:solidFill>
                <a:schemeClr val="dk2"/>
              </a:solidFill>
              <a:latin typeface="Nunito"/>
              <a:ea typeface="Nunito"/>
              <a:cs typeface="Nunito"/>
              <a:sym typeface="Nunito"/>
            </a:endParaRPr>
          </a:p>
          <a:p>
            <a:pPr indent="-317500" lvl="0" marL="4572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Six-stage process:</a:t>
            </a:r>
            <a:endParaRPr>
              <a:solidFill>
                <a:schemeClr val="dk2"/>
              </a:solidFill>
              <a:latin typeface="Nunito"/>
              <a:ea typeface="Nunito"/>
              <a:cs typeface="Nunito"/>
              <a:sym typeface="Nunito"/>
            </a:endParaRPr>
          </a:p>
          <a:p>
            <a:pPr indent="-314325" lvl="1" marL="914400" rtl="0" algn="l">
              <a:lnSpc>
                <a:spcPct val="150000"/>
              </a:lnSpc>
              <a:spcBef>
                <a:spcPts val="0"/>
              </a:spcBef>
              <a:spcAft>
                <a:spcPts val="0"/>
              </a:spcAft>
              <a:buClr>
                <a:schemeClr val="dk2"/>
              </a:buClr>
              <a:buSzPts val="1350"/>
              <a:buFont typeface="Nunito"/>
              <a:buChar char="○"/>
            </a:pPr>
            <a:r>
              <a:rPr b="1" lang="en" sz="1350">
                <a:solidFill>
                  <a:schemeClr val="dk2"/>
                </a:solidFill>
                <a:latin typeface="Nunito"/>
                <a:ea typeface="Nunito"/>
                <a:cs typeface="Nunito"/>
                <a:sym typeface="Nunito"/>
              </a:rPr>
              <a:t>Definition of the domain, purpose and scope of ontology</a:t>
            </a:r>
            <a:endParaRPr b="1" sz="1350">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Acquisition and conceptualization of the domain knowledge</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Reusing of existing ontologies</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Formal specification of the ontology</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Population of the ontology with individual instances</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Evaluation and documentation</a:t>
            </a:r>
            <a:endParaRPr>
              <a:solidFill>
                <a:schemeClr val="dk2"/>
              </a:solidFill>
              <a:latin typeface="Nunito"/>
              <a:ea typeface="Nunito"/>
              <a:cs typeface="Nunito"/>
              <a:sym typeface="Nunito"/>
            </a:endParaRPr>
          </a:p>
        </p:txBody>
      </p:sp>
      <p:pic>
        <p:nvPicPr>
          <p:cNvPr id="244" name="Google Shape;244;p32"/>
          <p:cNvPicPr preferRelativeResize="0"/>
          <p:nvPr/>
        </p:nvPicPr>
        <p:blipFill>
          <a:blip r:embed="rId3">
            <a:alphaModFix/>
          </a:blip>
          <a:stretch>
            <a:fillRect/>
          </a:stretch>
        </p:blipFill>
        <p:spPr>
          <a:xfrm>
            <a:off x="5154298" y="1570375"/>
            <a:ext cx="3722326" cy="2928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nvSpPr>
        <p:spPr>
          <a:xfrm>
            <a:off x="362850" y="206850"/>
            <a:ext cx="6347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III.  Ontology Design Methodologies</a:t>
            </a:r>
            <a:endParaRPr sz="3000">
              <a:solidFill>
                <a:schemeClr val="lt1"/>
              </a:solidFill>
              <a:latin typeface="Nunito"/>
              <a:ea typeface="Nunito"/>
              <a:cs typeface="Nunito"/>
              <a:sym typeface="Nunito"/>
            </a:endParaRPr>
          </a:p>
          <a:p>
            <a:pPr indent="0" lvl="0" marL="457200" rtl="0" algn="l">
              <a:spcBef>
                <a:spcPts val="0"/>
              </a:spcBef>
              <a:spcAft>
                <a:spcPts val="0"/>
              </a:spcAft>
              <a:buNone/>
            </a:pPr>
            <a:r>
              <a:t/>
            </a:r>
            <a:endParaRPr sz="3000">
              <a:solidFill>
                <a:schemeClr val="lt1"/>
              </a:solidFill>
              <a:latin typeface="Nunito"/>
              <a:ea typeface="Nunito"/>
              <a:cs typeface="Nunito"/>
              <a:sym typeface="Nunito"/>
            </a:endParaRPr>
          </a:p>
        </p:txBody>
      </p:sp>
      <p:sp>
        <p:nvSpPr>
          <p:cNvPr id="250" name="Google Shape;250;p33"/>
          <p:cNvSpPr txBox="1"/>
          <p:nvPr/>
        </p:nvSpPr>
        <p:spPr>
          <a:xfrm>
            <a:off x="328850" y="827675"/>
            <a:ext cx="4974000" cy="3771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000">
                <a:solidFill>
                  <a:schemeClr val="dk2"/>
                </a:solidFill>
                <a:latin typeface="Nunito"/>
                <a:ea typeface="Nunito"/>
                <a:cs typeface="Nunito"/>
                <a:sym typeface="Nunito"/>
              </a:rPr>
              <a:t>1. Knowledge Engineering Methodology</a:t>
            </a:r>
            <a:endParaRPr sz="1800">
              <a:solidFill>
                <a:schemeClr val="dk2"/>
              </a:solidFill>
              <a:latin typeface="Nunito"/>
              <a:ea typeface="Nunito"/>
              <a:cs typeface="Nunito"/>
              <a:sym typeface="Nunito"/>
            </a:endParaRPr>
          </a:p>
          <a:p>
            <a:pPr indent="-317500" lvl="0" marL="4572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Six-stage process:</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Definition of the domain, purpose and scope of ontology</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b="1" lang="en">
                <a:solidFill>
                  <a:schemeClr val="dk2"/>
                </a:solidFill>
                <a:latin typeface="Nunito"/>
                <a:ea typeface="Nunito"/>
                <a:cs typeface="Nunito"/>
                <a:sym typeface="Nunito"/>
              </a:rPr>
              <a:t>Acquisition and conceptualization of the domain knowledge</a:t>
            </a:r>
            <a:endParaRPr b="1">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Reusing of existing ontologies</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Formal specification of the ontology</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Population of the ontology with individual instances</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Evaluation and documentation</a:t>
            </a:r>
            <a:endParaRPr>
              <a:solidFill>
                <a:schemeClr val="dk2"/>
              </a:solidFill>
              <a:latin typeface="Nunito"/>
              <a:ea typeface="Nunito"/>
              <a:cs typeface="Nunito"/>
              <a:sym typeface="Nunito"/>
            </a:endParaRPr>
          </a:p>
        </p:txBody>
      </p:sp>
      <p:pic>
        <p:nvPicPr>
          <p:cNvPr id="251" name="Google Shape;251;p33"/>
          <p:cNvPicPr preferRelativeResize="0"/>
          <p:nvPr/>
        </p:nvPicPr>
        <p:blipFill>
          <a:blip r:embed="rId3">
            <a:alphaModFix/>
          </a:blip>
          <a:stretch>
            <a:fillRect/>
          </a:stretch>
        </p:blipFill>
        <p:spPr>
          <a:xfrm>
            <a:off x="5154298" y="1570375"/>
            <a:ext cx="3722326" cy="2928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nvSpPr>
        <p:spPr>
          <a:xfrm>
            <a:off x="362850" y="206850"/>
            <a:ext cx="6347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III.  Ontology Design Methodologies</a:t>
            </a:r>
            <a:endParaRPr sz="3000">
              <a:solidFill>
                <a:schemeClr val="lt1"/>
              </a:solidFill>
              <a:latin typeface="Nunito"/>
              <a:ea typeface="Nunito"/>
              <a:cs typeface="Nunito"/>
              <a:sym typeface="Nunito"/>
            </a:endParaRPr>
          </a:p>
          <a:p>
            <a:pPr indent="0" lvl="0" marL="457200" rtl="0" algn="l">
              <a:spcBef>
                <a:spcPts val="0"/>
              </a:spcBef>
              <a:spcAft>
                <a:spcPts val="0"/>
              </a:spcAft>
              <a:buNone/>
            </a:pPr>
            <a:r>
              <a:t/>
            </a:r>
            <a:endParaRPr sz="3000">
              <a:solidFill>
                <a:schemeClr val="lt1"/>
              </a:solidFill>
              <a:latin typeface="Nunito"/>
              <a:ea typeface="Nunito"/>
              <a:cs typeface="Nunito"/>
              <a:sym typeface="Nunito"/>
            </a:endParaRPr>
          </a:p>
        </p:txBody>
      </p:sp>
      <p:sp>
        <p:nvSpPr>
          <p:cNvPr id="257" name="Google Shape;257;p34"/>
          <p:cNvSpPr txBox="1"/>
          <p:nvPr/>
        </p:nvSpPr>
        <p:spPr>
          <a:xfrm>
            <a:off x="328850" y="827675"/>
            <a:ext cx="4974000" cy="3771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000">
                <a:solidFill>
                  <a:schemeClr val="dk2"/>
                </a:solidFill>
                <a:latin typeface="Nunito"/>
                <a:ea typeface="Nunito"/>
                <a:cs typeface="Nunito"/>
                <a:sym typeface="Nunito"/>
              </a:rPr>
              <a:t>1. Knowledge Engineering Methodology</a:t>
            </a:r>
            <a:endParaRPr sz="1800">
              <a:solidFill>
                <a:schemeClr val="dk2"/>
              </a:solidFill>
              <a:latin typeface="Nunito"/>
              <a:ea typeface="Nunito"/>
              <a:cs typeface="Nunito"/>
              <a:sym typeface="Nunito"/>
            </a:endParaRPr>
          </a:p>
          <a:p>
            <a:pPr indent="-317500" lvl="0" marL="4572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Six-stage process:</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Definition of the domain, purpose and scope of ontology</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Acquisition and conceptualization of the domain knowledge</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b="1" lang="en">
                <a:solidFill>
                  <a:schemeClr val="dk2"/>
                </a:solidFill>
                <a:latin typeface="Nunito"/>
                <a:ea typeface="Nunito"/>
                <a:cs typeface="Nunito"/>
                <a:sym typeface="Nunito"/>
              </a:rPr>
              <a:t>Reusing of existing ontologies</a:t>
            </a:r>
            <a:endParaRPr b="1">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Formal specification of the ontology</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Population of the ontology with individual instances</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Evaluation and documentation</a:t>
            </a:r>
            <a:endParaRPr>
              <a:solidFill>
                <a:schemeClr val="dk2"/>
              </a:solidFill>
              <a:latin typeface="Nunito"/>
              <a:ea typeface="Nunito"/>
              <a:cs typeface="Nunito"/>
              <a:sym typeface="Nunito"/>
            </a:endParaRPr>
          </a:p>
        </p:txBody>
      </p:sp>
      <p:pic>
        <p:nvPicPr>
          <p:cNvPr id="258" name="Google Shape;258;p34"/>
          <p:cNvPicPr preferRelativeResize="0"/>
          <p:nvPr/>
        </p:nvPicPr>
        <p:blipFill>
          <a:blip r:embed="rId3">
            <a:alphaModFix/>
          </a:blip>
          <a:stretch>
            <a:fillRect/>
          </a:stretch>
        </p:blipFill>
        <p:spPr>
          <a:xfrm>
            <a:off x="5154298" y="1570375"/>
            <a:ext cx="3722326" cy="2928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nvSpPr>
        <p:spPr>
          <a:xfrm>
            <a:off x="362850" y="206850"/>
            <a:ext cx="6347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III.  Ontology Design Methodologies</a:t>
            </a:r>
            <a:endParaRPr sz="3000">
              <a:solidFill>
                <a:schemeClr val="lt1"/>
              </a:solidFill>
              <a:latin typeface="Nunito"/>
              <a:ea typeface="Nunito"/>
              <a:cs typeface="Nunito"/>
              <a:sym typeface="Nunito"/>
            </a:endParaRPr>
          </a:p>
          <a:p>
            <a:pPr indent="0" lvl="0" marL="457200" rtl="0" algn="l">
              <a:spcBef>
                <a:spcPts val="0"/>
              </a:spcBef>
              <a:spcAft>
                <a:spcPts val="0"/>
              </a:spcAft>
              <a:buNone/>
            </a:pPr>
            <a:r>
              <a:t/>
            </a:r>
            <a:endParaRPr sz="3000">
              <a:solidFill>
                <a:schemeClr val="lt1"/>
              </a:solidFill>
              <a:latin typeface="Nunito"/>
              <a:ea typeface="Nunito"/>
              <a:cs typeface="Nunito"/>
              <a:sym typeface="Nunito"/>
            </a:endParaRPr>
          </a:p>
        </p:txBody>
      </p:sp>
      <p:sp>
        <p:nvSpPr>
          <p:cNvPr id="264" name="Google Shape;264;p35"/>
          <p:cNvSpPr txBox="1"/>
          <p:nvPr/>
        </p:nvSpPr>
        <p:spPr>
          <a:xfrm>
            <a:off x="328850" y="827675"/>
            <a:ext cx="4974000" cy="3771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000">
                <a:solidFill>
                  <a:schemeClr val="dk2"/>
                </a:solidFill>
                <a:latin typeface="Nunito"/>
                <a:ea typeface="Nunito"/>
                <a:cs typeface="Nunito"/>
                <a:sym typeface="Nunito"/>
              </a:rPr>
              <a:t>1. Knowledge Engineering Methodology</a:t>
            </a:r>
            <a:endParaRPr sz="1800">
              <a:solidFill>
                <a:schemeClr val="dk2"/>
              </a:solidFill>
              <a:latin typeface="Nunito"/>
              <a:ea typeface="Nunito"/>
              <a:cs typeface="Nunito"/>
              <a:sym typeface="Nunito"/>
            </a:endParaRPr>
          </a:p>
          <a:p>
            <a:pPr indent="-317500" lvl="0" marL="4572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Six-stage process:</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Definition of the domain, purpose and scope of ontology</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Acquisition and conceptualization of the domain knowledge</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Reusing of existing ontologies</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b="1" lang="en">
                <a:solidFill>
                  <a:schemeClr val="dk2"/>
                </a:solidFill>
                <a:latin typeface="Nunito"/>
                <a:ea typeface="Nunito"/>
                <a:cs typeface="Nunito"/>
                <a:sym typeface="Nunito"/>
              </a:rPr>
              <a:t>Formal specification of the ontology</a:t>
            </a:r>
            <a:endParaRPr b="1">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Population of the ontology with individual instances</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Evaluation and documentation</a:t>
            </a:r>
            <a:endParaRPr>
              <a:solidFill>
                <a:schemeClr val="dk2"/>
              </a:solidFill>
              <a:latin typeface="Nunito"/>
              <a:ea typeface="Nunito"/>
              <a:cs typeface="Nunito"/>
              <a:sym typeface="Nunito"/>
            </a:endParaRPr>
          </a:p>
        </p:txBody>
      </p:sp>
      <p:pic>
        <p:nvPicPr>
          <p:cNvPr id="265" name="Google Shape;265;p35"/>
          <p:cNvPicPr preferRelativeResize="0"/>
          <p:nvPr/>
        </p:nvPicPr>
        <p:blipFill>
          <a:blip r:embed="rId3">
            <a:alphaModFix/>
          </a:blip>
          <a:stretch>
            <a:fillRect/>
          </a:stretch>
        </p:blipFill>
        <p:spPr>
          <a:xfrm>
            <a:off x="5154298" y="1570375"/>
            <a:ext cx="3722326" cy="2928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nvSpPr>
        <p:spPr>
          <a:xfrm>
            <a:off x="362850" y="206850"/>
            <a:ext cx="6347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III.  Ontology Design Methodologies</a:t>
            </a:r>
            <a:endParaRPr sz="3000">
              <a:solidFill>
                <a:schemeClr val="lt1"/>
              </a:solidFill>
              <a:latin typeface="Nunito"/>
              <a:ea typeface="Nunito"/>
              <a:cs typeface="Nunito"/>
              <a:sym typeface="Nunito"/>
            </a:endParaRPr>
          </a:p>
          <a:p>
            <a:pPr indent="0" lvl="0" marL="457200" rtl="0" algn="l">
              <a:spcBef>
                <a:spcPts val="0"/>
              </a:spcBef>
              <a:spcAft>
                <a:spcPts val="0"/>
              </a:spcAft>
              <a:buNone/>
            </a:pPr>
            <a:r>
              <a:t/>
            </a:r>
            <a:endParaRPr sz="3000">
              <a:solidFill>
                <a:schemeClr val="lt1"/>
              </a:solidFill>
              <a:latin typeface="Nunito"/>
              <a:ea typeface="Nunito"/>
              <a:cs typeface="Nunito"/>
              <a:sym typeface="Nunito"/>
            </a:endParaRPr>
          </a:p>
        </p:txBody>
      </p:sp>
      <p:sp>
        <p:nvSpPr>
          <p:cNvPr id="271" name="Google Shape;271;p36"/>
          <p:cNvSpPr txBox="1"/>
          <p:nvPr/>
        </p:nvSpPr>
        <p:spPr>
          <a:xfrm>
            <a:off x="328850" y="827675"/>
            <a:ext cx="4974000" cy="3771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000">
                <a:solidFill>
                  <a:schemeClr val="dk2"/>
                </a:solidFill>
                <a:latin typeface="Nunito"/>
                <a:ea typeface="Nunito"/>
                <a:cs typeface="Nunito"/>
                <a:sym typeface="Nunito"/>
              </a:rPr>
              <a:t>1. Knowledge Engineering Methodology</a:t>
            </a:r>
            <a:endParaRPr sz="1800">
              <a:solidFill>
                <a:schemeClr val="dk2"/>
              </a:solidFill>
              <a:latin typeface="Nunito"/>
              <a:ea typeface="Nunito"/>
              <a:cs typeface="Nunito"/>
              <a:sym typeface="Nunito"/>
            </a:endParaRPr>
          </a:p>
          <a:p>
            <a:pPr indent="-317500" lvl="0" marL="4572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Six-stage process:</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Definition of the domain, purpose and scope of ontology</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Acquisition and conceptualization of the domain knowledge</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Reusing of existing ontologies</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Formal specification of the ontology</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b="1" lang="en">
                <a:solidFill>
                  <a:schemeClr val="dk2"/>
                </a:solidFill>
                <a:latin typeface="Nunito"/>
                <a:ea typeface="Nunito"/>
                <a:cs typeface="Nunito"/>
                <a:sym typeface="Nunito"/>
              </a:rPr>
              <a:t>Population of the ontology with individual instances</a:t>
            </a:r>
            <a:endParaRPr b="1">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Evaluation and documentation</a:t>
            </a:r>
            <a:endParaRPr>
              <a:solidFill>
                <a:schemeClr val="dk2"/>
              </a:solidFill>
              <a:latin typeface="Nunito"/>
              <a:ea typeface="Nunito"/>
              <a:cs typeface="Nunito"/>
              <a:sym typeface="Nunito"/>
            </a:endParaRPr>
          </a:p>
        </p:txBody>
      </p:sp>
      <p:pic>
        <p:nvPicPr>
          <p:cNvPr id="272" name="Google Shape;272;p36"/>
          <p:cNvPicPr preferRelativeResize="0"/>
          <p:nvPr/>
        </p:nvPicPr>
        <p:blipFill>
          <a:blip r:embed="rId3">
            <a:alphaModFix/>
          </a:blip>
          <a:stretch>
            <a:fillRect/>
          </a:stretch>
        </p:blipFill>
        <p:spPr>
          <a:xfrm>
            <a:off x="5154298" y="1570375"/>
            <a:ext cx="3722326" cy="2928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nvSpPr>
        <p:spPr>
          <a:xfrm>
            <a:off x="362850" y="206850"/>
            <a:ext cx="6347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III.  Ontology Design Methodologies</a:t>
            </a:r>
            <a:endParaRPr sz="3000">
              <a:solidFill>
                <a:schemeClr val="lt1"/>
              </a:solidFill>
              <a:latin typeface="Nunito"/>
              <a:ea typeface="Nunito"/>
              <a:cs typeface="Nunito"/>
              <a:sym typeface="Nunito"/>
            </a:endParaRPr>
          </a:p>
          <a:p>
            <a:pPr indent="0" lvl="0" marL="457200" rtl="0" algn="l">
              <a:spcBef>
                <a:spcPts val="0"/>
              </a:spcBef>
              <a:spcAft>
                <a:spcPts val="0"/>
              </a:spcAft>
              <a:buNone/>
            </a:pPr>
            <a:r>
              <a:t/>
            </a:r>
            <a:endParaRPr sz="3000">
              <a:solidFill>
                <a:schemeClr val="lt1"/>
              </a:solidFill>
              <a:latin typeface="Nunito"/>
              <a:ea typeface="Nunito"/>
              <a:cs typeface="Nunito"/>
              <a:sym typeface="Nunito"/>
            </a:endParaRPr>
          </a:p>
        </p:txBody>
      </p:sp>
      <p:sp>
        <p:nvSpPr>
          <p:cNvPr id="278" name="Google Shape;278;p37"/>
          <p:cNvSpPr txBox="1"/>
          <p:nvPr/>
        </p:nvSpPr>
        <p:spPr>
          <a:xfrm>
            <a:off x="328850" y="827675"/>
            <a:ext cx="4974000" cy="3771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000">
                <a:solidFill>
                  <a:schemeClr val="dk2"/>
                </a:solidFill>
                <a:latin typeface="Nunito"/>
                <a:ea typeface="Nunito"/>
                <a:cs typeface="Nunito"/>
                <a:sym typeface="Nunito"/>
              </a:rPr>
              <a:t>1. Knowledge Engineering Methodology</a:t>
            </a:r>
            <a:endParaRPr sz="1800">
              <a:solidFill>
                <a:schemeClr val="dk2"/>
              </a:solidFill>
              <a:latin typeface="Nunito"/>
              <a:ea typeface="Nunito"/>
              <a:cs typeface="Nunito"/>
              <a:sym typeface="Nunito"/>
            </a:endParaRPr>
          </a:p>
          <a:p>
            <a:pPr indent="-317500" lvl="0" marL="4572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Six-stage process:</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Definition of the domain, purpose and scope of ontology</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Acquisition and conceptualization of the domain knowledge</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Reusing of existing ontologies</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Formal specification of the ontology</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Population of the ontology with individual instances</a:t>
            </a:r>
            <a:endParaRPr>
              <a:solidFill>
                <a:schemeClr val="dk2"/>
              </a:solidFill>
              <a:latin typeface="Nunito"/>
              <a:ea typeface="Nunito"/>
              <a:cs typeface="Nunito"/>
              <a:sym typeface="Nunito"/>
            </a:endParaRPr>
          </a:p>
          <a:p>
            <a:pPr indent="-317500" lvl="1" marL="914400" rtl="0" algn="l">
              <a:lnSpc>
                <a:spcPct val="150000"/>
              </a:lnSpc>
              <a:spcBef>
                <a:spcPts val="0"/>
              </a:spcBef>
              <a:spcAft>
                <a:spcPts val="0"/>
              </a:spcAft>
              <a:buClr>
                <a:schemeClr val="dk2"/>
              </a:buClr>
              <a:buSzPts val="1400"/>
              <a:buFont typeface="Nunito"/>
              <a:buChar char="○"/>
            </a:pPr>
            <a:r>
              <a:rPr b="1" lang="en">
                <a:solidFill>
                  <a:schemeClr val="dk2"/>
                </a:solidFill>
                <a:latin typeface="Nunito"/>
                <a:ea typeface="Nunito"/>
                <a:cs typeface="Nunito"/>
                <a:sym typeface="Nunito"/>
              </a:rPr>
              <a:t>Evaluation and documentation</a:t>
            </a:r>
            <a:endParaRPr b="1">
              <a:solidFill>
                <a:schemeClr val="dk2"/>
              </a:solidFill>
              <a:latin typeface="Nunito"/>
              <a:ea typeface="Nunito"/>
              <a:cs typeface="Nunito"/>
              <a:sym typeface="Nunito"/>
            </a:endParaRPr>
          </a:p>
        </p:txBody>
      </p:sp>
      <p:pic>
        <p:nvPicPr>
          <p:cNvPr id="279" name="Google Shape;279;p37"/>
          <p:cNvPicPr preferRelativeResize="0"/>
          <p:nvPr/>
        </p:nvPicPr>
        <p:blipFill>
          <a:blip r:embed="rId3">
            <a:alphaModFix/>
          </a:blip>
          <a:stretch>
            <a:fillRect/>
          </a:stretch>
        </p:blipFill>
        <p:spPr>
          <a:xfrm>
            <a:off x="5154298" y="1570375"/>
            <a:ext cx="3722326" cy="2928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38"/>
          <p:cNvPicPr preferRelativeResize="0"/>
          <p:nvPr/>
        </p:nvPicPr>
        <p:blipFill>
          <a:blip r:embed="rId3">
            <a:alphaModFix/>
          </a:blip>
          <a:stretch>
            <a:fillRect/>
          </a:stretch>
        </p:blipFill>
        <p:spPr>
          <a:xfrm>
            <a:off x="223113" y="367300"/>
            <a:ext cx="8697773" cy="2345400"/>
          </a:xfrm>
          <a:prstGeom prst="rect">
            <a:avLst/>
          </a:prstGeom>
          <a:noFill/>
          <a:ln>
            <a:noFill/>
          </a:ln>
        </p:spPr>
      </p:pic>
      <p:sp>
        <p:nvSpPr>
          <p:cNvPr id="285" name="Google Shape;285;p38"/>
          <p:cNvSpPr txBox="1"/>
          <p:nvPr/>
        </p:nvSpPr>
        <p:spPr>
          <a:xfrm>
            <a:off x="453975" y="2630675"/>
            <a:ext cx="76161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1. Define domain, scope: Living thing</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2. Acquisition and conceptualization of the domain knowledge: concept: Animal, Tree, Mammal, Nonmammal, Fruittree, Nonfruittree</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3. Reusing of </a:t>
            </a:r>
            <a:r>
              <a:rPr lang="en" sz="1300">
                <a:solidFill>
                  <a:schemeClr val="dk2"/>
                </a:solidFill>
                <a:latin typeface="Nunito"/>
                <a:ea typeface="Nunito"/>
                <a:cs typeface="Nunito"/>
                <a:sym typeface="Nunito"/>
              </a:rPr>
              <a:t>existing o</a:t>
            </a:r>
            <a:r>
              <a:rPr lang="en" sz="1300">
                <a:solidFill>
                  <a:schemeClr val="dk2"/>
                </a:solidFill>
                <a:latin typeface="Nunito"/>
                <a:ea typeface="Nunito"/>
                <a:cs typeface="Nunito"/>
                <a:sym typeface="Nunito"/>
              </a:rPr>
              <a:t>ntologies: None</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4. Formal: specification: Protege, Plant disjoint Animal, Mammal disjoint Nonmammal, Fruittree disjoint Nonfruittree,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5. Populate the ontology with individual: create invidual: Bird, Cat, Dog, bananaTree, Rose...</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6. Evaluation and Documentation: Satisfy 5 criterias</a:t>
            </a:r>
            <a:endParaRPr sz="1300">
              <a:solidFill>
                <a:schemeClr val="dk2"/>
              </a:solidFill>
              <a:latin typeface="Nunito"/>
              <a:ea typeface="Nunito"/>
              <a:cs typeface="Nunito"/>
              <a:sym typeface="Nunito"/>
            </a:endParaRPr>
          </a:p>
        </p:txBody>
      </p:sp>
      <p:sp>
        <p:nvSpPr>
          <p:cNvPr id="286" name="Google Shape;286;p38"/>
          <p:cNvSpPr txBox="1"/>
          <p:nvPr/>
        </p:nvSpPr>
        <p:spPr>
          <a:xfrm>
            <a:off x="427525" y="392275"/>
            <a:ext cx="761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Nunito"/>
                <a:ea typeface="Nunito"/>
                <a:cs typeface="Nunito"/>
                <a:sym typeface="Nunito"/>
              </a:rPr>
              <a:t>Example</a:t>
            </a:r>
            <a:endParaRPr sz="1300">
              <a:solidFill>
                <a:schemeClr val="dk2"/>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nvSpPr>
        <p:spPr>
          <a:xfrm>
            <a:off x="362850" y="206850"/>
            <a:ext cx="6347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III.  Ontology Design Methodologies</a:t>
            </a:r>
            <a:endParaRPr sz="3000">
              <a:solidFill>
                <a:schemeClr val="lt1"/>
              </a:solidFill>
              <a:latin typeface="Nunito"/>
              <a:ea typeface="Nunito"/>
              <a:cs typeface="Nunito"/>
              <a:sym typeface="Nunito"/>
            </a:endParaRPr>
          </a:p>
          <a:p>
            <a:pPr indent="0" lvl="0" marL="457200" rtl="0" algn="l">
              <a:spcBef>
                <a:spcPts val="0"/>
              </a:spcBef>
              <a:spcAft>
                <a:spcPts val="0"/>
              </a:spcAft>
              <a:buNone/>
            </a:pPr>
            <a:r>
              <a:t/>
            </a:r>
            <a:endParaRPr sz="3000">
              <a:solidFill>
                <a:schemeClr val="lt1"/>
              </a:solidFill>
              <a:latin typeface="Nunito"/>
              <a:ea typeface="Nunito"/>
              <a:cs typeface="Nunito"/>
              <a:sym typeface="Nunito"/>
            </a:endParaRPr>
          </a:p>
        </p:txBody>
      </p:sp>
      <p:sp>
        <p:nvSpPr>
          <p:cNvPr id="292" name="Google Shape;292;p39"/>
          <p:cNvSpPr txBox="1"/>
          <p:nvPr/>
        </p:nvSpPr>
        <p:spPr>
          <a:xfrm>
            <a:off x="591450" y="822450"/>
            <a:ext cx="8239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Nunito"/>
                <a:ea typeface="Nunito"/>
                <a:cs typeface="Nunito"/>
                <a:sym typeface="Nunito"/>
              </a:rPr>
              <a:t>2. </a:t>
            </a:r>
            <a:r>
              <a:rPr b="1" lang="en" sz="2000">
                <a:solidFill>
                  <a:schemeClr val="dk2"/>
                </a:solidFill>
                <a:latin typeface="Nunito"/>
                <a:ea typeface="Nunito"/>
                <a:cs typeface="Nunito"/>
                <a:sym typeface="Nunito"/>
              </a:rPr>
              <a:t>DOGMA Methodology</a:t>
            </a:r>
            <a:endParaRPr b="1" sz="2400">
              <a:solidFill>
                <a:srgbClr val="1C4587"/>
              </a:solidFill>
              <a:latin typeface="Nunito"/>
              <a:ea typeface="Nunito"/>
              <a:cs typeface="Nunito"/>
              <a:sym typeface="Nunito"/>
            </a:endParaRPr>
          </a:p>
        </p:txBody>
      </p:sp>
      <p:sp>
        <p:nvSpPr>
          <p:cNvPr id="293" name="Google Shape;293;p39"/>
          <p:cNvSpPr txBox="1"/>
          <p:nvPr/>
        </p:nvSpPr>
        <p:spPr>
          <a:xfrm>
            <a:off x="591450" y="1315050"/>
            <a:ext cx="3980700" cy="3370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800">
                <a:solidFill>
                  <a:srgbClr val="131314"/>
                </a:solidFill>
                <a:latin typeface="Calibri"/>
                <a:ea typeface="Calibri"/>
                <a:cs typeface="Calibri"/>
                <a:sym typeface="Calibri"/>
              </a:rPr>
              <a:t>Goal: </a:t>
            </a:r>
            <a:endParaRPr sz="1800">
              <a:solidFill>
                <a:srgbClr val="131314"/>
              </a:solidFill>
              <a:latin typeface="Calibri"/>
              <a:ea typeface="Calibri"/>
              <a:cs typeface="Calibri"/>
              <a:sym typeface="Calibri"/>
            </a:endParaRPr>
          </a:p>
          <a:p>
            <a:pPr indent="-342900" lvl="0" marL="457200" rtl="0" algn="l">
              <a:lnSpc>
                <a:spcPct val="150000"/>
              </a:lnSpc>
              <a:spcBef>
                <a:spcPts val="0"/>
              </a:spcBef>
              <a:spcAft>
                <a:spcPts val="0"/>
              </a:spcAft>
              <a:buClr>
                <a:srgbClr val="131314"/>
              </a:buClr>
              <a:buSzPts val="1800"/>
              <a:buFont typeface="Calibri"/>
              <a:buChar char="-"/>
            </a:pPr>
            <a:r>
              <a:rPr lang="en" sz="1800">
                <a:solidFill>
                  <a:srgbClr val="131314"/>
                </a:solidFill>
                <a:latin typeface="Calibri"/>
                <a:ea typeface="Calibri"/>
                <a:cs typeface="Calibri"/>
                <a:sym typeface="Calibri"/>
              </a:rPr>
              <a:t>Focus on Reusability and design Scalability</a:t>
            </a:r>
            <a:endParaRPr sz="1800">
              <a:solidFill>
                <a:srgbClr val="131314"/>
              </a:solidFill>
              <a:latin typeface="Calibri"/>
              <a:ea typeface="Calibri"/>
              <a:cs typeface="Calibri"/>
              <a:sym typeface="Calibri"/>
            </a:endParaRPr>
          </a:p>
          <a:p>
            <a:pPr indent="-342900" lvl="0" marL="457200" rtl="0" algn="l">
              <a:lnSpc>
                <a:spcPct val="150000"/>
              </a:lnSpc>
              <a:spcBef>
                <a:spcPts val="0"/>
              </a:spcBef>
              <a:spcAft>
                <a:spcPts val="0"/>
              </a:spcAft>
              <a:buClr>
                <a:srgbClr val="131314"/>
              </a:buClr>
              <a:buSzPts val="1800"/>
              <a:buFont typeface="Calibri"/>
              <a:buChar char="-"/>
            </a:pPr>
            <a:r>
              <a:rPr lang="en" sz="1800">
                <a:solidFill>
                  <a:srgbClr val="131314"/>
                </a:solidFill>
                <a:latin typeface="Calibri"/>
                <a:ea typeface="Calibri"/>
                <a:cs typeface="Calibri"/>
                <a:sym typeface="Calibri"/>
              </a:rPr>
              <a:t>Separation of Concerns</a:t>
            </a:r>
            <a:endParaRPr sz="1800">
              <a:solidFill>
                <a:srgbClr val="131314"/>
              </a:solidFill>
              <a:latin typeface="Calibri"/>
              <a:ea typeface="Calibri"/>
              <a:cs typeface="Calibri"/>
              <a:sym typeface="Calibri"/>
            </a:endParaRPr>
          </a:p>
          <a:p>
            <a:pPr indent="0" lvl="0" marL="0" rtl="0" algn="l">
              <a:lnSpc>
                <a:spcPct val="150000"/>
              </a:lnSpc>
              <a:spcBef>
                <a:spcPts val="0"/>
              </a:spcBef>
              <a:spcAft>
                <a:spcPts val="0"/>
              </a:spcAft>
              <a:buNone/>
            </a:pPr>
            <a:r>
              <a:rPr lang="en" sz="1800">
                <a:solidFill>
                  <a:srgbClr val="131314"/>
                </a:solidFill>
                <a:latin typeface="Calibri"/>
                <a:ea typeface="Calibri"/>
                <a:cs typeface="Calibri"/>
                <a:sym typeface="Calibri"/>
              </a:rPr>
              <a:t>→ Approach: Double articulation principle</a:t>
            </a:r>
            <a:endParaRPr sz="1800">
              <a:solidFill>
                <a:srgbClr val="131314"/>
              </a:solidFill>
              <a:latin typeface="Calibri"/>
              <a:ea typeface="Calibri"/>
              <a:cs typeface="Calibri"/>
              <a:sym typeface="Calibri"/>
            </a:endParaRPr>
          </a:p>
          <a:p>
            <a:pPr indent="-342900" lvl="0" marL="457200" rtl="0" algn="l">
              <a:lnSpc>
                <a:spcPct val="150000"/>
              </a:lnSpc>
              <a:spcBef>
                <a:spcPts val="0"/>
              </a:spcBef>
              <a:spcAft>
                <a:spcPts val="0"/>
              </a:spcAft>
              <a:buClr>
                <a:srgbClr val="131314"/>
              </a:buClr>
              <a:buSzPts val="1800"/>
              <a:buFont typeface="Calibri"/>
              <a:buChar char="-"/>
            </a:pPr>
            <a:r>
              <a:rPr lang="en" sz="1800">
                <a:solidFill>
                  <a:srgbClr val="131314"/>
                </a:solidFill>
                <a:latin typeface="Calibri"/>
                <a:ea typeface="Calibri"/>
                <a:cs typeface="Calibri"/>
                <a:sym typeface="Calibri"/>
              </a:rPr>
              <a:t>Domain axiomatization</a:t>
            </a:r>
            <a:endParaRPr sz="1800">
              <a:solidFill>
                <a:srgbClr val="131314"/>
              </a:solidFill>
              <a:latin typeface="Calibri"/>
              <a:ea typeface="Calibri"/>
              <a:cs typeface="Calibri"/>
              <a:sym typeface="Calibri"/>
            </a:endParaRPr>
          </a:p>
          <a:p>
            <a:pPr indent="-342900" lvl="0" marL="457200" rtl="0" algn="l">
              <a:lnSpc>
                <a:spcPct val="150000"/>
              </a:lnSpc>
              <a:spcBef>
                <a:spcPts val="0"/>
              </a:spcBef>
              <a:spcAft>
                <a:spcPts val="0"/>
              </a:spcAft>
              <a:buClr>
                <a:srgbClr val="131314"/>
              </a:buClr>
              <a:buSzPts val="1800"/>
              <a:buFont typeface="Calibri"/>
              <a:buChar char="-"/>
            </a:pPr>
            <a:r>
              <a:rPr lang="en" sz="1800">
                <a:solidFill>
                  <a:srgbClr val="131314"/>
                </a:solidFill>
                <a:latin typeface="Calibri"/>
                <a:ea typeface="Calibri"/>
                <a:cs typeface="Calibri"/>
                <a:sym typeface="Calibri"/>
              </a:rPr>
              <a:t>Application axiomatization.</a:t>
            </a:r>
            <a:endParaRPr sz="1800">
              <a:solidFill>
                <a:srgbClr val="131314"/>
              </a:solidFill>
              <a:latin typeface="Calibri"/>
              <a:ea typeface="Calibri"/>
              <a:cs typeface="Calibri"/>
              <a:sym typeface="Calibri"/>
            </a:endParaRPr>
          </a:p>
        </p:txBody>
      </p:sp>
      <p:pic>
        <p:nvPicPr>
          <p:cNvPr id="294" name="Google Shape;294;p39"/>
          <p:cNvPicPr preferRelativeResize="0"/>
          <p:nvPr/>
        </p:nvPicPr>
        <p:blipFill>
          <a:blip r:embed="rId3">
            <a:alphaModFix/>
          </a:blip>
          <a:stretch>
            <a:fillRect/>
          </a:stretch>
        </p:blipFill>
        <p:spPr>
          <a:xfrm>
            <a:off x="4450700" y="1654275"/>
            <a:ext cx="4512204" cy="1861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txBox="1"/>
          <p:nvPr/>
        </p:nvSpPr>
        <p:spPr>
          <a:xfrm>
            <a:off x="362850" y="130650"/>
            <a:ext cx="6347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III.  Ontology Design Methodologies</a:t>
            </a:r>
            <a:endParaRPr sz="3000">
              <a:solidFill>
                <a:schemeClr val="lt1"/>
              </a:solidFill>
              <a:latin typeface="Nunito"/>
              <a:ea typeface="Nunito"/>
              <a:cs typeface="Nunito"/>
              <a:sym typeface="Nunito"/>
            </a:endParaRPr>
          </a:p>
          <a:p>
            <a:pPr indent="0" lvl="0" marL="457200" rtl="0" algn="l">
              <a:spcBef>
                <a:spcPts val="0"/>
              </a:spcBef>
              <a:spcAft>
                <a:spcPts val="0"/>
              </a:spcAft>
              <a:buNone/>
            </a:pPr>
            <a:r>
              <a:t/>
            </a:r>
            <a:endParaRPr sz="3000">
              <a:solidFill>
                <a:schemeClr val="lt1"/>
              </a:solidFill>
              <a:latin typeface="Nunito"/>
              <a:ea typeface="Nunito"/>
              <a:cs typeface="Nunito"/>
              <a:sym typeface="Nunito"/>
            </a:endParaRPr>
          </a:p>
        </p:txBody>
      </p:sp>
      <p:sp>
        <p:nvSpPr>
          <p:cNvPr id="300" name="Google Shape;300;p40"/>
          <p:cNvSpPr txBox="1"/>
          <p:nvPr/>
        </p:nvSpPr>
        <p:spPr>
          <a:xfrm>
            <a:off x="480400" y="590250"/>
            <a:ext cx="8475600" cy="441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Nunito"/>
                <a:ea typeface="Nunito"/>
                <a:cs typeface="Nunito"/>
                <a:sym typeface="Nunito"/>
              </a:rPr>
              <a:t>Example</a:t>
            </a:r>
            <a:endParaRPr sz="1500">
              <a:latin typeface="Nunito"/>
              <a:ea typeface="Nunito"/>
              <a:cs typeface="Nunito"/>
              <a:sym typeface="Nunito"/>
            </a:endParaRPr>
          </a:p>
          <a:p>
            <a:pPr indent="0" lvl="0" marL="0" rtl="0" algn="l">
              <a:spcBef>
                <a:spcPts val="0"/>
              </a:spcBef>
              <a:spcAft>
                <a:spcPts val="0"/>
              </a:spcAft>
              <a:buNone/>
            </a:pPr>
            <a:r>
              <a:rPr lang="en" sz="1500">
                <a:latin typeface="Nunito"/>
                <a:ea typeface="Nunito"/>
                <a:cs typeface="Nunito"/>
                <a:sym typeface="Nunito"/>
              </a:rPr>
              <a:t>Domain: E-comercial</a:t>
            </a:r>
            <a:endParaRPr sz="1500">
              <a:latin typeface="Nunito"/>
              <a:ea typeface="Nunito"/>
              <a:cs typeface="Nunito"/>
              <a:sym typeface="Nunito"/>
            </a:endParaRPr>
          </a:p>
          <a:p>
            <a:pPr indent="0" lvl="0" marL="0" rtl="0" algn="l">
              <a:spcBef>
                <a:spcPts val="0"/>
              </a:spcBef>
              <a:spcAft>
                <a:spcPts val="0"/>
              </a:spcAft>
              <a:buNone/>
            </a:pPr>
            <a:r>
              <a:rPr lang="en" sz="1500">
                <a:latin typeface="Nunito"/>
                <a:ea typeface="Nunito"/>
                <a:cs typeface="Nunito"/>
                <a:sym typeface="Nunito"/>
              </a:rPr>
              <a:t>Domain Axiomatization:</a:t>
            </a:r>
            <a:endParaRPr sz="1500">
              <a:latin typeface="Nunito"/>
              <a:ea typeface="Nunito"/>
              <a:cs typeface="Nunito"/>
              <a:sym typeface="Nunito"/>
            </a:endParaRPr>
          </a:p>
          <a:p>
            <a:pPr indent="0" lvl="0" marL="0" rtl="0" algn="l">
              <a:spcBef>
                <a:spcPts val="0"/>
              </a:spcBef>
              <a:spcAft>
                <a:spcPts val="0"/>
              </a:spcAft>
              <a:buNone/>
            </a:pPr>
            <a:r>
              <a:rPr lang="en" sz="1500">
                <a:latin typeface="Nunito"/>
                <a:ea typeface="Nunito"/>
                <a:cs typeface="Nunito"/>
                <a:sym typeface="Nunito"/>
              </a:rPr>
              <a:t>Concepts: </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Product, Category, Attribute (e.g., color, size, brand), Value (specific value of an attribute, e.g., "red", "medium"),  ….</a:t>
            </a:r>
            <a:endParaRPr sz="1500">
              <a:latin typeface="Nunito"/>
              <a:ea typeface="Nunito"/>
              <a:cs typeface="Nunito"/>
              <a:sym typeface="Nunito"/>
            </a:endParaRPr>
          </a:p>
          <a:p>
            <a:pPr indent="0" lvl="0" marL="0" rtl="0" algn="l">
              <a:spcBef>
                <a:spcPts val="0"/>
              </a:spcBef>
              <a:spcAft>
                <a:spcPts val="0"/>
              </a:spcAft>
              <a:buNone/>
            </a:pPr>
            <a:r>
              <a:rPr lang="en" sz="1500">
                <a:latin typeface="Nunito"/>
                <a:ea typeface="Nunito"/>
                <a:cs typeface="Nunito"/>
                <a:sym typeface="Nunito"/>
              </a:rPr>
              <a:t>Relationships:</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BelongsTo: a Product belongs to one Category</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HasAttribute: a Product can have Attribute</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HasValues: an Attribute can have Values</a:t>
            </a:r>
            <a:endParaRPr sz="1500">
              <a:latin typeface="Nunito"/>
              <a:ea typeface="Nunito"/>
              <a:cs typeface="Nunito"/>
              <a:sym typeface="Nunito"/>
            </a:endParaRPr>
          </a:p>
          <a:p>
            <a:pPr indent="0" lvl="0" marL="0" rtl="0" algn="l">
              <a:spcBef>
                <a:spcPts val="0"/>
              </a:spcBef>
              <a:spcAft>
                <a:spcPts val="0"/>
              </a:spcAft>
              <a:buNone/>
            </a:pPr>
            <a:r>
              <a:rPr lang="en" sz="1500">
                <a:latin typeface="Nunito"/>
                <a:ea typeface="Nunito"/>
                <a:cs typeface="Nunito"/>
                <a:sym typeface="Nunito"/>
              </a:rPr>
              <a:t>Application Axiomatization: </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Recommendation Engine: Axioms can specify how to recommend similar products based on a customer's browsing history or previous purchases.</a:t>
            </a:r>
            <a:endParaRPr sz="1500">
              <a:latin typeface="Nunito"/>
              <a:ea typeface="Nunito"/>
              <a:cs typeface="Nunito"/>
              <a:sym typeface="Nunito"/>
            </a:endParaRPr>
          </a:p>
          <a:p>
            <a:pPr indent="0" lvl="0" marL="457200" rtl="0" algn="l">
              <a:spcBef>
                <a:spcPts val="0"/>
              </a:spcBef>
              <a:spcAft>
                <a:spcPts val="0"/>
              </a:spcAft>
              <a:buNone/>
            </a:pPr>
            <a:r>
              <a:rPr lang="en" sz="1500">
                <a:latin typeface="Nunito"/>
                <a:ea typeface="Nunito"/>
                <a:cs typeface="Nunito"/>
                <a:sym typeface="Nunito"/>
              </a:rPr>
              <a:t>→ HasRating: How many points is the product rated</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Search Engine: Axioms can define how to match customer searches with products based on category, attributes, and values</a:t>
            </a:r>
            <a:endParaRPr sz="1500">
              <a:latin typeface="Nunito"/>
              <a:ea typeface="Nunito"/>
              <a:cs typeface="Nunito"/>
              <a:sym typeface="Nunito"/>
            </a:endParaRPr>
          </a:p>
          <a:p>
            <a:pPr indent="0" lvl="0" marL="0" rtl="0" algn="l">
              <a:spcBef>
                <a:spcPts val="0"/>
              </a:spcBef>
              <a:spcAft>
                <a:spcPts val="0"/>
              </a:spcAft>
              <a:buNone/>
            </a:pPr>
            <a:r>
              <a:rPr lang="en" sz="1500">
                <a:latin typeface="Nunito"/>
                <a:ea typeface="Nunito"/>
                <a:cs typeface="Nunito"/>
                <a:sym typeface="Nunito"/>
              </a:rPr>
              <a:t>          → Weighting Attribute Importance:  Define weights for different attributes based on their importance for specific product categories. This allows prioritizing products that search display.</a:t>
            </a:r>
            <a:endParaRPr sz="1500">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nvSpPr>
        <p:spPr>
          <a:xfrm>
            <a:off x="362850" y="206850"/>
            <a:ext cx="6347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III.  Ontology Design Methodologies</a:t>
            </a:r>
            <a:endParaRPr sz="3000">
              <a:solidFill>
                <a:schemeClr val="lt1"/>
              </a:solidFill>
              <a:latin typeface="Nunito"/>
              <a:ea typeface="Nunito"/>
              <a:cs typeface="Nunito"/>
              <a:sym typeface="Nunito"/>
            </a:endParaRPr>
          </a:p>
          <a:p>
            <a:pPr indent="0" lvl="0" marL="457200" rtl="0" algn="l">
              <a:spcBef>
                <a:spcPts val="0"/>
              </a:spcBef>
              <a:spcAft>
                <a:spcPts val="0"/>
              </a:spcAft>
              <a:buNone/>
            </a:pPr>
            <a:r>
              <a:t/>
            </a:r>
            <a:endParaRPr sz="3000">
              <a:solidFill>
                <a:schemeClr val="lt1"/>
              </a:solidFill>
              <a:latin typeface="Nunito"/>
              <a:ea typeface="Nunito"/>
              <a:cs typeface="Nunito"/>
              <a:sym typeface="Nunito"/>
            </a:endParaRPr>
          </a:p>
        </p:txBody>
      </p:sp>
      <p:sp>
        <p:nvSpPr>
          <p:cNvPr id="306" name="Google Shape;306;p41"/>
          <p:cNvSpPr txBox="1"/>
          <p:nvPr/>
        </p:nvSpPr>
        <p:spPr>
          <a:xfrm>
            <a:off x="591450" y="742650"/>
            <a:ext cx="8239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Nunito"/>
                <a:ea typeface="Nunito"/>
                <a:cs typeface="Nunito"/>
                <a:sym typeface="Nunito"/>
              </a:rPr>
              <a:t>3</a:t>
            </a:r>
            <a:r>
              <a:rPr b="1" lang="en" sz="2000">
                <a:solidFill>
                  <a:schemeClr val="dk2"/>
                </a:solidFill>
                <a:latin typeface="Nunito"/>
                <a:ea typeface="Nunito"/>
                <a:cs typeface="Nunito"/>
                <a:sym typeface="Nunito"/>
              </a:rPr>
              <a:t>.   DILIGENT Methodology</a:t>
            </a:r>
            <a:endParaRPr b="1" sz="2400">
              <a:solidFill>
                <a:srgbClr val="1C4587"/>
              </a:solidFill>
              <a:latin typeface="Nunito"/>
              <a:ea typeface="Nunito"/>
              <a:cs typeface="Nunito"/>
              <a:sym typeface="Nunito"/>
            </a:endParaRPr>
          </a:p>
        </p:txBody>
      </p:sp>
      <p:sp>
        <p:nvSpPr>
          <p:cNvPr id="307" name="Google Shape;307;p41"/>
          <p:cNvSpPr txBox="1"/>
          <p:nvPr/>
        </p:nvSpPr>
        <p:spPr>
          <a:xfrm>
            <a:off x="614550" y="1519025"/>
            <a:ext cx="79149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131314"/>
                </a:solidFill>
                <a:latin typeface="Nunito"/>
                <a:ea typeface="Nunito"/>
                <a:cs typeface="Nunito"/>
                <a:sym typeface="Nunito"/>
              </a:rPr>
              <a:t>DILIGENT (</a:t>
            </a:r>
            <a:r>
              <a:rPr b="1" lang="en" sz="1600">
                <a:solidFill>
                  <a:srgbClr val="131314"/>
                </a:solidFill>
                <a:latin typeface="Nunito"/>
                <a:ea typeface="Nunito"/>
                <a:cs typeface="Nunito"/>
                <a:sym typeface="Nunito"/>
              </a:rPr>
              <a:t>DIstributed</a:t>
            </a:r>
            <a:r>
              <a:rPr lang="en" sz="1600">
                <a:solidFill>
                  <a:srgbClr val="131314"/>
                </a:solidFill>
                <a:latin typeface="Nunito"/>
                <a:ea typeface="Nunito"/>
                <a:cs typeface="Nunito"/>
                <a:sym typeface="Nunito"/>
              </a:rPr>
              <a:t>, </a:t>
            </a:r>
            <a:r>
              <a:rPr b="1" lang="en" sz="1600">
                <a:solidFill>
                  <a:srgbClr val="131314"/>
                </a:solidFill>
                <a:latin typeface="Nunito"/>
                <a:ea typeface="Nunito"/>
                <a:cs typeface="Nunito"/>
                <a:sym typeface="Nunito"/>
              </a:rPr>
              <a:t>Loosely-controlled </a:t>
            </a:r>
            <a:r>
              <a:rPr lang="en" sz="1600">
                <a:solidFill>
                  <a:srgbClr val="131314"/>
                </a:solidFill>
                <a:latin typeface="Nunito"/>
                <a:ea typeface="Nunito"/>
                <a:cs typeface="Nunito"/>
                <a:sym typeface="Nunito"/>
              </a:rPr>
              <a:t>and </a:t>
            </a:r>
            <a:r>
              <a:rPr b="1" lang="en" sz="1600">
                <a:solidFill>
                  <a:srgbClr val="131314"/>
                </a:solidFill>
                <a:latin typeface="Nunito"/>
                <a:ea typeface="Nunito"/>
                <a:cs typeface="Nunito"/>
                <a:sym typeface="Nunito"/>
              </a:rPr>
              <a:t>evolvInG Engineering </a:t>
            </a:r>
            <a:r>
              <a:rPr lang="en" sz="1600">
                <a:solidFill>
                  <a:srgbClr val="131314"/>
                </a:solidFill>
                <a:latin typeface="Nunito"/>
                <a:ea typeface="Nunito"/>
                <a:cs typeface="Nunito"/>
                <a:sym typeface="Nunito"/>
              </a:rPr>
              <a:t>of oNTologies) is a methodology specifically designed for building and maintaining ontologies in distributed settings, such as the Semantic Web or large peer-to-peer networks.</a:t>
            </a:r>
            <a:endParaRPr sz="1600">
              <a:solidFill>
                <a:srgbClr val="131314"/>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nvSpPr>
        <p:spPr>
          <a:xfrm>
            <a:off x="774725" y="1118575"/>
            <a:ext cx="8016900" cy="3432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000">
                <a:solidFill>
                  <a:schemeClr val="dk2"/>
                </a:solidFill>
                <a:latin typeface="Nunito"/>
                <a:ea typeface="Nunito"/>
                <a:cs typeface="Nunito"/>
                <a:sym typeface="Nunito"/>
              </a:rPr>
              <a:t>What</a:t>
            </a:r>
            <a:r>
              <a:rPr lang="en" sz="2000">
                <a:solidFill>
                  <a:schemeClr val="dk2"/>
                </a:solidFill>
                <a:latin typeface="Nunito"/>
                <a:ea typeface="Nunito"/>
                <a:cs typeface="Nunito"/>
                <a:sym typeface="Nunito"/>
              </a:rPr>
              <a:t> is in an ontology?</a:t>
            </a:r>
            <a:endParaRPr sz="2000">
              <a:solidFill>
                <a:schemeClr val="dk2"/>
              </a:solidFill>
              <a:latin typeface="Nunito"/>
              <a:ea typeface="Nunito"/>
              <a:cs typeface="Nunito"/>
              <a:sym typeface="Nunito"/>
            </a:endParaRPr>
          </a:p>
          <a:p>
            <a:pPr indent="-355600" lvl="0" marL="457200" rtl="0" algn="l">
              <a:lnSpc>
                <a:spcPct val="115000"/>
              </a:lnSpc>
              <a:spcBef>
                <a:spcPts val="0"/>
              </a:spcBef>
              <a:spcAft>
                <a:spcPts val="0"/>
              </a:spcAft>
              <a:buClr>
                <a:schemeClr val="dk2"/>
              </a:buClr>
              <a:buSzPts val="2000"/>
              <a:buFont typeface="Nunito"/>
              <a:buChar char="●"/>
            </a:pPr>
            <a:r>
              <a:rPr lang="en" sz="2000">
                <a:solidFill>
                  <a:schemeClr val="dk2"/>
                </a:solidFill>
                <a:latin typeface="Nunito"/>
                <a:ea typeface="Nunito"/>
                <a:cs typeface="Nunito"/>
                <a:sym typeface="Nunito"/>
              </a:rPr>
              <a:t>Ontology, investigates “the </a:t>
            </a:r>
            <a:r>
              <a:rPr b="1" lang="en" sz="2000">
                <a:solidFill>
                  <a:schemeClr val="dk2"/>
                </a:solidFill>
                <a:latin typeface="Nunito"/>
                <a:ea typeface="Nunito"/>
                <a:cs typeface="Nunito"/>
                <a:sym typeface="Nunito"/>
              </a:rPr>
              <a:t>categories </a:t>
            </a:r>
            <a:r>
              <a:rPr lang="en" sz="2000">
                <a:solidFill>
                  <a:schemeClr val="dk2"/>
                </a:solidFill>
                <a:latin typeface="Nunito"/>
                <a:ea typeface="Nunito"/>
                <a:cs typeface="Nunito"/>
                <a:sym typeface="Nunito"/>
              </a:rPr>
              <a:t>of things that exist or may exist” in a particular </a:t>
            </a:r>
            <a:r>
              <a:rPr b="1" lang="en" sz="2000">
                <a:solidFill>
                  <a:schemeClr val="dk2"/>
                </a:solidFill>
                <a:latin typeface="Nunito"/>
                <a:ea typeface="Nunito"/>
                <a:cs typeface="Nunito"/>
                <a:sym typeface="Nunito"/>
              </a:rPr>
              <a:t>domain </a:t>
            </a:r>
            <a:r>
              <a:rPr lang="en" sz="2000">
                <a:solidFill>
                  <a:schemeClr val="dk2"/>
                </a:solidFill>
                <a:latin typeface="Nunito"/>
                <a:ea typeface="Nunito"/>
                <a:cs typeface="Nunito"/>
                <a:sym typeface="Nunito"/>
              </a:rPr>
              <a:t>and produces a catalog that details the </a:t>
            </a:r>
            <a:r>
              <a:rPr b="1" lang="en" sz="2000">
                <a:solidFill>
                  <a:schemeClr val="dk2"/>
                </a:solidFill>
                <a:latin typeface="Nunito"/>
                <a:ea typeface="Nunito"/>
                <a:cs typeface="Nunito"/>
                <a:sym typeface="Nunito"/>
              </a:rPr>
              <a:t>types </a:t>
            </a:r>
            <a:r>
              <a:rPr lang="en" sz="2000">
                <a:solidFill>
                  <a:schemeClr val="dk2"/>
                </a:solidFill>
                <a:latin typeface="Nunito"/>
                <a:ea typeface="Nunito"/>
                <a:cs typeface="Nunito"/>
                <a:sym typeface="Nunito"/>
              </a:rPr>
              <a:t>of things and the </a:t>
            </a:r>
            <a:r>
              <a:rPr b="1" lang="en" sz="2000">
                <a:solidFill>
                  <a:schemeClr val="dk2"/>
                </a:solidFill>
                <a:latin typeface="Nunito"/>
                <a:ea typeface="Nunito"/>
                <a:cs typeface="Nunito"/>
                <a:sym typeface="Nunito"/>
              </a:rPr>
              <a:t>relations </a:t>
            </a:r>
            <a:r>
              <a:rPr lang="en" sz="2000">
                <a:solidFill>
                  <a:schemeClr val="dk2"/>
                </a:solidFill>
                <a:latin typeface="Nunito"/>
                <a:ea typeface="Nunito"/>
                <a:cs typeface="Nunito"/>
                <a:sym typeface="Nunito"/>
              </a:rPr>
              <a:t>between those types that are relevant for that domain. (John Sowa)</a:t>
            </a:r>
            <a:endParaRPr sz="2000">
              <a:solidFill>
                <a:schemeClr val="dk2"/>
              </a:solidFill>
              <a:latin typeface="Nunito"/>
              <a:ea typeface="Nunito"/>
              <a:cs typeface="Nunito"/>
              <a:sym typeface="Nunito"/>
            </a:endParaRPr>
          </a:p>
          <a:p>
            <a:pPr indent="-355600" lvl="0" marL="457200" rtl="0" algn="l">
              <a:lnSpc>
                <a:spcPct val="115000"/>
              </a:lnSpc>
              <a:spcBef>
                <a:spcPts val="0"/>
              </a:spcBef>
              <a:spcAft>
                <a:spcPts val="0"/>
              </a:spcAft>
              <a:buClr>
                <a:schemeClr val="dk2"/>
              </a:buClr>
              <a:buSzPts val="2000"/>
              <a:buFont typeface="Nunito"/>
              <a:buChar char="●"/>
            </a:pPr>
            <a:r>
              <a:rPr lang="en" sz="2000">
                <a:solidFill>
                  <a:schemeClr val="dk2"/>
                </a:solidFill>
                <a:latin typeface="Nunito"/>
                <a:ea typeface="Nunito"/>
                <a:cs typeface="Nunito"/>
                <a:sym typeface="Nunito"/>
              </a:rPr>
              <a:t>Ontology as “an explicit specification of a conceptualization.” (Tom Gruber)</a:t>
            </a:r>
            <a:endParaRPr sz="2000">
              <a:solidFill>
                <a:schemeClr val="dk2"/>
              </a:solidFill>
              <a:latin typeface="Nunito"/>
              <a:ea typeface="Nunito"/>
              <a:cs typeface="Nunito"/>
              <a:sym typeface="Nunito"/>
            </a:endParaRPr>
          </a:p>
          <a:p>
            <a:pPr indent="-355600" lvl="0" marL="457200" rtl="0" algn="l">
              <a:lnSpc>
                <a:spcPct val="115000"/>
              </a:lnSpc>
              <a:spcBef>
                <a:spcPts val="0"/>
              </a:spcBef>
              <a:spcAft>
                <a:spcPts val="0"/>
              </a:spcAft>
              <a:buClr>
                <a:schemeClr val="dk2"/>
              </a:buClr>
              <a:buSzPts val="2000"/>
              <a:buFont typeface="Nunito"/>
              <a:buChar char="●"/>
            </a:pPr>
            <a:r>
              <a:rPr lang="en" sz="2000">
                <a:solidFill>
                  <a:schemeClr val="dk2"/>
                </a:solidFill>
                <a:latin typeface="Nunito"/>
                <a:ea typeface="Nunito"/>
                <a:cs typeface="Nunito"/>
                <a:sym typeface="Nunito"/>
              </a:rPr>
              <a:t>An ontology is a representation of shared knowledge for a community</a:t>
            </a:r>
            <a:endParaRPr sz="2000">
              <a:solidFill>
                <a:schemeClr val="dk2"/>
              </a:solidFill>
              <a:latin typeface="Nunito"/>
              <a:ea typeface="Nunito"/>
              <a:cs typeface="Nunito"/>
              <a:sym typeface="Nunito"/>
            </a:endParaRPr>
          </a:p>
        </p:txBody>
      </p:sp>
      <p:sp>
        <p:nvSpPr>
          <p:cNvPr id="140" name="Google Shape;140;p15"/>
          <p:cNvSpPr txBox="1"/>
          <p:nvPr/>
        </p:nvSpPr>
        <p:spPr>
          <a:xfrm>
            <a:off x="667650" y="435450"/>
            <a:ext cx="3000000" cy="6465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Clr>
                <a:schemeClr val="lt1"/>
              </a:buClr>
              <a:buSzPts val="3000"/>
              <a:buFont typeface="Nunito"/>
              <a:buAutoNum type="romanUcPeriod"/>
            </a:pPr>
            <a:r>
              <a:rPr lang="en" sz="3000">
                <a:solidFill>
                  <a:schemeClr val="lt1"/>
                </a:solidFill>
                <a:latin typeface="Nunito"/>
                <a:ea typeface="Nunito"/>
                <a:cs typeface="Nunito"/>
                <a:sym typeface="Nunito"/>
              </a:rPr>
              <a:t>Introduction</a:t>
            </a:r>
            <a:endParaRPr sz="3000">
              <a:solidFill>
                <a:schemeClr val="lt1"/>
              </a:solidFill>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2"/>
          <p:cNvSpPr txBox="1"/>
          <p:nvPr/>
        </p:nvSpPr>
        <p:spPr>
          <a:xfrm>
            <a:off x="362850" y="206850"/>
            <a:ext cx="6347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III.  Ontology Design Methodologies</a:t>
            </a:r>
            <a:endParaRPr sz="3000">
              <a:solidFill>
                <a:schemeClr val="lt1"/>
              </a:solidFill>
              <a:latin typeface="Nunito"/>
              <a:ea typeface="Nunito"/>
              <a:cs typeface="Nunito"/>
              <a:sym typeface="Nunito"/>
            </a:endParaRPr>
          </a:p>
          <a:p>
            <a:pPr indent="0" lvl="0" marL="457200" rtl="0" algn="l">
              <a:spcBef>
                <a:spcPts val="0"/>
              </a:spcBef>
              <a:spcAft>
                <a:spcPts val="0"/>
              </a:spcAft>
              <a:buNone/>
            </a:pPr>
            <a:r>
              <a:t/>
            </a:r>
            <a:endParaRPr sz="3000">
              <a:solidFill>
                <a:schemeClr val="lt1"/>
              </a:solidFill>
              <a:latin typeface="Nunito"/>
              <a:ea typeface="Nunito"/>
              <a:cs typeface="Nunito"/>
              <a:sym typeface="Nunito"/>
            </a:endParaRPr>
          </a:p>
        </p:txBody>
      </p:sp>
      <p:sp>
        <p:nvSpPr>
          <p:cNvPr id="313" name="Google Shape;313;p42"/>
          <p:cNvSpPr txBox="1"/>
          <p:nvPr/>
        </p:nvSpPr>
        <p:spPr>
          <a:xfrm>
            <a:off x="591450" y="742650"/>
            <a:ext cx="82392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Nunito"/>
                <a:ea typeface="Nunito"/>
                <a:cs typeface="Nunito"/>
                <a:sym typeface="Nunito"/>
              </a:rPr>
              <a:t>General process</a:t>
            </a:r>
            <a:endParaRPr sz="2400">
              <a:solidFill>
                <a:srgbClr val="1C4587"/>
              </a:solidFill>
              <a:latin typeface="Nunito"/>
              <a:ea typeface="Nunito"/>
              <a:cs typeface="Nunito"/>
              <a:sym typeface="Nunito"/>
            </a:endParaRPr>
          </a:p>
          <a:p>
            <a:pPr indent="0" lvl="0" marL="0" rtl="0" algn="l">
              <a:spcBef>
                <a:spcPts val="0"/>
              </a:spcBef>
              <a:spcAft>
                <a:spcPts val="0"/>
              </a:spcAft>
              <a:buNone/>
            </a:pPr>
            <a:r>
              <a:t/>
            </a:r>
            <a:endParaRPr sz="2400">
              <a:solidFill>
                <a:srgbClr val="1C4587"/>
              </a:solidFill>
              <a:latin typeface="Nunito"/>
              <a:ea typeface="Nunito"/>
              <a:cs typeface="Nunito"/>
              <a:sym typeface="Nunito"/>
            </a:endParaRPr>
          </a:p>
          <a:p>
            <a:pPr indent="0" lvl="0" marL="0" rtl="0" algn="l">
              <a:spcBef>
                <a:spcPts val="0"/>
              </a:spcBef>
              <a:spcAft>
                <a:spcPts val="0"/>
              </a:spcAft>
              <a:buNone/>
            </a:pPr>
            <a:r>
              <a:t/>
            </a:r>
            <a:endParaRPr sz="2400">
              <a:solidFill>
                <a:srgbClr val="1C4587"/>
              </a:solidFill>
              <a:latin typeface="Nunito"/>
              <a:ea typeface="Nunito"/>
              <a:cs typeface="Nunito"/>
              <a:sym typeface="Nunito"/>
            </a:endParaRPr>
          </a:p>
        </p:txBody>
      </p:sp>
      <p:sp>
        <p:nvSpPr>
          <p:cNvPr id="314" name="Google Shape;314;p42"/>
          <p:cNvSpPr txBox="1"/>
          <p:nvPr/>
        </p:nvSpPr>
        <p:spPr>
          <a:xfrm>
            <a:off x="661125" y="1229675"/>
            <a:ext cx="2886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Nunito"/>
                <a:ea typeface="Nunito"/>
                <a:cs typeface="Nunito"/>
                <a:sym typeface="Nunito"/>
              </a:rPr>
              <a:t>General process, roles and functions in the DILIGENT process include five main activities: </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B</a:t>
            </a:r>
            <a:r>
              <a:rPr lang="en" sz="1600">
                <a:latin typeface="Nunito"/>
                <a:ea typeface="Nunito"/>
                <a:cs typeface="Nunito"/>
                <a:sym typeface="Nunito"/>
              </a:rPr>
              <a:t>uild</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Local adaptation</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Analysis</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Revision</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Local update </a:t>
            </a:r>
            <a:endParaRPr sz="1600">
              <a:latin typeface="Nunito"/>
              <a:ea typeface="Nunito"/>
              <a:cs typeface="Nunito"/>
              <a:sym typeface="Nunito"/>
            </a:endParaRPr>
          </a:p>
        </p:txBody>
      </p:sp>
      <p:pic>
        <p:nvPicPr>
          <p:cNvPr id="315" name="Google Shape;315;p42"/>
          <p:cNvPicPr preferRelativeResize="0"/>
          <p:nvPr/>
        </p:nvPicPr>
        <p:blipFill>
          <a:blip r:embed="rId3">
            <a:alphaModFix/>
          </a:blip>
          <a:stretch>
            <a:fillRect/>
          </a:stretch>
        </p:blipFill>
        <p:spPr>
          <a:xfrm>
            <a:off x="3661800" y="996875"/>
            <a:ext cx="4580326" cy="3377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nvSpPr>
        <p:spPr>
          <a:xfrm>
            <a:off x="954350" y="853350"/>
            <a:ext cx="7401000" cy="37566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Font typeface="Nunito"/>
              <a:buChar char="★"/>
            </a:pPr>
            <a:r>
              <a:rPr lang="en" sz="1700">
                <a:latin typeface="Nunito"/>
                <a:ea typeface="Nunito"/>
                <a:cs typeface="Nunito"/>
                <a:sym typeface="Nunito"/>
              </a:rPr>
              <a:t>There is no one “correct” way or methodology for developing ontologies. The best solution almost always depends on the application that you have in mind and the extensions that you anticipate.</a:t>
            </a:r>
            <a:endParaRPr sz="1700">
              <a:latin typeface="Nunito"/>
              <a:ea typeface="Nunito"/>
              <a:cs typeface="Nunito"/>
              <a:sym typeface="Nunito"/>
            </a:endParaRPr>
          </a:p>
          <a:p>
            <a:pPr indent="-336550" lvl="0" marL="457200" rtl="0" algn="l">
              <a:lnSpc>
                <a:spcPct val="115000"/>
              </a:lnSpc>
              <a:spcBef>
                <a:spcPts val="0"/>
              </a:spcBef>
              <a:spcAft>
                <a:spcPts val="0"/>
              </a:spcAft>
              <a:buSzPts val="1700"/>
              <a:buFont typeface="Nunito"/>
              <a:buChar char="★"/>
            </a:pPr>
            <a:r>
              <a:rPr lang="en" sz="1700">
                <a:latin typeface="Nunito"/>
                <a:ea typeface="Nunito"/>
                <a:cs typeface="Nunito"/>
                <a:sym typeface="Nunito"/>
              </a:rPr>
              <a:t>Design and develop an ontology-based information systems need cooperative work between:</a:t>
            </a:r>
            <a:endParaRPr sz="1700">
              <a:latin typeface="Nunito"/>
              <a:ea typeface="Nunito"/>
              <a:cs typeface="Nunito"/>
              <a:sym typeface="Nunito"/>
            </a:endParaRPr>
          </a:p>
          <a:p>
            <a:pPr indent="-336550" lvl="1" marL="914400" rtl="0" algn="l">
              <a:lnSpc>
                <a:spcPct val="115000"/>
              </a:lnSpc>
              <a:spcBef>
                <a:spcPts val="0"/>
              </a:spcBef>
              <a:spcAft>
                <a:spcPts val="0"/>
              </a:spcAft>
              <a:buSzPts val="1700"/>
              <a:buFont typeface="Nunito"/>
              <a:buChar char="○"/>
            </a:pPr>
            <a:r>
              <a:rPr lang="en" sz="1700">
                <a:latin typeface="Nunito"/>
                <a:ea typeface="Nunito"/>
                <a:cs typeface="Nunito"/>
                <a:sym typeface="Nunito"/>
              </a:rPr>
              <a:t>Domain experts</a:t>
            </a:r>
            <a:endParaRPr sz="1700">
              <a:latin typeface="Nunito"/>
              <a:ea typeface="Nunito"/>
              <a:cs typeface="Nunito"/>
              <a:sym typeface="Nunito"/>
            </a:endParaRPr>
          </a:p>
          <a:p>
            <a:pPr indent="-336550" lvl="1" marL="914400" rtl="0" algn="l">
              <a:lnSpc>
                <a:spcPct val="115000"/>
              </a:lnSpc>
              <a:spcBef>
                <a:spcPts val="0"/>
              </a:spcBef>
              <a:spcAft>
                <a:spcPts val="0"/>
              </a:spcAft>
              <a:buSzPts val="1700"/>
              <a:buFont typeface="Nunito"/>
              <a:buChar char="○"/>
            </a:pPr>
            <a:r>
              <a:rPr lang="en" sz="1700">
                <a:latin typeface="Nunito"/>
                <a:ea typeface="Nunito"/>
                <a:cs typeface="Nunito"/>
                <a:sym typeface="Nunito"/>
              </a:rPr>
              <a:t>Ontology designers</a:t>
            </a:r>
            <a:endParaRPr sz="1700">
              <a:latin typeface="Nunito"/>
              <a:ea typeface="Nunito"/>
              <a:cs typeface="Nunito"/>
              <a:sym typeface="Nunito"/>
            </a:endParaRPr>
          </a:p>
          <a:p>
            <a:pPr indent="-336550" lvl="1" marL="914400" rtl="0" algn="l">
              <a:lnSpc>
                <a:spcPct val="115000"/>
              </a:lnSpc>
              <a:spcBef>
                <a:spcPts val="0"/>
              </a:spcBef>
              <a:spcAft>
                <a:spcPts val="0"/>
              </a:spcAft>
              <a:buSzPts val="1700"/>
              <a:buFont typeface="Nunito"/>
              <a:buChar char="○"/>
            </a:pPr>
            <a:r>
              <a:rPr lang="en" sz="1700">
                <a:latin typeface="Nunito"/>
                <a:ea typeface="Nunito"/>
                <a:cs typeface="Nunito"/>
                <a:sym typeface="Nunito"/>
              </a:rPr>
              <a:t>Knowledge engineers</a:t>
            </a:r>
            <a:endParaRPr sz="1700">
              <a:latin typeface="Nunito"/>
              <a:ea typeface="Nunito"/>
              <a:cs typeface="Nunito"/>
              <a:sym typeface="Nunito"/>
            </a:endParaRPr>
          </a:p>
          <a:p>
            <a:pPr indent="-336550" lvl="1" marL="914400" rtl="0" algn="l">
              <a:lnSpc>
                <a:spcPct val="115000"/>
              </a:lnSpc>
              <a:spcBef>
                <a:spcPts val="0"/>
              </a:spcBef>
              <a:spcAft>
                <a:spcPts val="0"/>
              </a:spcAft>
              <a:buSzPts val="1700"/>
              <a:buFont typeface="Nunito"/>
              <a:buChar char="○"/>
            </a:pPr>
            <a:r>
              <a:rPr lang="en" sz="1700">
                <a:latin typeface="Nunito"/>
                <a:ea typeface="Nunito"/>
                <a:cs typeface="Nunito"/>
                <a:sym typeface="Nunito"/>
              </a:rPr>
              <a:t>S</a:t>
            </a:r>
            <a:r>
              <a:rPr lang="en" sz="1700">
                <a:latin typeface="Nunito"/>
                <a:ea typeface="Nunito"/>
                <a:cs typeface="Nunito"/>
                <a:sym typeface="Nunito"/>
              </a:rPr>
              <a:t>oftware engineers</a:t>
            </a:r>
            <a:endParaRPr sz="1700">
              <a:latin typeface="Nunito"/>
              <a:ea typeface="Nunito"/>
              <a:cs typeface="Nunito"/>
              <a:sym typeface="Nunito"/>
            </a:endParaRPr>
          </a:p>
          <a:p>
            <a:pPr indent="-336550" lvl="1" marL="914400" rtl="0" algn="l">
              <a:lnSpc>
                <a:spcPct val="115000"/>
              </a:lnSpc>
              <a:spcBef>
                <a:spcPts val="0"/>
              </a:spcBef>
              <a:spcAft>
                <a:spcPts val="0"/>
              </a:spcAft>
              <a:buSzPts val="1700"/>
              <a:buFont typeface="Nunito"/>
              <a:buChar char="○"/>
            </a:pPr>
            <a:r>
              <a:rPr lang="en" sz="1700">
                <a:latin typeface="Nunito"/>
                <a:ea typeface="Nunito"/>
                <a:cs typeface="Nunito"/>
                <a:sym typeface="Nunito"/>
              </a:rPr>
              <a:t>…</a:t>
            </a:r>
            <a:endParaRPr sz="1700">
              <a:latin typeface="Nunito"/>
              <a:ea typeface="Nunito"/>
              <a:cs typeface="Nunito"/>
              <a:sym typeface="Nunito"/>
            </a:endParaRPr>
          </a:p>
          <a:p>
            <a:pPr indent="-336550" lvl="0" marL="457200" rtl="0" algn="l">
              <a:lnSpc>
                <a:spcPct val="115000"/>
              </a:lnSpc>
              <a:spcBef>
                <a:spcPts val="0"/>
              </a:spcBef>
              <a:spcAft>
                <a:spcPts val="0"/>
              </a:spcAft>
              <a:buSzPts val="1700"/>
              <a:buFont typeface="Nunito"/>
              <a:buChar char="★"/>
            </a:pPr>
            <a:r>
              <a:rPr lang="en" sz="1700">
                <a:latin typeface="Nunito"/>
                <a:ea typeface="Nunito"/>
                <a:cs typeface="Nunito"/>
                <a:sym typeface="Nunito"/>
              </a:rPr>
              <a:t>Ontology development is necessarily an iterative process.</a:t>
            </a:r>
            <a:endParaRPr sz="1700">
              <a:latin typeface="Nunito"/>
              <a:ea typeface="Nunito"/>
              <a:cs typeface="Nunito"/>
              <a:sym typeface="Nunito"/>
            </a:endParaRPr>
          </a:p>
        </p:txBody>
      </p:sp>
      <p:sp>
        <p:nvSpPr>
          <p:cNvPr id="321" name="Google Shape;321;p43"/>
          <p:cNvSpPr txBox="1"/>
          <p:nvPr/>
        </p:nvSpPr>
        <p:spPr>
          <a:xfrm>
            <a:off x="362850" y="206850"/>
            <a:ext cx="6347700" cy="646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3000">
                <a:solidFill>
                  <a:schemeClr val="lt1"/>
                </a:solidFill>
                <a:latin typeface="Nunito"/>
                <a:ea typeface="Nunito"/>
                <a:cs typeface="Nunito"/>
                <a:sym typeface="Nunito"/>
              </a:rPr>
              <a:t>Conclusion</a:t>
            </a:r>
            <a:endParaRPr sz="3000">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nvSpPr>
        <p:spPr>
          <a:xfrm>
            <a:off x="774725" y="1118575"/>
            <a:ext cx="8016900" cy="326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000">
                <a:solidFill>
                  <a:schemeClr val="dk2"/>
                </a:solidFill>
                <a:latin typeface="Nunito"/>
                <a:ea typeface="Nunito"/>
                <a:cs typeface="Nunito"/>
                <a:sym typeface="Nunito"/>
              </a:rPr>
              <a:t>Why</a:t>
            </a:r>
            <a:r>
              <a:rPr lang="en" sz="2000">
                <a:solidFill>
                  <a:schemeClr val="dk2"/>
                </a:solidFill>
                <a:latin typeface="Nunito"/>
                <a:ea typeface="Nunito"/>
                <a:cs typeface="Nunito"/>
                <a:sym typeface="Nunito"/>
              </a:rPr>
              <a:t> develop an ontology?</a:t>
            </a:r>
            <a:endParaRPr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Char char="●"/>
            </a:pPr>
            <a:r>
              <a:rPr lang="en" sz="2000">
                <a:solidFill>
                  <a:schemeClr val="dk2"/>
                </a:solidFill>
                <a:latin typeface="Nunito"/>
                <a:ea typeface="Nunito"/>
                <a:cs typeface="Nunito"/>
                <a:sym typeface="Nunito"/>
              </a:rPr>
              <a:t>To share common understanding of the structure of information among people or software agents</a:t>
            </a:r>
            <a:endParaRPr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Char char="●"/>
            </a:pPr>
            <a:r>
              <a:rPr lang="en" sz="2000">
                <a:solidFill>
                  <a:schemeClr val="dk2"/>
                </a:solidFill>
                <a:latin typeface="Nunito"/>
                <a:ea typeface="Nunito"/>
                <a:cs typeface="Nunito"/>
                <a:sym typeface="Nunito"/>
              </a:rPr>
              <a:t>To enable reuse of domain knowledge</a:t>
            </a:r>
            <a:endParaRPr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Char char="●"/>
            </a:pPr>
            <a:r>
              <a:rPr lang="en" sz="2000">
                <a:solidFill>
                  <a:schemeClr val="dk2"/>
                </a:solidFill>
                <a:latin typeface="Nunito"/>
                <a:ea typeface="Nunito"/>
                <a:cs typeface="Nunito"/>
                <a:sym typeface="Nunito"/>
              </a:rPr>
              <a:t>To make domain assumptions explicit</a:t>
            </a:r>
            <a:endParaRPr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Char char="●"/>
            </a:pPr>
            <a:r>
              <a:rPr lang="en" sz="2000">
                <a:solidFill>
                  <a:schemeClr val="dk2"/>
                </a:solidFill>
                <a:latin typeface="Nunito"/>
                <a:ea typeface="Nunito"/>
                <a:cs typeface="Nunito"/>
                <a:sym typeface="Nunito"/>
              </a:rPr>
              <a:t>To separate domain knowledge from the operational knowledge</a:t>
            </a:r>
            <a:endParaRPr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Char char="●"/>
            </a:pPr>
            <a:r>
              <a:rPr lang="en" sz="2000">
                <a:solidFill>
                  <a:schemeClr val="dk2"/>
                </a:solidFill>
                <a:latin typeface="Nunito"/>
                <a:ea typeface="Nunito"/>
                <a:cs typeface="Nunito"/>
                <a:sym typeface="Nunito"/>
              </a:rPr>
              <a:t>To analyze domain knowledge</a:t>
            </a:r>
            <a:endParaRPr sz="2000">
              <a:solidFill>
                <a:schemeClr val="dk2"/>
              </a:solidFill>
              <a:latin typeface="Nunito"/>
              <a:ea typeface="Nunito"/>
              <a:cs typeface="Nunito"/>
              <a:sym typeface="Nunito"/>
            </a:endParaRPr>
          </a:p>
        </p:txBody>
      </p:sp>
      <p:sp>
        <p:nvSpPr>
          <p:cNvPr id="146" name="Google Shape;146;p16"/>
          <p:cNvSpPr txBox="1"/>
          <p:nvPr/>
        </p:nvSpPr>
        <p:spPr>
          <a:xfrm>
            <a:off x="667650" y="435450"/>
            <a:ext cx="3000000" cy="6465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Clr>
                <a:schemeClr val="lt1"/>
              </a:buClr>
              <a:buSzPts val="3000"/>
              <a:buFont typeface="Nunito"/>
              <a:buAutoNum type="romanUcPeriod"/>
            </a:pPr>
            <a:r>
              <a:rPr lang="en" sz="3000">
                <a:solidFill>
                  <a:schemeClr val="lt1"/>
                </a:solidFill>
                <a:latin typeface="Nunito"/>
                <a:ea typeface="Nunito"/>
                <a:cs typeface="Nunito"/>
                <a:sym typeface="Nunito"/>
              </a:rPr>
              <a:t>Introduction</a:t>
            </a:r>
            <a:endParaRPr sz="3000">
              <a:solidFill>
                <a:schemeClr val="lt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nvSpPr>
        <p:spPr>
          <a:xfrm>
            <a:off x="808725" y="1171050"/>
            <a:ext cx="8016900" cy="2801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000">
                <a:solidFill>
                  <a:schemeClr val="dk2"/>
                </a:solidFill>
                <a:latin typeface="Nunito"/>
                <a:ea typeface="Nunito"/>
                <a:cs typeface="Nunito"/>
                <a:sym typeface="Nunito"/>
              </a:rPr>
              <a:t>How</a:t>
            </a:r>
            <a:r>
              <a:rPr lang="en" sz="2000">
                <a:solidFill>
                  <a:schemeClr val="dk2"/>
                </a:solidFill>
                <a:latin typeface="Nunito"/>
                <a:ea typeface="Nunito"/>
                <a:cs typeface="Nunito"/>
                <a:sym typeface="Nunito"/>
              </a:rPr>
              <a:t> develop an ontology?</a:t>
            </a:r>
            <a:endParaRPr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Char char="●"/>
            </a:pPr>
            <a:r>
              <a:rPr lang="en" sz="2000">
                <a:solidFill>
                  <a:schemeClr val="dk2"/>
                </a:solidFill>
                <a:latin typeface="Nunito"/>
                <a:ea typeface="Nunito"/>
                <a:cs typeface="Nunito"/>
                <a:sym typeface="Nunito"/>
              </a:rPr>
              <a:t>Where to start?</a:t>
            </a:r>
            <a:endParaRPr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Char char="●"/>
            </a:pPr>
            <a:r>
              <a:rPr lang="en" sz="2000">
                <a:solidFill>
                  <a:schemeClr val="dk2"/>
                </a:solidFill>
                <a:latin typeface="Nunito"/>
                <a:ea typeface="Nunito"/>
                <a:cs typeface="Nunito"/>
                <a:sym typeface="Nunito"/>
              </a:rPr>
              <a:t>How many people are needed for the ontology design?</a:t>
            </a:r>
            <a:endParaRPr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Char char="●"/>
            </a:pPr>
            <a:r>
              <a:rPr lang="en" sz="2000">
                <a:solidFill>
                  <a:schemeClr val="dk2"/>
                </a:solidFill>
                <a:latin typeface="Nunito"/>
                <a:ea typeface="Nunito"/>
                <a:cs typeface="Nunito"/>
                <a:sym typeface="Nunito"/>
              </a:rPr>
              <a:t>How we ascertain that we are on the right track?</a:t>
            </a:r>
            <a:endParaRPr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Char char="●"/>
            </a:pPr>
            <a:r>
              <a:rPr lang="en" sz="2000">
                <a:solidFill>
                  <a:schemeClr val="dk2"/>
                </a:solidFill>
                <a:latin typeface="Nunito"/>
                <a:ea typeface="Nunito"/>
                <a:cs typeface="Nunito"/>
                <a:sym typeface="Nunito"/>
              </a:rPr>
              <a:t>Whether similar ontologies already exist?</a:t>
            </a:r>
            <a:endParaRPr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Char char="●"/>
            </a:pPr>
            <a:r>
              <a:rPr lang="en" sz="2000">
                <a:solidFill>
                  <a:schemeClr val="dk2"/>
                </a:solidFill>
                <a:latin typeface="Nunito"/>
                <a:ea typeface="Nunito"/>
                <a:cs typeface="Nunito"/>
                <a:sym typeface="Nunito"/>
              </a:rPr>
              <a:t>How to determine that we are designing a valid ontology?</a:t>
            </a:r>
            <a:endParaRPr sz="2000">
              <a:solidFill>
                <a:schemeClr val="dk2"/>
              </a:solidFill>
              <a:latin typeface="Nunito"/>
              <a:ea typeface="Nunito"/>
              <a:cs typeface="Nunito"/>
              <a:sym typeface="Nunito"/>
            </a:endParaRPr>
          </a:p>
        </p:txBody>
      </p:sp>
      <p:sp>
        <p:nvSpPr>
          <p:cNvPr id="152" name="Google Shape;152;p17"/>
          <p:cNvSpPr txBox="1"/>
          <p:nvPr/>
        </p:nvSpPr>
        <p:spPr>
          <a:xfrm>
            <a:off x="667650" y="435450"/>
            <a:ext cx="3000000" cy="6465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Clr>
                <a:schemeClr val="lt1"/>
              </a:buClr>
              <a:buSzPts val="3000"/>
              <a:buFont typeface="Nunito"/>
              <a:buAutoNum type="romanUcPeriod"/>
            </a:pPr>
            <a:r>
              <a:rPr lang="en" sz="3000">
                <a:solidFill>
                  <a:schemeClr val="lt1"/>
                </a:solidFill>
                <a:latin typeface="Nunito"/>
                <a:ea typeface="Nunito"/>
                <a:cs typeface="Nunito"/>
                <a:sym typeface="Nunito"/>
              </a:rPr>
              <a:t>Introduction</a:t>
            </a:r>
            <a:endParaRPr sz="3000">
              <a:solidFill>
                <a:schemeClr val="lt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nvSpPr>
        <p:spPr>
          <a:xfrm>
            <a:off x="667650" y="435450"/>
            <a:ext cx="5041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II.  Ontology Design Criteria </a:t>
            </a:r>
            <a:endParaRPr sz="3000">
              <a:solidFill>
                <a:schemeClr val="lt1"/>
              </a:solidFill>
              <a:latin typeface="Nunito"/>
              <a:ea typeface="Nunito"/>
              <a:cs typeface="Nunito"/>
              <a:sym typeface="Nunito"/>
            </a:endParaRPr>
          </a:p>
          <a:p>
            <a:pPr indent="0" lvl="0" marL="457200" rtl="0" algn="l">
              <a:spcBef>
                <a:spcPts val="0"/>
              </a:spcBef>
              <a:spcAft>
                <a:spcPts val="0"/>
              </a:spcAft>
              <a:buNone/>
            </a:pPr>
            <a:r>
              <a:t/>
            </a:r>
            <a:endParaRPr sz="3000">
              <a:solidFill>
                <a:schemeClr val="lt1"/>
              </a:solidFill>
              <a:latin typeface="Nunito"/>
              <a:ea typeface="Nunito"/>
              <a:cs typeface="Nunito"/>
              <a:sym typeface="Nunito"/>
            </a:endParaRPr>
          </a:p>
        </p:txBody>
      </p:sp>
      <p:pic>
        <p:nvPicPr>
          <p:cNvPr id="158" name="Google Shape;158;p18"/>
          <p:cNvPicPr preferRelativeResize="0"/>
          <p:nvPr/>
        </p:nvPicPr>
        <p:blipFill>
          <a:blip r:embed="rId3">
            <a:alphaModFix/>
          </a:blip>
          <a:stretch>
            <a:fillRect/>
          </a:stretch>
        </p:blipFill>
        <p:spPr>
          <a:xfrm>
            <a:off x="857538" y="1260625"/>
            <a:ext cx="7428924" cy="3175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nvSpPr>
        <p:spPr>
          <a:xfrm>
            <a:off x="667650" y="435450"/>
            <a:ext cx="5041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II.  Ontology Design Criteria </a:t>
            </a:r>
            <a:endParaRPr sz="3000">
              <a:solidFill>
                <a:schemeClr val="lt1"/>
              </a:solidFill>
              <a:latin typeface="Nunito"/>
              <a:ea typeface="Nunito"/>
              <a:cs typeface="Nunito"/>
              <a:sym typeface="Nunito"/>
            </a:endParaRPr>
          </a:p>
        </p:txBody>
      </p:sp>
      <p:sp>
        <p:nvSpPr>
          <p:cNvPr id="164" name="Google Shape;164;p19"/>
          <p:cNvSpPr txBox="1"/>
          <p:nvPr/>
        </p:nvSpPr>
        <p:spPr>
          <a:xfrm>
            <a:off x="893750" y="1171050"/>
            <a:ext cx="8025300" cy="2801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000">
                <a:solidFill>
                  <a:schemeClr val="dk2"/>
                </a:solidFill>
                <a:latin typeface="Nunito"/>
                <a:ea typeface="Nunito"/>
                <a:cs typeface="Nunito"/>
                <a:sym typeface="Nunito"/>
              </a:rPr>
              <a:t>5 design criteria for ontologies (Gruber 1995):</a:t>
            </a:r>
            <a:endParaRPr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AutoNum type="arabicPeriod"/>
            </a:pPr>
            <a:r>
              <a:rPr lang="en" sz="2000">
                <a:solidFill>
                  <a:schemeClr val="dk2"/>
                </a:solidFill>
                <a:latin typeface="Nunito"/>
                <a:ea typeface="Nunito"/>
                <a:cs typeface="Nunito"/>
                <a:sym typeface="Nunito"/>
              </a:rPr>
              <a:t>Clarity</a:t>
            </a:r>
            <a:endParaRPr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AutoNum type="arabicPeriod"/>
            </a:pPr>
            <a:r>
              <a:rPr lang="en" sz="2000">
                <a:solidFill>
                  <a:schemeClr val="dk2"/>
                </a:solidFill>
                <a:latin typeface="Nunito"/>
                <a:ea typeface="Nunito"/>
                <a:cs typeface="Nunito"/>
                <a:sym typeface="Nunito"/>
              </a:rPr>
              <a:t>Coherence</a:t>
            </a:r>
            <a:endParaRPr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AutoNum type="arabicPeriod"/>
            </a:pPr>
            <a:r>
              <a:rPr lang="en" sz="2000">
                <a:solidFill>
                  <a:schemeClr val="dk2"/>
                </a:solidFill>
                <a:latin typeface="Nunito"/>
                <a:ea typeface="Nunito"/>
                <a:cs typeface="Nunito"/>
                <a:sym typeface="Nunito"/>
              </a:rPr>
              <a:t>Extensibility</a:t>
            </a:r>
            <a:endParaRPr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AutoNum type="arabicPeriod"/>
            </a:pPr>
            <a:r>
              <a:rPr lang="en" sz="2000">
                <a:solidFill>
                  <a:schemeClr val="dk2"/>
                </a:solidFill>
                <a:latin typeface="Nunito"/>
                <a:ea typeface="Nunito"/>
                <a:cs typeface="Nunito"/>
                <a:sym typeface="Nunito"/>
              </a:rPr>
              <a:t>Minimal encoding bias </a:t>
            </a:r>
            <a:endParaRPr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AutoNum type="arabicPeriod"/>
            </a:pPr>
            <a:r>
              <a:rPr lang="en" sz="2000">
                <a:solidFill>
                  <a:schemeClr val="dk2"/>
                </a:solidFill>
                <a:latin typeface="Nunito"/>
                <a:ea typeface="Nunito"/>
                <a:cs typeface="Nunito"/>
                <a:sym typeface="Nunito"/>
              </a:rPr>
              <a:t>Minimal Ontological Commitment</a:t>
            </a:r>
            <a:endParaRPr sz="20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descr="2" id="169" name="Google Shape;169;p20"/>
          <p:cNvSpPr txBox="1"/>
          <p:nvPr/>
        </p:nvSpPr>
        <p:spPr>
          <a:xfrm>
            <a:off x="774725" y="1118575"/>
            <a:ext cx="8016900" cy="2801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000">
                <a:solidFill>
                  <a:schemeClr val="dk2"/>
                </a:solidFill>
                <a:latin typeface="Nunito"/>
                <a:ea typeface="Nunito"/>
                <a:cs typeface="Nunito"/>
                <a:sym typeface="Nunito"/>
              </a:rPr>
              <a:t>1. Clarity</a:t>
            </a:r>
            <a:endParaRPr b="1"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Char char="-"/>
            </a:pPr>
            <a:r>
              <a:rPr lang="en" sz="2000">
                <a:solidFill>
                  <a:schemeClr val="dk2"/>
                </a:solidFill>
                <a:latin typeface="Nunito"/>
                <a:ea typeface="Nunito"/>
                <a:cs typeface="Nunito"/>
                <a:sym typeface="Nunito"/>
              </a:rPr>
              <a:t>Need to be clear about the reasons for choosing </a:t>
            </a:r>
            <a:endParaRPr sz="2000">
              <a:solidFill>
                <a:schemeClr val="dk2"/>
              </a:solidFill>
              <a:latin typeface="Nunito"/>
              <a:ea typeface="Nunito"/>
              <a:cs typeface="Nunito"/>
              <a:sym typeface="Nunito"/>
            </a:endParaRPr>
          </a:p>
          <a:p>
            <a:pPr indent="-355600" lvl="1" marL="914400" rtl="0" algn="l">
              <a:lnSpc>
                <a:spcPct val="150000"/>
              </a:lnSpc>
              <a:spcBef>
                <a:spcPts val="0"/>
              </a:spcBef>
              <a:spcAft>
                <a:spcPts val="0"/>
              </a:spcAft>
              <a:buClr>
                <a:schemeClr val="dk2"/>
              </a:buClr>
              <a:buSzPts val="2000"/>
              <a:buFont typeface="Nunito"/>
              <a:buChar char="-"/>
            </a:pPr>
            <a:r>
              <a:rPr lang="en" sz="2000">
                <a:solidFill>
                  <a:schemeClr val="dk2"/>
                </a:solidFill>
                <a:latin typeface="Nunito"/>
                <a:ea typeface="Nunito"/>
                <a:cs typeface="Nunito"/>
                <a:sym typeface="Nunito"/>
              </a:rPr>
              <a:t>a particular set of ontology terms</a:t>
            </a:r>
            <a:endParaRPr sz="2000">
              <a:solidFill>
                <a:schemeClr val="dk2"/>
              </a:solidFill>
              <a:latin typeface="Nunito"/>
              <a:ea typeface="Nunito"/>
              <a:cs typeface="Nunito"/>
              <a:sym typeface="Nunito"/>
            </a:endParaRPr>
          </a:p>
          <a:p>
            <a:pPr indent="-355600" lvl="1" marL="914400" rtl="0" algn="l">
              <a:lnSpc>
                <a:spcPct val="150000"/>
              </a:lnSpc>
              <a:spcBef>
                <a:spcPts val="0"/>
              </a:spcBef>
              <a:spcAft>
                <a:spcPts val="0"/>
              </a:spcAft>
              <a:buClr>
                <a:schemeClr val="dk2"/>
              </a:buClr>
              <a:buSzPts val="2000"/>
              <a:buFont typeface="Nunito"/>
              <a:buChar char="-"/>
            </a:pPr>
            <a:r>
              <a:rPr lang="en" sz="2000">
                <a:solidFill>
                  <a:schemeClr val="dk2"/>
                </a:solidFill>
                <a:latin typeface="Nunito"/>
                <a:ea typeface="Nunito"/>
                <a:cs typeface="Nunito"/>
                <a:sym typeface="Nunito"/>
              </a:rPr>
              <a:t>the intended meanings of terms.</a:t>
            </a:r>
            <a:endParaRPr sz="2000">
              <a:solidFill>
                <a:schemeClr val="dk2"/>
              </a:solidFill>
              <a:latin typeface="Nunito"/>
              <a:ea typeface="Nunito"/>
              <a:cs typeface="Nunito"/>
              <a:sym typeface="Nunito"/>
            </a:endParaRPr>
          </a:p>
          <a:p>
            <a:pPr indent="-355600" lvl="0" marL="457200" rtl="0" algn="l">
              <a:lnSpc>
                <a:spcPct val="150000"/>
              </a:lnSpc>
              <a:spcBef>
                <a:spcPts val="0"/>
              </a:spcBef>
              <a:spcAft>
                <a:spcPts val="0"/>
              </a:spcAft>
              <a:buClr>
                <a:schemeClr val="dk2"/>
              </a:buClr>
              <a:buSzPts val="2000"/>
              <a:buFont typeface="Nunito"/>
              <a:buChar char="-"/>
            </a:pPr>
            <a:r>
              <a:rPr lang="en" sz="2000">
                <a:solidFill>
                  <a:schemeClr val="dk2"/>
                </a:solidFill>
                <a:latin typeface="Nunito"/>
                <a:ea typeface="Nunito"/>
                <a:cs typeface="Nunito"/>
                <a:sym typeface="Nunito"/>
              </a:rPr>
              <a:t>Clear definitions of ontology terms will contribute to the effectiveness of communication between agents.</a:t>
            </a:r>
            <a:endParaRPr sz="2000">
              <a:solidFill>
                <a:schemeClr val="dk2"/>
              </a:solidFill>
              <a:latin typeface="Nunito"/>
              <a:ea typeface="Nunito"/>
              <a:cs typeface="Nunito"/>
              <a:sym typeface="Nunito"/>
            </a:endParaRPr>
          </a:p>
        </p:txBody>
      </p:sp>
      <p:sp>
        <p:nvSpPr>
          <p:cNvPr id="170" name="Google Shape;170;p20"/>
          <p:cNvSpPr txBox="1"/>
          <p:nvPr/>
        </p:nvSpPr>
        <p:spPr>
          <a:xfrm>
            <a:off x="667650" y="435450"/>
            <a:ext cx="5041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II.  Ontology Design Criteria </a:t>
            </a:r>
            <a:endParaRPr sz="3000">
              <a:solidFill>
                <a:schemeClr val="lt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descr="2" id="175" name="Google Shape;175;p21"/>
          <p:cNvSpPr txBox="1"/>
          <p:nvPr/>
        </p:nvSpPr>
        <p:spPr>
          <a:xfrm>
            <a:off x="749225" y="1081950"/>
            <a:ext cx="8016900" cy="34071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2"/>
              </a:buClr>
              <a:buSzPts val="1700"/>
              <a:buFont typeface="Nunito"/>
              <a:buAutoNum type="arabicPeriod"/>
            </a:pPr>
            <a:r>
              <a:rPr lang="en" sz="1700">
                <a:solidFill>
                  <a:schemeClr val="dk2"/>
                </a:solidFill>
                <a:latin typeface="Nunito"/>
                <a:ea typeface="Nunito"/>
                <a:cs typeface="Nunito"/>
                <a:sym typeface="Nunito"/>
              </a:rPr>
              <a:t>Clarity example:</a:t>
            </a:r>
            <a:endParaRPr sz="1700">
              <a:solidFill>
                <a:schemeClr val="dk2"/>
              </a:solidFill>
              <a:latin typeface="Nunito"/>
              <a:ea typeface="Nunito"/>
              <a:cs typeface="Nunito"/>
              <a:sym typeface="Nunito"/>
            </a:endParaRPr>
          </a:p>
          <a:p>
            <a:pPr indent="-323850" lvl="0" marL="914400" rtl="0" algn="l">
              <a:lnSpc>
                <a:spcPct val="115000"/>
              </a:lnSpc>
              <a:spcBef>
                <a:spcPts val="0"/>
              </a:spcBef>
              <a:spcAft>
                <a:spcPts val="0"/>
              </a:spcAft>
              <a:buClr>
                <a:schemeClr val="dk2"/>
              </a:buClr>
              <a:buSzPts val="1500"/>
              <a:buFont typeface="Nunito"/>
              <a:buChar char="●"/>
            </a:pPr>
            <a:r>
              <a:rPr lang="en" sz="1500">
                <a:solidFill>
                  <a:schemeClr val="dk2"/>
                </a:solidFill>
                <a:latin typeface="Nunito"/>
                <a:ea typeface="Nunito"/>
                <a:cs typeface="Nunito"/>
                <a:sym typeface="Nunito"/>
              </a:rPr>
              <a:t>“Undergraduate-Student”: any individual who is enrolled in a full-time program leading to a bachelor's degree at a recognized university. This enrollment must be their primary activity. The program must be accredited by the relevant educational authority.</a:t>
            </a:r>
            <a:endParaRPr sz="1500">
              <a:solidFill>
                <a:schemeClr val="dk2"/>
              </a:solidFill>
              <a:latin typeface="Nunito"/>
              <a:ea typeface="Nunito"/>
              <a:cs typeface="Nunito"/>
              <a:sym typeface="Nunito"/>
            </a:endParaRPr>
          </a:p>
          <a:p>
            <a:pPr indent="0" lvl="0" marL="0" rtl="0" algn="l">
              <a:lnSpc>
                <a:spcPct val="115000"/>
              </a:lnSpc>
              <a:spcBef>
                <a:spcPts val="0"/>
              </a:spcBef>
              <a:spcAft>
                <a:spcPts val="0"/>
              </a:spcAft>
              <a:buNone/>
            </a:pPr>
            <a:r>
              <a:t/>
            </a:r>
            <a:endParaRPr sz="1500">
              <a:solidFill>
                <a:schemeClr val="dk2"/>
              </a:solidFill>
              <a:latin typeface="Nunito"/>
              <a:ea typeface="Nunito"/>
              <a:cs typeface="Nunito"/>
              <a:sym typeface="Nunito"/>
            </a:endParaRPr>
          </a:p>
          <a:p>
            <a:pPr indent="-336550" lvl="0" marL="457200" rtl="0" algn="l">
              <a:lnSpc>
                <a:spcPct val="115000"/>
              </a:lnSpc>
              <a:spcBef>
                <a:spcPts val="0"/>
              </a:spcBef>
              <a:spcAft>
                <a:spcPts val="0"/>
              </a:spcAft>
              <a:buClr>
                <a:schemeClr val="dk2"/>
              </a:buClr>
              <a:buSzPts val="1700"/>
              <a:buFont typeface="Nunito"/>
              <a:buAutoNum type="arabicPeriod"/>
            </a:pPr>
            <a:r>
              <a:rPr lang="en" sz="1700">
                <a:solidFill>
                  <a:schemeClr val="dk2"/>
                </a:solidFill>
                <a:latin typeface="Nunito"/>
                <a:ea typeface="Nunito"/>
                <a:cs typeface="Nunito"/>
                <a:sym typeface="Nunito"/>
              </a:rPr>
              <a:t>Lack of clarity example</a:t>
            </a:r>
            <a:endParaRPr sz="1700">
              <a:solidFill>
                <a:schemeClr val="dk2"/>
              </a:solidFill>
              <a:latin typeface="Nunito"/>
              <a:ea typeface="Nunito"/>
              <a:cs typeface="Nunito"/>
              <a:sym typeface="Nunito"/>
            </a:endParaRPr>
          </a:p>
          <a:p>
            <a:pPr indent="-323850" lvl="0" marL="914400" rtl="0" algn="l">
              <a:lnSpc>
                <a:spcPct val="115000"/>
              </a:lnSpc>
              <a:spcBef>
                <a:spcPts val="0"/>
              </a:spcBef>
              <a:spcAft>
                <a:spcPts val="0"/>
              </a:spcAft>
              <a:buClr>
                <a:schemeClr val="dk2"/>
              </a:buClr>
              <a:buSzPts val="1500"/>
              <a:buFont typeface="Nunito"/>
              <a:buChar char="●"/>
            </a:pPr>
            <a:r>
              <a:rPr lang="en" sz="1500">
                <a:solidFill>
                  <a:schemeClr val="dk2"/>
                </a:solidFill>
                <a:latin typeface="Nunito"/>
                <a:ea typeface="Nunito"/>
                <a:cs typeface="Nunito"/>
                <a:sym typeface="Nunito"/>
              </a:rPr>
              <a:t>“Undergraduate-Student”: is someone who studies at a university or a </a:t>
            </a:r>
            <a:r>
              <a:rPr lang="en" sz="1500">
                <a:solidFill>
                  <a:srgbClr val="FF0000"/>
                </a:solidFill>
                <a:latin typeface="Nunito"/>
                <a:ea typeface="Nunito"/>
                <a:cs typeface="Nunito"/>
                <a:sym typeface="Nunito"/>
              </a:rPr>
              <a:t>similar institution.</a:t>
            </a:r>
            <a:endParaRPr sz="1500">
              <a:solidFill>
                <a:srgbClr val="FF0000"/>
              </a:solidFill>
              <a:latin typeface="Nunito"/>
              <a:ea typeface="Nunito"/>
              <a:cs typeface="Nunito"/>
              <a:sym typeface="Nunito"/>
            </a:endParaRPr>
          </a:p>
          <a:p>
            <a:pPr indent="0" lvl="0" marL="457200" rtl="0" algn="l">
              <a:lnSpc>
                <a:spcPct val="115000"/>
              </a:lnSpc>
              <a:spcBef>
                <a:spcPts val="0"/>
              </a:spcBef>
              <a:spcAft>
                <a:spcPts val="0"/>
              </a:spcAft>
              <a:buNone/>
            </a:pPr>
            <a:r>
              <a:rPr b="1" lang="en" sz="1500">
                <a:solidFill>
                  <a:schemeClr val="dk2"/>
                </a:solidFill>
                <a:latin typeface="Nunito"/>
                <a:ea typeface="Nunito"/>
                <a:cs typeface="Nunito"/>
                <a:sym typeface="Nunito"/>
              </a:rPr>
              <a:t>Not </a:t>
            </a:r>
            <a:r>
              <a:rPr lang="en" sz="1500">
                <a:solidFill>
                  <a:schemeClr val="dk2"/>
                </a:solidFill>
                <a:latin typeface="Nunito"/>
                <a:ea typeface="Nunito"/>
                <a:cs typeface="Nunito"/>
                <a:sym typeface="Nunito"/>
              </a:rPr>
              <a:t>specify the level of study</a:t>
            </a:r>
            <a:endParaRPr sz="1500">
              <a:solidFill>
                <a:schemeClr val="dk2"/>
              </a:solidFill>
              <a:latin typeface="Nunito"/>
              <a:ea typeface="Nunito"/>
              <a:cs typeface="Nunito"/>
              <a:sym typeface="Nunito"/>
            </a:endParaRPr>
          </a:p>
          <a:p>
            <a:pPr indent="0" lvl="0" marL="457200" rtl="0" algn="l">
              <a:lnSpc>
                <a:spcPct val="115000"/>
              </a:lnSpc>
              <a:spcBef>
                <a:spcPts val="0"/>
              </a:spcBef>
              <a:spcAft>
                <a:spcPts val="0"/>
              </a:spcAft>
              <a:buNone/>
            </a:pPr>
            <a:r>
              <a:rPr b="1" lang="en" sz="1500">
                <a:solidFill>
                  <a:schemeClr val="dk2"/>
                </a:solidFill>
                <a:latin typeface="Nunito"/>
                <a:ea typeface="Nunito"/>
                <a:cs typeface="Nunito"/>
                <a:sym typeface="Nunito"/>
              </a:rPr>
              <a:t>Not </a:t>
            </a:r>
            <a:r>
              <a:rPr lang="en" sz="1500">
                <a:solidFill>
                  <a:schemeClr val="dk2"/>
                </a:solidFill>
                <a:latin typeface="Nunito"/>
                <a:ea typeface="Nunito"/>
                <a:cs typeface="Nunito"/>
                <a:sym typeface="Nunito"/>
              </a:rPr>
              <a:t>require enrollment in an accredited program </a:t>
            </a:r>
            <a:endParaRPr sz="1500">
              <a:solidFill>
                <a:schemeClr val="dk2"/>
              </a:solidFill>
              <a:latin typeface="Nunito"/>
              <a:ea typeface="Nunito"/>
              <a:cs typeface="Nunito"/>
              <a:sym typeface="Nunito"/>
            </a:endParaRPr>
          </a:p>
          <a:p>
            <a:pPr indent="0" lvl="0" marL="457200" rtl="0" algn="l">
              <a:lnSpc>
                <a:spcPct val="115000"/>
              </a:lnSpc>
              <a:spcBef>
                <a:spcPts val="0"/>
              </a:spcBef>
              <a:spcAft>
                <a:spcPts val="0"/>
              </a:spcAft>
              <a:buNone/>
            </a:pPr>
            <a:r>
              <a:rPr b="1" lang="en" sz="1500">
                <a:solidFill>
                  <a:schemeClr val="dk2"/>
                </a:solidFill>
                <a:latin typeface="Nunito"/>
                <a:ea typeface="Nunito"/>
                <a:cs typeface="Nunito"/>
                <a:sym typeface="Nunito"/>
              </a:rPr>
              <a:t>Not </a:t>
            </a:r>
            <a:r>
              <a:rPr lang="en" sz="1500">
                <a:solidFill>
                  <a:schemeClr val="dk2"/>
                </a:solidFill>
                <a:latin typeface="Nunito"/>
                <a:ea typeface="Nunito"/>
                <a:cs typeface="Nunito"/>
                <a:sym typeface="Nunito"/>
              </a:rPr>
              <a:t>define what constitutes "studies" or a "similar institution"</a:t>
            </a:r>
            <a:endParaRPr sz="1500">
              <a:solidFill>
                <a:schemeClr val="dk2"/>
              </a:solidFill>
              <a:latin typeface="Nunito"/>
              <a:ea typeface="Nunito"/>
              <a:cs typeface="Nunito"/>
              <a:sym typeface="Nunito"/>
            </a:endParaRPr>
          </a:p>
        </p:txBody>
      </p:sp>
      <p:sp>
        <p:nvSpPr>
          <p:cNvPr id="176" name="Google Shape;176;p21"/>
          <p:cNvSpPr txBox="1"/>
          <p:nvPr/>
        </p:nvSpPr>
        <p:spPr>
          <a:xfrm>
            <a:off x="667650" y="435450"/>
            <a:ext cx="7571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Example: Design University Ontology</a:t>
            </a:r>
            <a:endParaRPr sz="3000">
              <a:solidFill>
                <a:schemeClr val="lt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