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315" r:id="rId3"/>
    <p:sldId id="319" r:id="rId4"/>
    <p:sldId id="320" r:id="rId5"/>
    <p:sldId id="322" r:id="rId6"/>
    <p:sldId id="326" r:id="rId7"/>
    <p:sldId id="323" r:id="rId8"/>
    <p:sldId id="324" r:id="rId9"/>
    <p:sldId id="331" r:id="rId10"/>
    <p:sldId id="329" r:id="rId11"/>
    <p:sldId id="336" r:id="rId12"/>
    <p:sldId id="283" r:id="rId13"/>
  </p:sldIdLst>
  <p:sldSz cx="18288000" cy="10287000"/>
  <p:notesSz cx="6858000" cy="9144000"/>
  <p:embeddedFontLst>
    <p:embeddedFont>
      <p:font typeface="Anton" pitchFamily="2" charset="0"/>
      <p:regular r:id="rId16"/>
    </p:embeddedFont>
    <p:embeddedFont>
      <p:font typeface="Lato" panose="020F0502020204030203" pitchFamily="3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9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F0492"/>
    <a:srgbClr val="F473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95226" autoAdjust="0"/>
  </p:normalViewPr>
  <p:slideViewPr>
    <p:cSldViewPr showGuides="1">
      <p:cViewPr varScale="1">
        <p:scale>
          <a:sx n="47" d="100"/>
          <a:sy n="47" d="100"/>
        </p:scale>
        <p:origin x="524" y="44"/>
      </p:cViewPr>
      <p:guideLst>
        <p:guide orient="horz" pos="222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1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95B727-2616-4989-9D2B-A119BE1985DE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72E2BD-A255-4866-A51A-D8F99758A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D3162-F835-4E06-9EA0-E35667BB6E1B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72C52-C791-4962-9EA0-48A7E7AE978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572C52-C791-4962-9EA0-48A7E7AE9784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8CF6-3487-4344-A57D-5B13AA0BEF8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69E6C-A990-4E0D-9B3A-216C7D42AE05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C15B7-6507-4702-9E6D-425E0517DE4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EBC15-6580-4AC0-B819-7A7E0EB7648F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46D735-CE19-40B1-B52F-4FA3CABB1E1B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07600-79AA-4248-A01F-469D4B420F67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E7A7-0A82-404D-9241-CE66A7F0125D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1E018-8071-4619-B968-D86CCDE1D859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0EFBC-AE2E-42BC-B209-6FEA077AEF24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A9A45-3F4C-463C-80BC-D7A4C3EC4DB1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5F7FA-4D3F-4343-9020-B02EC0CB2A95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294938-60FA-42AA-B7CC-5CA0E575B463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8929190"/>
          </a:xfrm>
          <a:custGeom>
            <a:avLst/>
            <a:gdLst/>
            <a:ahLst/>
            <a:cxnLst/>
            <a:rect l="l" t="t" r="r" b="b"/>
            <a:pathLst>
              <a:path w="18288000" h="8929190">
                <a:moveTo>
                  <a:pt x="0" y="0"/>
                </a:moveTo>
                <a:lnTo>
                  <a:pt x="18288000" y="0"/>
                </a:lnTo>
                <a:lnTo>
                  <a:pt x="18288000" y="8929190"/>
                </a:lnTo>
                <a:lnTo>
                  <a:pt x="0" y="892919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4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tretch>
              <a:fillRect t="-21098" r="-3812" b="-2056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8805818"/>
            <a:ext cx="18288000" cy="1481181"/>
          </a:xfrm>
          <a:custGeom>
            <a:avLst/>
            <a:gdLst/>
            <a:ahLst/>
            <a:cxnLst/>
            <a:rect l="l" t="t" r="r" b="b"/>
            <a:pathLst>
              <a:path w="18288000" h="1819386">
                <a:moveTo>
                  <a:pt x="0" y="0"/>
                </a:moveTo>
                <a:lnTo>
                  <a:pt x="18288000" y="0"/>
                </a:lnTo>
                <a:lnTo>
                  <a:pt x="18288000" y="1819386"/>
                </a:lnTo>
                <a:lnTo>
                  <a:pt x="0" y="181938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rgbClr val="F47321"/>
              </a:gs>
              <a:gs pos="35000">
                <a:srgbClr val="F47321"/>
              </a:gs>
              <a:gs pos="55000">
                <a:srgbClr val="1F0492"/>
              </a:gs>
              <a:gs pos="100000">
                <a:srgbClr val="1F0492"/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808188" y="9332705"/>
            <a:ext cx="91721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Aptos" panose="020B0004020202020204" pitchFamily="34" charset="0"/>
                <a:cs typeface="Arial" panose="020B0604020202090204" pitchFamily="34" charset="0"/>
              </a:rPr>
              <a:t>Dainam University</a:t>
            </a:r>
            <a:endParaRPr lang="en-US" sz="3200">
              <a:solidFill>
                <a:schemeClr val="bg1"/>
              </a:solidFill>
              <a:latin typeface="Aptos" panose="020B0004020202020204" pitchFamily="34" charset="0"/>
              <a:cs typeface="Arial" panose="020B0604020202090204" pitchFamily="34" charset="0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40023" y="2181325"/>
            <a:ext cx="132996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900"/>
              </a:spcBef>
              <a:spcAft>
                <a:spcPts val="900"/>
              </a:spcAft>
            </a:pPr>
            <a:r>
              <a:rPr lang="en-US" altLang="en-US" sz="5400" b="1" dirty="0">
                <a:solidFill>
                  <a:srgbClr val="1F0492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SỐ HÓA VÀ LƯU TRỮ QUYẾT ĐỊNH SINH VIÊN</a:t>
            </a:r>
            <a:endParaRPr lang="vi-VN" altLang="en-US" sz="5400" b="1" dirty="0">
              <a:solidFill>
                <a:srgbClr val="1F0492"/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61" y="8914493"/>
            <a:ext cx="1299267" cy="1299267"/>
          </a:xfrm>
          <a:prstGeom prst="rect">
            <a:avLst/>
          </a:prstGeom>
        </p:spPr>
      </p:pic>
      <p:sp>
        <p:nvSpPr>
          <p:cNvPr id="6" name="TextBox 7"/>
          <p:cNvSpPr txBox="1"/>
          <p:nvPr/>
        </p:nvSpPr>
        <p:spPr>
          <a:xfrm>
            <a:off x="13596623" y="8805819"/>
            <a:ext cx="5758177" cy="12992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66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FIT-DNU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023" y="8893053"/>
            <a:ext cx="1331055" cy="133105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4610100"/>
            <a:ext cx="10801350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sz="3600" dirty="0">
                <a:solidFill>
                  <a:srgbClr val="1F0492"/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Đỗ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Hữu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Việt</a:t>
            </a:r>
            <a:endParaRPr lang="en-US" sz="3600" dirty="0">
              <a:solidFill>
                <a:srgbClr val="1F0492"/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Nguyễn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Thái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Hải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</a:t>
            </a: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Triều</a:t>
            </a:r>
            <a:endParaRPr lang="en-US" altLang="en-US" sz="3600" dirty="0">
              <a:solidFill>
                <a:schemeClr val="tx2">
                  <a:lumMod val="75000"/>
                </a:schemeClr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en-US" sz="3600" dirty="0" err="1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Nguyễn</a:t>
            </a:r>
            <a:r>
              <a:rPr lang="en-US" altLang="en-US" sz="3600" dirty="0">
                <a:solidFill>
                  <a:schemeClr val="tx2">
                    <a:lumMod val="75000"/>
                  </a:schemeClr>
                </a:solidFill>
                <a:latin typeface="Aptos" panose="020B0004020202020204" pitchFamily="34" charset="0"/>
                <a:cs typeface="Aparajita" panose="020B0502040204020203" pitchFamily="18" charset="0"/>
              </a:rPr>
              <a:t> Quang Huy</a:t>
            </a:r>
            <a:endParaRPr lang="vi-VN" altLang="en-US" sz="3600" dirty="0">
              <a:solidFill>
                <a:schemeClr val="tx2">
                  <a:lumMod val="75000"/>
                </a:schemeClr>
              </a:solidFill>
              <a:latin typeface="Aptos" panose="020B0004020202020204" pitchFamily="34" charset="0"/>
              <a:cs typeface="Aparajita" panose="020B0502040204020203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12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10886" y="38100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0" y="246788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LUẬN VÀ HƯỚNG PHÁT TRIỂN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id="{E8281B67-2DB1-4539-8729-065F3E4A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818" y="2212032"/>
            <a:ext cx="1640577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 LUẬN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Đề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tài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ra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cần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bối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chuyển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tập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giúp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bạch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kiệm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lực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Đảm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nhờ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dàng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kê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chóng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pháp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tốt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6DDA2C-743D-19B3-879A-7338BFF27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23A354-AAB0-A2D7-DD84-EAF5F1C423B7}"/>
              </a:ext>
            </a:extLst>
          </p:cNvPr>
          <p:cNvSpPr/>
          <p:nvPr/>
        </p:nvSpPr>
        <p:spPr>
          <a:xfrm>
            <a:off x="-21771" y="0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19ACD-4A04-B1E4-B784-691FAEAE260F}"/>
              </a:ext>
            </a:extLst>
          </p:cNvPr>
          <p:cNvSpPr txBox="1"/>
          <p:nvPr/>
        </p:nvSpPr>
        <p:spPr>
          <a:xfrm>
            <a:off x="760866" y="1809409"/>
            <a:ext cx="1226933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HƯỚNG PHÁT TRIỂN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AI/ML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gợi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ý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trích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xuất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từ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phòng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Bộ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GD&amp;ĐT.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Xây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dựng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cứu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thoại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cả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hành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hồ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sơ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đào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tạo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cường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mật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nghệ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blockchain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văn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điện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tử</a:t>
            </a:r>
            <a:r>
              <a:rPr kumimoji="0" lang="en-US" altLang="en-US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D87AFE-EFD2-F095-4135-36B5906592FF}"/>
              </a:ext>
            </a:extLst>
          </p:cNvPr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12">
            <a:extLst>
              <a:ext uri="{FF2B5EF4-FFF2-40B4-BE49-F238E27FC236}">
                <a16:creationId xmlns:a16="http://schemas.microsoft.com/office/drawing/2014/main" id="{7B181637-BFF8-F1A5-8CBB-2337464F838B}"/>
              </a:ext>
            </a:extLst>
          </p:cNvPr>
          <p:cNvSpPr txBox="1">
            <a:spLocks/>
          </p:cNvSpPr>
          <p:nvPr/>
        </p:nvSpPr>
        <p:spPr>
          <a:xfrm>
            <a:off x="17526000" y="9867900"/>
            <a:ext cx="7620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  <a:r>
              <a:rPr lang="en-US" altLang="en-US" sz="2000" b="1" dirty="0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  <a:endParaRPr lang="vi-VN" altLang="en-US" sz="2000" b="1" dirty="0">
              <a:solidFill>
                <a:schemeClr val="tx2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0C7DC1-A280-4303-FF5E-8C876AE2AE94}"/>
              </a:ext>
            </a:extLst>
          </p:cNvPr>
          <p:cNvSpPr txBox="1"/>
          <p:nvPr/>
        </p:nvSpPr>
        <p:spPr>
          <a:xfrm>
            <a:off x="304233" y="122872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LUẬN VÀ HƯỚNG PHÁT TRIỂN</a:t>
            </a:r>
          </a:p>
        </p:txBody>
      </p:sp>
    </p:spTree>
    <p:extLst>
      <p:ext uri="{BB962C8B-B14F-4D97-AF65-F5344CB8AC3E}">
        <p14:creationId xmlns:p14="http://schemas.microsoft.com/office/powerpoint/2010/main" val="343116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049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4799061" y="5905500"/>
            <a:ext cx="8689877" cy="2324100"/>
          </a:xfrm>
          <a:custGeom>
            <a:avLst/>
            <a:gdLst/>
            <a:ahLst/>
            <a:cxnLst/>
            <a:rect l="l" t="t" r="r" b="b"/>
            <a:pathLst>
              <a:path w="7315200" h="2061556">
                <a:moveTo>
                  <a:pt x="0" y="0"/>
                </a:moveTo>
                <a:lnTo>
                  <a:pt x="7315200" y="0"/>
                </a:lnTo>
                <a:lnTo>
                  <a:pt x="7315200" y="2061556"/>
                </a:lnTo>
                <a:lnTo>
                  <a:pt x="0" y="2061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609600"/>
            <a:endParaRPr lang="en-US" sz="1200">
              <a:solidFill>
                <a:prstClr val="black"/>
              </a:solidFill>
              <a:latin typeface="Arial" panose="020B060402020209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838200"/>
            <a:ext cx="4762500" cy="47625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1</a:t>
            </a:r>
          </a:p>
        </p:txBody>
      </p:sp>
      <p:sp>
        <p:nvSpPr>
          <p:cNvPr id="32" name="AutoShape 2"/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NỘI DUNG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/>
          <p:cNvSpPr/>
          <p:nvPr/>
        </p:nvSpPr>
        <p:spPr>
          <a:xfrm>
            <a:off x="17297400" y="3162300"/>
            <a:ext cx="76200" cy="7620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1066800" y="1562100"/>
            <a:ext cx="4486275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3500" b="1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>
                <a:solidFill>
                  <a:schemeClr val="tx1"/>
                </a:solidFill>
                <a:sym typeface="+mn-ea"/>
              </a:rPr>
              <a:t>1. GIỚI THIỆU</a:t>
            </a:r>
            <a:endParaRPr lang="vi-VN" altLang="en-US" sz="4000" b="1">
              <a:solidFill>
                <a:schemeClr val="tx1"/>
              </a:solidFill>
            </a:endParaRPr>
          </a:p>
          <a:p>
            <a:pPr algn="l"/>
            <a:endParaRPr lang="en-US" sz="4000" b="1"/>
          </a:p>
        </p:txBody>
      </p:sp>
      <p:sp>
        <p:nvSpPr>
          <p:cNvPr id="30" name="Rounded Rectangle 29"/>
          <p:cNvSpPr/>
          <p:nvPr/>
        </p:nvSpPr>
        <p:spPr>
          <a:xfrm>
            <a:off x="1066800" y="2933700"/>
            <a:ext cx="75692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4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2.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THỰC TRẠNG VÀ VẤN ĐỀ </a:t>
            </a:r>
            <a:endParaRPr lang="vi-VN" altLang="en-US" sz="4000" b="1" dirty="0">
              <a:solidFill>
                <a:schemeClr val="tx1"/>
              </a:solidFill>
            </a:endParaRPr>
          </a:p>
          <a:p>
            <a:pPr algn="l"/>
            <a:endParaRPr lang="en-US" sz="4000" b="1" dirty="0"/>
          </a:p>
        </p:txBody>
      </p:sp>
      <p:sp>
        <p:nvSpPr>
          <p:cNvPr id="31" name="Rounded Rectangle 30"/>
          <p:cNvSpPr/>
          <p:nvPr/>
        </p:nvSpPr>
        <p:spPr>
          <a:xfrm>
            <a:off x="1066800" y="4305300"/>
            <a:ext cx="96774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vi-VN" altLang="en-US" sz="4000" b="1" dirty="0">
              <a:solidFill>
                <a:schemeClr val="tx1"/>
              </a:solidFill>
              <a:sym typeface="+mn-ea"/>
            </a:endParaRPr>
          </a:p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3.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MỤC TIÊU NGHIÊN CỨU VÀ TRIỂN KHAI</a:t>
            </a:r>
            <a:endParaRPr lang="vi-VN" altLang="en-US" sz="4000" b="1" dirty="0">
              <a:solidFill>
                <a:schemeClr val="tx1"/>
              </a:solidFill>
            </a:endParaRPr>
          </a:p>
          <a:p>
            <a:pPr algn="l"/>
            <a:endParaRPr lang="en-US" sz="4000" b="1" dirty="0"/>
          </a:p>
        </p:txBody>
      </p:sp>
      <p:sp>
        <p:nvSpPr>
          <p:cNvPr id="33" name="Rounded Rectangle 32"/>
          <p:cNvSpPr/>
          <p:nvPr/>
        </p:nvSpPr>
        <p:spPr>
          <a:xfrm>
            <a:off x="1066800" y="5720715"/>
            <a:ext cx="7569835" cy="94805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4.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PHƯƠNG PHÁP THỰC HIỆN</a:t>
            </a:r>
            <a:endParaRPr lang="en-US" sz="4000" b="1" dirty="0"/>
          </a:p>
        </p:txBody>
      </p:sp>
      <p:sp>
        <p:nvSpPr>
          <p:cNvPr id="35" name="Rounded Rectangle 34"/>
          <p:cNvSpPr/>
          <p:nvPr/>
        </p:nvSpPr>
        <p:spPr>
          <a:xfrm>
            <a:off x="1071562" y="8255939"/>
            <a:ext cx="11958955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6</a:t>
            </a:r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. KẾT LUẬN VÀ HƯỚNG PHÁT TRIỂN</a:t>
            </a:r>
            <a:endParaRPr lang="en-US" sz="4000" b="1" dirty="0"/>
          </a:p>
        </p:txBody>
      </p:sp>
      <p:sp>
        <p:nvSpPr>
          <p:cNvPr id="41" name="Text Box 40"/>
          <p:cNvSpPr txBox="1"/>
          <p:nvPr/>
        </p:nvSpPr>
        <p:spPr>
          <a:xfrm>
            <a:off x="16821150" y="7115175"/>
            <a:ext cx="6096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Rounded Rectangle 34">
            <a:extLst>
              <a:ext uri="{FF2B5EF4-FFF2-40B4-BE49-F238E27FC236}">
                <a16:creationId xmlns:a16="http://schemas.microsoft.com/office/drawing/2014/main" id="{CF056895-2763-43F0-A223-244D86465E07}"/>
              </a:ext>
            </a:extLst>
          </p:cNvPr>
          <p:cNvSpPr/>
          <p:nvPr/>
        </p:nvSpPr>
        <p:spPr>
          <a:xfrm>
            <a:off x="1066801" y="7058329"/>
            <a:ext cx="5486400" cy="915035"/>
          </a:xfrm>
          <a:prstGeom prst="roundRect">
            <a:avLst/>
          </a:prstGeom>
          <a:solidFill>
            <a:schemeClr val="bg1"/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vi-VN" altLang="en-US" sz="4000" b="1" dirty="0">
                <a:solidFill>
                  <a:schemeClr val="tx1"/>
                </a:solidFill>
                <a:sym typeface="+mn-ea"/>
              </a:rPr>
              <a:t>5. </a:t>
            </a:r>
            <a:r>
              <a:rPr lang="en-US" altLang="en-US" sz="4000" b="1" dirty="0">
                <a:solidFill>
                  <a:schemeClr val="tx1"/>
                </a:solidFill>
                <a:sym typeface="+mn-ea"/>
              </a:rPr>
              <a:t>LỢI ÍCH MANG LẠI </a:t>
            </a:r>
            <a:endParaRPr lang="en-US" sz="4000" b="1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2</a:t>
            </a:r>
          </a:p>
        </p:txBody>
      </p:sp>
      <p:sp>
        <p:nvSpPr>
          <p:cNvPr id="32" name="AutoShape 2"/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GIỚI THIỆU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utoShape 2"/>
          <p:cNvSpPr>
            <a:spLocks noChangeAspect="1" noChangeArrowheads="1"/>
          </p:cNvSpPr>
          <p:nvPr/>
        </p:nvSpPr>
        <p:spPr bwMode="auto">
          <a:xfrm>
            <a:off x="9548111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699418" y="5806492"/>
            <a:ext cx="1131506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000" dirty="0"/>
              <a:t> </a:t>
            </a:r>
            <a:r>
              <a:rPr lang="vi-VN" sz="3000" dirty="0"/>
              <a:t>Do đó, </a:t>
            </a:r>
            <a:r>
              <a:rPr lang="vi-VN" sz="3000" b="1" dirty="0"/>
              <a:t>số hóa và lưu trữ điện tử</a:t>
            </a:r>
            <a:r>
              <a:rPr lang="vi-VN" sz="3000" dirty="0"/>
              <a:t> trở thành giải pháp cần thiết </a:t>
            </a:r>
            <a:r>
              <a:rPr lang="en-US" sz="3000" dirty="0"/>
              <a:t>     </a:t>
            </a:r>
            <a:r>
              <a:rPr lang="vi-VN" sz="3000" dirty="0"/>
              <a:t>để nâng cao hiệu quả quản lý sinh viên.</a:t>
            </a:r>
            <a:endParaRPr lang="vi-VN" sz="3000" b="1" dirty="0">
              <a:latin typeface="Lato" charset="0"/>
              <a:cs typeface="Lato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718468" y="7111197"/>
            <a:ext cx="11315065" cy="6309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charset="0"/>
              <a:buChar char=""/>
            </a:pPr>
            <a:r>
              <a:rPr lang="vi-VN" sz="3500" dirty="0">
                <a:solidFill>
                  <a:srgbClr val="FF0000"/>
                </a:solidFill>
              </a:rPr>
              <a:t>Cần số hóa và lưu trữ điện tử để nâng cao hiệu quả.</a:t>
            </a:r>
            <a:endParaRPr lang="en-US" altLang="en-US" sz="3500" b="1" dirty="0">
              <a:solidFill>
                <a:srgbClr val="FF0000"/>
              </a:solidFill>
              <a:latin typeface="Lato" charset="0"/>
              <a:cs typeface="Lato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F0FA866-AA16-41E6-BFE9-0A65F9543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468" y="1210799"/>
            <a:ext cx="1048772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nghiệp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bổng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kỷ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luật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thôi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ngành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…)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chủ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yếu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dưới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văn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giấy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truyền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này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bộc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lộ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chế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cứu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đặc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biệt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thời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gian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tìm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kiếm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đối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thất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hỏng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môi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trường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Khó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chia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sẻ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phòng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ban,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ảnh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hưởng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kumimoji="0" lang="en-US" alt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Ảnh nền công nghệ thông tin 47">
            <a:extLst>
              <a:ext uri="{FF2B5EF4-FFF2-40B4-BE49-F238E27FC236}">
                <a16:creationId xmlns:a16="http://schemas.microsoft.com/office/drawing/2014/main" id="{BE4FC0A0-950C-C26D-D137-D808A842E1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5244" y="1222740"/>
            <a:ext cx="5240756" cy="7853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3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9218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64461" y="104594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THỰC TRẠNG VÀ VẤN ĐỀ</a:t>
            </a:r>
            <a:endParaRPr lang="vi-VN" altLang="en-US" sz="40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0FFB15F4-C499-43EA-871D-D1F95305710A}"/>
              </a:ext>
            </a:extLst>
          </p:cNvPr>
          <p:cNvSpPr txBox="1"/>
          <p:nvPr/>
        </p:nvSpPr>
        <p:spPr>
          <a:xfrm>
            <a:off x="685800" y="1409700"/>
            <a:ext cx="142494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/>
              <a:t>Nhiều trường đã có hệ thống quản lý văn bản điện tử nhưng dữ liệu chưa đồng bộ.</a:t>
            </a:r>
          </a:p>
          <a:p>
            <a:r>
              <a:rPr lang="vi-VN" sz="3000" dirty="0"/>
              <a:t>- Một số quyết định đã số hóa nhưng chưa chuẩn hóa metadata.</a:t>
            </a:r>
          </a:p>
          <a:p>
            <a:r>
              <a:rPr lang="vi-VN" sz="3000" dirty="0"/>
              <a:t>- Vấn đề chính:</a:t>
            </a:r>
          </a:p>
          <a:p>
            <a:r>
              <a:rPr lang="vi-VN" sz="3000" dirty="0"/>
              <a:t>   • Thiếu cơ sở dữ liệu tập trung</a:t>
            </a:r>
          </a:p>
          <a:p>
            <a:r>
              <a:rPr lang="vi-VN" sz="3000" dirty="0"/>
              <a:t>   • Chưa đảm bảo tính pháp lý (chữ ký số)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000" dirty="0"/>
              <a:t> </a:t>
            </a:r>
            <a:r>
              <a:rPr lang="vi-VN" sz="3000" dirty="0"/>
              <a:t>  • Hệ thống sao lưu, bảo mật còn hạn chế</a:t>
            </a:r>
            <a:r>
              <a:rPr lang="en-US" sz="3000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3200" dirty="0"/>
              <a:t>  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Cần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giải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đồng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bộ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liệu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tập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trung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>
                <a:latin typeface="Arial" panose="020B0604020202020204" pitchFamily="34" charset="0"/>
              </a:rPr>
              <a:t>   </a:t>
            </a:r>
            <a:r>
              <a:rPr lang="vi-VN" sz="3200" dirty="0"/>
              <a:t>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Ứng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chữ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để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đảm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bảo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tính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pháp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endParaRPr lang="en-US" altLang="en-US" sz="3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3200" dirty="0"/>
              <a:t>    </a:t>
            </a:r>
            <a:r>
              <a:rPr lang="vi-VN" sz="3200" dirty="0"/>
              <a:t>•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Đẩy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mạnh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chuyển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đổi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số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quản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lý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viên</a:t>
            </a:r>
            <a:endParaRPr lang="en-US" sz="3000" dirty="0"/>
          </a:p>
          <a:p>
            <a:endParaRPr lang="vi-VN" sz="3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20E59FD-DB2C-4E97-865C-BD9BE2477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6703457"/>
            <a:ext cx="5181807" cy="2857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16C589-6B68-45A9-9D3A-CE2A6F65E0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581" y="6703457"/>
            <a:ext cx="4878189" cy="285750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287295F-A3C6-4D33-9C7E-D555CEAE8B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80544" y="6703456"/>
            <a:ext cx="4983865" cy="285749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3837" y="115458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MỤC TIÊU NGHIÊN CỨU VÀ TRIỂN KHAI	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4173200" y="190500"/>
            <a:ext cx="5118100" cy="707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vi-VN" alt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BỘ DỮ LIỆU</a:t>
            </a:r>
          </a:p>
        </p:txBody>
      </p:sp>
      <p:sp>
        <p:nvSpPr>
          <p:cNvPr id="12" name="Text Box 11"/>
          <p:cNvSpPr txBox="1"/>
          <p:nvPr/>
        </p:nvSpPr>
        <p:spPr>
          <a:xfrm>
            <a:off x="10229215" y="7029450"/>
            <a:ext cx="8058785" cy="12560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vi-VN" altLang="en-US" sz="2800" dirty="0">
              <a:latin typeface="Lato" panose="020F0502020204030203"/>
              <a:sym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F0E34D-CD56-419F-8BB9-BB562A9DF4B1}"/>
              </a:ext>
            </a:extLst>
          </p:cNvPr>
          <p:cNvSpPr txBox="1"/>
          <p:nvPr/>
        </p:nvSpPr>
        <p:spPr>
          <a:xfrm>
            <a:off x="1655734" y="1241113"/>
            <a:ext cx="14401800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000" b="1" dirty="0">
                <a:latin typeface="+mj-lt"/>
              </a:rPr>
              <a:t>Mục tiêu nghiên cứu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Phân tích thực trạng quản lý và lưu trữ quyết định sinh viên theo phương thức truyền thống.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Xác định các hạn chế: phân tán, khó tra cứu, tốn thời gian, chưa đảm bảo tính pháp lý và bảo mật.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Đề xuất giải pháp số hóa toàn bộ quyết định sinh viên nhằm khắc phục các hạn chế trên.</a:t>
            </a:r>
          </a:p>
          <a:p>
            <a:pPr algn="just"/>
            <a:endParaRPr lang="en-US" sz="3000" b="1" dirty="0">
              <a:latin typeface="+mj-lt"/>
            </a:endParaRPr>
          </a:p>
          <a:p>
            <a:pPr algn="just"/>
            <a:r>
              <a:rPr lang="vi-VN" sz="3000" b="1" dirty="0">
                <a:latin typeface="+mj-lt"/>
              </a:rPr>
              <a:t>2. Mục tiêu triển khai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Xây dựng cơ sở dữ liệu tập trung về các quyết định sinh viên.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Thiết kế hệ thống quản lý điện tử với các chức năng: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Số hóa và nhập liệu nhanh.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Tìm kiếm, tra cứu theo nhiều tiêu chí (mã SV, năm học, loại quyết định…).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Ứng dụng chữ ký số.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Tích hợp sao lưu và bảo mật dữ liệu.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vi-VN" sz="3000" dirty="0">
                <a:latin typeface="+mj-lt"/>
              </a:rPr>
              <a:t>Từng bước tích hợp vào hệ thống quản trị đại học thông minh và kết nối liên thông với cơ quan quản lý nhà nước.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6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PHƯƠNG PHÁP THỰC HIỆN</a:t>
            </a:r>
            <a:endParaRPr lang="vi-VN" altLang="en-US" sz="4000" b="1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14325600" y="114300"/>
            <a:ext cx="6747510" cy="7073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vi-VN" altLang="en-US" sz="4000" b="1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  <a:sym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D92B20-A863-4077-8962-866365353552}"/>
              </a:ext>
            </a:extLst>
          </p:cNvPr>
          <p:cNvSpPr txBox="1"/>
          <p:nvPr/>
        </p:nvSpPr>
        <p:spPr>
          <a:xfrm>
            <a:off x="304800" y="1409705"/>
            <a:ext cx="102870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vi-VN" sz="3000" b="1" dirty="0"/>
              <a:t>Số hóa tài liệu giấy bằng </a:t>
            </a:r>
            <a:r>
              <a:rPr lang="en-US" sz="3000" b="1" dirty="0"/>
              <a:t>API AI OCR</a:t>
            </a:r>
          </a:p>
          <a:p>
            <a:r>
              <a:rPr lang="vi-VN" sz="3000" dirty="0"/>
              <a:t>Scan toàn bộ quyết định sinh viên thành file PDF/ảnh.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Dùng </a:t>
            </a:r>
            <a:r>
              <a:rPr lang="en-US" sz="3000" dirty="0"/>
              <a:t>AI </a:t>
            </a:r>
            <a:r>
              <a:rPr lang="vi-VN" sz="3000" dirty="0"/>
              <a:t>để nhận diện ký tự và chuyển thành văn bản có thể tìm kiếm.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Ưu điểm: dữ liệu dễ xử lý, lưu trữ và tích hợp với hệ thống phần mềm.</a:t>
            </a:r>
          </a:p>
          <a:p>
            <a:endParaRPr lang="vi-VN" sz="30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1DE46B7-F332-4EAE-A88F-899FEFB54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5" y="1409705"/>
            <a:ext cx="6457950" cy="33242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336DA09-6E92-49F9-9F4B-A207CBE1A2B8}"/>
              </a:ext>
            </a:extLst>
          </p:cNvPr>
          <p:cNvSpPr txBox="1"/>
          <p:nvPr/>
        </p:nvSpPr>
        <p:spPr>
          <a:xfrm>
            <a:off x="342900" y="5515673"/>
            <a:ext cx="105584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/>
              <a:t>2. Chuẩn hóa dữ liệu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000" dirty="0">
                <a:latin typeface="Arial (Body)"/>
              </a:rPr>
              <a:t>AI </a:t>
            </a:r>
            <a:r>
              <a:rPr lang="vi-VN" sz="3000" dirty="0">
                <a:latin typeface="Arial (Body)"/>
              </a:rPr>
              <a:t>cho từng quyết định</a:t>
            </a:r>
            <a:r>
              <a:rPr lang="en-US" sz="3000" dirty="0">
                <a:latin typeface="Arial (Body)"/>
              </a:rPr>
              <a:t> </a:t>
            </a:r>
            <a:r>
              <a:rPr lang="en-US" sz="3000" dirty="0" err="1">
                <a:latin typeface="Arial (Body)"/>
              </a:rPr>
              <a:t>chuẩn</a:t>
            </a:r>
            <a:r>
              <a:rPr lang="en-US" sz="3000" dirty="0">
                <a:latin typeface="Arial (Body)"/>
              </a:rPr>
              <a:t> </a:t>
            </a:r>
            <a:r>
              <a:rPr lang="en-US" sz="3000" dirty="0" err="1">
                <a:latin typeface="Arial (Body)"/>
              </a:rPr>
              <a:t>đoán</a:t>
            </a:r>
            <a:r>
              <a:rPr lang="vi-VN" sz="3000" dirty="0">
                <a:latin typeface="Arial (Body)"/>
              </a:rPr>
              <a:t> (ví dụ: mã sinh viên, loại quyết định, số quyết định, ngày ký, người ký).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Xây dựng </a:t>
            </a:r>
            <a:r>
              <a:rPr lang="vi-VN" sz="3000" b="1" dirty="0"/>
              <a:t>cấu trúc dữ liệu thống nhất</a:t>
            </a:r>
            <a:r>
              <a:rPr lang="vi-VN" sz="3000" dirty="0"/>
              <a:t> giúp dễ dàng tra cứu và quản lý.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Giảm rủi ro trùng lặp hoặc sai sót trong lưu trữ.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4194B3-CB8E-4577-B15F-700070FCA0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6624" y="5367588"/>
            <a:ext cx="6457949" cy="3158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35037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482"/>
            <a:ext cx="103632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1785324-60A1-4952-A5E1-57188C9B9B0E}"/>
              </a:ext>
            </a:extLst>
          </p:cNvPr>
          <p:cNvSpPr txBox="1"/>
          <p:nvPr/>
        </p:nvSpPr>
        <p:spPr>
          <a:xfrm>
            <a:off x="304800" y="1257300"/>
            <a:ext cx="124206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b="1" dirty="0"/>
              <a:t>3. Triển khai phần mềm quản lý tập trung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b="1" dirty="0"/>
              <a:t>Tìm kiếm nhanh</a:t>
            </a:r>
            <a:r>
              <a:rPr lang="vi-VN" sz="3000" dirty="0"/>
              <a:t>: Hệ thống cho phép tìm kiếm theo nhiều tiêu chí (mã SV, tên, loại quyết định, thời gian…).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b="1" dirty="0"/>
              <a:t>Phân quyền truy cập</a:t>
            </a:r>
            <a:r>
              <a:rPr lang="vi-VN" sz="3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000" dirty="0"/>
              <a:t>Cán bộ quản lý có thể xem/sửa theo phạm vi được cấp.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vi-VN" sz="3000" dirty="0"/>
              <a:t>Sinh viên chỉ được phép truy cập và tải quyết định của chính mình.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Có thể tích hợp với </a:t>
            </a:r>
            <a:r>
              <a:rPr lang="vi-VN" sz="3000" b="1" dirty="0"/>
              <a:t>cổng thông tin sinh viên</a:t>
            </a:r>
            <a:r>
              <a:rPr lang="vi-VN" sz="3000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76E192F-701B-40EF-B121-6BD77C6A3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9216" y="1950458"/>
            <a:ext cx="5385318" cy="323706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BF4DDDC-96C0-4F48-B06C-457AFC30C546}"/>
              </a:ext>
            </a:extLst>
          </p:cNvPr>
          <p:cNvSpPr txBox="1"/>
          <p:nvPr/>
        </p:nvSpPr>
        <p:spPr>
          <a:xfrm>
            <a:off x="381000" y="4998338"/>
            <a:ext cx="1160025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dirty="0"/>
              <a:t>4</a:t>
            </a:r>
            <a:r>
              <a:rPr lang="vi-VN" sz="3000" b="1" dirty="0"/>
              <a:t>. Sao lưu </a:t>
            </a:r>
            <a:r>
              <a:rPr lang="en-US" sz="3000" b="1" dirty="0" err="1"/>
              <a:t>trên</a:t>
            </a:r>
            <a:r>
              <a:rPr lang="en-US" sz="3000" b="1" dirty="0"/>
              <a:t> SQL Server</a:t>
            </a:r>
            <a:endParaRPr lang="vi-VN" sz="3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Sao lưu dữ liệu trên </a:t>
            </a:r>
            <a:r>
              <a:rPr lang="en-US" sz="3000" b="1" dirty="0"/>
              <a:t>SQL Server</a:t>
            </a:r>
            <a:endParaRPr lang="vi-VN" sz="30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3000" dirty="0"/>
              <a:t>Đảm bảo an toàn, tính liên tục của dữ liệu.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5390FC9-4341-47E7-931D-CB02CA652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23125" y="5932323"/>
            <a:ext cx="5291409" cy="27307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9905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40"/>
            <a:ext cx="103644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8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590" y="-34925"/>
            <a:ext cx="18312130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28600" y="147320"/>
            <a:ext cx="1318387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3625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Box 22"/>
          <p:cNvSpPr txBox="1"/>
          <p:nvPr/>
        </p:nvSpPr>
        <p:spPr>
          <a:xfrm>
            <a:off x="11430000" y="114300"/>
            <a:ext cx="914527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MÔ HÌNH HUẤN LUYỆN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CFE2DAE-8F79-43D6-87F3-D3AF42814DE5}"/>
              </a:ext>
            </a:extLst>
          </p:cNvPr>
          <p:cNvSpPr/>
          <p:nvPr/>
        </p:nvSpPr>
        <p:spPr>
          <a:xfrm>
            <a:off x="1447800" y="2026921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Thu </a:t>
            </a:r>
            <a:r>
              <a:rPr lang="en-US" sz="2400" b="1" dirty="0" err="1"/>
              <a:t>thập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Quyết</a:t>
            </a:r>
            <a:r>
              <a:rPr lang="en-US" sz="2400" dirty="0"/>
              <a:t> </a:t>
            </a:r>
            <a:r>
              <a:rPr lang="en-US" sz="2400" dirty="0" err="1"/>
              <a:t>định</a:t>
            </a:r>
            <a:r>
              <a:rPr lang="en-US" sz="2400" dirty="0"/>
              <a:t> </a:t>
            </a:r>
            <a:r>
              <a:rPr lang="en-US" sz="2400" dirty="0" err="1"/>
              <a:t>giấy</a:t>
            </a:r>
            <a:r>
              <a:rPr lang="en-US" sz="2400" dirty="0"/>
              <a:t> &amp; </a:t>
            </a:r>
            <a:r>
              <a:rPr lang="en-US" sz="2400" dirty="0" err="1"/>
              <a:t>điện</a:t>
            </a:r>
            <a:r>
              <a:rPr lang="en-US" sz="2400" dirty="0"/>
              <a:t> </a:t>
            </a:r>
            <a:r>
              <a:rPr lang="en-US" sz="2400" dirty="0" err="1"/>
              <a:t>tử</a:t>
            </a:r>
            <a:r>
              <a:rPr lang="en-US" sz="2400" dirty="0"/>
              <a:t>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43ACE6-A29F-46C6-8972-1417A1BA9A67}"/>
              </a:ext>
            </a:extLst>
          </p:cNvPr>
          <p:cNvSpPr/>
          <p:nvPr/>
        </p:nvSpPr>
        <p:spPr>
          <a:xfrm>
            <a:off x="5296535" y="2062639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hóa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br>
              <a:rPr lang="en-US" sz="2400" dirty="0"/>
            </a:br>
            <a:r>
              <a:rPr lang="en-US" sz="2400" dirty="0"/>
              <a:t>(AI OCR)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F7A2ABA-D2EC-4866-9546-28F98C249188}"/>
              </a:ext>
            </a:extLst>
          </p:cNvPr>
          <p:cNvSpPr/>
          <p:nvPr/>
        </p:nvSpPr>
        <p:spPr>
          <a:xfrm>
            <a:off x="9395459" y="2026921"/>
            <a:ext cx="3048000" cy="18745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err="1"/>
              <a:t>Tiền</a:t>
            </a:r>
            <a:r>
              <a:rPr lang="en-US" sz="2200" b="1" dirty="0"/>
              <a:t> </a:t>
            </a:r>
            <a:r>
              <a:rPr lang="en-US" sz="2200" b="1" dirty="0" err="1"/>
              <a:t>xử</a:t>
            </a:r>
            <a:r>
              <a:rPr lang="en-US" sz="2200" b="1" dirty="0"/>
              <a:t> </a:t>
            </a:r>
            <a:r>
              <a:rPr lang="en-US" sz="2200" b="1" dirty="0" err="1"/>
              <a:t>lý</a:t>
            </a:r>
            <a:r>
              <a:rPr lang="en-US" sz="2200" b="1" dirty="0"/>
              <a:t> &amp; </a:t>
            </a:r>
            <a:r>
              <a:rPr lang="en-US" sz="2200" b="1" dirty="0" err="1"/>
              <a:t>Chuẩn</a:t>
            </a:r>
            <a:r>
              <a:rPr lang="en-US" sz="2200" b="1" dirty="0"/>
              <a:t> </a:t>
            </a:r>
            <a:r>
              <a:rPr lang="en-US" sz="2200" b="1" dirty="0" err="1"/>
              <a:t>hóa</a:t>
            </a:r>
            <a:br>
              <a:rPr lang="en-US" sz="2200" dirty="0"/>
            </a:br>
            <a:r>
              <a:rPr lang="en-US" sz="2200" dirty="0"/>
              <a:t>(Metadata, </a:t>
            </a:r>
            <a:r>
              <a:rPr lang="en-US" sz="2200" dirty="0" err="1"/>
              <a:t>định</a:t>
            </a:r>
            <a:r>
              <a:rPr lang="en-US" sz="2200" dirty="0"/>
              <a:t> </a:t>
            </a:r>
            <a:r>
              <a:rPr lang="en-US" sz="2200" dirty="0" err="1"/>
              <a:t>dạng</a:t>
            </a:r>
            <a:r>
              <a:rPr lang="en-US" sz="2200" dirty="0"/>
              <a:t>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0E91DB6-B503-426D-941C-F2693F433D33}"/>
              </a:ext>
            </a:extLst>
          </p:cNvPr>
          <p:cNvSpPr/>
          <p:nvPr/>
        </p:nvSpPr>
        <p:spPr>
          <a:xfrm>
            <a:off x="13563600" y="2062639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2400" b="1" dirty="0"/>
              <a:t>Lưu trữ &amp; Quản lý tập trung</a:t>
            </a:r>
            <a:br>
              <a:rPr lang="vi-VN" sz="2400" dirty="0"/>
            </a:br>
            <a:r>
              <a:rPr lang="vi-VN" sz="2400" dirty="0"/>
              <a:t>(CSDL)</a:t>
            </a:r>
            <a:endParaRPr lang="en-US" sz="2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526D9A-73BD-4EF4-B8D6-4DEBD08FC6FA}"/>
              </a:ext>
            </a:extLst>
          </p:cNvPr>
          <p:cNvSpPr/>
          <p:nvPr/>
        </p:nvSpPr>
        <p:spPr>
          <a:xfrm>
            <a:off x="13535025" y="5395106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Xác</a:t>
            </a:r>
            <a:r>
              <a:rPr lang="en-US" sz="2400" b="1" dirty="0"/>
              <a:t> </a:t>
            </a:r>
            <a:r>
              <a:rPr lang="en-US" sz="2400" b="1" dirty="0" err="1"/>
              <a:t>thực</a:t>
            </a:r>
            <a:r>
              <a:rPr lang="en-US" sz="2400" b="1" dirty="0"/>
              <a:t> &amp; </a:t>
            </a:r>
            <a:r>
              <a:rPr lang="en-US" sz="2400" b="1" dirty="0" err="1"/>
              <a:t>Bảo</a:t>
            </a:r>
            <a:r>
              <a:rPr lang="en-US" sz="2400" b="1" dirty="0"/>
              <a:t> </a:t>
            </a:r>
            <a:r>
              <a:rPr lang="en-US" sz="2400" b="1" dirty="0" err="1"/>
              <a:t>mật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E194FE1-D1EE-4212-9F62-58CC1A7E41B7}"/>
              </a:ext>
            </a:extLst>
          </p:cNvPr>
          <p:cNvSpPr/>
          <p:nvPr/>
        </p:nvSpPr>
        <p:spPr>
          <a:xfrm>
            <a:off x="9274042" y="5412582"/>
            <a:ext cx="3048000" cy="187451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Sao </a:t>
            </a:r>
            <a:r>
              <a:rPr lang="fr-FR" sz="2400" b="1" dirty="0" err="1"/>
              <a:t>lưu</a:t>
            </a:r>
            <a:r>
              <a:rPr lang="fr-FR" sz="2400" b="1" dirty="0"/>
              <a:t> &amp; </a:t>
            </a:r>
            <a:r>
              <a:rPr lang="fr-FR" sz="2400" b="1" dirty="0" err="1"/>
              <a:t>Duy</a:t>
            </a:r>
            <a:r>
              <a:rPr lang="fr-FR" sz="2400" b="1" dirty="0"/>
              <a:t> </a:t>
            </a:r>
            <a:r>
              <a:rPr lang="fr-FR" sz="2400" b="1" dirty="0" err="1"/>
              <a:t>trì</a:t>
            </a:r>
            <a:br>
              <a:rPr lang="fr-FR" sz="2400" dirty="0"/>
            </a:br>
            <a:r>
              <a:rPr lang="fr-FR" sz="2400" dirty="0"/>
              <a:t>(Server + Cloud)</a:t>
            </a:r>
            <a:endParaRPr lang="en-US" sz="2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73E2226-EFE3-4635-813E-3EB494073D1F}"/>
              </a:ext>
            </a:extLst>
          </p:cNvPr>
          <p:cNvSpPr/>
          <p:nvPr/>
        </p:nvSpPr>
        <p:spPr>
          <a:xfrm>
            <a:off x="5296535" y="5412582"/>
            <a:ext cx="3048000" cy="187451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/>
              <a:t>Khai</a:t>
            </a:r>
            <a:r>
              <a:rPr lang="en-US" sz="2400" b="1" dirty="0"/>
              <a:t> </a:t>
            </a:r>
            <a:r>
              <a:rPr lang="en-US" sz="2400" b="1" dirty="0" err="1"/>
              <a:t>thác</a:t>
            </a:r>
            <a:r>
              <a:rPr lang="en-US" sz="2400" b="1" dirty="0"/>
              <a:t> &amp; </a:t>
            </a:r>
            <a:r>
              <a:rPr lang="en-US" sz="2400" b="1" dirty="0" err="1"/>
              <a:t>Ứng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Tra</a:t>
            </a:r>
            <a:r>
              <a:rPr lang="en-US" sz="2400" dirty="0"/>
              <a:t> </a:t>
            </a:r>
            <a:r>
              <a:rPr lang="en-US" sz="2400" dirty="0" err="1"/>
              <a:t>cứu</a:t>
            </a:r>
            <a:r>
              <a:rPr lang="en-US" sz="2400" dirty="0"/>
              <a:t> SV, </a:t>
            </a:r>
            <a:r>
              <a:rPr lang="en-US" sz="2400" dirty="0" err="1"/>
              <a:t>báo</a:t>
            </a:r>
            <a:r>
              <a:rPr lang="en-US" sz="2400" dirty="0"/>
              <a:t> </a:t>
            </a:r>
            <a:r>
              <a:rPr lang="en-US" sz="2400" dirty="0" err="1"/>
              <a:t>cáo</a:t>
            </a:r>
            <a:r>
              <a:rPr lang="en-US" sz="2400" dirty="0"/>
              <a:t>)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F5205CE-5CE0-43A7-ABD2-54F1BDF77D78}"/>
              </a:ext>
            </a:extLst>
          </p:cNvPr>
          <p:cNvCxnSpPr>
            <a:stCxn id="3" idx="3"/>
          </p:cNvCxnSpPr>
          <p:nvPr/>
        </p:nvCxnSpPr>
        <p:spPr>
          <a:xfrm flipV="1">
            <a:off x="4495800" y="2964180"/>
            <a:ext cx="800735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2C724D-141A-4E0F-B0D6-6B354C6EB8D9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8333740" y="2964181"/>
            <a:ext cx="1061719" cy="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94263F7-5367-47BD-B282-E63081FEEBF6}"/>
              </a:ext>
            </a:extLst>
          </p:cNvPr>
          <p:cNvCxnSpPr>
            <a:cxnSpLocks/>
          </p:cNvCxnSpPr>
          <p:nvPr/>
        </p:nvCxnSpPr>
        <p:spPr>
          <a:xfrm flipV="1">
            <a:off x="12443459" y="2964180"/>
            <a:ext cx="1091566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15C69D0-1DAF-43BF-BD1F-D8B750AB7CD0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5087600" y="3937158"/>
            <a:ext cx="0" cy="147542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6762FAF-65D0-4BC8-BED5-02AE2649AA77}"/>
              </a:ext>
            </a:extLst>
          </p:cNvPr>
          <p:cNvCxnSpPr>
            <a:cxnSpLocks/>
            <a:stCxn id="21" idx="1"/>
            <a:endCxn id="22" idx="3"/>
          </p:cNvCxnSpPr>
          <p:nvPr/>
        </p:nvCxnSpPr>
        <p:spPr>
          <a:xfrm flipH="1">
            <a:off x="12322042" y="6332366"/>
            <a:ext cx="1212983" cy="174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D6E0F50-09A2-4132-BFDF-FCCC546D3E1A}"/>
              </a:ext>
            </a:extLst>
          </p:cNvPr>
          <p:cNvCxnSpPr>
            <a:cxnSpLocks/>
            <a:stCxn id="22" idx="1"/>
            <a:endCxn id="24" idx="3"/>
          </p:cNvCxnSpPr>
          <p:nvPr/>
        </p:nvCxnSpPr>
        <p:spPr>
          <a:xfrm flipH="1">
            <a:off x="8344535" y="6349842"/>
            <a:ext cx="92950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863C67-106C-454F-91BB-0FB5E159D6BC}"/>
              </a:ext>
            </a:extLst>
          </p:cNvPr>
          <p:cNvSpPr txBox="1"/>
          <p:nvPr/>
        </p:nvSpPr>
        <p:spPr>
          <a:xfrm>
            <a:off x="1557260" y="2062639"/>
            <a:ext cx="1289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📄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E77BE14-044D-489F-845F-55127BDCC3EE}"/>
              </a:ext>
            </a:extLst>
          </p:cNvPr>
          <p:cNvSpPr txBox="1"/>
          <p:nvPr/>
        </p:nvSpPr>
        <p:spPr>
          <a:xfrm>
            <a:off x="5320347" y="2062639"/>
            <a:ext cx="15942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📷 </a:t>
            </a:r>
            <a:r>
              <a:rPr lang="en-US" dirty="0" err="1"/>
              <a:t>Máy</a:t>
            </a:r>
            <a:r>
              <a:rPr lang="en-US" dirty="0"/>
              <a:t> scan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F67E0C5-008F-4174-A4A9-539445A57D67}"/>
              </a:ext>
            </a:extLst>
          </p:cNvPr>
          <p:cNvSpPr txBox="1"/>
          <p:nvPr/>
        </p:nvSpPr>
        <p:spPr>
          <a:xfrm>
            <a:off x="9320847" y="2062639"/>
            <a:ext cx="23562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⚙️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ED3528-464D-4202-9F35-3B64C423F8DA}"/>
              </a:ext>
            </a:extLst>
          </p:cNvPr>
          <p:cNvSpPr txBox="1"/>
          <p:nvPr/>
        </p:nvSpPr>
        <p:spPr>
          <a:xfrm>
            <a:off x="13554075" y="2098716"/>
            <a:ext cx="3047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🗂 </a:t>
            </a:r>
            <a:r>
              <a:rPr lang="vi-VN" dirty="0"/>
              <a:t>Database </a:t>
            </a:r>
            <a:endParaRPr 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D4BCA98-B6AC-46FA-A8F0-8220D3580489}"/>
              </a:ext>
            </a:extLst>
          </p:cNvPr>
          <p:cNvSpPr txBox="1"/>
          <p:nvPr/>
        </p:nvSpPr>
        <p:spPr>
          <a:xfrm>
            <a:off x="13468985" y="5423681"/>
            <a:ext cx="36516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🔐 Ổ khóa 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EF84E34-4EB2-4AF5-B1E1-AC0C7C8211B7}"/>
              </a:ext>
            </a:extLst>
          </p:cNvPr>
          <p:cNvSpPr txBox="1"/>
          <p:nvPr/>
        </p:nvSpPr>
        <p:spPr>
          <a:xfrm>
            <a:off x="9245784" y="5440290"/>
            <a:ext cx="25848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☁️ Cloud 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0206914-8BA3-4577-948A-F55E22B4A37D}"/>
              </a:ext>
            </a:extLst>
          </p:cNvPr>
          <p:cNvSpPr txBox="1"/>
          <p:nvPr/>
        </p:nvSpPr>
        <p:spPr>
          <a:xfrm>
            <a:off x="5291772" y="5513454"/>
            <a:ext cx="103084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📊 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0" y="1028700"/>
            <a:ext cx="18288000" cy="0"/>
          </a:xfrm>
          <a:prstGeom prst="line">
            <a:avLst/>
          </a:prstGeom>
          <a:ln w="57150">
            <a:solidFill>
              <a:srgbClr val="F473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28600" y="142233"/>
            <a:ext cx="10363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CÔNG TÁC ĐÁNH GIÁ THỰC TẬP</a:t>
            </a:r>
            <a:endParaRPr lang="en-US" sz="400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>
          <a:xfrm>
            <a:off x="17526000" y="9867900"/>
            <a:ext cx="762000" cy="304800"/>
          </a:xfrm>
        </p:spPr>
        <p:txBody>
          <a:bodyPr/>
          <a:lstStyle/>
          <a:p>
            <a:r>
              <a:rPr lang="vi-VN" altLang="en-US" sz="2000" b="1">
                <a:solidFill>
                  <a:schemeClr val="tx2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9</a:t>
            </a:r>
          </a:p>
        </p:txBody>
      </p:sp>
      <p:sp>
        <p:nvSpPr>
          <p:cNvPr id="38" name="Rectangle 37"/>
          <p:cNvSpPr/>
          <p:nvPr/>
        </p:nvSpPr>
        <p:spPr>
          <a:xfrm>
            <a:off x="-21772" y="-120762"/>
            <a:ext cx="18309771" cy="952500"/>
          </a:xfrm>
          <a:prstGeom prst="rect">
            <a:avLst/>
          </a:prstGeom>
          <a:solidFill>
            <a:srgbClr val="1F049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228600" y="61757"/>
            <a:ext cx="13182600" cy="706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PHƯƠNG PHÁP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THỰC HIỆN </a:t>
            </a:r>
            <a:endParaRPr lang="en-US" sz="4000" dirty="0">
              <a:solidFill>
                <a:schemeClr val="bg1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cxnSp>
        <p:nvCxnSpPr>
          <p:cNvPr id="42" name="Straight Connector 41"/>
          <p:cNvCxnSpPr/>
          <p:nvPr/>
        </p:nvCxnSpPr>
        <p:spPr>
          <a:xfrm>
            <a:off x="1655734" y="9778987"/>
            <a:ext cx="16302584" cy="0"/>
          </a:xfrm>
          <a:prstGeom prst="line">
            <a:avLst/>
          </a:prstGeom>
          <a:ln w="19050">
            <a:solidFill>
              <a:srgbClr val="1F04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2BB67B4-B595-48E0-ACBF-701365585638}"/>
              </a:ext>
            </a:extLst>
          </p:cNvPr>
          <p:cNvSpPr txBox="1"/>
          <p:nvPr/>
        </p:nvSpPr>
        <p:spPr>
          <a:xfrm>
            <a:off x="9699308" y="36722"/>
            <a:ext cx="88893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 </a:t>
            </a:r>
            <a:r>
              <a:rPr lang="en-US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KẾT QUẢ </a:t>
            </a:r>
            <a:r>
              <a:rPr lang="vi-VN" altLang="en-US" sz="4000" b="1" dirty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MÔ HÌNH HUẤN LUYỆN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3576A-AE6D-47DF-99A9-520C905DECCE}"/>
              </a:ext>
            </a:extLst>
          </p:cNvPr>
          <p:cNvSpPr txBox="1"/>
          <p:nvPr/>
        </p:nvSpPr>
        <p:spPr>
          <a:xfrm>
            <a:off x="939282" y="1238455"/>
            <a:ext cx="17348718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vi-VN" sz="2800" b="1" dirty="0"/>
              <a:t>Xây dựng được cơ sở dữ liệu số tập trung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Tất cả các quyết định sinh viên (tốt nghiệp, học bổng, kỷ luật, thôi học…) được số hóa và lưu trữ thống nhất.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Dễ dàng phân loại và tra cứu theo mã SV, loại quyết định, năm học.</a:t>
            </a:r>
          </a:p>
          <a:p>
            <a:r>
              <a:rPr lang="en-US" sz="2800" b="1" dirty="0"/>
              <a:t>2.</a:t>
            </a:r>
            <a:r>
              <a:rPr lang="vi-VN" sz="2800" b="1" dirty="0"/>
              <a:t>Tăng hiệu quả quản lý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Cán bộ nhà trường tra cứu, thống kê, xuất báo cáo nhanh chóng.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Giảm thiểu sai sót, thất lạc, tiết kiệm thời gian và nhân lực.</a:t>
            </a:r>
          </a:p>
          <a:p>
            <a:r>
              <a:rPr lang="en-US" sz="2800" b="1" dirty="0"/>
              <a:t>3.</a:t>
            </a:r>
            <a:r>
              <a:rPr lang="vi-VN" sz="2800" b="1" dirty="0"/>
              <a:t>Hỗ trợ sinh viên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Sinh viên có thể </a:t>
            </a:r>
            <a:r>
              <a:rPr lang="vi-VN" sz="2800" b="1" dirty="0"/>
              <a:t>tra cứu và tải quyết định trực tuyến</a:t>
            </a:r>
            <a:r>
              <a:rPr lang="vi-VN" sz="2800" dirty="0"/>
              <a:t> mọi lúc, mọi nơi.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Không cần chờ đợi hoặc xin cấp lại giấy tờ thủ công.</a:t>
            </a:r>
          </a:p>
          <a:p>
            <a:r>
              <a:rPr lang="en-US" sz="2800" b="1" dirty="0"/>
              <a:t>4.</a:t>
            </a:r>
            <a:r>
              <a:rPr lang="vi-VN" sz="2800" b="1" dirty="0"/>
              <a:t>Hệ thống ổn định và bền vững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Dữ liệu được </a:t>
            </a:r>
            <a:r>
              <a:rPr lang="vi-VN" sz="2800" b="1" dirty="0"/>
              <a:t>sao lưu định kỳ</a:t>
            </a:r>
            <a:r>
              <a:rPr lang="vi-VN" sz="2800" dirty="0"/>
              <a:t> trên server nội bộ và đám mây.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Có cơ chế phục hồi khi xảy ra sự cố.</a:t>
            </a:r>
          </a:p>
          <a:p>
            <a:r>
              <a:rPr lang="en-US" sz="2800" b="1" dirty="0"/>
              <a:t>5.</a:t>
            </a:r>
            <a:r>
              <a:rPr lang="vi-VN" sz="2800" b="1" dirty="0"/>
              <a:t>Đóng góp cho chuyển đổi số giáo dục</a:t>
            </a:r>
            <a:endParaRPr lang="vi-V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Là nền tảng để xây dựng </a:t>
            </a:r>
            <a:r>
              <a:rPr lang="vi-VN" sz="2800" b="1" dirty="0"/>
              <a:t>quản trị đại học thông minh</a:t>
            </a:r>
            <a:r>
              <a:rPr lang="vi-VN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sz="2800" dirty="0"/>
              <a:t>Có thể mở rộng kết nối dữ liệu với </a:t>
            </a:r>
            <a:r>
              <a:rPr lang="vi-VN" sz="2800" b="1" dirty="0"/>
              <a:t>cơ quan quản lý Nhà nước</a:t>
            </a:r>
            <a:r>
              <a:rPr lang="vi-VN" sz="2800" dirty="0"/>
              <a:t> (Bộ GD&amp;ĐT).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1396</Words>
  <Application>Microsoft Office PowerPoint</Application>
  <PresentationFormat>Custom</PresentationFormat>
  <Paragraphs>139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Lato</vt:lpstr>
      <vt:lpstr>Arial (Body)</vt:lpstr>
      <vt:lpstr>Anton</vt:lpstr>
      <vt:lpstr>Calibri</vt:lpstr>
      <vt:lpstr>Aptos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AUDIO EMOTION RECOGNITION</dc:title>
  <dc:creator>HIEU LE</dc:creator>
  <cp:lastModifiedBy>Admin</cp:lastModifiedBy>
  <cp:revision>115</cp:revision>
  <dcterms:created xsi:type="dcterms:W3CDTF">2025-08-14T09:24:30Z</dcterms:created>
  <dcterms:modified xsi:type="dcterms:W3CDTF">2025-08-19T01:32:33Z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805494A411774296A45C96683C153693_42</vt:lpwstr>
  </property>
  <property fmtid="{D5CDD505-2E9C-101B-9397-08002B2CF9AE}" pid="3" name="KSOProductBuildVer">
    <vt:lpwstr>1033-6.14.0.8716</vt:lpwstr>
  </property>
</Properties>
</file>