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44" r:id="rId2"/>
  </p:sldMasterIdLst>
  <p:notesMasterIdLst>
    <p:notesMasterId r:id="rId37"/>
  </p:notesMasterIdLst>
  <p:sldIdLst>
    <p:sldId id="294" r:id="rId3"/>
    <p:sldId id="424" r:id="rId4"/>
    <p:sldId id="425" r:id="rId5"/>
    <p:sldId id="426" r:id="rId6"/>
    <p:sldId id="427" r:id="rId7"/>
    <p:sldId id="428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60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xmlns="" showStatus="0"/>
      </p:ex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AC090"/>
    <a:srgbClr val="FFFF00"/>
    <a:srgbClr val="66FF33"/>
    <a:srgbClr val="E84E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17" autoAdjust="0"/>
    <p:restoredTop sz="89649" autoAdjust="0"/>
  </p:normalViewPr>
  <p:slideViewPr>
    <p:cSldViewPr>
      <p:cViewPr varScale="1">
        <p:scale>
          <a:sx n="63" d="100"/>
          <a:sy n="63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8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C4E202-47DF-4BC1-A4BE-0A377622C483}" type="datetimeFigureOut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8CF735-9D60-47CD-87CB-43F21FF56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5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27D12-516F-4467-A43F-B184FC14B0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10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314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7720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6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6544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DOS.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0153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0858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14365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19741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01507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0570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45433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723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21397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64237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96288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579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6700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4616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16351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30891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4690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DOS.</a:t>
            </a:r>
            <a:endParaRPr lang="en-US" dirty="0" smtClean="0"/>
          </a:p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19513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8411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91982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6831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i="0" baseline="0" dirty="0" smtClean="0"/>
              <a:t>:</a:t>
            </a:r>
            <a:r>
              <a:rPr lang="en-US" i="1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đĩa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13h,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đĩa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chuột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33h),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in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17h,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in),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cổng</a:t>
            </a:r>
            <a:r>
              <a:rPr lang="en-US" baseline="0" dirty="0" smtClean="0"/>
              <a:t> COM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14h,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tin qua </a:t>
            </a:r>
            <a:r>
              <a:rPr lang="en-US" baseline="0" dirty="0" err="1" smtClean="0"/>
              <a:t>cổng</a:t>
            </a:r>
            <a:r>
              <a:rPr lang="en-US" baseline="0" dirty="0" smtClean="0"/>
              <a:t> COM), …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THELP.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58059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i="1" dirty="0" err="1" smtClean="0"/>
              <a:t>Chú</a:t>
            </a:r>
            <a:r>
              <a:rPr lang="en-US" i="1" baseline="0" dirty="0" smtClean="0"/>
              <a:t> ý</a:t>
            </a:r>
            <a:r>
              <a:rPr lang="en-US" i="0" baseline="0" dirty="0" smtClean="0"/>
              <a:t>:</a:t>
            </a:r>
            <a:r>
              <a:rPr lang="en-US" i="1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đĩa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13h,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đĩa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chuột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33h),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in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17h,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in),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cổng</a:t>
            </a:r>
            <a:r>
              <a:rPr lang="en-US" baseline="0" dirty="0" smtClean="0"/>
              <a:t> COM (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BIOS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14h,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21h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tin qua </a:t>
            </a:r>
            <a:r>
              <a:rPr lang="en-US" baseline="0" dirty="0" err="1" smtClean="0"/>
              <a:t>cổng</a:t>
            </a:r>
            <a:r>
              <a:rPr lang="en-US" baseline="0" dirty="0" smtClean="0"/>
              <a:t> COM), …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THELP.</a:t>
            </a: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8649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7897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655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4087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8996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9419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2AFAA-1FFB-4E56-8C34-A5095235C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3370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 useBgFill="1">
        <p:nvSpPr>
          <p:cNvPr id="4" name="Rounded Rectangle 3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04175" y="714356"/>
            <a:ext cx="90068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79375" y="69850"/>
            <a:ext cx="9013825" cy="6691313"/>
          </a:xfrm>
          <a:prstGeom prst="roundRect">
            <a:avLst>
              <a:gd name="adj" fmla="val 43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75" y="3429000"/>
            <a:ext cx="9021763" cy="1108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3" y="3384550"/>
            <a:ext cx="9021762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75" y="4537075"/>
            <a:ext cx="9021763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9575" y="304800"/>
            <a:ext cx="11906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447800" y="304800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4000" b="1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VIỆN ĐẠI HỌC MỞ HÀ NỘI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28794" y="1092200"/>
            <a:ext cx="660560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HANOI OPEN UNIVERSITY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7559" y="2261131"/>
            <a:ext cx="8988879" cy="1143001"/>
          </a:xfrm>
        </p:spPr>
        <p:txBody>
          <a:bodyPr anchor="ctr">
            <a:normAutofit/>
          </a:bodyPr>
          <a:lstStyle>
            <a:lvl1pPr algn="ctr">
              <a:defRPr lang="en-US" sz="3200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8"/>
          <p:cNvSpPr>
            <a:spLocks noGrp="1"/>
          </p:cNvSpPr>
          <p:nvPr>
            <p:ph type="subTitle" idx="1"/>
          </p:nvPr>
        </p:nvSpPr>
        <p:spPr>
          <a:xfrm>
            <a:off x="76200" y="3581400"/>
            <a:ext cx="9002487" cy="8382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2293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8BA-A6FC-4D03-9E20-66A73DF4E11B}" type="datetime1">
              <a:rPr lang="en-US"/>
              <a:pPr>
                <a:defRPr/>
              </a:pPr>
              <a:t>9/2/2014</a:t>
            </a:fld>
            <a:endParaRPr 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838200" y="6229350"/>
            <a:ext cx="487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77828" y="6389225"/>
            <a:ext cx="331458" cy="312360"/>
          </a:xfrm>
          <a:prstGeom prst="ellipse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A5AEC4-BB7C-4B16-AD16-7FD09AFE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F88-BDC9-406B-BA33-7C39D7FA1A18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245B-18B4-40FF-BACF-6E0E8FF18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2" y="22"/>
              <a:ext cx="5568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600" dirty="0">
                  <a:solidFill>
                    <a:schemeClr val="bg2"/>
                  </a:solidFill>
                  <a:latin typeface="Tahoma" pitchFamily="34" charset="0"/>
                  <a:cs typeface="Tahoma" pitchFamily="34" charset="0"/>
                </a:rPr>
                <a:t>E-Learning Programs of Hanoi Open University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>
          <a:xfrm>
            <a:off x="304800" y="6485603"/>
            <a:ext cx="2057400" cy="228600"/>
          </a:xfrm>
          <a:prstGeom prst="rect">
            <a:avLst/>
          </a:prstGeom>
          <a:ln w="34925">
            <a:noFill/>
          </a:ln>
          <a:effectLst>
            <a:outerShdw blurRad="241300" dist="38100" dir="18900000" sx="102000" sy="102000" algn="bl" rotWithShape="0">
              <a:srgbClr val="002060">
                <a:alpha val="56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sz="1200" dirty="0" smtClean="0">
                <a:solidFill>
                  <a:schemeClr val="accent5">
                    <a:lumMod val="25000"/>
                  </a:schemeClr>
                </a:solidFill>
              </a:rPr>
              <a:t>Learning Opportunity for 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7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rgbClr val="003399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half" idx="4294967295"/>
          </p:nvPr>
        </p:nvSpPr>
        <p:spPr bwMode="auto">
          <a:xfrm>
            <a:off x="8703657" y="6451179"/>
            <a:ext cx="274320" cy="2746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5720" rIns="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7843695A-C3BF-4A77-ACCB-02E375C08611}" type="slidenum">
              <a:rPr lang="en-US" sz="1400" smtClean="0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400" dirty="0" smtClean="0"/>
          </a:p>
        </p:txBody>
      </p:sp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776385" y="1164257"/>
            <a:ext cx="7772400" cy="10972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3 (</a:t>
            </a:r>
            <a:r>
              <a:rPr lang="en-US" sz="3200" kern="1200" dirty="0" err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3200" kern="12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3200" kern="1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4" name="Subtitle 5"/>
          <p:cNvSpPr>
            <a:spLocks noGrp="1"/>
          </p:cNvSpPr>
          <p:nvPr>
            <p:ph type="subTitle" idx="4294967295"/>
          </p:nvPr>
        </p:nvSpPr>
        <p:spPr>
          <a:xfrm>
            <a:off x="1171596" y="2428868"/>
            <a:ext cx="6400800" cy="857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chemeClr val="tx1"/>
                </a:solidFill>
              </a:rPr>
              <a:t>Lập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trình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hệ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thống</a:t>
            </a:r>
            <a:r>
              <a:rPr lang="en-US" sz="3600" dirty="0" smtClean="0">
                <a:solidFill>
                  <a:schemeClr val="tx1"/>
                </a:solidFill>
              </a:rPr>
              <a:t> (</a:t>
            </a:r>
            <a:r>
              <a:rPr lang="en-US" sz="3600" dirty="0" err="1" smtClean="0">
                <a:solidFill>
                  <a:schemeClr val="tx1"/>
                </a:solidFill>
              </a:rPr>
              <a:t>tiếp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965" y="4217432"/>
            <a:ext cx="8681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00" i="1" dirty="0" err="1" smtClean="0"/>
              <a:t>Mục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đích</a:t>
            </a:r>
            <a:r>
              <a:rPr lang="en-US" sz="2500" dirty="0" smtClean="0"/>
              <a:t>: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5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8177" y="6474422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02233F31-95E6-4677-850A-99E134B08ED5}" type="slidenum">
              <a:rPr lang="en-US" sz="1400" smtClean="0"/>
              <a:pPr algn="l"/>
              <a:t>10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9012" y="438912"/>
            <a:ext cx="521208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2811" y="438912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2816" y="941294"/>
            <a:ext cx="4572000" cy="14106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45" y="438912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344" y="941294"/>
            <a:ext cx="521208" cy="1408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3EH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984" y="941294"/>
            <a:ext cx="3200400" cy="140817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2816" y="2381205"/>
            <a:ext cx="4572000" cy="19749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344" y="2381205"/>
            <a:ext cx="521208" cy="19751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9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3FH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4984" y="2381205"/>
            <a:ext cx="3191256" cy="19751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2816" y="4388044"/>
            <a:ext cx="4572000" cy="19749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 (BX=1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344" y="4389120"/>
            <a:ext cx="521208" cy="19751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9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40H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4984" y="4388044"/>
            <a:ext cx="3191256" cy="19751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11007" y="643281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B36B0712-394C-43E4-BB7A-BCE0FDBF7412}" type="slidenum">
              <a:rPr lang="en-US" sz="1400" smtClean="0"/>
              <a:pPr algn="l"/>
              <a:t>11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3936" y="507699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288" y="509110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9664" y="1005840"/>
            <a:ext cx="457200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6616" y="512064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967" y="1005840"/>
            <a:ext cx="521208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41H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1832" y="1005840"/>
            <a:ext cx="320040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69664" y="2505456"/>
            <a:ext cx="4572000" cy="3840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mốc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sánh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0 …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1 …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đứng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2 …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cuối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CX:DX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khoảng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cách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sánh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CX:DX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tọa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.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cuối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DX:AX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dài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076" y="2505456"/>
            <a:ext cx="521208" cy="3840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9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42H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832" y="2505456"/>
            <a:ext cx="3200400" cy="38404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7318" y="645082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7A5C55F6-0FD8-4066-91EB-81766693BC50}" type="slidenum">
              <a:rPr lang="en-US" sz="1400" smtClean="0"/>
              <a:pPr algn="l"/>
              <a:t>12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2036" y="457893"/>
            <a:ext cx="512064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388" y="459305"/>
            <a:ext cx="32004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7096" y="1024821"/>
            <a:ext cx="4572000" cy="2769989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AL=0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7096" y="457200"/>
            <a:ext cx="45720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067" y="1024820"/>
            <a:ext cx="512064" cy="27706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43H</a:t>
            </a: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2388" y="1024821"/>
            <a:ext cx="3200400" cy="277063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7096" y="3816845"/>
            <a:ext cx="4572000" cy="24688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cũ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ES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:DI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mới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176" y="3816845"/>
            <a:ext cx="512064" cy="24688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9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56H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8408" y="3816846"/>
            <a:ext cx="3191256" cy="24688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9144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2942" y="647338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737BFA6E-A954-4777-8A08-01E57C2151B9}" type="slidenum">
              <a:rPr lang="en-US" sz="1400" smtClean="0"/>
              <a:pPr algn="l"/>
              <a:t>13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53703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2036" y="457200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388" y="457200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7096" y="935678"/>
            <a:ext cx="45720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AL=0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DX:CX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DX:CX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7096" y="457200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067" y="935677"/>
            <a:ext cx="512064" cy="542239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57H</a:t>
            </a: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264" y="935678"/>
            <a:ext cx="32004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time+date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8408" y="3702665"/>
            <a:ext cx="7781544" cy="2651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0"/>
              </a:lnSpc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5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DX=date</a:t>
            </a:r>
          </a:p>
          <a:p>
            <a:pPr>
              <a:lnSpc>
                <a:spcPct val="150000"/>
              </a:lnSpc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00"/>
              </a:lnSpc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CX=time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16" y="4080098"/>
            <a:ext cx="6192688" cy="21198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80528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89152" y="648540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7AC5C9A-895E-41CF-AEC8-748609B42261}" type="slidenum">
              <a:rPr lang="en-US" sz="1400" smtClean="0"/>
              <a:pPr algn="l"/>
              <a:t>14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332990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1450" lvl="3" indent="-171450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GET_FILE_NAME),</a:t>
            </a:r>
          </a:p>
          <a:p>
            <a:pPr marL="171450" lvl="3" indent="-171450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3Dh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</a:t>
            </a:r>
          </a:p>
          <a:p>
            <a:pPr marL="171450" lvl="3" indent="-171450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GET_FILE_NAME)</a:t>
            </a:r>
          </a:p>
          <a:p>
            <a:pPr marL="171450" lvl="3" indent="-171450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3CH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</a:t>
            </a:r>
          </a:p>
          <a:p>
            <a:pPr marL="171450" lvl="3" indent="-171450" algn="just" eaLnBrk="0" hangingPunct="0">
              <a:lnSpc>
                <a:spcPts val="29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sector (512 byte)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3FH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CF=0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AX=0–số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3EH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40H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sector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GET_FILE_NAME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GET_DIR_NAME. </a:t>
            </a:r>
          </a:p>
          <a:p>
            <a:pPr marL="171450" lvl="3" indent="-171450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063" y="584401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1379538">
              <a:tabLst>
                <a:tab pos="120650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063" y="6104973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4063" y="5541339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 INCLUDE C:\INCLUDE\lib1.asm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8177" y="646463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814D2292-005B-4635-BBD3-C69407857230}" type="slidenum">
              <a:rPr lang="en-US" sz="1400" smtClean="0"/>
              <a:pPr algn="l"/>
              <a:t>15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5804" y="44677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804" y="702393"/>
            <a:ext cx="8229600" cy="35661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13,10,‘Hay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ten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can copy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di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 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ten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can copy den: 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mo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doc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ghi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dong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buff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file_name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 dup(?)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dem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512 dup(?)</a:t>
            </a:r>
          </a:p>
          <a:p>
            <a:pPr>
              <a:lnSpc>
                <a:spcPts val="2000"/>
              </a:lnSpc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tieptuc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CT (c/k)? $’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5804" y="4276221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5804" y="455887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804" y="4871626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804" y="5503192"/>
            <a:ext cx="8229600" cy="2743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L0: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5804" y="607220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m1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804" y="577799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40" grpId="0" animBg="1"/>
      <p:bldP spid="44" grpId="0" animBg="1"/>
      <p:bldP spid="24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5086" y="647253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05E57D15-886B-487B-869A-940F2A8A8D05}" type="slidenum">
              <a:rPr lang="en-US" sz="1400" smtClean="0"/>
              <a:pPr algn="l"/>
              <a:t>16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5405" y="1353861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405" y="1641501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AH,3DH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5405" y="2838949"/>
            <a:ext cx="8229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999" y="43712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DX,buff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buff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405" y="738864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GET_FILE_NAME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405" y="1044627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DX,file_name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405" y="2241284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405" y="3131972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L1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: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the_teps,AX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the_teps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405" y="3440313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m2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m2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405" y="2543250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Err_O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405" y="4048408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GET_FILE_NAME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405" y="3745071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DX,buff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buff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405" y="4648932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5405" y="495415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405" y="4357283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DX,file_name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5405" y="5542249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5405" y="584421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Err_O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5405" y="6149791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2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8177" y="6470100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1CCABA6-0944-4A0E-A16D-51AC3CD9CBD4}" type="slidenum">
              <a:rPr lang="en-US" sz="1400" smtClean="0"/>
              <a:pPr algn="l"/>
              <a:t>17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244034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8516" y="746304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L3: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BX,the_teps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BX=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the_teps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516" y="105464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DX,dem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516" y="1366108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CX,512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CX=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8516" y="1688919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AH,3FH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516" y="230448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L4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516" y="262370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Err_R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8516" y="294686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DONG_TEPD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8516" y="44146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L2: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the_tepd,AX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the_tepd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516" y="322769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L4: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?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516" y="354073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jz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L5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516" y="385921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8516" y="416755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DX,dem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516" y="447901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CX=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8516" y="478424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AH,40H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8516" y="538301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L5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064" y="570647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Err_W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064" y="6023091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DONG_TEPD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27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4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14736" y="648960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DC8D50B5-6852-40FC-AAC3-C3B89AAAC4CC}" type="slidenum">
              <a:rPr lang="en-US" sz="1400" smtClean="0"/>
              <a:pPr algn="l"/>
              <a:t>18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192" y="46912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L5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: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L3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sector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192" y="79504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DONG_TEPD: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192" y="110684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đích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9192" y="1429653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AH,3EH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9192" y="2017744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9192" y="233729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Err_C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9192" y="265682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DONG_TEPS: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9192" y="296861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4936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BX,the_teps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copy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nguồn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9192" y="329142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AH,3EH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9192" y="387951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Nếu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192" y="418148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Err_C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9192" y="450291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Exit: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tieptuc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tieptuc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9192" y="481333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868" y="569003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j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Thoat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Thoat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868" y="5992606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588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L0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L0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868" y="5388562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080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‘c’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39" grpId="0" animBg="1"/>
      <p:bldP spid="42" grpId="0" animBg="1"/>
      <p:bldP spid="33" grpId="0" animBg="1"/>
      <p:bldP spid="34" grpId="0" animBg="1"/>
      <p:bldP spid="37" grpId="0" animBg="1"/>
      <p:bldP spid="46" grpId="0" animBg="1"/>
      <p:bldP spid="47" grpId="0" animBg="1"/>
      <p:bldP spid="49" grpId="0" animBg="1"/>
      <p:bldP spid="28" grpId="0" animBg="1"/>
      <p:bldP spid="26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39468" y="6453336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D8D9517F-5436-43E7-BD35-64C15E257ACE}" type="slidenum">
              <a:rPr lang="en-US" sz="1400" smtClean="0"/>
              <a:pPr algn="l"/>
              <a:t>19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153700"/>
            <a:ext cx="886968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type|more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DOS.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GET_FILE_NAME),</a:t>
            </a:r>
          </a:p>
          <a:p>
            <a:pPr marL="52388" lvl="3" indent="14288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3Dh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</a:t>
            </a:r>
          </a:p>
          <a:p>
            <a:pPr marL="241300" lvl="3" indent="-173038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sector (512 byte)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3FH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CF=0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AX=0–số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3EH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40H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= 1)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sector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3" indent="-171450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868" y="130252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C:\INCLUDE\lib3.asm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lib3.asm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CT con GET_FILE_NAME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868" y="73518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69913" algn="l"/>
                <a:tab pos="12080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569913" algn="l"/>
                <a:tab pos="1208088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868" y="46715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Thoat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868" y="159945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79841" y="650737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703551F-67EC-4670-A701-53EAA0E9AFCC}" type="slidenum">
              <a:rPr lang="en-US" sz="1400" smtClean="0"/>
              <a:pPr algn="l"/>
              <a:t>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69539"/>
            <a:ext cx="8869680" cy="735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3.1.6.3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3208" y="1143000"/>
            <a:ext cx="512064" cy="512961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3560" y="1143000"/>
            <a:ext cx="3200400" cy="5120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2816" y="1673352"/>
            <a:ext cx="4572000" cy="23596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tạo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\0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2816" y="1143000"/>
            <a:ext cx="4572000" cy="51206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88" y="1673352"/>
            <a:ext cx="512064" cy="23591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39H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3560" y="1673352"/>
            <a:ext cx="3200400" cy="23591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MD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DOS)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2816" y="4059936"/>
            <a:ext cx="4572000" cy="23596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xóa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\0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348" y="4066032"/>
            <a:ext cx="521208" cy="23591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3AH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5280" y="4066032"/>
            <a:ext cx="3191256" cy="235915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RD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DOS)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89709" y="646732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C49E75BD-1677-46A8-A1DD-E21CD0AF4C1B}" type="slidenum">
              <a:rPr lang="en-US" sz="1400" smtClean="0"/>
              <a:pPr algn="l"/>
              <a:t>20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75846" y="394909"/>
            <a:ext cx="8869680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4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Gộp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GET_FILE_NAME),</a:t>
            </a:r>
          </a:p>
          <a:p>
            <a:pPr marL="52388" lvl="3" indent="14288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3Dh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AL=1),</a:t>
            </a:r>
          </a:p>
          <a:p>
            <a:pPr marL="215900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42H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AL=2-so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CX:DX=0),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lnSpc>
                <a:spcPts val="1000"/>
              </a:lnSpc>
              <a:spcBef>
                <a:spcPts val="0"/>
              </a:spcBef>
              <a:buSzPct val="100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6213" lvl="3" indent="-176213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GET_FILE_NAME)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685" y="3143248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BX,the_tep1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BX=the_tep1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3685" y="345158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AL,2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So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cuối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685" y="376305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CX,CX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Khoảng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cách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bằng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0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DX,CX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685" y="439201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AH,42H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3685" y="494586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685" y="524750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Err_S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. . .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07572" y="6453336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89E2F61F-09B1-4185-A082-04A5436D31A4}" type="slidenum">
              <a:rPr lang="en-US" sz="1400" smtClean="0"/>
              <a:pPr algn="l"/>
              <a:t>21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498760"/>
            <a:ext cx="8869680" cy="7696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3" indent="-223838" algn="just" eaLnBrk="0" hangingPunct="0">
              <a:lnSpc>
                <a:spcPts val="2800"/>
              </a:lnSpc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 tệp đã có để đọc (CN 3DH của ngắt int 21h với AL=0),</a:t>
            </a:r>
          </a:p>
          <a:p>
            <a:pPr marL="292100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 từng sector (512 byte) của tệp thứ 2 và cất vào 1 vùng đệm (CN 3FH của ngắt int 21h), sau mỗi lần đọc kiểm tra liệu đã hết tệp (hết tệp với CF=0 tức là đọc tốt mà AX=0–số lượng byte thực tế đã đọc bằng 0) thì đóng 2 tệp (CN 3EH của ngắt int 21h) và kết thúc,  còn chưa hết tệp thì ghi  nội dung từ vùng đệm vào tệp thứ 1 (CN 40H của ngắt int 21h) và tiếp tục đọc/ghi sector tiếp theo. </a:t>
            </a:r>
          </a:p>
          <a:p>
            <a:pPr marL="0" lvl="3" indent="14288" algn="just" eaLnBrk="0" hangingPunct="0">
              <a:lnSpc>
                <a:spcPts val="2800"/>
              </a:lnSpc>
              <a:spcBef>
                <a:spcPts val="4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lnSpc>
                <a:spcPts val="2800"/>
              </a:lnSpc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 tên tệp (gọi GET_FILE_NAME),</a:t>
            </a: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 Mở tệp đã có để đọc và ghi (CN 3Dh của ngắt int 21h với AL=2),</a:t>
            </a: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(CN 57H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AL=0),</a:t>
            </a: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223838" lvl="3" indent="-223838" algn="just" eaLnBrk="0" hangingPunct="0">
              <a:lnSpc>
                <a:spcPts val="2800"/>
              </a:lnSpc>
              <a:spcBef>
                <a:spcPts val="1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 thời gian cho tệp (CN 57H của ngắt int 21h với AL=1),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8177" y="649273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D54774C-977C-4577-B068-573E730C68EF}" type="slidenum">
              <a:rPr lang="en-US" sz="1400" smtClean="0"/>
              <a:pPr algn="l"/>
              <a:t>22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45" y="139654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0545" y="1679057"/>
            <a:ext cx="8229600" cy="3280385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13,10,‘Hay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ten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: 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ngay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,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thang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,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nam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can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sua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: 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mo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Err_GT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 lay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thoi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gian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cua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Err_ST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dat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thoi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gian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cho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dong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 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dw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buff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file_name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 dup(?)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‘:$’</a:t>
            </a:r>
          </a:p>
          <a:p>
            <a:pPr>
              <a:spcBef>
                <a:spcPts val="100"/>
              </a:spcBef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tieptuc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13,10,’Co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CT (c/k)? $’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545" y="4958908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0545" y="5219146"/>
            <a:ext cx="8229600" cy="28161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0545" y="550500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545" y="52527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C:\INCLUDE\lib1.asm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776" y="83743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776" y="111292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776" y="612313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L0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: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40" grpId="0" animBg="1"/>
      <p:bldP spid="15" grpId="0" animBg="1"/>
      <p:bldP spid="17" grpId="0" animBg="1"/>
      <p:bldP spid="18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75700" y="648845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3B0CA62-2515-4BFE-8AA9-A57D0CB2C5F7}" type="slidenum">
              <a:rPr lang="en-US" sz="1400" smtClean="0"/>
              <a:pPr algn="l"/>
              <a:t>23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67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050" y="1652462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5050" y="194010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AH,3DH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050" y="316444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44" y="73573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DX,buff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buff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050" y="103746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GET_FILE_NAME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050" y="1343228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DX,file_name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050" y="253988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050" y="3430573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L1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: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the_tep,AX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the_tep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050" y="373891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Lay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hien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cua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tep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050" y="2855298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Err_O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50" y="434700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AL,AL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AL=0 –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50" y="404367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BX,AX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BX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050" y="4655884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AH,57H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5050" y="526054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050" y="5562511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Err_GT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640" y="44510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m1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050" y="5857138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50" y="611789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035050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L2: push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hồi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lại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2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7" grpId="0" animBg="1"/>
      <p:bldP spid="39" grpId="0" animBg="1"/>
      <p:bldP spid="42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19457" y="6496820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B355530E-462C-4597-AD5E-60071252F4B1}" type="slidenum">
              <a:rPr lang="en-US" sz="1400" smtClean="0"/>
              <a:pPr algn="l"/>
              <a:t>24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1263" y="1347669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VAO_2_SO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ngày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263" y="1653238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AH=0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AX=AL)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263" y="196158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ứng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khuôn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263" y="288654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AH=0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AX=AL)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57" y="44886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8098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vao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nam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can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sua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tep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263" y="750601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m2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m2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263" y="105636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DX,DX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263" y="2270950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263" y="318425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shl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AX,5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Dịch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5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263" y="348436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DX,AX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ứng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khuôn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263" y="379270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22275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263" y="257291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VAO_2_SO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tháng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263" y="440079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AX,1980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năm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1263" y="409745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   VAO_SO_N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4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năm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263" y="501924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DX,AX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ướng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khuôn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263" y="470967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shl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AX,9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Dịch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9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trí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1263" y="531433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8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vừa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1263" y="5616298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lại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cũ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1263" y="592885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63" y="617719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49" grpId="0" animBg="1"/>
      <p:bldP spid="52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42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92712" y="646434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72F5212-D69D-4767-A5D9-CC1C536BEDB8}" type="slidenum">
              <a:rPr lang="en-US" sz="1400" smtClean="0"/>
              <a:pPr algn="l"/>
              <a:t>25</a:t>
            </a:fld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3334" y="202665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BX,the_tep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3334" y="233499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AH,3EH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3334" y="325961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334" y="356987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Exit: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tieptuc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334" y="387821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334" y="2945984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Exit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Đóng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3334" y="4485968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AL,’c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’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?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334" y="510407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L0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L0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3334" y="479484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Thoat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3334" y="541708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8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Thoat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3334" y="5736985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3334" y="483725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AH,57H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tệp</a:t>
            </a:r>
            <a:endParaRPr lang="en-US" sz="2000" dirty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334" y="108886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  <a:tab pos="1255713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time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date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334" y="1408418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7850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Err_ST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334" y="172063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57308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DONG_TEP: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  <p:bldP spid="24" grpId="0" animBg="1"/>
      <p:bldP spid="25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2" grpId="0" animBg="1"/>
      <p:bldP spid="27" grpId="0" animBg="1"/>
      <p:bldP spid="30" grpId="0" animBg="1"/>
      <p:bldP spid="31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27304" y="644029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D7C16F9D-61B1-4327-9292-238570FABF38}" type="slidenum">
              <a:rPr lang="en-US" sz="1400" smtClean="0"/>
              <a:pPr algn="l"/>
              <a:t>26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110" y="1774173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chục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9110" y="268612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Nhân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704" y="911586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825" algn="l"/>
                <a:tab pos="1319213" algn="l"/>
              </a:tabLst>
            </a:pPr>
            <a:r>
              <a:rPr lang="en-US" sz="17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VAO_2_SO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PROC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9110" y="299727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82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CL,AL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110" y="237697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AL,30H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ASCII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110" y="4198654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AL,CL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Cộng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110" y="481676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ret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9110" y="450752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 CX BX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Hồi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110" y="5089434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38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VAO_2_SO   ENDP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9110" y="6006876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   PS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9110" y="563034"/>
            <a:ext cx="8229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1238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nguyên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đánh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đủ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đúng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10" y="116369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 CX 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Bảo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vỡ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110" y="146833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BL,10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Một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toán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nhân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110" y="538686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3663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C:\INCLUDE\lib2asm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VAO_SO_N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9110" y="569569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66675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C:\INCLUDE\lib3.asm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CT con GET_FILE_NAME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2920" y="3301619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đơn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vị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920" y="389530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sub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AL,30H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ASCII sang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14" grpId="0" animBg="1"/>
      <p:bldP spid="23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2" grpId="0" animBg="1"/>
      <p:bldP spid="27" grpId="0" animBg="1"/>
      <p:bldP spid="30" grpId="0" animBg="1"/>
      <p:bldP spid="31" grpId="0" animBg="1"/>
      <p:bldP spid="38" grpId="0" animBg="1"/>
      <p:bldP spid="40" grpId="0" animBg="1"/>
      <p:bldP spid="41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32520" y="6453221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19AE8A6A-74D1-4854-8BE7-1FEBA6B47B16}" type="slidenum">
              <a:rPr lang="en-US" sz="1400" smtClean="0"/>
              <a:pPr algn="l"/>
              <a:t>27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404283"/>
            <a:ext cx="8869680" cy="735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3.1.6.5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0"/>
              </a:spcBef>
              <a:buSzPct val="100000"/>
              <a:buAutoNum type="alphaLcPeriod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1AH</a:t>
            </a:r>
          </a:p>
          <a:p>
            <a:pPr marL="223838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XT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(0,1),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đền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8640" y="1946910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8992" y="1946910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6824" y="2427732"/>
            <a:ext cx="45720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CX:DX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CLK (18.2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(CX*65535+DX)/18.2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6824" y="1946910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" y="2427732"/>
            <a:ext cx="512064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8992" y="2427732"/>
            <a:ext cx="32004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6824" y="5212080"/>
            <a:ext cx="45720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CF=1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phút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" y="5212080"/>
            <a:ext cx="512064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992" y="5212080"/>
            <a:ext cx="32004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6824" y="3657600"/>
            <a:ext cx="45720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CX:DX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ngắt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CLK (18.2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*65535+phút*60+giây)*18.2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" y="3657600"/>
            <a:ext cx="512064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992" y="3657600"/>
            <a:ext cx="320040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" y="4873752"/>
            <a:ext cx="8339328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AT (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BCD)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1510" y="6472966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68AC9A95-1320-47E4-AB14-E31C6B2E126E}" type="slidenum">
              <a:rPr lang="en-US" sz="1400" smtClean="0"/>
              <a:pPr algn="l"/>
              <a:t>28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8215" y="452654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8567" y="452654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8808" y="452654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808" y="938022"/>
            <a:ext cx="45720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thường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mùa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hè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tùy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chọn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CF=1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814" y="940778"/>
            <a:ext cx="512064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8567" y="938022"/>
            <a:ext cx="32004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78808" y="4507992"/>
            <a:ext cx="45720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kỷ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cuối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),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ngày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CF=1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814" y="4507992"/>
            <a:ext cx="51206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9422" y="4507992"/>
            <a:ext cx="32004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8808" y="3017519"/>
            <a:ext cx="457200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CF=1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thế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kỷ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chữ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cuối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ngày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6814" y="3017519"/>
            <a:ext cx="512064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166" y="3017520"/>
            <a:ext cx="320040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CMOS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17" grpId="0" animBg="1"/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53325" y="6543473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935E4726-FAB5-4A37-A071-1535821A2C1B}" type="slidenum">
              <a:rPr lang="en-US" sz="1400" smtClean="0"/>
              <a:pPr algn="l"/>
              <a:t>29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06368" y="118533"/>
            <a:ext cx="8869680" cy="7581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900"/>
              </a:lnSpc>
              <a:spcBef>
                <a:spcPts val="12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pPr marL="52388" lvl="3" indent="14288" algn="just" eaLnBrk="0" hangingPunct="0">
              <a:lnSpc>
                <a:spcPts val="24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875" y="456580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8227" y="456580"/>
            <a:ext cx="338328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9392" y="937401"/>
            <a:ext cx="448056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CF=1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9392" y="456580"/>
            <a:ext cx="448056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875" y="937402"/>
            <a:ext cx="512064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8227" y="937402"/>
            <a:ext cx="3383280" cy="1463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chuông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9392" y="2428494"/>
            <a:ext cx="448056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875" y="2428494"/>
            <a:ext cx="512064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8227" y="2428494"/>
            <a:ext cx="338328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482" y="3840480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2104" y="3840480"/>
            <a:ext cx="338328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5852" y="3840480"/>
            <a:ext cx="448056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482" y="4332357"/>
            <a:ext cx="512064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2AH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2104" y="4332357"/>
            <a:ext cx="338328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2816" y="4332357"/>
            <a:ext cx="4480560" cy="118872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tuần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(0…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chủ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1…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hai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… 6…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thứ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ngày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512" y="5550408"/>
            <a:ext cx="512064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2BH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2104" y="5550408"/>
            <a:ext cx="338328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2816" y="5550408"/>
            <a:ext cx="448056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năm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ngày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 AL=0…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AL=0FFH…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741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3" indent="-6350" algn="just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3" indent="-6350" algn="just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c:\):</a:t>
            </a:r>
          </a:p>
          <a:p>
            <a:pPr marL="6350" lvl="3" indent="-635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3" indent="-635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3" indent="-635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3" indent="-6350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9368" y="6479409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796B6081-8C3A-4331-B209-E2CF74E37ED5}" type="slidenum">
              <a:rPr lang="en-US" sz="1400" smtClean="0"/>
              <a:pPr algn="l"/>
              <a:t>3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548" y="438912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  <a:tabLst>
                <a:tab pos="914400" algn="l"/>
                <a:tab pos="1495425" algn="l"/>
              </a:tabLst>
            </a:pPr>
            <a:r>
              <a:rPr lang="en-US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1800"/>
              </a:lnSpc>
              <a:tabLst>
                <a:tab pos="914400" algn="l"/>
                <a:tab pos="1495425" algn="l"/>
              </a:tabLst>
            </a:pPr>
            <a:r>
              <a:rPr lang="en-US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1900" y="438911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2816" y="941070"/>
            <a:ext cx="45720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\0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2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2816" y="438512"/>
            <a:ext cx="45720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88" y="941070"/>
            <a:ext cx="512064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3BH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5840" y="941070"/>
            <a:ext cx="32004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CD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DOS)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2816" y="3026664"/>
            <a:ext cx="45720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DL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ổ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(0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7)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DS:SI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64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hành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488" y="3026664"/>
            <a:ext cx="512064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10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47H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5840" y="3026664"/>
            <a:ext cx="3200400" cy="2057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9987" y="5864486"/>
            <a:ext cx="5029200" cy="62068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91440" rIns="0" bIns="91440" rtlCol="0">
            <a:spAutoFit/>
          </a:bodyPr>
          <a:lstStyle/>
          <a:p>
            <a:pPr>
              <a:lnSpc>
                <a:spcPts val="1700"/>
              </a:lnSpc>
              <a:spcBef>
                <a:spcPts val="1200"/>
              </a:spcBef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ten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can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  </a:t>
            </a:r>
            <a:r>
              <a:rPr lang="en-US" sz="1700" b="1" u="sng" dirty="0" smtClean="0">
                <a:solidFill>
                  <a:schemeClr val="lt1"/>
                </a:solidFill>
                <a:cs typeface="Arial" pitchFamily="34" charset="0"/>
              </a:rPr>
              <a:t>c:\user\x</a:t>
            </a:r>
          </a:p>
          <a:p>
            <a:pPr>
              <a:lnSpc>
                <a:spcPts val="17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Thu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da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/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Khong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03826" y="6519945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8A09C54C-5259-4B6E-AF0A-A068202559AE}" type="slidenum">
              <a:rPr lang="en-US" sz="1400" smtClean="0"/>
              <a:pPr algn="l"/>
              <a:t>30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3"/>
            <a:ext cx="8869680" cy="667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0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BIOS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1AH.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2882" y="446026"/>
            <a:ext cx="512064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8474" y="446025"/>
            <a:ext cx="320040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3672" y="446026"/>
            <a:ext cx="4663440" cy="4572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2882" y="938020"/>
            <a:ext cx="512064" cy="6035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800"/>
              </a:lnSpc>
              <a:spcBef>
                <a:spcPts val="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2CH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8474" y="938022"/>
            <a:ext cx="32004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%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7576" y="938021"/>
            <a:ext cx="4663440" cy="6035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giờ,CL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phút,DH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giây,DL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%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912" y="1589712"/>
            <a:ext cx="512064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  <a:spcBef>
                <a:spcPts val="6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2DH</a:t>
            </a: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4504" y="1589712"/>
            <a:ext cx="3209544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%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7576" y="1592053"/>
            <a:ext cx="4663440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giờ,CL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phút,DH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giây,DL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%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giây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 AL=0…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, AL=0FFH…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768" y="4480757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768" y="4772910"/>
            <a:ext cx="841248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65138" algn="l"/>
                <a:tab pos="1379538" algn="l"/>
                <a:tab pos="20050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13,10,‘Current time is: $’</a:t>
            </a:r>
          </a:p>
          <a:p>
            <a:pPr>
              <a:spcBef>
                <a:spcPts val="100"/>
              </a:spcBef>
              <a:tabLst>
                <a:tab pos="465138" algn="l"/>
                <a:tab pos="1379538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‘:$’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768" y="5318951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768" y="5573810"/>
            <a:ext cx="841248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768" y="5886565"/>
            <a:ext cx="841248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06" y="3581490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C:\INCLUDE\lib1.asm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768" y="3887139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768" y="4187500"/>
            <a:ext cx="841248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76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71457" y="6480437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30521D17-07F5-41E3-9F94-AFAA610F84D0}" type="slidenum">
              <a:rPr lang="en-US" sz="1400" smtClean="0"/>
              <a:pPr algn="l"/>
              <a:t>31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58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tabLst>
                <a:tab pos="2293938" algn="l"/>
              </a:tabLst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SzPct val="85000"/>
              <a:buAutoNum type="alphaLcPeriod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8160" y="107878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(CX:DX 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ngắt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  <a:sym typeface="Symbol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  <a:sym typeface="Symbol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  <a:sym typeface="Symbol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  <a:sym typeface="Symbol"/>
              </a:rPr>
              <a:t>1AH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; CLK (18.2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lần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ngắt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/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160" y="287412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" y="257540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Chia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DX:AX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bộ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CLK)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BX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" y="3471254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AX,DX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DX sang AX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DX,DX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DX=0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160" y="438329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BX=60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*18.2=1092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160" y="77957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" y="46523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60" y="168839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AX,DX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CX:DX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DX,CX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DX:AX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32 bit/16 bit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60" y="228855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BX,65520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BX=3600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*18.2=65520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8160" y="317451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" y="407450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BX,1092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ở DX:AX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" y="467783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8160" y="498117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8160" y="587579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BX,18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ở DX:AX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chia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BX=18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chính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xác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8160" y="616154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div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18.2)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120" y="528800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AX,DX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DX sang AX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DX,DX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DX=0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thực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chia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17" grpId="0" animBg="1"/>
      <p:bldP spid="24" grpId="0" animBg="1"/>
      <p:bldP spid="34" grpId="0" animBg="1"/>
      <p:bldP spid="27" grpId="0" animBg="1"/>
      <p:bldP spid="30" grpId="0" animBg="1"/>
      <p:bldP spid="31" grpId="0" animBg="1"/>
      <p:bldP spid="38" grpId="0" animBg="1"/>
      <p:bldP spid="40" grpId="0" animBg="1"/>
      <p:bldP spid="44" grpId="0" animBg="1"/>
      <p:bldP spid="45" grpId="0" animBg="1"/>
      <p:bldP spid="46" grpId="0" animBg="1"/>
      <p:bldP spid="51" grpId="0" animBg="1"/>
      <p:bldP spid="53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58177" y="647406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45E12812-66A8-4968-AD20-4AE2D4000433}" type="slidenum">
              <a:rPr lang="en-US" sz="1400" smtClean="0"/>
              <a:pPr algn="l"/>
              <a:t>32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0"/>
            <a:ext cx="8869680" cy="667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28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2CH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21H. 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1010" y="393708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010" y="4246825"/>
            <a:ext cx="8229600" cy="6283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spcBef>
                <a:spcPts val="100"/>
              </a:spcBef>
              <a:tabLst>
                <a:tab pos="465138" algn="l"/>
                <a:tab pos="1379538" algn="l"/>
                <a:tab pos="20050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13,10,‘Current time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ís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: $’</a:t>
            </a:r>
          </a:p>
          <a:p>
            <a:pPr>
              <a:lnSpc>
                <a:spcPts val="2400"/>
              </a:lnSpc>
              <a:spcBef>
                <a:spcPts val="100"/>
              </a:spcBef>
              <a:tabLst>
                <a:tab pos="465138" algn="l"/>
                <a:tab pos="1379538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‘:$’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1010" y="749185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10" y="303078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C:\INCLUDE\lib1.asm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010" y="3354019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010" y="362624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  <a:tab pos="13795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010" y="1353560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010" y="1958213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 C:\INCLUDE\lib2.asm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HIEN_SO_N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1010" y="226155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010" y="517941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010" y="5492174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1010" y="487181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1010" y="611455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408" y="45717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74430" y="6483695"/>
            <a:ext cx="274320" cy="274638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/>
          <a:p>
            <a:pPr algn="l"/>
            <a:fld id="{CB85BC62-0CCF-4C8B-95DE-7A55167420B3}" type="slidenum">
              <a:rPr lang="en-US" sz="1400" smtClean="0"/>
              <a:pPr algn="l"/>
              <a:t>33</a:t>
            </a:fld>
            <a:endParaRPr lang="en-US" sz="1400" dirty="0" smtClean="0"/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640" y="750822"/>
            <a:ext cx="8229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AH,2CH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thời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gian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CL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,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  <a:sym typeface="Symbol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  <a:sym typeface="Symbol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  <a:sym typeface="Symbol"/>
              </a:rPr>
              <a:t>21h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;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DH</a:t>
            </a:r>
            <a:r>
              <a:rPr lang="en-US" sz="2000" dirty="0" err="1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giây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và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 DL</a:t>
            </a:r>
            <a:r>
              <a:rPr lang="en-US" sz="2000" dirty="0">
                <a:solidFill>
                  <a:schemeClr val="lt1"/>
                </a:solidFill>
                <a:latin typeface="Symbol" panose="05050102010706020507" pitchFamily="18" charset="2"/>
                <a:cs typeface="Arial" pitchFamily="34" charset="0"/>
                <a:sym typeface="Symbol"/>
              </a:rPr>
              <a:t>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%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giây</a:t>
            </a:r>
            <a:r>
              <a:rPr lang="en-US" sz="200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  <a:sym typeface="Symbol"/>
              </a:rPr>
              <a:t>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" y="136196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CH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8640" y="166529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AH=0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AX=AL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40" y="227609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8640" y="196175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8640" y="257540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AL,CL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CL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" y="287874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AH=0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AX=AL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" y="3489537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dấu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‘:’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640" y="317520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phút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640" y="377226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AL,DH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nằm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ở DH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" y="407560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AH,AH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AH=0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AX=AL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" y="4372064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HIEN_SO_N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giây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640" y="4670014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Chờ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phím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" y="5274389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" y="5879042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 C:\INCLUDE\lib2.asm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con HIEN_SO_N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8640" y="6189938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7161" y="450725"/>
            <a:ext cx="8229600" cy="31089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29"/>
            <a:ext cx="8869680" cy="691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ts val="300"/>
              </a:spcBef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63563" lvl="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63563" lvl="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563563" lvl="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DOS.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in, ổ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COM,…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300"/>
              </a:spcBef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trắc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củng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74430" y="6483695"/>
            <a:ext cx="274320" cy="274638"/>
          </a:xfrm>
          <a:prstGeom prst="rect">
            <a:avLst/>
          </a:prstGeom>
          <a:solidFill>
            <a:schemeClr val="bg1"/>
          </a:solidFill>
        </p:spPr>
        <p:txBody>
          <a:bodyPr lIns="0" rIns="0"/>
          <a:lstStyle/>
          <a:p>
            <a:pPr algn="l"/>
            <a:fld id="{CB85BC62-0CCF-4C8B-95DE-7A55167420B3}" type="slidenum">
              <a:rPr lang="en-US" sz="1400" smtClean="0"/>
              <a:pPr algn="l"/>
              <a:t>34</a:t>
            </a:fld>
            <a:endParaRPr lang="en-US" sz="1400" dirty="0" smtClean="0"/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08234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31314" y="6452801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3663D42-C43E-479F-88C7-611F3B422A17}" type="slidenum">
              <a:rPr lang="en-US" sz="1400" smtClean="0"/>
              <a:pPr algn="l"/>
              <a:t>4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118531"/>
            <a:ext cx="886968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1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714" y="778084"/>
            <a:ext cx="8229600" cy="281616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1379538">
              <a:lnSpc>
                <a:spcPts val="2400"/>
              </a:lnSpc>
              <a:tabLst>
                <a:tab pos="120650" algn="l"/>
                <a:tab pos="1266825" algn="l"/>
              </a:tabLst>
            </a:pP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.MODEL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small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714" y="135378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714" y="1062395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266825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.STACK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100h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1714" y="1645604"/>
            <a:ext cx="8229600" cy="1581912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13,10,‘Hay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vao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ten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can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:$’</a:t>
            </a:r>
          </a:p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Err_MD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13,10,’Khong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thu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!$’</a:t>
            </a:r>
          </a:p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Suc_MD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 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13,10,’Thu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muc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da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duoc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tao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!$’</a:t>
            </a:r>
          </a:p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buff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</a:t>
            </a:r>
          </a:p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?</a:t>
            </a:r>
          </a:p>
          <a:p>
            <a:pPr>
              <a:lnSpc>
                <a:spcPts val="2000"/>
              </a:lnSpc>
              <a:tabLst>
                <a:tab pos="465138" algn="l"/>
                <a:tab pos="1547813" algn="l"/>
                <a:tab pos="2005013" algn="l"/>
              </a:tabLst>
            </a:pP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dir_name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db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40 dup(?)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714" y="3231982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.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1714" y="3498055"/>
            <a:ext cx="8229600" cy="29260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1714" y="3793557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AX,@data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địa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chỉ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segment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 lvl="1">
              <a:tabLst>
                <a:tab pos="465138" algn="l"/>
                <a:tab pos="1035050" algn="l"/>
                <a:tab pos="2743200" algn="l"/>
              </a:tabLst>
            </a:pP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DS,AX</a:t>
            </a:r>
            <a:r>
              <a:rPr lang="en-US" sz="20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cấp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phát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biến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1714" y="478780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3838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 C:\INCLUDE\ lib1.asm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1714" y="4355268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clrscr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hình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714" y="4653201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m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714" y="494362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DX,buff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DS:DX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nhớ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buff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1714" y="5232676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call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GET_DIR_NAME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Gọi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hàm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1714" y="5534365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DX,dir_name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DX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714" y="5835458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lea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AH,39H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mục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3" grpId="0" animBg="1"/>
      <p:bldP spid="44" grpId="0" animBg="1"/>
      <p:bldP spid="24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324544" y="479663"/>
            <a:ext cx="9217024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640554" y="646265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9E4E9C45-4CEF-4D07-9BD4-3484E7AAAE18}" type="slidenum">
              <a:rPr lang="en-US" sz="1400" smtClean="0"/>
              <a:pPr algn="l"/>
              <a:t>5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423120"/>
            <a:ext cx="8869680" cy="640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CT con GET_DIR_NAME.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0ah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\0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0dh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Enter -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\0.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34" y="499307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MD1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CF=0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thành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nhảy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MD1,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737" y="80731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Err_MD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còn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CF=1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Err_MD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737" y="111395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jmp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Exit_MD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endParaRPr lang="en-US" sz="2000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3737" y="1368180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MD1:</a:t>
            </a:r>
            <a:endParaRPr lang="en-US" sz="20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3737" y="2302098"/>
            <a:ext cx="8229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AH,4CH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Về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DOS</a:t>
            </a: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21h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3737" y="3242657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END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PS</a:t>
            </a:r>
            <a:endParaRPr lang="en-US" sz="20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737" y="168232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HienString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Suc_MD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Hiện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Suc_MD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737" y="1996991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Exit_MD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737" y="2935282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INCLUDE   C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  <a:sym typeface="Wingdings" pitchFamily="2" charset="2"/>
              </a:rPr>
              <a:t>:\INCLUDE\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lib3.asm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lib3.asm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CT con GET_DIR_NAME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484" y="5192202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GET_DIR_NAME   PROC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484" y="5515783"/>
            <a:ext cx="82296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push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AX BX CX DX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Bảo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vệ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thân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CT con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sẽ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vỡ</a:t>
            </a:r>
            <a:endParaRPr lang="en-US" sz="2000" dirty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484" y="5824762"/>
            <a:ext cx="8229600" cy="6155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AH,0Ah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đưa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1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đệm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2000" dirty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>
                <a:solidFill>
                  <a:schemeClr val="lt1"/>
                </a:solidFill>
                <a:cs typeface="Arial" pitchFamily="34" charset="0"/>
              </a:rPr>
              <a:t>int</a:t>
            </a:r>
            <a:r>
              <a:rPr lang="en-US" sz="1700" b="1" dirty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>
                <a:solidFill>
                  <a:schemeClr val="lt1"/>
                </a:solidFill>
                <a:cs typeface="Arial" pitchFamily="34" charset="0"/>
              </a:rPr>
              <a:t>21H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đánh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sai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sửa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khi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4" grpId="0" animBg="1"/>
      <p:bldP spid="24" grpId="0" animBg="1"/>
      <p:bldP spid="45" grpId="0" animBg="1"/>
      <p:bldP spid="47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801882" y="6456904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3FFC324-496D-48D8-BE60-9D812C0C5FD2}" type="slidenum">
              <a:rPr lang="en-US" sz="1400" smtClean="0"/>
              <a:pPr algn="l"/>
              <a:t>6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239302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1000"/>
              </a:spcBef>
              <a:buClr>
                <a:schemeClr val="accent1"/>
              </a:buClr>
              <a:buSzPct val="85000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CD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39H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3AH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rỗng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3BH 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0990" y="202597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add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BX,CX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Enter (0DH)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990" y="234613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[BX],CH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giá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\0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0DH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0990" y="2677906"/>
            <a:ext cx="8229600" cy="35394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pop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DX CX BX AX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Hồi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phục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các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thanh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ghi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mà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thân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CT con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phá</a:t>
            </a: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vỡ</a:t>
            </a:r>
            <a:endParaRPr lang="en-US" sz="2000" dirty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990" y="3038734"/>
            <a:ext cx="8229600" cy="26161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ret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endParaRPr lang="en-US" sz="2000" b="1" dirty="0" smtClean="0">
              <a:solidFill>
                <a:srgbClr val="FF00FF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0990" y="326406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4572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cs typeface="Arial" pitchFamily="34" charset="0"/>
              </a:rPr>
              <a:t>    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GET_DIR_NAME  ENDP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990" y="1709116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990" y="141060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xor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CH,CH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CX=CL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990" y="775783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inc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endParaRPr lang="en-US" sz="2000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990" y="1095939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CL,[BX]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CL=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lượng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tư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vào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990" y="456725"/>
            <a:ext cx="8229600" cy="3200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465138" algn="l"/>
                <a:tab pos="1035050" algn="l"/>
                <a:tab pos="2743200" algn="l"/>
              </a:tabLst>
            </a:pPr>
            <a:r>
              <a:rPr lang="en-US" sz="17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1700" b="1" dirty="0" smtClean="0">
                <a:solidFill>
                  <a:srgbClr val="FF00FF"/>
                </a:solidFill>
                <a:latin typeface="Times New Roman" pitchFamily="18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chemeClr val="lt1"/>
                </a:solidFill>
                <a:cs typeface="Arial" pitchFamily="34" charset="0"/>
              </a:rPr>
              <a:t>mov</a:t>
            </a:r>
            <a:r>
              <a:rPr lang="en-US" sz="1700" b="1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BX,DX</a:t>
            </a:r>
            <a:r>
              <a:rPr lang="en-US" sz="1700" dirty="0" smtClean="0">
                <a:solidFill>
                  <a:srgbClr val="FF00FF"/>
                </a:solidFill>
                <a:cs typeface="Arial" pitchFamily="34" charset="0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; BX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trỏ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đến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byte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vùng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đệm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Arial" pitchFamily="34" charset="0"/>
              </a:rPr>
              <a:t> buff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32426" y="6421310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58E87F36-4D77-4E14-B8CC-7AF0A206672E}" type="slidenum">
              <a:rPr lang="en-US" sz="1400" smtClean="0"/>
              <a:pPr algn="l"/>
              <a:t>7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66816" y="364292"/>
            <a:ext cx="8869680" cy="1248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3.1.6.4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63525" lvl="3" indent="-228600" algn="just" eaLnBrk="0" hangingPunct="0">
              <a:spcBef>
                <a:spcPts val="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file handle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16 bit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file handle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file handle.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con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pPr marL="92075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640" y="3463318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File handle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7088" y="3463318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Miêu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8525" y="5939758"/>
            <a:ext cx="1280160" cy="274320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cs typeface="Arial" pitchFamily="34" charset="0"/>
              </a:rPr>
              <a:t>Read Only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411680" y="6003719"/>
            <a:ext cx="182880" cy="158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03120" y="6096830"/>
            <a:ext cx="40588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16137" y="6171107"/>
            <a:ext cx="1005840" cy="261610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cs typeface="Arial" pitchFamily="34" charset="0"/>
              </a:rPr>
              <a:t>Hidden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035282" y="6094446"/>
            <a:ext cx="365760" cy="158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18162" y="6289417"/>
            <a:ext cx="685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8383" y="6159700"/>
            <a:ext cx="1005840" cy="261610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cs typeface="Arial" pitchFamily="34" charset="0"/>
              </a:rPr>
              <a:t>System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766463" y="6111775"/>
            <a:ext cx="365760" cy="158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171276" y="6285710"/>
            <a:ext cx="178308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983714" y="6003085"/>
            <a:ext cx="182880" cy="158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51481" y="6097511"/>
            <a:ext cx="9144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88862" y="5933669"/>
            <a:ext cx="1005840" cy="261610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1440" tIns="0" rIns="91440" bIns="0" rtlCol="0">
            <a:spAutoFit/>
          </a:bodyPr>
          <a:lstStyle/>
          <a:p>
            <a:pPr>
              <a:tabLst>
                <a:tab pos="457200" algn="l"/>
                <a:tab pos="1143000" algn="l"/>
                <a:tab pos="3200400" algn="l"/>
              </a:tabLst>
            </a:pPr>
            <a:r>
              <a:rPr lang="en-US" sz="1700" b="1" dirty="0" smtClean="0">
                <a:cs typeface="Arial" pitchFamily="34" charset="0"/>
              </a:rPr>
              <a:t>Archive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9637309"/>
              </p:ext>
            </p:extLst>
          </p:nvPr>
        </p:nvGraphicFramePr>
        <p:xfrm>
          <a:off x="3339069" y="5661375"/>
          <a:ext cx="23119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2"/>
                <a:gridCol w="288992"/>
                <a:gridCol w="288992"/>
                <a:gridCol w="288992"/>
                <a:gridCol w="288992"/>
                <a:gridCol w="288992"/>
                <a:gridCol w="288992"/>
                <a:gridCol w="288992"/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385451" y="5460934"/>
            <a:ext cx="27432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1200" b="1" dirty="0" smtClean="0">
                <a:solidFill>
                  <a:schemeClr val="lt1"/>
                </a:solidFill>
                <a:cs typeface="Arial" pitchFamily="34" charset="0"/>
              </a:rPr>
              <a:t>  </a:t>
            </a:r>
            <a:r>
              <a:rPr lang="en-US" sz="1200" dirty="0" smtClean="0">
                <a:cs typeface="Arial" pitchFamily="34" charset="0"/>
              </a:rPr>
              <a:t>0</a:t>
            </a:r>
            <a:r>
              <a:rPr lang="en-US" sz="1200" b="1" dirty="0" smtClean="0">
                <a:solidFill>
                  <a:schemeClr val="lt1"/>
                </a:solidFill>
                <a:cs typeface="Arial" pitchFamily="34" charset="0"/>
              </a:rPr>
              <a:t>]</a:t>
            </a: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4807" y="5493239"/>
            <a:ext cx="274320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1200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1200" dirty="0" smtClean="0">
                <a:cs typeface="Arial" pitchFamily="34" charset="0"/>
              </a:rPr>
              <a:t> 7</a:t>
            </a:r>
            <a:endParaRPr lang="en-US" sz="1700" dirty="0" smtClean="0"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7088" y="3785257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" y="3785257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7088" y="4107244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" y="4105297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7088" y="4425337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CON-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40" y="4425337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7088" y="4747081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AUX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– COM1)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" y="4745377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47088" y="5059321"/>
            <a:ext cx="685800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in song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(LPT1)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640" y="5059321"/>
            <a:ext cx="1280160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1" grpId="0"/>
      <p:bldP spid="34" grpId="0"/>
      <p:bldP spid="37" grpId="0"/>
      <p:bldP spid="51" grpId="0"/>
      <p:bldP spid="59" grpId="0"/>
      <p:bldP spid="26" grpId="0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66884" y="6381328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2D18168D-7E31-4947-AAAA-BB19B1CA1574}" type="slidenum">
              <a:rPr lang="en-US" sz="1400" smtClean="0"/>
              <a:pPr algn="l"/>
              <a:t>8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85454"/>
            <a:ext cx="8869680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3" indent="-228600" algn="just" eaLnBrk="0" hangingPunct="0">
              <a:spcBef>
                <a:spcPts val="1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AH.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endParaRPr lang="en-US" sz="2000" dirty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lnSpc>
                <a:spcPts val="5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 indent="14288" algn="just" eaLnBrk="0" hangingPunct="0">
              <a:lnSpc>
                <a:spcPts val="2900"/>
              </a:lnSpc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52425" lvl="3" indent="14288" algn="just" eaLnBrk="0" hangingPunct="0">
              <a:lnSpc>
                <a:spcPts val="2900"/>
              </a:lnSpc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(DOS functions)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copy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gộp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4480" y="1201263"/>
            <a:ext cx="137160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(AH)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502" y="1201263"/>
            <a:ext cx="3931920" cy="36576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          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4480" y="1603411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4480" y="1890479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480" y="2185432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4480" y="2477591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4480" y="2776671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4480" y="3075751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4480" y="3366512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480" y="3650352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4480" y="3952423"/>
            <a:ext cx="137160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9414" y="1602512"/>
            <a:ext cx="3950208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7344" y="1892808"/>
            <a:ext cx="393192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9414" y="2185416"/>
            <a:ext cx="3950208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7344" y="2478024"/>
            <a:ext cx="393192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57344" y="2779776"/>
            <a:ext cx="393192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chối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acces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denied)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49414" y="3072384"/>
            <a:ext cx="3950208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(file handle)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9414" y="3364992"/>
            <a:ext cx="3950208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57344" y="3648456"/>
            <a:ext cx="3931920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Ổ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9414" y="3950208"/>
            <a:ext cx="3950208" cy="294953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9144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0340" y="140630"/>
            <a:ext cx="8869680" cy="683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lvl="3" indent="-231775" algn="just">
              <a:spcBef>
                <a:spcPts val="100"/>
              </a:spcBef>
              <a:buClr>
                <a:schemeClr val="accent1"/>
              </a:buClr>
              <a:buSzPct val="85000"/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8748309" y="6441975"/>
            <a:ext cx="274320" cy="274638"/>
          </a:xfrm>
          <a:prstGeom prst="rect">
            <a:avLst/>
          </a:prstGeom>
        </p:spPr>
        <p:txBody>
          <a:bodyPr lIns="0" rIns="0"/>
          <a:lstStyle/>
          <a:p>
            <a:pPr algn="l"/>
            <a:fld id="{A76CEDD4-C5B6-4B73-8CE7-3579F36FDCA5}" type="slidenum">
              <a:rPr lang="en-US" sz="1400" smtClean="0"/>
              <a:pPr algn="l"/>
              <a:t>9</a:t>
            </a:fld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93431" y="351610"/>
            <a:ext cx="8869680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21h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52388" lvl="3" indent="14288" algn="just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ight Brace 71"/>
          <p:cNvSpPr/>
          <p:nvPr/>
        </p:nvSpPr>
        <p:spPr>
          <a:xfrm flipH="1">
            <a:off x="5987655" y="5405935"/>
            <a:ext cx="228600" cy="822960"/>
          </a:xfrm>
          <a:prstGeom prst="rightBrac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0054" y="804672"/>
            <a:ext cx="512064" cy="4663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CN</a:t>
            </a:r>
          </a:p>
          <a:p>
            <a:pPr algn="ctr">
              <a:lnSpc>
                <a:spcPts val="2100"/>
              </a:lnSpc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AH)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5646" y="804672"/>
            <a:ext cx="3200400" cy="4663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3672" y="1307592"/>
            <a:ext cx="4572000" cy="2064668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\0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3672" y="800361"/>
            <a:ext cx="4572000" cy="4663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  <a:tabLst>
                <a:tab pos="914400" algn="l"/>
                <a:tab pos="1495425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000" i="1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6085" y="1307592"/>
            <a:ext cx="521208" cy="20665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3CH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5646" y="1307592"/>
            <a:ext cx="3200400" cy="206654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33672" y="3413760"/>
            <a:ext cx="4572000" cy="30632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495425" algn="l"/>
              </a:tabLst>
            </a:pPr>
            <a:r>
              <a:rPr lang="en-US" sz="1700" b="1" dirty="0" smtClean="0">
                <a:solidFill>
                  <a:schemeClr val="lt1"/>
                </a:solidFill>
                <a:cs typeface="Arial" pitchFamily="34" charset="0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DS:DX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seg:offset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đầu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AL</a:t>
            </a:r>
            <a:r>
              <a:rPr lang="en-US" sz="2000" dirty="0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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mục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đich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đọc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738188" algn="l"/>
              </a:tabLst>
            </a:pP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để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đọc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ghi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Chú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ý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xâu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phải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thúc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\0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Nhận</a:t>
            </a:r>
            <a:r>
              <a:rPr lang="en-US" sz="2000" i="1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CF = 1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AH</a:t>
            </a:r>
            <a:r>
              <a:rPr lang="en-US" sz="2000" dirty="0" err="1" smtClean="0">
                <a:solidFill>
                  <a:schemeClr val="lt1"/>
                </a:solidFill>
                <a:latin typeface="Symbol" panose="05050102010706020507" pitchFamily="18" charset="2"/>
                <a:cs typeface="Times New Roman" pitchFamily="18" charset="0"/>
                <a:sym typeface="Symbol"/>
              </a:rPr>
              <a:t>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lỗi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2388">
              <a:lnSpc>
                <a:spcPts val="2300"/>
              </a:lnSpc>
              <a:tabLst>
                <a:tab pos="1143000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= 0 …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tốt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AX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file handle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624" y="3413760"/>
            <a:ext cx="530352" cy="30632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spcBef>
                <a:spcPts val="800"/>
              </a:spcBef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3DH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1700" b="1" dirty="0" smtClean="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6696" y="3413760"/>
            <a:ext cx="3200400" cy="3063240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914400" algn="l"/>
                <a:tab pos="1495425" algn="l"/>
              </a:tabLst>
            </a:pP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20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PREVIEW_END" val="4"/>
  <p:tag name="ARTICULATE_LOGO" val="(None selected)"/>
  <p:tag name="ARTICULATE_PRESENTER" val="(None selected)"/>
  <p:tag name="ARTICULATE_PRESENTER_GUID" val="9869030842"/>
  <p:tag name="ARTICULATE_LMS" val="0"/>
  <p:tag name="ARTICULATE_TEMPLATE" val="Corporate Communications"/>
  <p:tag name="ARTICULATE_TEMPLATE_GUID" val="1a000000-6000-0000-b000-000000000001"/>
  <p:tag name="PRESENTER_PREVIEW_MODE" val="0"/>
  <p:tag name="PRESENTER_PREVIEW_START" val="1"/>
  <p:tag name="LAUNCHINNEWWINDOW" val="0"/>
  <p:tag name="LASTPUBLISHED" val="C:\Users\LongHLK\Documents\My Articulate Projects\CSLT.Bai so 1.Slides\player.html"/>
  <p:tag name="ART_ENCODE_TYPE" val="0"/>
  <p:tag name="ART_ENCODE_INDEX" val="1"/>
  <p:tag name="ARTICULATE_PROJECT_CHECK" val="0"/>
  <p:tag name="ARTICULATE_META_COURSE_VERSION_SET" val="True"/>
  <p:tag name="ARTICULATE_SLIDE_COUNT" val="36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ESENTATION_ID" val="8280"/>
  <p:tag name="ARTICULATE_PROJECT_OPEN" val="1"/>
  <p:tag name="TAG_BACKING_FORM_KEY" val="131692-e:\hoc lieu dien tu\bai5\ltht_bai5.pptx"/>
  <p:tag name="ARTICULATE_PRESENTER_VERSION" val="7"/>
  <p:tag name="ARTICULATE_USED_PAGE_ORIENTATION" val="1"/>
  <p:tag name="ARTICULATE_USED_PAGE_SIZE" val="1"/>
  <p:tag name="ARTICULATE_META_COURSE_ID" val="4p6sf0OlkLZ_course_id"/>
  <p:tag name="ARTICULATE_LAUNCH_URL" val="presentation.html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5"/>
  <p:tag name="ORIGINAL_AUDIO_FILEPATH" val="E:\HOC LIEU DIEN TU\Bai5\Audio\b5s3.mp3"/>
  <p:tag name="ELAPSEDTIME" val="95.00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60/2.90/4.60/7.50/31.40/34.80/37.80/78.20/90.10"/>
  <p:tag name="ARTICULATE_USED_LAYOUT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6"/>
  <p:tag name="ORIGINAL_AUDIO_FILEPATH" val="E:\HOC LIEU DIEN TU\Bai5\Audio\b5s4.mp3"/>
  <p:tag name="ELAPSEDTIME" val="66.552"/>
  <p:tag name="ARTICULATE_TITLE_TAG" val="Ví dụ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50/12.10/16.60/21.70/23.50/42.20/43.80/45.40/50.10/51.50/53.40/57.20/60.20/63.60"/>
  <p:tag name="ARTICULATE_USED_LAYOUT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7"/>
  <p:tag name="ORIGINAL_AUDIO_FILEPATH" val="E:\HOC LIEU DIEN TU\Bai5\Audio\b5s5.mp3"/>
  <p:tag name="ELAPSEDTIME" val="81.05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60/13.80/18.70/21.60/24.30/26.60/28.70/30.30/41.40/45.60/65.40/69.40/73.60"/>
  <p:tag name="ARTICULATE_USED_LAYOUT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8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6.mp3"/>
  <p:tag name="ELAPSEDTIME" val="73.292"/>
  <p:tag name="TIMELINE" val="0.4/18.4/22.4/25.7/29.4/33.3/38.4/41.1/45.6/49.3/53.2/55.0"/>
  <p:tag name="ARTICULATE_USED_LAYOUT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1"/>
  <p:tag name="ORIGINAL_AUDIO_FILEPATH" val="E:\HOC LIEU DIEN TU\Bai5\Audio\b5s7.mp3"/>
  <p:tag name="ELAPSEDTIME" val="96.332"/>
  <p:tag name="ARTICULATE_TITLE_TAG" val="3.6.1.4 Các ngắt liên quan đến tệp - Khái niệm"/>
  <p:tag name="ARTICULATE_NAV_LEVEL" val="1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20/5.40/18.80/41.80/52.70/53.50/59.20/64.30/70.80/76.90/82.70/86.40/89.00/92.10/93.40/94.80"/>
  <p:tag name="ARTICULATE_USED_LAYOUT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abd8689406443aeb43dbbaea3165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2"/>
  <p:tag name="ORIGINAL_AUDIO_FILEPATH" val="E:\HOC LIEU DIEN TU\Bai5\Audio\b5s8.mp3"/>
  <p:tag name="ELAPSEDTIME" val="71.312"/>
  <p:tag name="ARTICULATE_TITLE_TAG" val="Các chức năng liên quan đến tệp hay dùng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20/12.50/14.10/15.10/16.60/19.00/20.00/22.20/23.50/25.30/26.80/28.40/30.30/32.10/33.60/36.40/38.40/40.90/42.50/43.50/51.40"/>
  <p:tag name="ARTICULATE_USED_LAYOUT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3"/>
  <p:tag name="ORIGINAL_AUDIO_FILEPATH" val="E:\HOC LIEU DIEN TU\Bai5\Audio\b5s9.mp3"/>
  <p:tag name="ELAPSEDTIME" val="83.17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30/6.90/8.30/10.70/13.00/45.00/48.20/51.00"/>
  <p:tag name="ARTICULATE_USED_LAYOUT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4"/>
  <p:tag name="ORIGINAL_AUDIO_FILEPATH" val="E:\HOC LIEU DIEN TU\Bai5\Audio\b5s10.mp3"/>
  <p:tag name="ELAPSEDTIME" val="96.62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30/2.30/4.60/7.30/21.20/25.00/29.60/59.10/62.10/66.70"/>
  <p:tag name="ARTICULATE_USED_LAYOUT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5"/>
  <p:tag name="ORIGINAL_AUDIO_FILEPATH" val="E:\HOC LIEU DIEN TU\Bai5\Audio\b5s11.mp3"/>
  <p:tag name="ELAPSEDTIME" val="76.85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00/2.50/4.70/7.00/30.00/33.70/36.90"/>
  <p:tag name="ARTICULATE_USED_LAYOUT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6"/>
  <p:tag name="ORIGINAL_AUDIO_FILEPATH" val="E:\HOC LIEU DIEN TU\Bai5\Audio\b5s12.mp3"/>
  <p:tag name="ELAPSEDTIME" val="81.89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20/1.40/4.90/8.60/48.80/51.00/53.40"/>
  <p:tag name="ARTICULATE_USED_LAYOUT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d880e8cb32264007aea14d3f93b48f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7"/>
  <p:tag name="ORIGINAL_AUDIO_FILEPATH" val="E:\HOC LIEU DIEN TU\Bai5\Audio\b5s13.mp3"/>
  <p:tag name="ELAPSEDTIME" val="55.452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40/2.10/4.90/11.10/16.10"/>
  <p:tag name="ARTICULATE_USED_LAYOUT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8"/>
  <p:tag name="ORIGINAL_AUDIO_FILEPATH" val="E:\HOC LIEU DIEN TU\Bai5\Audio\b5s15.mp3"/>
  <p:tag name="ELAPSEDTIME" val="110.962"/>
  <p:tag name="ARTICULATE_TITLE_TAG" val="Các ví dụ-Ví dụ 1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10/13.30/15.60/20.90/29.70/34.50/40.00/89.70/101.20/106.70"/>
  <p:tag name="ARTICULATE_USED_LAYOUT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39"/>
  <p:tag name="ORIGINAL_AUDIO_FILEPATH" val="E:\HOC LIEU DIEN TU\Bai5\Audio\b5s16.mp3"/>
  <p:tag name="ELAPSEDTIME" val="48.84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90/3.80/37.30/38.40/39.50/44.90/46.70/47.80"/>
  <p:tag name="ARTICULATE_USED_LAYOUT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0"/>
  <p:tag name="ORIGINAL_AUDIO_FILEPATH" val="E:\HOC LIEU DIEN TU\Bai5\Audio\b5s17.mp3"/>
  <p:tag name="ELAPSEDTIME" val="84.68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70/6.90/11.40/17.10/20.20/23.70/34.20/37.50/39.50/46.30/49.00/53.60/56.90/62.20/65.30/70.00/79.10/82.60"/>
  <p:tag name="ARTICULATE_USED_LAYOUT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1"/>
  <p:tag name="ORIGINAL_AUDIO_FILEPATH" val="E:\HOC LIEU DIEN TU\Bai5\Audio\b5s18.mp3"/>
  <p:tag name="ELAPSEDTIME" val="84.002"/>
  <p:tag name="ARTICULATE_TITLE_TAG" val=" slide 18 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20/7.00/18.70/24.20/28.60/31.30/39.70/43.00/45.70/49.20/51.20/58.30/63.10/68.70/71.50/77.90/82.80"/>
  <p:tag name="ARTICULATE_USED_LAYOUT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2"/>
  <p:tag name="ORIGINAL_AUDIO_FILEPATH" val="E:\HOC LIEU DIEN TU\Bai5\Audio\b5s19.mp3"/>
  <p:tag name="ELAPSEDTIME" val="61.542"/>
  <p:tag name="ARTICULATE_TITLE_TAG" val="slide 19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60/7.20/9.50/11.80/14.20/23.20/26.40/28.30/30.30/32.40/39.70/42.50/45.40/49.40/54.50/57.90"/>
  <p:tag name="ARTICULATE_USED_LAYOUT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4"/>
  <p:tag name="ORIGINAL_AUDIO_FILEPATH" val="E:\HOC LIEU DIEN TU\Bai5\Audio\b5s20.mp3"/>
  <p:tag name="ELAPSEDTIME" val="92.262"/>
  <p:tag name="ARTICULATE_TITLE_TAG" val="Ví dụ 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20/2.80/4.60/18.20/23.20/28.70/41.40/46.80/54.20"/>
  <p:tag name="ARTICULATE_USED_LAYOUT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5"/>
  <p:tag name="ORIGINAL_AUDIO_FILEPATH" val="E:\HOC LIEU DIEN TU\Bai5\Audio\b5s21.mp3"/>
  <p:tag name="ELAPSEDTIME" val="70.532"/>
  <p:tag name="ARTICULATE_TITLE_TAG" val="Ví dụ 3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40/5.50/11.80/16.70/25.10/40.60/43.60/47.40/51.10/54.80/61.60/64.50"/>
  <p:tag name="ARTICULATE_USED_LAYOUT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6"/>
  <p:tag name="ORIGINAL_AUDIO_FILEPATH" val="E:\HOC LIEU DIEN TU\Bai5\Audio\b5s22.mp3"/>
  <p:tag name="ELAPSEDTIME" val="95.262"/>
  <p:tag name="ARTICULATE_TITLE_TAG" val="Ví dụ 4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70/10.20/48.20/57.40/59.60/63.60/72.30/79.00/83.30/86.80"/>
  <p:tag name="ARTICULATE_USED_LAYOUT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7"/>
  <p:tag name="ORIGINAL_AUDIO_FILEPATH" val="E:\HOC LIEU DIEN TU\Bai5\Audio\b5s23.mp3"/>
  <p:tag name="ELAPSEDTIME" val="55.84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40/12.70/17.00/20.80/22.70/46.70/48.00/49.30/53.80"/>
  <p:tag name="ARTICULATE_USED_LAYOUT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LongHLK\AppData\Local\Temp\articulate\presenter\imgtemp\vF1dQmOl_files\slide0001_image001.g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8"/>
  <p:tag name="ORIGINAL_AUDIO_FILEPATH" val="E:\HOC LIEU DIEN TU\Bai5\Audio\b5s24.mp3"/>
  <p:tag name="ELAPSEDTIME" val="80.19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40/3.70/9.50/12.60/18.40/22.10/25.10/34.20/37.20/39.50/43.60/48.20/51.50/55.50/58.50/67.70/70.80/73.20"/>
  <p:tag name="ARTICULATE_USED_LAYOUT" val="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49"/>
  <p:tag name="ORIGINAL_AUDIO_FILEPATH" val="E:\HOC LIEU DIEN TU\Bai5\Audio\b5s25.mp3"/>
  <p:tag name="ELAPSEDTIME" val="71.49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1.00/6.20/8.80/13.50/17.60/22.50/25.90/28.10/31.50/36.20/39.80/43.40/45.30/48.80/50.60/54.30/57.70/62.80/65.00/67.40"/>
  <p:tag name="ARTICULATE_USED_LAYOUT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0"/>
  <p:tag name="ORIGINAL_AUDIO_FILEPATH" val="E:\HOC LIEU DIEN TU\Bai5\Audio\b5s26.mp3"/>
  <p:tag name="ELAPSEDTIME" val="60.36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50/4.90/16.70/21.00/23.30/25.40/27.20/35.70/38.50/42.90/45.30/49.90/53.10/57.40/59.10"/>
  <p:tag name="ARTICULATE_USED_LAYOUT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1"/>
  <p:tag name="ORIGINAL_AUDIO_FILEPATH" val="E:\HOC LIEU DIEN TU\Bai5\Audio\b5s27.mp3"/>
  <p:tag name="ELAPSEDTIME" val="74.572"/>
  <p:tag name="ARTICULATE_NAV_LEVEL" val="3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80/7.40/11.10/15.50/18.60/21.50/25.50/28.20/31.60/34.90/38.90/42.80/47.70/51.70/55.70/65.00/69.10"/>
  <p:tag name="ARTICULATE_USED_LAYOUT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2"/>
  <p:tag name="ARTICULATE_TITLE_TAG" val="3.1.6.5 Các ngắt liên quan đến thời gian - Ngắt BIOS"/>
  <p:tag name="ARTICULATE_NAV_LEVEL" val="1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28.mp3"/>
  <p:tag name="ELAPSEDTIME" val="115.822"/>
  <p:tag name="TIMELINE" val="0.40/5.60/9.30/23.00/24.50/26.40/28.70/55.30/57.20/60.20/86.10/90.00/93.30/100.40"/>
  <p:tag name="ARTICULATE_USED_LAYOUT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1"/>
  <p:tag name="ARTICULATE_SLIDE_GUID" val="8e00f3a7-d384-4179-b891-07318b7f9302"/>
  <p:tag name="AUDIO_ID" val="294"/>
  <p:tag name="ORIGINAL_AUDIO_FILEPATH" val="E:\HOC LIEU DIEN TU\Bai5\Audio\b5s1.mp3"/>
  <p:tag name="ELAPSEDTIME" val="40.622"/>
  <p:tag name="ARTICULATE_TITLE_TAG" val="Mở đầu"/>
  <p:tag name="ARTICULATE_NAV_LEVEL" val="1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0.90/2.20/7.20"/>
  <p:tag name="ARTICULATE_USED_LAYOUT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3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29.mp3"/>
  <p:tag name="ELAPSEDTIME" val="83.562"/>
  <p:tag name="TIMELINE" val="0.00/0.50/4.50/9.90/26.30/29.30/33.40/56.20/59.20/64.00"/>
  <p:tag name="ARTICULATE_USED_LAYOUT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4"/>
  <p:tag name="ARTICULATE_TITLE_TAG" val="Ngắt DOS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0.mp3"/>
  <p:tag name="ELAPSEDTIME" val="90.722"/>
  <p:tag name="TIMELINE" val="0.40/1.80/4.40/8.10/26.60/29.30/32.70/38.60/47.80/49.10/51.30/54.70/62.00/65.20/68.90"/>
  <p:tag name="ARTICULATE_USED_LAYOUT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5"/>
  <p:tag name="ARTICULATE_TITLE_TAG" val="Ví dụ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1.mp3"/>
  <p:tag name="ELAPSEDTIME" val="105.012"/>
  <p:tag name="TIMELINE" val="0.10/1.60/4.30/8.00/18.50/21.80/26.30/50.80/59.60/71.80/82.60/87.00/90.80/96.00/98.10/99.50/100.80"/>
  <p:tag name="ARTICULATE_USED_LAYOUT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6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2.mp3"/>
  <p:tag name="ELAPSEDTIME" val="77.112"/>
  <p:tag name="TIMELINE" val="0.70/1.70/5.00/17.70/27.40/34.40/40.30/41.80/43.40/52.50/55.00/58.60/61.20/64.00/74.20/77.10"/>
  <p:tag name="ARTICULATE_USED_LAYOUT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7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3.mp3"/>
  <p:tag name="ELAPSEDTIME" val="66.712"/>
  <p:tag name="TIMELINE" val="0.30/3.90/6.80/10.00/20.00/24.50/30.80/42.30/46.90/50.20/55.70/56.80/59.20/60.20/64.90"/>
  <p:tag name="ARTICULATE_USED_LAYOUT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58"/>
  <p:tag name="ARTICULATE_NAV_LEVEL" val="2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1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4.mp3"/>
  <p:tag name="ELAPSEDTIME" val="71.862"/>
  <p:tag name="TIMELINE" val="0.10/2.80/16.90/20.30/23.70/26.10/27.50/30.80/34.60/36.90/38.50/42.00/45.60/47.80/50.70/54.20/66.40"/>
  <p:tag name="ARTICULATE_USED_LAYOUT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60"/>
  <p:tag name="ARTICULATE_TITLE_TAG" val="Tóm lượt bài học"/>
  <p:tag name="ARTICULATE_NAV_LEVEL" val="1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ORIGINAL_AUDIO_FILEPATH" val="E:\HOC LIEU DIEN TU\Bai5\Audio\b5s35.mp3"/>
  <p:tag name="ELAPSEDTIME" val="44.742"/>
  <p:tag name="TIMELINE" val="0.40/2.10/6.30/7.40/8.60/9.80/39.00"/>
  <p:tag name="ARTICULATE_USED_LAYOUT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2" val="8226"/>
  <p:tag name="BULLET_3" val="8226"/>
  <p:tag name="BULLET_4" val="8226"/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904358a-6a0c-4a2d-b836-8f3dca2e9ed4"/>
  <p:tag name="ARTICULATE_SLIDE_NAV" val="3"/>
  <p:tag name="AUDIO_ID" val="424"/>
  <p:tag name="ORIGINAL_AUDIO_FILEPATH" val="E:\HOC LIEU DIEN TU\Bai5\Audio\b5s2.mp3"/>
  <p:tag name="ELAPSEDTIME" val="78.622"/>
  <p:tag name="ARTICULATE_TITLE_TAG" val="3.1.6.3 Các ngắt liên quan đến thư mục"/>
  <p:tag name="ARTICULATE_NAV_LEVEL" val="1"/>
  <p:tag name="ARTICULATE_SLIDE_PRESENTER" val="PGS.TS Đặng Thành Phu"/>
  <p:tag name="ARTICULATE_SLIDE_PRESENTER_GUID" val="c90ddc1a-7b36-4566-b034-92df9e0c7715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IS_DEFAULT" val="True"/>
  <p:tag name="ARTICULATE_PLAYER_CONTROL_NOTES" val="False"/>
  <p:tag name="ARTICULATE_PLAYER_CONTROL_RESOURCES" val="True"/>
  <p:tag name="ARTICULATE_PLAYER_CONTROL_MENU" val="True"/>
  <p:tag name="ARTICULATE_PLAYER_CONTROL_GLOSSARY" val="False"/>
  <p:tag name="ARTICULATE_PLAYER_SEEKBAR" val="True"/>
  <p:tag name="ARTICULATE_PLAYER_CONTROL_PLAYPAUSE" val="True"/>
  <p:tag name="TIMELINE" val="2.30/6.00/17.10/18.20/21.40/23.90/48.30/50.70/53.30"/>
  <p:tag name="ARTICULATE_USED_LAYOUT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- hou5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19470</TotalTime>
  <Words>3639</Words>
  <Application>Microsoft Office PowerPoint</Application>
  <PresentationFormat>On-screen Show (4:3)</PresentationFormat>
  <Paragraphs>1725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Custom Design</vt:lpstr>
      <vt:lpstr>THEME - hou5</vt:lpstr>
      <vt:lpstr>Chương 3 (tiếp)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QuynhNhu</dc:creator>
  <cp:lastModifiedBy>Administrator</cp:lastModifiedBy>
  <cp:revision>3100</cp:revision>
  <dcterms:created xsi:type="dcterms:W3CDTF">2012-02-28T13:51:27Z</dcterms:created>
  <dcterms:modified xsi:type="dcterms:W3CDTF">2014-09-02T09:41:35Z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CSLT.Bai so 1.Slides</vt:lpwstr>
  </property>
  <property fmtid="{D5CDD505-2E9C-101B-9397-08002B2CF9AE}" pid="4" name="ArticulateGUID">
    <vt:lpwstr>94D60C18-0A8E-4141-AF93-3FF08B19A73A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E:\HOC LIEU DIEN TU\Bai5\LTHT_Bai5.ppta</vt:lpwstr>
  </property>
</Properties>
</file>