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541" r:id="rId2"/>
    <p:sldId id="548" r:id="rId3"/>
    <p:sldId id="547" r:id="rId4"/>
    <p:sldId id="551" r:id="rId5"/>
    <p:sldId id="552" r:id="rId6"/>
    <p:sldId id="550" r:id="rId7"/>
    <p:sldId id="553" r:id="rId8"/>
    <p:sldId id="554" r:id="rId9"/>
    <p:sldId id="549" r:id="rId10"/>
    <p:sldId id="546" r:id="rId11"/>
    <p:sldId id="555"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44" autoAdjust="0"/>
    <p:restoredTop sz="77311" autoAdjust="0"/>
  </p:normalViewPr>
  <p:slideViewPr>
    <p:cSldViewPr>
      <p:cViewPr>
        <p:scale>
          <a:sx n="40" d="100"/>
          <a:sy n="40" d="100"/>
        </p:scale>
        <p:origin x="-1902" y="-5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017E036-9647-4922-ACD2-CEBC598F54EB}" type="datetimeFigureOut">
              <a:rPr lang="en-US"/>
              <a:pPr>
                <a:defRPr/>
              </a:pPr>
              <a:t>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smtClean="0"/>
              <a:t>1</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EC8C7E4-13D1-47B6-9552-B9ED5467BE6D}" type="slidenum">
              <a:rPr lang="en-US"/>
              <a:pPr/>
              <a:t>‹#›</a:t>
            </a:fld>
            <a:endParaRPr lang="en-US"/>
          </a:p>
        </p:txBody>
      </p:sp>
    </p:spTree>
    <p:extLst>
      <p:ext uri="{BB962C8B-B14F-4D97-AF65-F5344CB8AC3E}">
        <p14:creationId xmlns:p14="http://schemas.microsoft.com/office/powerpoint/2010/main" val="253684355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1F05C55-3AA7-4EC2-B9BC-D49A0FB70649}" type="datetimeFigureOut">
              <a:rPr lang="en-US"/>
              <a:pPr>
                <a:defRPr/>
              </a:pPr>
              <a:t>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smtClean="0"/>
              <a:t>1</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CB75FB1-6BB1-48C7-B216-5C8A11988051}" type="slidenum">
              <a:rPr lang="en-US"/>
              <a:pPr/>
              <a:t>‹#›</a:t>
            </a:fld>
            <a:endParaRPr lang="en-US"/>
          </a:p>
        </p:txBody>
      </p:sp>
    </p:spTree>
    <p:extLst>
      <p:ext uri="{BB962C8B-B14F-4D97-AF65-F5344CB8AC3E}">
        <p14:creationId xmlns:p14="http://schemas.microsoft.com/office/powerpoint/2010/main" val="3914186892"/>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1</a:t>
            </a:fld>
            <a:endParaRPr lang="en-US"/>
          </a:p>
        </p:txBody>
      </p:sp>
    </p:spTree>
    <p:extLst>
      <p:ext uri="{BB962C8B-B14F-4D97-AF65-F5344CB8AC3E}">
        <p14:creationId xmlns:p14="http://schemas.microsoft.com/office/powerpoint/2010/main" val="2422920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3</a:t>
            </a:fld>
            <a:endParaRPr lang="en-US"/>
          </a:p>
        </p:txBody>
      </p:sp>
    </p:spTree>
    <p:extLst>
      <p:ext uri="{BB962C8B-B14F-4D97-AF65-F5344CB8AC3E}">
        <p14:creationId xmlns:p14="http://schemas.microsoft.com/office/powerpoint/2010/main" val="2422920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4</a:t>
            </a:fld>
            <a:endParaRPr lang="en-US"/>
          </a:p>
        </p:txBody>
      </p:sp>
    </p:spTree>
    <p:extLst>
      <p:ext uri="{BB962C8B-B14F-4D97-AF65-F5344CB8AC3E}">
        <p14:creationId xmlns:p14="http://schemas.microsoft.com/office/powerpoint/2010/main" val="242292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5</a:t>
            </a:fld>
            <a:endParaRPr lang="en-US"/>
          </a:p>
        </p:txBody>
      </p:sp>
    </p:spTree>
    <p:extLst>
      <p:ext uri="{BB962C8B-B14F-4D97-AF65-F5344CB8AC3E}">
        <p14:creationId xmlns:p14="http://schemas.microsoft.com/office/powerpoint/2010/main" val="242292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6</a:t>
            </a:fld>
            <a:endParaRPr lang="en-US"/>
          </a:p>
        </p:txBody>
      </p:sp>
    </p:spTree>
    <p:extLst>
      <p:ext uri="{BB962C8B-B14F-4D97-AF65-F5344CB8AC3E}">
        <p14:creationId xmlns:p14="http://schemas.microsoft.com/office/powerpoint/2010/main" val="2422920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7</a:t>
            </a:fld>
            <a:endParaRPr lang="en-US"/>
          </a:p>
        </p:txBody>
      </p:sp>
    </p:spTree>
    <p:extLst>
      <p:ext uri="{BB962C8B-B14F-4D97-AF65-F5344CB8AC3E}">
        <p14:creationId xmlns:p14="http://schemas.microsoft.com/office/powerpoint/2010/main" val="2422920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8</a:t>
            </a:fld>
            <a:endParaRPr lang="en-US"/>
          </a:p>
        </p:txBody>
      </p:sp>
    </p:spTree>
    <p:extLst>
      <p:ext uri="{BB962C8B-B14F-4D97-AF65-F5344CB8AC3E}">
        <p14:creationId xmlns:p14="http://schemas.microsoft.com/office/powerpoint/2010/main" val="242292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fld id="{6CB75FB1-6BB1-48C7-B216-5C8A11988051}" type="slidenum">
              <a:rPr lang="en-US" smtClean="0"/>
              <a:pPr/>
              <a:t>9</a:t>
            </a:fld>
            <a:endParaRPr lang="en-US"/>
          </a:p>
        </p:txBody>
      </p:sp>
    </p:spTree>
    <p:extLst>
      <p:ext uri="{BB962C8B-B14F-4D97-AF65-F5344CB8AC3E}">
        <p14:creationId xmlns:p14="http://schemas.microsoft.com/office/powerpoint/2010/main" val="242292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667468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591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5759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58678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39221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12736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131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812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9393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93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668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367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title"/>
          </p:nvPr>
        </p:nvSpPr>
        <p:spPr bwMode="auto">
          <a:xfrm>
            <a:off x="457200" y="736600"/>
            <a:ext cx="82296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Footer Placeholder 3"/>
          <p:cNvSpPr txBox="1">
            <a:spLocks/>
          </p:cNvSpPr>
          <p:nvPr/>
        </p:nvSpPr>
        <p:spPr>
          <a:xfrm>
            <a:off x="153988" y="6553200"/>
            <a:ext cx="8761412" cy="228600"/>
          </a:xfrm>
          <a:prstGeom prst="rect">
            <a:avLst/>
          </a:prstGeom>
          <a:ln/>
        </p:spPr>
        <p:style>
          <a:lnRef idx="3">
            <a:schemeClr val="lt1"/>
          </a:lnRef>
          <a:fillRef idx="1">
            <a:schemeClr val="accent3"/>
          </a:fillRef>
          <a:effectRef idx="1">
            <a:schemeClr val="accent3"/>
          </a:effectRef>
          <a:fontRef idx="minor">
            <a:schemeClr val="lt1"/>
          </a:fontRef>
        </p:style>
        <p:txBody>
          <a:bodyPr anchor="ctr"/>
          <a:lstStyle>
            <a:lvl1pPr>
              <a:defRPr>
                <a:solidFill>
                  <a:srgbClr val="002060"/>
                </a:solidFill>
              </a:defRPr>
            </a:lvl1pPr>
          </a:lstStyle>
          <a:p>
            <a:pPr fontAlgn="auto">
              <a:spcBef>
                <a:spcPts val="0"/>
              </a:spcBef>
              <a:spcAft>
                <a:spcPts val="0"/>
              </a:spcAft>
              <a:defRPr/>
            </a:pPr>
            <a:r>
              <a:rPr lang="en-US" sz="1200" dirty="0" smtClean="0">
                <a:solidFill>
                  <a:schemeClr val="accent5">
                    <a:lumMod val="25000"/>
                  </a:schemeClr>
                </a:solidFill>
              </a:rPr>
              <a:t>Learning Opportunity for All</a:t>
            </a:r>
          </a:p>
        </p:txBody>
      </p:sp>
      <p:pic>
        <p:nvPicPr>
          <p:cNvPr id="3" name="Picture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4" y="-12700"/>
            <a:ext cx="9144000" cy="457200"/>
          </a:xfrm>
          <a:prstGeom prst="rect">
            <a:avLst/>
          </a:prstGeom>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94" y="6400800"/>
            <a:ext cx="9144000" cy="457200"/>
          </a:xfrm>
          <a:prstGeom prst="rect">
            <a:avLst/>
          </a:prstGeom>
        </p:spPr>
      </p:pic>
      <p:sp>
        <p:nvSpPr>
          <p:cNvPr id="18" name="Title 1"/>
          <p:cNvSpPr txBox="1">
            <a:spLocks/>
          </p:cNvSpPr>
          <p:nvPr userDrawn="1"/>
        </p:nvSpPr>
        <p:spPr>
          <a:xfrm>
            <a:off x="304800" y="0"/>
            <a:ext cx="4114800" cy="679450"/>
          </a:xfrm>
          <a:prstGeom prst="rect">
            <a:avLst/>
          </a:prstGeom>
        </p:spPr>
        <p:txBody>
          <a:bodyPr/>
          <a:lstStyle>
            <a:lvl1pPr algn="l" rtl="0" fontAlgn="base">
              <a:spcBef>
                <a:spcPct val="0"/>
              </a:spcBef>
              <a:spcAft>
                <a:spcPct val="0"/>
              </a:spcAft>
              <a:defRPr sz="1800" b="1" baseline="0">
                <a:solidFill>
                  <a:srgbClr val="003399"/>
                </a:solidFill>
                <a:latin typeface="+mj-lt"/>
                <a:ea typeface="+mj-ea"/>
                <a:cs typeface="+mj-cs"/>
              </a:defRPr>
            </a:lvl1pPr>
            <a:lvl2pPr algn="l" rtl="0" fontAlgn="base">
              <a:spcBef>
                <a:spcPct val="0"/>
              </a:spcBef>
              <a:spcAft>
                <a:spcPct val="0"/>
              </a:spcAft>
              <a:defRPr sz="2400" b="1">
                <a:solidFill>
                  <a:srgbClr val="003399"/>
                </a:solidFill>
                <a:latin typeface="Arial" charset="0"/>
                <a:cs typeface="Arial" charset="0"/>
              </a:defRPr>
            </a:lvl2pPr>
            <a:lvl3pPr algn="l" rtl="0" fontAlgn="base">
              <a:spcBef>
                <a:spcPct val="0"/>
              </a:spcBef>
              <a:spcAft>
                <a:spcPct val="0"/>
              </a:spcAft>
              <a:defRPr sz="2400" b="1">
                <a:solidFill>
                  <a:srgbClr val="003399"/>
                </a:solidFill>
                <a:latin typeface="Arial" charset="0"/>
                <a:cs typeface="Arial" charset="0"/>
              </a:defRPr>
            </a:lvl3pPr>
            <a:lvl4pPr algn="l" rtl="0" fontAlgn="base">
              <a:spcBef>
                <a:spcPct val="0"/>
              </a:spcBef>
              <a:spcAft>
                <a:spcPct val="0"/>
              </a:spcAft>
              <a:defRPr sz="2400" b="1">
                <a:solidFill>
                  <a:srgbClr val="003399"/>
                </a:solidFill>
                <a:latin typeface="Arial" charset="0"/>
                <a:cs typeface="Arial" charset="0"/>
              </a:defRPr>
            </a:lvl4pPr>
            <a:lvl5pPr algn="l" rtl="0" fontAlgn="base">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r>
              <a:rPr lang="en-US" kern="0" smtClean="0"/>
              <a:t>Viện Đại Học Mở Hà Nội</a:t>
            </a:r>
            <a:endParaRPr lang="en-US" kern="0"/>
          </a:p>
        </p:txBody>
      </p:sp>
      <p:sp>
        <p:nvSpPr>
          <p:cNvPr id="19" name="Title 1"/>
          <p:cNvSpPr txBox="1">
            <a:spLocks/>
          </p:cNvSpPr>
          <p:nvPr userDrawn="1"/>
        </p:nvSpPr>
        <p:spPr bwMode="auto">
          <a:xfrm>
            <a:off x="3657600" y="0"/>
            <a:ext cx="4800600" cy="508000"/>
          </a:xfrm>
          <a:prstGeom prst="rect">
            <a:avLst/>
          </a:prstGeom>
        </p:spPr>
        <p:txBody>
          <a:bodyPr/>
          <a:lstStyle>
            <a:defPPr>
              <a:defRPr lang="en-US"/>
            </a:defPPr>
            <a:lvl1pPr>
              <a:defRPr sz="1800" b="1" kern="0" baseline="0">
                <a:solidFill>
                  <a:srgbClr val="003399"/>
                </a:solidFill>
                <a:latin typeface="+mj-lt"/>
                <a:ea typeface="+mj-ea"/>
                <a:cs typeface="+mj-cs"/>
              </a:defRPr>
            </a:lvl1pPr>
            <a:lvl2pPr>
              <a:defRPr sz="2400" b="1">
                <a:solidFill>
                  <a:srgbClr val="003399"/>
                </a:solidFill>
                <a:latin typeface="Arial" charset="0"/>
                <a:cs typeface="Arial" charset="0"/>
              </a:defRPr>
            </a:lvl2pPr>
            <a:lvl3pPr>
              <a:defRPr sz="2400" b="1">
                <a:solidFill>
                  <a:srgbClr val="003399"/>
                </a:solidFill>
                <a:latin typeface="Arial" charset="0"/>
                <a:cs typeface="Arial" charset="0"/>
              </a:defRPr>
            </a:lvl3pPr>
            <a:lvl4pPr>
              <a:defRPr sz="2400" b="1">
                <a:solidFill>
                  <a:srgbClr val="003399"/>
                </a:solidFill>
                <a:latin typeface="Arial" charset="0"/>
                <a:cs typeface="Arial" charset="0"/>
              </a:defRPr>
            </a:lvl4pPr>
            <a:lvl5pPr>
              <a:defRPr sz="2400" b="1">
                <a:solidFill>
                  <a:srgbClr val="003399"/>
                </a:solidFill>
                <a:latin typeface="Arial" charset="0"/>
                <a:cs typeface="Arial" charset="0"/>
              </a:defRPr>
            </a:lvl5pPr>
            <a:lvl6pPr marL="457200" fontAlgn="base">
              <a:spcBef>
                <a:spcPct val="0"/>
              </a:spcBef>
              <a:spcAft>
                <a:spcPct val="0"/>
              </a:spcAft>
              <a:defRPr sz="2400" b="1">
                <a:solidFill>
                  <a:srgbClr val="003399"/>
                </a:solidFill>
                <a:latin typeface="Arial" charset="0"/>
                <a:cs typeface="Arial" charset="0"/>
              </a:defRPr>
            </a:lvl6pPr>
            <a:lvl7pPr marL="914400" fontAlgn="base">
              <a:spcBef>
                <a:spcPct val="0"/>
              </a:spcBef>
              <a:spcAft>
                <a:spcPct val="0"/>
              </a:spcAft>
              <a:defRPr sz="2400" b="1">
                <a:solidFill>
                  <a:srgbClr val="003399"/>
                </a:solidFill>
                <a:latin typeface="Arial" charset="0"/>
                <a:cs typeface="Arial" charset="0"/>
              </a:defRPr>
            </a:lvl7pPr>
            <a:lvl8pPr marL="1371600" fontAlgn="base">
              <a:spcBef>
                <a:spcPct val="0"/>
              </a:spcBef>
              <a:spcAft>
                <a:spcPct val="0"/>
              </a:spcAft>
              <a:defRPr sz="2400" b="1">
                <a:solidFill>
                  <a:srgbClr val="003399"/>
                </a:solidFill>
                <a:latin typeface="Arial" charset="0"/>
                <a:cs typeface="Arial" charset="0"/>
              </a:defRPr>
            </a:lvl8pPr>
            <a:lvl9pPr marL="1828800" fontAlgn="base">
              <a:spcBef>
                <a:spcPct val="0"/>
              </a:spcBef>
              <a:spcAft>
                <a:spcPct val="0"/>
              </a:spcAft>
              <a:defRPr sz="2400" b="1">
                <a:solidFill>
                  <a:srgbClr val="003399"/>
                </a:solidFill>
                <a:latin typeface="Arial" charset="0"/>
                <a:cs typeface="Arial" charset="0"/>
              </a:defRPr>
            </a:lvl9pPr>
          </a:lstStyle>
          <a:p>
            <a:pPr lvl="0"/>
            <a:r>
              <a:rPr lang="en-US" smtClean="0"/>
              <a:t>Trung tâm Đào tạo E-Learning</a:t>
            </a:r>
            <a:endParaRPr lang="en-US"/>
          </a:p>
        </p:txBody>
      </p:sp>
      <p:sp>
        <p:nvSpPr>
          <p:cNvPr id="20" name="Title 1"/>
          <p:cNvSpPr txBox="1">
            <a:spLocks/>
          </p:cNvSpPr>
          <p:nvPr userDrawn="1"/>
        </p:nvSpPr>
        <p:spPr bwMode="auto">
          <a:xfrm>
            <a:off x="1830388" y="64008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b="1" baseline="0">
                <a:solidFill>
                  <a:srgbClr val="003399"/>
                </a:solidFill>
                <a:latin typeface="+mj-lt"/>
                <a:ea typeface="+mj-ea"/>
                <a:cs typeface="+mj-cs"/>
              </a:defRPr>
            </a:lvl1pPr>
            <a:lvl2pPr algn="l" rtl="0" fontAlgn="base">
              <a:spcBef>
                <a:spcPct val="0"/>
              </a:spcBef>
              <a:spcAft>
                <a:spcPct val="0"/>
              </a:spcAft>
              <a:defRPr sz="2400" b="1">
                <a:solidFill>
                  <a:srgbClr val="003399"/>
                </a:solidFill>
                <a:latin typeface="Arial" charset="0"/>
                <a:cs typeface="Arial" charset="0"/>
              </a:defRPr>
            </a:lvl2pPr>
            <a:lvl3pPr algn="l" rtl="0" fontAlgn="base">
              <a:spcBef>
                <a:spcPct val="0"/>
              </a:spcBef>
              <a:spcAft>
                <a:spcPct val="0"/>
              </a:spcAft>
              <a:defRPr sz="2400" b="1">
                <a:solidFill>
                  <a:srgbClr val="003399"/>
                </a:solidFill>
                <a:latin typeface="Arial" charset="0"/>
                <a:cs typeface="Arial" charset="0"/>
              </a:defRPr>
            </a:lvl3pPr>
            <a:lvl4pPr algn="l" rtl="0" fontAlgn="base">
              <a:spcBef>
                <a:spcPct val="0"/>
              </a:spcBef>
              <a:spcAft>
                <a:spcPct val="0"/>
              </a:spcAft>
              <a:defRPr sz="2400" b="1">
                <a:solidFill>
                  <a:srgbClr val="003399"/>
                </a:solidFill>
                <a:latin typeface="Arial" charset="0"/>
                <a:cs typeface="Arial" charset="0"/>
              </a:defRPr>
            </a:lvl4pPr>
            <a:lvl5pPr algn="l" rtl="0" fontAlgn="base">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a:lstStyle>
          <a:p>
            <a:pPr algn="ctr"/>
            <a:endParaRPr lang="en-US" sz="1500" kern="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6" r:id="rId12"/>
  </p:sldLayoutIdLst>
  <p:timing>
    <p:tnLst>
      <p:par>
        <p:cTn id="1" dur="indefinite" restart="never" nodeType="tmRoot"/>
      </p:par>
    </p:tnLst>
  </p:timing>
  <p:hf hdr="0" ftr="0" dt="0"/>
  <p:txStyles>
    <p:titleStyle>
      <a:lvl1pPr algn="l" rtl="0" fontAlgn="base">
        <a:spcBef>
          <a:spcPct val="0"/>
        </a:spcBef>
        <a:spcAft>
          <a:spcPct val="0"/>
        </a:spcAft>
        <a:defRPr sz="2400" b="1">
          <a:solidFill>
            <a:srgbClr val="003399"/>
          </a:solidFill>
          <a:latin typeface="+mj-lt"/>
          <a:ea typeface="+mj-ea"/>
          <a:cs typeface="+mj-cs"/>
        </a:defRPr>
      </a:lvl1pPr>
      <a:lvl2pPr algn="l" rtl="0" fontAlgn="base">
        <a:spcBef>
          <a:spcPct val="0"/>
        </a:spcBef>
        <a:spcAft>
          <a:spcPct val="0"/>
        </a:spcAft>
        <a:defRPr sz="2400" b="1">
          <a:solidFill>
            <a:srgbClr val="003399"/>
          </a:solidFill>
          <a:latin typeface="Arial" charset="0"/>
          <a:cs typeface="Arial" charset="0"/>
        </a:defRPr>
      </a:lvl2pPr>
      <a:lvl3pPr algn="l" rtl="0" fontAlgn="base">
        <a:spcBef>
          <a:spcPct val="0"/>
        </a:spcBef>
        <a:spcAft>
          <a:spcPct val="0"/>
        </a:spcAft>
        <a:defRPr sz="2400" b="1">
          <a:solidFill>
            <a:srgbClr val="003399"/>
          </a:solidFill>
          <a:latin typeface="Arial" charset="0"/>
          <a:cs typeface="Arial" charset="0"/>
        </a:defRPr>
      </a:lvl3pPr>
      <a:lvl4pPr algn="l" rtl="0" fontAlgn="base">
        <a:spcBef>
          <a:spcPct val="0"/>
        </a:spcBef>
        <a:spcAft>
          <a:spcPct val="0"/>
        </a:spcAft>
        <a:defRPr sz="2400" b="1">
          <a:solidFill>
            <a:srgbClr val="003399"/>
          </a:solidFill>
          <a:latin typeface="Arial" charset="0"/>
          <a:cs typeface="Arial" charset="0"/>
        </a:defRPr>
      </a:lvl4pPr>
      <a:lvl5pPr algn="l" rtl="0" fontAlgn="base">
        <a:spcBef>
          <a:spcPct val="0"/>
        </a:spcBef>
        <a:spcAft>
          <a:spcPct val="0"/>
        </a:spcAft>
        <a:defRPr sz="2400" b="1">
          <a:solidFill>
            <a:srgbClr val="003399"/>
          </a:solidFill>
          <a:latin typeface="Arial" charset="0"/>
          <a:cs typeface="Arial" charset="0"/>
        </a:defRPr>
      </a:lvl5pPr>
      <a:lvl6pPr marL="457200" algn="l" rtl="0" eaLnBrk="1" fontAlgn="base" hangingPunct="1">
        <a:spcBef>
          <a:spcPct val="0"/>
        </a:spcBef>
        <a:spcAft>
          <a:spcPct val="0"/>
        </a:spcAft>
        <a:defRPr sz="2400" b="1">
          <a:solidFill>
            <a:srgbClr val="003399"/>
          </a:solidFill>
          <a:latin typeface="Arial" charset="0"/>
          <a:cs typeface="Arial" charset="0"/>
        </a:defRPr>
      </a:lvl6pPr>
      <a:lvl7pPr marL="914400" algn="l" rtl="0" eaLnBrk="1" fontAlgn="base" hangingPunct="1">
        <a:spcBef>
          <a:spcPct val="0"/>
        </a:spcBef>
        <a:spcAft>
          <a:spcPct val="0"/>
        </a:spcAft>
        <a:defRPr sz="2400" b="1">
          <a:solidFill>
            <a:srgbClr val="003399"/>
          </a:solidFill>
          <a:latin typeface="Arial" charset="0"/>
          <a:cs typeface="Arial" charset="0"/>
        </a:defRPr>
      </a:lvl7pPr>
      <a:lvl8pPr marL="1371600" algn="l" rtl="0" eaLnBrk="1" fontAlgn="base" hangingPunct="1">
        <a:spcBef>
          <a:spcPct val="0"/>
        </a:spcBef>
        <a:spcAft>
          <a:spcPct val="0"/>
        </a:spcAft>
        <a:defRPr sz="2400" b="1">
          <a:solidFill>
            <a:srgbClr val="003399"/>
          </a:solidFill>
          <a:latin typeface="Arial" charset="0"/>
          <a:cs typeface="Arial" charset="0"/>
        </a:defRPr>
      </a:lvl8pPr>
      <a:lvl9pPr marL="1828800" algn="l" rtl="0" eaLnBrk="1" fontAlgn="base" hangingPunct="1">
        <a:spcBef>
          <a:spcPct val="0"/>
        </a:spcBef>
        <a:spcAft>
          <a:spcPct val="0"/>
        </a:spcAft>
        <a:defRPr sz="2400" b="1">
          <a:solidFill>
            <a:srgbClr val="003399"/>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1600">
          <a:solidFill>
            <a:srgbClr val="003399"/>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1600">
          <a:solidFill>
            <a:srgbClr val="003399"/>
          </a:solidFill>
          <a:latin typeface="+mn-lt"/>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1600">
          <a:solidFill>
            <a:srgbClr val="003399"/>
          </a:solidFill>
          <a:latin typeface="+mn-lt"/>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1600">
          <a:solidFill>
            <a:srgbClr val="003399"/>
          </a:solidFill>
          <a:latin typeface="+mn-lt"/>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1600">
          <a:solidFill>
            <a:srgbClr val="003399"/>
          </a:solidFill>
          <a:latin typeface="+mn-lt"/>
          <a:cs typeface="+mn-cs"/>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rgbClr val="0033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Rot="1" noChangeArrowheads="1"/>
          </p:cNvSpPr>
          <p:nvPr/>
        </p:nvSpPr>
        <p:spPr bwMode="auto">
          <a:xfrm>
            <a:off x="368994" y="944286"/>
            <a:ext cx="5997394" cy="436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ts val="600"/>
              </a:spcBef>
              <a:spcAft>
                <a:spcPts val="600"/>
              </a:spcAft>
            </a:pPr>
            <a:r>
              <a:rPr lang="en-US" sz="2300" smtClean="0">
                <a:latin typeface="Arial" pitchFamily="34" charset="0"/>
                <a:ea typeface="ＭＳ Ｐゴシック" pitchFamily="34" charset="-128"/>
                <a:cs typeface="Arial" pitchFamily="34" charset="0"/>
              </a:rPr>
              <a:t>3.2.1 </a:t>
            </a:r>
            <a:r>
              <a:rPr lang="vi-VN" sz="2300" smtClean="0">
                <a:latin typeface="Arial" pitchFamily="34" charset="0"/>
                <a:ea typeface="ＭＳ Ｐゴシック" pitchFamily="34" charset="-128"/>
                <a:cs typeface="Arial" pitchFamily="34" charset="0"/>
              </a:rPr>
              <a:t>Giới thiệu về lập trình trên Windows</a:t>
            </a:r>
            <a:endParaRPr lang="vi-VN" sz="2300" dirty="0">
              <a:latin typeface="Arial" pitchFamily="34" charset="0"/>
              <a:ea typeface="ＭＳ Ｐゴシック" pitchFamily="34" charset="-128"/>
              <a:cs typeface="Arial" pitchFamily="34" charset="0"/>
            </a:endParaRPr>
          </a:p>
        </p:txBody>
      </p:sp>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31"/>
          <p:cNvSpPr/>
          <p:nvPr/>
        </p:nvSpPr>
        <p:spPr>
          <a:xfrm>
            <a:off x="343367" y="482584"/>
            <a:ext cx="8763000" cy="553998"/>
          </a:xfrm>
          <a:prstGeom prst="rect">
            <a:avLst/>
          </a:prstGeom>
        </p:spPr>
        <p:txBody>
          <a:bodyPr wrap="square">
            <a:spAutoFit/>
          </a:bodyPr>
          <a:lstStyle/>
          <a:p>
            <a:r>
              <a:rPr lang="en-US" sz="3000" smtClean="0"/>
              <a:t>3.2 Lập trình hệ thống trên môi trường WINDOWS</a:t>
            </a:r>
            <a:endParaRPr lang="en-US" sz="3000"/>
          </a:p>
        </p:txBody>
      </p:sp>
      <p:sp>
        <p:nvSpPr>
          <p:cNvPr id="60" name="Rectangle 59"/>
          <p:cNvSpPr/>
          <p:nvPr/>
        </p:nvSpPr>
        <p:spPr>
          <a:xfrm>
            <a:off x="507124" y="1268105"/>
            <a:ext cx="8449056" cy="1246495"/>
          </a:xfrm>
          <a:prstGeom prst="rect">
            <a:avLst/>
          </a:prstGeom>
        </p:spPr>
        <p:txBody>
          <a:bodyPr wrap="square" lIns="0" rIns="0">
            <a:spAutoFit/>
          </a:bodyPr>
          <a:lstStyle/>
          <a:p>
            <a:pPr algn="just"/>
            <a:r>
              <a:rPr lang="en-US" sz="2500" smtClean="0">
                <a:latin typeface="Times New Roman" pitchFamily="18" charset="0"/>
                <a:cs typeface="Times New Roman" pitchFamily="18" charset="0"/>
              </a:rPr>
              <a:t>Khi một chương trình ứng dụng chạy trên Windows sẽ chịu sự quản lý theo cơ chế của Windows, trên đó diễn ra các tương tác và chúng ta chia làm hai nhóm sau:</a:t>
            </a:r>
          </a:p>
        </p:txBody>
      </p:sp>
      <p:sp>
        <p:nvSpPr>
          <p:cNvPr id="8253" name="Rectangle 6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239" name="Group 47"/>
          <p:cNvGrpSpPr>
            <a:grpSpLocks noChangeAspect="1"/>
          </p:cNvGrpSpPr>
          <p:nvPr/>
        </p:nvGrpSpPr>
        <p:grpSpPr bwMode="auto">
          <a:xfrm>
            <a:off x="1654279" y="4645227"/>
            <a:ext cx="5761038" cy="1822450"/>
            <a:chOff x="1701" y="5439"/>
            <a:chExt cx="9072" cy="2871"/>
          </a:xfrm>
        </p:grpSpPr>
        <p:sp>
          <p:nvSpPr>
            <p:cNvPr id="8252" name="AutoShape 60"/>
            <p:cNvSpPr>
              <a:spLocks noChangeAspect="1" noChangeArrowheads="1" noTextEdit="1"/>
            </p:cNvSpPr>
            <p:nvPr/>
          </p:nvSpPr>
          <p:spPr bwMode="auto">
            <a:xfrm>
              <a:off x="1701" y="5439"/>
              <a:ext cx="9072" cy="287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51" name="Rectangle 59"/>
            <p:cNvSpPr>
              <a:spLocks noChangeArrowheads="1"/>
            </p:cNvSpPr>
            <p:nvPr/>
          </p:nvSpPr>
          <p:spPr bwMode="auto">
            <a:xfrm>
              <a:off x="3886" y="5610"/>
              <a:ext cx="3404" cy="1037"/>
            </a:xfrm>
            <a:prstGeom prst="rect">
              <a:avLst/>
            </a:prstGeom>
            <a:noFill/>
            <a:ln w="9525">
              <a:solidFill>
                <a:srgbClr val="000000"/>
              </a:solidFill>
              <a:miter lim="800000"/>
              <a:headEnd/>
              <a:tailEnd/>
            </a:ln>
          </p:spPr>
          <p:txBody>
            <a:bodyPr vert="horz" wrap="square" lIns="0" tIns="0" rIns="0" bIns="0" numCol="1" anchor="t" anchorCtr="0" compatLnSpc="1">
              <a:prstTxWarp prst="textNoShape">
                <a:avLst/>
              </a:prstTxWarp>
            </a:bodyPr>
            <a:lstStyle/>
            <a:p>
              <a:endParaRPr lang="en-US"/>
            </a:p>
          </p:txBody>
        </p:sp>
        <p:sp>
          <p:nvSpPr>
            <p:cNvPr id="8250" name="Text Box 58"/>
            <p:cNvSpPr txBox="1">
              <a:spLocks noChangeArrowheads="1"/>
            </p:cNvSpPr>
            <p:nvPr/>
          </p:nvSpPr>
          <p:spPr bwMode="auto">
            <a:xfrm>
              <a:off x="3889" y="7277"/>
              <a:ext cx="3401" cy="799"/>
            </a:xfrm>
            <a:prstGeom prst="rect">
              <a:avLst/>
            </a:prstGeom>
            <a:solidFill>
              <a:srgbClr val="7F7F7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Hardware</a:t>
              </a:r>
              <a:endParaRPr kumimoji="0" lang="en-US" sz="1400" b="0" i="0" u="none" strike="noStrike" cap="none" normalizeH="0" baseline="0" smtClean="0">
                <a:ln>
                  <a:noFill/>
                </a:ln>
                <a:solidFill>
                  <a:schemeClr val="tx1"/>
                </a:solidFill>
                <a:effectLst/>
                <a:latin typeface="Arial" pitchFamily="34" charset="0"/>
              </a:endParaRPr>
            </a:p>
          </p:txBody>
        </p:sp>
        <p:sp>
          <p:nvSpPr>
            <p:cNvPr id="8249" name="Text Box 57"/>
            <p:cNvSpPr txBox="1">
              <a:spLocks noChangeArrowheads="1"/>
            </p:cNvSpPr>
            <p:nvPr/>
          </p:nvSpPr>
          <p:spPr bwMode="auto">
            <a:xfrm>
              <a:off x="3889" y="6647"/>
              <a:ext cx="3401" cy="628"/>
            </a:xfrm>
            <a:prstGeom prst="rect">
              <a:avLst/>
            </a:prstGeom>
            <a:solidFill>
              <a:srgbClr val="DDD8C2"/>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50000"/>
                </a:lnSpc>
                <a:spcBef>
                  <a:spcPts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OS: Windows</a:t>
              </a:r>
              <a:endParaRPr kumimoji="0" lang="en-US" sz="1400" b="0" i="0" u="none" strike="noStrike" cap="none" normalizeH="0" baseline="0" smtClean="0">
                <a:ln>
                  <a:noFill/>
                </a:ln>
                <a:solidFill>
                  <a:schemeClr val="tx1"/>
                </a:solidFill>
                <a:effectLst/>
                <a:latin typeface="Arial" pitchFamily="34" charset="0"/>
              </a:endParaRPr>
            </a:p>
          </p:txBody>
        </p:sp>
        <p:sp>
          <p:nvSpPr>
            <p:cNvPr id="8248" name="Oval 56"/>
            <p:cNvSpPr>
              <a:spLocks noChangeArrowheads="1"/>
            </p:cNvSpPr>
            <p:nvPr/>
          </p:nvSpPr>
          <p:spPr bwMode="auto">
            <a:xfrm>
              <a:off x="3940" y="5790"/>
              <a:ext cx="861" cy="465"/>
            </a:xfrm>
            <a:prstGeom prst="ellipse">
              <a:avLst/>
            </a:prstGeom>
            <a:solidFill>
              <a:srgbClr val="D8D8D8"/>
            </a:solidFill>
            <a:ln w="9525">
              <a:no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Times New Roman" pitchFamily="18" charset="0"/>
                </a:rPr>
                <a:t>App1</a:t>
              </a:r>
              <a:endParaRPr kumimoji="0" lang="en-US" sz="1200" b="0" i="0" u="none" strike="noStrike" cap="none" normalizeH="0" baseline="0" smtClean="0">
                <a:ln>
                  <a:noFill/>
                </a:ln>
                <a:solidFill>
                  <a:schemeClr val="tx1"/>
                </a:solidFill>
                <a:effectLst/>
                <a:latin typeface="Arial" pitchFamily="34" charset="0"/>
              </a:endParaRPr>
            </a:p>
          </p:txBody>
        </p:sp>
        <p:sp>
          <p:nvSpPr>
            <p:cNvPr id="8247" name="Oval 55"/>
            <p:cNvSpPr>
              <a:spLocks noChangeArrowheads="1"/>
            </p:cNvSpPr>
            <p:nvPr/>
          </p:nvSpPr>
          <p:spPr bwMode="auto">
            <a:xfrm>
              <a:off x="4777" y="5629"/>
              <a:ext cx="947" cy="446"/>
            </a:xfrm>
            <a:prstGeom prst="ellipse">
              <a:avLst/>
            </a:prstGeom>
            <a:solidFill>
              <a:srgbClr val="D8D8D8"/>
            </a:solidFill>
            <a:ln w="9525">
              <a:no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Times New Roman" pitchFamily="18" charset="0"/>
                </a:rPr>
                <a:t>App2</a:t>
              </a:r>
              <a:endParaRPr kumimoji="0" lang="en-US" sz="1200" b="0" i="0" u="none" strike="noStrike" cap="none" normalizeH="0" baseline="0" smtClean="0">
                <a:ln>
                  <a:noFill/>
                </a:ln>
                <a:solidFill>
                  <a:schemeClr val="tx1"/>
                </a:solidFill>
                <a:effectLst/>
                <a:latin typeface="Arial" pitchFamily="34" charset="0"/>
              </a:endParaRPr>
            </a:p>
          </p:txBody>
        </p:sp>
        <p:sp>
          <p:nvSpPr>
            <p:cNvPr id="8246" name="Oval 54"/>
            <p:cNvSpPr>
              <a:spLocks noChangeArrowheads="1"/>
            </p:cNvSpPr>
            <p:nvPr/>
          </p:nvSpPr>
          <p:spPr bwMode="auto">
            <a:xfrm>
              <a:off x="5601" y="5925"/>
              <a:ext cx="962" cy="465"/>
            </a:xfrm>
            <a:prstGeom prst="ellipse">
              <a:avLst/>
            </a:prstGeom>
            <a:solidFill>
              <a:srgbClr val="D8D8D8"/>
            </a:solidFill>
            <a:ln w="9525">
              <a:no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Times New Roman" pitchFamily="18" charset="0"/>
                </a:rPr>
                <a:t>App3</a:t>
              </a:r>
              <a:endParaRPr kumimoji="0" lang="en-US" sz="1200" b="0" i="0" u="none" strike="noStrike" cap="none" normalizeH="0" baseline="0" smtClean="0">
                <a:ln>
                  <a:noFill/>
                </a:ln>
                <a:solidFill>
                  <a:schemeClr val="tx1"/>
                </a:solidFill>
                <a:effectLst/>
                <a:latin typeface="Arial" pitchFamily="34" charset="0"/>
              </a:endParaRPr>
            </a:p>
          </p:txBody>
        </p:sp>
        <p:sp>
          <p:nvSpPr>
            <p:cNvPr id="8245" name="Oval 53"/>
            <p:cNvSpPr>
              <a:spLocks noChangeArrowheads="1"/>
            </p:cNvSpPr>
            <p:nvPr/>
          </p:nvSpPr>
          <p:spPr bwMode="auto">
            <a:xfrm>
              <a:off x="6398" y="5629"/>
              <a:ext cx="876" cy="446"/>
            </a:xfrm>
            <a:prstGeom prst="ellipse">
              <a:avLst/>
            </a:prstGeom>
            <a:solidFill>
              <a:srgbClr val="D8D8D8"/>
            </a:solidFill>
            <a:ln w="9525">
              <a:no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Times New Roman" pitchFamily="18" charset="0"/>
                </a:rPr>
                <a:t>App4</a:t>
              </a:r>
              <a:endParaRPr kumimoji="0" lang="en-US" sz="1200" b="0" i="0" u="none" strike="noStrike" cap="none" normalizeH="0" baseline="0" smtClean="0">
                <a:ln>
                  <a:noFill/>
                </a:ln>
                <a:solidFill>
                  <a:schemeClr val="tx1"/>
                </a:solidFill>
                <a:effectLst/>
                <a:latin typeface="Arial" pitchFamily="34" charset="0"/>
              </a:endParaRPr>
            </a:p>
          </p:txBody>
        </p:sp>
        <p:sp>
          <p:nvSpPr>
            <p:cNvPr id="8244" name="AutoShape 52"/>
            <p:cNvSpPr>
              <a:spLocks noChangeArrowheads="1"/>
            </p:cNvSpPr>
            <p:nvPr/>
          </p:nvSpPr>
          <p:spPr bwMode="auto">
            <a:xfrm>
              <a:off x="4215" y="6255"/>
              <a:ext cx="315" cy="392"/>
            </a:xfrm>
            <a:prstGeom prst="upDownArrow">
              <a:avLst>
                <a:gd name="adj1" fmla="val 50000"/>
                <a:gd name="adj2" fmla="val 24889"/>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8243" name="AutoShape 51"/>
            <p:cNvSpPr>
              <a:spLocks noChangeArrowheads="1"/>
            </p:cNvSpPr>
            <p:nvPr/>
          </p:nvSpPr>
          <p:spPr bwMode="auto">
            <a:xfrm>
              <a:off x="5073" y="6075"/>
              <a:ext cx="315" cy="572"/>
            </a:xfrm>
            <a:prstGeom prst="upDownArrow">
              <a:avLst>
                <a:gd name="adj1" fmla="val 50000"/>
                <a:gd name="adj2" fmla="val 36317"/>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8242" name="AutoShape 50"/>
            <p:cNvSpPr>
              <a:spLocks noChangeArrowheads="1"/>
            </p:cNvSpPr>
            <p:nvPr/>
          </p:nvSpPr>
          <p:spPr bwMode="auto">
            <a:xfrm>
              <a:off x="6694" y="6075"/>
              <a:ext cx="315" cy="572"/>
            </a:xfrm>
            <a:prstGeom prst="upDownArrow">
              <a:avLst>
                <a:gd name="adj1" fmla="val 50000"/>
                <a:gd name="adj2" fmla="val 36317"/>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8241" name="AutoShape 49"/>
            <p:cNvSpPr>
              <a:spLocks noChangeArrowheads="1"/>
            </p:cNvSpPr>
            <p:nvPr/>
          </p:nvSpPr>
          <p:spPr bwMode="auto">
            <a:xfrm>
              <a:off x="5969" y="6405"/>
              <a:ext cx="211" cy="242"/>
            </a:xfrm>
            <a:prstGeom prst="upDownArrow">
              <a:avLst>
                <a:gd name="adj1" fmla="val 50000"/>
                <a:gd name="adj2" fmla="val 22938"/>
              </a:avLst>
            </a:prstGeom>
            <a:solidFill>
              <a:srgbClr val="808080"/>
            </a:solidFill>
            <a:ln w="9525">
              <a:noFill/>
              <a:miter lim="800000"/>
              <a:headEnd/>
              <a:tailEnd/>
            </a:ln>
          </p:spPr>
          <p:txBody>
            <a:bodyPr vert="horz" wrap="square" lIns="0" tIns="0" rIns="0" bIns="0" numCol="1" anchor="t" anchorCtr="0" compatLnSpc="1">
              <a:prstTxWarp prst="textNoShape">
                <a:avLst/>
              </a:prstTxWarp>
            </a:bodyPr>
            <a:lstStyle/>
            <a:p>
              <a:endParaRPr lang="en-US"/>
            </a:p>
          </p:txBody>
        </p:sp>
        <p:sp>
          <p:nvSpPr>
            <p:cNvPr id="8240" name="AutoShape 48"/>
            <p:cNvSpPr>
              <a:spLocks noChangeArrowheads="1"/>
            </p:cNvSpPr>
            <p:nvPr/>
          </p:nvSpPr>
          <p:spPr bwMode="auto">
            <a:xfrm>
              <a:off x="7805" y="6405"/>
              <a:ext cx="2416" cy="1384"/>
            </a:xfrm>
            <a:prstGeom prst="wedgeEllipseCallout">
              <a:avLst>
                <a:gd name="adj1" fmla="val -83824"/>
                <a:gd name="adj2" fmla="val -55551"/>
              </a:avLst>
            </a:prstGeom>
            <a:no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ea typeface="Times New Roman" pitchFamily="18" charset="0"/>
                  <a:cs typeface="Times New Roman" pitchFamily="18" charset="0"/>
                </a:rPr>
                <a:t>Tương tác giữa CTƯD và Windows</a:t>
              </a:r>
              <a:endParaRPr kumimoji="0" lang="en-US" sz="1400" b="0" i="0" u="none" strike="noStrike" cap="none" normalizeH="0" baseline="0" smtClean="0">
                <a:ln>
                  <a:noFill/>
                </a:ln>
                <a:solidFill>
                  <a:schemeClr val="tx1"/>
                </a:solidFill>
                <a:effectLst/>
                <a:latin typeface="Arial" pitchFamily="34" charset="0"/>
              </a:endParaRPr>
            </a:p>
          </p:txBody>
        </p:sp>
      </p:grpSp>
      <p:sp>
        <p:nvSpPr>
          <p:cNvPr id="22" name="Rectangle 21"/>
          <p:cNvSpPr/>
          <p:nvPr/>
        </p:nvSpPr>
        <p:spPr>
          <a:xfrm>
            <a:off x="415412" y="2395153"/>
            <a:ext cx="8229600" cy="477054"/>
          </a:xfrm>
          <a:prstGeom prst="rect">
            <a:avLst/>
          </a:prstGeom>
        </p:spPr>
        <p:txBody>
          <a:bodyPr wrap="square">
            <a:spAutoFit/>
          </a:bodyPr>
          <a:lstStyle/>
          <a:p>
            <a:pPr lvl="0" algn="just">
              <a:spcBef>
                <a:spcPts val="200"/>
              </a:spcBef>
            </a:pPr>
            <a:r>
              <a:rPr lang="en-US" sz="2500" i="1" smtClean="0">
                <a:latin typeface="Times New Roman" pitchFamily="18" charset="0"/>
                <a:cs typeface="Times New Roman" pitchFamily="18" charset="0"/>
              </a:rPr>
              <a:t>a. Tương tác từ chương trình ứng dụng đến Windows: </a:t>
            </a:r>
          </a:p>
        </p:txBody>
      </p:sp>
      <p:sp>
        <p:nvSpPr>
          <p:cNvPr id="23" name="Rectangle 22"/>
          <p:cNvSpPr/>
          <p:nvPr/>
        </p:nvSpPr>
        <p:spPr>
          <a:xfrm>
            <a:off x="520262" y="2745566"/>
            <a:ext cx="8449056" cy="2015936"/>
          </a:xfrm>
          <a:prstGeom prst="rect">
            <a:avLst/>
          </a:prstGeom>
        </p:spPr>
        <p:txBody>
          <a:bodyPr wrap="square" lIns="0" rIns="0">
            <a:spAutoFit/>
          </a:bodyPr>
          <a:lstStyle/>
          <a:p>
            <a:pPr algn="just"/>
            <a:r>
              <a:rPr lang="en-US" sz="2500" smtClean="0">
                <a:latin typeface="Times New Roman" pitchFamily="18" charset="0"/>
                <a:cs typeface="Times New Roman" pitchFamily="18" charset="0"/>
              </a:rPr>
              <a:t>Rõ ràng, chương trình ứng dụng khi chạy cần thực hiện xử lý các công việc theo yêu cầu của người dùng, chẳng hạn lưu dữ liệu vào ổ đĩa, in dữ liệu ra máy in, điều khiển một đối tượng trên màn hình,.... Để thực hiện các yêu cầu này, chương trình cần xử lý đến các thiết bị vật lý như màn hình, ổ đĩa, máy in,...</a:t>
            </a:r>
            <a:endParaRPr lang="en-US" sz="250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0251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0">
                                            <p:txEl>
                                              <p:pRg st="0" end="0"/>
                                            </p:txEl>
                                          </p:spTgt>
                                        </p:tgtEl>
                                        <p:attrNameLst>
                                          <p:attrName>style.visibility</p:attrName>
                                        </p:attrNameLst>
                                      </p:cBhvr>
                                      <p:to>
                                        <p:strVal val="visible"/>
                                      </p:to>
                                    </p:set>
                                    <p:animEffect transition="in" filter="box(in)">
                                      <p:cBhvr>
                                        <p:cTn id="17" dur="500"/>
                                        <p:tgtEl>
                                          <p:spTgt spid="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box(in)">
                                      <p:cBhvr>
                                        <p:cTn id="22" dur="500"/>
                                        <p:tgtEl>
                                          <p:spTgt spid="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ox(i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239"/>
                                        </p:tgtEl>
                                        <p:attrNameLst>
                                          <p:attrName>style.visibility</p:attrName>
                                        </p:attrNameLst>
                                      </p:cBhvr>
                                      <p:to>
                                        <p:strVal val="visible"/>
                                      </p:to>
                                    </p:set>
                                    <p:animEffect transition="in" filter="box(in)">
                                      <p:cBhvr>
                                        <p:cTn id="32" dur="500"/>
                                        <p:tgtEl>
                                          <p:spTgt spid="8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gray">
          <a:xfrm>
            <a:off x="1658345" y="1219201"/>
            <a:ext cx="41119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1</a:t>
            </a:r>
          </a:p>
        </p:txBody>
      </p:sp>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386133" y="533398"/>
            <a:ext cx="8449056" cy="861774"/>
          </a:xfrm>
          <a:prstGeom prst="rect">
            <a:avLst/>
          </a:prstGeom>
        </p:spPr>
        <p:txBody>
          <a:bodyPr wrap="square">
            <a:spAutoFit/>
          </a:bodyPr>
          <a:lstStyle/>
          <a:p>
            <a:pPr algn="just"/>
            <a:r>
              <a:rPr lang="en-US" sz="2500" smtClean="0">
                <a:latin typeface="Times New Roman" pitchFamily="18" charset="0"/>
                <a:cs typeface="Times New Roman" pitchFamily="18" charset="0"/>
              </a:rPr>
              <a:t>Do vậy một chương trình ứng dụng có xử lý thông điệp thường có 2 phần chương trình:</a:t>
            </a:r>
          </a:p>
        </p:txBody>
      </p:sp>
      <p:sp>
        <p:nvSpPr>
          <p:cNvPr id="13" name="Rectangle 12"/>
          <p:cNvSpPr/>
          <p:nvPr/>
        </p:nvSpPr>
        <p:spPr>
          <a:xfrm>
            <a:off x="394155" y="2991852"/>
            <a:ext cx="8449056" cy="2139047"/>
          </a:xfrm>
          <a:prstGeom prst="rect">
            <a:avLst/>
          </a:prstGeom>
        </p:spPr>
        <p:txBody>
          <a:bodyPr wrap="square">
            <a:spAutoFit/>
          </a:bodyPr>
          <a:lstStyle/>
          <a:p>
            <a:pPr marL="625475" indent="-288925" algn="just">
              <a:buFont typeface="Times New Roman" pitchFamily="18" charset="0"/>
              <a:buChar char="–"/>
            </a:pPr>
            <a:r>
              <a:rPr lang="en-US" sz="2500" smtClean="0">
                <a:latin typeface="Times New Roman" pitchFamily="18" charset="0"/>
                <a:cs typeface="Times New Roman" pitchFamily="18" charset="0"/>
              </a:rPr>
              <a:t>Vòng lặp chờ nhận thông điệp có dạng:</a:t>
            </a:r>
          </a:p>
          <a:p>
            <a:r>
              <a:rPr lang="en-US" sz="2800" smtClean="0"/>
              <a:t>         </a:t>
            </a:r>
            <a:r>
              <a:rPr lang="en-US" sz="2000" smtClean="0">
                <a:latin typeface="+mn-lt"/>
              </a:rPr>
              <a:t>MSG  m;</a:t>
            </a:r>
            <a:endParaRPr lang="en-US" sz="2000" b="1" smtClean="0">
              <a:latin typeface="+mn-lt"/>
            </a:endParaRPr>
          </a:p>
          <a:p>
            <a:r>
              <a:rPr lang="en-US" sz="2000" smtClean="0">
                <a:latin typeface="+mn-lt"/>
              </a:rPr>
              <a:t>             while (GetMessage(&amp;m,0,0,0) ){</a:t>
            </a:r>
            <a:endParaRPr lang="en-US" sz="2000" b="1" smtClean="0">
              <a:latin typeface="+mn-lt"/>
            </a:endParaRPr>
          </a:p>
          <a:p>
            <a:r>
              <a:rPr lang="en-US" sz="2000" smtClean="0">
                <a:latin typeface="+mn-lt"/>
              </a:rPr>
              <a:t>                       TranslateMessage(&amp;m);</a:t>
            </a:r>
            <a:endParaRPr lang="en-US" sz="2000" b="1" smtClean="0">
              <a:latin typeface="+mn-lt"/>
            </a:endParaRPr>
          </a:p>
          <a:p>
            <a:r>
              <a:rPr lang="en-US" sz="2000" smtClean="0">
                <a:latin typeface="+mn-lt"/>
              </a:rPr>
              <a:t>                        DispatchMessage(&amp;m); </a:t>
            </a:r>
            <a:endParaRPr lang="en-US" sz="2000" b="1" smtClean="0">
              <a:latin typeface="+mn-lt"/>
            </a:endParaRPr>
          </a:p>
          <a:p>
            <a:r>
              <a:rPr lang="en-US" sz="2000" b="1" smtClean="0">
                <a:latin typeface="+mn-lt"/>
              </a:rPr>
              <a:t>                </a:t>
            </a:r>
            <a:r>
              <a:rPr lang="en-US" sz="2000" smtClean="0">
                <a:latin typeface="+mn-lt"/>
              </a:rPr>
              <a:t>} </a:t>
            </a:r>
            <a:endParaRPr lang="en-US" sz="2500" smtClean="0">
              <a:latin typeface="Times New Roman" pitchFamily="18" charset="0"/>
              <a:cs typeface="Times New Roman" pitchFamily="18" charset="0"/>
            </a:endParaRPr>
          </a:p>
        </p:txBody>
      </p:sp>
      <p:sp>
        <p:nvSpPr>
          <p:cNvPr id="14" name="Rectangle 13"/>
          <p:cNvSpPr/>
          <p:nvPr/>
        </p:nvSpPr>
        <p:spPr>
          <a:xfrm>
            <a:off x="381000" y="1395663"/>
            <a:ext cx="8449056" cy="477054"/>
          </a:xfrm>
          <a:prstGeom prst="rect">
            <a:avLst/>
          </a:prstGeom>
        </p:spPr>
        <p:txBody>
          <a:bodyPr wrap="square">
            <a:spAutoFit/>
          </a:bodyPr>
          <a:lstStyle/>
          <a:p>
            <a:pPr algn="just"/>
            <a:r>
              <a:rPr lang="en-US" sz="2500" i="1" smtClean="0">
                <a:latin typeface="Times New Roman" pitchFamily="18" charset="0"/>
                <a:cs typeface="Times New Roman" pitchFamily="18" charset="0"/>
              </a:rPr>
              <a:t>1) Chương trình WinMain (….) thực hiện các công việc sau:</a:t>
            </a:r>
          </a:p>
        </p:txBody>
      </p:sp>
      <p:sp>
        <p:nvSpPr>
          <p:cNvPr id="15" name="Rectangle 14"/>
          <p:cNvSpPr/>
          <p:nvPr/>
        </p:nvSpPr>
        <p:spPr>
          <a:xfrm>
            <a:off x="381000" y="1800726"/>
            <a:ext cx="8449056" cy="1246495"/>
          </a:xfrm>
          <a:prstGeom prst="rect">
            <a:avLst/>
          </a:prstGeom>
        </p:spPr>
        <p:txBody>
          <a:bodyPr wrap="square">
            <a:spAutoFit/>
          </a:bodyPr>
          <a:lstStyle/>
          <a:p>
            <a:pPr marL="625475" indent="-288925" algn="just">
              <a:buFont typeface="Times New Roman" pitchFamily="18" charset="0"/>
              <a:buChar char="–"/>
            </a:pPr>
            <a:r>
              <a:rPr lang="en-US" sz="2500" smtClean="0">
                <a:latin typeface="Times New Roman" pitchFamily="18" charset="0"/>
                <a:cs typeface="Times New Roman" pitchFamily="18" charset="0"/>
              </a:rPr>
              <a:t>Lập trình cửa sổ: đăng ký lớp cửa sổ (</a:t>
            </a:r>
            <a:r>
              <a:rPr lang="en-US" sz="2000" smtClean="0">
                <a:latin typeface="+mn-lt"/>
                <a:cs typeface="Times New Roman" pitchFamily="18" charset="0"/>
              </a:rPr>
              <a:t>RegisterClass</a:t>
            </a:r>
            <a:r>
              <a:rPr lang="en-US" sz="2500" smtClean="0">
                <a:latin typeface="Times New Roman" pitchFamily="18" charset="0"/>
                <a:cs typeface="Times New Roman" pitchFamily="18" charset="0"/>
              </a:rPr>
              <a:t>), tạo và hiện cửa sổ lên màn hình (</a:t>
            </a:r>
            <a:r>
              <a:rPr lang="en-US" sz="2000" smtClean="0">
                <a:latin typeface="+mn-lt"/>
                <a:cs typeface="Times New Roman" pitchFamily="18" charset="0"/>
              </a:rPr>
              <a:t>CreaterWindow, ShowWindow, UpdateWindow</a:t>
            </a:r>
            <a:r>
              <a:rPr lang="en-US" sz="2500" smtClean="0">
                <a:latin typeface="Times New Roman" pitchFamily="18" charset="0"/>
                <a:cs typeface="Times New Roman" pitchFamily="18" charset="0"/>
              </a:rPr>
              <a:t>),</a:t>
            </a:r>
          </a:p>
        </p:txBody>
      </p:sp>
      <p:sp>
        <p:nvSpPr>
          <p:cNvPr id="18" name="Rectangle 17"/>
          <p:cNvSpPr/>
          <p:nvPr/>
        </p:nvSpPr>
        <p:spPr>
          <a:xfrm>
            <a:off x="429126" y="5045241"/>
            <a:ext cx="8449056" cy="477054"/>
          </a:xfrm>
          <a:prstGeom prst="rect">
            <a:avLst/>
          </a:prstGeom>
        </p:spPr>
        <p:txBody>
          <a:bodyPr wrap="square">
            <a:spAutoFit/>
          </a:bodyPr>
          <a:lstStyle/>
          <a:p>
            <a:pPr algn="just"/>
            <a:r>
              <a:rPr lang="en-US" sz="2500" i="1" smtClean="0">
                <a:latin typeface="Times New Roman" pitchFamily="18" charset="0"/>
                <a:cs typeface="Times New Roman" pitchFamily="18" charset="0"/>
              </a:rPr>
              <a:t>2) Chương trình xử lý thông điệp:</a:t>
            </a:r>
          </a:p>
        </p:txBody>
      </p:sp>
      <p:sp>
        <p:nvSpPr>
          <p:cNvPr id="21" name="Rectangle 20"/>
          <p:cNvSpPr/>
          <p:nvPr/>
        </p:nvSpPr>
        <p:spPr>
          <a:xfrm>
            <a:off x="200526" y="5471135"/>
            <a:ext cx="8449056" cy="861774"/>
          </a:xfrm>
          <a:prstGeom prst="rect">
            <a:avLst/>
          </a:prstGeom>
        </p:spPr>
        <p:txBody>
          <a:bodyPr wrap="square">
            <a:spAutoFit/>
          </a:bodyPr>
          <a:lstStyle/>
          <a:p>
            <a:pPr marL="625475" indent="-361950" algn="just"/>
            <a:r>
              <a:rPr lang="en-US" sz="2500" smtClean="0">
                <a:latin typeface="Times New Roman" pitchFamily="18" charset="0"/>
                <a:cs typeface="Times New Roman" pitchFamily="18" charset="0"/>
              </a:rPr>
              <a:t>    Có dạng:</a:t>
            </a:r>
          </a:p>
          <a:p>
            <a:pPr marL="625475" indent="-361950" algn="just"/>
            <a:r>
              <a:rPr lang="en-US" sz="2500" smtClean="0">
                <a:latin typeface="Times New Roman" pitchFamily="18" charset="0"/>
                <a:cs typeface="Times New Roman" pitchFamily="18" charset="0"/>
              </a:rPr>
              <a:t>         </a:t>
            </a:r>
            <a:r>
              <a:rPr lang="en-US" sz="2000" smtClean="0">
                <a:latin typeface="+mn-lt"/>
                <a:cs typeface="Times New Roman" pitchFamily="18" charset="0"/>
              </a:rPr>
              <a:t>LRESULT CALLBACK tên_hàm (…)</a:t>
            </a:r>
          </a:p>
        </p:txBody>
      </p:sp>
    </p:spTree>
    <p:custDataLst>
      <p:tags r:id="rId1"/>
    </p:custDataLst>
    <p:extLst>
      <p:ext uri="{BB962C8B-B14F-4D97-AF65-F5344CB8AC3E}">
        <p14:creationId xmlns:p14="http://schemas.microsoft.com/office/powerpoint/2010/main" val="273689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ox(in)">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8"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gray">
          <a:xfrm>
            <a:off x="1658345" y="1219201"/>
            <a:ext cx="41119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1</a:t>
            </a:r>
          </a:p>
        </p:txBody>
      </p:sp>
      <p:sp>
        <p:nvSpPr>
          <p:cNvPr id="16" name="Rectangle 3"/>
          <p:cNvSpPr txBox="1">
            <a:spLocks noRot="1" noChangeArrowheads="1"/>
          </p:cNvSpPr>
          <p:nvPr/>
        </p:nvSpPr>
        <p:spPr bwMode="auto">
          <a:xfrm>
            <a:off x="408802" y="861570"/>
            <a:ext cx="5089634" cy="5434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ts val="600"/>
              </a:spcBef>
              <a:spcAft>
                <a:spcPts val="600"/>
              </a:spcAft>
              <a:buFont typeface="Times New Roman" pitchFamily="18" charset="0"/>
              <a:buChar char="–"/>
            </a:pPr>
            <a:r>
              <a:rPr lang="vi-VN" sz="2500" dirty="0" smtClean="0">
                <a:latin typeface="Times New Roman" pitchFamily="18" charset="0"/>
                <a:ea typeface="ＭＳ Ｐゴシック" pitchFamily="34" charset="-128"/>
                <a:cs typeface="Times New Roman" pitchFamily="18" charset="0"/>
              </a:rPr>
              <a:t>Lập </a:t>
            </a:r>
            <a:r>
              <a:rPr lang="vi-VN" sz="2500" dirty="0">
                <a:latin typeface="Times New Roman" pitchFamily="18" charset="0"/>
                <a:ea typeface="ＭＳ Ｐゴシック" pitchFamily="34" charset="-128"/>
                <a:cs typeface="Times New Roman" pitchFamily="18" charset="0"/>
              </a:rPr>
              <a:t>trình xử lý </a:t>
            </a:r>
            <a:r>
              <a:rPr lang="vi-VN" sz="2500">
                <a:latin typeface="Times New Roman" pitchFamily="18" charset="0"/>
                <a:ea typeface="ＭＳ Ｐゴシック" pitchFamily="34" charset="-128"/>
                <a:cs typeface="Times New Roman" pitchFamily="18" charset="0"/>
              </a:rPr>
              <a:t>đồ </a:t>
            </a:r>
            <a:r>
              <a:rPr lang="vi-VN" sz="2500" smtClean="0">
                <a:latin typeface="Times New Roman" pitchFamily="18" charset="0"/>
                <a:ea typeface="ＭＳ Ｐゴシック" pitchFamily="34" charset="-128"/>
                <a:cs typeface="Times New Roman" pitchFamily="18" charset="0"/>
              </a:rPr>
              <a:t>h</a:t>
            </a:r>
            <a:r>
              <a:rPr lang="en-US" sz="2500" smtClean="0">
                <a:latin typeface="Times New Roman" pitchFamily="18" charset="0"/>
                <a:ea typeface="ＭＳ Ｐゴシック" pitchFamily="34" charset="-128"/>
                <a:cs typeface="Times New Roman" pitchFamily="18" charset="0"/>
              </a:rPr>
              <a:t>ọa.</a:t>
            </a:r>
            <a:endParaRPr lang="vi-VN" sz="2500" dirty="0">
              <a:latin typeface="Times New Roman" pitchFamily="18" charset="0"/>
              <a:ea typeface="ＭＳ Ｐゴシック" pitchFamily="34" charset="-128"/>
              <a:cs typeface="Times New Roman" pitchFamily="18" charset="0"/>
            </a:endParaRPr>
          </a:p>
        </p:txBody>
      </p:sp>
      <p:sp>
        <p:nvSpPr>
          <p:cNvPr id="17" name="Rectangle 3"/>
          <p:cNvSpPr txBox="1">
            <a:spLocks noRot="1" noChangeArrowheads="1"/>
          </p:cNvSpPr>
          <p:nvPr/>
        </p:nvSpPr>
        <p:spPr bwMode="auto">
          <a:xfrm>
            <a:off x="390144" y="2789252"/>
            <a:ext cx="8449056" cy="23923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1175" lvl="0" indent="-222250" algn="just">
              <a:spcBef>
                <a:spcPts val="0"/>
              </a:spcBef>
              <a:spcAft>
                <a:spcPts val="0"/>
              </a:spcAft>
              <a:buFont typeface="Arial" pitchFamily="34" charset="0"/>
              <a:buChar char="•"/>
            </a:pPr>
            <a:r>
              <a:rPr lang="en-US" sz="2500" smtClean="0">
                <a:latin typeface="Times New Roman" pitchFamily="18" charset="0"/>
                <a:ea typeface="ＭＳ Ｐゴシック" pitchFamily="34" charset="-128"/>
                <a:cs typeface="Times New Roman" pitchFamily="18" charset="0"/>
              </a:rPr>
              <a:t>DLL: Thư viện lập trình là một tập các đại lượng, các hàm,  các biến,… cung cấp cho chương trình ứng dụng. Có hai loại thư viện là: thư viện tĩnh  (được lập trình, dịch và liên kết với chương trình sử dụng dẫn đến các chương trình rất lớn), và thư viện động cho phép một chương trình sử dụng độc lập với nó (chỉ nạp vào khi chạy chương trình).</a:t>
            </a:r>
            <a:endParaRPr lang="vi-VN" sz="2500" dirty="0">
              <a:latin typeface="Times New Roman" pitchFamily="18" charset="0"/>
              <a:ea typeface="ＭＳ Ｐゴシック" pitchFamily="34" charset="-128"/>
              <a:cs typeface="Times New Roman" pitchFamily="18" charset="0"/>
            </a:endParaRPr>
          </a:p>
        </p:txBody>
      </p:sp>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3"/>
          <p:cNvSpPr txBox="1">
            <a:spLocks noRot="1" noChangeArrowheads="1"/>
          </p:cNvSpPr>
          <p:nvPr/>
        </p:nvSpPr>
        <p:spPr bwMode="auto">
          <a:xfrm>
            <a:off x="381000" y="1275348"/>
            <a:ext cx="8449056"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gn="just">
              <a:spcBef>
                <a:spcPts val="600"/>
              </a:spcBef>
              <a:spcAft>
                <a:spcPts val="600"/>
              </a:spcAft>
              <a:buFont typeface="Times New Roman" pitchFamily="18" charset="0"/>
              <a:buChar char="–"/>
            </a:pPr>
            <a:r>
              <a:rPr lang="vi-VN" sz="2500" dirty="0" smtClean="0">
                <a:latin typeface="Times New Roman" pitchFamily="18" charset="0"/>
                <a:ea typeface="ＭＳ Ｐゴシック" pitchFamily="34" charset="-128"/>
                <a:cs typeface="Times New Roman" pitchFamily="18" charset="0"/>
              </a:rPr>
              <a:t>Lập </a:t>
            </a:r>
            <a:r>
              <a:rPr lang="vi-VN" sz="2500" smtClean="0">
                <a:latin typeface="Times New Roman" pitchFamily="18" charset="0"/>
                <a:ea typeface="ＭＳ Ｐゴシック" pitchFamily="34" charset="-128"/>
                <a:cs typeface="Times New Roman" pitchFamily="18" charset="0"/>
              </a:rPr>
              <a:t>trình</a:t>
            </a:r>
            <a:r>
              <a:rPr lang="en-US" sz="2500" smtClean="0">
                <a:latin typeface="Times New Roman" pitchFamily="18" charset="0"/>
                <a:ea typeface="ＭＳ Ｐゴシック" pitchFamily="34" charset="-128"/>
                <a:cs typeface="Times New Roman" pitchFamily="18" charset="0"/>
              </a:rPr>
              <a:t> </a:t>
            </a:r>
            <a:r>
              <a:rPr lang="vi-VN" sz="2500" smtClean="0">
                <a:latin typeface="Times New Roman" pitchFamily="18" charset="0"/>
                <a:ea typeface="ＭＳ Ｐゴシック" pitchFamily="34" charset="-128"/>
                <a:cs typeface="Times New Roman" pitchFamily="18" charset="0"/>
              </a:rPr>
              <a:t>đa</a:t>
            </a:r>
            <a:r>
              <a:rPr lang="en-US" sz="2500" smtClean="0">
                <a:latin typeface="Times New Roman" pitchFamily="18" charset="0"/>
                <a:ea typeface="ＭＳ Ｐゴシック" pitchFamily="34" charset="-128"/>
                <a:cs typeface="Times New Roman" pitchFamily="18" charset="0"/>
              </a:rPr>
              <a:t> </a:t>
            </a:r>
            <a:r>
              <a:rPr lang="vi-VN" sz="2500" smtClean="0">
                <a:latin typeface="Times New Roman" pitchFamily="18" charset="0"/>
                <a:ea typeface="ＭＳ Ｐゴシック" pitchFamily="34" charset="-128"/>
                <a:cs typeface="Times New Roman" pitchFamily="18" charset="0"/>
              </a:rPr>
              <a:t>luồng</a:t>
            </a:r>
            <a:r>
              <a:rPr lang="en-US" sz="2500" smtClean="0">
                <a:solidFill>
                  <a:srgbClr val="003399"/>
                </a:solidFill>
                <a:latin typeface="Times New Roman" pitchFamily="18" charset="0"/>
                <a:ea typeface="ＭＳ Ｐゴシック" pitchFamily="34" charset="-128"/>
                <a:cs typeface="Times New Roman" pitchFamily="18" charset="0"/>
              </a:rPr>
              <a:t>: </a:t>
            </a:r>
            <a:r>
              <a:rPr lang="en-US" sz="2500" smtClean="0">
                <a:latin typeface="Times New Roman" pitchFamily="18" charset="0"/>
                <a:ea typeface="ＭＳ Ｐゴシック" pitchFamily="34" charset="-128"/>
                <a:cs typeface="Times New Roman" pitchFamily="18" charset="0"/>
              </a:rPr>
              <a:t>Khai thác tính đa nhiệm trên Windows, tức là trong một chương trình có thể lập trình thực hiện nhiều phần công việc đồng thời. </a:t>
            </a:r>
            <a:endParaRPr lang="vi-VN" sz="2500" dirty="0">
              <a:latin typeface="Times New Roman" pitchFamily="18" charset="0"/>
              <a:ea typeface="ＭＳ Ｐゴシック" pitchFamily="34" charset="-128"/>
              <a:cs typeface="Times New Roman" pitchFamily="18" charset="0"/>
            </a:endParaRPr>
          </a:p>
        </p:txBody>
      </p:sp>
      <p:sp>
        <p:nvSpPr>
          <p:cNvPr id="12" name="Rectangle 11"/>
          <p:cNvSpPr/>
          <p:nvPr/>
        </p:nvSpPr>
        <p:spPr>
          <a:xfrm>
            <a:off x="386133" y="461209"/>
            <a:ext cx="8449056" cy="477054"/>
          </a:xfrm>
          <a:prstGeom prst="rect">
            <a:avLst/>
          </a:prstGeom>
        </p:spPr>
        <p:txBody>
          <a:bodyPr wrap="square">
            <a:spAutoFit/>
          </a:bodyPr>
          <a:lstStyle/>
          <a:p>
            <a:pPr algn="just"/>
            <a:r>
              <a:rPr lang="en-US" sz="2500" smtClean="0">
                <a:latin typeface="Times New Roman" pitchFamily="18" charset="0"/>
                <a:cs typeface="Times New Roman" pitchFamily="18" charset="0"/>
              </a:rPr>
              <a:t>Ngoài ra còn có các vấn đề về:</a:t>
            </a:r>
          </a:p>
        </p:txBody>
      </p:sp>
      <p:sp>
        <p:nvSpPr>
          <p:cNvPr id="11" name="Rectangle 3"/>
          <p:cNvSpPr txBox="1">
            <a:spLocks noRot="1" noChangeArrowheads="1"/>
          </p:cNvSpPr>
          <p:nvPr/>
        </p:nvSpPr>
        <p:spPr bwMode="auto">
          <a:xfrm>
            <a:off x="381000" y="3154208"/>
            <a:ext cx="8449056" cy="2713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ts val="0"/>
              </a:spcBef>
              <a:spcAft>
                <a:spcPts val="0"/>
              </a:spcAft>
              <a:buFont typeface="Times New Roman" pitchFamily="18" charset="0"/>
              <a:buChar char="–"/>
            </a:pPr>
            <a:endParaRPr lang="vi-VN" sz="2500" dirty="0">
              <a:latin typeface="Times New Roman" pitchFamily="18" charset="0"/>
              <a:ea typeface="ＭＳ Ｐゴシック" pitchFamily="34" charset="-128"/>
              <a:cs typeface="Times New Roman" pitchFamily="18" charset="0"/>
            </a:endParaRPr>
          </a:p>
        </p:txBody>
      </p:sp>
      <p:sp>
        <p:nvSpPr>
          <p:cNvPr id="13" name="Rectangle 3"/>
          <p:cNvSpPr txBox="1">
            <a:spLocks noRot="1" noChangeArrowheads="1"/>
          </p:cNvSpPr>
          <p:nvPr/>
        </p:nvSpPr>
        <p:spPr bwMode="auto">
          <a:xfrm>
            <a:off x="390144" y="5123375"/>
            <a:ext cx="8449056" cy="96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1175" indent="-222250" algn="just">
              <a:spcBef>
                <a:spcPts val="0"/>
              </a:spcBef>
              <a:spcAft>
                <a:spcPts val="0"/>
              </a:spcAft>
              <a:buFont typeface="Arial" pitchFamily="34" charset="0"/>
              <a:buChar char="•"/>
            </a:pPr>
            <a:r>
              <a:rPr lang="en-US" sz="2500" smtClean="0">
                <a:latin typeface="Times New Roman" pitchFamily="18" charset="0"/>
                <a:ea typeface="ＭＳ Ｐゴシック" pitchFamily="34" charset="-128"/>
                <a:cs typeface="Times New Roman" pitchFamily="18" charset="0"/>
              </a:rPr>
              <a:t>HOOK: Cho phép chương trình có thể chặn các sự kiện trên máy tính hoặc các hàm API</a:t>
            </a:r>
            <a:endParaRPr lang="vi-VN" sz="2500" dirty="0">
              <a:latin typeface="Times New Roman" pitchFamily="18" charset="0"/>
              <a:ea typeface="ＭＳ Ｐゴシック" pitchFamily="34" charset="-128"/>
              <a:cs typeface="Times New Roman" pitchFamily="18" charset="0"/>
            </a:endParaRPr>
          </a:p>
        </p:txBody>
      </p:sp>
      <p:sp>
        <p:nvSpPr>
          <p:cNvPr id="14" name="Rectangle 3"/>
          <p:cNvSpPr txBox="1">
            <a:spLocks noRot="1" noChangeArrowheads="1"/>
          </p:cNvSpPr>
          <p:nvPr/>
        </p:nvSpPr>
        <p:spPr bwMode="auto">
          <a:xfrm>
            <a:off x="366081" y="2396219"/>
            <a:ext cx="8449056" cy="6357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ts val="0"/>
              </a:spcBef>
              <a:spcAft>
                <a:spcPts val="0"/>
              </a:spcAft>
              <a:buFont typeface="Times New Roman" pitchFamily="18" charset="0"/>
              <a:buChar char="–"/>
            </a:pPr>
            <a:r>
              <a:rPr lang="vi-VN" sz="2500" dirty="0" smtClean="0">
                <a:latin typeface="Times New Roman" pitchFamily="18" charset="0"/>
                <a:ea typeface="ＭＳ Ｐゴシック" pitchFamily="34" charset="-128"/>
                <a:cs typeface="Times New Roman" pitchFamily="18" charset="0"/>
              </a:rPr>
              <a:t>Lập </a:t>
            </a:r>
            <a:r>
              <a:rPr lang="vi-VN" sz="2500" dirty="0">
                <a:latin typeface="Times New Roman" pitchFamily="18" charset="0"/>
                <a:ea typeface="ＭＳ Ｐゴシック" pitchFamily="34" charset="-128"/>
                <a:cs typeface="Times New Roman" pitchFamily="18" charset="0"/>
              </a:rPr>
              <a:t>trình thư viện DLL và xử </a:t>
            </a:r>
            <a:r>
              <a:rPr lang="vi-VN" sz="2500">
                <a:latin typeface="Times New Roman" pitchFamily="18" charset="0"/>
                <a:ea typeface="ＭＳ Ｐゴシック" pitchFamily="34" charset="-128"/>
                <a:cs typeface="Times New Roman" pitchFamily="18" charset="0"/>
              </a:rPr>
              <a:t>lý </a:t>
            </a:r>
            <a:r>
              <a:rPr lang="vi-VN" sz="2500" smtClean="0">
                <a:latin typeface="Times New Roman" pitchFamily="18" charset="0"/>
                <a:ea typeface="ＭＳ Ｐゴシック" pitchFamily="34" charset="-128"/>
                <a:cs typeface="Times New Roman" pitchFamily="18" charset="0"/>
              </a:rPr>
              <a:t>HOOK</a:t>
            </a:r>
            <a:endParaRPr lang="en-US" sz="2500" smtClean="0">
              <a:latin typeface="Times New Roman" pitchFamily="18" charset="0"/>
              <a:ea typeface="ＭＳ Ｐゴシック" pitchFamily="34" charset="-128"/>
              <a:cs typeface="Times New Roman" pitchFamily="18" charset="0"/>
            </a:endParaRPr>
          </a:p>
        </p:txBody>
      </p:sp>
    </p:spTree>
    <p:custDataLst>
      <p:tags r:id="rId1"/>
    </p:custDataLst>
    <p:extLst>
      <p:ext uri="{BB962C8B-B14F-4D97-AF65-F5344CB8AC3E}">
        <p14:creationId xmlns:p14="http://schemas.microsoft.com/office/powerpoint/2010/main" val="273689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ox(i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0"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567" y="476853"/>
            <a:ext cx="8449056" cy="1275748"/>
          </a:xfrm>
        </p:spPr>
        <p:txBody>
          <a:bodyPr/>
          <a:lstStyle/>
          <a:p>
            <a:pPr marL="0" indent="11113" algn="just">
              <a:spcBef>
                <a:spcPct val="0"/>
              </a:spcBef>
              <a:buNone/>
            </a:pPr>
            <a:r>
              <a:rPr lang="en-US" sz="2500" kern="1200" smtClean="0">
                <a:solidFill>
                  <a:schemeClr val="tx1"/>
                </a:solidFill>
                <a:latin typeface="Times New Roman" pitchFamily="18" charset="0"/>
                <a:cs typeface="Times New Roman" pitchFamily="18" charset="0"/>
              </a:rPr>
              <a:t>Windows cung cấp giao diện lập trình ứng dụng (Application Programming Interface - API ) để truy cập, khai thác, xử lý đến các thiết bị vật lý trên máy tính.</a:t>
            </a:r>
          </a:p>
        </p:txBody>
      </p:sp>
      <p:sp>
        <p:nvSpPr>
          <p:cNvPr id="4" name="Oval 6"/>
          <p:cNvSpPr>
            <a:spLocks noChangeArrowheads="1"/>
          </p:cNvSpPr>
          <p:nvPr/>
        </p:nvSpPr>
        <p:spPr bwMode="auto">
          <a:xfrm>
            <a:off x="884983" y="1823545"/>
            <a:ext cx="3935226" cy="1473510"/>
          </a:xfrm>
          <a:prstGeom prst="ellipse">
            <a:avLst/>
          </a:prstGeom>
          <a:solidFill>
            <a:srgbClr val="F2F2F2"/>
          </a:solidFill>
          <a:ln w="19050">
            <a:solidFill>
              <a:srgbClr val="000000"/>
            </a:solidFill>
            <a:round/>
            <a:headEnd/>
            <a:tailEnd/>
          </a:ln>
        </p:spPr>
        <p:txBody>
          <a:bodyPr vert="horz" wrap="square" lIns="0" tIns="0" rIns="0" bIns="0" numCol="1" anchor="t" anchorCtr="0" compatLnSpc="1">
            <a:prstTxWarp prst="textNoShape">
              <a:avLst/>
            </a:prstTxWarp>
          </a:bodyPr>
          <a:lstStyle/>
          <a:p>
            <a:pPr lvl="0" algn="r"/>
            <a:endParaRPr kumimoji="0" lang="en-US" sz="1600" b="0" i="0" u="none" strike="noStrike" cap="none" normalizeH="0" baseline="0" dirty="0" smtClean="0">
              <a:ln>
                <a:noFill/>
              </a:ln>
              <a:solidFill>
                <a:schemeClr val="tx1"/>
              </a:solidFill>
              <a:effectLst/>
            </a:endParaRPr>
          </a:p>
        </p:txBody>
      </p:sp>
      <p:sp>
        <p:nvSpPr>
          <p:cNvPr id="5" name="Oval 5" descr="Divot"/>
          <p:cNvSpPr>
            <a:spLocks noChangeArrowheads="1"/>
          </p:cNvSpPr>
          <p:nvPr/>
        </p:nvSpPr>
        <p:spPr bwMode="auto">
          <a:xfrm>
            <a:off x="1092265" y="2122156"/>
            <a:ext cx="2253489" cy="905219"/>
          </a:xfrm>
          <a:prstGeom prst="ellipse">
            <a:avLst/>
          </a:prstGeom>
          <a:pattFill prst="divot">
            <a:fgClr>
              <a:srgbClr val="F2F2F2"/>
            </a:fgClr>
            <a:bgClr>
              <a:srgbClr val="FFFFFF"/>
            </a:bgClr>
          </a:pattFill>
          <a:ln w="19050">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Lõi</a:t>
            </a:r>
            <a:r>
              <a:rPr kumimoji="0" lang="en-US" sz="1600" b="0"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của</a:t>
            </a:r>
            <a:r>
              <a:rPr kumimoji="0" lang="en-US" sz="1600" b="0"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hệ</a:t>
            </a:r>
            <a:r>
              <a:rPr kumimoji="0" lang="en-US" sz="1600" b="0"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điều</a:t>
            </a:r>
            <a:r>
              <a:rPr kumimoji="0" lang="en-US" sz="1600" b="0"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hành</a:t>
            </a:r>
            <a:r>
              <a:rPr kumimoji="0" lang="en-US" sz="1600" b="0"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 Windows</a:t>
            </a:r>
            <a:r>
              <a:rPr kumimoji="0" lang="en-US" sz="1600" b="0" i="0" u="none" strike="noStrike" cap="none" normalizeH="0" baseline="0" dirty="0" smtClean="0">
                <a:ln>
                  <a:noFill/>
                </a:ln>
                <a:solidFill>
                  <a:srgbClr val="002060"/>
                </a:solidFill>
                <a:effectLst/>
                <a:ea typeface="Times New Roman" pitchFamily="18" charset="0"/>
                <a:cs typeface="Times New Roman" pitchFamily="18" charset="0"/>
              </a:rPr>
              <a:t> </a:t>
            </a:r>
            <a:r>
              <a:rPr kumimoji="0" lang="en-US" sz="1600" b="0"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(core)</a:t>
            </a:r>
            <a:endParaRPr kumimoji="0" lang="en-US" sz="1600" b="0" i="0" u="none" strike="noStrike" cap="none" normalizeH="0" baseline="0" dirty="0" smtClean="0">
              <a:ln>
                <a:noFill/>
              </a:ln>
              <a:solidFill>
                <a:srgbClr val="002060"/>
              </a:solidFill>
              <a:effectLst/>
            </a:endParaRPr>
          </a:p>
        </p:txBody>
      </p:sp>
      <p:sp>
        <p:nvSpPr>
          <p:cNvPr id="6" name="Text Box 4"/>
          <p:cNvSpPr txBox="1">
            <a:spLocks noChangeArrowheads="1"/>
          </p:cNvSpPr>
          <p:nvPr/>
        </p:nvSpPr>
        <p:spPr bwMode="auto">
          <a:xfrm>
            <a:off x="6732782" y="1919906"/>
            <a:ext cx="1604550" cy="1152963"/>
          </a:xfrm>
          <a:prstGeom prst="rect">
            <a:avLst/>
          </a:prstGeom>
          <a:pattFill prst="pct5">
            <a:fgClr>
              <a:schemeClr val="accent1"/>
            </a:fgClr>
            <a:bgClr>
              <a:schemeClr val="bg1"/>
            </a:bgClr>
          </a:pattFill>
          <a:ln w="19050" cmpd="sng">
            <a:solidFill>
              <a:srgbClr val="000000"/>
            </a:solidFill>
            <a:miter lim="800000"/>
            <a:headEnd/>
            <a:tailEnd/>
          </a:ln>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1600" b="1"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Chương</a:t>
            </a:r>
            <a:r>
              <a:rPr kumimoji="0" lang="en-US" sz="1600" b="1"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 </a:t>
            </a:r>
            <a:r>
              <a:rPr kumimoji="0" lang="en-US" sz="1600" b="1"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trình</a:t>
            </a:r>
            <a:r>
              <a:rPr kumimoji="0" lang="en-US" sz="1600" b="1"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 </a:t>
            </a:r>
            <a:r>
              <a:rPr kumimoji="0" lang="en-US" sz="1600" b="1"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ứng</a:t>
            </a:r>
            <a:r>
              <a:rPr kumimoji="0" lang="en-US" sz="1600" b="1"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 </a:t>
            </a:r>
            <a:r>
              <a:rPr kumimoji="0" lang="en-US" sz="1600" b="1"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dụng</a:t>
            </a:r>
            <a:endParaRPr kumimoji="0" lang="en-US" sz="1600" b="1" i="0" u="none" strike="noStrike" cap="none" normalizeH="0" baseline="0" dirty="0" smtClean="0">
              <a:ln>
                <a:noFill/>
              </a:ln>
              <a:solidFill>
                <a:srgbClr val="002060"/>
              </a:solidFill>
              <a:effectLst/>
            </a:endParaRPr>
          </a:p>
        </p:txBody>
      </p:sp>
      <p:sp>
        <p:nvSpPr>
          <p:cNvPr id="7" name="Freeform 3"/>
          <p:cNvSpPr>
            <a:spLocks/>
          </p:cNvSpPr>
          <p:nvPr/>
        </p:nvSpPr>
        <p:spPr bwMode="auto">
          <a:xfrm rot="-300000">
            <a:off x="4137097" y="2082436"/>
            <a:ext cx="2582621" cy="534551"/>
          </a:xfrm>
          <a:custGeom>
            <a:avLst/>
            <a:gdLst>
              <a:gd name="T0" fmla="*/ 1996 w 1996"/>
              <a:gd name="T1" fmla="*/ 560 h 560"/>
              <a:gd name="T2" fmla="*/ 1139 w 1996"/>
              <a:gd name="T3" fmla="*/ 50 h 560"/>
              <a:gd name="T4" fmla="*/ 0 w 1996"/>
              <a:gd name="T5" fmla="*/ 260 h 560"/>
            </a:gdLst>
            <a:ahLst/>
            <a:cxnLst>
              <a:cxn ang="0">
                <a:pos x="T0" y="T1"/>
              </a:cxn>
              <a:cxn ang="0">
                <a:pos x="T2" y="T3"/>
              </a:cxn>
              <a:cxn ang="0">
                <a:pos x="T4" y="T5"/>
              </a:cxn>
            </a:cxnLst>
            <a:rect l="0" t="0" r="r" b="b"/>
            <a:pathLst>
              <a:path w="1996" h="560">
                <a:moveTo>
                  <a:pt x="1996" y="560"/>
                </a:moveTo>
                <a:cubicBezTo>
                  <a:pt x="1734" y="330"/>
                  <a:pt x="1472" y="100"/>
                  <a:pt x="1139" y="50"/>
                </a:cubicBezTo>
                <a:cubicBezTo>
                  <a:pt x="806" y="0"/>
                  <a:pt x="403" y="130"/>
                  <a:pt x="0" y="260"/>
                </a:cubicBez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 Box 2"/>
          <p:cNvSpPr txBox="1">
            <a:spLocks noChangeArrowheads="1"/>
          </p:cNvSpPr>
          <p:nvPr/>
        </p:nvSpPr>
        <p:spPr bwMode="auto">
          <a:xfrm>
            <a:off x="5025685" y="2307177"/>
            <a:ext cx="1451169" cy="54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Gọi</a:t>
            </a:r>
            <a:r>
              <a:rPr kumimoji="0" lang="en-US" sz="1600" b="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t>
            </a:r>
            <a:r>
              <a:rPr kumimoji="0" lang="en-US" sz="1600" b="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sử</a:t>
            </a:r>
            <a:r>
              <a:rPr kumimoji="0" lang="en-US" sz="1600" b="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t>
            </a:r>
            <a:r>
              <a:rPr kumimoji="0" lang="en-US" sz="1600" b="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dụng</a:t>
            </a:r>
            <a:r>
              <a:rPr kumimoji="0" lang="en-US" sz="1600" b="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t>
            </a:r>
            <a:r>
              <a:rPr kumimoji="0" lang="en-US" sz="1600" b="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dịch</a:t>
            </a:r>
            <a:r>
              <a:rPr kumimoji="0" lang="en-US" sz="1600" b="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t>
            </a:r>
            <a:r>
              <a:rPr kumimoji="0" lang="en-US" sz="1600" b="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vụ</a:t>
            </a:r>
            <a:r>
              <a:rPr kumimoji="0" lang="en-US" sz="1600" b="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API</a:t>
            </a:r>
            <a:endParaRPr kumimoji="0" lang="en-US" sz="1600" b="0" i="0" u="none" strike="noStrike" cap="none" normalizeH="0" baseline="0" dirty="0" smtClean="0">
              <a:ln>
                <a:noFill/>
              </a:ln>
              <a:solidFill>
                <a:srgbClr val="FF0000"/>
              </a:solidFill>
              <a:effectLst/>
            </a:endParaRPr>
          </a:p>
        </p:txBody>
      </p:sp>
      <p:sp>
        <p:nvSpPr>
          <p:cNvPr id="9" name="Text Box 2"/>
          <p:cNvSpPr txBox="1">
            <a:spLocks noChangeArrowheads="1"/>
          </p:cNvSpPr>
          <p:nvPr/>
        </p:nvSpPr>
        <p:spPr bwMode="auto">
          <a:xfrm>
            <a:off x="3168801" y="1977641"/>
            <a:ext cx="1142146" cy="54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gn="ctr"/>
            <a:r>
              <a:rPr lang="en-US" sz="1600" dirty="0" err="1" smtClean="0">
                <a:solidFill>
                  <a:srgbClr val="FF0000"/>
                </a:solidFill>
                <a:latin typeface="Verdana" pitchFamily="34" charset="0"/>
                <a:ea typeface="Times New Roman" pitchFamily="18" charset="0"/>
                <a:cs typeface="Times New Roman" pitchFamily="18" charset="0"/>
              </a:rPr>
              <a:t>Các</a:t>
            </a:r>
            <a:r>
              <a:rPr lang="en-US" sz="1600" dirty="0">
                <a:solidFill>
                  <a:srgbClr val="FF0000"/>
                </a:solidFill>
                <a:latin typeface="Verdana" pitchFamily="34" charset="0"/>
                <a:ea typeface="Times New Roman" pitchFamily="18" charset="0"/>
                <a:cs typeface="Times New Roman" pitchFamily="18" charset="0"/>
              </a:rPr>
              <a:t> </a:t>
            </a:r>
            <a:r>
              <a:rPr lang="en-US" sz="1600" dirty="0" err="1" smtClean="0">
                <a:solidFill>
                  <a:srgbClr val="FF0000"/>
                </a:solidFill>
                <a:latin typeface="Verdana" pitchFamily="34" charset="0"/>
                <a:ea typeface="Times New Roman" pitchFamily="18" charset="0"/>
                <a:cs typeface="Times New Roman" pitchFamily="18" charset="0"/>
              </a:rPr>
              <a:t>dịch</a:t>
            </a:r>
            <a:r>
              <a:rPr lang="en-US" sz="1600" dirty="0">
                <a:solidFill>
                  <a:srgbClr val="FF0000"/>
                </a:solidFill>
                <a:latin typeface="Verdana" pitchFamily="34" charset="0"/>
                <a:ea typeface="Times New Roman" pitchFamily="18" charset="0"/>
                <a:cs typeface="Times New Roman" pitchFamily="18" charset="0"/>
              </a:rPr>
              <a:t> </a:t>
            </a:r>
            <a:r>
              <a:rPr kumimoji="0" lang="en-US" sz="1600" b="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vụ</a:t>
            </a:r>
            <a:r>
              <a:rPr kumimoji="0" lang="en-US" sz="1600" b="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API</a:t>
            </a:r>
            <a:endParaRPr kumimoji="0" lang="en-US" sz="1600" b="0" i="0" u="none" strike="noStrike" cap="none" normalizeH="0" baseline="0" dirty="0" smtClean="0">
              <a:ln>
                <a:noFill/>
              </a:ln>
              <a:solidFill>
                <a:srgbClr val="FF0000"/>
              </a:solidFill>
              <a:effectLst/>
            </a:endParaRPr>
          </a:p>
        </p:txBody>
      </p:sp>
      <p:sp>
        <p:nvSpPr>
          <p:cNvPr id="10" name="Rectangle 9"/>
          <p:cNvSpPr/>
          <p:nvPr/>
        </p:nvSpPr>
        <p:spPr>
          <a:xfrm>
            <a:off x="425669" y="3447102"/>
            <a:ext cx="8449056" cy="1246495"/>
          </a:xfrm>
          <a:prstGeom prst="rect">
            <a:avLst/>
          </a:prstGeom>
        </p:spPr>
        <p:txBody>
          <a:bodyPr wrap="square">
            <a:spAutoFit/>
          </a:bodyPr>
          <a:lstStyle/>
          <a:p>
            <a:pPr algn="just">
              <a:spcBef>
                <a:spcPts val="200"/>
              </a:spcBef>
            </a:pPr>
            <a:r>
              <a:rPr lang="en-US" sz="2500" smtClean="0">
                <a:latin typeface="Times New Roman" pitchFamily="18" charset="0"/>
                <a:cs typeface="Times New Roman" pitchFamily="18" charset="0"/>
              </a:rPr>
              <a:t>Trong chương trình, chúng ta cần phải viết lệnh gọi các dịch vụ này, thực chất là lệnh gọi các hàm API theo quy tắc gọi hàm (hay chương trình con) của ngôn ngữ lập trình.</a:t>
            </a:r>
          </a:p>
        </p:txBody>
      </p:sp>
      <p:sp>
        <p:nvSpPr>
          <p:cNvPr id="11" name="Rectangle 10"/>
          <p:cNvSpPr/>
          <p:nvPr/>
        </p:nvSpPr>
        <p:spPr>
          <a:xfrm>
            <a:off x="372437" y="4656598"/>
            <a:ext cx="8449056" cy="1631216"/>
          </a:xfrm>
          <a:prstGeom prst="rect">
            <a:avLst/>
          </a:prstGeom>
        </p:spPr>
        <p:txBody>
          <a:bodyPr wrap="square">
            <a:spAutoFit/>
          </a:bodyPr>
          <a:lstStyle/>
          <a:p>
            <a:pPr lvl="0"/>
            <a:r>
              <a:rPr lang="en-US" sz="2500" i="1" smtClean="0">
                <a:latin typeface="Times New Roman" pitchFamily="18" charset="0"/>
                <a:cs typeface="Times New Roman" pitchFamily="18" charset="0"/>
              </a:rPr>
              <a:t>b. Tương tác từ Windows đến chương trình ứng dụng: </a:t>
            </a:r>
          </a:p>
          <a:p>
            <a:pPr algn="just"/>
            <a:r>
              <a:rPr lang="en-US" sz="2500" i="1" smtClean="0">
                <a:latin typeface="Times New Roman" pitchFamily="18" charset="0"/>
                <a:cs typeface="Times New Roman" pitchFamily="18" charset="0"/>
              </a:rPr>
              <a:t>W</a:t>
            </a:r>
            <a:r>
              <a:rPr lang="en-US" sz="2500" smtClean="0">
                <a:latin typeface="Times New Roman" pitchFamily="18" charset="0"/>
                <a:cs typeface="Times New Roman" pitchFamily="18" charset="0"/>
              </a:rPr>
              <a:t>indows, là hệ điều hành đa nhiệm có nhiều chương trình cùng chạy một lúc. Chúng ta không thể chủ động khai thác tài nguyên trên máy mà phải thông qua có chế quản lý của Windows.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in)">
                                      <p:cBhvr>
                                        <p:cTn id="21" dur="500"/>
                                        <p:tgtEl>
                                          <p:spTgt spid="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box(in)">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box(in)">
                                      <p:cBhvr>
                                        <p:cTn id="4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gray">
          <a:xfrm>
            <a:off x="1658345" y="1219201"/>
            <a:ext cx="41119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1</a:t>
            </a:r>
          </a:p>
        </p:txBody>
      </p:sp>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573504" y="962526"/>
            <a:ext cx="8449056" cy="477054"/>
          </a:xfrm>
          <a:prstGeom prst="rect">
            <a:avLst/>
          </a:prstGeom>
        </p:spPr>
        <p:txBody>
          <a:bodyPr wrap="square">
            <a:spAutoFit/>
          </a:bodyPr>
          <a:lstStyle/>
          <a:p>
            <a:pPr algn="just"/>
            <a:r>
              <a:rPr lang="en-US" sz="2500" smtClean="0">
                <a:latin typeface="Times New Roman" pitchFamily="18" charset="0"/>
                <a:cs typeface="Times New Roman" pitchFamily="18" charset="0"/>
              </a:rPr>
              <a:t>Trong chương trình hướng thủ tục có các thành phần cơ bản sau:</a:t>
            </a:r>
          </a:p>
        </p:txBody>
      </p:sp>
      <p:sp>
        <p:nvSpPr>
          <p:cNvPr id="10" name="Rectangle 9"/>
          <p:cNvSpPr/>
          <p:nvPr/>
        </p:nvSpPr>
        <p:spPr>
          <a:xfrm>
            <a:off x="457200" y="5029200"/>
            <a:ext cx="3429000" cy="477054"/>
          </a:xfrm>
          <a:prstGeom prst="rect">
            <a:avLst/>
          </a:prstGeom>
        </p:spPr>
        <p:txBody>
          <a:bodyPr wrap="square">
            <a:spAutoFit/>
          </a:bodyPr>
          <a:lstStyle/>
          <a:p>
            <a:pPr marL="409575"/>
            <a:r>
              <a:rPr lang="en-US" sz="2500" smtClean="0">
                <a:latin typeface="Times New Roman" pitchFamily="18" charset="0"/>
                <a:cs typeface="Times New Roman" pitchFamily="18" charset="0"/>
              </a:rPr>
              <a:t>Các tham số: gồm:</a:t>
            </a:r>
          </a:p>
        </p:txBody>
      </p:sp>
      <p:sp>
        <p:nvSpPr>
          <p:cNvPr id="11" name="Rectangle 10"/>
          <p:cNvSpPr/>
          <p:nvPr/>
        </p:nvSpPr>
        <p:spPr>
          <a:xfrm>
            <a:off x="478377" y="5470359"/>
            <a:ext cx="8449056" cy="861774"/>
          </a:xfrm>
          <a:prstGeom prst="rect">
            <a:avLst/>
          </a:prstGeom>
        </p:spPr>
        <p:txBody>
          <a:bodyPr wrap="square">
            <a:spAutoFit/>
          </a:bodyPr>
          <a:lstStyle/>
          <a:p>
            <a:pPr marL="409575" lvl="0" algn="just"/>
            <a:r>
              <a:rPr lang="en-US" sz="2500" smtClean="0">
                <a:latin typeface="Times New Roman" pitchFamily="18" charset="0"/>
                <a:cs typeface="Times New Roman" pitchFamily="18" charset="0"/>
              </a:rPr>
              <a:t>HINSTANCE: số hiệu định danh chương trình khi chạy (lần hiện tại và lần trước đó nếu có);</a:t>
            </a:r>
          </a:p>
        </p:txBody>
      </p:sp>
      <p:sp>
        <p:nvSpPr>
          <p:cNvPr id="12" name="Rectangle 11"/>
          <p:cNvSpPr/>
          <p:nvPr/>
        </p:nvSpPr>
        <p:spPr>
          <a:xfrm>
            <a:off x="421089" y="613614"/>
            <a:ext cx="4684311" cy="477054"/>
          </a:xfrm>
          <a:prstGeom prst="rect">
            <a:avLst/>
          </a:prstGeom>
        </p:spPr>
        <p:txBody>
          <a:bodyPr wrap="square">
            <a:spAutoFit/>
          </a:bodyPr>
          <a:lstStyle/>
          <a:p>
            <a:pPr lvl="0"/>
            <a:r>
              <a:rPr lang="en-US" sz="2500" i="1" smtClean="0">
                <a:latin typeface="Times New Roman" pitchFamily="18" charset="0"/>
                <a:cs typeface="Times New Roman" pitchFamily="18" charset="0"/>
              </a:rPr>
              <a:t>c. Cách lập trình trên Windows: </a:t>
            </a:r>
          </a:p>
        </p:txBody>
      </p:sp>
      <p:sp>
        <p:nvSpPr>
          <p:cNvPr id="13" name="Rectangle 12"/>
          <p:cNvSpPr/>
          <p:nvPr/>
        </p:nvSpPr>
        <p:spPr>
          <a:xfrm>
            <a:off x="545430" y="1351548"/>
            <a:ext cx="8449056" cy="1631216"/>
          </a:xfrm>
          <a:prstGeom prst="rect">
            <a:avLst/>
          </a:prstGeom>
        </p:spPr>
        <p:txBody>
          <a:bodyPr wrap="square">
            <a:spAutoFit/>
          </a:bodyPr>
          <a:lstStyle/>
          <a:p>
            <a:pPr algn="just"/>
            <a:r>
              <a:rPr lang="en-US" sz="2500" i="1" smtClean="0">
                <a:latin typeface="Times New Roman" pitchFamily="18" charset="0"/>
                <a:cs typeface="Times New Roman" pitchFamily="18" charset="0"/>
              </a:rPr>
              <a:t>(1) Nạp các thư viện sử dụng trong chương trình</a:t>
            </a:r>
            <a:endParaRPr lang="en-US" sz="2500" smtClean="0">
              <a:latin typeface="Times New Roman" pitchFamily="18" charset="0"/>
              <a:cs typeface="Times New Roman" pitchFamily="18" charset="0"/>
            </a:endParaRPr>
          </a:p>
          <a:p>
            <a:pPr marL="336550" algn="just"/>
            <a:r>
              <a:rPr lang="en-US" sz="2500" smtClean="0">
                <a:latin typeface="Times New Roman" pitchFamily="18" charset="0"/>
                <a:cs typeface="Times New Roman" pitchFamily="18" charset="0"/>
              </a:rPr>
              <a:t>Thông thường chúng ta phải nạp thư viện “windows.h” để sử dụng các hàm, biến nhớ, hằng và kiểu dữ liệu trong API.</a:t>
            </a:r>
          </a:p>
          <a:p>
            <a:pPr algn="just"/>
            <a:r>
              <a:rPr lang="en-US" sz="2500" smtClean="0">
                <a:latin typeface="Times New Roman" pitchFamily="18" charset="0"/>
                <a:cs typeface="Times New Roman" pitchFamily="18" charset="0"/>
              </a:rPr>
              <a:t>       </a:t>
            </a:r>
            <a:r>
              <a:rPr lang="en-US" sz="2000" smtClean="0">
                <a:latin typeface="+mj-lt"/>
                <a:cs typeface="Times New Roman" pitchFamily="18" charset="0"/>
              </a:rPr>
              <a:t>#include&lt;windows.h&gt;</a:t>
            </a:r>
            <a:endParaRPr lang="en-US" sz="2000" b="1" smtClean="0">
              <a:latin typeface="+mj-lt"/>
              <a:cs typeface="Times New Roman" pitchFamily="18" charset="0"/>
            </a:endParaRPr>
          </a:p>
        </p:txBody>
      </p:sp>
      <p:sp>
        <p:nvSpPr>
          <p:cNvPr id="14" name="Rectangle 13"/>
          <p:cNvSpPr/>
          <p:nvPr/>
        </p:nvSpPr>
        <p:spPr>
          <a:xfrm>
            <a:off x="478377" y="2895603"/>
            <a:ext cx="8449056" cy="2277547"/>
          </a:xfrm>
          <a:prstGeom prst="rect">
            <a:avLst/>
          </a:prstGeom>
        </p:spPr>
        <p:txBody>
          <a:bodyPr wrap="square">
            <a:spAutoFit/>
          </a:bodyPr>
          <a:lstStyle/>
          <a:p>
            <a:pPr algn="just"/>
            <a:r>
              <a:rPr lang="en-US" sz="2500" i="1" smtClean="0">
                <a:latin typeface="Times New Roman" pitchFamily="18" charset="0"/>
                <a:cs typeface="Times New Roman" pitchFamily="18" charset="0"/>
              </a:rPr>
              <a:t>(2) Hàm chính của chương trình</a:t>
            </a:r>
            <a:endParaRPr lang="en-US" sz="2500" smtClean="0">
              <a:latin typeface="Times New Roman" pitchFamily="18" charset="0"/>
              <a:cs typeface="Times New Roman" pitchFamily="18" charset="0"/>
            </a:endParaRPr>
          </a:p>
          <a:p>
            <a:pPr marL="409575" algn="just"/>
            <a:r>
              <a:rPr lang="en-US" sz="2500" smtClean="0">
                <a:latin typeface="Times New Roman" pitchFamily="18" charset="0"/>
                <a:cs typeface="Times New Roman" pitchFamily="18" charset="0"/>
              </a:rPr>
              <a:t>Đó là hàm </a:t>
            </a:r>
            <a:r>
              <a:rPr lang="en-US" sz="2000" smtClean="0">
                <a:latin typeface="+mn-lt"/>
                <a:cs typeface="Times New Roman" pitchFamily="18" charset="0"/>
              </a:rPr>
              <a:t>WinMain </a:t>
            </a:r>
            <a:r>
              <a:rPr lang="en-US" sz="2500" smtClean="0">
                <a:latin typeface="Times New Roman" pitchFamily="18" charset="0"/>
                <a:cs typeface="Times New Roman" pitchFamily="18" charset="0"/>
              </a:rPr>
              <a:t>được khai báo như sau:</a:t>
            </a:r>
          </a:p>
          <a:p>
            <a:pPr marL="625475" algn="just"/>
            <a:r>
              <a:rPr lang="en-US" sz="2000" smtClean="0">
                <a:latin typeface="+mj-lt"/>
                <a:cs typeface="Times New Roman" pitchFamily="18" charset="0"/>
              </a:rPr>
              <a:t>    int WINAPI WinMain( HINSTANCE, HINSTANCE, LPSTR, int );</a:t>
            </a:r>
          </a:p>
          <a:p>
            <a:pPr marL="409575" algn="just"/>
            <a:r>
              <a:rPr lang="en-US" sz="2400" smtClean="0">
                <a:latin typeface="Times New Roman" pitchFamily="18" charset="0"/>
                <a:cs typeface="Times New Roman" pitchFamily="18" charset="0"/>
              </a:rPr>
              <a:t>Tất cả các chương trình trên Windows đều bắt đầu thực hiện bằng cách gọi hàm WinMain, nó như là một lối vào chính cho mọi ứng dụng trên Windows.</a:t>
            </a:r>
            <a:endParaRPr lang="en-US" sz="2500" i="1" smtClean="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0251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gray">
          <a:xfrm>
            <a:off x="1658345" y="1219201"/>
            <a:ext cx="41119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1</a:t>
            </a:r>
          </a:p>
        </p:txBody>
      </p:sp>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400654" y="1312478"/>
            <a:ext cx="8449056" cy="2385268"/>
          </a:xfrm>
          <a:prstGeom prst="rect">
            <a:avLst/>
          </a:prstGeom>
        </p:spPr>
        <p:txBody>
          <a:bodyPr wrap="square">
            <a:spAutoFit/>
          </a:bodyPr>
          <a:lstStyle/>
          <a:p>
            <a:pPr algn="just">
              <a:spcBef>
                <a:spcPts val="300"/>
              </a:spcBef>
            </a:pPr>
            <a:r>
              <a:rPr lang="en-US" sz="2500" smtClean="0">
                <a:latin typeface="Times New Roman" pitchFamily="18" charset="0"/>
                <a:cs typeface="Times New Roman" pitchFamily="18" charset="0"/>
              </a:rPr>
              <a:t>Vậy, một chương trình đơn giản sẽ có dạng như sau:</a:t>
            </a:r>
          </a:p>
          <a:p>
            <a:r>
              <a:rPr lang="en-US" sz="2400" smtClean="0"/>
              <a:t>    </a:t>
            </a:r>
            <a:r>
              <a:rPr lang="en-US" sz="2000" smtClean="0"/>
              <a:t>#include&lt;windows.h&gt;</a:t>
            </a:r>
            <a:endParaRPr lang="en-US" sz="2000" b="1" smtClean="0"/>
          </a:p>
          <a:p>
            <a:r>
              <a:rPr lang="en-US" sz="2000" smtClean="0"/>
              <a:t>      …</a:t>
            </a:r>
            <a:endParaRPr lang="en-US" sz="2000" b="1" smtClean="0"/>
          </a:p>
          <a:p>
            <a:r>
              <a:rPr lang="en-US" sz="2000" smtClean="0"/>
              <a:t>     int WINAPI WinMain( HINSTANCE t1, HINSTANCE, LPSTR, int ) {</a:t>
            </a:r>
            <a:endParaRPr lang="en-US" sz="2000" b="1" smtClean="0"/>
          </a:p>
          <a:p>
            <a:r>
              <a:rPr lang="en-US" sz="2000" smtClean="0"/>
              <a:t>      /* NỘI DUNG CHƯƠNG TRÌNH CHÍNH */</a:t>
            </a:r>
            <a:endParaRPr lang="en-US" sz="2000" b="1" smtClean="0"/>
          </a:p>
          <a:p>
            <a:r>
              <a:rPr lang="en-US" sz="2000" smtClean="0"/>
              <a:t>      return   0; </a:t>
            </a:r>
            <a:endParaRPr lang="en-US" sz="2000" b="1" smtClean="0"/>
          </a:p>
          <a:p>
            <a:r>
              <a:rPr lang="en-US" sz="2000" smtClean="0"/>
              <a:t>     } </a:t>
            </a:r>
            <a:endParaRPr lang="en-US" sz="2500" smtClean="0">
              <a:latin typeface="Times New Roman" pitchFamily="18" charset="0"/>
              <a:cs typeface="Times New Roman" pitchFamily="18" charset="0"/>
            </a:endParaRPr>
          </a:p>
        </p:txBody>
      </p:sp>
      <p:sp>
        <p:nvSpPr>
          <p:cNvPr id="31745" name="Rectangle 1"/>
          <p:cNvSpPr>
            <a:spLocks noChangeArrowheads="1"/>
          </p:cNvSpPr>
          <p:nvPr/>
        </p:nvSpPr>
        <p:spPr bwMode="auto">
          <a:xfrm>
            <a:off x="391510" y="3576373"/>
            <a:ext cx="5457497" cy="430863"/>
          </a:xfrm>
          <a:prstGeom prst="rect">
            <a:avLst/>
          </a:prstGeom>
          <a:noFill/>
          <a:ln w="9525">
            <a:noFill/>
            <a:miter lim="800000"/>
            <a:headEnd/>
            <a:tailEnd/>
          </a:ln>
          <a:effectLst/>
        </p:spPr>
        <p:txBody>
          <a:bodyPr vert="horz" wrap="square" lIns="91440" tIns="76176"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300" i="0" u="none" strike="noStrike" cap="none" normalizeH="0" baseline="0" smtClean="0">
                <a:ln>
                  <a:noFill/>
                </a:ln>
                <a:solidFill>
                  <a:schemeClr val="tx1"/>
                </a:solidFill>
                <a:effectLst/>
                <a:latin typeface="+mj-lt"/>
                <a:cs typeface="Arial" pitchFamily="34" charset="0"/>
              </a:rPr>
              <a:t>3.2.2. Các dịch vụ API và xử lý cơ bản</a:t>
            </a:r>
            <a:endParaRPr kumimoji="0" lang="en-US" altLang="zh-CN" sz="1800" b="0" i="0" u="none" strike="noStrike" cap="none" normalizeH="0" baseline="0" smtClean="0">
              <a:ln>
                <a:noFill/>
              </a:ln>
              <a:solidFill>
                <a:schemeClr val="tx1"/>
              </a:solidFill>
              <a:effectLst/>
              <a:latin typeface="Arial" pitchFamily="34" charset="0"/>
            </a:endParaRPr>
          </a:p>
        </p:txBody>
      </p:sp>
      <p:sp>
        <p:nvSpPr>
          <p:cNvPr id="11" name="Rectangle 10"/>
          <p:cNvSpPr/>
          <p:nvPr/>
        </p:nvSpPr>
        <p:spPr>
          <a:xfrm>
            <a:off x="827704" y="465084"/>
            <a:ext cx="6339104" cy="477054"/>
          </a:xfrm>
          <a:prstGeom prst="rect">
            <a:avLst/>
          </a:prstGeom>
        </p:spPr>
        <p:txBody>
          <a:bodyPr wrap="square">
            <a:spAutoFit/>
          </a:bodyPr>
          <a:lstStyle/>
          <a:p>
            <a:pPr lvl="0" algn="just"/>
            <a:r>
              <a:rPr lang="en-US" sz="2500" smtClean="0">
                <a:latin typeface="Times New Roman" pitchFamily="18" charset="0"/>
                <a:cs typeface="Times New Roman" pitchFamily="18" charset="0"/>
              </a:rPr>
              <a:t>LPSTR: con trỏ xâu ký tự tham số dòng lệnh;</a:t>
            </a:r>
          </a:p>
        </p:txBody>
      </p:sp>
      <p:sp>
        <p:nvSpPr>
          <p:cNvPr id="12" name="Rectangle 11"/>
          <p:cNvSpPr/>
          <p:nvPr/>
        </p:nvSpPr>
        <p:spPr>
          <a:xfrm>
            <a:off x="826442" y="840828"/>
            <a:ext cx="5806966" cy="477054"/>
          </a:xfrm>
          <a:prstGeom prst="rect">
            <a:avLst/>
          </a:prstGeom>
        </p:spPr>
        <p:txBody>
          <a:bodyPr wrap="square">
            <a:spAutoFit/>
          </a:bodyPr>
          <a:lstStyle/>
          <a:p>
            <a:pPr lvl="0" algn="just"/>
            <a:r>
              <a:rPr lang="en-US" sz="2500" smtClean="0">
                <a:latin typeface="Times New Roman" pitchFamily="18" charset="0"/>
                <a:cs typeface="Times New Roman" pitchFamily="18" charset="0"/>
              </a:rPr>
              <a:t>int: trạng thái cửa sổ chương trình;</a:t>
            </a:r>
          </a:p>
        </p:txBody>
      </p:sp>
      <p:sp>
        <p:nvSpPr>
          <p:cNvPr id="13" name="Rectangle 1"/>
          <p:cNvSpPr>
            <a:spLocks noChangeArrowheads="1"/>
          </p:cNvSpPr>
          <p:nvPr/>
        </p:nvSpPr>
        <p:spPr bwMode="auto">
          <a:xfrm>
            <a:off x="375744" y="3905145"/>
            <a:ext cx="3434255" cy="461641"/>
          </a:xfrm>
          <a:prstGeom prst="rect">
            <a:avLst/>
          </a:prstGeom>
          <a:noFill/>
          <a:ln w="9525">
            <a:noFill/>
            <a:miter lim="800000"/>
            <a:headEnd/>
            <a:tailEnd/>
          </a:ln>
          <a:effectLst/>
        </p:spPr>
        <p:txBody>
          <a:bodyPr vert="horz" wrap="squar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500" i="1" u="none" strike="noStrike" cap="none" normalizeH="0" baseline="0" smtClean="0">
                <a:ln>
                  <a:noFill/>
                </a:ln>
                <a:solidFill>
                  <a:schemeClr val="tx1"/>
                </a:solidFill>
                <a:effectLst/>
                <a:latin typeface="Times New Roman" pitchFamily="18" charset="0"/>
                <a:cs typeface="Times New Roman" pitchFamily="18" charset="0"/>
              </a:rPr>
              <a:t>a.</a:t>
            </a:r>
            <a:r>
              <a:rPr kumimoji="0" lang="en-US" altLang="zh-CN" sz="2500" i="1" u="none" strike="noStrike" cap="none" normalizeH="0" smtClean="0">
                <a:ln>
                  <a:noFill/>
                </a:ln>
                <a:solidFill>
                  <a:schemeClr val="tx1"/>
                </a:solidFill>
                <a:effectLst/>
                <a:latin typeface="Times New Roman" pitchFamily="18" charset="0"/>
                <a:cs typeface="Times New Roman" pitchFamily="18" charset="0"/>
              </a:rPr>
              <a:t> </a:t>
            </a:r>
            <a:r>
              <a:rPr kumimoji="0" lang="en-US" altLang="zh-CN" sz="2500" i="1" u="none" strike="noStrike" cap="none" normalizeH="0" baseline="0" smtClean="0">
                <a:ln>
                  <a:noFill/>
                </a:ln>
                <a:solidFill>
                  <a:schemeClr val="tx1"/>
                </a:solidFill>
                <a:effectLst/>
                <a:latin typeface="Times New Roman" pitchFamily="18" charset="0"/>
                <a:cs typeface="Times New Roman" pitchFamily="18" charset="0"/>
              </a:rPr>
              <a:t>Một số API đơn giản</a:t>
            </a:r>
            <a:endParaRPr kumimoji="0" lang="en-US" altLang="zh-CN" sz="1800" b="0" i="0" u="none" strike="noStrike" cap="none" normalizeH="0" baseline="0" smtClean="0">
              <a:ln>
                <a:noFill/>
              </a:ln>
              <a:solidFill>
                <a:schemeClr val="tx1"/>
              </a:solidFill>
              <a:effectLst/>
              <a:latin typeface="Arial" pitchFamily="34" charset="0"/>
            </a:endParaRPr>
          </a:p>
        </p:txBody>
      </p:sp>
      <p:sp>
        <p:nvSpPr>
          <p:cNvPr id="14" name="Rectangle 13"/>
          <p:cNvSpPr/>
          <p:nvPr/>
        </p:nvSpPr>
        <p:spPr>
          <a:xfrm>
            <a:off x="381000" y="4317124"/>
            <a:ext cx="8449056" cy="2062103"/>
          </a:xfrm>
          <a:prstGeom prst="rect">
            <a:avLst/>
          </a:prstGeom>
        </p:spPr>
        <p:txBody>
          <a:bodyPr wrap="square">
            <a:spAutoFit/>
          </a:bodyPr>
          <a:lstStyle/>
          <a:p>
            <a:pPr lvl="0" algn="just"/>
            <a:r>
              <a:rPr lang="en-US" sz="2500" smtClean="0">
                <a:latin typeface="Times New Roman" pitchFamily="18" charset="0"/>
                <a:cs typeface="Times New Roman" pitchFamily="18" charset="0"/>
              </a:rPr>
              <a:t>Hiện thông báo lên màn hình (</a:t>
            </a:r>
            <a:r>
              <a:rPr lang="en-US" sz="2000" smtClean="0">
                <a:latin typeface="+mj-lt"/>
                <a:cs typeface="Times New Roman" pitchFamily="18" charset="0"/>
              </a:rPr>
              <a:t>int MessageBox(…))</a:t>
            </a:r>
            <a:r>
              <a:rPr lang="en-US" sz="2500" smtClean="0">
                <a:latin typeface="Times New Roman" pitchFamily="18" charset="0"/>
                <a:cs typeface="Times New Roman" pitchFamily="18" charset="0"/>
              </a:rPr>
              <a:t>, tạm dừng chương trình (</a:t>
            </a:r>
            <a:r>
              <a:rPr lang="en-US" sz="2000" smtClean="0">
                <a:latin typeface="+mj-lt"/>
                <a:cs typeface="Times New Roman" pitchFamily="18" charset="0"/>
              </a:rPr>
              <a:t>VOID Sleep (…))</a:t>
            </a:r>
            <a:r>
              <a:rPr lang="en-US" sz="2500" smtClean="0">
                <a:latin typeface="Times New Roman" pitchFamily="18" charset="0"/>
                <a:cs typeface="Times New Roman" pitchFamily="18" charset="0"/>
              </a:rPr>
              <a:t>, lấy đối tượng cửa sổ đang hoạt động (</a:t>
            </a:r>
            <a:r>
              <a:rPr lang="en-US" sz="2000" smtClean="0"/>
              <a:t>HWND GetForegroundWindow(), </a:t>
            </a:r>
            <a:r>
              <a:rPr lang="en-US" sz="2500" smtClean="0">
                <a:latin typeface="Times New Roman" pitchFamily="18" charset="0"/>
                <a:cs typeface="Times New Roman" pitchFamily="18" charset="0"/>
              </a:rPr>
              <a:t>lấy thời gian cục bộ của hệ thống (</a:t>
            </a:r>
            <a:r>
              <a:rPr lang="en-US" sz="2000" smtClean="0"/>
              <a:t>void  GetLocalTime(LPSYSTEMTIME t1), </a:t>
            </a:r>
            <a:r>
              <a:rPr lang="en-US" sz="2500" smtClean="0">
                <a:latin typeface="Times New Roman" pitchFamily="18" charset="0"/>
                <a:cs typeface="Times New Roman" pitchFamily="18" charset="0"/>
              </a:rPr>
              <a:t>đặt thời gian cục bộ của hệ thống</a:t>
            </a:r>
            <a:r>
              <a:rPr lang="en-US" sz="2000" smtClean="0"/>
              <a:t> (BOOL SetLocalTime(SYSTEMTIME *t1)</a:t>
            </a:r>
            <a:r>
              <a:rPr lang="en-US" sz="2800" smtClean="0"/>
              <a:t>,….</a:t>
            </a:r>
            <a:endParaRPr lang="en-US" sz="2500" smtClean="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0251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745"/>
                                        </p:tgtEl>
                                        <p:attrNameLst>
                                          <p:attrName>style.visibility</p:attrName>
                                        </p:attrNameLst>
                                      </p:cBhvr>
                                      <p:to>
                                        <p:strVal val="visible"/>
                                      </p:to>
                                    </p:set>
                                    <p:animEffect transition="in" filter="box(in)">
                                      <p:cBhvr>
                                        <p:cTn id="22" dur="500"/>
                                        <p:tgtEl>
                                          <p:spTgt spid="3174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1745"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457200" y="457200"/>
            <a:ext cx="3886200" cy="477054"/>
          </a:xfrm>
          <a:prstGeom prst="rect">
            <a:avLst/>
          </a:prstGeom>
        </p:spPr>
        <p:txBody>
          <a:bodyPr wrap="square">
            <a:spAutoFit/>
          </a:bodyPr>
          <a:lstStyle/>
          <a:p>
            <a:r>
              <a:rPr lang="en-US" sz="2500" i="1" smtClean="0">
                <a:latin typeface="Times New Roman" pitchFamily="18" charset="0"/>
                <a:cs typeface="Times New Roman" pitchFamily="18" charset="0"/>
              </a:rPr>
              <a:t>b. Lập trình xử lý cửa sổ</a:t>
            </a:r>
            <a:endParaRPr lang="en-US" sz="2500">
              <a:latin typeface="Times New Roman" pitchFamily="18" charset="0"/>
              <a:cs typeface="Times New Roman" pitchFamily="18" charset="0"/>
            </a:endParaRPr>
          </a:p>
        </p:txBody>
      </p:sp>
      <p:sp>
        <p:nvSpPr>
          <p:cNvPr id="7" name="Rectangle 6"/>
          <p:cNvSpPr/>
          <p:nvPr/>
        </p:nvSpPr>
        <p:spPr>
          <a:xfrm>
            <a:off x="457200" y="819150"/>
            <a:ext cx="8449056" cy="2015936"/>
          </a:xfrm>
          <a:prstGeom prst="rect">
            <a:avLst/>
          </a:prstGeom>
        </p:spPr>
        <p:txBody>
          <a:bodyPr wrap="square">
            <a:spAutoFit/>
          </a:bodyPr>
          <a:lstStyle/>
          <a:p>
            <a:pPr algn="just"/>
            <a:r>
              <a:rPr lang="en-US" sz="2500" smtClean="0">
                <a:latin typeface="Times New Roman" pitchFamily="18" charset="0"/>
                <a:cs typeface="Times New Roman" pitchFamily="18" charset="0"/>
              </a:rPr>
              <a:t>Cửa sổ là một đối tượng quan trọng trong Windows, các hoạt động trên mọi thành phần giao diện (chẳng hạn các nút lệnh, các ô nhập liệu, các mục menu,...) đều theo nguyên lý cửa sổ. Như đã biết, một cửa sổ có một số hiệu định danh (HWND) và được tạo từ một lớp cửa sổ bên trong hệ thống. </a:t>
            </a:r>
          </a:p>
        </p:txBody>
      </p:sp>
      <p:sp>
        <p:nvSpPr>
          <p:cNvPr id="8" name="Rectangle 7"/>
          <p:cNvSpPr/>
          <p:nvPr/>
        </p:nvSpPr>
        <p:spPr>
          <a:xfrm>
            <a:off x="466344" y="2743200"/>
            <a:ext cx="8449056" cy="1631216"/>
          </a:xfrm>
          <a:prstGeom prst="rect">
            <a:avLst/>
          </a:prstGeom>
        </p:spPr>
        <p:txBody>
          <a:bodyPr wrap="square">
            <a:spAutoFit/>
          </a:bodyPr>
          <a:lstStyle/>
          <a:p>
            <a:pPr algn="just"/>
            <a:r>
              <a:rPr lang="en-US" sz="2500" smtClean="0">
                <a:latin typeface="Times New Roman" pitchFamily="18" charset="0"/>
                <a:cs typeface="Times New Roman" pitchFamily="18" charset="0"/>
              </a:rPr>
              <a:t>Lớp cửa sổ (window class) là một tập các định nghĩa mô tả cấu tạo và hoạt động cơ bản cho cửa sổ. Các lớp cửa sổ có thể được đăng ký bởi chương trình hoặc lấy từ các lớp có sẵn trong hệ thống, mỗi lớp có một tên (dạng xâu ký tự) để định danh.</a:t>
            </a:r>
            <a:endParaRPr lang="en-US" sz="2500">
              <a:latin typeface="Times New Roman" pitchFamily="18" charset="0"/>
              <a:cs typeface="Times New Roman" pitchFamily="18" charset="0"/>
            </a:endParaRPr>
          </a:p>
        </p:txBody>
      </p:sp>
      <p:sp>
        <p:nvSpPr>
          <p:cNvPr id="9" name="Rectangle 8"/>
          <p:cNvSpPr/>
          <p:nvPr/>
        </p:nvSpPr>
        <p:spPr>
          <a:xfrm>
            <a:off x="457201" y="4259818"/>
            <a:ext cx="8449056" cy="1677382"/>
          </a:xfrm>
          <a:prstGeom prst="rect">
            <a:avLst/>
          </a:prstGeom>
        </p:spPr>
        <p:txBody>
          <a:bodyPr wrap="square">
            <a:spAutoFit/>
          </a:bodyPr>
          <a:lstStyle/>
          <a:p>
            <a:pPr lvl="0" algn="just"/>
            <a:r>
              <a:rPr lang="en-US" sz="2500" smtClean="0">
                <a:latin typeface="Times New Roman" pitchFamily="18" charset="0"/>
                <a:cs typeface="Times New Roman" pitchFamily="18" charset="0"/>
              </a:rPr>
              <a:t>Một số lớp cửa sổ có sẵn:</a:t>
            </a:r>
            <a:r>
              <a:rPr lang="en-US" sz="2000" smtClean="0">
                <a:latin typeface="+mn-lt"/>
                <a:cs typeface="Times New Roman" pitchFamily="18" charset="0"/>
              </a:rPr>
              <a:t>static </a:t>
            </a:r>
            <a:r>
              <a:rPr lang="en-US" sz="2500" smtClean="0">
                <a:latin typeface="Times New Roman" pitchFamily="18" charset="0"/>
                <a:cs typeface="Times New Roman" pitchFamily="18" charset="0"/>
              </a:rPr>
              <a:t>(cửa sổ hiển thị văn bản tĩnh), </a:t>
            </a:r>
            <a:r>
              <a:rPr lang="en-US" sz="2000" smtClean="0">
                <a:latin typeface="+mn-lt"/>
                <a:cs typeface="Times New Roman" pitchFamily="18" charset="0"/>
              </a:rPr>
              <a:t>Edit </a:t>
            </a:r>
            <a:r>
              <a:rPr lang="en-US" sz="2500" smtClean="0">
                <a:latin typeface="Times New Roman" pitchFamily="18" charset="0"/>
                <a:cs typeface="Times New Roman" pitchFamily="18" charset="0"/>
              </a:rPr>
              <a:t>(cửa sổ để nhập dữ liệu văn bản), </a:t>
            </a:r>
            <a:r>
              <a:rPr lang="en-US" sz="2000" smtClean="0">
                <a:latin typeface="+mn-lt"/>
                <a:cs typeface="Times New Roman" pitchFamily="18" charset="0"/>
              </a:rPr>
              <a:t>Button</a:t>
            </a:r>
            <a:r>
              <a:rPr lang="en-US" sz="2500" smtClean="0">
                <a:latin typeface="Times New Roman" pitchFamily="18" charset="0"/>
                <a:cs typeface="Times New Roman" pitchFamily="18" charset="0"/>
              </a:rPr>
              <a:t> (cửa sổ dạng nút bấm), </a:t>
            </a:r>
            <a:r>
              <a:rPr lang="en-US" sz="2000" smtClean="0">
                <a:latin typeface="+mn-lt"/>
                <a:cs typeface="Times New Roman" pitchFamily="18" charset="0"/>
              </a:rPr>
              <a:t>Combobox</a:t>
            </a:r>
            <a:r>
              <a:rPr lang="en-US" sz="2500" smtClean="0">
                <a:latin typeface="Times New Roman" pitchFamily="18" charset="0"/>
                <a:cs typeface="Times New Roman" pitchFamily="18" charset="0"/>
              </a:rPr>
              <a:t> (cửa sổ dạng hộp chọn), </a:t>
            </a:r>
            <a:r>
              <a:rPr lang="en-US" sz="2000" smtClean="0">
                <a:latin typeface="+mn-lt"/>
                <a:cs typeface="Times New Roman" pitchFamily="18" charset="0"/>
              </a:rPr>
              <a:t>listbox </a:t>
            </a:r>
            <a:r>
              <a:rPr lang="en-US" sz="2500" smtClean="0">
                <a:latin typeface="Times New Roman" pitchFamily="18" charset="0"/>
                <a:cs typeface="Times New Roman" pitchFamily="18" charset="0"/>
              </a:rPr>
              <a:t>(cửa sổ dạng danh sách chọn),...</a:t>
            </a:r>
            <a:r>
              <a:rPr lang="en-US" sz="2800" smtClean="0"/>
              <a:t> </a:t>
            </a:r>
            <a:endParaRPr lang="en-US" sz="2000" smtClean="0">
              <a:latin typeface="+mn-lt"/>
              <a:cs typeface="Times New Roman" pitchFamily="18" charset="0"/>
            </a:endParaRPr>
          </a:p>
        </p:txBody>
      </p:sp>
    </p:spTree>
    <p:custDataLst>
      <p:tags r:id="rId1"/>
    </p:custDataLst>
    <p:extLst>
      <p:ext uri="{BB962C8B-B14F-4D97-AF65-F5344CB8AC3E}">
        <p14:creationId xmlns:p14="http://schemas.microsoft.com/office/powerpoint/2010/main" val="2025179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gray">
          <a:xfrm>
            <a:off x="1658345" y="1219201"/>
            <a:ext cx="41119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1</a:t>
            </a:r>
          </a:p>
        </p:txBody>
      </p:sp>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169" name="Rectangle 1"/>
          <p:cNvSpPr>
            <a:spLocks noChangeArrowheads="1"/>
          </p:cNvSpPr>
          <p:nvPr/>
        </p:nvSpPr>
        <p:spPr bwMode="auto">
          <a:xfrm>
            <a:off x="361950" y="402951"/>
            <a:ext cx="8449056" cy="477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Để đăng ký một lớp cửa sổ mới ta thực hiện các bước sau:</a:t>
            </a:r>
            <a:endParaRPr kumimoji="0" lang="en-US" sz="25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 name="Rectangle 2"/>
          <p:cNvSpPr>
            <a:spLocks noChangeArrowheads="1"/>
          </p:cNvSpPr>
          <p:nvPr/>
        </p:nvSpPr>
        <p:spPr bwMode="auto">
          <a:xfrm>
            <a:off x="390144" y="4991100"/>
            <a:ext cx="8449056" cy="14003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Bước 2</a:t>
            </a:r>
            <a:r>
              <a:rPr kumimoji="0" lang="en-US"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Đăng ký vào hệ thống bằng hàm sau:</a:t>
            </a:r>
            <a:endParaRPr kumimoji="0" lang="en-US" sz="25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ATOM RegisterClass (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WNDCLASS *t1) // dữ liệu của lớp cửa sổ</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a:t>
            </a:r>
            <a:endParaRPr kumimoji="0" lang="en-US" sz="2000" b="0" i="0" u="none" strike="noStrike" cap="none" normalizeH="0" baseline="0" smtClean="0">
              <a:ln>
                <a:noFill/>
              </a:ln>
              <a:solidFill>
                <a:schemeClr val="tx1"/>
              </a:solidFill>
              <a:effectLst/>
              <a:latin typeface="+mn-lt"/>
            </a:endParaRPr>
          </a:p>
        </p:txBody>
      </p:sp>
      <p:sp>
        <p:nvSpPr>
          <p:cNvPr id="7" name="Rectangle 1"/>
          <p:cNvSpPr>
            <a:spLocks noChangeArrowheads="1"/>
          </p:cNvSpPr>
          <p:nvPr/>
        </p:nvSpPr>
        <p:spPr bwMode="auto">
          <a:xfrm>
            <a:off x="342900" y="801960"/>
            <a:ext cx="8449056"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500" b="0" i="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Bước 1</a:t>
            </a:r>
            <a:r>
              <a:rPr kumimoji="0" lang="en-US"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Định nghĩa các thành phần cho lớp cửa sổ với </a:t>
            </a:r>
            <a:r>
              <a:rPr lang="en-US" sz="2500" smtClean="0">
                <a:latin typeface="Times New Roman" pitchFamily="18" charset="0"/>
                <a:ea typeface="Times New Roman" pitchFamily="18" charset="0"/>
                <a:cs typeface="Times New Roman" pitchFamily="18" charset="0"/>
              </a:rPr>
              <a:t>cấu trúc: </a:t>
            </a:r>
          </a:p>
          <a:p>
            <a:pPr marL="0" marR="0" lvl="0" indent="0" algn="l" defTabSz="914400" rtl="0" eaLnBrk="0" fontAlgn="base" latinLnBrk="0" hangingPunct="0">
              <a:lnSpc>
                <a:spcPct val="100000"/>
              </a:lnSpc>
              <a:spcBef>
                <a:spcPct val="0"/>
              </a:spcBef>
              <a:spcAft>
                <a:spcPct val="0"/>
              </a:spcAft>
              <a:buClrTx/>
              <a:buSzTx/>
              <a:buFontTx/>
              <a:buNone/>
              <a:tabLst/>
            </a:pPr>
            <a:r>
              <a:rPr lang="en-US" sz="2500" smtClean="0">
                <a:latin typeface="Times New Roman" pitchFamily="18" charset="0"/>
                <a:ea typeface="Times New Roman" pitchFamily="18" charset="0"/>
                <a:cs typeface="Times New Roman" pitchFamily="18" charset="0"/>
              </a:rPr>
              <a:t>   </a:t>
            </a:r>
            <a:r>
              <a:rPr lang="en-US" sz="2000" smtClean="0">
                <a:latin typeface="+mn-lt"/>
                <a:ea typeface="Times New Roman" pitchFamily="18" charset="0"/>
                <a:cs typeface="Times New Roman" pitchFamily="18" charset="0"/>
              </a:rPr>
              <a:t>typedef struct _WNDCLASS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UINT       	style;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WNDPROC    	lpfnWndProc;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int        		cbClsExtra;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int        		cbWndExtra;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HINSTANCE  	hInstance;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HICON      		hIcon;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HCURSOR   	hCursor;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1608138" algn="l"/>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HBRUSH     	hbrBackground;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LPCTSTR    	lpszMenuName;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LPCTSTR    	lpszClassName;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 WNDCLASS, *PWNDCLASS;</a:t>
            </a:r>
            <a:endParaRPr kumimoji="0" lang="en-US" sz="2000" b="0" i="0" u="none" strike="noStrike" cap="none" normalizeH="0" baseline="0" smtClean="0">
              <a:ln>
                <a:noFill/>
              </a:ln>
              <a:solidFill>
                <a:schemeClr val="tx1"/>
              </a:solidFill>
              <a:effectLst/>
              <a:latin typeface="+mn-lt"/>
            </a:endParaRPr>
          </a:p>
        </p:txBody>
      </p:sp>
    </p:spTree>
    <p:custDataLst>
      <p:tags r:id="rId1"/>
    </p:custDataLst>
    <p:extLst>
      <p:ext uri="{BB962C8B-B14F-4D97-AF65-F5344CB8AC3E}">
        <p14:creationId xmlns:p14="http://schemas.microsoft.com/office/powerpoint/2010/main" val="20251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box(in)">
                                      <p:cBhvr>
                                        <p:cTn id="7" dur="500"/>
                                        <p:tgtEl>
                                          <p:spTgt spid="71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P spid="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gray">
          <a:xfrm>
            <a:off x="1658345" y="1219201"/>
            <a:ext cx="41119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1</a:t>
            </a:r>
          </a:p>
        </p:txBody>
      </p:sp>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800" name="Rectangle 8"/>
          <p:cNvSpPr>
            <a:spLocks noChangeArrowheads="1"/>
          </p:cNvSpPr>
          <p:nvPr/>
        </p:nvSpPr>
        <p:spPr bwMode="auto">
          <a:xfrm>
            <a:off x="381000" y="491289"/>
            <a:ext cx="8449056"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Lst>
            </a:pPr>
            <a:r>
              <a:rPr kumimoji="0" lang="en-US" sz="2500" b="0" i="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Bước</a:t>
            </a:r>
            <a:r>
              <a:rPr kumimoji="0" lang="en-US" sz="2500" b="0" i="1" u="none" strike="noStrike" cap="none" normalizeH="0" smtClean="0">
                <a:ln>
                  <a:noFill/>
                </a:ln>
                <a:solidFill>
                  <a:schemeClr val="tx1"/>
                </a:solidFill>
                <a:effectLst/>
                <a:latin typeface="Times New Roman" pitchFamily="18" charset="0"/>
                <a:ea typeface="Times New Roman" pitchFamily="18" charset="0"/>
                <a:cs typeface="Times New Roman" pitchFamily="18" charset="0"/>
              </a:rPr>
              <a:t> 3</a:t>
            </a:r>
            <a:r>
              <a:rPr kumimoji="0" lang="en-US" sz="2500" b="0" i="0" u="none" strike="noStrike" cap="none" normalizeH="0" smtClean="0">
                <a:ln>
                  <a:noFill/>
                </a:ln>
                <a:solidFill>
                  <a:schemeClr val="tx1"/>
                </a:solidFill>
                <a:effectLst/>
                <a:latin typeface="Times New Roman" pitchFamily="18" charset="0"/>
                <a:ea typeface="Times New Roman" pitchFamily="18" charset="0"/>
                <a:cs typeface="Times New Roman" pitchFamily="18" charset="0"/>
              </a:rPr>
              <a:t>)</a:t>
            </a:r>
            <a:r>
              <a:rPr kumimoji="0" lang="en-US"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Tạo cửa sổ mới:</a:t>
            </a:r>
            <a:endParaRPr kumimoji="0" lang="en-US" sz="25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Sau khi đăng ký lớp thành công chúng ta sử dụng để tạo một cửa sổ tương ứng với lớp đó bằng lệnh sau:</a:t>
            </a:r>
            <a:endParaRPr kumimoji="0" lang="en-US" sz="25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 name="Rectangle 8"/>
          <p:cNvSpPr>
            <a:spLocks noChangeArrowheads="1"/>
          </p:cNvSpPr>
          <p:nvPr/>
        </p:nvSpPr>
        <p:spPr bwMode="auto">
          <a:xfrm>
            <a:off x="838200" y="1800726"/>
            <a:ext cx="802005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HWND CreateWindow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LPCTSTR lpClassName,  // tên lớp cửa sổ đã đăng ký</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LPCTSTR lpWindowName, // tên tiêu đề cửa sổ</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DWORD dwStyle,        // kiểu cửa sổ</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int x,                // tọa độ chiều ngang của góc trái trên</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int y,                // tọa độ chiều dọc của góc trái trên</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int nWidth,           // độ rộng cửa sổ</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int nHeight,          // độ cao cửa sổ</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HWND hWndParent,      // số hiệu cửa sổ chứa nó</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HMENU hMenu,          // số hiệu thực đơn của cửa sổ</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HINSTANCE hInstance,  // số hiệu chương trình đang thực hiện</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  LPVOID lpParam        // các dữ liệu khác</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mn-lt"/>
                <a:ea typeface="SimSun" charset="-122"/>
                <a:cs typeface="Times New Roman" pitchFamily="18" charset="0"/>
              </a:rPr>
              <a:t>);</a:t>
            </a:r>
            <a:endParaRPr kumimoji="0" lang="en-US" sz="2000" b="0" i="0" u="none" strike="noStrike" cap="none" normalizeH="0" baseline="0" smtClean="0">
              <a:ln>
                <a:noFill/>
              </a:ln>
              <a:solidFill>
                <a:schemeClr val="tx1"/>
              </a:solidFill>
              <a:effectLst/>
              <a:latin typeface="+mn-lt"/>
            </a:endParaRPr>
          </a:p>
        </p:txBody>
      </p:sp>
    </p:spTree>
    <p:custDataLst>
      <p:tags r:id="rId1"/>
    </p:custDataLst>
    <p:extLst>
      <p:ext uri="{BB962C8B-B14F-4D97-AF65-F5344CB8AC3E}">
        <p14:creationId xmlns:p14="http://schemas.microsoft.com/office/powerpoint/2010/main" val="20251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box(in)">
                                      <p:cBhvr>
                                        <p:cTn id="7" dur="500"/>
                                        <p:tgtEl>
                                          <p:spTgt spid="338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32"/>
          <p:cNvSpPr/>
          <p:nvPr/>
        </p:nvSpPr>
        <p:spPr>
          <a:xfrm>
            <a:off x="444626" y="4157422"/>
            <a:ext cx="8449056" cy="2015936"/>
          </a:xfrm>
          <a:prstGeom prst="rect">
            <a:avLst/>
          </a:prstGeom>
        </p:spPr>
        <p:txBody>
          <a:bodyPr wrap="square">
            <a:spAutoFit/>
          </a:bodyPr>
          <a:lstStyle/>
          <a:p>
            <a:pPr algn="just"/>
            <a:r>
              <a:rPr lang="en-US" sz="2500" smtClean="0">
                <a:latin typeface="Times New Roman" pitchFamily="18" charset="0"/>
                <a:cs typeface="Times New Roman" pitchFamily="18" charset="0"/>
              </a:rPr>
              <a:t>Các sự kiện (events) phát sinh (do người dùng yêu cầu, do nội tại bên trong hệ thống,...) sẽ do Windows nắm giữ và quản lý. Các sự kiện này được chuyển hóa thành các thông điệp và lưu trong một cấu trúc hàng đợi gọi là message queue (hàng đợi thông điệp). </a:t>
            </a:r>
            <a:endParaRPr lang="en-US" sz="2500">
              <a:latin typeface="Times New Roman" pitchFamily="18" charset="0"/>
              <a:cs typeface="Times New Roman" pitchFamily="18" charset="0"/>
            </a:endParaRPr>
          </a:p>
        </p:txBody>
      </p:sp>
      <p:sp>
        <p:nvSpPr>
          <p:cNvPr id="35" name="Rectangle 3"/>
          <p:cNvSpPr txBox="1">
            <a:spLocks noRot="1" noChangeArrowheads="1"/>
          </p:cNvSpPr>
          <p:nvPr/>
        </p:nvSpPr>
        <p:spPr bwMode="auto">
          <a:xfrm>
            <a:off x="445170" y="3814011"/>
            <a:ext cx="62484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17488" lvl="0" indent="-217488">
              <a:spcBef>
                <a:spcPts val="600"/>
              </a:spcBef>
              <a:spcAft>
                <a:spcPts val="600"/>
              </a:spcAft>
            </a:pPr>
            <a:r>
              <a:rPr lang="en-US" sz="2300" smtClean="0">
                <a:latin typeface="Arial" pitchFamily="34" charset="0"/>
                <a:ea typeface="ＭＳ Ｐゴシック" pitchFamily="34" charset="-128"/>
                <a:cs typeface="Arial" pitchFamily="34" charset="0"/>
              </a:rPr>
              <a:t>3.2.3 </a:t>
            </a:r>
            <a:r>
              <a:rPr lang="vi-VN" sz="2300" smtClean="0">
                <a:latin typeface="Arial" pitchFamily="34" charset="0"/>
                <a:ea typeface="ＭＳ Ｐゴシック" pitchFamily="34" charset="-128"/>
                <a:cs typeface="Arial" pitchFamily="34" charset="0"/>
              </a:rPr>
              <a:t>Thông </a:t>
            </a:r>
            <a:r>
              <a:rPr lang="vi-VN" sz="2300" dirty="0">
                <a:latin typeface="Arial" pitchFamily="34" charset="0"/>
                <a:ea typeface="ＭＳ Ｐゴシック" pitchFamily="34" charset="-128"/>
                <a:cs typeface="Arial" pitchFamily="34" charset="0"/>
              </a:rPr>
              <a:t>điệp và cơ chế xử lý </a:t>
            </a:r>
            <a:r>
              <a:rPr lang="vi-VN" sz="2300">
                <a:latin typeface="Arial" pitchFamily="34" charset="0"/>
                <a:ea typeface="ＭＳ Ｐゴシック" pitchFamily="34" charset="-128"/>
                <a:cs typeface="Arial" pitchFamily="34" charset="0"/>
              </a:rPr>
              <a:t>thông </a:t>
            </a:r>
            <a:r>
              <a:rPr lang="vi-VN" sz="2300" smtClean="0">
                <a:latin typeface="Arial" pitchFamily="34" charset="0"/>
                <a:ea typeface="ＭＳ Ｐゴシック" pitchFamily="34" charset="-128"/>
                <a:cs typeface="Arial" pitchFamily="34" charset="0"/>
              </a:rPr>
              <a:t>đ</a:t>
            </a:r>
            <a:r>
              <a:rPr lang="en-US" sz="2300" smtClean="0">
                <a:latin typeface="Arial" pitchFamily="34" charset="0"/>
                <a:ea typeface="ＭＳ Ｐゴシック" pitchFamily="34" charset="-128"/>
                <a:cs typeface="Arial" pitchFamily="34" charset="0"/>
              </a:rPr>
              <a:t>iệp</a:t>
            </a:r>
            <a:endParaRPr lang="vi-VN" sz="2300" dirty="0">
              <a:latin typeface="Arial" pitchFamily="34" charset="0"/>
              <a:ea typeface="ＭＳ Ｐゴシック" pitchFamily="34" charset="-128"/>
              <a:cs typeface="Arial" pitchFamily="34" charset="0"/>
            </a:endParaRPr>
          </a:p>
        </p:txBody>
      </p:sp>
      <p:sp>
        <p:nvSpPr>
          <p:cNvPr id="7169" name="Rectangle 1"/>
          <p:cNvSpPr>
            <a:spLocks noChangeArrowheads="1"/>
          </p:cNvSpPr>
          <p:nvPr/>
        </p:nvSpPr>
        <p:spPr bwMode="auto">
          <a:xfrm>
            <a:off x="410076" y="438150"/>
            <a:ext cx="8449056" cy="34009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28600" algn="l"/>
                <a:tab pos="588963" algn="l"/>
              </a:tabLst>
            </a:pPr>
            <a:r>
              <a:rPr kumimoji="0" lang="en-US" sz="2500" b="0" i="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Bước</a:t>
            </a:r>
            <a:r>
              <a:rPr kumimoji="0" lang="en-US" sz="2500" b="0" i="1" u="none" strike="noStrike" cap="none" normalizeH="0" smtClean="0">
                <a:ln>
                  <a:noFill/>
                </a:ln>
                <a:solidFill>
                  <a:schemeClr val="tx1"/>
                </a:solidFill>
                <a:effectLst/>
                <a:latin typeface="Times New Roman" pitchFamily="18" charset="0"/>
                <a:ea typeface="Times New Roman" pitchFamily="18" charset="0"/>
                <a:cs typeface="Times New Roman" pitchFamily="18" charset="0"/>
              </a:rPr>
              <a:t> 4) </a:t>
            </a:r>
            <a:r>
              <a:rPr kumimoji="0" lang="en-US"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Hiển thị </a:t>
            </a:r>
            <a:r>
              <a:rPr lang="en-US" sz="2500" smtClean="0">
                <a:latin typeface="Times New Roman" pitchFamily="18" charset="0"/>
                <a:ea typeface="Times New Roman" pitchFamily="18" charset="0"/>
                <a:cs typeface="Times New Roman" pitchFamily="18" charset="0"/>
              </a:rPr>
              <a:t>l</a:t>
            </a:r>
            <a:r>
              <a:rPr kumimoji="0" lang="en-US"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ên màn hình bằng lệnh sau:</a:t>
            </a:r>
            <a:endParaRPr kumimoji="0" lang="en-US" sz="25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88963" algn="l"/>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BOOL ShowWindow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88963" algn="l"/>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HWND hWnd,     // số hiệu cửa sổ để hiển thị</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88963" algn="l"/>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int nCmdShow   // trạng thái hiển thị</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88963" algn="l"/>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88963" algn="l"/>
              </a:tabLst>
            </a:pPr>
            <a:r>
              <a:rPr kumimoji="0" lang="en-US"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và hàm cập nhật lại nội dung trên cửa sổ (vẽ lại mới hoàn toàn) bằng lệnh sau:</a:t>
            </a:r>
            <a:endParaRPr kumimoji="0" lang="en-US" sz="25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88963" algn="l"/>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BOOL UpdateWindow (</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88963" algn="l"/>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HWND hWnd   // số hiệu cửa sổ</a:t>
            </a:r>
            <a:endParaRPr kumimoji="0" lang="en-US" sz="2000" b="0" i="0" u="none" strike="noStrike" cap="none" normalizeH="0" baseline="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588963" algn="l"/>
              </a:tabLst>
            </a:pPr>
            <a:r>
              <a:rPr kumimoji="0" lang="en-US" sz="2000" b="0" i="0" u="none" strike="noStrike" cap="none" normalizeH="0" baseline="0" smtClean="0">
                <a:ln>
                  <a:noFill/>
                </a:ln>
                <a:solidFill>
                  <a:schemeClr val="tx1"/>
                </a:solidFill>
                <a:effectLst/>
                <a:latin typeface="+mn-lt"/>
                <a:ea typeface="SimSun"/>
                <a:cs typeface="Times New Roman" pitchFamily="18" charset="0"/>
              </a:rPr>
              <a:t>     );</a:t>
            </a:r>
            <a:endParaRPr kumimoji="0" lang="en-US" sz="2000" b="0" i="0" u="none" strike="noStrike" cap="none" normalizeH="0" baseline="0" smtClean="0">
              <a:ln>
                <a:noFill/>
              </a:ln>
              <a:solidFill>
                <a:schemeClr val="tx1"/>
              </a:solidFill>
              <a:effectLst/>
              <a:latin typeface="+mn-lt"/>
            </a:endParaRPr>
          </a:p>
        </p:txBody>
      </p:sp>
    </p:spTree>
    <p:custDataLst>
      <p:tags r:id="rId1"/>
    </p:custDataLst>
    <p:extLst>
      <p:ext uri="{BB962C8B-B14F-4D97-AF65-F5344CB8AC3E}">
        <p14:creationId xmlns:p14="http://schemas.microsoft.com/office/powerpoint/2010/main" val="20251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box(in)">
                                      <p:cBhvr>
                                        <p:cTn id="1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gray">
          <a:xfrm>
            <a:off x="1658345" y="1219201"/>
            <a:ext cx="41119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1</a:t>
            </a:r>
          </a:p>
        </p:txBody>
      </p:sp>
      <p:sp>
        <p:nvSpPr>
          <p:cNvPr id="2"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9218"/>
          <p:cNvGrpSpPr/>
          <p:nvPr/>
        </p:nvGrpSpPr>
        <p:grpSpPr>
          <a:xfrm>
            <a:off x="1363578" y="2075519"/>
            <a:ext cx="6172200" cy="2107459"/>
            <a:chOff x="1061355" y="4033401"/>
            <a:chExt cx="7326090" cy="2460383"/>
          </a:xfrm>
        </p:grpSpPr>
        <p:sp>
          <p:nvSpPr>
            <p:cNvPr id="21" name="AutoShape 25"/>
            <p:cNvSpPr>
              <a:spLocks noChangeAspect="1" noChangeArrowheads="1" noTextEdit="1"/>
            </p:cNvSpPr>
            <p:nvPr/>
          </p:nvSpPr>
          <p:spPr bwMode="auto">
            <a:xfrm>
              <a:off x="1061355" y="4033401"/>
              <a:ext cx="7326090" cy="2460383"/>
            </a:xfrm>
            <a:prstGeom prst="rect">
              <a:avLst/>
            </a:prstGeom>
            <a:noFill/>
            <a:ln w="0">
              <a:noFill/>
            </a:ln>
            <a:extLst/>
          </p:spPr>
          <p:txBody>
            <a:bodyPr vert="horz" wrap="square" lIns="91440" tIns="45720" rIns="91440" bIns="45720" numCol="1" anchor="t" anchorCtr="0" compatLnSpc="1">
              <a:prstTxWarp prst="textNoShape">
                <a:avLst/>
              </a:prstTxWarp>
            </a:bodyPr>
            <a:lstStyle/>
            <a:p>
              <a:endParaRPr lang="en-US"/>
            </a:p>
          </p:txBody>
        </p:sp>
        <p:sp>
          <p:nvSpPr>
            <p:cNvPr id="22" name="Rectangle 24"/>
            <p:cNvSpPr>
              <a:spLocks noChangeArrowheads="1"/>
            </p:cNvSpPr>
            <p:nvPr/>
          </p:nvSpPr>
          <p:spPr bwMode="auto">
            <a:xfrm>
              <a:off x="4075111" y="4185466"/>
              <a:ext cx="822960" cy="164592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vert270" wrap="square" lIns="0" tIns="0" rIns="0" bIns="0" numCol="1" anchor="t" anchorCtr="0" compatLnSpc="1">
              <a:prstTxWarp prst="textNoShape">
                <a:avLst/>
              </a:prstTxWarp>
            </a:bodyPr>
            <a:lstStyle/>
            <a:p>
              <a:pPr marL="0" marR="0" lvl="0" indent="0" algn="ctr" defTabSz="914400" rtl="0" eaLnBrk="1" fontAlgn="base" latinLnBrk="0" hangingPunct="1">
                <a:lnSpc>
                  <a:spcPct val="200000"/>
                </a:lnSpc>
                <a:spcBef>
                  <a:spcPts val="1200"/>
                </a:spcBef>
                <a:spcAft>
                  <a:spcPct val="0"/>
                </a:spcAft>
                <a:buClrTx/>
                <a:buSzTx/>
                <a:buFontTx/>
                <a:buNone/>
                <a:tabLst/>
              </a:pPr>
              <a:r>
                <a:rPr kumimoji="0" lang="en-US" altLang="zh-CN" sz="2000" i="0" u="none" strike="noStrike" cap="none" normalizeH="0" baseline="0" smtClean="0">
                  <a:ln>
                    <a:noFill/>
                  </a:ln>
                  <a:solidFill>
                    <a:srgbClr val="002060"/>
                  </a:solidFill>
                  <a:effectLst/>
                  <a:latin typeface="Verdana" pitchFamily="34" charset="0"/>
                  <a:cs typeface="Arial" pitchFamily="34" charset="0"/>
                </a:rPr>
                <a:t>Windows</a:t>
              </a:r>
              <a:endParaRPr kumimoji="0" lang="en-US" altLang="zh-CN" sz="2000" i="0" u="none" strike="noStrike" cap="none" normalizeH="0" baseline="0" dirty="0" smtClean="0">
                <a:ln>
                  <a:noFill/>
                </a:ln>
                <a:solidFill>
                  <a:srgbClr val="002060"/>
                </a:solidFill>
                <a:effectLst/>
                <a:latin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Oval 23"/>
            <p:cNvSpPr>
              <a:spLocks noChangeArrowheads="1"/>
            </p:cNvSpPr>
            <p:nvPr/>
          </p:nvSpPr>
          <p:spPr bwMode="auto">
            <a:xfrm>
              <a:off x="2612570" y="4173371"/>
              <a:ext cx="900337" cy="169311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vert270"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User Interface</a:t>
              </a:r>
              <a:endParaRPr kumimoji="0" lang="en-US" sz="1600" i="0" u="none" strike="noStrike" cap="none" normalizeH="0" baseline="0" dirty="0" smtClean="0">
                <a:ln>
                  <a:noFill/>
                </a:ln>
                <a:solidFill>
                  <a:srgbClr val="002060"/>
                </a:solidFill>
                <a:effectLst/>
              </a:endParaRPr>
            </a:p>
          </p:txBody>
        </p:sp>
        <p:sp>
          <p:nvSpPr>
            <p:cNvPr id="24" name="Rectangle 22" descr="10%"/>
            <p:cNvSpPr>
              <a:spLocks noChangeArrowheads="1"/>
            </p:cNvSpPr>
            <p:nvPr/>
          </p:nvSpPr>
          <p:spPr bwMode="auto">
            <a:xfrm>
              <a:off x="6583657" y="4385437"/>
              <a:ext cx="965978" cy="1308256"/>
            </a:xfrm>
            <a:prstGeom prst="rect">
              <a:avLst/>
            </a:prstGeom>
            <a:pattFill prst="pct10">
              <a:fgClr>
                <a:srgbClr val="000000"/>
              </a:fgClr>
              <a:bgClr>
                <a:srgbClr val="FFFFFF"/>
              </a:bgClr>
            </a:pattFill>
            <a:ln w="19050">
              <a:solidFill>
                <a:srgbClr val="000000"/>
              </a:solidFill>
              <a:miter lim="800000"/>
              <a:headEnd/>
              <a:tailEnd/>
            </a:ln>
          </p:spPr>
          <p:txBody>
            <a:bodyPr vert="vert270"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Verdana" pitchFamily="34" charset="0"/>
                  <a:ea typeface="Times New Roman" pitchFamily="18"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2060"/>
                  </a:solidFill>
                  <a:effectLst/>
                  <a:latin typeface="Verdana" pitchFamily="34" charset="0"/>
                  <a:ea typeface="Times New Roman" pitchFamily="18" charset="0"/>
                  <a:cs typeface="Times New Roman" pitchFamily="18" charset="0"/>
                </a:rPr>
                <a:t>Ch</a:t>
              </a:r>
              <a:r>
                <a:rPr kumimoji="0" lang="vi-VN" sz="1600" b="1" i="0" u="none" strike="noStrike" cap="none" normalizeH="0" baseline="0" dirty="0" smtClean="0">
                  <a:ln>
                    <a:noFill/>
                  </a:ln>
                  <a:solidFill>
                    <a:srgbClr val="002060"/>
                  </a:solidFill>
                  <a:effectLst/>
                  <a:latin typeface="Verdana" pitchFamily="34" charset="0"/>
                  <a:ea typeface="Times New Roman" pitchFamily="18" charset="0"/>
                </a:rPr>
                <a:t>ương trình</a:t>
              </a:r>
              <a:endParaRPr kumimoji="0" lang="vi-VN" sz="1600" b="0" i="0" u="none" strike="noStrike" cap="none" normalizeH="0" baseline="0" dirty="0" smtClean="0">
                <a:ln>
                  <a:noFill/>
                </a:ln>
                <a:solidFill>
                  <a:srgbClr val="002060"/>
                </a:solidFill>
                <a:effectLst/>
              </a:endParaRPr>
            </a:p>
          </p:txBody>
        </p:sp>
        <p:sp>
          <p:nvSpPr>
            <p:cNvPr id="25" name="Rectangle 21"/>
            <p:cNvSpPr>
              <a:spLocks noChangeArrowheads="1"/>
            </p:cNvSpPr>
            <p:nvPr/>
          </p:nvSpPr>
          <p:spPr bwMode="auto">
            <a:xfrm>
              <a:off x="1104939" y="4796076"/>
              <a:ext cx="947774" cy="39692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91440" rIns="0" bIns="91440" numCol="1" anchor="t" anchorCtr="0" compatLnSpc="1">
              <a:prstTxWarp prst="textNoShape">
                <a:avLst/>
              </a:prstTxWarp>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sz="1600" i="0" u="none" strike="noStrike" cap="none" normalizeH="0" baseline="0" dirty="0" smtClean="0">
                  <a:ln>
                    <a:noFill/>
                  </a:ln>
                  <a:solidFill>
                    <a:srgbClr val="002060"/>
                  </a:solidFill>
                  <a:effectLst/>
                  <a:latin typeface="Verdana" pitchFamily="34" charset="0"/>
                  <a:ea typeface="Times New Roman" pitchFamily="18" charset="0"/>
                  <a:cs typeface="Times New Roman" pitchFamily="18" charset="0"/>
                </a:rPr>
                <a:t>USERS</a:t>
              </a:r>
              <a:endParaRPr kumimoji="0" lang="en-US" sz="1600" i="0" u="none" strike="noStrike" cap="none" normalizeH="0" baseline="0" dirty="0" smtClean="0">
                <a:ln>
                  <a:noFill/>
                </a:ln>
                <a:solidFill>
                  <a:srgbClr val="002060"/>
                </a:solidFill>
                <a:effectLst/>
              </a:endParaRPr>
            </a:p>
          </p:txBody>
        </p:sp>
        <p:sp>
          <p:nvSpPr>
            <p:cNvPr id="26" name="AutoShape 20"/>
            <p:cNvSpPr>
              <a:spLocks noChangeArrowheads="1"/>
            </p:cNvSpPr>
            <p:nvPr/>
          </p:nvSpPr>
          <p:spPr bwMode="auto">
            <a:xfrm>
              <a:off x="2048693" y="4866268"/>
              <a:ext cx="548640" cy="263556"/>
            </a:xfrm>
            <a:prstGeom prst="leftRightArrow">
              <a:avLst>
                <a:gd name="adj1" fmla="val 50000"/>
                <a:gd name="adj2" fmla="val 46072"/>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a:p>
          </p:txBody>
        </p:sp>
        <p:sp>
          <p:nvSpPr>
            <p:cNvPr id="27" name="AutoShape 19"/>
            <p:cNvSpPr>
              <a:spLocks noChangeArrowheads="1"/>
            </p:cNvSpPr>
            <p:nvPr/>
          </p:nvSpPr>
          <p:spPr bwMode="auto">
            <a:xfrm>
              <a:off x="3536707" y="4869080"/>
              <a:ext cx="542673" cy="257028"/>
            </a:xfrm>
            <a:prstGeom prst="leftRightArrow">
              <a:avLst>
                <a:gd name="adj1" fmla="val 50000"/>
                <a:gd name="adj2" fmla="val 3947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endParaRPr lang="en-US"/>
            </a:p>
          </p:txBody>
        </p:sp>
        <p:sp>
          <p:nvSpPr>
            <p:cNvPr id="28" name="Line 18"/>
            <p:cNvSpPr>
              <a:spLocks noChangeShapeType="1"/>
            </p:cNvSpPr>
            <p:nvPr/>
          </p:nvSpPr>
          <p:spPr bwMode="auto">
            <a:xfrm>
              <a:off x="4923626" y="4735956"/>
              <a:ext cx="1645920" cy="0"/>
            </a:xfrm>
            <a:prstGeom prst="line">
              <a:avLst/>
            </a:prstGeom>
            <a:noFill/>
            <a:ln w="15875">
              <a:solidFill>
                <a:srgbClr val="000000"/>
              </a:solidFill>
              <a:round/>
              <a:headEnd/>
              <a:tailEnd type="triangl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17"/>
            <p:cNvSpPr>
              <a:spLocks noChangeShapeType="1"/>
            </p:cNvSpPr>
            <p:nvPr/>
          </p:nvSpPr>
          <p:spPr bwMode="auto">
            <a:xfrm flipH="1">
              <a:off x="4901331" y="5360115"/>
              <a:ext cx="1645920" cy="0"/>
            </a:xfrm>
            <a:prstGeom prst="line">
              <a:avLst/>
            </a:prstGeom>
            <a:noFill/>
            <a:ln w="15875">
              <a:solidFill>
                <a:srgbClr val="000000"/>
              </a:solidFill>
              <a:round/>
              <a:headEnd/>
              <a:tailEnd type="triangl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Text Box 16"/>
            <p:cNvSpPr txBox="1">
              <a:spLocks noChangeArrowheads="1"/>
            </p:cNvSpPr>
            <p:nvPr/>
          </p:nvSpPr>
          <p:spPr bwMode="auto">
            <a:xfrm>
              <a:off x="4983276" y="4438321"/>
              <a:ext cx="1580978" cy="236407"/>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thông</a:t>
              </a:r>
              <a:r>
                <a:rPr kumimoji="0" lang="en-US" sz="160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t>
              </a:r>
              <a:r>
                <a:rPr kumimoji="0" lang="en-US" sz="160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điệp</a:t>
              </a:r>
              <a:endParaRPr kumimoji="0" lang="en-US" sz="1600" i="0" u="none" strike="noStrike" cap="none" normalizeH="0" baseline="0" dirty="0" smtClean="0">
                <a:ln>
                  <a:noFill/>
                </a:ln>
                <a:solidFill>
                  <a:srgbClr val="FF0000"/>
                </a:solidFill>
                <a:effectLst/>
              </a:endParaRPr>
            </a:p>
          </p:txBody>
        </p:sp>
        <p:sp>
          <p:nvSpPr>
            <p:cNvPr id="31" name="Text Box 15"/>
            <p:cNvSpPr txBox="1">
              <a:spLocks noChangeArrowheads="1"/>
            </p:cNvSpPr>
            <p:nvPr/>
          </p:nvSpPr>
          <p:spPr bwMode="auto">
            <a:xfrm>
              <a:off x="4940996" y="4925265"/>
              <a:ext cx="1631946" cy="377870"/>
            </a:xfrm>
            <a:prstGeom prst="rect">
              <a:avLst/>
            </a:prstGeom>
            <a:noFill/>
            <a:ln w="222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914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kết</a:t>
              </a:r>
              <a:r>
                <a:rPr kumimoji="0" lang="en-US" sz="160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t>
              </a:r>
              <a:r>
                <a:rPr kumimoji="0" lang="en-US" sz="160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quả</a:t>
              </a:r>
              <a:r>
                <a:rPr kumimoji="0" lang="en-US" sz="160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t>
              </a:r>
              <a:r>
                <a:rPr kumimoji="0" lang="en-US" sz="160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xử</a:t>
              </a:r>
              <a:r>
                <a:rPr kumimoji="0" lang="en-US" sz="1600" i="0" u="none" strike="noStrike" cap="none" normalizeH="0" baseline="0" dirty="0" smtClean="0">
                  <a:ln>
                    <a:noFill/>
                  </a:ln>
                  <a:solidFill>
                    <a:srgbClr val="FF0000"/>
                  </a:solidFill>
                  <a:effectLst/>
                  <a:latin typeface="Verdana" pitchFamily="34" charset="0"/>
                  <a:ea typeface="Times New Roman" pitchFamily="18" charset="0"/>
                  <a:cs typeface="Times New Roman" pitchFamily="18" charset="0"/>
                </a:rPr>
                <a:t> </a:t>
              </a:r>
              <a:r>
                <a:rPr kumimoji="0" lang="en-US" sz="1600" i="0" u="none" strike="noStrike" cap="none" normalizeH="0" baseline="0" dirty="0" err="1" smtClean="0">
                  <a:ln>
                    <a:noFill/>
                  </a:ln>
                  <a:solidFill>
                    <a:srgbClr val="FF0000"/>
                  </a:solidFill>
                  <a:effectLst/>
                  <a:latin typeface="Verdana" pitchFamily="34" charset="0"/>
                  <a:ea typeface="Times New Roman" pitchFamily="18" charset="0"/>
                  <a:cs typeface="Times New Roman" pitchFamily="18" charset="0"/>
                </a:rPr>
                <a:t>lý</a:t>
              </a:r>
              <a:endParaRPr kumimoji="0" lang="en-US" sz="1600" i="0" u="none" strike="noStrike" cap="none" normalizeH="0" baseline="0" dirty="0" smtClean="0">
                <a:ln>
                  <a:noFill/>
                </a:ln>
                <a:solidFill>
                  <a:srgbClr val="FF0000"/>
                </a:solidFill>
                <a:effectLst/>
              </a:endParaRPr>
            </a:p>
          </p:txBody>
        </p:sp>
        <p:sp>
          <p:nvSpPr>
            <p:cNvPr id="9216" name="Freeform 14"/>
            <p:cNvSpPr>
              <a:spLocks/>
            </p:cNvSpPr>
            <p:nvPr/>
          </p:nvSpPr>
          <p:spPr bwMode="auto">
            <a:xfrm>
              <a:off x="3468905" y="5375882"/>
              <a:ext cx="2334805" cy="601049"/>
            </a:xfrm>
            <a:custGeom>
              <a:avLst/>
              <a:gdLst>
                <a:gd name="T0" fmla="*/ 2486 w 2486"/>
                <a:gd name="T1" fmla="*/ 0 h 791"/>
                <a:gd name="T2" fmla="*/ 2486 w 2486"/>
                <a:gd name="T3" fmla="*/ 791 h 791"/>
                <a:gd name="T4" fmla="*/ 339 w 2486"/>
                <a:gd name="T5" fmla="*/ 791 h 791"/>
                <a:gd name="T6" fmla="*/ 339 w 2486"/>
                <a:gd name="T7" fmla="*/ 0 h 791"/>
                <a:gd name="T8" fmla="*/ 0 w 2486"/>
                <a:gd name="T9" fmla="*/ 0 h 791"/>
              </a:gdLst>
              <a:ahLst/>
              <a:cxnLst>
                <a:cxn ang="0">
                  <a:pos x="T0" y="T1"/>
                </a:cxn>
                <a:cxn ang="0">
                  <a:pos x="T2" y="T3"/>
                </a:cxn>
                <a:cxn ang="0">
                  <a:pos x="T4" y="T5"/>
                </a:cxn>
                <a:cxn ang="0">
                  <a:pos x="T6" y="T7"/>
                </a:cxn>
                <a:cxn ang="0">
                  <a:pos x="T8" y="T9"/>
                </a:cxn>
              </a:cxnLst>
              <a:rect l="0" t="0" r="r" b="b"/>
              <a:pathLst>
                <a:path w="2486" h="791">
                  <a:moveTo>
                    <a:pt x="2486" y="0"/>
                  </a:moveTo>
                  <a:lnTo>
                    <a:pt x="2486" y="791"/>
                  </a:lnTo>
                  <a:lnTo>
                    <a:pt x="339" y="791"/>
                  </a:lnTo>
                  <a:lnTo>
                    <a:pt x="339" y="0"/>
                  </a:lnTo>
                  <a:lnTo>
                    <a:pt x="0" y="0"/>
                  </a:lnTo>
                </a:path>
              </a:pathLst>
            </a:custGeom>
            <a:noFill/>
            <a:ln w="15875">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097" name="Rectangle 1"/>
          <p:cNvSpPr>
            <a:spLocks noChangeArrowheads="1"/>
          </p:cNvSpPr>
          <p:nvPr/>
        </p:nvSpPr>
        <p:spPr bwMode="auto">
          <a:xfrm>
            <a:off x="381000" y="4255170"/>
            <a:ext cx="8382000"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12750" marR="0" lvl="0" indent="-412750" algn="just" defTabSz="914400" rtl="0" eaLnBrk="0" fontAlgn="base" latinLnBrk="0" hangingPunct="0">
              <a:lnSpc>
                <a:spcPct val="100000"/>
              </a:lnSpc>
              <a:spcBef>
                <a:spcPct val="0"/>
              </a:spcBef>
              <a:spcAft>
                <a:spcPct val="0"/>
              </a:spcAft>
              <a:buClrTx/>
              <a:buSzTx/>
              <a:buFontTx/>
              <a:buNone/>
              <a:tabLst/>
            </a:pPr>
            <a:r>
              <a:rPr kumimoji="0" lang="en-US" altLang="zh-CN"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(1)Tiếp nhận các thông điệp mà Windows gửi đến khi có sự kiện phát sinh từ hệ thống hoặc người dùng tác động;</a:t>
            </a:r>
            <a:endParaRPr kumimoji="0" lang="en-US" altLang="zh-CN" sz="25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 name="Rectangle 1"/>
          <p:cNvSpPr>
            <a:spLocks noChangeArrowheads="1"/>
          </p:cNvSpPr>
          <p:nvPr/>
        </p:nvSpPr>
        <p:spPr bwMode="auto">
          <a:xfrm>
            <a:off x="457200" y="3858126"/>
            <a:ext cx="8382000" cy="477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5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Chương trình ứng dụng có 2 nhiệm vụ trong cơ chế này:</a:t>
            </a:r>
            <a:endParaRPr kumimoji="0" lang="en-US" altLang="zh-CN" sz="25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2" name="Rectangle 1"/>
          <p:cNvSpPr>
            <a:spLocks noChangeArrowheads="1"/>
          </p:cNvSpPr>
          <p:nvPr/>
        </p:nvSpPr>
        <p:spPr bwMode="auto">
          <a:xfrm>
            <a:off x="373532" y="5054039"/>
            <a:ext cx="8508124"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12750" indent="-412750" algn="just" eaLnBrk="0" hangingPunct="0"/>
            <a:r>
              <a:rPr lang="en-US" altLang="zh-CN" sz="2500" smtClean="0">
                <a:latin typeface="Times New Roman" pitchFamily="18" charset="0"/>
                <a:ea typeface="Times New Roman" pitchFamily="18" charset="0"/>
                <a:cs typeface="Times New Roman" pitchFamily="18" charset="0"/>
              </a:rPr>
              <a:t>(2)Thực hiện xử lý các thông điệp nhận được (nếu cần) để đáp ứng cho yêu cầu tác động của người dùng. Để xử lý, rõ ràng cần phải gọi đến các dịch vụ API của Windows.</a:t>
            </a:r>
          </a:p>
        </p:txBody>
      </p:sp>
      <p:sp>
        <p:nvSpPr>
          <p:cNvPr id="33" name="Rectangle 32"/>
          <p:cNvSpPr/>
          <p:nvPr/>
        </p:nvSpPr>
        <p:spPr>
          <a:xfrm>
            <a:off x="313944" y="461208"/>
            <a:ext cx="8449056" cy="1631216"/>
          </a:xfrm>
          <a:prstGeom prst="rect">
            <a:avLst/>
          </a:prstGeom>
        </p:spPr>
        <p:txBody>
          <a:bodyPr wrap="square">
            <a:spAutoFit/>
          </a:bodyPr>
          <a:lstStyle/>
          <a:p>
            <a:pPr algn="just"/>
            <a:r>
              <a:rPr lang="en-US" sz="2500" smtClean="0">
                <a:latin typeface="Times New Roman" pitchFamily="18" charset="0"/>
                <a:cs typeface="Times New Roman" pitchFamily="18" charset="0"/>
              </a:rPr>
              <a:t>Sau đó Windows sẽ phân phối các thông điệp này đến các chương trình đang chạy tương ứng và chương trình ứng dụng sẽ phải tiếp nhận xử lý các thông điệp để đáp ứng yêu cầu của người dùng cũng như của hệ thống .</a:t>
            </a:r>
            <a:endParaRPr lang="en-US" sz="250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02517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box(in)">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ox(i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97"/>
                                        </p:tgtEl>
                                        <p:attrNameLst>
                                          <p:attrName>style.visibility</p:attrName>
                                        </p:attrNameLst>
                                      </p:cBhvr>
                                      <p:to>
                                        <p:strVal val="visible"/>
                                      </p:to>
                                    </p:set>
                                    <p:animEffect transition="in" filter="box(in)">
                                      <p:cBhvr>
                                        <p:cTn id="22" dur="500"/>
                                        <p:tgtEl>
                                          <p:spTgt spid="409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ox(in)">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p:bldP spid="20"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c69ab75a191b97c53d21f7c76ac0752cef7cea"/>
  <p:tag name="ARTICULATE_PROJECT_OPEN" val="0"/>
  <p:tag name="ARTICULATE_SLIDE_COUNT" val="1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HLĐT 005">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M-HLĐT 005</Template>
  <TotalTime>2196</TotalTime>
  <Words>1611</Words>
  <Application>Microsoft Office PowerPoint</Application>
  <PresentationFormat>On-screen Show (4:3)</PresentationFormat>
  <Paragraphs>150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M-HLĐT 005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HỢP ĐỒNG  CÓ ĐỐI TƯỢNG LÀ CÔNG VIỆC</dc:title>
  <dc:creator>Trang</dc:creator>
  <cp:lastModifiedBy>ACHAU</cp:lastModifiedBy>
  <cp:revision>275</cp:revision>
  <dcterms:created xsi:type="dcterms:W3CDTF">2014-11-14T07:19:01Z</dcterms:created>
  <dcterms:modified xsi:type="dcterms:W3CDTF">2019-01-05T05:36:11Z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8BCBEAC1-D87A-4627-BC47-3EAE3054B657</vt:lpwstr>
  </property>
  <property fmtid="{D5CDD505-2E9C-101B-9397-08002B2CF9AE}" pid="3" name="ArticulatePath">
    <vt:lpwstr>Vclass mẫu</vt:lpwstr>
  </property>
</Properties>
</file>