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gs/tag38.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tags/tag63.xml" ContentType="application/vnd.openxmlformats-officedocument.presentationml.tags+xml"/>
  <Override PartName="/ppt/tags/tag74.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tags/tag8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tags/tag68.xml" ContentType="application/vnd.openxmlformats-officedocument.presentationml.tags+xml"/>
  <Override PartName="/ppt/tags/tag86.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31.xml" ContentType="application/vnd.openxmlformats-officedocument.presentationml.notesSlide+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32.xml" ContentType="application/vnd.openxmlformats-officedocument.presentationml.notesSlide+xml"/>
  <Override PartName="/ppt/tags/tag8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43.xml" ContentType="application/vnd.openxmlformats-officedocument.presentationml.tags+xml"/>
  <Override PartName="/ppt/notesSlides/notesSlide21.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tags/tag3.xml" ContentType="application/vnd.openxmlformats-officedocument.presentationml.tags+xml"/>
  <Override PartName="/ppt/tags/tag59.xml" ContentType="application/vnd.openxmlformats-officedocument.presentationml.tags+xml"/>
  <Override PartName="/ppt/notesSlides/notesSlide37.xml" ContentType="application/vnd.openxmlformats-officedocument.presentationml.notesSlide+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26.xml" ContentType="application/vnd.openxmlformats-officedocument.presentationml.notesSlide+xml"/>
  <Override PartName="/ppt/tags/tag66.xml" ContentType="application/vnd.openxmlformats-officedocument.presentationml.tags+xml"/>
  <Override PartName="/ppt/tags/tag84.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33.xml" ContentType="application/vnd.openxmlformats-officedocument.presentationml.notesSlide+xml"/>
  <Override PartName="/ppt/tags/tag73.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 id="2147483844" r:id="rId2"/>
  </p:sldMasterIdLst>
  <p:notesMasterIdLst>
    <p:notesMasterId r:id="rId46"/>
  </p:notesMasterIdLst>
  <p:sldIdLst>
    <p:sldId id="365" r:id="rId3"/>
    <p:sldId id="369" r:id="rId4"/>
    <p:sldId id="366" r:id="rId5"/>
    <p:sldId id="277" r:id="rId6"/>
    <p:sldId id="335" r:id="rId7"/>
    <p:sldId id="336" r:id="rId8"/>
    <p:sldId id="278" r:id="rId9"/>
    <p:sldId id="323" r:id="rId10"/>
    <p:sldId id="279" r:id="rId11"/>
    <p:sldId id="280" r:id="rId12"/>
    <p:sldId id="259" r:id="rId13"/>
    <p:sldId id="260" r:id="rId14"/>
    <p:sldId id="325" r:id="rId15"/>
    <p:sldId id="339" r:id="rId16"/>
    <p:sldId id="368" r:id="rId17"/>
    <p:sldId id="340" r:id="rId18"/>
    <p:sldId id="341" r:id="rId19"/>
    <p:sldId id="343" r:id="rId20"/>
    <p:sldId id="344" r:id="rId21"/>
    <p:sldId id="345" r:id="rId22"/>
    <p:sldId id="347" r:id="rId23"/>
    <p:sldId id="348" r:id="rId24"/>
    <p:sldId id="349" r:id="rId25"/>
    <p:sldId id="350" r:id="rId26"/>
    <p:sldId id="352" r:id="rId27"/>
    <p:sldId id="351" r:id="rId28"/>
    <p:sldId id="353" r:id="rId29"/>
    <p:sldId id="354" r:id="rId30"/>
    <p:sldId id="355" r:id="rId31"/>
    <p:sldId id="357" r:id="rId32"/>
    <p:sldId id="326" r:id="rId33"/>
    <p:sldId id="337" r:id="rId34"/>
    <p:sldId id="338" r:id="rId35"/>
    <p:sldId id="330" r:id="rId36"/>
    <p:sldId id="329" r:id="rId37"/>
    <p:sldId id="331" r:id="rId38"/>
    <p:sldId id="281" r:id="rId39"/>
    <p:sldId id="324" r:id="rId40"/>
    <p:sldId id="282" r:id="rId41"/>
    <p:sldId id="264" r:id="rId42"/>
    <p:sldId id="358" r:id="rId43"/>
    <p:sldId id="367" r:id="rId44"/>
    <p:sldId id="370" r:id="rId45"/>
  </p:sldIdLst>
  <p:sldSz cx="9144000" cy="6858000" type="screen4x3"/>
  <p:notesSz cx="6858000" cy="9144000"/>
  <p:custDataLst>
    <p:tags r:id="rId47"/>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showScrollbar="0"/>
    <p:sldAll/>
    <p:penClr>
      <a:prstClr val="red"/>
    </p:penClr>
    <p:extLst>
      <p:ext uri="{F99C55AA-B7CB-42B0-86F8-08522FDF87E8}">
        <p14:browseMode xmlns:p14="http://schemas.microsoft.com/office/powerpoint/2010/main" xmlns="" showStatus="0"/>
      </p:ex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FAC090"/>
    <a:srgbClr val="FFFF00"/>
    <a:srgbClr val="66FF33"/>
    <a:srgbClr val="E84E2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17" autoAdjust="0"/>
    <p:restoredTop sz="89649" autoAdjust="0"/>
  </p:normalViewPr>
  <p:slideViewPr>
    <p:cSldViewPr>
      <p:cViewPr varScale="1">
        <p:scale>
          <a:sx n="63" d="100"/>
          <a:sy n="63" d="100"/>
        </p:scale>
        <p:origin x="-600" y="-96"/>
      </p:cViewPr>
      <p:guideLst>
        <p:guide orient="horz" pos="2160"/>
        <p:guide pos="2880"/>
      </p:guideLst>
    </p:cSldViewPr>
  </p:slideViewPr>
  <p:outlineViewPr>
    <p:cViewPr>
      <p:scale>
        <a:sx n="33" d="100"/>
        <a:sy n="33" d="100"/>
      </p:scale>
      <p:origin x="42" y="28980"/>
    </p:cViewPr>
  </p:outlineViewPr>
  <p:notesTextViewPr>
    <p:cViewPr>
      <p:scale>
        <a:sx n="100" d="100"/>
        <a:sy n="100" d="100"/>
      </p:scale>
      <p:origin x="0" y="0"/>
    </p:cViewPr>
  </p:notesTextViewPr>
  <p:sorterViewPr>
    <p:cViewPr>
      <p:scale>
        <a:sx n="66" d="100"/>
        <a:sy n="66" d="100"/>
      </p:scale>
      <p:origin x="0" y="-301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CC4E202-47DF-4BC1-A4BE-0A377622C483}" type="datetimeFigureOut">
              <a:rPr lang="en-US"/>
              <a:pPr>
                <a:defRPr/>
              </a:pPr>
              <a:t>9/2/2014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A8CF735-9D60-47CD-87CB-43F21FF56DEC}" type="slidenum">
              <a:rPr lang="en-US"/>
              <a:pPr>
                <a:defRPr/>
              </a:pPr>
              <a:t>‹#›</a:t>
            </a:fld>
            <a:endParaRPr lang="en-US"/>
          </a:p>
        </p:txBody>
      </p:sp>
    </p:spTree>
    <p:extLst>
      <p:ext uri="{BB962C8B-B14F-4D97-AF65-F5344CB8AC3E}">
        <p14:creationId xmlns:p14="http://schemas.microsoft.com/office/powerpoint/2010/main" xmlns="" val="2495573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66.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8.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70.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72.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76.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82.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84.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mn-lt"/>
                <a:ea typeface="+mn-ea"/>
                <a:cs typeface="+mn-cs"/>
              </a:rPr>
              <a:t>Bài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trò</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Assembly, </a:t>
            </a:r>
            <a:r>
              <a:rPr lang="en-US" sz="1200" kern="1200" baseline="0" dirty="0" err="1" smtClean="0">
                <a:solidFill>
                  <a:schemeClr val="tx1"/>
                </a:solidFill>
                <a:latin typeface="+mn-lt"/>
                <a:ea typeface="+mn-ea"/>
                <a:cs typeface="+mn-cs"/>
              </a:rPr>
              <a:t>ưu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bản</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bước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họa</a:t>
            </a:r>
            <a:r>
              <a:rPr lang="en-US" sz="1200" kern="1200" dirty="0" smtClean="0">
                <a:solidFill>
                  <a:schemeClr val="tx1"/>
                </a:solidFill>
                <a:latin typeface="+mn-lt"/>
                <a:ea typeface="+mn-ea"/>
                <a:cs typeface="+mn-cs"/>
              </a:rPr>
              <a:t>.</a:t>
            </a:r>
            <a:endParaRPr lang="fr-FR" sz="120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05227D12-516F-4467-A43F-B184FC14B0EC}" type="slidenum">
              <a:rPr lang="en-US" smtClean="0"/>
              <a:pPr>
                <a:defRPr/>
              </a:pPr>
              <a:t>1</a:t>
            </a:fld>
            <a:endParaRPr lang="en-US"/>
          </a:p>
        </p:txBody>
      </p:sp>
    </p:spTree>
    <p:extLst>
      <p:ext uri="{BB962C8B-B14F-4D97-AF65-F5344CB8AC3E}">
        <p14:creationId xmlns:p14="http://schemas.microsoft.com/office/powerpoint/2010/main" xmlns="" val="3571756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sz="1200" kern="1200" dirty="0" err="1" smtClean="0">
                <a:solidFill>
                  <a:schemeClr val="tx1"/>
                </a:solidFill>
                <a:latin typeface="+mn-lt"/>
                <a:ea typeface="+mn-ea"/>
                <a:cs typeface="+mn-cs"/>
              </a:rPr>
              <a:t>Một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ý là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tiếp</a:t>
            </a:r>
            <a:r>
              <a:rPr lang="en-US" sz="1200" kern="1200" dirty="0" smtClean="0">
                <a:solidFill>
                  <a:schemeClr val="tx1"/>
                </a:solidFill>
                <a:latin typeface="+mn-lt"/>
                <a:ea typeface="+mn-ea"/>
                <a:cs typeface="+mn-cs"/>
              </a:rPr>
              <a:t> 16 bit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32 bit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là </a:t>
            </a:r>
            <a:r>
              <a:rPr lang="en-US" sz="1200" kern="1200" dirty="0" err="1" smtClean="0">
                <a:solidFill>
                  <a:schemeClr val="tx1"/>
                </a:solidFill>
                <a:latin typeface="+mn-lt"/>
                <a:ea typeface="+mn-ea"/>
                <a:cs typeface="+mn-cs"/>
              </a:rPr>
              <a:t>một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16 bit </a:t>
            </a:r>
            <a:r>
              <a:rPr lang="en-US" sz="1200" kern="1200" dirty="0" err="1" smtClean="0">
                <a:solidFill>
                  <a:schemeClr val="tx1"/>
                </a:solidFill>
                <a:latin typeface="+mn-lt"/>
                <a:ea typeface="+mn-ea"/>
                <a:cs typeface="+mn-cs"/>
              </a:rPr>
              <a:t>độc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lập</a:t>
            </a:r>
            <a:r>
              <a:rPr lang="en-US" sz="1200" kern="1200" dirty="0" smtClean="0">
                <a:solidFill>
                  <a:schemeClr val="tx1"/>
                </a:solidFill>
                <a:latin typeface="+mn-lt"/>
                <a:ea typeface="+mn-ea"/>
                <a:cs typeface="+mn-cs"/>
              </a:rPr>
              <a:t>. </a:t>
            </a:r>
          </a:p>
          <a:p>
            <a:pPr algn="just" eaLnBrk="1" hangingPunct="1">
              <a:spcBef>
                <a:spcPct val="0"/>
              </a:spcBef>
            </a:pPr>
            <a:r>
              <a:rPr lang="en-US" sz="1200" kern="120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Assembly hay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loogic</a:t>
            </a:r>
            <a:r>
              <a:rPr lang="en-US" sz="1200" kern="1200" baseline="0" dirty="0" smtClean="0">
                <a:solidFill>
                  <a:schemeClr val="tx1"/>
                </a:solidFill>
                <a:latin typeface="+mn-lt"/>
                <a:ea typeface="+mn-ea"/>
                <a:cs typeface="+mn-cs"/>
              </a:rPr>
              <a:t>.</a:t>
            </a:r>
            <a:endParaRPr lang="en-US" dirty="0"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FC1E98-A8D4-484C-9118-A6D8B4B47462}" type="slidenum">
              <a:rPr lang="en-US" smtClean="0"/>
              <a:pPr fontAlgn="base">
                <a:spcBef>
                  <a:spcPct val="0"/>
                </a:spcBef>
                <a:spcAft>
                  <a:spcPct val="0"/>
                </a:spcAft>
                <a:defRPr/>
              </a:pPr>
              <a:t>10</a:t>
            </a:fld>
            <a:endParaRPr lang="en-US" smtClean="0"/>
          </a:p>
        </p:txBody>
      </p:sp>
    </p:spTree>
    <p:extLst>
      <p:ext uri="{BB962C8B-B14F-4D97-AF65-F5344CB8AC3E}">
        <p14:creationId xmlns:p14="http://schemas.microsoft.com/office/powerpoint/2010/main" xmlns="" val="297626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phục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giữa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vi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DOS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BIOS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phục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t>
            </a:r>
            <a:r>
              <a:rPr lang="en-US" sz="1200" kern="1200" baseline="0" dirty="0" err="1" smtClean="0">
                <a:solidFill>
                  <a:schemeClr val="tx1"/>
                </a:solidFill>
                <a:latin typeface="+mn-lt"/>
                <a:ea typeface="+mn-ea"/>
                <a:cs typeface="+mn-cs"/>
              </a:rPr>
              <a:t>hương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sâu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BIOS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DOS.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nhớ</a:t>
            </a:r>
            <a:r>
              <a:rPr lang="en-US" sz="1200" kern="1200" baseline="0" dirty="0" smtClean="0">
                <a:solidFill>
                  <a:schemeClr val="tx1"/>
                </a:solidFill>
                <a:latin typeface="+mn-lt"/>
                <a:ea typeface="+mn-ea"/>
                <a:cs typeface="+mn-cs"/>
              </a:rPr>
              <a:t> 4 </a:t>
            </a:r>
            <a:r>
              <a:rPr lang="en-US" sz="1200" kern="1200" baseline="0" dirty="0" err="1" smtClean="0">
                <a:solidFill>
                  <a:schemeClr val="tx1"/>
                </a:solidFill>
                <a:latin typeface="+mn-lt"/>
                <a:ea typeface="+mn-ea"/>
                <a:cs typeface="+mn-cs"/>
              </a:rPr>
              <a:t>hàm</a:t>
            </a:r>
            <a:r>
              <a:rPr lang="en-US" sz="1200" kern="1200" baseline="0" dirty="0" smtClean="0">
                <a:solidFill>
                  <a:schemeClr val="tx1"/>
                </a:solidFill>
                <a:latin typeface="+mn-lt"/>
                <a:ea typeface="+mn-ea"/>
                <a:cs typeface="+mn-cs"/>
              </a:rPr>
              <a:t> hay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nhận</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ký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tự</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ký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tự</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xâu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tự</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trở</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DOS.</a:t>
            </a:r>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11</a:t>
            </a:fld>
            <a:endParaRPr lang="en-US"/>
          </a:p>
        </p:txBody>
      </p:sp>
    </p:spTree>
    <p:extLst>
      <p:ext uri="{BB962C8B-B14F-4D97-AF65-F5344CB8AC3E}">
        <p14:creationId xmlns:p14="http://schemas.microsoft.com/office/powerpoint/2010/main" xmlns="" val="1320716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defRPr/>
            </a:pP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Assembler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directive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khiển</a:t>
            </a:r>
            <a:r>
              <a:rPr lang="en-US" sz="1200" kern="1200" baseline="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mnemonic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(instruction set).</a:t>
            </a:r>
          </a:p>
          <a:p>
            <a:pPr marL="0" marR="0" lvl="0" indent="0" algn="just" defTabSz="914400" rtl="0" eaLnBrk="1" fontAlgn="base" latinLnBrk="0" hangingPunct="1">
              <a:lnSpc>
                <a:spcPct val="100000"/>
              </a:lnSpc>
              <a:spcBef>
                <a:spcPct val="0"/>
              </a:spcBef>
              <a:spcAft>
                <a:spcPct val="0"/>
              </a:spcAft>
              <a:buClrTx/>
              <a:buSzTx/>
              <a:buFontTx/>
              <a:buNone/>
              <a:tabLst/>
              <a:defRPr/>
            </a:pPr>
            <a:r>
              <a:rPr lang="en-US" sz="1200" i="1" kern="1200" dirty="0" err="1" smtClean="0">
                <a:solidFill>
                  <a:schemeClr val="tx1"/>
                </a:solidFill>
                <a:latin typeface="+mn-lt"/>
                <a:ea typeface="+mn-ea"/>
                <a:cs typeface="+mn-cs"/>
              </a:rPr>
              <a:t>Chú</a:t>
            </a:r>
            <a:r>
              <a:rPr lang="en-US" sz="1200" i="1" kern="1200" baseline="0" dirty="0" smtClean="0">
                <a:solidFill>
                  <a:schemeClr val="tx1"/>
                </a:solidFill>
                <a:latin typeface="+mn-lt"/>
                <a:ea typeface="+mn-ea"/>
                <a:cs typeface="+mn-cs"/>
              </a:rPr>
              <a:t> ý</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21h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hexa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00100001b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33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10).</a:t>
            </a:r>
            <a:endParaRPr lang="en-US" dirty="0"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140ECA-ED75-41C9-8339-19A0F9CC5D81}" type="slidenum">
              <a:rPr lang="en-US" smtClean="0"/>
              <a:pPr fontAlgn="base">
                <a:spcBef>
                  <a:spcPct val="0"/>
                </a:spcBef>
                <a:spcAft>
                  <a:spcPct val="0"/>
                </a:spcAft>
                <a:defRPr/>
              </a:pPr>
              <a:t>12</a:t>
            </a:fld>
            <a:endParaRPr lang="en-US" smtClean="0"/>
          </a:p>
        </p:txBody>
      </p:sp>
    </p:spTree>
    <p:extLst>
      <p:ext uri="{BB962C8B-B14F-4D97-AF65-F5344CB8AC3E}">
        <p14:creationId xmlns:p14="http://schemas.microsoft.com/office/powerpoint/2010/main" xmlns="" val="279488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dirty="0" err="1" smtClean="0"/>
              <a:t>Lệnh</a:t>
            </a:r>
            <a:r>
              <a:rPr lang="en-US" baseline="0" dirty="0" smtClean="0"/>
              <a:t> </a:t>
            </a:r>
            <a:r>
              <a:rPr lang="en-US" baseline="0" dirty="0" err="1" smtClean="0"/>
              <a:t>dạng</a:t>
            </a:r>
            <a:r>
              <a:rPr lang="en-US" baseline="0" dirty="0" smtClean="0"/>
              <a:t> mnemonic </a:t>
            </a:r>
            <a:r>
              <a:rPr lang="en-US" baseline="0" dirty="0" err="1" smtClean="0"/>
              <a:t>là</a:t>
            </a:r>
            <a:r>
              <a:rPr lang="en-US" baseline="0" dirty="0" smtClean="0"/>
              <a:t> </a:t>
            </a:r>
            <a:r>
              <a:rPr lang="en-US" baseline="0" dirty="0" err="1" smtClean="0"/>
              <a:t>lệnh</a:t>
            </a:r>
            <a:r>
              <a:rPr lang="en-US" baseline="0" dirty="0" smtClean="0"/>
              <a:t> </a:t>
            </a:r>
            <a:r>
              <a:rPr lang="en-US" baseline="0" dirty="0" err="1" smtClean="0"/>
              <a:t>của</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Assembly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bằng</a:t>
            </a:r>
            <a:r>
              <a:rPr lang="en-US" baseline="0" dirty="0" smtClean="0"/>
              <a:t> </a:t>
            </a:r>
            <a:r>
              <a:rPr lang="en-US" baseline="0" dirty="0" err="1" smtClean="0"/>
              <a:t>viết</a:t>
            </a:r>
            <a:r>
              <a:rPr lang="en-US" baseline="0" dirty="0" smtClean="0"/>
              <a:t> </a:t>
            </a:r>
            <a:r>
              <a:rPr lang="en-US" baseline="0" dirty="0" err="1" smtClean="0"/>
              <a:t>tắt</a:t>
            </a:r>
            <a:r>
              <a:rPr lang="en-US" baseline="0" dirty="0" smtClean="0"/>
              <a:t> </a:t>
            </a:r>
            <a:r>
              <a:rPr lang="en-US" baseline="0" dirty="0" err="1" smtClean="0"/>
              <a:t>của</a:t>
            </a:r>
            <a:r>
              <a:rPr lang="en-US" baseline="0" dirty="0" smtClean="0"/>
              <a:t> </a:t>
            </a:r>
            <a:r>
              <a:rPr lang="en-US" baseline="0" dirty="0" err="1" smtClean="0"/>
              <a:t>tiếng</a:t>
            </a:r>
            <a:r>
              <a:rPr lang="en-US" baseline="0" dirty="0" smtClean="0"/>
              <a:t> </a:t>
            </a:r>
            <a:r>
              <a:rPr lang="en-US" baseline="0" dirty="0" err="1" smtClean="0"/>
              <a:t>Anh</a:t>
            </a:r>
            <a:r>
              <a:rPr lang="en-US" baseline="0" dirty="0" smtClean="0"/>
              <a:t> </a:t>
            </a:r>
            <a:r>
              <a:rPr lang="en-US" baseline="0" dirty="0" err="1" smtClean="0"/>
              <a:t>cho</a:t>
            </a:r>
            <a:r>
              <a:rPr lang="en-US" baseline="0" dirty="0" smtClean="0"/>
              <a:t> </a:t>
            </a:r>
            <a:r>
              <a:rPr lang="en-US" baseline="0" dirty="0" err="1" smtClean="0"/>
              <a:t>dễ</a:t>
            </a:r>
            <a:r>
              <a:rPr lang="en-US" baseline="0" dirty="0" smtClean="0"/>
              <a:t> </a:t>
            </a:r>
            <a:r>
              <a:rPr lang="en-US" baseline="0" dirty="0" err="1" smtClean="0"/>
              <a:t>nhớ</a:t>
            </a:r>
            <a:r>
              <a:rPr lang="en-US" baseline="0" dirty="0" smtClean="0"/>
              <a:t>.</a:t>
            </a:r>
          </a:p>
          <a:p>
            <a:r>
              <a:rPr lang="en-US" baseline="0" dirty="0" smtClean="0"/>
              <a:t> </a:t>
            </a:r>
            <a:r>
              <a:rPr lang="en-US" i="1" baseline="0" dirty="0" err="1" smtClean="0"/>
              <a:t>Ví</a:t>
            </a:r>
            <a:r>
              <a:rPr lang="en-US" i="1" baseline="0" dirty="0" smtClean="0"/>
              <a:t> </a:t>
            </a:r>
            <a:r>
              <a:rPr lang="en-US" i="1" baseline="0" dirty="0" err="1" smtClean="0"/>
              <a:t>dụ</a:t>
            </a:r>
            <a:r>
              <a:rPr lang="en-US" baseline="0" dirty="0" smtClean="0"/>
              <a:t>:</a:t>
            </a:r>
          </a:p>
          <a:p>
            <a:r>
              <a:rPr lang="en-US" baseline="0" dirty="0" smtClean="0"/>
              <a:t>                      </a:t>
            </a:r>
            <a:r>
              <a:rPr lang="en-US" u="sng" baseline="0" dirty="0" err="1" smtClean="0"/>
              <a:t>tiếng</a:t>
            </a:r>
            <a:r>
              <a:rPr lang="en-US" u="sng" baseline="0" dirty="0" smtClean="0"/>
              <a:t> </a:t>
            </a:r>
            <a:r>
              <a:rPr lang="en-US" u="sng" baseline="0" dirty="0" err="1" smtClean="0"/>
              <a:t>Anh</a:t>
            </a:r>
            <a:r>
              <a:rPr lang="en-US" baseline="0" dirty="0" smtClean="0"/>
              <a:t>               </a:t>
            </a:r>
            <a:r>
              <a:rPr lang="en-US" u="sng" baseline="0" dirty="0" err="1" smtClean="0"/>
              <a:t>lệnh</a:t>
            </a:r>
            <a:r>
              <a:rPr lang="en-US" u="sng" baseline="0" dirty="0" smtClean="0"/>
              <a:t> </a:t>
            </a:r>
            <a:r>
              <a:rPr lang="en-US" u="sng" baseline="0" dirty="0" err="1" smtClean="0"/>
              <a:t>dạng</a:t>
            </a:r>
            <a:r>
              <a:rPr lang="en-US" u="sng" baseline="0" dirty="0" smtClean="0"/>
              <a:t> mnemonic</a:t>
            </a:r>
          </a:p>
          <a:p>
            <a:r>
              <a:rPr lang="en-US" baseline="0" dirty="0" smtClean="0"/>
              <a:t>                        move		</a:t>
            </a:r>
            <a:r>
              <a:rPr lang="en-US" baseline="0" dirty="0" err="1" smtClean="0"/>
              <a:t>mov</a:t>
            </a:r>
            <a:endParaRPr lang="en-US" baseline="0" dirty="0" smtClean="0"/>
          </a:p>
          <a:p>
            <a:r>
              <a:rPr lang="en-US" baseline="0" dirty="0" smtClean="0"/>
              <a:t>	    addition		add</a:t>
            </a:r>
          </a:p>
          <a:p>
            <a:r>
              <a:rPr lang="en-US" baseline="0" dirty="0" smtClean="0"/>
              <a:t>	   increment		inc</a:t>
            </a:r>
          </a:p>
          <a:p>
            <a:r>
              <a:rPr lang="en-US" baseline="0" dirty="0" smtClean="0"/>
              <a:t>	   </a:t>
            </a:r>
            <a:r>
              <a:rPr lang="en-US" baseline="0" dirty="0" err="1" smtClean="0"/>
              <a:t>subraction</a:t>
            </a:r>
            <a:r>
              <a:rPr lang="en-US" baseline="0" dirty="0" smtClean="0"/>
              <a:t>		sub</a:t>
            </a:r>
          </a:p>
          <a:p>
            <a:r>
              <a:rPr lang="en-US" baseline="0" dirty="0" smtClean="0"/>
              <a:t>	   decrement		</a:t>
            </a:r>
            <a:r>
              <a:rPr lang="en-US" baseline="0" dirty="0" err="1" smtClean="0"/>
              <a:t>dec</a:t>
            </a:r>
            <a:endParaRPr lang="en-US" baseline="0" dirty="0" smtClean="0"/>
          </a:p>
          <a:p>
            <a:r>
              <a:rPr lang="en-US" baseline="0" dirty="0" smtClean="0"/>
              <a:t>	      jump		</a:t>
            </a:r>
            <a:r>
              <a:rPr lang="en-US" baseline="0" dirty="0" err="1" smtClean="0"/>
              <a:t>jmp</a:t>
            </a:r>
            <a:endParaRPr lang="en-US" baseline="0" dirty="0" smtClean="0"/>
          </a:p>
          <a:p>
            <a:r>
              <a:rPr lang="en-US" baseline="0" dirty="0" smtClean="0"/>
              <a:t>	     . . . . .		. . .    </a:t>
            </a:r>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13</a:t>
            </a:fld>
            <a:endParaRPr lang="en-US"/>
          </a:p>
        </p:txBody>
      </p:sp>
    </p:spTree>
    <p:extLst>
      <p:ext uri="{BB962C8B-B14F-4D97-AF65-F5344CB8AC3E}">
        <p14:creationId xmlns:p14="http://schemas.microsoft.com/office/powerpoint/2010/main" xmlns="" val="2562914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err="1" smtClean="0">
                <a:solidFill>
                  <a:schemeClr val="tx1"/>
                </a:solidFill>
                <a:latin typeface="+mn-lt"/>
                <a:ea typeface="+mn-ea"/>
                <a:cs typeface="+mn-cs"/>
              </a:rPr>
              <a:t>Chú</a:t>
            </a:r>
            <a:r>
              <a:rPr lang="en-US" sz="1200" i="1" kern="1200" dirty="0" smtClean="0">
                <a:solidFill>
                  <a:schemeClr val="tx1"/>
                </a:solidFill>
                <a:latin typeface="+mn-lt"/>
                <a:ea typeface="+mn-ea"/>
                <a:cs typeface="+mn-cs"/>
              </a:rPr>
              <a:t> 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bit </a:t>
            </a:r>
            <a:r>
              <a:rPr lang="en-US" sz="1200" kern="1200" dirty="0" err="1" smtClean="0">
                <a:solidFill>
                  <a:schemeClr val="tx1"/>
                </a:solidFill>
                <a:latin typeface="+mn-lt"/>
                <a:ea typeface="+mn-ea"/>
                <a:cs typeface="+mn-cs"/>
              </a:rPr>
              <a:t>cờ</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Assembly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hay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bit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nhảy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kiện</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14</a:t>
            </a:fld>
            <a:endParaRPr lang="en-US"/>
          </a:p>
        </p:txBody>
      </p:sp>
    </p:spTree>
    <p:extLst>
      <p:ext uri="{BB962C8B-B14F-4D97-AF65-F5344CB8AC3E}">
        <p14:creationId xmlns:p14="http://schemas.microsoft.com/office/powerpoint/2010/main" xmlns="" val="764861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err="1" smtClean="0">
                <a:solidFill>
                  <a:schemeClr val="tx1"/>
                </a:solidFill>
                <a:latin typeface="+mn-lt"/>
                <a:ea typeface="+mn-ea"/>
                <a:cs typeface="+mn-cs"/>
              </a:rPr>
              <a:t>Chú</a:t>
            </a:r>
            <a:r>
              <a:rPr lang="en-US" sz="1200" i="1" kern="1200" dirty="0" smtClean="0">
                <a:solidFill>
                  <a:schemeClr val="tx1"/>
                </a:solidFill>
                <a:latin typeface="+mn-lt"/>
                <a:ea typeface="+mn-ea"/>
                <a:cs typeface="+mn-cs"/>
              </a:rPr>
              <a:t> 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bit </a:t>
            </a:r>
            <a:r>
              <a:rPr lang="en-US" sz="1200" kern="1200" dirty="0" err="1" smtClean="0">
                <a:solidFill>
                  <a:schemeClr val="tx1"/>
                </a:solidFill>
                <a:latin typeface="+mn-lt"/>
                <a:ea typeface="+mn-ea"/>
                <a:cs typeface="+mn-cs"/>
              </a:rPr>
              <a:t>cờ</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Assembly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hay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bit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nhảy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kiện</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15</a:t>
            </a:fld>
            <a:endParaRPr lang="en-US"/>
          </a:p>
        </p:txBody>
      </p:sp>
    </p:spTree>
    <p:extLst>
      <p:ext uri="{BB962C8B-B14F-4D97-AF65-F5344CB8AC3E}">
        <p14:creationId xmlns:p14="http://schemas.microsoft.com/office/powerpoint/2010/main" xmlns="" val="3250514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i="1" dirty="0" err="1" smtClean="0"/>
              <a:t>Chú</a:t>
            </a:r>
            <a:r>
              <a:rPr lang="en-US" i="1" baseline="0" dirty="0" smtClean="0"/>
              <a:t> ý</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PUSH-POP </a:t>
            </a:r>
            <a:r>
              <a:rPr lang="en-US" baseline="0" dirty="0" err="1" smtClean="0"/>
              <a:t>là</a:t>
            </a:r>
            <a:r>
              <a:rPr lang="en-US" baseline="0" dirty="0" smtClean="0"/>
              <a:t> LIFO (Last In First Out)</a:t>
            </a:r>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16</a:t>
            </a:fld>
            <a:endParaRPr lang="en-US"/>
          </a:p>
        </p:txBody>
      </p:sp>
    </p:spTree>
    <p:extLst>
      <p:ext uri="{BB962C8B-B14F-4D97-AF65-F5344CB8AC3E}">
        <p14:creationId xmlns:p14="http://schemas.microsoft.com/office/powerpoint/2010/main" xmlns="" val="2751508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i="1" kern="1200" dirty="0" err="1" smtClean="0">
                <a:solidFill>
                  <a:schemeClr val="tx1"/>
                </a:solidFill>
                <a:latin typeface="+mn-lt"/>
                <a:ea typeface="+mn-ea"/>
                <a:cs typeface="+mn-cs"/>
              </a:rPr>
              <a:t>Chú</a:t>
            </a:r>
            <a:r>
              <a:rPr lang="en-US" sz="1200" i="1" kern="1200" dirty="0" smtClean="0">
                <a:solidFill>
                  <a:schemeClr val="tx1"/>
                </a:solidFill>
                <a:latin typeface="+mn-lt"/>
                <a:ea typeface="+mn-ea"/>
                <a:cs typeface="+mn-cs"/>
              </a:rPr>
              <a:t> 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thái</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bit </a:t>
            </a:r>
            <a:r>
              <a:rPr lang="en-US" sz="1200" kern="1200" dirty="0" err="1" smtClean="0">
                <a:solidFill>
                  <a:schemeClr val="tx1"/>
                </a:solidFill>
                <a:latin typeface="+mn-lt"/>
                <a:ea typeface="+mn-ea"/>
                <a:cs typeface="+mn-cs"/>
              </a:rPr>
              <a:t>cờ</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bit </a:t>
            </a:r>
            <a:r>
              <a:rPr lang="en-US" sz="1200" kern="1200" dirty="0" err="1" smtClean="0">
                <a:solidFill>
                  <a:schemeClr val="tx1"/>
                </a:solidFill>
                <a:latin typeface="+mn-lt"/>
                <a:ea typeface="+mn-ea"/>
                <a:cs typeface="+mn-cs"/>
              </a:rPr>
              <a:t>cờ</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nhảy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17</a:t>
            </a:fld>
            <a:endParaRPr lang="en-US"/>
          </a:p>
        </p:txBody>
      </p:sp>
    </p:spTree>
    <p:extLst>
      <p:ext uri="{BB962C8B-B14F-4D97-AF65-F5344CB8AC3E}">
        <p14:creationId xmlns:p14="http://schemas.microsoft.com/office/powerpoint/2010/main" xmlns="" val="2623124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18</a:t>
            </a:fld>
            <a:endParaRPr lang="en-US"/>
          </a:p>
        </p:txBody>
      </p:sp>
    </p:spTree>
    <p:extLst>
      <p:ext uri="{BB962C8B-B14F-4D97-AF65-F5344CB8AC3E}">
        <p14:creationId xmlns:p14="http://schemas.microsoft.com/office/powerpoint/2010/main" xmlns="" val="354640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sz="1200" kern="120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phép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8 bit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8 bit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AL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chứa</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ở AX.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vậy</a:t>
            </a:r>
            <a:r>
              <a:rPr lang="en-US" sz="1200" kern="1200" baseline="0" dirty="0" smtClean="0">
                <a:solidFill>
                  <a:schemeClr val="tx1"/>
                </a:solidFill>
                <a:latin typeface="+mn-lt"/>
                <a:ea typeface="+mn-ea"/>
                <a:cs typeface="+mn-cs"/>
              </a:rPr>
              <a:t> AL, AX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a:t>
            </a:r>
          </a:p>
          <a:p>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phép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16 bit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16 bit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AX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chứa</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ở DX:AX.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vậy</a:t>
            </a:r>
            <a:r>
              <a:rPr lang="en-US" sz="1200" kern="1200" baseline="0" dirty="0" smtClean="0">
                <a:solidFill>
                  <a:schemeClr val="tx1"/>
                </a:solidFill>
                <a:latin typeface="+mn-lt"/>
                <a:ea typeface="+mn-ea"/>
                <a:cs typeface="+mn-cs"/>
              </a:rPr>
              <a:t> AX, DX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19</a:t>
            </a:fld>
            <a:endParaRPr lang="en-US"/>
          </a:p>
        </p:txBody>
      </p:sp>
    </p:spTree>
    <p:extLst>
      <p:ext uri="{BB962C8B-B14F-4D97-AF65-F5344CB8AC3E}">
        <p14:creationId xmlns:p14="http://schemas.microsoft.com/office/powerpoint/2010/main" xmlns="" val="49754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a:t>
            </a:fld>
            <a:endParaRPr lang="en-US"/>
          </a:p>
        </p:txBody>
      </p:sp>
    </p:spTree>
    <p:extLst>
      <p:ext uri="{BB962C8B-B14F-4D97-AF65-F5344CB8AC3E}">
        <p14:creationId xmlns:p14="http://schemas.microsoft.com/office/powerpoint/2010/main" xmlns="" val="3893658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r>
              <a:rPr lang="en-US" sz="1200" kern="120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phép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16 bit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8 bit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AX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ở AL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ở AH.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vậy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AL, AX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a:t>
            </a:r>
          </a:p>
          <a:p>
            <a:pPr algn="just"/>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phép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32 bit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16 bit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DX:AX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ở AX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ở DX.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vậy</a:t>
            </a:r>
            <a:r>
              <a:rPr lang="en-US" sz="1200" kern="1200" baseline="0" dirty="0" smtClean="0">
                <a:solidFill>
                  <a:schemeClr val="tx1"/>
                </a:solidFill>
                <a:latin typeface="+mn-lt"/>
                <a:ea typeface="+mn-ea"/>
                <a:cs typeface="+mn-cs"/>
              </a:rPr>
              <a:t> AX, DX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20</a:t>
            </a:fld>
            <a:endParaRPr lang="en-US"/>
          </a:p>
        </p:txBody>
      </p:sp>
    </p:spTree>
    <p:extLst>
      <p:ext uri="{BB962C8B-B14F-4D97-AF65-F5344CB8AC3E}">
        <p14:creationId xmlns:p14="http://schemas.microsoft.com/office/powerpoint/2010/main" xmlns="" val="2720656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r>
              <a:rPr lang="en-US" sz="1200" i="1" kern="1200" dirty="0" err="1" smtClean="0">
                <a:solidFill>
                  <a:schemeClr val="tx1"/>
                </a:solidFill>
                <a:latin typeface="+mn-lt"/>
                <a:ea typeface="+mn-ea"/>
                <a:cs typeface="+mn-cs"/>
              </a:rPr>
              <a:t>Chú</a:t>
            </a:r>
            <a:r>
              <a:rPr lang="en-US" sz="1200" i="1" kern="1200" dirty="0" smtClean="0">
                <a:solidFill>
                  <a:schemeClr val="tx1"/>
                </a:solidFill>
                <a:latin typeface="+mn-lt"/>
                <a:ea typeface="+mn-ea"/>
                <a:cs typeface="+mn-cs"/>
              </a:rPr>
              <a:t> 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bit </a:t>
            </a:r>
            <a:r>
              <a:rPr lang="en-US" sz="1200" kern="1200" dirty="0" err="1" smtClean="0">
                <a:solidFill>
                  <a:schemeClr val="tx1"/>
                </a:solidFill>
                <a:latin typeface="+mn-lt"/>
                <a:ea typeface="+mn-ea"/>
                <a:cs typeface="+mn-cs"/>
              </a:rPr>
              <a:t>cờ</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Assembly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hay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bit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nhảy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kiện</a:t>
            </a:r>
            <a:r>
              <a:rPr lang="en-US" sz="1200" kern="1200" baseline="0" dirty="0" smtClean="0">
                <a:solidFill>
                  <a:schemeClr val="tx1"/>
                </a:solidFill>
                <a:latin typeface="+mn-lt"/>
                <a:ea typeface="+mn-ea"/>
                <a:cs typeface="+mn-cs"/>
              </a:rPr>
              <a:t>.</a:t>
            </a:r>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21</a:t>
            </a:fld>
            <a:endParaRPr lang="en-US"/>
          </a:p>
        </p:txBody>
      </p:sp>
    </p:spTree>
    <p:extLst>
      <p:ext uri="{BB962C8B-B14F-4D97-AF65-F5344CB8AC3E}">
        <p14:creationId xmlns:p14="http://schemas.microsoft.com/office/powerpoint/2010/main" xmlns="" val="168028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22</a:t>
            </a:fld>
            <a:endParaRPr lang="en-US"/>
          </a:p>
        </p:txBody>
      </p:sp>
    </p:spTree>
    <p:extLst>
      <p:ext uri="{BB962C8B-B14F-4D97-AF65-F5344CB8AC3E}">
        <p14:creationId xmlns:p14="http://schemas.microsoft.com/office/powerpoint/2010/main" xmlns="" val="4215682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23</a:t>
            </a:fld>
            <a:endParaRPr lang="en-US"/>
          </a:p>
        </p:txBody>
      </p:sp>
    </p:spTree>
    <p:extLst>
      <p:ext uri="{BB962C8B-B14F-4D97-AF65-F5344CB8AC3E}">
        <p14:creationId xmlns:p14="http://schemas.microsoft.com/office/powerpoint/2010/main" xmlns="" val="3787685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24</a:t>
            </a:fld>
            <a:endParaRPr lang="en-US"/>
          </a:p>
        </p:txBody>
      </p:sp>
    </p:spTree>
    <p:extLst>
      <p:ext uri="{BB962C8B-B14F-4D97-AF65-F5344CB8AC3E}">
        <p14:creationId xmlns:p14="http://schemas.microsoft.com/office/powerpoint/2010/main" xmlns="" val="788928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25</a:t>
            </a:fld>
            <a:endParaRPr lang="en-US"/>
          </a:p>
        </p:txBody>
      </p:sp>
    </p:spTree>
    <p:extLst>
      <p:ext uri="{BB962C8B-B14F-4D97-AF65-F5344CB8AC3E}">
        <p14:creationId xmlns:p14="http://schemas.microsoft.com/office/powerpoint/2010/main" xmlns="" val="3687407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26</a:t>
            </a:fld>
            <a:endParaRPr lang="en-US"/>
          </a:p>
        </p:txBody>
      </p:sp>
    </p:spTree>
    <p:extLst>
      <p:ext uri="{BB962C8B-B14F-4D97-AF65-F5344CB8AC3E}">
        <p14:creationId xmlns:p14="http://schemas.microsoft.com/office/powerpoint/2010/main" xmlns="" val="505522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27</a:t>
            </a:fld>
            <a:endParaRPr lang="en-US"/>
          </a:p>
        </p:txBody>
      </p:sp>
    </p:spTree>
    <p:extLst>
      <p:ext uri="{BB962C8B-B14F-4D97-AF65-F5344CB8AC3E}">
        <p14:creationId xmlns:p14="http://schemas.microsoft.com/office/powerpoint/2010/main" xmlns="" val="3815308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28</a:t>
            </a:fld>
            <a:endParaRPr lang="en-US"/>
          </a:p>
        </p:txBody>
      </p:sp>
    </p:spTree>
    <p:extLst>
      <p:ext uri="{BB962C8B-B14F-4D97-AF65-F5344CB8AC3E}">
        <p14:creationId xmlns:p14="http://schemas.microsoft.com/office/powerpoint/2010/main" xmlns="" val="2614830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i="1" dirty="0" err="1" smtClean="0"/>
              <a:t>Chú</a:t>
            </a:r>
            <a:r>
              <a:rPr lang="en-US" i="1" baseline="0" dirty="0" smtClean="0"/>
              <a:t> ý</a:t>
            </a:r>
            <a:r>
              <a:rPr lang="en-US" baseline="0" dirty="0" smtClean="0"/>
              <a:t>: </a:t>
            </a:r>
            <a:r>
              <a:rPr lang="en-US" baseline="0" dirty="0" err="1" smtClean="0"/>
              <a:t>Lệnh</a:t>
            </a:r>
            <a:r>
              <a:rPr lang="en-US" baseline="0" dirty="0" smtClean="0"/>
              <a:t> </a:t>
            </a:r>
            <a:r>
              <a:rPr lang="en-US" baseline="0" dirty="0" err="1" smtClean="0"/>
              <a:t>nhảy</a:t>
            </a:r>
            <a:r>
              <a:rPr lang="en-US" baseline="0" dirty="0" smtClean="0"/>
              <a:t> </a:t>
            </a:r>
            <a:r>
              <a:rPr lang="en-US" baseline="0" dirty="0" err="1" smtClean="0"/>
              <a:t>không</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JMP </a:t>
            </a:r>
            <a:r>
              <a:rPr lang="en-US" baseline="0" dirty="0" err="1" smtClean="0"/>
              <a:t>của</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Assembly </a:t>
            </a:r>
            <a:r>
              <a:rPr lang="en-US" baseline="0" dirty="0" err="1" smtClean="0"/>
              <a:t>giống</a:t>
            </a:r>
            <a:r>
              <a:rPr lang="en-US" baseline="0" dirty="0" smtClean="0"/>
              <a:t> </a:t>
            </a:r>
            <a:r>
              <a:rPr lang="en-US" baseline="0" dirty="0" err="1" smtClean="0"/>
              <a:t>lệnh</a:t>
            </a:r>
            <a:r>
              <a:rPr lang="en-US" baseline="0" dirty="0" smtClean="0"/>
              <a:t> </a:t>
            </a:r>
            <a:r>
              <a:rPr lang="en-US" baseline="0" dirty="0" err="1" smtClean="0"/>
              <a:t>nhảy</a:t>
            </a:r>
            <a:r>
              <a:rPr lang="en-US" baseline="0" dirty="0" smtClean="0"/>
              <a:t> </a:t>
            </a:r>
            <a:r>
              <a:rPr lang="en-US" baseline="0" dirty="0" err="1" smtClean="0"/>
              <a:t>không</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của</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bậc</a:t>
            </a:r>
            <a:r>
              <a:rPr lang="en-US" baseline="0" dirty="0" smtClean="0"/>
              <a:t> </a:t>
            </a:r>
            <a:r>
              <a:rPr lang="en-US" baseline="0" dirty="0" err="1" smtClean="0"/>
              <a:t>cao</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với</a:t>
            </a:r>
            <a:r>
              <a:rPr lang="en-US" baseline="0" dirty="0" smtClean="0"/>
              <a:t> C/C</a:t>
            </a:r>
            <a:r>
              <a:rPr lang="en-US" strike="noStrike" baseline="30000" dirty="0" smtClean="0"/>
              <a:t>++</a:t>
            </a:r>
            <a:r>
              <a:rPr lang="en-US" baseline="0" dirty="0" smtClean="0"/>
              <a:t> </a:t>
            </a:r>
            <a:r>
              <a:rPr lang="en-US" baseline="0" dirty="0" err="1" smtClean="0"/>
              <a:t>là</a:t>
            </a:r>
            <a:r>
              <a:rPr lang="en-US" baseline="0" dirty="0" smtClean="0"/>
              <a:t> </a:t>
            </a:r>
            <a:r>
              <a:rPr lang="en-US" baseline="0" dirty="0" err="1" smtClean="0"/>
              <a:t>lệnh</a:t>
            </a:r>
            <a:r>
              <a:rPr lang="en-US" baseline="0" dirty="0" smtClean="0"/>
              <a:t> </a:t>
            </a:r>
            <a:r>
              <a:rPr lang="en-US" baseline="0" dirty="0" err="1" smtClean="0"/>
              <a:t>goto</a:t>
            </a:r>
            <a:r>
              <a:rPr lang="en-US" baseline="0" dirty="0" smtClean="0"/>
              <a:t>.</a:t>
            </a:r>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29</a:t>
            </a:fld>
            <a:endParaRPr lang="en-US"/>
          </a:p>
        </p:txBody>
      </p:sp>
    </p:spTree>
    <p:extLst>
      <p:ext uri="{BB962C8B-B14F-4D97-AF65-F5344CB8AC3E}">
        <p14:creationId xmlns:p14="http://schemas.microsoft.com/office/powerpoint/2010/main" xmlns="" val="214538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mn-lt"/>
                <a:ea typeface="+mn-ea"/>
                <a:cs typeface="+mn-cs"/>
              </a:rPr>
              <a:t>Bài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trò</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Assembly, </a:t>
            </a:r>
            <a:r>
              <a:rPr lang="en-US" sz="1200" kern="1200" baseline="0" dirty="0" err="1" smtClean="0">
                <a:solidFill>
                  <a:schemeClr val="tx1"/>
                </a:solidFill>
                <a:latin typeface="+mn-lt"/>
                <a:ea typeface="+mn-ea"/>
                <a:cs typeface="+mn-cs"/>
              </a:rPr>
              <a:t>ưu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bản</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bước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họa</a:t>
            </a:r>
            <a:r>
              <a:rPr lang="en-US" sz="1200" kern="1200" dirty="0" smtClean="0">
                <a:solidFill>
                  <a:schemeClr val="tx1"/>
                </a:solidFill>
                <a:latin typeface="+mn-lt"/>
                <a:ea typeface="+mn-ea"/>
                <a:cs typeface="+mn-cs"/>
              </a:rPr>
              <a:t>.</a:t>
            </a:r>
            <a:endParaRPr lang="fr-FR" sz="120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05227D12-516F-4467-A43F-B184FC14B0EC}" type="slidenum">
              <a:rPr lang="en-US" smtClean="0"/>
              <a:pPr>
                <a:defRPr/>
              </a:pPr>
              <a:t>3</a:t>
            </a:fld>
            <a:endParaRPr lang="en-US"/>
          </a:p>
        </p:txBody>
      </p:sp>
    </p:spTree>
    <p:extLst>
      <p:ext uri="{BB962C8B-B14F-4D97-AF65-F5344CB8AC3E}">
        <p14:creationId xmlns:p14="http://schemas.microsoft.com/office/powerpoint/2010/main" xmlns="" val="1052667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30</a:t>
            </a:fld>
            <a:endParaRPr lang="en-US"/>
          </a:p>
        </p:txBody>
      </p:sp>
    </p:spTree>
    <p:extLst>
      <p:ext uri="{BB962C8B-B14F-4D97-AF65-F5344CB8AC3E}">
        <p14:creationId xmlns:p14="http://schemas.microsoft.com/office/powerpoint/2010/main" xmlns="" val="4204204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defRPr/>
            </a:pP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(directive)</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Assembler. </a:t>
            </a:r>
            <a:r>
              <a:rPr lang="en-US" sz="1200" kern="120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bất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đua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nhớ</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nhớ</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(3 segment): 1 segment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xếp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con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lệnh</a:t>
            </a:r>
            <a:r>
              <a:rPr lang="en-US" sz="1200" kern="1200" baseline="0" dirty="0" smtClean="0">
                <a:solidFill>
                  <a:schemeClr val="tx1"/>
                </a:solidFill>
                <a:latin typeface="+mn-lt"/>
                <a:ea typeface="+mn-ea"/>
                <a:cs typeface="+mn-cs"/>
              </a:rPr>
              <a:t> push-pop), 1 segment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1 segment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Assembly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3 segment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endParaRPr lang="en-US" dirty="0"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7B4F4-8B87-406C-921D-47DEAB6E38B0}" type="slidenum">
              <a:rPr lang="en-US" smtClean="0"/>
              <a:pPr fontAlgn="base">
                <a:spcBef>
                  <a:spcPct val="0"/>
                </a:spcBef>
                <a:spcAft>
                  <a:spcPct val="0"/>
                </a:spcAft>
                <a:defRPr/>
              </a:pPr>
              <a:t>31</a:t>
            </a:fld>
            <a:endParaRPr lang="en-US" smtClean="0"/>
          </a:p>
        </p:txBody>
      </p:sp>
    </p:spTree>
    <p:extLst>
      <p:ext uri="{BB962C8B-B14F-4D97-AF65-F5344CB8AC3E}">
        <p14:creationId xmlns:p14="http://schemas.microsoft.com/office/powerpoint/2010/main" xmlns="" val="3083262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eaLnBrk="1" hangingPunct="1">
              <a:spcBef>
                <a:spcPct val="0"/>
              </a:spcBef>
            </a:pPr>
            <a:r>
              <a:rPr lang="en-US" i="1" dirty="0" err="1" smtClean="0"/>
              <a:t>Chú</a:t>
            </a:r>
            <a:r>
              <a:rPr lang="en-US" i="1" baseline="0" dirty="0" smtClean="0"/>
              <a:t> ý</a:t>
            </a:r>
            <a:r>
              <a:rPr lang="en-US" baseline="0" dirty="0" smtClean="0"/>
              <a:t>: </a:t>
            </a:r>
            <a:r>
              <a:rPr lang="en-US" baseline="0" dirty="0" err="1" smtClean="0"/>
              <a:t>Nếu</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lệnh</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xác</a:t>
            </a:r>
            <a:r>
              <a:rPr lang="en-US" baseline="0" dirty="0" smtClean="0"/>
              <a:t> </a:t>
            </a:r>
            <a:r>
              <a:rPr lang="en-US" baseline="0" dirty="0" err="1" smtClean="0"/>
              <a:t>lập</a:t>
            </a:r>
            <a:r>
              <a:rPr lang="en-US" baseline="0" dirty="0" smtClean="0"/>
              <a:t> </a:t>
            </a:r>
            <a:r>
              <a:rPr lang="en-US" baseline="0" dirty="0" err="1" smtClean="0"/>
              <a:t>ngăn</a:t>
            </a:r>
            <a:r>
              <a:rPr lang="en-US" baseline="0" dirty="0" smtClean="0"/>
              <a:t> </a:t>
            </a:r>
            <a:r>
              <a:rPr lang="en-US" baseline="0" dirty="0" err="1" smtClean="0"/>
              <a:t>xếp</a:t>
            </a:r>
            <a:r>
              <a:rPr lang="en-US" baseline="0" dirty="0" smtClean="0"/>
              <a:t> (.STACK) </a:t>
            </a:r>
            <a:r>
              <a:rPr lang="en-US" baseline="0" dirty="0" err="1" smtClean="0"/>
              <a:t>thì</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dịch</a:t>
            </a:r>
            <a:r>
              <a:rPr lang="en-US" baseline="0" dirty="0" smtClean="0"/>
              <a:t> </a:t>
            </a:r>
            <a:r>
              <a:rPr lang="en-US" baseline="0" dirty="0" err="1" smtClean="0"/>
              <a:t>sẽ</a:t>
            </a:r>
            <a:r>
              <a:rPr lang="en-US" baseline="0" dirty="0" smtClean="0"/>
              <a:t> </a:t>
            </a:r>
            <a:r>
              <a:rPr lang="en-US" baseline="0" dirty="0" err="1" smtClean="0"/>
              <a:t>cấp</a:t>
            </a:r>
            <a:r>
              <a:rPr lang="en-US" baseline="0" dirty="0" smtClean="0"/>
              <a:t> </a:t>
            </a:r>
            <a:r>
              <a:rPr lang="en-US" baseline="0" dirty="0" err="1" smtClean="0"/>
              <a:t>phát</a:t>
            </a:r>
            <a:r>
              <a:rPr lang="en-US" baseline="0" dirty="0" smtClean="0"/>
              <a:t> </a:t>
            </a:r>
            <a:r>
              <a:rPr lang="en-US" baseline="0" dirty="0" err="1" smtClean="0"/>
              <a:t>cho</a:t>
            </a:r>
            <a:r>
              <a:rPr lang="en-US" baseline="0" dirty="0" smtClean="0"/>
              <a:t> </a:t>
            </a:r>
            <a:r>
              <a:rPr lang="en-US" baseline="0" dirty="0" err="1" smtClean="0"/>
              <a:t>ngăn</a:t>
            </a:r>
            <a:r>
              <a:rPr lang="en-US" baseline="0" dirty="0" smtClean="0"/>
              <a:t> </a:t>
            </a:r>
            <a:r>
              <a:rPr lang="en-US" baseline="0" dirty="0" err="1" smtClean="0"/>
              <a:t>xếp</a:t>
            </a:r>
            <a:r>
              <a:rPr lang="en-US" baseline="0" dirty="0" smtClean="0"/>
              <a:t> 1 </a:t>
            </a:r>
            <a:r>
              <a:rPr lang="en-US" baseline="0" dirty="0" err="1" smtClean="0"/>
              <a:t>vùng</a:t>
            </a:r>
            <a:r>
              <a:rPr lang="en-US" baseline="0" dirty="0" smtClean="0"/>
              <a:t> </a:t>
            </a:r>
            <a:r>
              <a:rPr lang="en-US" baseline="0" dirty="0" err="1" smtClean="0"/>
              <a:t>nhớ</a:t>
            </a:r>
            <a:r>
              <a:rPr lang="en-US" baseline="0" dirty="0" smtClean="0"/>
              <a:t> RAM </a:t>
            </a:r>
            <a:r>
              <a:rPr lang="en-US" baseline="0" dirty="0" err="1" smtClean="0"/>
              <a:t>mặc</a:t>
            </a:r>
            <a:r>
              <a:rPr lang="en-US" baseline="0" dirty="0" smtClean="0"/>
              <a:t> </a:t>
            </a:r>
            <a:r>
              <a:rPr lang="en-US" baseline="0" dirty="0" err="1" smtClean="0"/>
              <a:t>định</a:t>
            </a:r>
            <a:r>
              <a:rPr lang="en-US" baseline="0" dirty="0" smtClean="0"/>
              <a:t>.</a:t>
            </a:r>
            <a:endParaRPr lang="en-US" dirty="0"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7B4F4-8B87-406C-921D-47DEAB6E38B0}" type="slidenum">
              <a:rPr lang="en-US" smtClean="0"/>
              <a:pPr fontAlgn="base">
                <a:spcBef>
                  <a:spcPct val="0"/>
                </a:spcBef>
                <a:spcAft>
                  <a:spcPct val="0"/>
                </a:spcAft>
                <a:defRPr/>
              </a:pPr>
              <a:t>32</a:t>
            </a:fld>
            <a:endParaRPr lang="en-US" smtClean="0"/>
          </a:p>
        </p:txBody>
      </p:sp>
    </p:spTree>
    <p:extLst>
      <p:ext uri="{BB962C8B-B14F-4D97-AF65-F5344CB8AC3E}">
        <p14:creationId xmlns:p14="http://schemas.microsoft.com/office/powerpoint/2010/main" xmlns="" val="3149084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err="1" smtClean="0"/>
              <a:t>Thanh</a:t>
            </a:r>
            <a:r>
              <a:rPr lang="en-US" dirty="0" smtClean="0"/>
              <a:t> </a:t>
            </a:r>
            <a:r>
              <a:rPr lang="en-US" dirty="0" err="1" smtClean="0"/>
              <a:t>ghi</a:t>
            </a:r>
            <a:r>
              <a:rPr lang="en-US" dirty="0" smtClean="0"/>
              <a:t> </a:t>
            </a:r>
            <a:r>
              <a:rPr lang="en-US"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thay</a:t>
            </a:r>
            <a:r>
              <a:rPr lang="en-US" baseline="0" dirty="0" smtClean="0"/>
              <a:t> </a:t>
            </a:r>
            <a:r>
              <a:rPr lang="en-US" baseline="0" dirty="0" err="1" smtClean="0"/>
              <a:t>thế</a:t>
            </a:r>
            <a:r>
              <a:rPr lang="en-US" baseline="0" dirty="0" smtClean="0"/>
              <a:t> </a:t>
            </a:r>
            <a:r>
              <a:rPr lang="en-US" baseline="0" dirty="0" err="1" smtClean="0"/>
              <a:t>các</a:t>
            </a:r>
            <a:r>
              <a:rPr lang="en-US" baseline="0" dirty="0" smtClean="0"/>
              <a:t> </a:t>
            </a:r>
            <a:r>
              <a:rPr lang="en-US" baseline="0" dirty="0" err="1" smtClean="0"/>
              <a:t>biến</a:t>
            </a:r>
            <a:r>
              <a:rPr lang="en-US" baseline="0" dirty="0" smtClean="0"/>
              <a:t> </a:t>
            </a:r>
            <a:r>
              <a:rPr lang="en-US" baseline="0" dirty="0" err="1" smtClean="0"/>
              <a:t>dạng</a:t>
            </a:r>
            <a:r>
              <a:rPr lang="en-US" baseline="0" dirty="0" smtClean="0"/>
              <a:t> byte </a:t>
            </a:r>
            <a:r>
              <a:rPr lang="en-US" baseline="0" dirty="0" err="1" smtClean="0"/>
              <a:t>hoặc</a:t>
            </a:r>
            <a:r>
              <a:rPr lang="en-US" baseline="0" dirty="0" smtClean="0"/>
              <a:t> 2 byte (</a:t>
            </a:r>
            <a:r>
              <a:rPr lang="en-US" baseline="0" dirty="0" err="1" smtClean="0"/>
              <a:t>với</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16 bit)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biến</a:t>
            </a:r>
            <a:r>
              <a:rPr lang="en-US" baseline="0" dirty="0" smtClean="0"/>
              <a:t> </a:t>
            </a:r>
            <a:r>
              <a:rPr lang="en-US" baseline="0" dirty="0" err="1" smtClean="0"/>
              <a:t>dạng</a:t>
            </a:r>
            <a:r>
              <a:rPr lang="en-US" baseline="0" dirty="0" smtClean="0"/>
              <a:t> byte, 2 byte </a:t>
            </a:r>
            <a:r>
              <a:rPr lang="en-US" baseline="0" dirty="0" err="1" smtClean="0"/>
              <a:t>hoặc</a:t>
            </a:r>
            <a:r>
              <a:rPr lang="en-US" baseline="0" dirty="0" smtClean="0"/>
              <a:t> 4 byte (</a:t>
            </a:r>
            <a:r>
              <a:rPr lang="en-US" baseline="0" dirty="0" err="1" smtClean="0"/>
              <a:t>với</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32 bit).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biến</a:t>
            </a:r>
            <a:r>
              <a:rPr lang="en-US" baseline="0" dirty="0" smtClean="0"/>
              <a:t> </a:t>
            </a:r>
            <a:r>
              <a:rPr lang="en-US" baseline="0" dirty="0" err="1" smtClean="0"/>
              <a:t>dạng</a:t>
            </a:r>
            <a:r>
              <a:rPr lang="en-US" baseline="0" dirty="0" smtClean="0"/>
              <a:t> </a:t>
            </a:r>
            <a:r>
              <a:rPr lang="en-US" baseline="0" dirty="0" err="1" smtClean="0"/>
              <a:t>xâu</a:t>
            </a:r>
            <a:r>
              <a:rPr lang="en-US" baseline="0" dirty="0" smtClean="0"/>
              <a:t> hay </a:t>
            </a:r>
            <a:r>
              <a:rPr lang="en-US" baseline="0" dirty="0" err="1" smtClean="0"/>
              <a:t>số</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2 byte (</a:t>
            </a:r>
            <a:r>
              <a:rPr lang="en-US" baseline="0" dirty="0" err="1" smtClean="0"/>
              <a:t>máy</a:t>
            </a:r>
            <a:r>
              <a:rPr lang="en-US" baseline="0" dirty="0" smtClean="0"/>
              <a:t> </a:t>
            </a:r>
            <a:r>
              <a:rPr lang="en-US" baseline="0" dirty="0" err="1" smtClean="0"/>
              <a:t>tính</a:t>
            </a:r>
            <a:r>
              <a:rPr lang="en-US" baseline="0" dirty="0" smtClean="0"/>
              <a:t> 16 bit) </a:t>
            </a:r>
            <a:r>
              <a:rPr lang="en-US" baseline="0" dirty="0" err="1" smtClean="0"/>
              <a:t>và</a:t>
            </a:r>
            <a:r>
              <a:rPr lang="en-US" baseline="0" dirty="0" smtClean="0"/>
              <a:t> 4 byte (</a:t>
            </a:r>
            <a:r>
              <a:rPr lang="en-US" baseline="0" dirty="0" err="1" smtClean="0"/>
              <a:t>máy</a:t>
            </a:r>
            <a:r>
              <a:rPr lang="en-US" baseline="0" dirty="0" smtClean="0"/>
              <a:t> </a:t>
            </a:r>
            <a:r>
              <a:rPr lang="en-US" baseline="0" dirty="0" err="1" smtClean="0"/>
              <a:t>tính</a:t>
            </a:r>
            <a:r>
              <a:rPr lang="en-US" baseline="0" dirty="0" smtClean="0"/>
              <a:t> 32 bit) </a:t>
            </a:r>
            <a:r>
              <a:rPr lang="en-US" baseline="0" dirty="0" err="1" smtClean="0"/>
              <a:t>thì</a:t>
            </a:r>
            <a:r>
              <a:rPr lang="en-US" baseline="0" dirty="0" smtClean="0"/>
              <a:t> </a:t>
            </a:r>
            <a:r>
              <a:rPr lang="en-US" baseline="0" dirty="0" err="1" smtClean="0"/>
              <a:t>phải</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biến</a:t>
            </a:r>
            <a:r>
              <a:rPr lang="en-US" baseline="0" dirty="0" smtClean="0"/>
              <a:t> (</a:t>
            </a:r>
            <a:r>
              <a:rPr lang="en-US" baseline="0" dirty="0" err="1" smtClean="0"/>
              <a:t>và</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cấp</a:t>
            </a:r>
            <a:r>
              <a:rPr lang="en-US" baseline="0" dirty="0" smtClean="0"/>
              <a:t> </a:t>
            </a:r>
            <a:r>
              <a:rPr lang="en-US" baseline="0" dirty="0" err="1" smtClean="0"/>
              <a:t>phát</a:t>
            </a:r>
            <a:r>
              <a:rPr lang="en-US" baseline="0" dirty="0" smtClean="0"/>
              <a:t> </a:t>
            </a:r>
            <a:r>
              <a:rPr lang="en-US" baseline="0" dirty="0" err="1" smtClean="0"/>
              <a:t>các</a:t>
            </a:r>
            <a:r>
              <a:rPr lang="en-US" baseline="0" dirty="0" smtClean="0"/>
              <a:t> ô </a:t>
            </a:r>
            <a:r>
              <a:rPr lang="en-US" baseline="0" dirty="0" err="1" smtClean="0"/>
              <a:t>nhớ</a:t>
            </a:r>
            <a:r>
              <a:rPr lang="en-US" baseline="0" dirty="0" smtClean="0"/>
              <a:t> </a:t>
            </a:r>
            <a:r>
              <a:rPr lang="en-US" baseline="0" dirty="0" err="1" smtClean="0"/>
              <a:t>trong</a:t>
            </a:r>
            <a:r>
              <a:rPr lang="en-US" baseline="0" dirty="0" smtClean="0"/>
              <a:t> data segment).</a:t>
            </a:r>
            <a:endParaRPr lang="en-US" dirty="0"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7B4F4-8B87-406C-921D-47DEAB6E38B0}" type="slidenum">
              <a:rPr lang="en-US" smtClean="0"/>
              <a:pPr fontAlgn="base">
                <a:spcBef>
                  <a:spcPct val="0"/>
                </a:spcBef>
                <a:spcAft>
                  <a:spcPct val="0"/>
                </a:spcAft>
                <a:defRPr/>
              </a:pPr>
              <a:t>33</a:t>
            </a:fld>
            <a:endParaRPr lang="en-US" smtClean="0"/>
          </a:p>
        </p:txBody>
      </p:sp>
    </p:spTree>
    <p:extLst>
      <p:ext uri="{BB962C8B-B14F-4D97-AF65-F5344CB8AC3E}">
        <p14:creationId xmlns:p14="http://schemas.microsoft.com/office/powerpoint/2010/main" xmlns="" val="986655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r>
              <a:rPr lang="en-US" b="0" i="1" dirty="0" err="1" smtClean="0"/>
              <a:t>Chú</a:t>
            </a:r>
            <a:r>
              <a:rPr lang="en-US" b="0" i="1" baseline="0" dirty="0" smtClean="0"/>
              <a:t> ý</a:t>
            </a:r>
            <a:r>
              <a:rPr lang="en-US" b="0" baseline="0" dirty="0" smtClean="0"/>
              <a:t>: </a:t>
            </a:r>
          </a:p>
          <a:p>
            <a:r>
              <a:rPr lang="en-US" b="0" baseline="0" dirty="0" smtClean="0"/>
              <a:t>- </a:t>
            </a:r>
            <a:r>
              <a:rPr lang="en-US" b="0" baseline="0" dirty="0" err="1" smtClean="0"/>
              <a:t>Hai</a:t>
            </a:r>
            <a:r>
              <a:rPr lang="en-US" b="0" baseline="0" dirty="0" smtClean="0"/>
              <a:t> </a:t>
            </a:r>
            <a:r>
              <a:rPr lang="en-US" b="0" baseline="0" dirty="0" err="1" smtClean="0"/>
              <a:t>lệnh</a:t>
            </a:r>
            <a:r>
              <a:rPr lang="en-US" b="0" baseline="0" dirty="0" smtClean="0"/>
              <a:t>: </a:t>
            </a:r>
            <a:r>
              <a:rPr lang="en-US" b="0" baseline="0" dirty="0" err="1" smtClean="0"/>
              <a:t>mov</a:t>
            </a:r>
            <a:r>
              <a:rPr lang="en-US" b="0" baseline="0" dirty="0" smtClean="0"/>
              <a:t>  </a:t>
            </a:r>
            <a:r>
              <a:rPr lang="en-US" b="0" baseline="0" dirty="0" err="1" smtClean="0"/>
              <a:t>AX,@data</a:t>
            </a:r>
            <a:endParaRPr lang="en-US" b="0" baseline="0" dirty="0" smtClean="0"/>
          </a:p>
          <a:p>
            <a:r>
              <a:rPr lang="en-US" b="0" baseline="0" dirty="0" smtClean="0"/>
              <a:t>                        </a:t>
            </a:r>
            <a:r>
              <a:rPr lang="en-US" b="0" baseline="0" dirty="0" err="1" smtClean="0"/>
              <a:t>mov</a:t>
            </a:r>
            <a:r>
              <a:rPr lang="en-US" b="0" baseline="0" dirty="0" smtClean="0"/>
              <a:t>  DS,AX</a:t>
            </a:r>
          </a:p>
          <a:p>
            <a:r>
              <a:rPr lang="en-US" b="0" baseline="0" dirty="0" smtClean="0"/>
              <a:t>  </a:t>
            </a:r>
            <a:r>
              <a:rPr lang="en-US" b="0" baseline="0" dirty="0" err="1" smtClean="0"/>
              <a:t>chỉ</a:t>
            </a:r>
            <a:r>
              <a:rPr lang="en-US" b="0" baseline="0" dirty="0" smtClean="0"/>
              <a:t> </a:t>
            </a:r>
            <a:r>
              <a:rPr lang="en-US" b="0" baseline="0" dirty="0" err="1" smtClean="0"/>
              <a:t>có</a:t>
            </a:r>
            <a:r>
              <a:rPr lang="en-US" b="0" baseline="0" dirty="0" smtClean="0"/>
              <a:t> </a:t>
            </a:r>
            <a:r>
              <a:rPr lang="en-US" b="0" baseline="0" dirty="0" err="1" smtClean="0"/>
              <a:t>khi</a:t>
            </a:r>
            <a:r>
              <a:rPr lang="en-US" b="0" baseline="0" dirty="0" smtClean="0"/>
              <a:t> </a:t>
            </a:r>
            <a:r>
              <a:rPr lang="en-US" b="0" baseline="0" dirty="0" err="1" smtClean="0"/>
              <a:t>có</a:t>
            </a:r>
            <a:r>
              <a:rPr lang="en-US" b="0" baseline="0" dirty="0" smtClean="0"/>
              <a:t> </a:t>
            </a:r>
            <a:r>
              <a:rPr lang="en-US" b="0" baseline="0" dirty="0" err="1" smtClean="0"/>
              <a:t>khai</a:t>
            </a:r>
            <a:r>
              <a:rPr lang="en-US" b="0" baseline="0" dirty="0" smtClean="0"/>
              <a:t> </a:t>
            </a:r>
            <a:r>
              <a:rPr lang="en-US" b="0" baseline="0" dirty="0" err="1" smtClean="0"/>
              <a:t>báo</a:t>
            </a:r>
            <a:r>
              <a:rPr lang="en-US" b="0" baseline="0" dirty="0" smtClean="0"/>
              <a:t> </a:t>
            </a:r>
            <a:r>
              <a:rPr lang="en-US" b="0" baseline="0" dirty="0" err="1" smtClean="0"/>
              <a:t>biến</a:t>
            </a:r>
            <a:r>
              <a:rPr lang="en-US" b="0" baseline="0" dirty="0" smtClean="0"/>
              <a:t>, </a:t>
            </a:r>
            <a:r>
              <a:rPr lang="en-US" b="0" baseline="0" dirty="0" err="1" smtClean="0"/>
              <a:t>tức</a:t>
            </a:r>
            <a:r>
              <a:rPr lang="en-US" b="0" baseline="0" dirty="0" smtClean="0"/>
              <a:t> </a:t>
            </a:r>
            <a:r>
              <a:rPr lang="en-US" b="0" baseline="0" dirty="0" err="1" smtClean="0"/>
              <a:t>là</a:t>
            </a:r>
            <a:r>
              <a:rPr lang="en-US" b="0" baseline="0" dirty="0" smtClean="0"/>
              <a:t> </a:t>
            </a:r>
            <a:r>
              <a:rPr lang="en-US" b="0" baseline="0" dirty="0" err="1" smtClean="0"/>
              <a:t>có</a:t>
            </a:r>
            <a:r>
              <a:rPr lang="en-US" b="0" baseline="0" dirty="0" smtClean="0"/>
              <a:t> .DATA </a:t>
            </a:r>
          </a:p>
          <a:p>
            <a:pPr>
              <a:buFontTx/>
              <a:buChar char="-"/>
            </a:pPr>
            <a:r>
              <a:rPr lang="en-US" b="0" baseline="0" dirty="0" smtClean="0"/>
              <a:t> </a:t>
            </a:r>
            <a:r>
              <a:rPr lang="en-US" b="0" baseline="0" dirty="0" err="1" smtClean="0"/>
              <a:t>Kết</a:t>
            </a:r>
            <a:r>
              <a:rPr lang="en-US" b="0" baseline="0" dirty="0" smtClean="0"/>
              <a:t> </a:t>
            </a:r>
            <a:r>
              <a:rPr lang="en-US" b="0" baseline="0" dirty="0" err="1" smtClean="0"/>
              <a:t>thúc</a:t>
            </a:r>
            <a:r>
              <a:rPr lang="en-US" b="0" baseline="0" dirty="0" smtClean="0"/>
              <a:t> </a:t>
            </a:r>
            <a:r>
              <a:rPr lang="en-US" b="0" baseline="0" dirty="0" err="1" smtClean="0"/>
              <a:t>một</a:t>
            </a:r>
            <a:r>
              <a:rPr lang="en-US" b="0" baseline="0" dirty="0" smtClean="0"/>
              <a:t> </a:t>
            </a:r>
            <a:r>
              <a:rPr lang="en-US" b="0" baseline="0" dirty="0" err="1" smtClean="0"/>
              <a:t>chương</a:t>
            </a:r>
            <a:r>
              <a:rPr lang="en-US" b="0" baseline="0" dirty="0" smtClean="0"/>
              <a:t> </a:t>
            </a:r>
            <a:r>
              <a:rPr lang="en-US" b="0" baseline="0" dirty="0" err="1" smtClean="0"/>
              <a:t>trình</a:t>
            </a:r>
            <a:r>
              <a:rPr lang="en-US" b="0" baseline="0" dirty="0" smtClean="0"/>
              <a:t> </a:t>
            </a:r>
            <a:r>
              <a:rPr lang="en-US" b="0" baseline="0" dirty="0" err="1" smtClean="0"/>
              <a:t>chính</a:t>
            </a:r>
            <a:r>
              <a:rPr lang="en-US" b="0" baseline="0" dirty="0" smtClean="0"/>
              <a:t> </a:t>
            </a:r>
            <a:r>
              <a:rPr lang="en-US" b="0" baseline="0" dirty="0" err="1" smtClean="0"/>
              <a:t>bao</a:t>
            </a:r>
            <a:r>
              <a:rPr lang="en-US" b="0" baseline="0" dirty="0" smtClean="0"/>
              <a:t> </a:t>
            </a:r>
            <a:r>
              <a:rPr lang="en-US" b="0" baseline="0" dirty="0" err="1" smtClean="0"/>
              <a:t>giờ</a:t>
            </a:r>
            <a:r>
              <a:rPr lang="en-US" b="0" baseline="0" dirty="0" smtClean="0"/>
              <a:t> </a:t>
            </a:r>
            <a:r>
              <a:rPr lang="en-US" b="0" baseline="0" dirty="0" err="1" smtClean="0"/>
              <a:t>cũng</a:t>
            </a:r>
            <a:r>
              <a:rPr lang="en-US" b="0" baseline="0" dirty="0" smtClean="0"/>
              <a:t> </a:t>
            </a:r>
            <a:r>
              <a:rPr lang="en-US" b="0" baseline="0" dirty="0" err="1" smtClean="0"/>
              <a:t>phải</a:t>
            </a:r>
            <a:r>
              <a:rPr lang="en-US" b="0" baseline="0" dirty="0" smtClean="0"/>
              <a:t> </a:t>
            </a:r>
            <a:r>
              <a:rPr lang="en-US" b="0" baseline="0" dirty="0" err="1" smtClean="0"/>
              <a:t>có</a:t>
            </a:r>
            <a:r>
              <a:rPr lang="en-US" b="0" baseline="0" dirty="0" smtClean="0"/>
              <a:t> </a:t>
            </a:r>
            <a:r>
              <a:rPr lang="en-US" b="0" baseline="0" dirty="0" err="1" smtClean="0"/>
              <a:t>lệnh</a:t>
            </a:r>
            <a:r>
              <a:rPr lang="en-US" b="0" baseline="0" dirty="0" smtClean="0"/>
              <a:t> quay </a:t>
            </a:r>
            <a:r>
              <a:rPr lang="en-US" b="0" baseline="0" dirty="0" err="1" smtClean="0"/>
              <a:t>về</a:t>
            </a:r>
            <a:r>
              <a:rPr lang="en-US" b="0" baseline="0" dirty="0" smtClean="0"/>
              <a:t> DOS. </a:t>
            </a:r>
            <a:r>
              <a:rPr lang="en-US" b="0" baseline="0" dirty="0" err="1" smtClean="0"/>
              <a:t>Nếu</a:t>
            </a:r>
            <a:r>
              <a:rPr lang="en-US" b="0" baseline="0" dirty="0" smtClean="0"/>
              <a:t> </a:t>
            </a:r>
            <a:r>
              <a:rPr lang="en-US" b="0" baseline="0" dirty="0" err="1" smtClean="0"/>
              <a:t>không</a:t>
            </a:r>
            <a:r>
              <a:rPr lang="en-US" b="0" baseline="0" dirty="0" smtClean="0"/>
              <a:t> </a:t>
            </a:r>
            <a:r>
              <a:rPr lang="en-US" b="0" baseline="0" dirty="0" err="1" smtClean="0"/>
              <a:t>máy</a:t>
            </a:r>
            <a:r>
              <a:rPr lang="en-US" b="0" baseline="0" dirty="0" smtClean="0"/>
              <a:t> </a:t>
            </a:r>
            <a:r>
              <a:rPr lang="en-US" b="0" baseline="0" dirty="0" err="1" smtClean="0"/>
              <a:t>sẽ</a:t>
            </a:r>
            <a:r>
              <a:rPr lang="en-US" b="0" baseline="0" dirty="0" smtClean="0"/>
              <a:t>  </a:t>
            </a:r>
          </a:p>
          <a:p>
            <a:pPr>
              <a:buFontTx/>
              <a:buNone/>
            </a:pPr>
            <a:r>
              <a:rPr lang="en-US" b="0" baseline="0" dirty="0" smtClean="0"/>
              <a:t>  </a:t>
            </a:r>
            <a:r>
              <a:rPr lang="en-US" b="0" baseline="0" dirty="0" err="1" smtClean="0"/>
              <a:t>bị</a:t>
            </a:r>
            <a:r>
              <a:rPr lang="en-US" b="0" baseline="0" dirty="0" smtClean="0"/>
              <a:t> </a:t>
            </a:r>
            <a:r>
              <a:rPr lang="en-US" b="0" baseline="0" dirty="0" err="1" smtClean="0"/>
              <a:t>treo</a:t>
            </a:r>
            <a:r>
              <a:rPr lang="en-US" b="0" baseline="0" dirty="0" smtClean="0"/>
              <a:t>.</a:t>
            </a:r>
            <a:endParaRPr lang="en-US" b="0" dirty="0" smtClean="0"/>
          </a:p>
        </p:txBody>
      </p:sp>
      <p:sp>
        <p:nvSpPr>
          <p:cNvPr id="4" name="Slide Number Placeholder 3"/>
          <p:cNvSpPr>
            <a:spLocks noGrp="1"/>
          </p:cNvSpPr>
          <p:nvPr>
            <p:ph type="sldNum" sz="quarter" idx="5"/>
          </p:nvPr>
        </p:nvSpPr>
        <p:spPr/>
        <p:txBody>
          <a:bodyPr/>
          <a:lstStyle/>
          <a:p>
            <a:pPr>
              <a:defRPr/>
            </a:pPr>
            <a:fld id="{023FDFFC-73BF-4C1E-9D2C-B26351E828BE}" type="slidenum">
              <a:rPr lang="en-US" smtClean="0"/>
              <a:pPr>
                <a:defRPr/>
              </a:pPr>
              <a:t>34</a:t>
            </a:fld>
            <a:endParaRPr lang="en-US"/>
          </a:p>
        </p:txBody>
      </p:sp>
    </p:spTree>
    <p:extLst>
      <p:ext uri="{BB962C8B-B14F-4D97-AF65-F5344CB8AC3E}">
        <p14:creationId xmlns:p14="http://schemas.microsoft.com/office/powerpoint/2010/main" xmlns="" val="412308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0" dirty="0" smtClean="0"/>
          </a:p>
        </p:txBody>
      </p:sp>
      <p:sp>
        <p:nvSpPr>
          <p:cNvPr id="4" name="Slide Number Placeholder 3"/>
          <p:cNvSpPr>
            <a:spLocks noGrp="1"/>
          </p:cNvSpPr>
          <p:nvPr>
            <p:ph type="sldNum" sz="quarter" idx="5"/>
          </p:nvPr>
        </p:nvSpPr>
        <p:spPr/>
        <p:txBody>
          <a:bodyPr/>
          <a:lstStyle/>
          <a:p>
            <a:pPr>
              <a:defRPr/>
            </a:pPr>
            <a:fld id="{023FDFFC-73BF-4C1E-9D2C-B26351E828BE}" type="slidenum">
              <a:rPr lang="en-US" smtClean="0"/>
              <a:pPr>
                <a:defRPr/>
              </a:pPr>
              <a:t>35</a:t>
            </a:fld>
            <a:endParaRPr lang="en-US"/>
          </a:p>
        </p:txBody>
      </p:sp>
    </p:spTree>
    <p:extLst>
      <p:ext uri="{BB962C8B-B14F-4D97-AF65-F5344CB8AC3E}">
        <p14:creationId xmlns:p14="http://schemas.microsoft.com/office/powerpoint/2010/main" xmlns="" val="2314805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0" dirty="0" smtClean="0"/>
          </a:p>
        </p:txBody>
      </p:sp>
      <p:sp>
        <p:nvSpPr>
          <p:cNvPr id="4" name="Slide Number Placeholder 3"/>
          <p:cNvSpPr>
            <a:spLocks noGrp="1"/>
          </p:cNvSpPr>
          <p:nvPr>
            <p:ph type="sldNum" sz="quarter" idx="5"/>
          </p:nvPr>
        </p:nvSpPr>
        <p:spPr/>
        <p:txBody>
          <a:bodyPr/>
          <a:lstStyle/>
          <a:p>
            <a:pPr>
              <a:defRPr/>
            </a:pPr>
            <a:fld id="{023FDFFC-73BF-4C1E-9D2C-B26351E828BE}" type="slidenum">
              <a:rPr lang="en-US" smtClean="0"/>
              <a:pPr>
                <a:defRPr/>
              </a:pPr>
              <a:t>36</a:t>
            </a:fld>
            <a:endParaRPr lang="en-US"/>
          </a:p>
        </p:txBody>
      </p:sp>
    </p:spTree>
    <p:extLst>
      <p:ext uri="{BB962C8B-B14F-4D97-AF65-F5344CB8AC3E}">
        <p14:creationId xmlns:p14="http://schemas.microsoft.com/office/powerpoint/2010/main" xmlns="" val="608246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normAutofit fontScale="92500" lnSpcReduction="20000"/>
          </a:bodyPr>
          <a:lstStyle/>
          <a:p>
            <a:pPr algn="just" eaLnBrk="1" hangingPunct="1">
              <a:spcBef>
                <a:spcPct val="0"/>
              </a:spcBef>
            </a:pP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segment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tùy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chọn</a:t>
            </a:r>
            <a:r>
              <a:rPr lang="en-US" sz="1200" kern="1200" dirty="0" smtClean="0">
                <a:solidFill>
                  <a:schemeClr val="tx1"/>
                </a:solidFill>
                <a:latin typeface="+mn-lt"/>
                <a:ea typeface="+mn-ea"/>
                <a:cs typeface="+mn-cs"/>
              </a:rPr>
              <a:t> (options)</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p>
          <a:p>
            <a:pPr lvl="0" algn="just">
              <a:buFont typeface="Arial" pitchFamily="34" charset="0"/>
              <a:buChar char="•"/>
            </a:pPr>
            <a:r>
              <a:rPr lang="en-US" sz="1200" b="1" kern="1200" dirty="0" smtClean="0">
                <a:solidFill>
                  <a:schemeClr val="tx1"/>
                </a:solidFill>
                <a:latin typeface="+mn-lt"/>
                <a:ea typeface="+mn-ea"/>
                <a:cs typeface="+mn-cs"/>
              </a:rPr>
              <a:t> align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gán</a:t>
            </a:r>
            <a:r>
              <a:rPr lang="en-US" sz="1200" kern="1200" dirty="0" smtClean="0">
                <a:solidFill>
                  <a:schemeClr val="tx1"/>
                </a:solidFill>
                <a:latin typeface="+mn-lt"/>
                <a:ea typeface="+mn-ea"/>
                <a:cs typeface="+mn-cs"/>
              </a:rPr>
              <a:t>): align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đang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(so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đứng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trước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BYTE (byte-aligned address) segment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đứng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trước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WORD (word-aligned address) segment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chẳn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đứng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trước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16 bit, PARA (16-byte aligned address) segment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16 byte so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đứng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trước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64k, PAGE (256-byte aligned address) segment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trang</a:t>
            </a:r>
            <a:r>
              <a:rPr lang="en-US" sz="1200" kern="1200" dirty="0" smtClean="0">
                <a:solidFill>
                  <a:schemeClr val="tx1"/>
                </a:solidFill>
                <a:latin typeface="+mn-lt"/>
                <a:ea typeface="+mn-ea"/>
                <a:cs typeface="+mn-cs"/>
              </a:rPr>
              <a:t>.</a:t>
            </a:r>
          </a:p>
          <a:p>
            <a:pPr algn="just"/>
            <a:r>
              <a:rPr lang="en-US" sz="1200" i="1" kern="1200" dirty="0" err="1" smtClean="0">
                <a:solidFill>
                  <a:schemeClr val="tx1"/>
                </a:solidFill>
                <a:latin typeface="+mn-lt"/>
                <a:ea typeface="+mn-ea"/>
                <a:cs typeface="+mn-cs"/>
              </a:rPr>
              <a:t>Chú</a:t>
            </a:r>
            <a:r>
              <a:rPr lang="en-US" sz="1200" i="1" kern="1200" dirty="0" smtClean="0">
                <a:solidFill>
                  <a:schemeClr val="tx1"/>
                </a:solidFill>
                <a:latin typeface="+mn-lt"/>
                <a:ea typeface="+mn-ea"/>
                <a:cs typeface="+mn-cs"/>
              </a:rPr>
              <a:t> 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gán</a:t>
            </a:r>
            <a:r>
              <a:rPr lang="en-US" sz="1200" kern="1200" dirty="0" smtClean="0">
                <a:solidFill>
                  <a:schemeClr val="tx1"/>
                </a:solidFill>
                <a:latin typeface="+mn-lt"/>
                <a:ea typeface="+mn-ea"/>
                <a:cs typeface="+mn-cs"/>
              </a:rPr>
              <a:t> PARA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tường</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chọn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gán</a:t>
            </a:r>
            <a:r>
              <a:rPr lang="en-US" sz="1200" kern="1200" dirty="0" smtClean="0">
                <a:solidFill>
                  <a:schemeClr val="tx1"/>
                </a:solidFill>
                <a:latin typeface="+mn-lt"/>
                <a:ea typeface="+mn-ea"/>
                <a:cs typeface="+mn-cs"/>
              </a:rPr>
              <a:t> align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PARA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segment.</a:t>
            </a:r>
          </a:p>
          <a:p>
            <a:pPr lvl="0" algn="just">
              <a:buFont typeface="Arial" pitchFamily="34" charset="0"/>
              <a:buChar char="•"/>
            </a:pPr>
            <a:r>
              <a:rPr lang="en-US" sz="1200" b="1" kern="1200" dirty="0" smtClean="0">
                <a:solidFill>
                  <a:schemeClr val="tx1"/>
                </a:solidFill>
                <a:latin typeface="+mn-lt"/>
                <a:ea typeface="+mn-ea"/>
                <a:cs typeface="+mn-cs"/>
              </a:rPr>
              <a:t> combine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gộp</a:t>
            </a:r>
            <a:r>
              <a:rPr lang="en-US" sz="1200" kern="1200" dirty="0" smtClean="0">
                <a:solidFill>
                  <a:schemeClr val="tx1"/>
                </a:solidFill>
                <a:latin typeface="+mn-lt"/>
                <a:ea typeface="+mn-ea"/>
                <a:cs typeface="+mn-cs"/>
              </a:rPr>
              <a:t>): combine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endParaRPr lang="en-US" sz="1200" kern="1200" dirty="0" smtClean="0">
              <a:solidFill>
                <a:schemeClr val="tx1"/>
              </a:solidFill>
              <a:latin typeface="+mn-lt"/>
              <a:ea typeface="+mn-ea"/>
              <a:cs typeface="+mn-cs"/>
            </a:endParaRPr>
          </a:p>
          <a:p>
            <a:pPr algn="just"/>
            <a:r>
              <a:rPr lang="en-US" sz="1200" i="1" kern="1200" dirty="0" err="1" smtClean="0">
                <a:solidFill>
                  <a:schemeClr val="tx1"/>
                </a:solidFill>
                <a:latin typeface="+mn-lt"/>
                <a:ea typeface="+mn-ea"/>
                <a:cs typeface="+mn-cs"/>
              </a:rPr>
              <a:t>Chức</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năng</a:t>
            </a:r>
            <a:r>
              <a:rPr lang="en-US" sz="1200" i="1" kern="120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Cho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đang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a:t>
            </a:r>
          </a:p>
          <a:p>
            <a:pPr algn="just"/>
            <a:r>
              <a:rPr lang="pt-BR" sz="1200" i="1" kern="1200" dirty="0" smtClean="0">
                <a:solidFill>
                  <a:schemeClr val="tx1"/>
                </a:solidFill>
                <a:latin typeface="+mn-lt"/>
                <a:ea typeface="+mn-ea"/>
                <a:cs typeface="+mn-cs"/>
              </a:rPr>
              <a:t>Chức năng 2</a:t>
            </a:r>
            <a:r>
              <a:rPr lang="pt-BR" sz="1200" kern="1200" dirty="0" smtClean="0">
                <a:solidFill>
                  <a:schemeClr val="tx1"/>
                </a:solidFill>
                <a:latin typeface="+mn-lt"/>
                <a:ea typeface="+mn-ea"/>
                <a:cs typeface="+mn-cs"/>
              </a:rPr>
              <a:t>: Điều khiển phương thức gộp các segment có cùng tên nằm ở các module khác nhau khi liên kết thành một chương trình (chương trình đa tệp).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combine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COMMON, PUBLIC, MEMORY, STACK, VIRTUAL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PRIVATE.</a:t>
            </a:r>
          </a:p>
          <a:p>
            <a:pPr lvl="0" algn="just">
              <a:buFont typeface="Arial" pitchFamily="34" charset="0"/>
              <a:buChar char="•"/>
            </a:pPr>
            <a:r>
              <a:rPr lang="en-US" sz="1200" b="1" kern="1200" dirty="0" smtClean="0">
                <a:solidFill>
                  <a:schemeClr val="tx1"/>
                </a:solidFill>
                <a:latin typeface="+mn-lt"/>
                <a:ea typeface="+mn-ea"/>
                <a:cs typeface="+mn-cs"/>
              </a:rPr>
              <a:t> use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use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386 </a:t>
            </a:r>
            <a:r>
              <a:rPr lang="en-US" sz="1200" kern="1200" dirty="0" err="1" smtClean="0">
                <a:solidFill>
                  <a:schemeClr val="tx1"/>
                </a:solidFill>
                <a:latin typeface="+mn-lt"/>
                <a:ea typeface="+mn-ea"/>
                <a:cs typeface="+mn-cs"/>
              </a:rPr>
              <a:t>trở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báo</a:t>
            </a:r>
            <a:r>
              <a:rPr lang="en-US" sz="1200" kern="1200" dirty="0" smtClean="0">
                <a:solidFill>
                  <a:schemeClr val="tx1"/>
                </a:solidFill>
                <a:latin typeface="+mn-lt"/>
                <a:ea typeface="+mn-ea"/>
                <a:cs typeface="+mn-cs"/>
              </a:rPr>
              <a:t> use16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386 </a:t>
            </a:r>
            <a:r>
              <a:rPr lang="en-US" sz="1200" kern="1200" dirty="0" err="1" smtClean="0">
                <a:solidFill>
                  <a:schemeClr val="tx1"/>
                </a:solidFill>
                <a:latin typeface="+mn-lt"/>
                <a:ea typeface="+mn-ea"/>
                <a:cs typeface="+mn-cs"/>
              </a:rPr>
              <a:t>trở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64k, </a:t>
            </a:r>
            <a:r>
              <a:rPr lang="en-US" sz="1200" kern="1200" dirty="0" err="1" smtClean="0">
                <a:solidFill>
                  <a:schemeClr val="tx1"/>
                </a:solidFill>
                <a:latin typeface="+mn-lt"/>
                <a:ea typeface="+mn-ea"/>
                <a:cs typeface="+mn-cs"/>
              </a:rPr>
              <a:t>giống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16 bit;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báo</a:t>
            </a:r>
            <a:r>
              <a:rPr lang="en-US" sz="1200" kern="1200" dirty="0" smtClean="0">
                <a:solidFill>
                  <a:schemeClr val="tx1"/>
                </a:solidFill>
                <a:latin typeface="+mn-lt"/>
                <a:ea typeface="+mn-ea"/>
                <a:cs typeface="+mn-cs"/>
              </a:rPr>
              <a:t> use32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4 GB.</a:t>
            </a:r>
          </a:p>
          <a:p>
            <a:pPr lvl="0" algn="just">
              <a:buFont typeface="Arial" pitchFamily="34" charset="0"/>
              <a:buChar char="•"/>
            </a:pPr>
            <a:r>
              <a:rPr lang="en-US" sz="1200" b="1" kern="1200" dirty="0" smtClean="0">
                <a:solidFill>
                  <a:schemeClr val="tx1"/>
                </a:solidFill>
                <a:latin typeface="+mn-lt"/>
                <a:ea typeface="+mn-ea"/>
                <a:cs typeface="+mn-cs"/>
              </a:rPr>
              <a:t> ‘class’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‘class’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sắp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tục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sắp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nào</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nguồn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thước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‘class’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mỗi</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‘class’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vượt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64k.</a:t>
            </a:r>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EE7E9D-69AA-4D3A-A0AA-2305D8423D51}" type="slidenum">
              <a:rPr lang="en-US" smtClean="0"/>
              <a:pPr fontAlgn="base">
                <a:spcBef>
                  <a:spcPct val="0"/>
                </a:spcBef>
                <a:spcAft>
                  <a:spcPct val="0"/>
                </a:spcAft>
                <a:defRPr/>
              </a:pPr>
              <a:t>37</a:t>
            </a:fld>
            <a:endParaRPr lang="en-US" smtClean="0"/>
          </a:p>
        </p:txBody>
      </p:sp>
    </p:spTree>
    <p:extLst>
      <p:ext uri="{BB962C8B-B14F-4D97-AF65-F5344CB8AC3E}">
        <p14:creationId xmlns:p14="http://schemas.microsoft.com/office/powerpoint/2010/main" xmlns="" val="3943654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eaLnBrk="1" hangingPunct="1">
              <a:spcBef>
                <a:spcPct val="0"/>
              </a:spcBef>
            </a:pPr>
            <a:r>
              <a:rPr lang="en-US" dirty="0" smtClean="0"/>
              <a:t>Directive</a:t>
            </a:r>
            <a:r>
              <a:rPr lang="en-US" baseline="0" dirty="0" smtClean="0"/>
              <a:t> ASSUME </a:t>
            </a:r>
            <a:r>
              <a:rPr lang="en-US" baseline="0" dirty="0" err="1" smtClean="0"/>
              <a:t>thường</a:t>
            </a:r>
            <a:r>
              <a:rPr lang="en-US" baseline="0" dirty="0" smtClean="0"/>
              <a:t> </a:t>
            </a:r>
            <a:r>
              <a:rPr lang="en-US" baseline="0" dirty="0" err="1" smtClean="0"/>
              <a:t>đứng</a:t>
            </a:r>
            <a:r>
              <a:rPr lang="en-US" baseline="0" dirty="0" smtClean="0"/>
              <a:t> </a:t>
            </a:r>
            <a:r>
              <a:rPr lang="en-US" baseline="0" dirty="0" err="1" smtClean="0"/>
              <a:t>ngay</a:t>
            </a:r>
            <a:r>
              <a:rPr lang="en-US" baseline="0" dirty="0" smtClean="0"/>
              <a:t> </a:t>
            </a:r>
            <a:r>
              <a:rPr lang="en-US" baseline="0" dirty="0" err="1" smtClean="0"/>
              <a:t>đầu</a:t>
            </a:r>
            <a:r>
              <a:rPr lang="en-US" baseline="0" dirty="0" smtClean="0"/>
              <a:t> </a:t>
            </a:r>
            <a:r>
              <a:rPr lang="en-US" baseline="0" dirty="0" err="1" smtClean="0"/>
              <a:t>phần</a:t>
            </a:r>
            <a:r>
              <a:rPr lang="en-US" baseline="0" dirty="0" smtClean="0"/>
              <a:t> </a:t>
            </a:r>
            <a:r>
              <a:rPr lang="en-US" baseline="0" dirty="0" err="1" smtClean="0"/>
              <a:t>mã</a:t>
            </a:r>
            <a:r>
              <a:rPr lang="en-US" baseline="0" dirty="0" smtClean="0"/>
              <a:t> </a:t>
            </a:r>
            <a:r>
              <a:rPr lang="en-US" baseline="0" dirty="0" err="1" smtClean="0"/>
              <a:t>máy</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(code segment). </a:t>
            </a:r>
            <a:r>
              <a:rPr lang="en-US" baseline="0" dirty="0" err="1" smtClean="0"/>
              <a:t>Nếu</a:t>
            </a:r>
            <a:r>
              <a:rPr lang="en-US" baseline="0" dirty="0" smtClean="0"/>
              <a:t> </a:t>
            </a:r>
            <a:r>
              <a:rPr lang="en-US" baseline="0" dirty="0" err="1" smtClean="0"/>
              <a:t>không</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tường</a:t>
            </a:r>
            <a:r>
              <a:rPr lang="en-US" baseline="0" dirty="0" smtClean="0"/>
              <a:t> minh stack segment </a:t>
            </a:r>
            <a:r>
              <a:rPr lang="en-US" baseline="0" dirty="0" err="1" smtClean="0"/>
              <a:t>thì</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dịch</a:t>
            </a:r>
            <a:r>
              <a:rPr lang="en-US" baseline="0" dirty="0" smtClean="0"/>
              <a:t> </a:t>
            </a:r>
            <a:r>
              <a:rPr lang="en-US" baseline="0" dirty="0" err="1" smtClean="0"/>
              <a:t>sẽ</a:t>
            </a:r>
            <a:r>
              <a:rPr lang="en-US" baseline="0" dirty="0" smtClean="0"/>
              <a:t> </a:t>
            </a:r>
            <a:r>
              <a:rPr lang="en-US" baseline="0" dirty="0" err="1" smtClean="0"/>
              <a:t>chọn</a:t>
            </a:r>
            <a:r>
              <a:rPr lang="en-US" baseline="0" dirty="0" smtClean="0"/>
              <a:t> </a:t>
            </a:r>
            <a:r>
              <a:rPr lang="en-US" baseline="0" dirty="0" err="1" smtClean="0"/>
              <a:t>một</a:t>
            </a:r>
            <a:r>
              <a:rPr lang="en-US" baseline="0" dirty="0" smtClean="0"/>
              <a:t> </a:t>
            </a:r>
            <a:r>
              <a:rPr lang="en-US" baseline="0" dirty="0" err="1" smtClean="0"/>
              <a:t>vùng</a:t>
            </a:r>
            <a:r>
              <a:rPr lang="en-US" baseline="0" dirty="0" smtClean="0"/>
              <a:t> </a:t>
            </a:r>
            <a:r>
              <a:rPr lang="en-US" baseline="0" dirty="0" err="1" smtClean="0"/>
              <a:t>nhớ</a:t>
            </a:r>
            <a:r>
              <a:rPr lang="en-US" baseline="0" dirty="0" smtClean="0"/>
              <a:t> </a:t>
            </a:r>
            <a:r>
              <a:rPr lang="en-US" baseline="0" dirty="0" err="1" smtClean="0"/>
              <a:t>mặc</a:t>
            </a:r>
            <a:r>
              <a:rPr lang="en-US" baseline="0" dirty="0" smtClean="0"/>
              <a:t> </a:t>
            </a:r>
            <a:r>
              <a:rPr lang="en-US" baseline="0" dirty="0" err="1" smtClean="0"/>
              <a:t>định</a:t>
            </a:r>
            <a:r>
              <a:rPr lang="en-US" baseline="0" dirty="0" smtClean="0"/>
              <a:t> </a:t>
            </a:r>
            <a:r>
              <a:rPr lang="en-US" baseline="0" dirty="0" err="1" smtClean="0"/>
              <a:t>cho</a:t>
            </a:r>
            <a:r>
              <a:rPr lang="en-US" baseline="0" dirty="0" smtClean="0"/>
              <a:t> </a:t>
            </a:r>
            <a:r>
              <a:rPr lang="en-US" baseline="0" dirty="0" err="1" smtClean="0"/>
              <a:t>ngăn</a:t>
            </a:r>
            <a:r>
              <a:rPr lang="en-US" baseline="0" dirty="0" smtClean="0"/>
              <a:t> </a:t>
            </a:r>
            <a:r>
              <a:rPr lang="en-US" baseline="0" dirty="0" err="1" smtClean="0"/>
              <a:t>xếp</a:t>
            </a:r>
            <a:r>
              <a:rPr lang="en-US" baseline="0" dirty="0" smtClean="0"/>
              <a:t>.</a:t>
            </a:r>
            <a:endParaRPr lang="en-US" dirty="0"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EE7E9D-69AA-4D3A-A0AA-2305D8423D51}" type="slidenum">
              <a:rPr lang="en-US" smtClean="0"/>
              <a:pPr fontAlgn="base">
                <a:spcBef>
                  <a:spcPct val="0"/>
                </a:spcBef>
                <a:spcAft>
                  <a:spcPct val="0"/>
                </a:spcAft>
                <a:defRPr/>
              </a:pPr>
              <a:t>38</a:t>
            </a:fld>
            <a:endParaRPr lang="en-US" smtClean="0"/>
          </a:p>
        </p:txBody>
      </p:sp>
    </p:spTree>
    <p:extLst>
      <p:ext uri="{BB962C8B-B14F-4D97-AF65-F5344CB8AC3E}">
        <p14:creationId xmlns:p14="http://schemas.microsoft.com/office/powerpoint/2010/main" xmlns="" val="2111258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i="1" dirty="0" err="1" smtClean="0"/>
              <a:t>Chú</a:t>
            </a:r>
            <a:r>
              <a:rPr lang="en-US" b="0" i="1" baseline="0" dirty="0" smtClean="0"/>
              <a:t> ý</a:t>
            </a:r>
            <a:r>
              <a:rPr lang="en-US" b="0" baseline="0" dirty="0" smtClean="0"/>
              <a:t>: </a:t>
            </a:r>
          </a:p>
          <a:p>
            <a:r>
              <a:rPr lang="en-US" b="0" baseline="0" dirty="0" smtClean="0"/>
              <a:t>- </a:t>
            </a:r>
            <a:r>
              <a:rPr lang="en-US" b="0" baseline="0" dirty="0" err="1" smtClean="0"/>
              <a:t>Hai</a:t>
            </a:r>
            <a:r>
              <a:rPr lang="en-US" b="0" baseline="0" dirty="0" smtClean="0"/>
              <a:t> </a:t>
            </a:r>
            <a:r>
              <a:rPr lang="en-US" b="0" baseline="0" dirty="0" err="1" smtClean="0"/>
              <a:t>lệnh</a:t>
            </a:r>
            <a:r>
              <a:rPr lang="en-US" b="0" baseline="0" dirty="0" smtClean="0"/>
              <a:t>: </a:t>
            </a:r>
            <a:r>
              <a:rPr lang="en-US" b="0" baseline="0" dirty="0" err="1" smtClean="0"/>
              <a:t>mov</a:t>
            </a:r>
            <a:r>
              <a:rPr lang="en-US" b="0" baseline="0" dirty="0" smtClean="0"/>
              <a:t>  </a:t>
            </a:r>
            <a:r>
              <a:rPr lang="en-US" b="0" baseline="0" dirty="0" err="1" smtClean="0"/>
              <a:t>AX,data</a:t>
            </a:r>
            <a:endParaRPr lang="en-US" b="0" baseline="0" dirty="0" smtClean="0"/>
          </a:p>
          <a:p>
            <a:r>
              <a:rPr lang="en-US" b="0" baseline="0" dirty="0" smtClean="0"/>
              <a:t>                        </a:t>
            </a:r>
            <a:r>
              <a:rPr lang="en-US" b="0" baseline="0" dirty="0" err="1" smtClean="0"/>
              <a:t>mov</a:t>
            </a:r>
            <a:r>
              <a:rPr lang="en-US" b="0" baseline="0" dirty="0" smtClean="0"/>
              <a:t>  DS,AX</a:t>
            </a:r>
          </a:p>
          <a:p>
            <a:r>
              <a:rPr lang="en-US" b="0" baseline="0" dirty="0" smtClean="0"/>
              <a:t>  </a:t>
            </a:r>
            <a:r>
              <a:rPr lang="en-US" b="0" baseline="0" dirty="0" err="1" smtClean="0"/>
              <a:t>chỉ</a:t>
            </a:r>
            <a:r>
              <a:rPr lang="en-US" b="0" baseline="0" dirty="0" smtClean="0"/>
              <a:t> </a:t>
            </a:r>
            <a:r>
              <a:rPr lang="en-US" b="0" baseline="0" dirty="0" err="1" smtClean="0"/>
              <a:t>có</a:t>
            </a:r>
            <a:r>
              <a:rPr lang="en-US" b="0" baseline="0" dirty="0" smtClean="0"/>
              <a:t> </a:t>
            </a:r>
            <a:r>
              <a:rPr lang="en-US" b="0" baseline="0" dirty="0" err="1" smtClean="0"/>
              <a:t>khi</a:t>
            </a:r>
            <a:r>
              <a:rPr lang="en-US" b="0" baseline="0" dirty="0" smtClean="0"/>
              <a:t> </a:t>
            </a:r>
            <a:r>
              <a:rPr lang="en-US" b="0" baseline="0" dirty="0" err="1" smtClean="0"/>
              <a:t>có</a:t>
            </a:r>
            <a:r>
              <a:rPr lang="en-US" b="0" baseline="0" dirty="0" smtClean="0"/>
              <a:t> </a:t>
            </a:r>
            <a:r>
              <a:rPr lang="en-US" b="0" baseline="0" dirty="0" err="1" smtClean="0"/>
              <a:t>khai</a:t>
            </a:r>
            <a:r>
              <a:rPr lang="en-US" b="0" baseline="0" dirty="0" smtClean="0"/>
              <a:t> </a:t>
            </a:r>
            <a:r>
              <a:rPr lang="en-US" b="0" baseline="0" dirty="0" err="1" smtClean="0"/>
              <a:t>báo</a:t>
            </a:r>
            <a:r>
              <a:rPr lang="en-US" b="0" baseline="0" dirty="0" smtClean="0"/>
              <a:t> </a:t>
            </a:r>
            <a:r>
              <a:rPr lang="en-US" b="0" baseline="0" dirty="0" err="1" smtClean="0"/>
              <a:t>biến</a:t>
            </a:r>
            <a:r>
              <a:rPr lang="en-US" b="0" baseline="0" dirty="0" smtClean="0"/>
              <a:t>, </a:t>
            </a:r>
            <a:r>
              <a:rPr lang="en-US" b="0" baseline="0" dirty="0" err="1" smtClean="0"/>
              <a:t>tức</a:t>
            </a:r>
            <a:r>
              <a:rPr lang="en-US" b="0" baseline="0" dirty="0" smtClean="0"/>
              <a:t> </a:t>
            </a:r>
            <a:r>
              <a:rPr lang="en-US" b="0" baseline="0" dirty="0" err="1" smtClean="0"/>
              <a:t>là</a:t>
            </a:r>
            <a:r>
              <a:rPr lang="en-US" b="0" baseline="0" dirty="0" smtClean="0"/>
              <a:t> </a:t>
            </a:r>
            <a:r>
              <a:rPr lang="en-US" b="0" baseline="0" dirty="0" err="1" smtClean="0"/>
              <a:t>có</a:t>
            </a:r>
            <a:r>
              <a:rPr lang="en-US" b="0" baseline="0" dirty="0" smtClean="0"/>
              <a:t> </a:t>
            </a:r>
            <a:r>
              <a:rPr lang="en-US" b="0" baseline="0" dirty="0" err="1" smtClean="0"/>
              <a:t>khai</a:t>
            </a:r>
            <a:r>
              <a:rPr lang="en-US" b="0" baseline="0" dirty="0" smtClean="0"/>
              <a:t> </a:t>
            </a:r>
            <a:r>
              <a:rPr lang="en-US" b="0" baseline="0" dirty="0" err="1" smtClean="0"/>
              <a:t>báo</a:t>
            </a:r>
            <a:r>
              <a:rPr lang="en-US" b="0" baseline="0" dirty="0" smtClean="0"/>
              <a:t> data segment. </a:t>
            </a:r>
          </a:p>
          <a:p>
            <a:pPr>
              <a:lnSpc>
                <a:spcPct val="115000"/>
              </a:lnSpc>
              <a:spcBef>
                <a:spcPts val="430"/>
              </a:spcBef>
              <a:spcAft>
                <a:spcPts val="0"/>
              </a:spcAft>
            </a:pPr>
            <a:endParaRPr lang="vi-VN" dirty="0">
              <a:ea typeface="Times New Roman"/>
              <a:cs typeface="Times New Roman"/>
            </a:endParaRP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39</a:t>
            </a:fld>
            <a:endParaRPr lang="en-US"/>
          </a:p>
        </p:txBody>
      </p:sp>
    </p:spTree>
    <p:extLst>
      <p:ext uri="{BB962C8B-B14F-4D97-AF65-F5344CB8AC3E}">
        <p14:creationId xmlns:p14="http://schemas.microsoft.com/office/powerpoint/2010/main" xmlns="" val="253185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bậc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ROM BIOS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PC,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diệt</a:t>
            </a:r>
            <a:r>
              <a:rPr lang="en-US" sz="1200" kern="1200" dirty="0" smtClean="0">
                <a:solidFill>
                  <a:schemeClr val="tx1"/>
                </a:solidFill>
                <a:latin typeface="+mn-lt"/>
                <a:ea typeface="+mn-ea"/>
                <a:cs typeface="+mn-cs"/>
              </a:rPr>
              <a:t> VIRUS,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nhúng</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a:t>
            </a: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4</a:t>
            </a:fld>
            <a:endParaRPr lang="en-US" smtClean="0"/>
          </a:p>
        </p:txBody>
      </p:sp>
    </p:spTree>
    <p:extLst>
      <p:ext uri="{BB962C8B-B14F-4D97-AF65-F5344CB8AC3E}">
        <p14:creationId xmlns:p14="http://schemas.microsoft.com/office/powerpoint/2010/main" xmlns="" val="1269725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eaLnBrk="1" hangingPunct="1">
              <a:spcBef>
                <a:spcPct val="0"/>
              </a:spcBef>
            </a:pPr>
            <a:r>
              <a:rPr lang="en-US" b="0" i="1" dirty="0" err="1" smtClean="0"/>
              <a:t>Chú</a:t>
            </a:r>
            <a:r>
              <a:rPr lang="en-US" b="0" i="1" baseline="0" dirty="0" smtClean="0"/>
              <a:t> ý</a:t>
            </a:r>
            <a:r>
              <a:rPr lang="en-US" b="0" baseline="0" dirty="0" smtClean="0"/>
              <a:t>: </a:t>
            </a:r>
            <a:r>
              <a:rPr lang="en-US" b="0" baseline="0" dirty="0" err="1" smtClean="0"/>
              <a:t>Bài</a:t>
            </a:r>
            <a:r>
              <a:rPr lang="en-US" b="0" baseline="0" dirty="0" smtClean="0"/>
              <a:t> </a:t>
            </a:r>
            <a:r>
              <a:rPr lang="en-US" b="0" baseline="0" dirty="0" err="1" smtClean="0"/>
              <a:t>này</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mở</a:t>
            </a:r>
            <a:r>
              <a:rPr lang="en-US" b="0" baseline="0" dirty="0" smtClean="0"/>
              <a:t> </a:t>
            </a:r>
            <a:r>
              <a:rPr lang="en-US" b="0" baseline="0" dirty="0" err="1" smtClean="0"/>
              <a:t>rộng</a:t>
            </a:r>
            <a:r>
              <a:rPr lang="en-US" b="0" baseline="0" dirty="0" smtClean="0"/>
              <a:t> </a:t>
            </a:r>
            <a:r>
              <a:rPr lang="en-US" b="0" baseline="0" dirty="0" err="1" smtClean="0"/>
              <a:t>cho</a:t>
            </a:r>
            <a:r>
              <a:rPr lang="en-US" b="0" baseline="0" dirty="0" smtClean="0"/>
              <a:t> </a:t>
            </a:r>
            <a:r>
              <a:rPr lang="en-US" b="0" baseline="0" dirty="0" err="1" smtClean="0"/>
              <a:t>phép</a:t>
            </a:r>
            <a:r>
              <a:rPr lang="en-US" b="0" baseline="0" dirty="0" smtClean="0"/>
              <a:t> </a:t>
            </a:r>
            <a:r>
              <a:rPr lang="en-US" b="0" baseline="0" dirty="0" err="1" smtClean="0"/>
              <a:t>tính</a:t>
            </a:r>
            <a:r>
              <a:rPr lang="en-US" b="0" baseline="0" dirty="0" smtClean="0"/>
              <a:t> n! (</a:t>
            </a:r>
            <a:r>
              <a:rPr lang="en-US" b="0" baseline="0" dirty="0" err="1" smtClean="0"/>
              <a:t>với</a:t>
            </a:r>
            <a:r>
              <a:rPr lang="en-US" b="0" baseline="0" dirty="0" smtClean="0"/>
              <a:t> </a:t>
            </a:r>
            <a:r>
              <a:rPr lang="en-US" b="0" baseline="0" dirty="0" err="1" smtClean="0"/>
              <a:t>điều</a:t>
            </a:r>
            <a:r>
              <a:rPr lang="en-US" b="0" baseline="0" dirty="0" smtClean="0"/>
              <a:t> </a:t>
            </a:r>
            <a:r>
              <a:rPr lang="en-US" b="0" baseline="0" dirty="0" err="1" smtClean="0"/>
              <a:t>kiện</a:t>
            </a:r>
            <a:r>
              <a:rPr lang="en-US" b="0" baseline="0" dirty="0" smtClean="0"/>
              <a:t> 0</a:t>
            </a:r>
            <a:r>
              <a:rPr lang="en-US" b="0" baseline="0" dirty="0" smtClean="0">
                <a:sym typeface="Symbol"/>
              </a:rPr>
              <a:t>&lt;n&lt;8) </a:t>
            </a:r>
            <a:r>
              <a:rPr lang="en-US" b="0" baseline="0" dirty="0" err="1" smtClean="0">
                <a:sym typeface="Symbol"/>
              </a:rPr>
              <a:t>khi</a:t>
            </a:r>
            <a:r>
              <a:rPr lang="en-US" b="0" baseline="0" dirty="0" smtClean="0">
                <a:sym typeface="Symbol"/>
              </a:rPr>
              <a:t> </a:t>
            </a:r>
            <a:r>
              <a:rPr lang="en-US" b="0" baseline="0" dirty="0" err="1" smtClean="0">
                <a:sym typeface="Symbol"/>
              </a:rPr>
              <a:t>thay</a:t>
            </a:r>
            <a:r>
              <a:rPr lang="en-US" b="0" baseline="0" dirty="0" smtClean="0">
                <a:sym typeface="Symbol"/>
              </a:rPr>
              <a:t> </a:t>
            </a:r>
            <a:r>
              <a:rPr lang="en-US" b="0" baseline="0" dirty="0" err="1" smtClean="0">
                <a:sym typeface="Symbol"/>
              </a:rPr>
              <a:t>lệnh</a:t>
            </a:r>
            <a:r>
              <a:rPr lang="en-US" b="0" baseline="0" dirty="0" smtClean="0">
                <a:sym typeface="Symbol"/>
              </a:rPr>
              <a:t>:</a:t>
            </a:r>
          </a:p>
          <a:p>
            <a:pPr eaLnBrk="1" hangingPunct="1">
              <a:spcBef>
                <a:spcPct val="0"/>
              </a:spcBef>
            </a:pPr>
            <a:r>
              <a:rPr lang="en-US" b="0" baseline="0" dirty="0" smtClean="0">
                <a:sym typeface="Symbol"/>
              </a:rPr>
              <a:t>	        </a:t>
            </a:r>
            <a:r>
              <a:rPr lang="en-US" b="0" baseline="0" dirty="0" err="1" smtClean="0">
                <a:sym typeface="Symbol"/>
              </a:rPr>
              <a:t>mov</a:t>
            </a:r>
            <a:r>
              <a:rPr lang="en-US" b="0" baseline="0" dirty="0" smtClean="0">
                <a:sym typeface="Symbol"/>
              </a:rPr>
              <a:t> CX,5 </a:t>
            </a:r>
          </a:p>
          <a:p>
            <a:pPr eaLnBrk="1" hangingPunct="1">
              <a:spcBef>
                <a:spcPct val="0"/>
              </a:spcBef>
            </a:pPr>
            <a:r>
              <a:rPr lang="en-US" b="0" baseline="0" dirty="0" smtClean="0">
                <a:sym typeface="Symbol"/>
              </a:rPr>
              <a:t>          </a:t>
            </a:r>
            <a:r>
              <a:rPr lang="en-US" b="0" baseline="0" dirty="0" err="1" smtClean="0">
                <a:sym typeface="Symbol"/>
              </a:rPr>
              <a:t>bằng</a:t>
            </a:r>
            <a:r>
              <a:rPr lang="en-US" b="0" baseline="0" dirty="0" smtClean="0">
                <a:sym typeface="Symbol"/>
              </a:rPr>
              <a:t> </a:t>
            </a:r>
            <a:r>
              <a:rPr lang="en-US" b="0" baseline="0" dirty="0" err="1" smtClean="0">
                <a:sym typeface="Symbol"/>
              </a:rPr>
              <a:t>lệnh</a:t>
            </a:r>
            <a:r>
              <a:rPr lang="en-US" b="0" baseline="0" dirty="0" smtClean="0">
                <a:sym typeface="Symbol"/>
              </a:rPr>
              <a:t>   </a:t>
            </a:r>
            <a:r>
              <a:rPr lang="en-US" b="0" baseline="0" dirty="0" err="1" smtClean="0">
                <a:sym typeface="Symbol"/>
              </a:rPr>
              <a:t>mov</a:t>
            </a:r>
            <a:r>
              <a:rPr lang="en-US" b="0" baseline="0" dirty="0" smtClean="0">
                <a:sym typeface="Symbol"/>
              </a:rPr>
              <a:t> </a:t>
            </a:r>
            <a:r>
              <a:rPr lang="en-US" b="0" baseline="0" dirty="0" err="1" smtClean="0">
                <a:sym typeface="Symbol"/>
              </a:rPr>
              <a:t>CX,n</a:t>
            </a:r>
            <a:endParaRPr lang="en-US" b="0" dirty="0"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21A2BC-3A2D-43E4-A813-9F3B3A9FF1CF}" type="slidenum">
              <a:rPr lang="en-US" smtClean="0"/>
              <a:pPr fontAlgn="base">
                <a:spcBef>
                  <a:spcPct val="0"/>
                </a:spcBef>
                <a:spcAft>
                  <a:spcPct val="0"/>
                </a:spcAft>
                <a:defRPr/>
              </a:pPr>
              <a:t>40</a:t>
            </a:fld>
            <a:endParaRPr lang="en-US" smtClean="0"/>
          </a:p>
        </p:txBody>
      </p:sp>
    </p:spTree>
    <p:extLst>
      <p:ext uri="{BB962C8B-B14F-4D97-AF65-F5344CB8AC3E}">
        <p14:creationId xmlns:p14="http://schemas.microsoft.com/office/powerpoint/2010/main" xmlns="" val="18950936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eaLnBrk="1" hangingPunct="1">
              <a:spcBef>
                <a:spcPct val="0"/>
              </a:spcBef>
            </a:pPr>
            <a:r>
              <a:rPr lang="en-US" b="0" i="1" dirty="0" err="1" smtClean="0"/>
              <a:t>Chú</a:t>
            </a:r>
            <a:r>
              <a:rPr lang="en-US" b="0" i="1" baseline="0" dirty="0" smtClean="0"/>
              <a:t> ý</a:t>
            </a:r>
            <a:r>
              <a:rPr lang="en-US" b="0" baseline="0" dirty="0" smtClean="0"/>
              <a:t>: </a:t>
            </a:r>
            <a:r>
              <a:rPr lang="en-US" b="0" baseline="0" dirty="0" err="1" smtClean="0"/>
              <a:t>Bài</a:t>
            </a:r>
            <a:r>
              <a:rPr lang="en-US" b="0" baseline="0" dirty="0" smtClean="0"/>
              <a:t> </a:t>
            </a:r>
            <a:r>
              <a:rPr lang="en-US" b="0" baseline="0" dirty="0" err="1" smtClean="0"/>
              <a:t>này</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mở</a:t>
            </a:r>
            <a:r>
              <a:rPr lang="en-US" b="0" baseline="0" dirty="0" smtClean="0"/>
              <a:t> </a:t>
            </a:r>
            <a:r>
              <a:rPr lang="en-US" b="0" baseline="0" dirty="0" err="1" smtClean="0"/>
              <a:t>rộng</a:t>
            </a:r>
            <a:r>
              <a:rPr lang="en-US" b="0" baseline="0" dirty="0" smtClean="0"/>
              <a:t> </a:t>
            </a:r>
            <a:r>
              <a:rPr lang="en-US" b="0" baseline="0" dirty="0" err="1" smtClean="0"/>
              <a:t>cho</a:t>
            </a:r>
            <a:r>
              <a:rPr lang="en-US" b="0" baseline="0" dirty="0" smtClean="0"/>
              <a:t> </a:t>
            </a:r>
            <a:r>
              <a:rPr lang="en-US" b="0" baseline="0" dirty="0" err="1" smtClean="0"/>
              <a:t>phép</a:t>
            </a:r>
            <a:r>
              <a:rPr lang="en-US" b="0" baseline="0" dirty="0" smtClean="0"/>
              <a:t> </a:t>
            </a:r>
            <a:r>
              <a:rPr lang="en-US" b="0" baseline="0" dirty="0" err="1" smtClean="0"/>
              <a:t>tính</a:t>
            </a:r>
            <a:r>
              <a:rPr lang="en-US" b="0" baseline="0" dirty="0" smtClean="0"/>
              <a:t> n! (</a:t>
            </a:r>
            <a:r>
              <a:rPr lang="en-US" b="0" baseline="0" dirty="0" err="1" smtClean="0"/>
              <a:t>với</a:t>
            </a:r>
            <a:r>
              <a:rPr lang="en-US" b="0" baseline="0" dirty="0" smtClean="0"/>
              <a:t> </a:t>
            </a:r>
            <a:r>
              <a:rPr lang="en-US" b="0" baseline="0" dirty="0" err="1" smtClean="0"/>
              <a:t>điều</a:t>
            </a:r>
            <a:r>
              <a:rPr lang="en-US" b="0" baseline="0" dirty="0" smtClean="0"/>
              <a:t> </a:t>
            </a:r>
            <a:r>
              <a:rPr lang="en-US" b="0" baseline="0" dirty="0" err="1" smtClean="0"/>
              <a:t>kiện</a:t>
            </a:r>
            <a:r>
              <a:rPr lang="en-US" b="0" baseline="0" dirty="0" smtClean="0"/>
              <a:t> 0</a:t>
            </a:r>
            <a:r>
              <a:rPr lang="en-US" b="0" baseline="0" dirty="0" smtClean="0">
                <a:sym typeface="Symbol"/>
              </a:rPr>
              <a:t>&lt;n&lt;8) </a:t>
            </a:r>
            <a:r>
              <a:rPr lang="en-US" b="0" baseline="0" dirty="0" err="1" smtClean="0">
                <a:sym typeface="Symbol"/>
              </a:rPr>
              <a:t>khi</a:t>
            </a:r>
            <a:r>
              <a:rPr lang="en-US" b="0" baseline="0" dirty="0" smtClean="0">
                <a:sym typeface="Symbol"/>
              </a:rPr>
              <a:t> </a:t>
            </a:r>
            <a:r>
              <a:rPr lang="en-US" b="0" baseline="0" dirty="0" err="1" smtClean="0">
                <a:sym typeface="Symbol"/>
              </a:rPr>
              <a:t>thay</a:t>
            </a:r>
            <a:r>
              <a:rPr lang="en-US" b="0" baseline="0" dirty="0" smtClean="0">
                <a:sym typeface="Symbol"/>
              </a:rPr>
              <a:t> </a:t>
            </a:r>
            <a:r>
              <a:rPr lang="en-US" b="0" baseline="0" dirty="0" err="1" smtClean="0">
                <a:sym typeface="Symbol"/>
              </a:rPr>
              <a:t>lệnh</a:t>
            </a:r>
            <a:r>
              <a:rPr lang="en-US" b="0" baseline="0" dirty="0" smtClean="0">
                <a:sym typeface="Symbol"/>
              </a:rPr>
              <a:t>:</a:t>
            </a:r>
          </a:p>
          <a:p>
            <a:pPr eaLnBrk="1" hangingPunct="1">
              <a:spcBef>
                <a:spcPct val="0"/>
              </a:spcBef>
            </a:pPr>
            <a:r>
              <a:rPr lang="en-US" b="0" baseline="0" dirty="0" smtClean="0">
                <a:sym typeface="Symbol"/>
              </a:rPr>
              <a:t>	        </a:t>
            </a:r>
            <a:r>
              <a:rPr lang="en-US" b="0" baseline="0" dirty="0" err="1" smtClean="0">
                <a:sym typeface="Symbol"/>
              </a:rPr>
              <a:t>mov</a:t>
            </a:r>
            <a:r>
              <a:rPr lang="en-US" b="0" baseline="0" dirty="0" smtClean="0">
                <a:sym typeface="Symbol"/>
              </a:rPr>
              <a:t> CX,4 </a:t>
            </a:r>
          </a:p>
          <a:p>
            <a:pPr eaLnBrk="1" hangingPunct="1">
              <a:spcBef>
                <a:spcPct val="0"/>
              </a:spcBef>
            </a:pPr>
            <a:r>
              <a:rPr lang="en-US" b="0" baseline="0" dirty="0" smtClean="0">
                <a:sym typeface="Symbol"/>
              </a:rPr>
              <a:t>          </a:t>
            </a:r>
            <a:r>
              <a:rPr lang="en-US" b="0" baseline="0" dirty="0" err="1" smtClean="0">
                <a:sym typeface="Symbol"/>
              </a:rPr>
              <a:t>bằng</a:t>
            </a:r>
            <a:r>
              <a:rPr lang="en-US" b="0" baseline="0" dirty="0" smtClean="0">
                <a:sym typeface="Symbol"/>
              </a:rPr>
              <a:t> </a:t>
            </a:r>
            <a:r>
              <a:rPr lang="en-US" b="0" baseline="0" dirty="0" err="1" smtClean="0">
                <a:sym typeface="Symbol"/>
              </a:rPr>
              <a:t>lệnh</a:t>
            </a:r>
            <a:r>
              <a:rPr lang="en-US" b="0" baseline="0" dirty="0" smtClean="0">
                <a:sym typeface="Symbol"/>
              </a:rPr>
              <a:t>   </a:t>
            </a:r>
            <a:r>
              <a:rPr lang="en-US" b="0" baseline="0" dirty="0" err="1" smtClean="0">
                <a:sym typeface="Symbol"/>
              </a:rPr>
              <a:t>mov</a:t>
            </a:r>
            <a:r>
              <a:rPr lang="en-US" b="0" baseline="0" dirty="0" smtClean="0">
                <a:sym typeface="Symbol"/>
              </a:rPr>
              <a:t> CX,n-1</a:t>
            </a:r>
            <a:endParaRPr lang="en-US" b="0" dirty="0" smtClean="0"/>
          </a:p>
          <a:p>
            <a:pPr eaLnBrk="1" hangingPunct="1">
              <a:spcBef>
                <a:spcPct val="0"/>
              </a:spcBef>
            </a:pPr>
            <a:endParaRPr lang="en-US" b="0" dirty="0"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21A2BC-3A2D-43E4-A813-9F3B3A9FF1CF}" type="slidenum">
              <a:rPr lang="en-US" smtClean="0"/>
              <a:pPr fontAlgn="base">
                <a:spcBef>
                  <a:spcPct val="0"/>
                </a:spcBef>
                <a:spcAft>
                  <a:spcPct val="0"/>
                </a:spcAft>
                <a:defRPr/>
              </a:pPr>
              <a:t>41</a:t>
            </a:fld>
            <a:endParaRPr lang="en-US" smtClean="0"/>
          </a:p>
        </p:txBody>
      </p:sp>
    </p:spTree>
    <p:extLst>
      <p:ext uri="{BB962C8B-B14F-4D97-AF65-F5344CB8AC3E}">
        <p14:creationId xmlns:p14="http://schemas.microsoft.com/office/powerpoint/2010/main" xmlns="" val="3523302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i="1" dirty="0" smtClean="0"/>
              <a:t>Chu ý</a:t>
            </a:r>
            <a:r>
              <a:rPr lang="en-US" dirty="0" smtClean="0"/>
              <a:t>:</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LABEL, ORG, ….</a:t>
            </a:r>
            <a:endParaRPr lang="en-US"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42</a:t>
            </a:fld>
            <a:endParaRPr lang="en-US"/>
          </a:p>
        </p:txBody>
      </p:sp>
    </p:spTree>
    <p:extLst>
      <p:ext uri="{BB962C8B-B14F-4D97-AF65-F5344CB8AC3E}">
        <p14:creationId xmlns:p14="http://schemas.microsoft.com/office/powerpoint/2010/main" xmlns="" val="38828263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i="1" dirty="0" smtClean="0"/>
              <a:t>Chu ý</a:t>
            </a:r>
            <a:r>
              <a:rPr lang="en-US" dirty="0" smtClean="0"/>
              <a:t>:</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LABEL, ORG, ….</a:t>
            </a:r>
            <a:endParaRPr lang="en-US"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43</a:t>
            </a:fld>
            <a:endParaRPr lang="en-US"/>
          </a:p>
        </p:txBody>
      </p:sp>
    </p:spTree>
    <p:extLst>
      <p:ext uri="{BB962C8B-B14F-4D97-AF65-F5344CB8AC3E}">
        <p14:creationId xmlns:p14="http://schemas.microsoft.com/office/powerpoint/2010/main" xmlns="" val="2099941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đuôi</a:t>
            </a:r>
            <a:r>
              <a:rPr lang="en-US" sz="1200" kern="1200" dirty="0" smtClean="0">
                <a:solidFill>
                  <a:schemeClr val="tx1"/>
                </a:solidFill>
                <a:latin typeface="+mn-lt"/>
                <a:ea typeface="+mn-ea"/>
                <a:cs typeface="+mn-cs"/>
              </a:rPr>
              <a:t> .EXE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đuôi</a:t>
            </a:r>
            <a:r>
              <a:rPr lang="en-US" sz="1200" kern="1200" dirty="0" smtClean="0">
                <a:solidFill>
                  <a:schemeClr val="tx1"/>
                </a:solidFill>
                <a:latin typeface="+mn-lt"/>
                <a:ea typeface="+mn-ea"/>
                <a:cs typeface="+mn-cs"/>
              </a:rPr>
              <a:t> .COM.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hãng</a:t>
            </a:r>
            <a:r>
              <a:rPr lang="en-US" sz="1200" kern="1200" baseline="0" dirty="0" smtClean="0">
                <a:solidFill>
                  <a:schemeClr val="tx1"/>
                </a:solidFill>
                <a:latin typeface="+mn-lt"/>
                <a:ea typeface="+mn-ea"/>
                <a:cs typeface="+mn-cs"/>
              </a:rPr>
              <a:t> song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Microsoft (MASM)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Borland (TASM)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rộng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Chúng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dịch</a:t>
            </a:r>
            <a:r>
              <a:rPr lang="en-US" sz="1200" kern="1200" baseline="0" dirty="0" smtClean="0">
                <a:solidFill>
                  <a:schemeClr val="tx1"/>
                </a:solidFill>
                <a:latin typeface="+mn-lt"/>
                <a:ea typeface="+mn-ea"/>
                <a:cs typeface="+mn-cs"/>
              </a:rPr>
              <a:t> TASM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Borland.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hành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sự</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việc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mở</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tệp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tự</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mục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tệp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mục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a:t>
            </a:r>
            <a:endParaRPr lang="en-US" dirty="0"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5</a:t>
            </a:fld>
            <a:endParaRPr lang="en-US" smtClean="0"/>
          </a:p>
        </p:txBody>
      </p:sp>
    </p:spTree>
    <p:extLst>
      <p:ext uri="{BB962C8B-B14F-4D97-AF65-F5344CB8AC3E}">
        <p14:creationId xmlns:p14="http://schemas.microsoft.com/office/powerpoint/2010/main" xmlns="" val="696276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Turbo Assembler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Borland,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4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lõi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TASM.EXE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ASM -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nguồn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đuôi</a:t>
            </a:r>
            <a:r>
              <a:rPr lang="en-US" sz="1200" kern="1200" dirty="0" smtClean="0">
                <a:solidFill>
                  <a:schemeClr val="tx1"/>
                </a:solidFill>
                <a:latin typeface="+mn-lt"/>
                <a:ea typeface="+mn-ea"/>
                <a:cs typeface="+mn-cs"/>
              </a:rPr>
              <a:t> .ASM sang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đuôi</a:t>
            </a:r>
            <a:r>
              <a:rPr lang="en-US" sz="1200" kern="1200" dirty="0" smtClean="0">
                <a:solidFill>
                  <a:schemeClr val="tx1"/>
                </a:solidFill>
                <a:latin typeface="+mn-lt"/>
                <a:ea typeface="+mn-ea"/>
                <a:cs typeface="+mn-cs"/>
              </a:rPr>
              <a:t> .OBJ), TLINK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đuôi</a:t>
            </a:r>
            <a:r>
              <a:rPr lang="en-US" sz="1200" kern="1200" dirty="0" smtClean="0">
                <a:solidFill>
                  <a:schemeClr val="tx1"/>
                </a:solidFill>
                <a:latin typeface="+mn-lt"/>
                <a:ea typeface="+mn-ea"/>
                <a:cs typeface="+mn-cs"/>
              </a:rPr>
              <a:t> .OBJ sang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đuôi</a:t>
            </a:r>
            <a:r>
              <a:rPr lang="en-US" sz="1200" kern="1200" dirty="0" smtClean="0">
                <a:solidFill>
                  <a:schemeClr val="tx1"/>
                </a:solidFill>
                <a:latin typeface="+mn-lt"/>
                <a:ea typeface="+mn-ea"/>
                <a:cs typeface="+mn-cs"/>
              </a:rPr>
              <a:t> .EXE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.COM)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RTM.EXE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DPMI16BI.OVL.</a:t>
            </a:r>
            <a:endParaRPr lang="en-US"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2AFAA-1FFB-4E56-8C34-A5095235C6B0}" type="slidenum">
              <a:rPr lang="en-US" smtClean="0"/>
              <a:pPr fontAlgn="base">
                <a:spcBef>
                  <a:spcPct val="0"/>
                </a:spcBef>
                <a:spcAft>
                  <a:spcPct val="0"/>
                </a:spcAft>
                <a:defRPr/>
              </a:pPr>
              <a:t>6</a:t>
            </a:fld>
            <a:endParaRPr lang="en-US" smtClean="0"/>
          </a:p>
        </p:txBody>
      </p:sp>
    </p:spTree>
    <p:extLst>
      <p:ext uri="{BB962C8B-B14F-4D97-AF65-F5344CB8AC3E}">
        <p14:creationId xmlns:p14="http://schemas.microsoft.com/office/powerpoint/2010/main" xmlns="" val="1749344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mn-lt"/>
                <a:ea typeface="+mn-ea"/>
                <a:cs typeface="+mn-cs"/>
              </a:rPr>
              <a:t>Cũng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t>
            </a:r>
            <a:r>
              <a:rPr lang="en-US" sz="1200" kern="1200" dirty="0" err="1" smtClean="0">
                <a:solidFill>
                  <a:schemeClr val="tx1"/>
                </a:solidFill>
                <a:latin typeface="+mn-lt"/>
                <a:ea typeface="+mn-ea"/>
                <a:cs typeface="+mn-cs"/>
              </a:rPr>
              <a:t>uốn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PC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4 </a:t>
            </a:r>
            <a:r>
              <a:rPr lang="en-US" sz="1200" kern="1200" dirty="0" err="1" smtClean="0">
                <a:solidFill>
                  <a:schemeClr val="tx1"/>
                </a:solidFill>
                <a:latin typeface="+mn-lt"/>
                <a:ea typeface="+mn-ea"/>
                <a:cs typeface="+mn-cs"/>
              </a:rPr>
              <a:t>bước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thảo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soạn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thảo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dịch</a:t>
            </a:r>
            <a:r>
              <a:rPr lang="en-US" sz="1200" kern="1200" baseline="0" dirty="0" smtClean="0">
                <a:solidFill>
                  <a:schemeClr val="tx1"/>
                </a:solidFill>
                <a:latin typeface="+mn-lt"/>
                <a:ea typeface="+mn-ea"/>
                <a:cs typeface="+mn-cs"/>
              </a:rPr>
              <a:t> TASM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soạn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thảo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ngôn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bậc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7</a:t>
            </a:fld>
            <a:endParaRPr lang="en-US"/>
          </a:p>
        </p:txBody>
      </p:sp>
    </p:spTree>
    <p:extLst>
      <p:ext uri="{BB962C8B-B14F-4D97-AF65-F5344CB8AC3E}">
        <p14:creationId xmlns:p14="http://schemas.microsoft.com/office/powerpoint/2010/main" xmlns="" val="2794122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thay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Assembly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song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16 bit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cờ</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vừa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bit </a:t>
            </a:r>
            <a:r>
              <a:rPr lang="en-US" sz="1200" kern="1200" dirty="0" err="1" smtClean="0">
                <a:solidFill>
                  <a:schemeClr val="tx1"/>
                </a:solidFill>
                <a:latin typeface="+mn-lt"/>
                <a:ea typeface="+mn-ea"/>
                <a:cs typeface="+mn-cs"/>
              </a:rPr>
              <a:t>cờ</a:t>
            </a:r>
            <a:r>
              <a:rPr lang="en-US" sz="1200" kern="1200" dirty="0" smtClean="0">
                <a:solidFill>
                  <a:schemeClr val="tx1"/>
                </a:solidFill>
                <a:latin typeface="+mn-lt"/>
                <a:ea typeface="+mn-ea"/>
                <a:cs typeface="+mn-cs"/>
              </a:rPr>
              <a:t>). </a:t>
            </a:r>
            <a:r>
              <a:rPr lang="pt-BR" sz="1200" kern="1200" dirty="0" smtClean="0">
                <a:solidFill>
                  <a:schemeClr val="tx1"/>
                </a:solidFill>
                <a:latin typeface="+mn-lt"/>
                <a:ea typeface="+mn-ea"/>
                <a:cs typeface="+mn-cs"/>
              </a:rPr>
              <a:t>Các phép tính số học và các toán tử lôgic thường tác động đến các cờ Z, O, A, P, S và C và trên cơ sở trạng thái của các cờ cho phép thực hiện các lệnh nhảy có điều kiện. Các cờ khác điều khiển các mode hoạt động của 80x86, ví dụ như cờ hướng D (Direction flag) phục vụ việc định hướng cho các lệnh làm việc với các xâu ký tự, cờ ngắt I (Interrupt flag) kiểm tra liệu có ngắt cứng từ bên ngoài, cờ bẫy T (Trap flag) phục vụ cho chương trình gỡ rối (DEBUG),...</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8</a:t>
            </a:fld>
            <a:endParaRPr lang="en-US"/>
          </a:p>
        </p:txBody>
      </p:sp>
    </p:spTree>
    <p:extLst>
      <p:ext uri="{BB962C8B-B14F-4D97-AF65-F5344CB8AC3E}">
        <p14:creationId xmlns:p14="http://schemas.microsoft.com/office/powerpoint/2010/main" xmlns="" val="159113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normAutofit fontScale="77500" lnSpcReduction="20000"/>
          </a:bodyPr>
          <a:lstStyle/>
          <a:p>
            <a:pPr algn="just"/>
            <a:r>
              <a:rPr lang="en-US" sz="1200" kern="1200" dirty="0" err="1" smtClean="0">
                <a:solidFill>
                  <a:schemeClr val="tx1"/>
                </a:solidFill>
                <a:latin typeface="+mn-lt"/>
                <a:ea typeface="+mn-ea"/>
                <a:cs typeface="+mn-cs"/>
              </a:rPr>
              <a:t>Bên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mỗi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Hãy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a:t>
            </a:r>
          </a:p>
          <a:p>
            <a:pPr algn="just"/>
            <a:r>
              <a:rPr lang="en-US" sz="1200" i="1" kern="1200" dirty="0" err="1" smtClean="0">
                <a:solidFill>
                  <a:schemeClr val="tx1"/>
                </a:solidFill>
                <a:latin typeface="+mn-lt"/>
                <a:ea typeface="+mn-ea"/>
                <a:cs typeface="+mn-cs"/>
              </a:rPr>
              <a:t>Thanh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ghi</a:t>
            </a:r>
            <a:r>
              <a:rPr lang="en-US" sz="1200" i="1" kern="1200" dirty="0" smtClean="0">
                <a:solidFill>
                  <a:schemeClr val="tx1"/>
                </a:solidFill>
                <a:latin typeface="+mn-lt"/>
                <a:ea typeface="+mn-ea"/>
                <a:cs typeface="+mn-cs"/>
              </a:rPr>
              <a:t> AX</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lôgíc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đọc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IN, OUT).</a:t>
            </a:r>
          </a:p>
          <a:p>
            <a:pPr algn="just"/>
            <a:r>
              <a:rPr lang="en-US" sz="1200" i="1" kern="1200" dirty="0" err="1" smtClean="0">
                <a:solidFill>
                  <a:schemeClr val="tx1"/>
                </a:solidFill>
                <a:latin typeface="+mn-lt"/>
                <a:ea typeface="+mn-ea"/>
                <a:cs typeface="+mn-cs"/>
              </a:rPr>
              <a:t>Thanh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ghi</a:t>
            </a:r>
            <a:r>
              <a:rPr lang="en-US" sz="1200" i="1" kern="1200" dirty="0" smtClean="0">
                <a:solidFill>
                  <a:schemeClr val="tx1"/>
                </a:solidFill>
                <a:latin typeface="+mn-lt"/>
                <a:ea typeface="+mn-ea"/>
                <a:cs typeface="+mn-cs"/>
              </a:rPr>
              <a:t> BX</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BX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con </a:t>
            </a:r>
            <a:r>
              <a:rPr lang="en-US" sz="1200" kern="1200" dirty="0" err="1" smtClean="0">
                <a:solidFill>
                  <a:schemeClr val="tx1"/>
                </a:solidFill>
                <a:latin typeface="+mn-lt"/>
                <a:ea typeface="+mn-ea"/>
                <a:cs typeface="+mn-cs"/>
              </a:rPr>
              <a:t>trỏ</a:t>
            </a:r>
            <a:r>
              <a:rPr lang="en-US" sz="1200" kern="1200" dirty="0" smtClean="0">
                <a:solidFill>
                  <a:schemeClr val="tx1"/>
                </a:solidFill>
                <a:latin typeface="+mn-lt"/>
                <a:ea typeface="+mn-ea"/>
                <a:cs typeface="+mn-cs"/>
              </a:rPr>
              <a:t> OFFSET (BX </a:t>
            </a:r>
            <a:r>
              <a:rPr lang="en-US" sz="1200" kern="1200" dirty="0" err="1" smtClean="0">
                <a:solidFill>
                  <a:schemeClr val="tx1"/>
                </a:solidFill>
                <a:latin typeface="+mn-lt"/>
                <a:ea typeface="+mn-ea"/>
                <a:cs typeface="+mn-cs"/>
              </a:rPr>
              <a:t>chứa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OFFSET)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ô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a:t>
            </a:r>
          </a:p>
          <a:p>
            <a:pPr algn="just"/>
            <a:r>
              <a:rPr lang="en-US" sz="1200" i="1" kern="1200" dirty="0" err="1" smtClean="0">
                <a:solidFill>
                  <a:schemeClr val="tx1"/>
                </a:solidFill>
                <a:latin typeface="+mn-lt"/>
                <a:ea typeface="+mn-ea"/>
                <a:cs typeface="+mn-cs"/>
              </a:rPr>
              <a:t>Thanh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ghi</a:t>
            </a:r>
            <a:r>
              <a:rPr lang="en-US" sz="1200" i="1" kern="1200" dirty="0" smtClean="0">
                <a:solidFill>
                  <a:schemeClr val="tx1"/>
                </a:solidFill>
                <a:latin typeface="+mn-lt"/>
                <a:ea typeface="+mn-ea"/>
                <a:cs typeface="+mn-cs"/>
              </a:rPr>
              <a:t> CX</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CX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bit,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quay </a:t>
            </a:r>
            <a:r>
              <a:rPr lang="en-US" sz="1200" kern="1200" dirty="0" err="1" smtClean="0">
                <a:solidFill>
                  <a:schemeClr val="tx1"/>
                </a:solidFill>
                <a:latin typeface="+mn-lt"/>
                <a:ea typeface="+mn-ea"/>
                <a:cs typeface="+mn-cs"/>
              </a:rPr>
              <a:t>vòng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lặp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LOOP),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tiền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tố</a:t>
            </a:r>
            <a:r>
              <a:rPr lang="en-US" sz="1200" kern="1200" dirty="0" smtClean="0">
                <a:solidFill>
                  <a:schemeClr val="tx1"/>
                </a:solidFill>
                <a:latin typeface="+mn-lt"/>
                <a:ea typeface="+mn-ea"/>
                <a:cs typeface="+mn-cs"/>
              </a:rPr>
              <a:t> REP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nhảy</a:t>
            </a:r>
            <a:r>
              <a:rPr lang="en-US" sz="1200" kern="1200" dirty="0" smtClean="0">
                <a:solidFill>
                  <a:schemeClr val="tx1"/>
                </a:solidFill>
                <a:latin typeface="+mn-lt"/>
                <a:ea typeface="+mn-ea"/>
                <a:cs typeface="+mn-cs"/>
              </a:rPr>
              <a:t> JCXZ.</a:t>
            </a:r>
          </a:p>
          <a:p>
            <a:pPr algn="just"/>
            <a:r>
              <a:rPr lang="en-US" sz="1200" i="1" kern="1200" dirty="0" err="1" smtClean="0">
                <a:solidFill>
                  <a:schemeClr val="tx1"/>
                </a:solidFill>
                <a:latin typeface="+mn-lt"/>
                <a:ea typeface="+mn-ea"/>
                <a:cs typeface="+mn-cs"/>
              </a:rPr>
              <a:t>Thanh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ghi</a:t>
            </a:r>
            <a:r>
              <a:rPr lang="en-US" sz="1200" i="1" kern="1200" dirty="0" smtClean="0">
                <a:solidFill>
                  <a:schemeClr val="tx1"/>
                </a:solidFill>
                <a:latin typeface="+mn-lt"/>
                <a:ea typeface="+mn-ea"/>
                <a:cs typeface="+mn-cs"/>
              </a:rPr>
              <a:t> DX</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DX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đảm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đọc</a:t>
            </a:r>
            <a:r>
              <a:rPr lang="en-US" sz="1200" kern="1200" dirty="0" smtClean="0">
                <a:solidFill>
                  <a:schemeClr val="tx1"/>
                </a:solidFill>
                <a:latin typeface="+mn-lt"/>
                <a:ea typeface="+mn-ea"/>
                <a:cs typeface="+mn-cs"/>
              </a:rPr>
              <a:t> (IN)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cổng</a:t>
            </a:r>
            <a:r>
              <a:rPr lang="en-US" sz="1200" kern="1200" dirty="0" smtClean="0">
                <a:solidFill>
                  <a:schemeClr val="tx1"/>
                </a:solidFill>
                <a:latin typeface="+mn-lt"/>
                <a:ea typeface="+mn-ea"/>
                <a:cs typeface="+mn-cs"/>
              </a:rPr>
              <a:t> (OUT)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vượt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1 byte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255).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16 bit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32 bit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16 bit sang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32 bit.</a:t>
            </a:r>
          </a:p>
          <a:p>
            <a:pPr algn="just"/>
            <a:r>
              <a:rPr lang="en-US" sz="1200" i="1" kern="1200" dirty="0" err="1" smtClean="0">
                <a:solidFill>
                  <a:schemeClr val="tx1"/>
                </a:solidFill>
                <a:latin typeface="+mn-lt"/>
                <a:ea typeface="+mn-ea"/>
                <a:cs typeface="+mn-cs"/>
              </a:rPr>
              <a:t>Thanh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ghi</a:t>
            </a:r>
            <a:r>
              <a:rPr lang="en-US" sz="1200" i="1" kern="1200" dirty="0" smtClean="0">
                <a:solidFill>
                  <a:schemeClr val="tx1"/>
                </a:solidFill>
                <a:latin typeface="+mn-lt"/>
                <a:ea typeface="+mn-ea"/>
                <a:cs typeface="+mn-cs"/>
              </a:rPr>
              <a:t> SI</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BX,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SI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OFFSET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ô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segment DS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nghĩa</a:t>
            </a:r>
            <a:r>
              <a:rPr lang="en-US" sz="1200" kern="1200" dirty="0" smtClean="0">
                <a:solidFill>
                  <a:schemeClr val="tx1"/>
                </a:solidFill>
                <a:latin typeface="+mn-lt"/>
                <a:ea typeface="+mn-ea"/>
                <a:cs typeface="+mn-cs"/>
              </a:rPr>
              <a:t> DS:SI).</a:t>
            </a:r>
          </a:p>
          <a:p>
            <a:pPr algn="just"/>
            <a:r>
              <a:rPr lang="en-US" sz="1200" i="1" kern="1200" dirty="0" err="1" smtClean="0">
                <a:solidFill>
                  <a:schemeClr val="tx1"/>
                </a:solidFill>
                <a:latin typeface="+mn-lt"/>
                <a:ea typeface="+mn-ea"/>
                <a:cs typeface="+mn-cs"/>
              </a:rPr>
              <a:t>Thanh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ghi</a:t>
            </a:r>
            <a:r>
              <a:rPr lang="en-US" sz="1200" i="1" kern="1200" dirty="0" smtClean="0">
                <a:solidFill>
                  <a:schemeClr val="tx1"/>
                </a:solidFill>
                <a:latin typeface="+mn-lt"/>
                <a:ea typeface="+mn-ea"/>
                <a:cs typeface="+mn-cs"/>
              </a:rPr>
              <a:t> DI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SI,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DI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OFFSET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ô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segment ES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nghĩa</a:t>
            </a:r>
            <a:r>
              <a:rPr lang="en-US" sz="1200" kern="1200" dirty="0" smtClean="0">
                <a:solidFill>
                  <a:schemeClr val="tx1"/>
                </a:solidFill>
                <a:latin typeface="+mn-lt"/>
                <a:ea typeface="+mn-ea"/>
                <a:cs typeface="+mn-cs"/>
              </a:rPr>
              <a:t> ES:SI).</a:t>
            </a:r>
          </a:p>
          <a:p>
            <a:pPr algn="just"/>
            <a:r>
              <a:rPr lang="en-US" sz="1200" i="1" kern="1200" dirty="0" err="1" smtClean="0">
                <a:solidFill>
                  <a:schemeClr val="tx1"/>
                </a:solidFill>
                <a:latin typeface="+mn-lt"/>
                <a:ea typeface="+mn-ea"/>
                <a:cs typeface="+mn-cs"/>
              </a:rPr>
              <a:t>Thanh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ghi</a:t>
            </a:r>
            <a:r>
              <a:rPr lang="en-US" sz="1200" i="1" kern="1200" dirty="0" smtClean="0">
                <a:solidFill>
                  <a:schemeClr val="tx1"/>
                </a:solidFill>
                <a:latin typeface="+mn-lt"/>
                <a:ea typeface="+mn-ea"/>
                <a:cs typeface="+mn-cs"/>
              </a:rPr>
              <a:t> BP</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OFFSET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song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so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segment SS.</a:t>
            </a:r>
          </a:p>
          <a:p>
            <a:pPr algn="just"/>
            <a:r>
              <a:rPr lang="en-US" sz="1200" i="1" kern="1200" dirty="0" err="1" smtClean="0">
                <a:solidFill>
                  <a:schemeClr val="tx1"/>
                </a:solidFill>
                <a:latin typeface="+mn-lt"/>
                <a:ea typeface="+mn-ea"/>
                <a:cs typeface="+mn-cs"/>
              </a:rPr>
              <a:t>Thanh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ghi</a:t>
            </a:r>
            <a:r>
              <a:rPr lang="en-US" sz="1200" i="1" kern="1200" dirty="0" smtClean="0">
                <a:solidFill>
                  <a:schemeClr val="tx1"/>
                </a:solidFill>
                <a:latin typeface="+mn-lt"/>
                <a:ea typeface="+mn-ea"/>
                <a:cs typeface="+mn-cs"/>
              </a:rPr>
              <a:t> SP</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đỉnh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xếp</a:t>
            </a:r>
            <a:r>
              <a:rPr lang="en-US" sz="1200" kern="1200" dirty="0" smtClean="0">
                <a:solidFill>
                  <a:schemeClr val="tx1"/>
                </a:solidFill>
                <a:latin typeface="+mn-lt"/>
                <a:ea typeface="+mn-ea"/>
                <a:cs typeface="+mn-cs"/>
              </a:rPr>
              <a:t>.</a:t>
            </a:r>
          </a:p>
          <a:p>
            <a:pPr algn="just"/>
            <a:r>
              <a:rPr lang="en-US" sz="1200" i="1" kern="1200" dirty="0" err="1" smtClean="0">
                <a:solidFill>
                  <a:schemeClr val="tx1"/>
                </a:solidFill>
                <a:latin typeface="+mn-lt"/>
                <a:ea typeface="+mn-ea"/>
                <a:cs typeface="+mn-cs"/>
              </a:rPr>
              <a:t>Chú</a:t>
            </a:r>
            <a:r>
              <a:rPr lang="en-US" sz="1200" i="1" kern="1200" dirty="0" smtClean="0">
                <a:solidFill>
                  <a:schemeClr val="tx1"/>
                </a:solidFill>
                <a:latin typeface="+mn-lt"/>
                <a:ea typeface="+mn-ea"/>
                <a:cs typeface="+mn-cs"/>
              </a:rPr>
              <a:t> 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MOV)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DS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đương</a:t>
            </a:r>
            <a:r>
              <a:rPr lang="en-US" sz="1200" kern="1200" dirty="0" smtClean="0">
                <a:solidFill>
                  <a:schemeClr val="tx1"/>
                </a:solidFill>
                <a:latin typeface="+mn-lt"/>
                <a:ea typeface="+mn-ea"/>
                <a:cs typeface="+mn-cs"/>
              </a:rPr>
              <a:t>:</a:t>
            </a:r>
          </a:p>
          <a:p>
            <a:pPr algn="just"/>
            <a:r>
              <a:rPr lang="en-US" sz="1200" kern="1200" dirty="0" smtClean="0">
                <a:solidFill>
                  <a:schemeClr val="tx1"/>
                </a:solidFill>
                <a:latin typeface="+mn-lt"/>
                <a:ea typeface="+mn-ea"/>
                <a:cs typeface="+mn-cs"/>
              </a:rPr>
              <a:t>	MOV  AX, [value]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MOV AX, DS:[value]</a:t>
            </a:r>
          </a:p>
          <a:p>
            <a:pPr algn="just"/>
            <a:r>
              <a:rPr lang="en-US" sz="1200" kern="120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khẳng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segment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ES,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a:t>
            </a:r>
          </a:p>
          <a:p>
            <a:pPr algn="just"/>
            <a:r>
              <a:rPr lang="en-US" sz="1200" kern="1200" dirty="0" smtClean="0">
                <a:solidFill>
                  <a:schemeClr val="tx1"/>
                </a:solidFill>
                <a:latin typeface="+mn-lt"/>
                <a:ea typeface="+mn-ea"/>
                <a:cs typeface="+mn-cs"/>
              </a:rPr>
              <a:t>       	MOV AX, ES:[value]</a:t>
            </a:r>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AF453B-3F39-400F-97FE-E08BEEE357CF}" type="slidenum">
              <a:rPr lang="en-US" smtClean="0"/>
              <a:pPr fontAlgn="base">
                <a:spcBef>
                  <a:spcPct val="0"/>
                </a:spcBef>
                <a:spcAft>
                  <a:spcPct val="0"/>
                </a:spcAft>
                <a:defRPr/>
              </a:pPr>
              <a:t>9</a:t>
            </a:fld>
            <a:endParaRPr lang="en-US" smtClean="0"/>
          </a:p>
        </p:txBody>
      </p:sp>
    </p:spTree>
    <p:extLst>
      <p:ext uri="{BB962C8B-B14F-4D97-AF65-F5344CB8AC3E}">
        <p14:creationId xmlns:p14="http://schemas.microsoft.com/office/powerpoint/2010/main" xmlns="" val="27668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3A3F88-BDC9-406B-BA33-7C39D7FA1A18}" type="datetimeFigureOut">
              <a:rPr lang="en-US" smtClean="0"/>
              <a:pPr/>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A3F88-BDC9-406B-BA33-7C39D7FA1A18}" type="datetimeFigureOut">
              <a:rPr lang="en-US" smtClean="0"/>
              <a:pPr/>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A3F88-BDC9-406B-BA33-7C39D7FA1A18}" type="datetimeFigureOut">
              <a:rPr lang="en-US" smtClean="0"/>
              <a:pPr/>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userDrawn="1"/>
        </p:nvSpPr>
        <p:spPr>
          <a:xfrm>
            <a:off x="79375" y="69850"/>
            <a:ext cx="9013825" cy="6691313"/>
          </a:xfrm>
          <a:prstGeom prst="roundRect">
            <a:avLst>
              <a:gd name="adj" fmla="val 4338"/>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79375" y="3429000"/>
            <a:ext cx="9021763" cy="1108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Times New Roman" pitchFamily="18" charset="0"/>
              <a:cs typeface="Times New Roman" pitchFamily="18" charset="0"/>
            </a:endParaRPr>
          </a:p>
        </p:txBody>
      </p:sp>
      <p:sp>
        <p:nvSpPr>
          <p:cNvPr id="7" name="Rectangle 6"/>
          <p:cNvSpPr/>
          <p:nvPr/>
        </p:nvSpPr>
        <p:spPr>
          <a:xfrm>
            <a:off x="74613" y="3384550"/>
            <a:ext cx="9021762"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79375" y="4537075"/>
            <a:ext cx="9021763"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17"/>
          <p:cNvPicPr>
            <a:picLocks noChangeAspect="1"/>
          </p:cNvPicPr>
          <p:nvPr userDrawn="1">
            <p:custDataLst>
              <p:tags r:id="rId1"/>
            </p:custDataLst>
          </p:nvPr>
        </p:nvPicPr>
        <p:blipFill>
          <a:blip r:embed="rId3" cstate="print"/>
          <a:srcRect/>
          <a:stretch>
            <a:fillRect/>
          </a:stretch>
        </p:blipFill>
        <p:spPr bwMode="auto">
          <a:xfrm>
            <a:off x="409575" y="304800"/>
            <a:ext cx="1190625" cy="1457325"/>
          </a:xfrm>
          <a:prstGeom prst="rect">
            <a:avLst/>
          </a:prstGeom>
          <a:noFill/>
          <a:ln w="9525">
            <a:noFill/>
            <a:miter lim="800000"/>
            <a:headEnd/>
            <a:tailEnd/>
          </a:ln>
        </p:spPr>
      </p:pic>
      <p:sp>
        <p:nvSpPr>
          <p:cNvPr id="11" name="TextBox 10"/>
          <p:cNvSpPr txBox="1">
            <a:spLocks noChangeArrowheads="1"/>
          </p:cNvSpPr>
          <p:nvPr userDrawn="1"/>
        </p:nvSpPr>
        <p:spPr bwMode="auto">
          <a:xfrm>
            <a:off x="1447800" y="304800"/>
            <a:ext cx="72390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4000" b="1" smtClean="0">
                <a:solidFill>
                  <a:schemeClr val="tx2"/>
                </a:solidFill>
                <a:latin typeface="Tahoma" pitchFamily="34" charset="0"/>
                <a:cs typeface="Tahoma" pitchFamily="34" charset="0"/>
              </a:rPr>
              <a:t>VIỆN ĐẠI HỌC MỞ HÀ NỘI</a:t>
            </a:r>
          </a:p>
        </p:txBody>
      </p:sp>
      <p:sp>
        <p:nvSpPr>
          <p:cNvPr id="12" name="TextBox 11"/>
          <p:cNvSpPr txBox="1">
            <a:spLocks noChangeArrowheads="1"/>
          </p:cNvSpPr>
          <p:nvPr userDrawn="1"/>
        </p:nvSpPr>
        <p:spPr bwMode="auto">
          <a:xfrm>
            <a:off x="1928794" y="1092200"/>
            <a:ext cx="6605606"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3200" smtClean="0">
                <a:solidFill>
                  <a:schemeClr val="tx2"/>
                </a:solidFill>
                <a:latin typeface="Tahoma" pitchFamily="34" charset="0"/>
                <a:cs typeface="Tahoma" pitchFamily="34" charset="0"/>
              </a:rPr>
              <a:t>HANOI OPEN UNIVERSITY</a:t>
            </a:r>
          </a:p>
        </p:txBody>
      </p:sp>
      <p:sp>
        <p:nvSpPr>
          <p:cNvPr id="8" name="Title 7"/>
          <p:cNvSpPr>
            <a:spLocks noGrp="1"/>
          </p:cNvSpPr>
          <p:nvPr>
            <p:ph type="ctrTitle"/>
          </p:nvPr>
        </p:nvSpPr>
        <p:spPr>
          <a:xfrm>
            <a:off x="77559" y="2261131"/>
            <a:ext cx="8988879" cy="1143001"/>
          </a:xfrm>
        </p:spPr>
        <p:txBody>
          <a:bodyPr anchor="ctr">
            <a:normAutofit/>
          </a:bodyPr>
          <a:lstStyle>
            <a:lvl1pPr algn="ctr">
              <a:defRPr lang="en-US" sz="3200" b="1" dirty="0">
                <a:solidFill>
                  <a:schemeClr val="accent2">
                    <a:lumMod val="75000"/>
                  </a:schemeClr>
                </a:solidFill>
              </a:defRPr>
            </a:lvl1pPr>
          </a:lstStyle>
          <a:p>
            <a:r>
              <a:rPr lang="en-US" dirty="0" smtClean="0"/>
              <a:t>Click to edit Master title style</a:t>
            </a:r>
            <a:endParaRPr lang="en-US" dirty="0"/>
          </a:p>
        </p:txBody>
      </p:sp>
      <p:sp>
        <p:nvSpPr>
          <p:cNvPr id="22" name="Subtitle 8"/>
          <p:cNvSpPr>
            <a:spLocks noGrp="1"/>
          </p:cNvSpPr>
          <p:nvPr>
            <p:ph type="subTitle" idx="1"/>
          </p:nvPr>
        </p:nvSpPr>
        <p:spPr>
          <a:xfrm>
            <a:off x="76200" y="3581400"/>
            <a:ext cx="9002487" cy="838200"/>
          </a:xfrm>
        </p:spPr>
        <p:txBody>
          <a:bodyPr>
            <a:normAutofit/>
          </a:bodyPr>
          <a:lstStyle>
            <a:lvl1pPr marL="0" indent="0" algn="ctr">
              <a:buNone/>
              <a:defRPr sz="3600">
                <a:solidFill>
                  <a:schemeClr val="bg1"/>
                </a:solidFill>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13" name="Date Placeholder 27"/>
          <p:cNvSpPr>
            <a:spLocks noGrp="1"/>
          </p:cNvSpPr>
          <p:nvPr>
            <p:ph type="dt" sz="half" idx="10"/>
          </p:nvPr>
        </p:nvSpPr>
        <p:spPr>
          <a:xfrm>
            <a:off x="6172200" y="6229350"/>
            <a:ext cx="2476500" cy="476250"/>
          </a:xfrm>
        </p:spPr>
        <p:txBody>
          <a:bodyPr/>
          <a:lstStyle>
            <a:lvl1pPr>
              <a:defRPr/>
            </a:lvl1pPr>
          </a:lstStyle>
          <a:p>
            <a:pPr>
              <a:defRPr/>
            </a:pPr>
            <a:fld id="{A25ED8BA-A6FC-4D03-9E20-66A73DF4E11B}" type="datetime1">
              <a:rPr lang="en-US"/>
              <a:pPr>
                <a:defRPr/>
              </a:pPr>
              <a:t>9/2/2014</a:t>
            </a:fld>
            <a:endParaRPr lang="en-US"/>
          </a:p>
        </p:txBody>
      </p:sp>
      <p:sp>
        <p:nvSpPr>
          <p:cNvPr id="14" name="Footer Placeholder 16"/>
          <p:cNvSpPr>
            <a:spLocks noGrp="1"/>
          </p:cNvSpPr>
          <p:nvPr>
            <p:ph type="ftr" sz="quarter" idx="11"/>
          </p:nvPr>
        </p:nvSpPr>
        <p:spPr>
          <a:xfrm>
            <a:off x="838200" y="6229350"/>
            <a:ext cx="4876800" cy="457200"/>
          </a:xfrm>
        </p:spPr>
        <p:txBody>
          <a:bodyPr/>
          <a:lstStyle>
            <a:lvl1pPr>
              <a:defRPr/>
            </a:lvl1pPr>
          </a:lstStyle>
          <a:p>
            <a:pPr>
              <a:defRPr/>
            </a:pPr>
            <a:endParaRPr lang="en-US"/>
          </a:p>
        </p:txBody>
      </p:sp>
      <p:sp>
        <p:nvSpPr>
          <p:cNvPr id="15" name="Slide Number Placeholder 28"/>
          <p:cNvSpPr>
            <a:spLocks noGrp="1"/>
          </p:cNvSpPr>
          <p:nvPr>
            <p:ph type="sldNum" sz="quarter" idx="12"/>
          </p:nvPr>
        </p:nvSpPr>
        <p:spPr/>
        <p:txBody>
          <a:bodyPr/>
          <a:lstStyle>
            <a:lvl1pPr>
              <a:defRPr sz="1400">
                <a:solidFill>
                  <a:srgbClr val="FFFFFF"/>
                </a:solidFill>
              </a:defRPr>
            </a:lvl1pPr>
          </a:lstStyle>
          <a:p>
            <a:pPr>
              <a:defRPr/>
            </a:pPr>
            <a:fld id="{D1A5AEC4-BB7C-4B16-AD16-7FD09AFE730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A3F88-BDC9-406B-BA33-7C39D7FA1A18}" type="datetimeFigureOut">
              <a:rPr lang="en-US" smtClean="0"/>
              <a:pPr/>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A3F88-BDC9-406B-BA33-7C39D7FA1A18}" type="datetimeFigureOut">
              <a:rPr lang="en-US" smtClean="0"/>
              <a:pPr/>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3A3F88-BDC9-406B-BA33-7C39D7FA1A18}" type="datetimeFigureOut">
              <a:rPr lang="en-US" smtClean="0"/>
              <a:pPr/>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3A3F88-BDC9-406B-BA33-7C39D7FA1A18}" type="datetimeFigureOut">
              <a:rPr lang="en-US" smtClean="0"/>
              <a:pPr/>
              <a:t>9/2/2014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3A3F88-BDC9-406B-BA33-7C39D7FA1A18}" type="datetimeFigureOut">
              <a:rPr lang="en-US" smtClean="0"/>
              <a:pPr/>
              <a:t>9/2/2014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A3F88-BDC9-406B-BA33-7C39D7FA1A18}" type="datetimeFigureOut">
              <a:rPr lang="en-US" smtClean="0"/>
              <a:pPr/>
              <a:t>9/2/2014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A3F88-BDC9-406B-BA33-7C39D7FA1A18}" type="datetimeFigureOut">
              <a:rPr lang="en-US" smtClean="0"/>
              <a:pPr/>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A3F88-BDC9-406B-BA33-7C39D7FA1A18}" type="datetimeFigureOut">
              <a:rPr lang="en-US" smtClean="0"/>
              <a:pPr/>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A3F88-BDC9-406B-BA33-7C39D7FA1A18}" type="datetimeFigureOut">
              <a:rPr lang="en-US" smtClean="0"/>
              <a:pPr/>
              <a:t>9/2/2014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4245B-18B4-40FF-BACF-6E0E8FF18C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2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4"/>
          <p:cNvGrpSpPr>
            <a:grpSpLocks/>
          </p:cNvGrpSpPr>
          <p:nvPr/>
        </p:nvGrpSpPr>
        <p:grpSpPr bwMode="auto">
          <a:xfrm>
            <a:off x="0" y="0"/>
            <a:ext cx="9144000" cy="546100"/>
            <a:chOff x="0" y="0"/>
            <a:chExt cx="5760" cy="344"/>
          </a:xfrm>
        </p:grpSpPr>
        <p:sp>
          <p:nvSpPr>
            <p:cNvPr id="17413" name="Rectangle 5"/>
            <p:cNvSpPr>
              <a:spLocks noChangeArrowheads="1"/>
            </p:cNvSpPr>
            <p:nvPr>
              <p:custDataLst>
                <p:tags r:id="rId13"/>
              </p:custDataLst>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7414" name="Rectangle 6"/>
            <p:cNvSpPr>
              <a:spLocks noChangeArrowheads="1"/>
            </p:cNvSpPr>
            <p:nvPr>
              <p:custDataLst>
                <p:tags r:id="rId14"/>
              </p:custDataLst>
            </p:nvPr>
          </p:nvSpPr>
          <p:spPr bwMode="auto">
            <a:xfrm>
              <a:off x="192" y="22"/>
              <a:ext cx="5568" cy="240"/>
            </a:xfrm>
            <a:prstGeom prst="rect">
              <a:avLst/>
            </a:prstGeom>
            <a:gradFill rotWithShape="0">
              <a:gsLst>
                <a:gs pos="0">
                  <a:schemeClr val="bg2"/>
                </a:gs>
                <a:gs pos="100000">
                  <a:schemeClr val="bg1"/>
                </a:gs>
              </a:gsLst>
              <a:lin ang="0" scaled="1"/>
            </a:gradFill>
            <a:ln w="9525">
              <a:noFill/>
              <a:miter lim="800000"/>
              <a:headEnd/>
              <a:tailEnd/>
            </a:ln>
          </p:spPr>
          <p:txBody>
            <a:bodyPr/>
            <a:lstStyle/>
            <a:p>
              <a:pPr algn="r"/>
              <a:r>
                <a:rPr lang="en-US" sz="1600" dirty="0">
                  <a:solidFill>
                    <a:schemeClr val="bg2"/>
                  </a:solidFill>
                  <a:latin typeface="Tahoma" pitchFamily="34" charset="0"/>
                  <a:cs typeface="Tahoma" pitchFamily="34" charset="0"/>
                </a:rPr>
                <a:t>E-Learning Programs of Hanoi Open University</a:t>
              </a:r>
              <a:endParaRPr lang="en-US" sz="1600" dirty="0">
                <a:latin typeface="Tahoma" pitchFamily="34" charset="0"/>
                <a:cs typeface="Tahoma" pitchFamily="34" charset="0"/>
              </a:endParaRPr>
            </a:p>
          </p:txBody>
        </p:sp>
        <p:sp>
          <p:nvSpPr>
            <p:cNvPr id="1741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1741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742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1742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grpSp>
      <p:sp>
        <p:nvSpPr>
          <p:cNvPr id="410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9"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Footer Placeholder 3"/>
          <p:cNvSpPr txBox="1">
            <a:spLocks/>
          </p:cNvSpPr>
          <p:nvPr/>
        </p:nvSpPr>
        <p:spPr>
          <a:xfrm>
            <a:off x="304800" y="6485603"/>
            <a:ext cx="2057400" cy="228600"/>
          </a:xfrm>
          <a:prstGeom prst="rect">
            <a:avLst/>
          </a:prstGeom>
          <a:ln w="34925">
            <a:noFill/>
          </a:ln>
          <a:effectLst>
            <a:outerShdw blurRad="241300" dist="38100" dir="18900000" sx="102000" sy="102000" algn="bl" rotWithShape="0">
              <a:srgbClr val="002060">
                <a:alpha val="56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anchor="ctr" anchorCtr="0"/>
          <a:lstStyle>
            <a:lvl1pPr>
              <a:defRPr>
                <a:solidFill>
                  <a:srgbClr val="002060"/>
                </a:solidFill>
              </a:defRPr>
            </a:lvl1pPr>
          </a:lstStyle>
          <a:p>
            <a:pPr>
              <a:defRPr/>
            </a:pPr>
            <a:r>
              <a:rPr lang="en-US" sz="1200" dirty="0" smtClean="0">
                <a:solidFill>
                  <a:schemeClr val="accent5">
                    <a:lumMod val="25000"/>
                  </a:schemeClr>
                </a:solidFill>
              </a:rPr>
              <a:t>Learning Opportunity for All</a:t>
            </a: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43.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tags" Target="../tags/tag4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9.xml"/><Relationship Id="rId1" Type="http://schemas.openxmlformats.org/officeDocument/2006/relationships/tags" Target="../tags/tag4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tags" Target="../tags/tag4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9.xml"/><Relationship Id="rId1" Type="http://schemas.openxmlformats.org/officeDocument/2006/relationships/tags" Target="../tags/tag5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9.xml"/><Relationship Id="rId1" Type="http://schemas.openxmlformats.org/officeDocument/2006/relationships/tags" Target="../tags/tag5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9.xml"/><Relationship Id="rId1" Type="http://schemas.openxmlformats.org/officeDocument/2006/relationships/tags" Target="../tags/tag5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tags" Target="../tags/tag5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5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6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9.xml"/><Relationship Id="rId1" Type="http://schemas.openxmlformats.org/officeDocument/2006/relationships/tags" Target="../tags/tag6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9.xml"/><Relationship Id="rId1" Type="http://schemas.openxmlformats.org/officeDocument/2006/relationships/tags" Target="../tags/tag6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9.xml"/><Relationship Id="rId1" Type="http://schemas.openxmlformats.org/officeDocument/2006/relationships/tags" Target="../tags/tag6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9.xml"/><Relationship Id="rId1" Type="http://schemas.openxmlformats.org/officeDocument/2006/relationships/tags" Target="../tags/tag6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9.xml"/><Relationship Id="rId1" Type="http://schemas.openxmlformats.org/officeDocument/2006/relationships/tags" Target="../tags/tag7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9.xml"/><Relationship Id="rId1" Type="http://schemas.openxmlformats.org/officeDocument/2006/relationships/tags" Target="../tags/tag7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9.xml"/><Relationship Id="rId1" Type="http://schemas.openxmlformats.org/officeDocument/2006/relationships/tags" Target="../tags/tag7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9.xml"/><Relationship Id="rId1" Type="http://schemas.openxmlformats.org/officeDocument/2006/relationships/tags" Target="../tags/tag7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9.xml"/><Relationship Id="rId1" Type="http://schemas.openxmlformats.org/officeDocument/2006/relationships/tags" Target="../tags/tag7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9.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9.xml"/><Relationship Id="rId1" Type="http://schemas.openxmlformats.org/officeDocument/2006/relationships/tags" Target="../tags/tag8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9.xml"/><Relationship Id="rId1" Type="http://schemas.openxmlformats.org/officeDocument/2006/relationships/tags" Target="../tags/tag8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9.xml"/><Relationship Id="rId1" Type="http://schemas.openxmlformats.org/officeDocument/2006/relationships/tags" Target="../tags/tag8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9.xml"/><Relationship Id="rId1" Type="http://schemas.openxmlformats.org/officeDocument/2006/relationships/tags" Target="../tags/tag8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7559" y="1129645"/>
            <a:ext cx="8988879" cy="857256"/>
          </a:xfrm>
        </p:spPr>
        <p:txBody>
          <a:bodyPr/>
          <a:lstStyle/>
          <a:p>
            <a:pPr algn="ctr" eaLnBrk="1" fontAlgn="auto" hangingPunct="1">
              <a:spcAft>
                <a:spcPts val="0"/>
              </a:spcAft>
              <a:defRPr/>
            </a:pPr>
            <a:r>
              <a:rPr lang="en-US" sz="3200" kern="1200" dirty="0" err="1" smtClean="0">
                <a:solidFill>
                  <a:schemeClr val="tx1"/>
                </a:solidFill>
                <a:latin typeface="Times New Roman" pitchFamily="18" charset="0"/>
                <a:ea typeface="+mn-ea"/>
                <a:cs typeface="Times New Roman" pitchFamily="18" charset="0"/>
              </a:rPr>
              <a:t>Giới</a:t>
            </a:r>
            <a:r>
              <a:rPr lang="en-US" sz="3200" kern="1200" dirty="0" smtClean="0">
                <a:solidFill>
                  <a:schemeClr val="tx1"/>
                </a:solidFill>
                <a:latin typeface="Times New Roman" pitchFamily="18" charset="0"/>
                <a:ea typeface="+mn-ea"/>
                <a:cs typeface="Times New Roman" pitchFamily="18" charset="0"/>
              </a:rPr>
              <a:t> </a:t>
            </a:r>
            <a:r>
              <a:rPr lang="en-US" sz="3200" kern="1200" dirty="0" err="1" smtClean="0">
                <a:solidFill>
                  <a:schemeClr val="tx1"/>
                </a:solidFill>
                <a:latin typeface="Times New Roman" pitchFamily="18" charset="0"/>
                <a:ea typeface="+mn-ea"/>
                <a:cs typeface="Times New Roman" pitchFamily="18" charset="0"/>
              </a:rPr>
              <a:t>thiệu</a:t>
            </a:r>
            <a:r>
              <a:rPr lang="en-US" sz="3200" kern="1200" dirty="0" smtClean="0">
                <a:solidFill>
                  <a:schemeClr val="tx1"/>
                </a:solidFill>
                <a:latin typeface="Times New Roman" pitchFamily="18" charset="0"/>
                <a:ea typeface="+mn-ea"/>
                <a:cs typeface="Times New Roman" pitchFamily="18" charset="0"/>
              </a:rPr>
              <a:t> </a:t>
            </a:r>
            <a:r>
              <a:rPr lang="en-US" sz="3200" kern="1200" dirty="0" err="1" smtClean="0">
                <a:solidFill>
                  <a:schemeClr val="tx1"/>
                </a:solidFill>
                <a:latin typeface="Times New Roman" pitchFamily="18" charset="0"/>
                <a:ea typeface="+mn-ea"/>
                <a:cs typeface="Times New Roman" pitchFamily="18" charset="0"/>
              </a:rPr>
              <a:t>môn</a:t>
            </a:r>
            <a:r>
              <a:rPr lang="en-US" sz="3200" kern="1200" dirty="0" smtClean="0">
                <a:solidFill>
                  <a:schemeClr val="tx1"/>
                </a:solidFill>
                <a:latin typeface="Times New Roman" pitchFamily="18" charset="0"/>
                <a:ea typeface="+mn-ea"/>
                <a:cs typeface="Times New Roman" pitchFamily="18" charset="0"/>
              </a:rPr>
              <a:t> </a:t>
            </a:r>
            <a:r>
              <a:rPr lang="en-US" sz="3200" kern="1200" dirty="0" err="1" smtClean="0">
                <a:solidFill>
                  <a:schemeClr val="tx1"/>
                </a:solidFill>
                <a:latin typeface="Times New Roman" pitchFamily="18" charset="0"/>
                <a:ea typeface="+mn-ea"/>
                <a:cs typeface="Times New Roman" pitchFamily="18" charset="0"/>
              </a:rPr>
              <a:t>học</a:t>
            </a:r>
            <a:endParaRPr lang="en-US" sz="3200" kern="1200" dirty="0">
              <a:solidFill>
                <a:schemeClr val="tx1"/>
              </a:solidFill>
              <a:latin typeface="Times New Roman" pitchFamily="18" charset="0"/>
              <a:ea typeface="+mn-ea"/>
              <a:cs typeface="Times New Roman" pitchFamily="18" charset="0"/>
            </a:endParaRPr>
          </a:p>
        </p:txBody>
      </p:sp>
      <p:sp>
        <p:nvSpPr>
          <p:cNvPr id="7174" name="Subtitle 5"/>
          <p:cNvSpPr>
            <a:spLocks noGrp="1"/>
          </p:cNvSpPr>
          <p:nvPr>
            <p:ph type="subTitle" idx="1"/>
          </p:nvPr>
        </p:nvSpPr>
        <p:spPr>
          <a:xfrm>
            <a:off x="1371600" y="2713658"/>
            <a:ext cx="6400800" cy="614370"/>
          </a:xfrm>
        </p:spPr>
        <p:txBody>
          <a:bodyPr>
            <a:noAutofit/>
          </a:bodyPr>
          <a:lstStyle/>
          <a:p>
            <a:pPr eaLnBrk="1" hangingPunct="1"/>
            <a:r>
              <a:rPr lang="en-US" sz="4000" dirty="0" smtClean="0">
                <a:solidFill>
                  <a:srgbClr val="FF0000"/>
                </a:solidFill>
                <a:latin typeface="Times New Roman" pitchFamily="18" charset="0"/>
                <a:cs typeface="Times New Roman" pitchFamily="18" charset="0"/>
              </a:rPr>
              <a:t>LẬP TRÌNH HỆ THỐNG</a:t>
            </a:r>
          </a:p>
        </p:txBody>
      </p:sp>
      <p:sp>
        <p:nvSpPr>
          <p:cNvPr id="8194" name="Date Placeholder 1"/>
          <p:cNvSpPr>
            <a:spLocks noGrp="1"/>
          </p:cNvSpPr>
          <p:nvPr>
            <p:ph type="dt" sz="half" idx="4294967295"/>
          </p:nvPr>
        </p:nvSpPr>
        <p:spPr bwMode="auto">
          <a:xfrm>
            <a:off x="8702040" y="6477000"/>
            <a:ext cx="182880" cy="2730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A93DDC80-066D-4EF0-A69E-B1B3531C2F05}" type="slidenum">
              <a:rPr lang="en-US" sz="1400" smtClean="0"/>
              <a:pPr algn="l" fontAlgn="base">
                <a:spcBef>
                  <a:spcPct val="0"/>
                </a:spcBef>
                <a:spcAft>
                  <a:spcPct val="0"/>
                </a:spcAft>
                <a:defRPr/>
              </a:pPr>
              <a:t>1</a:t>
            </a:fld>
            <a:endParaRPr lang="en-US" sz="1400" dirty="0" smtClean="0"/>
          </a:p>
        </p:txBody>
      </p:sp>
      <p:sp>
        <p:nvSpPr>
          <p:cNvPr id="6" name="Rectangle 5"/>
          <p:cNvSpPr/>
          <p:nvPr/>
        </p:nvSpPr>
        <p:spPr>
          <a:xfrm>
            <a:off x="289368" y="4024836"/>
            <a:ext cx="8681012" cy="2015936"/>
          </a:xfrm>
          <a:prstGeom prst="rect">
            <a:avLst/>
          </a:prstGeom>
        </p:spPr>
        <p:txBody>
          <a:bodyPr wrap="square">
            <a:spAutoFit/>
          </a:bodyPr>
          <a:lstStyle/>
          <a:p>
            <a:pPr algn="just">
              <a:spcBef>
                <a:spcPts val="400"/>
              </a:spcBef>
              <a:spcAft>
                <a:spcPts val="0"/>
              </a:spcAft>
            </a:pPr>
            <a:r>
              <a:rPr lang="en-US" sz="2500" dirty="0" err="1" smtClean="0">
                <a:latin typeface="Times New Roman" pitchFamily="18" charset="0"/>
                <a:cs typeface="Times New Roman" pitchFamily="18" charset="0"/>
              </a:rPr>
              <a:t>Xem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xét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cơ</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mềm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hệ</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thống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phục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vụ</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việc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điều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hành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ghép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giữa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mềm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ứng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cứng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máy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tính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môi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trường</a:t>
            </a:r>
            <a:r>
              <a:rPr lang="en-US" sz="2500" dirty="0" smtClean="0">
                <a:latin typeface="Times New Roman" pitchFamily="18" charset="0"/>
                <a:cs typeface="Times New Roman" pitchFamily="18" charset="0"/>
              </a:rPr>
              <a:t> DOS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Windows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cơ</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mềm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ứng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hiệu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nguyên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vật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lý</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máy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tính</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4">
                                            <p:txEl>
                                              <p:pRg st="0" end="0"/>
                                            </p:txEl>
                                          </p:spTgt>
                                        </p:tgtEl>
                                        <p:attrNameLst>
                                          <p:attrName>style.visibility</p:attrName>
                                        </p:attrNameLst>
                                      </p:cBhvr>
                                      <p:to>
                                        <p:strVal val="visible"/>
                                      </p:to>
                                    </p:set>
                                    <p:animEffect transition="in" filter="box(in)">
                                      <p:cBhvr>
                                        <p:cTn id="12" dur="500"/>
                                        <p:tgtEl>
                                          <p:spTgt spid="717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174"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Content Placeholder 5"/>
          <p:cNvSpPr>
            <a:spLocks noGrp="1"/>
          </p:cNvSpPr>
          <p:nvPr>
            <p:ph sz="quarter" idx="4294967295"/>
          </p:nvPr>
        </p:nvSpPr>
        <p:spPr>
          <a:xfrm>
            <a:off x="167958" y="328295"/>
            <a:ext cx="8778240" cy="6583363"/>
          </a:xfrm>
        </p:spPr>
        <p:txBody>
          <a:bodyPr/>
          <a:lstStyle/>
          <a:p>
            <a:pPr marL="3175" lvl="7" indent="9525" algn="just" eaLnBrk="0" fontAlgn="base" hangingPunct="0">
              <a:spcBef>
                <a:spcPts val="200"/>
              </a:spcBef>
              <a:spcAft>
                <a:spcPct val="0"/>
              </a:spcAft>
              <a:buClrTx/>
              <a:buSzPct val="85000"/>
              <a:buFont typeface="+mj-lt"/>
              <a:buAutoNum type="alphaLcPeriod" startAt="2"/>
            </a:pPr>
            <a:r>
              <a:rPr lang="en-US" sz="2600" i="1" dirty="0" err="1" smtClean="0">
                <a:solidFill>
                  <a:schemeClr val="tx1"/>
                </a:solidFill>
                <a:latin typeface="Times New Roman" pitchFamily="18" charset="0"/>
                <a:cs typeface="Times New Roman" pitchFamily="18" charset="0"/>
              </a:rPr>
              <a:t>Với</a:t>
            </a:r>
            <a:r>
              <a:rPr lang="en-US" sz="26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máy</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tính</a:t>
            </a:r>
            <a:r>
              <a:rPr lang="en-US" sz="2500" i="1" dirty="0" smtClean="0">
                <a:solidFill>
                  <a:schemeClr val="tx1"/>
                </a:solidFill>
                <a:latin typeface="Times New Roman" pitchFamily="18" charset="0"/>
                <a:cs typeface="Times New Roman" pitchFamily="18" charset="0"/>
              </a:rPr>
              <a:t> 32 bit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16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endParaRPr lang="en-US" sz="2500" dirty="0" smtClean="0">
              <a:solidFill>
                <a:schemeClr val="tx1"/>
              </a:solidFill>
              <a:latin typeface="Times New Roman" pitchFamily="18" charset="0"/>
              <a:cs typeface="Times New Roman" pitchFamily="18" charset="0"/>
            </a:endParaRPr>
          </a:p>
          <a:p>
            <a:pPr marL="234950" lvl="7" indent="-234950" algn="just" eaLnBrk="0" fontAlgn="base" hangingPunct="0">
              <a:spcBef>
                <a:spcPts val="0"/>
              </a:spcBef>
              <a:spcAft>
                <a:spcPct val="0"/>
              </a:spcAft>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thuộc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3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độ</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dài</a:t>
            </a:r>
            <a:r>
              <a:rPr lang="en-US" sz="2500" dirty="0" smtClean="0">
                <a:solidFill>
                  <a:schemeClr val="tx1"/>
                </a:solidFill>
                <a:latin typeface="Times New Roman" pitchFamily="18" charset="0"/>
                <a:cs typeface="Times New Roman" pitchFamily="18" charset="0"/>
              </a:rPr>
              <a:t> 32 bit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chữ</a:t>
            </a:r>
            <a:r>
              <a:rPr lang="en-US" sz="2500" dirty="0" smtClean="0">
                <a:solidFill>
                  <a:schemeClr val="tx1"/>
                </a:solidFill>
                <a:latin typeface="Times New Roman" pitchFamily="18" charset="0"/>
                <a:cs typeface="Times New Roman" pitchFamily="18" charset="0"/>
              </a:rPr>
              <a:t> E </a:t>
            </a:r>
            <a:r>
              <a:rPr lang="en-US" sz="2500" dirty="0" err="1" smtClean="0">
                <a:solidFill>
                  <a:schemeClr val="tx1"/>
                </a:solidFill>
                <a:latin typeface="Times New Roman" pitchFamily="18" charset="0"/>
                <a:cs typeface="Times New Roman" pitchFamily="18" charset="0"/>
              </a:rPr>
              <a:t>đứng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trước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ví</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dụ</a:t>
            </a:r>
            <a:r>
              <a:rPr lang="en-US" sz="2500" dirty="0" smtClean="0">
                <a:solidFill>
                  <a:schemeClr val="tx1"/>
                </a:solidFill>
                <a:latin typeface="Times New Roman" pitchFamily="18" charset="0"/>
                <a:cs typeface="Times New Roman" pitchFamily="18" charset="0"/>
              </a:rPr>
              <a:t> AX    EAX, IP     EIP,.. .)</a:t>
            </a:r>
          </a:p>
          <a:p>
            <a:pPr marL="234950" lvl="7" indent="-234950" algn="just" eaLnBrk="0" fontAlgn="base" hangingPunct="0">
              <a:spcBef>
                <a:spcPts val="100"/>
              </a:spcBef>
              <a:spcAft>
                <a:spcPct val="0"/>
              </a:spcAft>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thuộc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4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vẫn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16 bit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thêm</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FS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GS </a:t>
            </a:r>
            <a:r>
              <a:rPr lang="en-US" sz="2500" dirty="0" err="1" smtClean="0">
                <a:solidFill>
                  <a:schemeClr val="tx1"/>
                </a:solidFill>
                <a:latin typeface="Times New Roman" pitchFamily="18" charset="0"/>
                <a:cs typeface="Times New Roman" pitchFamily="18" charset="0"/>
              </a:rPr>
              <a:t>hỗ</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phần</a:t>
            </a:r>
            <a:r>
              <a:rPr lang="en-US" sz="26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dữ</a:t>
            </a:r>
            <a:r>
              <a:rPr lang="en-US" sz="26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liệu</a:t>
            </a:r>
            <a:r>
              <a:rPr lang="en-US" sz="2600" dirty="0" smtClean="0">
                <a:solidFill>
                  <a:schemeClr val="tx1"/>
                </a:solidFill>
                <a:latin typeface="Times New Roman" pitchFamily="18" charset="0"/>
                <a:cs typeface="Times New Roman" pitchFamily="18" charset="0"/>
              </a:rPr>
              <a:t>.</a:t>
            </a:r>
          </a:p>
          <a:p>
            <a:pPr marL="234950" lvl="7" indent="-234950" algn="just" eaLnBrk="0" fontAlgn="base" hangingPunct="0">
              <a:spcBef>
                <a:spcPts val="600"/>
              </a:spcBef>
              <a:spcAft>
                <a:spcPct val="0"/>
              </a:spcAft>
              <a:buClrTx/>
              <a:buSzPct val="85000"/>
              <a:buNone/>
            </a:pPr>
            <a:r>
              <a:rPr lang="en-US" sz="2300" dirty="0" smtClean="0">
                <a:solidFill>
                  <a:schemeClr val="tx1"/>
                </a:solidFill>
                <a:latin typeface="Arial" pitchFamily="34" charset="0"/>
                <a:cs typeface="Arial" pitchFamily="34" charset="0"/>
              </a:rPr>
              <a:t>1.4.2 </a:t>
            </a:r>
            <a:r>
              <a:rPr lang="en-US" sz="2300" dirty="0" err="1" smtClean="0">
                <a:solidFill>
                  <a:schemeClr val="tx1"/>
                </a:solidFill>
                <a:latin typeface="Arial" pitchFamily="34" charset="0"/>
                <a:cs typeface="Arial" pitchFamily="34" charset="0"/>
              </a:rPr>
              <a:t>Cách</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thể</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hiện</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địa</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chỉ</a:t>
            </a:r>
            <a:r>
              <a:rPr lang="en-US" sz="2300" dirty="0" smtClean="0">
                <a:solidFill>
                  <a:schemeClr val="tx1"/>
                </a:solidFill>
                <a:latin typeface="Arial" pitchFamily="34" charset="0"/>
                <a:cs typeface="Arial" pitchFamily="34" charset="0"/>
              </a:rPr>
              <a:t> 1 ô </a:t>
            </a:r>
            <a:r>
              <a:rPr lang="en-US" sz="2300" dirty="0" err="1" smtClean="0">
                <a:solidFill>
                  <a:schemeClr val="tx1"/>
                </a:solidFill>
                <a:latin typeface="Arial" pitchFamily="34" charset="0"/>
                <a:cs typeface="Arial" pitchFamily="34" charset="0"/>
              </a:rPr>
              <a:t>nhớ</a:t>
            </a:r>
            <a:r>
              <a:rPr lang="en-US" sz="2300" dirty="0" smtClean="0">
                <a:solidFill>
                  <a:schemeClr val="tx1"/>
                </a:solidFill>
                <a:latin typeface="Arial" pitchFamily="34" charset="0"/>
                <a:cs typeface="Arial" pitchFamily="34" charset="0"/>
              </a:rPr>
              <a:t> (RAM </a:t>
            </a:r>
            <a:r>
              <a:rPr lang="en-US" sz="2300" dirty="0" err="1" smtClean="0">
                <a:solidFill>
                  <a:schemeClr val="tx1"/>
                </a:solidFill>
                <a:latin typeface="Arial" pitchFamily="34" charset="0"/>
                <a:cs typeface="Arial" pitchFamily="34" charset="0"/>
              </a:rPr>
              <a:t>hoặc</a:t>
            </a:r>
            <a:r>
              <a:rPr lang="en-US" sz="2300" dirty="0" smtClean="0">
                <a:solidFill>
                  <a:schemeClr val="tx1"/>
                </a:solidFill>
                <a:latin typeface="Arial" pitchFamily="34" charset="0"/>
                <a:cs typeface="Arial" pitchFamily="34" charset="0"/>
              </a:rPr>
              <a:t> ROM)</a:t>
            </a:r>
          </a:p>
          <a:p>
            <a:pPr marL="234950" lvl="7" indent="-234950" algn="just" eaLnBrk="0" fontAlgn="base" hangingPunct="0">
              <a:spcBef>
                <a:spcPts val="0"/>
              </a:spcBef>
              <a:spcAft>
                <a:spcPct val="0"/>
              </a:spcAft>
              <a:buClrTx/>
              <a:buSzPct val="85000"/>
              <a:buNone/>
            </a:pP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1 ô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cách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a:t>
            </a:r>
          </a:p>
          <a:p>
            <a:pPr marL="3175" lvl="7" indent="9525" algn="just" eaLnBrk="0" fontAlgn="base" hangingPunct="0">
              <a:spcBef>
                <a:spcPts val="0"/>
              </a:spcBef>
              <a:spcAft>
                <a:spcPct val="0"/>
              </a:spcAft>
              <a:buClrTx/>
              <a:buSzPct val="85000"/>
              <a:buAutoNum type="alphaLcPeriod"/>
            </a:pP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Dạng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lôgic</a:t>
            </a:r>
            <a:r>
              <a:rPr lang="en-US" sz="2500" dirty="0" smtClean="0">
                <a:solidFill>
                  <a:schemeClr val="tx1"/>
                </a:solidFill>
                <a:latin typeface="Times New Roman" pitchFamily="18" charset="0"/>
                <a:cs typeface="Times New Roman" pitchFamily="18" charset="0"/>
              </a:rPr>
              <a:t>:</a:t>
            </a:r>
          </a:p>
          <a:p>
            <a:pPr marL="234950" lvl="7" indent="9525" algn="just" eaLnBrk="0" fontAlgn="base" hangingPunct="0">
              <a:lnSpc>
                <a:spcPts val="2700"/>
              </a:lnSpc>
              <a:spcBef>
                <a:spcPts val="0"/>
              </a:spcBef>
              <a:spcAft>
                <a:spcPct val="0"/>
              </a:spcAft>
              <a:buClrTx/>
              <a:buSzPct val="85000"/>
              <a:buNone/>
            </a:pP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địa</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chỉ</a:t>
            </a:r>
            <a:r>
              <a:rPr lang="en-US" sz="2300" dirty="0" smtClean="0">
                <a:solidFill>
                  <a:schemeClr val="tx1"/>
                </a:solidFill>
                <a:latin typeface="Arial" pitchFamily="34" charset="0"/>
                <a:cs typeface="Arial" pitchFamily="34" charset="0"/>
              </a:rPr>
              <a:t> 1 ô </a:t>
            </a:r>
            <a:r>
              <a:rPr lang="en-US" sz="2300" dirty="0" err="1" smtClean="0">
                <a:solidFill>
                  <a:schemeClr val="tx1"/>
                </a:solidFill>
                <a:latin typeface="Arial" pitchFamily="34" charset="0"/>
                <a:cs typeface="Arial" pitchFamily="34" charset="0"/>
              </a:rPr>
              <a:t>nhớ</a:t>
            </a:r>
            <a:r>
              <a:rPr lang="en-US" sz="2300" dirty="0" smtClean="0">
                <a:solidFill>
                  <a:schemeClr val="tx1"/>
                </a:solidFill>
                <a:latin typeface="Arial" pitchFamily="34" charset="0"/>
                <a:cs typeface="Arial" pitchFamily="34" charset="0"/>
              </a:rPr>
              <a:t> = </a:t>
            </a:r>
            <a:r>
              <a:rPr lang="en-US" sz="2300" dirty="0" err="1" smtClean="0">
                <a:solidFill>
                  <a:schemeClr val="tx1"/>
                </a:solidFill>
                <a:latin typeface="Arial" pitchFamily="34" charset="0"/>
                <a:cs typeface="Arial" pitchFamily="34" charset="0"/>
              </a:rPr>
              <a:t>seg</a:t>
            </a:r>
            <a:r>
              <a:rPr lang="en-US" sz="2300" dirty="0" smtClean="0">
                <a:solidFill>
                  <a:schemeClr val="tx1"/>
                </a:solidFill>
                <a:latin typeface="Arial" pitchFamily="34" charset="0"/>
                <a:cs typeface="Arial" pitchFamily="34" charset="0"/>
              </a:rPr>
              <a:t> : offset</a:t>
            </a:r>
          </a:p>
          <a:p>
            <a:pPr marL="234950" lvl="7" indent="9525" algn="just" eaLnBrk="0" fontAlgn="base" hangingPunct="0">
              <a:lnSpc>
                <a:spcPts val="2600"/>
              </a:lnSpc>
              <a:spcBef>
                <a:spcPts val="0"/>
              </a:spcBef>
              <a:spcAft>
                <a:spcPct val="0"/>
              </a:spcAft>
              <a:buClrTx/>
              <a:buSzPct val="85000"/>
              <a:buNone/>
            </a:pP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 </a:t>
            </a:r>
          </a:p>
          <a:p>
            <a:pPr marL="1600200" lvl="7" indent="-1252538" algn="just" eaLnBrk="0" fontAlgn="base" hangingPunct="0">
              <a:lnSpc>
                <a:spcPts val="3000"/>
              </a:lnSpc>
              <a:spcBef>
                <a:spcPts val="0"/>
              </a:spcBef>
              <a:spcAft>
                <a:spcPct val="0"/>
              </a:spcAft>
              <a:buClrTx/>
              <a:buSzPct val="85000"/>
              <a:buNone/>
            </a:pPr>
            <a:r>
              <a:rPr lang="en-US" sz="2300" dirty="0" err="1" smtClean="0">
                <a:solidFill>
                  <a:schemeClr val="tx1"/>
                </a:solidFill>
                <a:latin typeface="Arial" pitchFamily="34" charset="0"/>
                <a:cs typeface="Arial" pitchFamily="34" charset="0"/>
              </a:rPr>
              <a:t>seg</a:t>
            </a:r>
            <a:r>
              <a:rPr lang="en-US" sz="26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biết</a:t>
            </a:r>
            <a:r>
              <a:rPr lang="en-US" sz="2500" dirty="0" smtClean="0">
                <a:solidFill>
                  <a:schemeClr val="tx1"/>
                </a:solidFill>
                <a:latin typeface="Times New Roman" pitchFamily="18" charset="0"/>
                <a:cs typeface="Times New Roman" pitchFamily="18" charset="0"/>
              </a:rPr>
              <a:t> ô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nằm</a:t>
            </a:r>
            <a:r>
              <a:rPr lang="en-US" sz="2500" dirty="0" smtClean="0">
                <a:solidFill>
                  <a:schemeClr val="tx1"/>
                </a:solidFill>
                <a:latin typeface="Times New Roman" pitchFamily="18" charset="0"/>
                <a:cs typeface="Times New Roman" pitchFamily="18" charset="0"/>
              </a:rPr>
              <a:t> 64 k (segment) </a:t>
            </a:r>
            <a:r>
              <a:rPr lang="en-US" sz="2500" dirty="0" err="1" smtClean="0">
                <a:solidFill>
                  <a:schemeClr val="tx1"/>
                </a:solidFill>
                <a:latin typeface="Times New Roman" pitchFamily="18" charset="0"/>
                <a:cs typeface="Times New Roman" pitchFamily="18" charset="0"/>
              </a:rPr>
              <a:t>nào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endParaRPr lang="en-US" sz="2500" dirty="0" smtClean="0">
              <a:solidFill>
                <a:schemeClr val="tx1"/>
              </a:solidFill>
              <a:latin typeface="Times New Roman" pitchFamily="18" charset="0"/>
              <a:cs typeface="Times New Roman" pitchFamily="18" charset="0"/>
            </a:endParaRPr>
          </a:p>
          <a:p>
            <a:pPr marL="1601788" lvl="7" indent="-1250950" algn="just" eaLnBrk="0" fontAlgn="base" hangingPunct="0">
              <a:lnSpc>
                <a:spcPts val="3000"/>
              </a:lnSpc>
              <a:spcBef>
                <a:spcPts val="0"/>
              </a:spcBef>
              <a:spcAft>
                <a:spcPct val="0"/>
              </a:spcAft>
              <a:buClrTx/>
              <a:buSzPct val="85000"/>
              <a:buNone/>
            </a:pPr>
            <a:r>
              <a:rPr lang="en-US" sz="2300" dirty="0" smtClean="0">
                <a:solidFill>
                  <a:schemeClr val="tx1"/>
                </a:solidFill>
                <a:latin typeface="Arial" pitchFamily="34" charset="0"/>
                <a:cs typeface="Arial" pitchFamily="34" charset="0"/>
              </a:rPr>
              <a:t>offset </a:t>
            </a:r>
            <a:r>
              <a:rPr lang="en-US" sz="26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offset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khoảng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cách</a:t>
            </a:r>
            <a:r>
              <a:rPr lang="en-US" sz="2500" dirty="0" smtClean="0">
                <a:solidFill>
                  <a:schemeClr val="tx1"/>
                </a:solidFill>
                <a:latin typeface="Times New Roman" pitchFamily="18" charset="0"/>
                <a:cs typeface="Times New Roman" pitchFamily="18" charset="0"/>
              </a:rPr>
              <a:t> ô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 so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đầu</a:t>
            </a:r>
            <a:r>
              <a:rPr lang="en-US" sz="2500" dirty="0" smtClean="0">
                <a:solidFill>
                  <a:schemeClr val="tx1"/>
                </a:solidFill>
                <a:latin typeface="Times New Roman" pitchFamily="18" charset="0"/>
                <a:cs typeface="Times New Roman" pitchFamily="18" charset="0"/>
              </a:rPr>
              <a:t> segment</a:t>
            </a:r>
          </a:p>
          <a:p>
            <a:pPr marL="3175" lvl="7" indent="9525" algn="just" eaLnBrk="0" fontAlgn="base" hangingPunct="0">
              <a:spcBef>
                <a:spcPts val="0"/>
              </a:spcBef>
              <a:spcAft>
                <a:spcPct val="0"/>
              </a:spcAft>
              <a:buClrTx/>
              <a:buSzPct val="85000"/>
              <a:buNone/>
            </a:pPr>
            <a:r>
              <a:rPr lang="en-US" sz="2500" i="1" dirty="0" smtClean="0">
                <a:solidFill>
                  <a:schemeClr val="tx1"/>
                </a:solidFill>
                <a:latin typeface="Times New Roman" pitchFamily="18" charset="0"/>
                <a:cs typeface="Times New Roman" pitchFamily="18" charset="0"/>
              </a:rPr>
              <a:t>b. </a:t>
            </a:r>
            <a:r>
              <a:rPr lang="en-US" sz="2500" i="1" dirty="0" err="1" smtClean="0">
                <a:solidFill>
                  <a:schemeClr val="tx1"/>
                </a:solidFill>
                <a:latin typeface="Times New Roman" pitchFamily="18" charset="0"/>
                <a:cs typeface="Times New Roman" pitchFamily="18" charset="0"/>
              </a:rPr>
              <a:t>Dạng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vật</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lý</a:t>
            </a:r>
            <a:r>
              <a:rPr lang="en-US" sz="2500" dirty="0" smtClean="0">
                <a:solidFill>
                  <a:schemeClr val="tx1"/>
                </a:solidFill>
                <a:latin typeface="Times New Roman" pitchFamily="18" charset="0"/>
                <a:cs typeface="Times New Roman" pitchFamily="18" charset="0"/>
              </a:rPr>
              <a:t>:</a:t>
            </a:r>
          </a:p>
          <a:p>
            <a:pPr marL="3175" lvl="7" indent="9525" algn="just" eaLnBrk="0" fontAlgn="base" hangingPunct="0">
              <a:lnSpc>
                <a:spcPts val="2500"/>
              </a:lnSpc>
              <a:spcBef>
                <a:spcPts val="0"/>
              </a:spcBef>
              <a:spcAft>
                <a:spcPct val="0"/>
              </a:spcAft>
              <a:buClrTx/>
              <a:buSzPct val="85000"/>
              <a:buNone/>
            </a:pPr>
            <a:r>
              <a:rPr lang="en-US" sz="2600" i="1" dirty="0" smtClean="0">
                <a:solidFill>
                  <a:schemeClr val="tx1"/>
                </a:solidFill>
                <a:latin typeface="Times New Roman" pitchFamily="18" charset="0"/>
                <a:cs typeface="Times New Roman" pitchFamily="18" charset="0"/>
              </a:rPr>
              <a:t>                            </a:t>
            </a:r>
            <a:r>
              <a:rPr lang="en-US" sz="2300" dirty="0" err="1" smtClean="0">
                <a:solidFill>
                  <a:schemeClr val="tx1"/>
                </a:solidFill>
                <a:latin typeface="Arial" pitchFamily="34" charset="0"/>
                <a:cs typeface="Arial" pitchFamily="34" charset="0"/>
              </a:rPr>
              <a:t>địa</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chỉ</a:t>
            </a:r>
            <a:r>
              <a:rPr lang="en-US" sz="2300" dirty="0" smtClean="0">
                <a:solidFill>
                  <a:schemeClr val="tx1"/>
                </a:solidFill>
                <a:latin typeface="Arial" pitchFamily="34" charset="0"/>
                <a:cs typeface="Arial" pitchFamily="34" charset="0"/>
              </a:rPr>
              <a:t> 1 ô </a:t>
            </a:r>
            <a:r>
              <a:rPr lang="en-US" sz="2300" dirty="0" err="1" smtClean="0">
                <a:solidFill>
                  <a:schemeClr val="tx1"/>
                </a:solidFill>
                <a:latin typeface="Arial" pitchFamily="34" charset="0"/>
                <a:cs typeface="Arial" pitchFamily="34" charset="0"/>
              </a:rPr>
              <a:t>nhớ</a:t>
            </a:r>
            <a:r>
              <a:rPr lang="en-US" sz="2300" dirty="0" smtClean="0">
                <a:solidFill>
                  <a:schemeClr val="tx1"/>
                </a:solidFill>
                <a:latin typeface="Arial" pitchFamily="34" charset="0"/>
                <a:cs typeface="Arial" pitchFamily="34" charset="0"/>
              </a:rPr>
              <a:t> = </a:t>
            </a:r>
            <a:r>
              <a:rPr lang="en-US" sz="2300" dirty="0" err="1" smtClean="0">
                <a:solidFill>
                  <a:schemeClr val="tx1"/>
                </a:solidFill>
                <a:latin typeface="Arial" pitchFamily="34" charset="0"/>
                <a:cs typeface="Arial" pitchFamily="34" charset="0"/>
              </a:rPr>
              <a:t>seg</a:t>
            </a:r>
            <a:r>
              <a:rPr lang="en-US" sz="2300" dirty="0" smtClean="0">
                <a:solidFill>
                  <a:schemeClr val="tx1"/>
                </a:solidFill>
                <a:latin typeface="Arial" pitchFamily="34" charset="0"/>
                <a:cs typeface="Arial" pitchFamily="34" charset="0"/>
              </a:rPr>
              <a:t>*16 + offset</a:t>
            </a:r>
          </a:p>
          <a:p>
            <a:pPr marL="3175" lvl="7" indent="9525" algn="just" eaLnBrk="0" fontAlgn="base" hangingPunct="0">
              <a:spcBef>
                <a:spcPts val="0"/>
              </a:spcBef>
              <a:spcAft>
                <a:spcPct val="0"/>
              </a:spcAft>
              <a:buClrTx/>
              <a:buSzPct val="85000"/>
              <a:buNone/>
            </a:pPr>
            <a:endParaRPr lang="en-US" sz="2300" dirty="0" smtClean="0">
              <a:latin typeface="Arial" pitchFamily="34" charset="0"/>
              <a:cs typeface="Arial" pitchFamily="34" charset="0"/>
            </a:endParaRPr>
          </a:p>
          <a:p>
            <a:pPr marL="3175" lvl="7" indent="9525" algn="just" eaLnBrk="0" fontAlgn="base" hangingPunct="0">
              <a:spcBef>
                <a:spcPts val="0"/>
              </a:spcBef>
              <a:spcAft>
                <a:spcPct val="0"/>
              </a:spcAft>
              <a:buClrTx/>
              <a:buSzPct val="85000"/>
              <a:buNone/>
            </a:pPr>
            <a:endParaRPr lang="en-US" sz="2300" dirty="0" smtClean="0">
              <a:latin typeface="Arial" pitchFamily="34" charset="0"/>
              <a:cs typeface="Arial" pitchFamily="34" charset="0"/>
            </a:endParaRPr>
          </a:p>
          <a:p>
            <a:pPr marL="3175" lvl="7" indent="9525" algn="just" eaLnBrk="0" fontAlgn="base" hangingPunct="0">
              <a:spcBef>
                <a:spcPts val="0"/>
              </a:spcBef>
              <a:spcAft>
                <a:spcPct val="0"/>
              </a:spcAft>
              <a:buClrTx/>
              <a:buSzPct val="85000"/>
              <a:buNone/>
            </a:pPr>
            <a:endParaRPr lang="en-US" sz="2300" dirty="0" smtClean="0">
              <a:latin typeface="Arial" pitchFamily="34" charset="0"/>
              <a:cs typeface="Arial" pitchFamily="34" charset="0"/>
            </a:endParaRPr>
          </a:p>
          <a:p>
            <a:pPr marL="3175" lvl="7" indent="9525" algn="just" eaLnBrk="0" fontAlgn="base" hangingPunct="0">
              <a:spcBef>
                <a:spcPts val="0"/>
              </a:spcBef>
              <a:spcAft>
                <a:spcPct val="0"/>
              </a:spcAft>
              <a:buClrTx/>
              <a:buSzPct val="85000"/>
              <a:buNone/>
            </a:pPr>
            <a:endParaRPr lang="en-US" sz="2300" dirty="0" smtClean="0">
              <a:latin typeface="Arial" pitchFamily="34" charset="0"/>
              <a:cs typeface="Arial" pitchFamily="34" charset="0"/>
            </a:endParaRPr>
          </a:p>
          <a:p>
            <a:pPr marL="3175" lvl="7" indent="9525" algn="just" eaLnBrk="0" fontAlgn="base" hangingPunct="0">
              <a:spcBef>
                <a:spcPts val="0"/>
              </a:spcBef>
              <a:spcAft>
                <a:spcPct val="0"/>
              </a:spcAft>
              <a:buClrTx/>
              <a:buSzPct val="85000"/>
              <a:buNone/>
            </a:pPr>
            <a:endParaRPr lang="en-US" sz="2300" dirty="0" smtClean="0">
              <a:latin typeface="Arial" pitchFamily="34" charset="0"/>
              <a:cs typeface="Arial" pitchFamily="34" charset="0"/>
            </a:endParaRPr>
          </a:p>
          <a:p>
            <a:pPr marL="3175" lvl="7" indent="9525" algn="just" eaLnBrk="0" fontAlgn="base" hangingPunct="0">
              <a:spcBef>
                <a:spcPts val="0"/>
              </a:spcBef>
              <a:spcAft>
                <a:spcPct val="0"/>
              </a:spcAft>
              <a:buClrTx/>
              <a:buSzPct val="85000"/>
              <a:buNone/>
            </a:pPr>
            <a:endParaRPr lang="en-US" sz="2300" dirty="0" smtClean="0">
              <a:latin typeface="Arial" pitchFamily="34" charset="0"/>
              <a:cs typeface="Arial" pitchFamily="34" charset="0"/>
            </a:endParaRPr>
          </a:p>
        </p:txBody>
      </p:sp>
      <p:sp>
        <p:nvSpPr>
          <p:cNvPr id="14339" name="Date Placeholder 2"/>
          <p:cNvSpPr>
            <a:spLocks noGrp="1"/>
          </p:cNvSpPr>
          <p:nvPr>
            <p:ph type="dt" sz="half" idx="4294967295"/>
          </p:nvPr>
        </p:nvSpPr>
        <p:spPr bwMode="auto">
          <a:xfrm>
            <a:off x="8549640" y="6505893"/>
            <a:ext cx="274320" cy="288925"/>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A1D316DC-937B-4404-AE76-7CFF2857B04C}" type="slidenum">
              <a:rPr lang="en-US" sz="1400" smtClean="0"/>
              <a:pPr algn="l" fontAlgn="base">
                <a:spcBef>
                  <a:spcPct val="0"/>
                </a:spcBef>
                <a:spcAft>
                  <a:spcPct val="0"/>
                </a:spcAft>
                <a:defRPr/>
              </a:pPr>
              <a:t>10</a:t>
            </a:fld>
            <a:endParaRPr lang="en-US" sz="1400" dirty="0" smtClean="0"/>
          </a:p>
        </p:txBody>
      </p:sp>
      <p:cxnSp>
        <p:nvCxnSpPr>
          <p:cNvPr id="9" name="Straight Arrow Connector 8"/>
          <p:cNvCxnSpPr/>
          <p:nvPr/>
        </p:nvCxnSpPr>
        <p:spPr>
          <a:xfrm>
            <a:off x="5428936" y="1358122"/>
            <a:ext cx="285752" cy="15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859960" y="1342882"/>
            <a:ext cx="285752" cy="15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Effect transition="in" filter="fade">
                                      <p:cBhvr>
                                        <p:cTn id="7" dur="500"/>
                                        <p:tgtEl>
                                          <p:spTgt spid="133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8">
                                            <p:txEl>
                                              <p:pRg st="1" end="1"/>
                                            </p:txEl>
                                          </p:spTgt>
                                        </p:tgtEl>
                                        <p:attrNameLst>
                                          <p:attrName>style.visibility</p:attrName>
                                        </p:attrNameLst>
                                      </p:cBhvr>
                                      <p:to>
                                        <p:strVal val="visible"/>
                                      </p:to>
                                    </p:set>
                                    <p:animEffect transition="in" filter="fade">
                                      <p:cBhvr>
                                        <p:cTn id="12" dur="500"/>
                                        <p:tgtEl>
                                          <p:spTgt spid="13318">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par>
                                <p:cTn id="16" presetID="4" presetClass="entr" presetSubtype="16"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3318">
                                            <p:txEl>
                                              <p:pRg st="2" end="2"/>
                                            </p:txEl>
                                          </p:spTgt>
                                        </p:tgtEl>
                                        <p:attrNameLst>
                                          <p:attrName>style.visibility</p:attrName>
                                        </p:attrNameLst>
                                      </p:cBhvr>
                                      <p:to>
                                        <p:strVal val="visible"/>
                                      </p:to>
                                    </p:set>
                                    <p:animEffect transition="in" filter="box(in)">
                                      <p:cBhvr>
                                        <p:cTn id="23" dur="500"/>
                                        <p:tgtEl>
                                          <p:spTgt spid="1331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3318">
                                            <p:txEl>
                                              <p:pRg st="3" end="3"/>
                                            </p:txEl>
                                          </p:spTgt>
                                        </p:tgtEl>
                                        <p:attrNameLst>
                                          <p:attrName>style.visibility</p:attrName>
                                        </p:attrNameLst>
                                      </p:cBhvr>
                                      <p:to>
                                        <p:strVal val="visible"/>
                                      </p:to>
                                    </p:set>
                                    <p:animEffect transition="in" filter="box(in)">
                                      <p:cBhvr>
                                        <p:cTn id="28" dur="500"/>
                                        <p:tgtEl>
                                          <p:spTgt spid="1331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3318">
                                            <p:txEl>
                                              <p:pRg st="4" end="4"/>
                                            </p:txEl>
                                          </p:spTgt>
                                        </p:tgtEl>
                                        <p:attrNameLst>
                                          <p:attrName>style.visibility</p:attrName>
                                        </p:attrNameLst>
                                      </p:cBhvr>
                                      <p:to>
                                        <p:strVal val="visible"/>
                                      </p:to>
                                    </p:set>
                                    <p:animEffect transition="in" filter="box(in)">
                                      <p:cBhvr>
                                        <p:cTn id="33" dur="500"/>
                                        <p:tgtEl>
                                          <p:spTgt spid="1331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3318">
                                            <p:txEl>
                                              <p:pRg st="5" end="5"/>
                                            </p:txEl>
                                          </p:spTgt>
                                        </p:tgtEl>
                                        <p:attrNameLst>
                                          <p:attrName>style.visibility</p:attrName>
                                        </p:attrNameLst>
                                      </p:cBhvr>
                                      <p:to>
                                        <p:strVal val="visible"/>
                                      </p:to>
                                    </p:set>
                                    <p:animEffect transition="in" filter="box(in)">
                                      <p:cBhvr>
                                        <p:cTn id="38" dur="500"/>
                                        <p:tgtEl>
                                          <p:spTgt spid="1331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3318">
                                            <p:txEl>
                                              <p:pRg st="6" end="6"/>
                                            </p:txEl>
                                          </p:spTgt>
                                        </p:tgtEl>
                                        <p:attrNameLst>
                                          <p:attrName>style.visibility</p:attrName>
                                        </p:attrNameLst>
                                      </p:cBhvr>
                                      <p:to>
                                        <p:strVal val="visible"/>
                                      </p:to>
                                    </p:set>
                                    <p:animEffect transition="in" filter="box(in)">
                                      <p:cBhvr>
                                        <p:cTn id="43" dur="500"/>
                                        <p:tgtEl>
                                          <p:spTgt spid="13318">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3318">
                                            <p:txEl>
                                              <p:pRg st="7" end="7"/>
                                            </p:txEl>
                                          </p:spTgt>
                                        </p:tgtEl>
                                        <p:attrNameLst>
                                          <p:attrName>style.visibility</p:attrName>
                                        </p:attrNameLst>
                                      </p:cBhvr>
                                      <p:to>
                                        <p:strVal val="visible"/>
                                      </p:to>
                                    </p:set>
                                    <p:animEffect transition="in" filter="box(in)">
                                      <p:cBhvr>
                                        <p:cTn id="48" dur="500"/>
                                        <p:tgtEl>
                                          <p:spTgt spid="13318">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13318">
                                            <p:txEl>
                                              <p:pRg st="8" end="8"/>
                                            </p:txEl>
                                          </p:spTgt>
                                        </p:tgtEl>
                                        <p:attrNameLst>
                                          <p:attrName>style.visibility</p:attrName>
                                        </p:attrNameLst>
                                      </p:cBhvr>
                                      <p:to>
                                        <p:strVal val="visible"/>
                                      </p:to>
                                    </p:set>
                                    <p:animEffect transition="in" filter="box(in)">
                                      <p:cBhvr>
                                        <p:cTn id="53" dur="500"/>
                                        <p:tgtEl>
                                          <p:spTgt spid="13318">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3318">
                                            <p:txEl>
                                              <p:pRg st="9" end="9"/>
                                            </p:txEl>
                                          </p:spTgt>
                                        </p:tgtEl>
                                        <p:attrNameLst>
                                          <p:attrName>style.visibility</p:attrName>
                                        </p:attrNameLst>
                                      </p:cBhvr>
                                      <p:to>
                                        <p:strVal val="visible"/>
                                      </p:to>
                                    </p:set>
                                    <p:animEffect transition="in" filter="box(in)">
                                      <p:cBhvr>
                                        <p:cTn id="58" dur="500"/>
                                        <p:tgtEl>
                                          <p:spTgt spid="13318">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13318">
                                            <p:txEl>
                                              <p:pRg st="10" end="10"/>
                                            </p:txEl>
                                          </p:spTgt>
                                        </p:tgtEl>
                                        <p:attrNameLst>
                                          <p:attrName>style.visibility</p:attrName>
                                        </p:attrNameLst>
                                      </p:cBhvr>
                                      <p:to>
                                        <p:strVal val="visible"/>
                                      </p:to>
                                    </p:set>
                                    <p:animEffect transition="in" filter="box(in)">
                                      <p:cBhvr>
                                        <p:cTn id="63" dur="500"/>
                                        <p:tgtEl>
                                          <p:spTgt spid="13318">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13318">
                                            <p:txEl>
                                              <p:pRg st="11" end="11"/>
                                            </p:txEl>
                                          </p:spTgt>
                                        </p:tgtEl>
                                        <p:attrNameLst>
                                          <p:attrName>style.visibility</p:attrName>
                                        </p:attrNameLst>
                                      </p:cBhvr>
                                      <p:to>
                                        <p:strVal val="visible"/>
                                      </p:to>
                                    </p:set>
                                    <p:animEffect transition="in" filter="box(in)">
                                      <p:cBhvr>
                                        <p:cTn id="68" dur="500"/>
                                        <p:tgtEl>
                                          <p:spTgt spid="1331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06680" y="484968"/>
            <a:ext cx="4663440" cy="2926080"/>
          </a:xfrm>
        </p:spPr>
        <p:txBody>
          <a:bodyPr>
            <a:normAutofit fontScale="85000" lnSpcReduction="10000"/>
          </a:bodyPr>
          <a:lstStyle/>
          <a:p>
            <a:pPr>
              <a:spcBef>
                <a:spcPts val="0"/>
              </a:spcBef>
              <a:buNone/>
              <a:defRPr/>
            </a:pPr>
            <a:r>
              <a:rPr lang="en-US" sz="2700" dirty="0" smtClean="0">
                <a:solidFill>
                  <a:schemeClr val="tx1"/>
                </a:solidFill>
                <a:latin typeface="Arial" pitchFamily="34" charset="0"/>
                <a:cs typeface="Arial" pitchFamily="34" charset="0"/>
              </a:rPr>
              <a:t>1.4.3 </a:t>
            </a:r>
            <a:r>
              <a:rPr lang="en-US" sz="2700" dirty="0" err="1" smtClean="0">
                <a:solidFill>
                  <a:schemeClr val="tx1"/>
                </a:solidFill>
                <a:latin typeface="Arial" pitchFamily="34" charset="0"/>
                <a:cs typeface="Arial" pitchFamily="34" charset="0"/>
              </a:rPr>
              <a:t>Các</a:t>
            </a:r>
            <a:r>
              <a:rPr lang="en-US" sz="2700" dirty="0" smtClean="0">
                <a:solidFill>
                  <a:schemeClr val="tx1"/>
                </a:solidFill>
                <a:latin typeface="Arial" pitchFamily="34" charset="0"/>
                <a:cs typeface="Arial" pitchFamily="34" charset="0"/>
              </a:rPr>
              <a:t> </a:t>
            </a:r>
            <a:r>
              <a:rPr lang="en-US" sz="2700" dirty="0" err="1" smtClean="0">
                <a:solidFill>
                  <a:schemeClr val="tx1"/>
                </a:solidFill>
                <a:latin typeface="Arial" pitchFamily="34" charset="0"/>
                <a:cs typeface="Arial" pitchFamily="34" charset="0"/>
              </a:rPr>
              <a:t>phần</a:t>
            </a:r>
            <a:r>
              <a:rPr lang="en-US" sz="2700" dirty="0" smtClean="0">
                <a:solidFill>
                  <a:schemeClr val="tx1"/>
                </a:solidFill>
                <a:latin typeface="Arial" pitchFamily="34" charset="0"/>
                <a:cs typeface="Arial" pitchFamily="34" charset="0"/>
              </a:rPr>
              <a:t> </a:t>
            </a:r>
            <a:r>
              <a:rPr lang="en-US" sz="2700" dirty="0" err="1" smtClean="0">
                <a:solidFill>
                  <a:schemeClr val="tx1"/>
                </a:solidFill>
                <a:latin typeface="Arial" pitchFamily="34" charset="0"/>
                <a:cs typeface="Arial" pitchFamily="34" charset="0"/>
              </a:rPr>
              <a:t>mềm</a:t>
            </a:r>
            <a:r>
              <a:rPr lang="en-US" sz="2700" dirty="0" smtClean="0">
                <a:solidFill>
                  <a:schemeClr val="tx1"/>
                </a:solidFill>
                <a:latin typeface="Arial" pitchFamily="34" charset="0"/>
                <a:cs typeface="Arial" pitchFamily="34" charset="0"/>
              </a:rPr>
              <a:t> </a:t>
            </a:r>
            <a:r>
              <a:rPr lang="en-US" sz="2700" dirty="0" err="1" smtClean="0">
                <a:solidFill>
                  <a:schemeClr val="tx1"/>
                </a:solidFill>
                <a:latin typeface="Arial" pitchFamily="34" charset="0"/>
                <a:cs typeface="Arial" pitchFamily="34" charset="0"/>
              </a:rPr>
              <a:t>hệ</a:t>
            </a:r>
            <a:r>
              <a:rPr lang="en-US" sz="2700" dirty="0" smtClean="0">
                <a:solidFill>
                  <a:schemeClr val="tx1"/>
                </a:solidFill>
                <a:latin typeface="Arial" pitchFamily="34" charset="0"/>
                <a:cs typeface="Arial" pitchFamily="34" charset="0"/>
              </a:rPr>
              <a:t> </a:t>
            </a:r>
            <a:r>
              <a:rPr lang="en-US" sz="2700" dirty="0" err="1" smtClean="0">
                <a:solidFill>
                  <a:schemeClr val="tx1"/>
                </a:solidFill>
                <a:latin typeface="Arial" pitchFamily="34" charset="0"/>
                <a:cs typeface="Arial" pitchFamily="34" charset="0"/>
              </a:rPr>
              <a:t>thống</a:t>
            </a:r>
            <a:r>
              <a:rPr lang="en-US" sz="2700" dirty="0" smtClean="0">
                <a:solidFill>
                  <a:schemeClr val="tx1"/>
                </a:solidFill>
                <a:latin typeface="Arial" pitchFamily="34" charset="0"/>
                <a:cs typeface="Arial" pitchFamily="34" charset="0"/>
              </a:rPr>
              <a:t> </a:t>
            </a:r>
          </a:p>
          <a:p>
            <a:pPr marL="0" indent="17463">
              <a:lnSpc>
                <a:spcPct val="110000"/>
              </a:lnSpc>
              <a:spcBef>
                <a:spcPts val="600"/>
              </a:spcBef>
              <a:buNone/>
              <a:defRPr/>
            </a:pPr>
            <a:r>
              <a:rPr lang="en-US" sz="2900" dirty="0" err="1" smtClean="0">
                <a:solidFill>
                  <a:schemeClr val="tx1"/>
                </a:solidFill>
                <a:latin typeface="Times New Roman" pitchFamily="18" charset="0"/>
                <a:cs typeface="Times New Roman" pitchFamily="18" charset="0"/>
              </a:rPr>
              <a:t>Các</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ngắt</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của</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DOS</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và</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BIOS</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là</a:t>
            </a:r>
            <a:r>
              <a:rPr lang="en-US" sz="2900" dirty="0" smtClean="0">
                <a:solidFill>
                  <a:schemeClr val="tx1"/>
                </a:solidFill>
                <a:latin typeface="Times New Roman" pitchFamily="18" charset="0"/>
                <a:cs typeface="Times New Roman" pitchFamily="18" charset="0"/>
              </a:rPr>
              <a:t> 2 </a:t>
            </a:r>
            <a:r>
              <a:rPr lang="en-US" sz="2900" dirty="0" err="1" smtClean="0">
                <a:solidFill>
                  <a:schemeClr val="tx1"/>
                </a:solidFill>
                <a:latin typeface="Times New Roman" pitchFamily="18" charset="0"/>
                <a:cs typeface="Times New Roman" pitchFamily="18" charset="0"/>
              </a:rPr>
              <a:t>phần</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mềm</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phục</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vụ</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cho</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điều</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hành</a:t>
            </a:r>
            <a:endParaRPr lang="en-US" sz="2900" dirty="0" smtClean="0">
              <a:solidFill>
                <a:schemeClr val="tx1"/>
              </a:solidFill>
              <a:latin typeface="Times New Roman" pitchFamily="18" charset="0"/>
              <a:cs typeface="Times New Roman" pitchFamily="18" charset="0"/>
            </a:endParaRPr>
          </a:p>
          <a:p>
            <a:pPr marL="0" indent="17463">
              <a:lnSpc>
                <a:spcPct val="110000"/>
              </a:lnSpc>
              <a:spcBef>
                <a:spcPts val="0"/>
              </a:spcBef>
              <a:buNone/>
              <a:defRPr/>
            </a:pPr>
            <a:r>
              <a:rPr lang="en-US" sz="2900" dirty="0" err="1" smtClean="0">
                <a:solidFill>
                  <a:schemeClr val="tx1"/>
                </a:solidFill>
                <a:latin typeface="Times New Roman" pitchFamily="18" charset="0"/>
                <a:cs typeface="Times New Roman" pitchFamily="18" charset="0"/>
              </a:rPr>
              <a:t>và</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ghép</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nối</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giữa</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phần</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mềm</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ứng</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dụng</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với</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phần</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cứng</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của</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máy</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tính</a:t>
            </a:r>
            <a:r>
              <a:rPr lang="en-US" sz="2900" dirty="0" smtClean="0">
                <a:solidFill>
                  <a:schemeClr val="tx1"/>
                </a:solidFill>
                <a:latin typeface="Times New Roman" pitchFamily="18" charset="0"/>
                <a:cs typeface="Times New Roman" pitchFamily="18" charset="0"/>
              </a:rPr>
              <a:t>.</a:t>
            </a:r>
          </a:p>
          <a:p>
            <a:pPr marL="3175" indent="9525">
              <a:lnSpc>
                <a:spcPct val="110000"/>
              </a:lnSpc>
              <a:spcBef>
                <a:spcPts val="1200"/>
              </a:spcBef>
              <a:buNone/>
              <a:defRPr/>
            </a:pPr>
            <a:r>
              <a:rPr lang="en-US" sz="2900" dirty="0" err="1" smtClean="0">
                <a:solidFill>
                  <a:schemeClr val="tx1"/>
                </a:solidFill>
                <a:latin typeface="Times New Roman" pitchFamily="18" charset="0"/>
                <a:cs typeface="Times New Roman" pitchFamily="18" charset="0"/>
              </a:rPr>
              <a:t>Các</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hàm</a:t>
            </a:r>
            <a:r>
              <a:rPr lang="en-US" sz="2900" dirty="0" smtClean="0">
                <a:solidFill>
                  <a:schemeClr val="tx1"/>
                </a:solidFill>
                <a:latin typeface="Times New Roman" pitchFamily="18" charset="0"/>
                <a:cs typeface="Times New Roman" pitchFamily="18" charset="0"/>
              </a:rPr>
              <a:t>  VÀO/RA </a:t>
            </a:r>
            <a:r>
              <a:rPr lang="en-US" sz="2900" dirty="0" err="1" smtClean="0">
                <a:solidFill>
                  <a:schemeClr val="tx1"/>
                </a:solidFill>
                <a:latin typeface="Times New Roman" pitchFamily="18" charset="0"/>
                <a:cs typeface="Times New Roman" pitchFamily="18" charset="0"/>
              </a:rPr>
              <a:t>thường</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dùng</a:t>
            </a:r>
            <a:endParaRPr lang="en-US" sz="2900" dirty="0" smtClean="0">
              <a:solidFill>
                <a:schemeClr val="tx1"/>
              </a:solidFill>
              <a:latin typeface="Times New Roman" pitchFamily="18" charset="0"/>
              <a:cs typeface="Times New Roman" pitchFamily="18" charset="0"/>
            </a:endParaRPr>
          </a:p>
          <a:p>
            <a:pPr marL="3175" indent="9525">
              <a:lnSpc>
                <a:spcPct val="110000"/>
              </a:lnSpc>
              <a:spcBef>
                <a:spcPts val="0"/>
              </a:spcBef>
              <a:buNone/>
              <a:defRPr/>
            </a:pPr>
            <a:r>
              <a:rPr lang="en-US" sz="2900" dirty="0" err="1" smtClean="0">
                <a:solidFill>
                  <a:schemeClr val="tx1"/>
                </a:solidFill>
                <a:latin typeface="Times New Roman" pitchFamily="18" charset="0"/>
                <a:cs typeface="Times New Roman" pitchFamily="18" charset="0"/>
              </a:rPr>
              <a:t>thông</a:t>
            </a:r>
            <a:r>
              <a:rPr lang="en-US" sz="2900" dirty="0" smtClean="0">
                <a:solidFill>
                  <a:schemeClr val="tx1"/>
                </a:solidFill>
                <a:latin typeface="Times New Roman" pitchFamily="18" charset="0"/>
                <a:cs typeface="Times New Roman" pitchFamily="18" charset="0"/>
              </a:rPr>
              <a:t> qua </a:t>
            </a:r>
            <a:r>
              <a:rPr lang="en-US" sz="2900" dirty="0" err="1" smtClean="0">
                <a:solidFill>
                  <a:schemeClr val="tx1"/>
                </a:solidFill>
                <a:latin typeface="Times New Roman" pitchFamily="18" charset="0"/>
                <a:cs typeface="Times New Roman" pitchFamily="18" charset="0"/>
              </a:rPr>
              <a:t>ngắt</a:t>
            </a:r>
            <a:r>
              <a:rPr lang="en-US" sz="2900" dirty="0" smtClean="0">
                <a:solidFill>
                  <a:schemeClr val="tx1"/>
                </a:solidFill>
                <a:latin typeface="Times New Roman" pitchFamily="18" charset="0"/>
                <a:cs typeface="Times New Roman" pitchFamily="18" charset="0"/>
              </a:rPr>
              <a:t> </a:t>
            </a:r>
            <a:r>
              <a:rPr lang="en-US" sz="2900" dirty="0" err="1" smtClean="0">
                <a:solidFill>
                  <a:schemeClr val="tx1"/>
                </a:solidFill>
                <a:latin typeface="Times New Roman" pitchFamily="18" charset="0"/>
                <a:cs typeface="Times New Roman" pitchFamily="18" charset="0"/>
              </a:rPr>
              <a:t>của</a:t>
            </a:r>
            <a:r>
              <a:rPr lang="en-US" sz="2900" dirty="0" smtClean="0">
                <a:solidFill>
                  <a:schemeClr val="tx1"/>
                </a:solidFill>
                <a:latin typeface="Times New Roman" pitchFamily="18" charset="0"/>
                <a:cs typeface="Times New Roman" pitchFamily="18" charset="0"/>
              </a:rPr>
              <a:t> DOS </a:t>
            </a:r>
            <a:r>
              <a:rPr lang="en-US" sz="2900" dirty="0" err="1" smtClean="0">
                <a:solidFill>
                  <a:schemeClr val="tx1"/>
                </a:solidFill>
                <a:latin typeface="Times New Roman" pitchFamily="18" charset="0"/>
                <a:cs typeface="Times New Roman" pitchFamily="18" charset="0"/>
              </a:rPr>
              <a:t>và</a:t>
            </a:r>
            <a:r>
              <a:rPr lang="en-US" sz="2900" dirty="0" smtClean="0">
                <a:solidFill>
                  <a:schemeClr val="tx1"/>
                </a:solidFill>
                <a:latin typeface="Times New Roman" pitchFamily="18" charset="0"/>
                <a:cs typeface="Times New Roman" pitchFamily="18" charset="0"/>
              </a:rPr>
              <a:t> BIOS:</a:t>
            </a:r>
          </a:p>
        </p:txBody>
      </p:sp>
      <p:sp>
        <p:nvSpPr>
          <p:cNvPr id="15363" name="Date Placeholder 3"/>
          <p:cNvSpPr>
            <a:spLocks noGrp="1"/>
          </p:cNvSpPr>
          <p:nvPr>
            <p:ph type="dt" sz="half" idx="4294967295"/>
          </p:nvPr>
        </p:nvSpPr>
        <p:spPr bwMode="auto">
          <a:xfrm>
            <a:off x="8183880" y="6528435"/>
            <a:ext cx="914400" cy="290513"/>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7FEF8D0D-7EE8-4E4A-A9E5-EA26F9919B16}" type="datetime1">
              <a:rPr lang="en-US" sz="1400" smtClean="0"/>
              <a:pPr algn="l" fontAlgn="base">
                <a:spcBef>
                  <a:spcPct val="0"/>
                </a:spcBef>
                <a:spcAft>
                  <a:spcPct val="0"/>
                </a:spcAft>
                <a:defRPr/>
              </a:pPr>
              <a:t>9/2/2014</a:t>
            </a:fld>
            <a:endParaRPr lang="en-US" sz="1400" dirty="0" smtClean="0"/>
          </a:p>
        </p:txBody>
      </p:sp>
      <p:sp>
        <p:nvSpPr>
          <p:cNvPr id="42" name="TextBox 41"/>
          <p:cNvSpPr txBox="1"/>
          <p:nvPr/>
        </p:nvSpPr>
        <p:spPr>
          <a:xfrm>
            <a:off x="4796792" y="437524"/>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lgn="ctr"/>
            <a:r>
              <a:rPr lang="en-US" sz="1700" b="1" dirty="0" smtClean="0">
                <a:solidFill>
                  <a:schemeClr val="bg1"/>
                </a:solidFill>
                <a:cs typeface="Arial" pitchFamily="34" charset="0"/>
              </a:rPr>
              <a:t>PHẦN MỀM ỨNG DỤNG</a:t>
            </a:r>
          </a:p>
        </p:txBody>
      </p:sp>
      <p:sp>
        <p:nvSpPr>
          <p:cNvPr id="44" name="TextBox 43"/>
          <p:cNvSpPr txBox="1"/>
          <p:nvPr/>
        </p:nvSpPr>
        <p:spPr>
          <a:xfrm>
            <a:off x="5051134" y="907714"/>
            <a:ext cx="1737360" cy="1235723"/>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ct val="110000"/>
              </a:lnSpc>
            </a:pPr>
            <a:r>
              <a:rPr lang="en-US" sz="1700" b="1" dirty="0" smtClean="0">
                <a:solidFill>
                  <a:schemeClr val="bg1"/>
                </a:solidFill>
                <a:cs typeface="Arial" pitchFamily="34" charset="0"/>
              </a:rPr>
              <a:t>DOS</a:t>
            </a:r>
          </a:p>
          <a:p>
            <a:pPr algn="ctr">
              <a:lnSpc>
                <a:spcPct val="110000"/>
              </a:lnSpc>
            </a:pPr>
            <a:r>
              <a:rPr lang="en-US" sz="1400" b="1" dirty="0" err="1" smtClean="0">
                <a:solidFill>
                  <a:schemeClr val="bg1"/>
                </a:solidFill>
                <a:cs typeface="Arial" pitchFamily="34" charset="0"/>
              </a:rPr>
              <a:t>Thâm</a:t>
            </a:r>
            <a:r>
              <a:rPr lang="en-US" sz="1400" b="1" dirty="0" smtClean="0">
                <a:solidFill>
                  <a:schemeClr val="bg1"/>
                </a:solidFill>
                <a:cs typeface="Arial" pitchFamily="34" charset="0"/>
              </a:rPr>
              <a:t> </a:t>
            </a:r>
            <a:r>
              <a:rPr lang="en-US" sz="1400" b="1" dirty="0" err="1" smtClean="0">
                <a:solidFill>
                  <a:schemeClr val="bg1"/>
                </a:solidFill>
                <a:cs typeface="Arial" pitchFamily="34" charset="0"/>
              </a:rPr>
              <a:t>nhập</a:t>
            </a:r>
            <a:r>
              <a:rPr lang="en-US" sz="1400" b="1" dirty="0" smtClean="0">
                <a:solidFill>
                  <a:schemeClr val="bg1"/>
                </a:solidFill>
                <a:cs typeface="Arial" pitchFamily="34" charset="0"/>
              </a:rPr>
              <a:t> qua </a:t>
            </a:r>
          </a:p>
          <a:p>
            <a:pPr algn="ctr">
              <a:lnSpc>
                <a:spcPct val="110000"/>
              </a:lnSpc>
            </a:pPr>
            <a:r>
              <a:rPr lang="en-US" sz="1400" b="1" dirty="0" err="1" smtClean="0">
                <a:solidFill>
                  <a:schemeClr val="bg1"/>
                </a:solidFill>
                <a:cs typeface="Arial" pitchFamily="34" charset="0"/>
              </a:rPr>
              <a:t>các</a:t>
            </a:r>
            <a:r>
              <a:rPr lang="en-US" sz="1400" b="1" dirty="0" smtClean="0">
                <a:solidFill>
                  <a:schemeClr val="bg1"/>
                </a:solidFill>
                <a:cs typeface="Arial" pitchFamily="34" charset="0"/>
              </a:rPr>
              <a:t> CN </a:t>
            </a:r>
            <a:r>
              <a:rPr lang="en-US" sz="1400" b="1" dirty="0" err="1" smtClean="0">
                <a:solidFill>
                  <a:schemeClr val="bg1"/>
                </a:solidFill>
                <a:cs typeface="Arial" pitchFamily="34" charset="0"/>
              </a:rPr>
              <a:t>của</a:t>
            </a:r>
            <a:r>
              <a:rPr lang="en-US" sz="1400" b="1" dirty="0" smtClean="0">
                <a:solidFill>
                  <a:schemeClr val="bg1"/>
                </a:solidFill>
                <a:cs typeface="Arial" pitchFamily="34" charset="0"/>
              </a:rPr>
              <a:t> </a:t>
            </a:r>
            <a:r>
              <a:rPr lang="en-US" sz="1400" b="1" dirty="0" err="1" smtClean="0">
                <a:solidFill>
                  <a:schemeClr val="bg1"/>
                </a:solidFill>
                <a:cs typeface="Arial" pitchFamily="34" charset="0"/>
              </a:rPr>
              <a:t>ngắt</a:t>
            </a:r>
            <a:endParaRPr lang="en-US" sz="1400" b="1" dirty="0" smtClean="0">
              <a:solidFill>
                <a:schemeClr val="bg1"/>
              </a:solidFill>
              <a:cs typeface="Arial" pitchFamily="34" charset="0"/>
            </a:endParaRPr>
          </a:p>
          <a:p>
            <a:pPr algn="ctr">
              <a:lnSpc>
                <a:spcPct val="110000"/>
              </a:lnSpc>
            </a:pPr>
            <a:r>
              <a:rPr lang="en-US" sz="1400" b="1" dirty="0" smtClean="0">
                <a:solidFill>
                  <a:schemeClr val="bg1"/>
                </a:solidFill>
                <a:cs typeface="Arial" pitchFamily="34" charset="0"/>
              </a:rPr>
              <a:t> </a:t>
            </a:r>
            <a:r>
              <a:rPr lang="en-US" sz="1400" b="1" dirty="0" err="1" smtClean="0">
                <a:solidFill>
                  <a:schemeClr val="bg1"/>
                </a:solidFill>
                <a:cs typeface="Arial" pitchFamily="34" charset="0"/>
              </a:rPr>
              <a:t>int</a:t>
            </a:r>
            <a:r>
              <a:rPr lang="en-US" sz="1400" b="1" dirty="0" smtClean="0">
                <a:solidFill>
                  <a:schemeClr val="bg1"/>
                </a:solidFill>
                <a:cs typeface="Arial" pitchFamily="34" charset="0"/>
              </a:rPr>
              <a:t> 21h </a:t>
            </a:r>
            <a:r>
              <a:rPr lang="en-US" sz="1400" b="1" dirty="0" err="1" smtClean="0">
                <a:solidFill>
                  <a:schemeClr val="bg1"/>
                </a:solidFill>
                <a:cs typeface="Arial" pitchFamily="34" charset="0"/>
              </a:rPr>
              <a:t>hoặc</a:t>
            </a:r>
            <a:r>
              <a:rPr lang="en-US" sz="1400" b="1" dirty="0" smtClean="0">
                <a:solidFill>
                  <a:schemeClr val="bg1"/>
                </a:solidFill>
                <a:cs typeface="Arial" pitchFamily="34" charset="0"/>
              </a:rPr>
              <a:t> </a:t>
            </a:r>
            <a:r>
              <a:rPr lang="en-US" sz="1400" b="1" dirty="0" err="1" smtClean="0">
                <a:solidFill>
                  <a:schemeClr val="bg1"/>
                </a:solidFill>
                <a:cs typeface="Arial" pitchFamily="34" charset="0"/>
              </a:rPr>
              <a:t>các</a:t>
            </a:r>
            <a:r>
              <a:rPr lang="en-US" sz="1400" b="1" dirty="0" smtClean="0">
                <a:solidFill>
                  <a:schemeClr val="bg1"/>
                </a:solidFill>
                <a:cs typeface="Arial" pitchFamily="34" charset="0"/>
              </a:rPr>
              <a:t> </a:t>
            </a:r>
          </a:p>
          <a:p>
            <a:pPr algn="ctr">
              <a:lnSpc>
                <a:spcPct val="110000"/>
              </a:lnSpc>
            </a:pPr>
            <a:r>
              <a:rPr lang="en-US" sz="1400" b="1" dirty="0" err="1" smtClean="0">
                <a:solidFill>
                  <a:schemeClr val="bg1"/>
                </a:solidFill>
                <a:cs typeface="Arial" pitchFamily="34" charset="0"/>
              </a:rPr>
              <a:t>ngắt</a:t>
            </a:r>
            <a:r>
              <a:rPr lang="en-US" sz="1400" b="1" dirty="0" smtClean="0">
                <a:solidFill>
                  <a:schemeClr val="bg1"/>
                </a:solidFill>
                <a:cs typeface="Arial" pitchFamily="34" charset="0"/>
              </a:rPr>
              <a:t> DOS </a:t>
            </a:r>
            <a:r>
              <a:rPr lang="en-US" sz="1400" b="1" dirty="0" err="1" smtClean="0">
                <a:solidFill>
                  <a:schemeClr val="bg1"/>
                </a:solidFill>
                <a:cs typeface="Arial" pitchFamily="34" charset="0"/>
              </a:rPr>
              <a:t>khác</a:t>
            </a:r>
            <a:endParaRPr lang="en-US" sz="1400" b="1" dirty="0" smtClean="0">
              <a:solidFill>
                <a:schemeClr val="bg1"/>
              </a:solidFill>
              <a:cs typeface="Arial" pitchFamily="34" charset="0"/>
            </a:endParaRPr>
          </a:p>
        </p:txBody>
      </p:sp>
      <p:sp>
        <p:nvSpPr>
          <p:cNvPr id="46" name="TextBox 45"/>
          <p:cNvSpPr txBox="1"/>
          <p:nvPr/>
        </p:nvSpPr>
        <p:spPr>
          <a:xfrm>
            <a:off x="4828250" y="2352062"/>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lgn="ctr"/>
            <a:r>
              <a:rPr lang="en-US" sz="1700" b="1" dirty="0" smtClean="0">
                <a:solidFill>
                  <a:schemeClr val="bg1"/>
                </a:solidFill>
                <a:cs typeface="Arial" pitchFamily="34" charset="0"/>
              </a:rPr>
              <a:t>PHẦN CỨNG CỦA MÁY TÍNH</a:t>
            </a:r>
          </a:p>
        </p:txBody>
      </p:sp>
      <p:cxnSp>
        <p:nvCxnSpPr>
          <p:cNvPr id="48" name="Straight Connector 47"/>
          <p:cNvCxnSpPr/>
          <p:nvPr/>
        </p:nvCxnSpPr>
        <p:spPr>
          <a:xfrm>
            <a:off x="5105826" y="1178226"/>
            <a:ext cx="155448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5836768" y="859634"/>
            <a:ext cx="18288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5816766" y="2248242"/>
            <a:ext cx="18288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7666538" y="2259480"/>
            <a:ext cx="18288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4143536" y="1554584"/>
            <a:ext cx="160020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7646856" y="853490"/>
            <a:ext cx="18288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88916" y="3440707"/>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r>
              <a:rPr lang="en-US" sz="1600" b="1" dirty="0" err="1" smtClean="0">
                <a:solidFill>
                  <a:schemeClr val="bg1"/>
                </a:solidFill>
                <a:cs typeface="Arial" pitchFamily="34" charset="0"/>
              </a:rPr>
              <a:t>Hàm</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số</a:t>
            </a:r>
            <a:r>
              <a:rPr lang="en-US" sz="1600" b="1" dirty="0" smtClean="0">
                <a:solidFill>
                  <a:schemeClr val="bg1"/>
                </a:solidFill>
                <a:cs typeface="Arial" pitchFamily="34" charset="0"/>
              </a:rPr>
              <a:t> 1:  </a:t>
            </a:r>
            <a:r>
              <a:rPr lang="en-US" sz="1600" b="1" dirty="0" err="1" smtClean="0">
                <a:solidFill>
                  <a:schemeClr val="bg1"/>
                </a:solidFill>
                <a:cs typeface="Arial" pitchFamily="34" charset="0"/>
              </a:rPr>
              <a:t>Chờ</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nhận</a:t>
            </a:r>
            <a:r>
              <a:rPr lang="en-US" sz="1600" b="1" dirty="0" smtClean="0">
                <a:solidFill>
                  <a:schemeClr val="bg1"/>
                </a:solidFill>
                <a:cs typeface="Arial" pitchFamily="34" charset="0"/>
              </a:rPr>
              <a:t> 1 </a:t>
            </a:r>
            <a:r>
              <a:rPr lang="en-US" sz="1600" b="1" dirty="0" err="1" smtClean="0">
                <a:solidFill>
                  <a:schemeClr val="bg1"/>
                </a:solidFill>
                <a:cs typeface="Arial" pitchFamily="34" charset="0"/>
              </a:rPr>
              <a:t>ký</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tự</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từ</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bàn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phím</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AH,1</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21h</a:t>
            </a:r>
          </a:p>
          <a:p>
            <a:r>
              <a:rPr lang="en-US" sz="1600" b="1" dirty="0" smtClean="0">
                <a:solidFill>
                  <a:schemeClr val="bg1"/>
                </a:solidFill>
                <a:cs typeface="Arial" pitchFamily="34" charset="0"/>
              </a:rPr>
              <a:t>         KQ:  </a:t>
            </a:r>
            <a:r>
              <a:rPr lang="en-US" sz="1600" b="1" dirty="0" err="1" smtClean="0">
                <a:solidFill>
                  <a:schemeClr val="bg1"/>
                </a:solidFill>
                <a:cs typeface="Arial" pitchFamily="34" charset="0"/>
              </a:rPr>
              <a:t>mã</a:t>
            </a:r>
            <a:r>
              <a:rPr lang="en-US" sz="1600" b="1" dirty="0" smtClean="0">
                <a:solidFill>
                  <a:schemeClr val="bg1"/>
                </a:solidFill>
                <a:cs typeface="Arial" pitchFamily="34" charset="0"/>
              </a:rPr>
              <a:t> ASCII -&gt; AL</a:t>
            </a:r>
          </a:p>
        </p:txBody>
      </p:sp>
      <p:sp>
        <p:nvSpPr>
          <p:cNvPr id="60" name="TextBox 59"/>
          <p:cNvSpPr txBox="1"/>
          <p:nvPr/>
        </p:nvSpPr>
        <p:spPr>
          <a:xfrm>
            <a:off x="490048" y="4446931"/>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600" b="1" dirty="0" err="1" smtClean="0">
                <a:solidFill>
                  <a:schemeClr val="bg1"/>
                </a:solidFill>
                <a:cs typeface="Arial" pitchFamily="34" charset="0"/>
              </a:rPr>
              <a:t>Hàm</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số</a:t>
            </a:r>
            <a:r>
              <a:rPr lang="en-US" sz="1600" b="1" dirty="0" smtClean="0">
                <a:solidFill>
                  <a:schemeClr val="bg1"/>
                </a:solidFill>
                <a:cs typeface="Arial" pitchFamily="34" charset="0"/>
              </a:rPr>
              <a:t> 2:  </a:t>
            </a:r>
            <a:r>
              <a:rPr lang="en-US" sz="1600" b="1" dirty="0" err="1" smtClean="0">
                <a:solidFill>
                  <a:schemeClr val="bg1"/>
                </a:solidFill>
                <a:cs typeface="Arial" pitchFamily="34" charset="0"/>
              </a:rPr>
              <a:t>Hiện</a:t>
            </a:r>
            <a:r>
              <a:rPr lang="en-US" sz="1600" b="1" dirty="0" smtClean="0">
                <a:solidFill>
                  <a:schemeClr val="bg1"/>
                </a:solidFill>
                <a:cs typeface="Arial" pitchFamily="34" charset="0"/>
              </a:rPr>
              <a:t> 1 </a:t>
            </a:r>
            <a:r>
              <a:rPr lang="en-US" sz="1600" b="1" dirty="0" err="1" smtClean="0">
                <a:solidFill>
                  <a:schemeClr val="bg1"/>
                </a:solidFill>
                <a:cs typeface="Arial" pitchFamily="34" charset="0"/>
              </a:rPr>
              <a:t>ký</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tự</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lên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màn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hình</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  </a:t>
            </a:r>
            <a:r>
              <a:rPr lang="en-US" sz="1600" b="1" i="1" dirty="0" err="1" smtClean="0">
                <a:solidFill>
                  <a:schemeClr val="bg1"/>
                </a:solidFill>
                <a:cs typeface="Arial" pitchFamily="34" charset="0"/>
              </a:rPr>
              <a:t>Cách</a:t>
            </a:r>
            <a:r>
              <a:rPr lang="en-US" sz="1600" b="1" i="1" dirty="0" smtClean="0">
                <a:solidFill>
                  <a:schemeClr val="bg1"/>
                </a:solidFill>
                <a:cs typeface="Arial" pitchFamily="34" charset="0"/>
              </a:rPr>
              <a:t> 1</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AL, </a:t>
            </a:r>
            <a:r>
              <a:rPr lang="en-US" sz="1600" b="1" dirty="0" err="1" smtClean="0">
                <a:solidFill>
                  <a:schemeClr val="bg1"/>
                </a:solidFill>
                <a:cs typeface="Arial" pitchFamily="34" charset="0"/>
              </a:rPr>
              <a:t>mã</a:t>
            </a:r>
            <a:r>
              <a:rPr lang="en-US" sz="1600" b="1" dirty="0" smtClean="0">
                <a:solidFill>
                  <a:schemeClr val="bg1"/>
                </a:solidFill>
                <a:cs typeface="Arial" pitchFamily="34" charset="0"/>
              </a:rPr>
              <a:t> ASCII </a:t>
            </a:r>
            <a:r>
              <a:rPr lang="en-US" sz="1600" b="1" dirty="0" err="1" smtClean="0">
                <a:solidFill>
                  <a:schemeClr val="bg1"/>
                </a:solidFill>
                <a:cs typeface="Arial" pitchFamily="34" charset="0"/>
              </a:rPr>
              <a:t>của</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ký</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tự</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AH,0eh</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10h</a:t>
            </a:r>
          </a:p>
        </p:txBody>
      </p:sp>
      <p:sp>
        <p:nvSpPr>
          <p:cNvPr id="61" name="TextBox 60"/>
          <p:cNvSpPr txBox="1"/>
          <p:nvPr/>
        </p:nvSpPr>
        <p:spPr>
          <a:xfrm>
            <a:off x="4590230" y="4447329"/>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endParaRPr lang="en-US" b="1" dirty="0" smtClean="0">
              <a:solidFill>
                <a:schemeClr val="bg1"/>
              </a:solidFill>
              <a:latin typeface="Arial Narrow" pitchFamily="34" charset="0"/>
            </a:endParaRPr>
          </a:p>
          <a:p>
            <a:r>
              <a:rPr lang="en-US" sz="1600" b="1" i="1" dirty="0" err="1" smtClean="0">
                <a:solidFill>
                  <a:schemeClr val="bg1"/>
                </a:solidFill>
                <a:cs typeface="Arial" pitchFamily="34" charset="0"/>
              </a:rPr>
              <a:t>Cách</a:t>
            </a:r>
            <a:r>
              <a:rPr lang="en-US" sz="1600" b="1" i="1" dirty="0" smtClean="0">
                <a:solidFill>
                  <a:schemeClr val="bg1"/>
                </a:solidFill>
                <a:cs typeface="Arial" pitchFamily="34" charset="0"/>
              </a:rPr>
              <a:t> 2</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DL, </a:t>
            </a:r>
            <a:r>
              <a:rPr lang="en-US" sz="1600" b="1" dirty="0" err="1" smtClean="0">
                <a:solidFill>
                  <a:schemeClr val="bg1"/>
                </a:solidFill>
                <a:cs typeface="Arial" pitchFamily="34" charset="0"/>
              </a:rPr>
              <a:t>mã</a:t>
            </a:r>
            <a:r>
              <a:rPr lang="en-US" sz="1600" b="1" dirty="0" smtClean="0">
                <a:solidFill>
                  <a:schemeClr val="bg1"/>
                </a:solidFill>
                <a:cs typeface="Arial" pitchFamily="34" charset="0"/>
              </a:rPr>
              <a:t> ASCII </a:t>
            </a:r>
            <a:r>
              <a:rPr lang="en-US" sz="1600" b="1" dirty="0" err="1" smtClean="0">
                <a:solidFill>
                  <a:schemeClr val="bg1"/>
                </a:solidFill>
                <a:cs typeface="Arial" pitchFamily="34" charset="0"/>
              </a:rPr>
              <a:t>của</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ký</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tụ</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AH,2</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21h</a:t>
            </a:r>
          </a:p>
        </p:txBody>
      </p:sp>
      <p:sp>
        <p:nvSpPr>
          <p:cNvPr id="62" name="TextBox 61"/>
          <p:cNvSpPr txBox="1"/>
          <p:nvPr/>
        </p:nvSpPr>
        <p:spPr>
          <a:xfrm>
            <a:off x="485520" y="5452521"/>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600" b="1" dirty="0" err="1" smtClean="0">
                <a:solidFill>
                  <a:schemeClr val="bg1"/>
                </a:solidFill>
                <a:cs typeface="Arial" pitchFamily="34" charset="0"/>
              </a:rPr>
              <a:t>Hàm</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số</a:t>
            </a:r>
            <a:r>
              <a:rPr lang="en-US" sz="1600" b="1" dirty="0" smtClean="0">
                <a:solidFill>
                  <a:schemeClr val="bg1"/>
                </a:solidFill>
                <a:cs typeface="Arial" pitchFamily="34" charset="0"/>
              </a:rPr>
              <a:t> 3:  </a:t>
            </a:r>
            <a:r>
              <a:rPr lang="en-US" sz="1600" b="1" dirty="0" err="1" smtClean="0">
                <a:solidFill>
                  <a:schemeClr val="bg1"/>
                </a:solidFill>
                <a:cs typeface="Arial" pitchFamily="34" charset="0"/>
              </a:rPr>
              <a:t>Hiện</a:t>
            </a:r>
            <a:r>
              <a:rPr lang="en-US" sz="1600" b="1" dirty="0" smtClean="0">
                <a:solidFill>
                  <a:schemeClr val="bg1"/>
                </a:solidFill>
                <a:cs typeface="Arial" pitchFamily="34" charset="0"/>
              </a:rPr>
              <a:t> 1 </a:t>
            </a:r>
            <a:r>
              <a:rPr lang="en-US" sz="1600" b="1" dirty="0" err="1" smtClean="0">
                <a:solidFill>
                  <a:schemeClr val="bg1"/>
                </a:solidFill>
                <a:cs typeface="Arial" pitchFamily="34" charset="0"/>
              </a:rPr>
              <a:t>xâu</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kết</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thúc</a:t>
            </a:r>
            <a:r>
              <a:rPr lang="en-US" sz="1600" b="1" dirty="0" smtClean="0">
                <a:solidFill>
                  <a:schemeClr val="bg1"/>
                </a:solidFill>
                <a:cs typeface="Arial" pitchFamily="34" charset="0"/>
              </a:rPr>
              <a:t> ‘$’)</a:t>
            </a:r>
          </a:p>
          <a:p>
            <a:r>
              <a:rPr lang="en-US" sz="1600" b="1" dirty="0" smtClean="0">
                <a:solidFill>
                  <a:schemeClr val="bg1"/>
                </a:solidFill>
                <a:cs typeface="Arial" pitchFamily="34" charset="0"/>
              </a:rPr>
              <a:t>                    lea    DX, </a:t>
            </a:r>
            <a:r>
              <a:rPr lang="en-US" sz="1600" b="1" dirty="0" err="1" smtClean="0">
                <a:solidFill>
                  <a:schemeClr val="bg1"/>
                </a:solidFill>
                <a:cs typeface="Arial" pitchFamily="34" charset="0"/>
              </a:rPr>
              <a:t>tên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biến</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xâu</a:t>
            </a:r>
            <a:endParaRPr lang="en-US" sz="1600" b="1" dirty="0" smtClean="0">
              <a:solidFill>
                <a:schemeClr val="bg1"/>
              </a:solidFill>
              <a:cs typeface="Arial" pitchFamily="34" charset="0"/>
            </a:endParaRP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AH,9</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21h</a:t>
            </a:r>
          </a:p>
        </p:txBody>
      </p:sp>
      <p:sp>
        <p:nvSpPr>
          <p:cNvPr id="63" name="TextBox 62"/>
          <p:cNvSpPr txBox="1"/>
          <p:nvPr/>
        </p:nvSpPr>
        <p:spPr>
          <a:xfrm>
            <a:off x="4585702" y="5455942"/>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600" b="1" dirty="0" err="1" smtClean="0">
                <a:solidFill>
                  <a:schemeClr val="bg1"/>
                </a:solidFill>
                <a:cs typeface="Arial" pitchFamily="34" charset="0"/>
              </a:rPr>
              <a:t>Hàm</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số</a:t>
            </a:r>
            <a:r>
              <a:rPr lang="en-US" sz="1600" b="1" dirty="0" smtClean="0">
                <a:solidFill>
                  <a:schemeClr val="bg1"/>
                </a:solidFill>
                <a:cs typeface="Arial" pitchFamily="34" charset="0"/>
              </a:rPr>
              <a:t> 4: </a:t>
            </a:r>
            <a:r>
              <a:rPr lang="en-US" sz="1600" b="1" dirty="0" err="1" smtClean="0">
                <a:solidFill>
                  <a:schemeClr val="bg1"/>
                </a:solidFill>
                <a:cs typeface="Arial" pitchFamily="34" charset="0"/>
              </a:rPr>
              <a:t>Trở</a:t>
            </a:r>
            <a:r>
              <a:rPr lang="en-US" sz="1600" b="1" dirty="0" smtClean="0">
                <a:solidFill>
                  <a:schemeClr val="bg1"/>
                </a:solidFill>
                <a:cs typeface="Arial" pitchFamily="34" charset="0"/>
              </a:rPr>
              <a:t> </a:t>
            </a:r>
            <a:r>
              <a:rPr lang="en-US" sz="1600" b="1" dirty="0" err="1" smtClean="0">
                <a:solidFill>
                  <a:schemeClr val="bg1"/>
                </a:solidFill>
                <a:cs typeface="Arial" pitchFamily="34" charset="0"/>
              </a:rPr>
              <a:t>về</a:t>
            </a:r>
            <a:r>
              <a:rPr lang="en-US" sz="1600" b="1" dirty="0" smtClean="0">
                <a:solidFill>
                  <a:schemeClr val="bg1"/>
                </a:solidFill>
                <a:cs typeface="Arial" pitchFamily="34" charset="0"/>
              </a:rPr>
              <a:t> DOS</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mov</a:t>
            </a:r>
            <a:r>
              <a:rPr lang="en-US" sz="1600" b="1" dirty="0" smtClean="0">
                <a:solidFill>
                  <a:schemeClr val="bg1"/>
                </a:solidFill>
                <a:cs typeface="Arial" pitchFamily="34" charset="0"/>
              </a:rPr>
              <a:t>   AH,4Ch</a:t>
            </a:r>
          </a:p>
          <a:p>
            <a:r>
              <a:rPr lang="en-US" sz="1600" b="1" dirty="0" smtClean="0">
                <a:solidFill>
                  <a:schemeClr val="bg1"/>
                </a:solidFill>
                <a:cs typeface="Arial" pitchFamily="34" charset="0"/>
              </a:rPr>
              <a:t>               </a:t>
            </a:r>
            <a:r>
              <a:rPr lang="en-US" sz="1600" b="1" dirty="0" err="1" smtClean="0">
                <a:solidFill>
                  <a:schemeClr val="bg1"/>
                </a:solidFill>
                <a:cs typeface="Arial" pitchFamily="34" charset="0"/>
              </a:rPr>
              <a:t>int</a:t>
            </a:r>
            <a:r>
              <a:rPr lang="en-US" sz="1600" b="1" dirty="0" smtClean="0">
                <a:solidFill>
                  <a:schemeClr val="bg1"/>
                </a:solidFill>
                <a:cs typeface="Arial" pitchFamily="34" charset="0"/>
              </a:rPr>
              <a:t>      21h</a:t>
            </a:r>
          </a:p>
          <a:p>
            <a:endParaRPr lang="en-US" b="1" dirty="0" smtClean="0">
              <a:solidFill>
                <a:schemeClr val="bg1"/>
              </a:solidFill>
              <a:latin typeface="Arial Narrow" pitchFamily="34" charset="0"/>
            </a:endParaRPr>
          </a:p>
        </p:txBody>
      </p:sp>
      <p:sp>
        <p:nvSpPr>
          <p:cNvPr id="20" name="TextBox 19"/>
          <p:cNvSpPr txBox="1"/>
          <p:nvPr/>
        </p:nvSpPr>
        <p:spPr>
          <a:xfrm>
            <a:off x="6890412" y="923544"/>
            <a:ext cx="1737360" cy="1235723"/>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ct val="110000"/>
              </a:lnSpc>
            </a:pPr>
            <a:r>
              <a:rPr lang="en-US" sz="1700" b="1" dirty="0" smtClean="0">
                <a:solidFill>
                  <a:schemeClr val="bg1"/>
                </a:solidFill>
                <a:cs typeface="Arial" pitchFamily="34" charset="0"/>
              </a:rPr>
              <a:t>BIOS</a:t>
            </a:r>
          </a:p>
          <a:p>
            <a:pPr algn="ctr">
              <a:lnSpc>
                <a:spcPct val="110000"/>
              </a:lnSpc>
            </a:pPr>
            <a:r>
              <a:rPr lang="en-US" sz="1400" b="1" dirty="0" err="1" smtClean="0">
                <a:solidFill>
                  <a:schemeClr val="bg1"/>
                </a:solidFill>
                <a:cs typeface="Arial" pitchFamily="34" charset="0"/>
              </a:rPr>
              <a:t>Thâm</a:t>
            </a:r>
            <a:r>
              <a:rPr lang="en-US" sz="1400" b="1" dirty="0" smtClean="0">
                <a:solidFill>
                  <a:schemeClr val="bg1"/>
                </a:solidFill>
                <a:cs typeface="Arial" pitchFamily="34" charset="0"/>
              </a:rPr>
              <a:t> </a:t>
            </a:r>
            <a:r>
              <a:rPr lang="en-US" sz="1400" b="1" dirty="0" err="1" smtClean="0">
                <a:solidFill>
                  <a:schemeClr val="bg1"/>
                </a:solidFill>
                <a:cs typeface="Arial" pitchFamily="34" charset="0"/>
              </a:rPr>
              <a:t>nhập</a:t>
            </a:r>
            <a:r>
              <a:rPr lang="en-US" sz="1400" b="1" dirty="0" smtClean="0">
                <a:solidFill>
                  <a:schemeClr val="bg1"/>
                </a:solidFill>
                <a:cs typeface="Arial" pitchFamily="34" charset="0"/>
              </a:rPr>
              <a:t> qua </a:t>
            </a:r>
          </a:p>
          <a:p>
            <a:pPr algn="ctr">
              <a:lnSpc>
                <a:spcPct val="110000"/>
              </a:lnSpc>
            </a:pPr>
            <a:r>
              <a:rPr lang="en-US" sz="1400" b="1" dirty="0" err="1" smtClean="0">
                <a:solidFill>
                  <a:schemeClr val="bg1"/>
                </a:solidFill>
                <a:cs typeface="Arial" pitchFamily="34" charset="0"/>
              </a:rPr>
              <a:t>các</a:t>
            </a:r>
            <a:r>
              <a:rPr lang="en-US" sz="1400" b="1" dirty="0" smtClean="0">
                <a:solidFill>
                  <a:schemeClr val="bg1"/>
                </a:solidFill>
                <a:cs typeface="Arial" pitchFamily="34" charset="0"/>
              </a:rPr>
              <a:t> CN </a:t>
            </a:r>
          </a:p>
          <a:p>
            <a:pPr algn="ctr">
              <a:lnSpc>
                <a:spcPct val="110000"/>
              </a:lnSpc>
            </a:pPr>
            <a:r>
              <a:rPr lang="en-US" sz="1400" b="1" dirty="0" err="1" smtClean="0">
                <a:solidFill>
                  <a:schemeClr val="bg1"/>
                </a:solidFill>
                <a:cs typeface="Arial" pitchFamily="34" charset="0"/>
              </a:rPr>
              <a:t>của</a:t>
            </a:r>
            <a:r>
              <a:rPr lang="en-US" sz="1400" b="1" dirty="0" smtClean="0">
                <a:solidFill>
                  <a:schemeClr val="bg1"/>
                </a:solidFill>
                <a:cs typeface="Arial" pitchFamily="34" charset="0"/>
              </a:rPr>
              <a:t> </a:t>
            </a:r>
            <a:r>
              <a:rPr lang="en-US" sz="1400" b="1" dirty="0" err="1" smtClean="0">
                <a:solidFill>
                  <a:schemeClr val="bg1"/>
                </a:solidFill>
                <a:cs typeface="Arial" pitchFamily="34" charset="0"/>
              </a:rPr>
              <a:t>ngắt</a:t>
            </a:r>
            <a:endParaRPr lang="en-US" sz="1400" b="1" dirty="0" smtClean="0">
              <a:solidFill>
                <a:schemeClr val="bg1"/>
              </a:solidFill>
              <a:cs typeface="Arial" pitchFamily="34" charset="0"/>
            </a:endParaRPr>
          </a:p>
          <a:p>
            <a:pPr algn="ctr">
              <a:lnSpc>
                <a:spcPct val="110000"/>
              </a:lnSpc>
            </a:pPr>
            <a:r>
              <a:rPr lang="en-US" sz="1400" b="1" dirty="0" smtClean="0">
                <a:solidFill>
                  <a:schemeClr val="bg1"/>
                </a:solidFill>
                <a:cs typeface="Arial" pitchFamily="34" charset="0"/>
              </a:rPr>
              <a:t> BIOS</a:t>
            </a:r>
          </a:p>
        </p:txBody>
      </p:sp>
      <p:cxnSp>
        <p:nvCxnSpPr>
          <p:cNvPr id="21" name="Straight Connector 20"/>
          <p:cNvCxnSpPr/>
          <p:nvPr/>
        </p:nvCxnSpPr>
        <p:spPr>
          <a:xfrm>
            <a:off x="7020894" y="1193466"/>
            <a:ext cx="155448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ox(in)">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box(in)">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box(in)">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box(in)">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box(in)">
                                      <p:cBhvr>
                                        <p:cTn id="48" dur="500"/>
                                        <p:tgtEl>
                                          <p:spTgt spid="50"/>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ox(in)">
                                      <p:cBhvr>
                                        <p:cTn id="53" dur="500"/>
                                        <p:tgtEl>
                                          <p:spTgt spid="44"/>
                                        </p:tgtEl>
                                      </p:cBhvr>
                                    </p:animEffect>
                                  </p:childTnLst>
                                </p:cTn>
                              </p:par>
                              <p:par>
                                <p:cTn id="54" presetID="4" presetClass="entr" presetSubtype="16" fill="hold"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box(in)">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ox(in)">
                                      <p:cBhvr>
                                        <p:cTn id="61" dur="500"/>
                                        <p:tgtEl>
                                          <p:spTgt spid="51"/>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box(in)">
                                      <p:cBhvr>
                                        <p:cTn id="66" dur="500"/>
                                        <p:tgtEl>
                                          <p:spTgt spid="53"/>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animEffect transition="in" filter="box(in)">
                                      <p:cBhvr>
                                        <p:cTn id="71" dur="500"/>
                                        <p:tgtEl>
                                          <p:spTgt spid="3">
                                            <p:txEl>
                                              <p:pRg st="3" end="3"/>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3">
                                            <p:txEl>
                                              <p:pRg st="4" end="4"/>
                                            </p:txEl>
                                          </p:spTgt>
                                        </p:tgtEl>
                                        <p:attrNameLst>
                                          <p:attrName>style.visibility</p:attrName>
                                        </p:attrNameLst>
                                      </p:cBhvr>
                                      <p:to>
                                        <p:strVal val="visible"/>
                                      </p:to>
                                    </p:set>
                                    <p:animEffect transition="in" filter="box(in)">
                                      <p:cBhvr>
                                        <p:cTn id="74" dur="500"/>
                                        <p:tgtEl>
                                          <p:spTgt spid="3">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box(in)">
                                      <p:cBhvr>
                                        <p:cTn id="79" dur="500"/>
                                        <p:tgtEl>
                                          <p:spTgt spid="59"/>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box(in)">
                                      <p:cBhvr>
                                        <p:cTn id="84" dur="500"/>
                                        <p:tgtEl>
                                          <p:spTgt spid="60"/>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box(in)">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box(in)">
                                      <p:cBhvr>
                                        <p:cTn id="94" dur="500"/>
                                        <p:tgtEl>
                                          <p:spTgt spid="62"/>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box(in)">
                                      <p:cBhvr>
                                        <p:cTn id="9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animBg="1"/>
      <p:bldP spid="59" grpId="0" animBg="1"/>
      <p:bldP spid="60" grpId="0" animBg="1"/>
      <p:bldP spid="61" grpId="0" animBg="1"/>
      <p:bldP spid="62" grpId="0" animBg="1"/>
      <p:bldP spid="63"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52400" y="472440"/>
            <a:ext cx="8229600" cy="457200"/>
          </a:xfrm>
        </p:spPr>
        <p:txBody>
          <a:bodyPr/>
          <a:lstStyle/>
          <a:p>
            <a:pPr eaLnBrk="1" hangingPunct="1"/>
            <a:r>
              <a:rPr lang="en-US" sz="2800" dirty="0" smtClean="0">
                <a:solidFill>
                  <a:schemeClr val="tx1"/>
                </a:solidFill>
              </a:rPr>
              <a:t>1.5 </a:t>
            </a:r>
            <a:r>
              <a:rPr lang="en-US" sz="2800" dirty="0" err="1" smtClean="0">
                <a:solidFill>
                  <a:schemeClr val="tx1"/>
                </a:solidFill>
              </a:rPr>
              <a:t>Hệ</a:t>
            </a:r>
            <a:r>
              <a:rPr lang="en-US" sz="2800" dirty="0" smtClean="0">
                <a:solidFill>
                  <a:schemeClr val="tx1"/>
                </a:solidFill>
              </a:rPr>
              <a:t> </a:t>
            </a:r>
            <a:r>
              <a:rPr lang="en-US" sz="2800" dirty="0" err="1" smtClean="0">
                <a:solidFill>
                  <a:schemeClr val="tx1"/>
                </a:solidFill>
              </a:rPr>
              <a:t>lệnh</a:t>
            </a:r>
            <a:endParaRPr lang="en-US" sz="2800" dirty="0" smtClean="0">
              <a:solidFill>
                <a:schemeClr val="tx1"/>
              </a:solidFill>
            </a:endParaRPr>
          </a:p>
        </p:txBody>
      </p:sp>
      <p:sp>
        <p:nvSpPr>
          <p:cNvPr id="15366" name="Content Placeholder 2"/>
          <p:cNvSpPr>
            <a:spLocks noGrp="1"/>
          </p:cNvSpPr>
          <p:nvPr>
            <p:ph idx="1"/>
          </p:nvPr>
        </p:nvSpPr>
        <p:spPr>
          <a:xfrm>
            <a:off x="185056" y="906808"/>
            <a:ext cx="8869680" cy="5943600"/>
          </a:xfrm>
        </p:spPr>
        <p:txBody>
          <a:bodyPr/>
          <a:lstStyle/>
          <a:p>
            <a:pPr algn="just" eaLnBrk="1" hangingPunct="1">
              <a:buNone/>
            </a:pPr>
            <a:r>
              <a:rPr lang="en-US" sz="2300" dirty="0" smtClean="0">
                <a:solidFill>
                  <a:schemeClr val="tx1"/>
                </a:solidFill>
              </a:rPr>
              <a:t>1.5.1 </a:t>
            </a:r>
            <a:r>
              <a:rPr lang="en-US" sz="2300" dirty="0" err="1" smtClean="0">
                <a:solidFill>
                  <a:schemeClr val="tx1"/>
                </a:solidFill>
              </a:rPr>
              <a:t>Cú</a:t>
            </a:r>
            <a:r>
              <a:rPr lang="en-US" sz="2300" dirty="0" smtClean="0">
                <a:solidFill>
                  <a:schemeClr val="tx1"/>
                </a:solidFill>
              </a:rPr>
              <a:t> </a:t>
            </a:r>
            <a:r>
              <a:rPr lang="en-US" sz="2300" dirty="0" err="1" smtClean="0">
                <a:solidFill>
                  <a:schemeClr val="tx1"/>
                </a:solidFill>
              </a:rPr>
              <a:t>pháp</a:t>
            </a:r>
            <a:r>
              <a:rPr lang="en-US" sz="2300" dirty="0" smtClean="0">
                <a:solidFill>
                  <a:schemeClr val="tx1"/>
                </a:solidFill>
              </a:rPr>
              <a:t> 1 </a:t>
            </a:r>
            <a:r>
              <a:rPr lang="en-US" sz="2300" dirty="0" err="1" smtClean="0">
                <a:solidFill>
                  <a:schemeClr val="tx1"/>
                </a:solidFill>
              </a:rPr>
              <a:t>dòng</a:t>
            </a:r>
            <a:r>
              <a:rPr lang="en-US" sz="2300" dirty="0" smtClean="0">
                <a:solidFill>
                  <a:schemeClr val="tx1"/>
                </a:solidFill>
              </a:rPr>
              <a:t> </a:t>
            </a:r>
            <a:r>
              <a:rPr lang="en-US" sz="2300" dirty="0" err="1" smtClean="0">
                <a:solidFill>
                  <a:schemeClr val="tx1"/>
                </a:solidFill>
              </a:rPr>
              <a:t>lệnh</a:t>
            </a:r>
            <a:r>
              <a:rPr lang="en-US" sz="2300" dirty="0" smtClean="0">
                <a:solidFill>
                  <a:schemeClr val="tx1"/>
                </a:solidFill>
              </a:rPr>
              <a:t> Assembly</a:t>
            </a:r>
          </a:p>
          <a:p>
            <a:pPr algn="just" eaLnBrk="1" hangingPunct="1">
              <a:spcBef>
                <a:spcPts val="0"/>
              </a:spcBef>
              <a:buNone/>
            </a:pPr>
            <a:r>
              <a:rPr lang="en-US" sz="2500" dirty="0" err="1" smtClean="0">
                <a:solidFill>
                  <a:schemeClr val="tx1"/>
                </a:solidFill>
                <a:latin typeface="Times New Roman" pitchFamily="18" charset="0"/>
                <a:cs typeface="Times New Roman" pitchFamily="18" charset="0"/>
              </a:rPr>
              <a:t>Mỗi</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dòng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được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viết</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Assembly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cú</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a:t>
            </a:r>
          </a:p>
          <a:p>
            <a:pPr algn="just" eaLnBrk="1" hangingPunct="1">
              <a:buNone/>
            </a:pPr>
            <a:r>
              <a:rPr lang="en-US" sz="2300" dirty="0" smtClean="0">
                <a:solidFill>
                  <a:schemeClr val="tx1"/>
                </a:solidFill>
              </a:rPr>
              <a:t>         [label] [directive/instruction] [operands] [; comment]</a:t>
            </a:r>
          </a:p>
          <a:p>
            <a:pPr algn="just" eaLnBrk="1" hangingPunct="1">
              <a:spcBef>
                <a:spcPts val="100"/>
              </a:spcBef>
              <a:buNone/>
            </a:pP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a:t>
            </a:r>
          </a:p>
          <a:p>
            <a:pPr marL="174625" indent="-174625" algn="just" eaLnBrk="1" hangingPunct="1">
              <a:spcBef>
                <a:spcPts val="0"/>
              </a:spcBef>
              <a:buClrTx/>
              <a:buFontTx/>
              <a:buChar char="-"/>
            </a:pPr>
            <a:r>
              <a:rPr lang="en-US" sz="2300" dirty="0" smtClean="0">
                <a:solidFill>
                  <a:schemeClr val="tx1"/>
                </a:solidFill>
              </a:rPr>
              <a:t>label</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nhãn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định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qui </a:t>
            </a:r>
            <a:r>
              <a:rPr lang="en-US" sz="2500" dirty="0" err="1" smtClean="0">
                <a:solidFill>
                  <a:schemeClr val="tx1"/>
                </a:solidFill>
                <a:latin typeface="Times New Roman" pitchFamily="18" charset="0"/>
                <a:cs typeface="Times New Roman" pitchFamily="18" charset="0"/>
              </a:rPr>
              <a:t>chiếu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xâu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tên</a:t>
            </a:r>
            <a:r>
              <a:rPr lang="en-US" sz="2500" dirty="0" smtClean="0">
                <a:solidFill>
                  <a:schemeClr val="tx1"/>
                </a:solidFill>
                <a:latin typeface="Times New Roman" pitchFamily="18" charset="0"/>
                <a:cs typeface="Times New Roman" pitchFamily="18" charset="0"/>
              </a:rPr>
              <a:t> CT con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nhãn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a:t>
            </a:r>
          </a:p>
          <a:p>
            <a:pPr marL="174625" indent="-174625" algn="just" eaLnBrk="1" hangingPunct="1">
              <a:spcBef>
                <a:spcPts val="0"/>
              </a:spcBef>
              <a:buClrTx/>
              <a:buFontTx/>
              <a:buChar char="-"/>
            </a:pPr>
            <a:r>
              <a:rPr lang="en-US" sz="2300" dirty="0" smtClean="0">
                <a:solidFill>
                  <a:schemeClr val="tx1"/>
                </a:solidFill>
              </a:rPr>
              <a:t>directive/instruction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CT - </a:t>
            </a:r>
            <a:r>
              <a:rPr lang="en-US" sz="2500" dirty="0" err="1" smtClean="0">
                <a:solidFill>
                  <a:schemeClr val="tx1"/>
                </a:solidFill>
                <a:latin typeface="Times New Roman" pitchFamily="18" charset="0"/>
                <a:cs typeface="Times New Roman" pitchFamily="18" charset="0"/>
              </a:rPr>
              <a:t>hỗ</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CT/</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dạng</a:t>
            </a:r>
            <a:r>
              <a:rPr lang="en-US" sz="2500" dirty="0" smtClean="0">
                <a:solidFill>
                  <a:schemeClr val="tx1"/>
                </a:solidFill>
                <a:latin typeface="Times New Roman" pitchFamily="18" charset="0"/>
                <a:cs typeface="Times New Roman" pitchFamily="18" charset="0"/>
              </a:rPr>
              <a:t> mnemonic-</a:t>
            </a:r>
            <a:r>
              <a:rPr lang="en-US" sz="2500" dirty="0" err="1" smtClean="0">
                <a:solidFill>
                  <a:schemeClr val="tx1"/>
                </a:solidFill>
                <a:latin typeface="Times New Roman" pitchFamily="18" charset="0"/>
                <a:cs typeface="Times New Roman" pitchFamily="18" charset="0"/>
              </a:rPr>
              <a:t>sinh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ra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máy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chạy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a:t>
            </a:r>
          </a:p>
          <a:p>
            <a:pPr marL="174625" indent="-174625" algn="just" eaLnBrk="1" hangingPunct="1">
              <a:spcBef>
                <a:spcPts val="0"/>
              </a:spcBef>
              <a:buClrTx/>
              <a:buFontTx/>
              <a:buChar char="-"/>
            </a:pPr>
            <a:r>
              <a:rPr lang="en-US" sz="2300" dirty="0" smtClean="0">
                <a:solidFill>
                  <a:schemeClr val="tx1"/>
                </a:solidFill>
              </a:rPr>
              <a:t>operands</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CT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nhãn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tên</a:t>
            </a:r>
            <a:r>
              <a:rPr lang="en-US" sz="2500" dirty="0" smtClean="0">
                <a:solidFill>
                  <a:schemeClr val="tx1"/>
                </a:solidFill>
                <a:latin typeface="Times New Roman" pitchFamily="18" charset="0"/>
                <a:cs typeface="Times New Roman" pitchFamily="18" charset="0"/>
              </a:rPr>
              <a:t> CT con, </a:t>
            </a:r>
            <a:r>
              <a:rPr lang="en-US" sz="2500" dirty="0" err="1" smtClean="0">
                <a:solidFill>
                  <a:schemeClr val="tx1"/>
                </a:solidFill>
                <a:latin typeface="Times New Roman" pitchFamily="18" charset="0"/>
                <a:cs typeface="Times New Roman" pitchFamily="18" charset="0"/>
              </a:rPr>
              <a:t>tên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hằng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nhãn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liên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quan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CT (directive)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(instruction),</a:t>
            </a:r>
          </a:p>
          <a:p>
            <a:pPr marL="174625" indent="-174625" algn="just" eaLnBrk="1" hangingPunct="1">
              <a:spcBef>
                <a:spcPts val="0"/>
              </a:spcBef>
              <a:buClr>
                <a:schemeClr val="tx1"/>
              </a:buClr>
              <a:buFontTx/>
              <a:buChar char="-"/>
            </a:pPr>
            <a:r>
              <a:rPr lang="en-US" sz="2300" dirty="0" smtClean="0">
                <a:solidFill>
                  <a:schemeClr val="tx1"/>
                </a:solidFill>
              </a:rPr>
              <a:t>comment </a:t>
            </a:r>
            <a:r>
              <a:rPr lang="en-US" sz="2500" dirty="0" smtClean="0">
                <a:solidFill>
                  <a:schemeClr val="tx1"/>
                </a:solidFill>
                <a:latin typeface="Times New Roman" pitchFamily="18" charset="0"/>
                <a:cs typeface="Times New Roman" pitchFamily="18" charset="0"/>
              </a:rPr>
              <a:t>(</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chú</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từ</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dấu</a:t>
            </a:r>
            <a:r>
              <a:rPr lang="en-US" sz="25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chấm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phẩy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dòng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chú</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thích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dấu</a:t>
            </a:r>
            <a:r>
              <a:rPr lang="en-US" sz="25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chú</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trên</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dòng</a:t>
            </a:r>
            <a:r>
              <a:rPr lang="en-US" sz="2500" dirty="0" smtClean="0">
                <a:solidFill>
                  <a:schemeClr val="tx1"/>
                </a:solidFill>
                <a:latin typeface="Times New Roman" pitchFamily="18" charset="0"/>
                <a:cs typeface="Times New Roman" pitchFamily="18" charset="0"/>
              </a:rPr>
              <a:t>,</a:t>
            </a:r>
          </a:p>
          <a:p>
            <a:pPr algn="just" eaLnBrk="1" hangingPunct="1">
              <a:buNone/>
            </a:pPr>
            <a:r>
              <a:rPr lang="en-US" sz="2300" dirty="0" smtClean="0">
                <a:solidFill>
                  <a:schemeClr val="tx1"/>
                </a:solidFill>
              </a:rPr>
              <a:t> </a:t>
            </a:r>
          </a:p>
        </p:txBody>
      </p:sp>
      <p:sp>
        <p:nvSpPr>
          <p:cNvPr id="16387" name="Date Placeholder 3"/>
          <p:cNvSpPr>
            <a:spLocks noGrp="1"/>
          </p:cNvSpPr>
          <p:nvPr>
            <p:ph type="dt" sz="half" idx="4294967295"/>
          </p:nvPr>
        </p:nvSpPr>
        <p:spPr bwMode="auto">
          <a:xfrm>
            <a:off x="8534400" y="6400800"/>
            <a:ext cx="27432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0C4776-596C-4187-83B3-BCEA8254B1E1}" type="slidenum">
              <a:rPr lang="en-US" sz="1400" smtClean="0"/>
              <a:pPr algn="l" fontAlgn="base">
                <a:spcBef>
                  <a:spcPct val="0"/>
                </a:spcBef>
                <a:spcAft>
                  <a:spcPct val="0"/>
                </a:spcAft>
                <a:defRPr/>
              </a:pPr>
              <a:t>12</a:t>
            </a:fld>
            <a:endParaRPr lang="en-US" sz="1400" dirty="0" smtClean="0"/>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ox(in)">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366">
                                            <p:txEl>
                                              <p:pRg st="0" end="0"/>
                                            </p:txEl>
                                          </p:spTgt>
                                        </p:tgtEl>
                                        <p:attrNameLst>
                                          <p:attrName>style.visibility</p:attrName>
                                        </p:attrNameLst>
                                      </p:cBhvr>
                                      <p:to>
                                        <p:strVal val="visible"/>
                                      </p:to>
                                    </p:set>
                                    <p:animEffect transition="in" filter="box(in)">
                                      <p:cBhvr>
                                        <p:cTn id="12" dur="500"/>
                                        <p:tgtEl>
                                          <p:spTgt spid="1536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366">
                                            <p:txEl>
                                              <p:pRg st="1" end="1"/>
                                            </p:txEl>
                                          </p:spTgt>
                                        </p:tgtEl>
                                        <p:attrNameLst>
                                          <p:attrName>style.visibility</p:attrName>
                                        </p:attrNameLst>
                                      </p:cBhvr>
                                      <p:to>
                                        <p:strVal val="visible"/>
                                      </p:to>
                                    </p:set>
                                    <p:animEffect transition="in" filter="box(in)">
                                      <p:cBhvr>
                                        <p:cTn id="17" dur="500"/>
                                        <p:tgtEl>
                                          <p:spTgt spid="1536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366">
                                            <p:txEl>
                                              <p:pRg st="2" end="2"/>
                                            </p:txEl>
                                          </p:spTgt>
                                        </p:tgtEl>
                                        <p:attrNameLst>
                                          <p:attrName>style.visibility</p:attrName>
                                        </p:attrNameLst>
                                      </p:cBhvr>
                                      <p:to>
                                        <p:strVal val="visible"/>
                                      </p:to>
                                    </p:set>
                                    <p:animEffect transition="in" filter="box(in)">
                                      <p:cBhvr>
                                        <p:cTn id="22" dur="500"/>
                                        <p:tgtEl>
                                          <p:spTgt spid="1536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366">
                                            <p:txEl>
                                              <p:pRg st="3" end="3"/>
                                            </p:txEl>
                                          </p:spTgt>
                                        </p:tgtEl>
                                        <p:attrNameLst>
                                          <p:attrName>style.visibility</p:attrName>
                                        </p:attrNameLst>
                                      </p:cBhvr>
                                      <p:to>
                                        <p:strVal val="visible"/>
                                      </p:to>
                                    </p:set>
                                    <p:animEffect transition="in" filter="box(in)">
                                      <p:cBhvr>
                                        <p:cTn id="27" dur="500"/>
                                        <p:tgtEl>
                                          <p:spTgt spid="1536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5366">
                                            <p:txEl>
                                              <p:pRg st="4" end="4"/>
                                            </p:txEl>
                                          </p:spTgt>
                                        </p:tgtEl>
                                        <p:attrNameLst>
                                          <p:attrName>style.visibility</p:attrName>
                                        </p:attrNameLst>
                                      </p:cBhvr>
                                      <p:to>
                                        <p:strVal val="visible"/>
                                      </p:to>
                                    </p:set>
                                    <p:animEffect transition="in" filter="box(in)">
                                      <p:cBhvr>
                                        <p:cTn id="32" dur="500"/>
                                        <p:tgtEl>
                                          <p:spTgt spid="1536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5366">
                                            <p:txEl>
                                              <p:pRg st="5" end="5"/>
                                            </p:txEl>
                                          </p:spTgt>
                                        </p:tgtEl>
                                        <p:attrNameLst>
                                          <p:attrName>style.visibility</p:attrName>
                                        </p:attrNameLst>
                                      </p:cBhvr>
                                      <p:to>
                                        <p:strVal val="visible"/>
                                      </p:to>
                                    </p:set>
                                    <p:animEffect transition="in" filter="box(in)">
                                      <p:cBhvr>
                                        <p:cTn id="37" dur="500"/>
                                        <p:tgtEl>
                                          <p:spTgt spid="1536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5366">
                                            <p:txEl>
                                              <p:pRg st="6" end="6"/>
                                            </p:txEl>
                                          </p:spTgt>
                                        </p:tgtEl>
                                        <p:attrNameLst>
                                          <p:attrName>style.visibility</p:attrName>
                                        </p:attrNameLst>
                                      </p:cBhvr>
                                      <p:to>
                                        <p:strVal val="visible"/>
                                      </p:to>
                                    </p:set>
                                    <p:animEffect transition="in" filter="box(in)">
                                      <p:cBhvr>
                                        <p:cTn id="42" dur="500"/>
                                        <p:tgtEl>
                                          <p:spTgt spid="1536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5366">
                                            <p:txEl>
                                              <p:pRg st="7" end="7"/>
                                            </p:txEl>
                                          </p:spTgt>
                                        </p:tgtEl>
                                        <p:attrNameLst>
                                          <p:attrName>style.visibility</p:attrName>
                                        </p:attrNameLst>
                                      </p:cBhvr>
                                      <p:to>
                                        <p:strVal val="visible"/>
                                      </p:to>
                                    </p:set>
                                    <p:animEffect transition="in" filter="box(in)">
                                      <p:cBhvr>
                                        <p:cTn id="47" dur="500"/>
                                        <p:tgtEl>
                                          <p:spTgt spid="153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86713" y="357820"/>
            <a:ext cx="8869362" cy="6400800"/>
          </a:xfrm>
        </p:spPr>
        <p:txBody>
          <a:bodyPr wrap="square">
            <a:spAutoFit/>
          </a:bodyPr>
          <a:lstStyle/>
          <a:p>
            <a:pPr marL="273050" lvl="1" indent="-273050" algn="just" eaLnBrk="1" hangingPunct="1">
              <a:spcBef>
                <a:spcPts val="575"/>
              </a:spcBef>
              <a:buClr>
                <a:schemeClr val="accent1"/>
              </a:buClr>
              <a:buNone/>
            </a:pPr>
            <a:r>
              <a:rPr lang="en-US" sz="2300" dirty="0" smtClean="0">
                <a:solidFill>
                  <a:schemeClr val="tx1"/>
                </a:solidFill>
                <a:latin typeface="Arial" pitchFamily="34" charset="0"/>
                <a:cs typeface="Arial" pitchFamily="34" charset="0"/>
              </a:rPr>
              <a:t>1.5.2 </a:t>
            </a:r>
            <a:r>
              <a:rPr lang="en-US" sz="2300" dirty="0" err="1" smtClean="0">
                <a:solidFill>
                  <a:schemeClr val="tx1"/>
                </a:solidFill>
                <a:latin typeface="Arial" pitchFamily="34" charset="0"/>
                <a:cs typeface="Arial" pitchFamily="34" charset="0"/>
              </a:rPr>
              <a:t>Tập</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lệnh</a:t>
            </a:r>
            <a:r>
              <a:rPr lang="en-US" sz="2300" dirty="0" smtClean="0">
                <a:solidFill>
                  <a:schemeClr val="tx1"/>
                </a:solidFill>
                <a:latin typeface="Arial" pitchFamily="34" charset="0"/>
                <a:cs typeface="Arial" pitchFamily="34" charset="0"/>
              </a:rPr>
              <a:t> mnemonic (Instruction Set)</a:t>
            </a:r>
          </a:p>
          <a:p>
            <a:pPr marL="273050" lvl="1" indent="-273050" algn="just" eaLnBrk="1" hangingPunct="1">
              <a:lnSpc>
                <a:spcPts val="2900"/>
              </a:lnSpc>
              <a:spcBef>
                <a:spcPts val="0"/>
              </a:spcBef>
              <a:buClr>
                <a:schemeClr val="accent1"/>
              </a:buClr>
              <a:buNone/>
            </a:pP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ngôn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ngữ</a:t>
            </a:r>
            <a:r>
              <a:rPr lang="en-US" sz="2500" dirty="0" smtClean="0">
                <a:solidFill>
                  <a:schemeClr val="tx1"/>
                </a:solidFill>
                <a:latin typeface="Times New Roman" pitchFamily="18" charset="0"/>
                <a:cs typeface="Times New Roman" pitchFamily="18" charset="0"/>
              </a:rPr>
              <a:t> Assembly </a:t>
            </a:r>
            <a:r>
              <a:rPr lang="en-US" sz="2500" dirty="0" err="1" smtClean="0">
                <a:solidFill>
                  <a:schemeClr val="tx1"/>
                </a:solidFill>
                <a:latin typeface="Times New Roman" pitchFamily="18" charset="0"/>
                <a:cs typeface="Times New Roman" pitchFamily="18" charset="0"/>
              </a:rPr>
              <a:t>thành</a:t>
            </a:r>
            <a:r>
              <a:rPr lang="en-US" sz="2500" dirty="0" smtClean="0">
                <a:solidFill>
                  <a:schemeClr val="tx1"/>
                </a:solidFill>
                <a:latin typeface="Times New Roman" pitchFamily="18" charset="0"/>
                <a:cs typeface="Times New Roman" pitchFamily="18" charset="0"/>
              </a:rPr>
              <a:t> 6 </a:t>
            </a: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a:t>
            </a:r>
          </a:p>
          <a:p>
            <a:pPr marL="357188" lvl="7" indent="-234950" algn="just" eaLnBrk="0" fontAlgn="base" hangingPunct="0">
              <a:lnSpc>
                <a:spcPts val="2900"/>
              </a:lnSpc>
              <a:spcBef>
                <a:spcPts val="0"/>
              </a:spcBef>
              <a:spcAft>
                <a:spcPct val="0"/>
              </a:spcAft>
              <a:buClrTx/>
              <a:buSzPct val="85000"/>
              <a:buFontTx/>
              <a:buChar char="•"/>
            </a:pP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dữ</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liệu</a:t>
            </a:r>
            <a:r>
              <a:rPr lang="en-US" sz="2500" dirty="0" smtClean="0">
                <a:solidFill>
                  <a:schemeClr val="tx1"/>
                </a:solidFill>
                <a:latin typeface="Times New Roman" pitchFamily="18" charset="0"/>
                <a:cs typeface="Times New Roman" pitchFamily="18" charset="0"/>
              </a:rPr>
              <a:t>,</a:t>
            </a:r>
          </a:p>
          <a:p>
            <a:pPr marL="357188" lvl="7" indent="-234950" algn="just" eaLnBrk="0" fontAlgn="base" hangingPunct="0">
              <a:lnSpc>
                <a:spcPts val="2900"/>
              </a:lnSpc>
              <a:spcBef>
                <a:spcPts val="0"/>
              </a:spcBef>
              <a:spcAft>
                <a:spcPct val="0"/>
              </a:spcAft>
              <a:buClrTx/>
              <a:buSzPct val="85000"/>
              <a:buFontTx/>
              <a:buChar char="•"/>
            </a:pP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học</a:t>
            </a:r>
            <a:r>
              <a:rPr lang="en-US" sz="2500" dirty="0" smtClean="0">
                <a:solidFill>
                  <a:schemeClr val="tx1"/>
                </a:solidFill>
                <a:latin typeface="Times New Roman" pitchFamily="18" charset="0"/>
                <a:cs typeface="Times New Roman" pitchFamily="18" charset="0"/>
              </a:rPr>
              <a:t>,</a:t>
            </a:r>
          </a:p>
          <a:p>
            <a:pPr marL="357188" lvl="7" indent="-234950" algn="just" eaLnBrk="0" fontAlgn="base" hangingPunct="0">
              <a:lnSpc>
                <a:spcPts val="2900"/>
              </a:lnSpc>
              <a:spcBef>
                <a:spcPts val="0"/>
              </a:spcBef>
              <a:spcAft>
                <a:spcPct val="0"/>
              </a:spcAft>
              <a:buClrTx/>
              <a:buSzPct val="85000"/>
              <a:buFontTx/>
              <a:buChar char="•"/>
            </a:pP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tác</a:t>
            </a:r>
            <a:r>
              <a:rPr lang="en-US" sz="2500" dirty="0" smtClean="0">
                <a:solidFill>
                  <a:schemeClr val="tx1"/>
                </a:solidFill>
                <a:latin typeface="Times New Roman" pitchFamily="18" charset="0"/>
                <a:cs typeface="Times New Roman" pitchFamily="18" charset="0"/>
              </a:rPr>
              <a:t> bit,</a:t>
            </a:r>
          </a:p>
          <a:p>
            <a:pPr marL="357188" lvl="7" indent="-234950" algn="just" eaLnBrk="0" fontAlgn="base" hangingPunct="0">
              <a:lnSpc>
                <a:spcPts val="2900"/>
              </a:lnSpc>
              <a:spcBef>
                <a:spcPts val="0"/>
              </a:spcBef>
              <a:spcAft>
                <a:spcPct val="0"/>
              </a:spcAft>
              <a:buClrTx/>
              <a:buSzPct val="85000"/>
              <a:buFontTx/>
              <a:buChar char="•"/>
            </a:pP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việc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xâu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a:t>
            </a:r>
          </a:p>
          <a:p>
            <a:pPr marL="357188" lvl="7" indent="-234950" algn="just" eaLnBrk="0" fontAlgn="base" hangingPunct="0">
              <a:lnSpc>
                <a:spcPts val="2900"/>
              </a:lnSpc>
              <a:spcBef>
                <a:spcPts val="0"/>
              </a:spcBef>
              <a:spcAft>
                <a:spcPct val="0"/>
              </a:spcAft>
              <a:buClrTx/>
              <a:buSzPct val="85000"/>
              <a:buFontTx/>
              <a:buChar char="•"/>
            </a:pP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rẽ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nhánh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endParaRPr lang="en-US" sz="2500" dirty="0" smtClean="0">
              <a:solidFill>
                <a:schemeClr val="tx1"/>
              </a:solidFill>
              <a:latin typeface="Times New Roman" pitchFamily="18" charset="0"/>
              <a:cs typeface="Times New Roman" pitchFamily="18" charset="0"/>
            </a:endParaRPr>
          </a:p>
          <a:p>
            <a:pPr marL="357188" lvl="7" indent="-234950" algn="just" eaLnBrk="0" fontAlgn="base" hangingPunct="0">
              <a:lnSpc>
                <a:spcPts val="2900"/>
              </a:lnSpc>
              <a:spcBef>
                <a:spcPts val="0"/>
              </a:spcBef>
              <a:spcAft>
                <a:spcPct val="0"/>
              </a:spcAft>
              <a:buClrTx/>
              <a:buSzPct val="85000"/>
              <a:buFontTx/>
              <a:buChar char="•"/>
            </a:pP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thái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a:t>
            </a:r>
          </a:p>
          <a:p>
            <a:pPr marL="273050" lvl="1" indent="-273050" algn="just" eaLnBrk="1" hangingPunct="1">
              <a:spcBef>
                <a:spcPts val="0"/>
              </a:spcBef>
              <a:buClr>
                <a:schemeClr val="accent1"/>
              </a:buClr>
              <a:buNone/>
            </a:pP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qui </a:t>
            </a:r>
            <a:r>
              <a:rPr lang="en-US" sz="2500" dirty="0" err="1" smtClean="0">
                <a:solidFill>
                  <a:schemeClr val="tx1"/>
                </a:solidFill>
                <a:latin typeface="Times New Roman" pitchFamily="18" charset="0"/>
                <a:cs typeface="Times New Roman" pitchFamily="18" charset="0"/>
              </a:rPr>
              <a:t>ước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về</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a:t>
            </a:r>
          </a:p>
          <a:p>
            <a:pPr marL="273050" lvl="1" indent="9525" algn="just" eaLnBrk="1" hangingPunct="1">
              <a:lnSpc>
                <a:spcPts val="2700"/>
              </a:lnSpc>
              <a:spcBef>
                <a:spcPts val="0"/>
              </a:spcBef>
              <a:buClr>
                <a:schemeClr val="accent1"/>
              </a:buClr>
              <a:buNone/>
              <a:tabLst>
                <a:tab pos="2743200" algn="l"/>
                <a:tab pos="5035550" algn="l"/>
              </a:tabLst>
            </a:pPr>
            <a:r>
              <a:rPr lang="en-US" sz="2000" dirty="0" smtClean="0">
                <a:solidFill>
                  <a:schemeClr val="tx1"/>
                </a:solidFill>
                <a:latin typeface="Arial" pitchFamily="34" charset="0"/>
                <a:cs typeface="Arial" pitchFamily="34" charset="0"/>
              </a:rPr>
              <a:t>SRC</a:t>
            </a:r>
            <a:r>
              <a:rPr lang="en-US" sz="2300" dirty="0" smtClean="0">
                <a:solidFill>
                  <a:schemeClr val="tx1"/>
                </a:solidFill>
                <a:latin typeface="Arial" pitchFamily="34" charset="0"/>
                <a:cs typeface="Arial" pitchFamily="34" charset="0"/>
              </a:rPr>
              <a:t> </a:t>
            </a:r>
            <a:r>
              <a:rPr lang="en-US" sz="2300" dirty="0" smtClean="0">
                <a:solidFill>
                  <a:srgbClr val="FF00FF"/>
                </a:solidFill>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toán hạng nguồn</a:t>
            </a:r>
          </a:p>
          <a:p>
            <a:pPr marL="273050" lvl="1" indent="9525" algn="just" eaLnBrk="1" hangingPunct="1">
              <a:lnSpc>
                <a:spcPts val="2700"/>
              </a:lnSpc>
              <a:spcBef>
                <a:spcPts val="0"/>
              </a:spcBef>
              <a:buClr>
                <a:schemeClr val="accent1"/>
              </a:buClr>
              <a:buNone/>
              <a:tabLst>
                <a:tab pos="2743200" algn="l"/>
                <a:tab pos="5035550" algn="l"/>
              </a:tabLst>
            </a:pPr>
            <a:r>
              <a:rPr lang="en-US" sz="2000" dirty="0" smtClean="0">
                <a:solidFill>
                  <a:schemeClr val="tx1"/>
                </a:solidFill>
                <a:latin typeface="Arial" pitchFamily="34" charset="0"/>
                <a:cs typeface="Arial" pitchFamily="34" charset="0"/>
              </a:rPr>
              <a:t>DST</a:t>
            </a:r>
            <a:r>
              <a:rPr lang="en-US" sz="2300" dirty="0" smtClean="0">
                <a:solidFill>
                  <a:srgbClr val="FF00FF"/>
                </a:solidFill>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toán hạng đích</a:t>
            </a:r>
          </a:p>
          <a:p>
            <a:pPr marL="273050" lvl="1" indent="9525" algn="just" eaLnBrk="1" hangingPunct="1">
              <a:lnSpc>
                <a:spcPts val="2700"/>
              </a:lnSpc>
              <a:spcBef>
                <a:spcPts val="0"/>
              </a:spcBef>
              <a:buClr>
                <a:schemeClr val="accent1"/>
              </a:buClr>
              <a:buNone/>
              <a:tabLst>
                <a:tab pos="2743200" algn="l"/>
                <a:tab pos="5035550" algn="l"/>
              </a:tabLst>
            </a:pPr>
            <a:r>
              <a:rPr lang="en-US" sz="2000" dirty="0" err="1" smtClean="0">
                <a:solidFill>
                  <a:schemeClr val="tx1"/>
                </a:solidFill>
                <a:latin typeface="Arial" pitchFamily="34" charset="0"/>
                <a:cs typeface="Arial" pitchFamily="34" charset="0"/>
              </a:rPr>
              <a:t>reg</a:t>
            </a:r>
            <a:r>
              <a:rPr lang="en-US" sz="2300" dirty="0" smtClean="0">
                <a:solidFill>
                  <a:srgbClr val="FF00FF"/>
                </a:solidFill>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toán hạng là thanh ghi</a:t>
            </a:r>
          </a:p>
          <a:p>
            <a:pPr marL="273050" lvl="1" indent="9525" algn="just" eaLnBrk="1" hangingPunct="1">
              <a:lnSpc>
                <a:spcPts val="2700"/>
              </a:lnSpc>
              <a:spcBef>
                <a:spcPts val="0"/>
              </a:spcBef>
              <a:buClr>
                <a:schemeClr val="accent1"/>
              </a:buClr>
              <a:buNone/>
              <a:tabLst>
                <a:tab pos="2743200" algn="l"/>
                <a:tab pos="5035550" algn="l"/>
              </a:tabLst>
            </a:pPr>
            <a:r>
              <a:rPr lang="en-US" sz="2000" dirty="0" smtClean="0">
                <a:solidFill>
                  <a:schemeClr val="tx1"/>
                </a:solidFill>
                <a:latin typeface="Arial" pitchFamily="34" charset="0"/>
                <a:cs typeface="Arial" pitchFamily="34" charset="0"/>
              </a:rPr>
              <a:t>reg8/reg16</a:t>
            </a:r>
            <a:r>
              <a:rPr lang="en-US" sz="2300" dirty="0" smtClean="0">
                <a:solidFill>
                  <a:srgbClr val="FF00FF"/>
                </a:solidFill>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8/16 bit</a:t>
            </a:r>
          </a:p>
          <a:p>
            <a:pPr marL="273050" lvl="1" indent="9525" algn="just" eaLnBrk="1" hangingPunct="1">
              <a:lnSpc>
                <a:spcPts val="2700"/>
              </a:lnSpc>
              <a:spcBef>
                <a:spcPts val="0"/>
              </a:spcBef>
              <a:buClr>
                <a:schemeClr val="accent1"/>
              </a:buClr>
              <a:buNone/>
              <a:tabLst>
                <a:tab pos="2743200" algn="l"/>
                <a:tab pos="5035550" algn="l"/>
              </a:tabLst>
            </a:pPr>
            <a:r>
              <a:rPr lang="en-US" sz="2000" dirty="0" err="1" smtClean="0">
                <a:solidFill>
                  <a:schemeClr val="tx1"/>
                </a:solidFill>
                <a:latin typeface="Arial" pitchFamily="34" charset="0"/>
                <a:cs typeface="Arial" pitchFamily="34" charset="0"/>
              </a:rPr>
              <a:t>mem</a:t>
            </a:r>
            <a:r>
              <a:rPr lang="en-US" sz="2300" dirty="0" smtClean="0">
                <a:solidFill>
                  <a:srgbClr val="FF00FF"/>
                </a:solidFill>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toán hạng là biến nhớ</a:t>
            </a:r>
          </a:p>
          <a:p>
            <a:pPr marL="273050" lvl="1" indent="9525" algn="just" eaLnBrk="1" hangingPunct="1">
              <a:lnSpc>
                <a:spcPts val="2700"/>
              </a:lnSpc>
              <a:spcBef>
                <a:spcPts val="0"/>
              </a:spcBef>
              <a:buClr>
                <a:schemeClr val="accent1"/>
              </a:buClr>
              <a:buNone/>
              <a:tabLst>
                <a:tab pos="2743200" algn="l"/>
                <a:tab pos="5035550" algn="l"/>
              </a:tabLst>
            </a:pPr>
            <a:r>
              <a:rPr lang="en-US" sz="2000" dirty="0" smtClean="0">
                <a:solidFill>
                  <a:schemeClr val="tx1"/>
                </a:solidFill>
                <a:latin typeface="Arial" pitchFamily="34" charset="0"/>
                <a:cs typeface="Arial" pitchFamily="34" charset="0"/>
              </a:rPr>
              <a:t>mem8/mem16 </a:t>
            </a:r>
            <a:r>
              <a:rPr lang="en-US" sz="2500" dirty="0" smtClean="0">
                <a:solidFill>
                  <a:srgbClr val="FF00FF"/>
                </a:solidFill>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 là biến 1 byte hoặc</a:t>
            </a:r>
            <a:r>
              <a:rPr lang="en-US" sz="2500" dirty="0" smtClean="0">
                <a:solidFill>
                  <a:schemeClr val="tx1"/>
                </a:solidFill>
                <a:latin typeface="Times New Roman" pitchFamily="18" charset="0"/>
                <a:cs typeface="Times New Roman" pitchFamily="18" charset="0"/>
              </a:rPr>
              <a:t> 2 byte</a:t>
            </a:r>
          </a:p>
          <a:p>
            <a:pPr marL="273050" lvl="1" indent="9525" algn="just" eaLnBrk="1" hangingPunct="1">
              <a:lnSpc>
                <a:spcPts val="2700"/>
              </a:lnSpc>
              <a:spcBef>
                <a:spcPts val="0"/>
              </a:spcBef>
              <a:buClr>
                <a:schemeClr val="accent1"/>
              </a:buClr>
              <a:buNone/>
              <a:tabLst>
                <a:tab pos="2743200" algn="l"/>
                <a:tab pos="5035550" algn="l"/>
              </a:tabLst>
            </a:pPr>
            <a:r>
              <a:rPr lang="en-US" sz="2000" dirty="0" smtClean="0">
                <a:solidFill>
                  <a:schemeClr val="tx1"/>
                </a:solidFill>
                <a:latin typeface="Arial" pitchFamily="34" charset="0"/>
                <a:cs typeface="Arial" pitchFamily="34" charset="0"/>
              </a:rPr>
              <a:t>data</a:t>
            </a:r>
            <a:r>
              <a:rPr lang="en-US" sz="2300" dirty="0" smtClean="0">
                <a:solidFill>
                  <a:srgbClr val="FF00FF"/>
                </a:solidFill>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toán hạng là hằng số</a:t>
            </a:r>
          </a:p>
          <a:p>
            <a:pPr marL="273050" lvl="1" indent="9525" algn="just" eaLnBrk="1" hangingPunct="1">
              <a:lnSpc>
                <a:spcPts val="2700"/>
              </a:lnSpc>
              <a:spcBef>
                <a:spcPts val="0"/>
              </a:spcBef>
              <a:buClr>
                <a:schemeClr val="accent1"/>
              </a:buClr>
              <a:buNone/>
              <a:tabLst>
                <a:tab pos="2743200" algn="l"/>
                <a:tab pos="5035550" algn="l"/>
              </a:tabLst>
            </a:pPr>
            <a:r>
              <a:rPr lang="en-US" sz="2000" dirty="0" err="1" smtClean="0">
                <a:solidFill>
                  <a:schemeClr val="tx1"/>
                </a:solidFill>
                <a:latin typeface="Arial" pitchFamily="34" charset="0"/>
                <a:cs typeface="Arial" pitchFamily="34" charset="0"/>
              </a:rPr>
              <a:t>segreg</a:t>
            </a:r>
            <a:r>
              <a:rPr lang="en-US" sz="2300" dirty="0" smtClean="0">
                <a:solidFill>
                  <a:srgbClr val="FF00FF"/>
                </a:solidFill>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toán hạng là thanh ghi segment </a:t>
            </a:r>
          </a:p>
        </p:txBody>
      </p:sp>
      <p:sp>
        <p:nvSpPr>
          <p:cNvPr id="18435" name="Date Placeholder 3"/>
          <p:cNvSpPr>
            <a:spLocks noGrp="1"/>
          </p:cNvSpPr>
          <p:nvPr>
            <p:ph type="dt" sz="half" idx="4294967295"/>
          </p:nvPr>
        </p:nvSpPr>
        <p:spPr bwMode="auto">
          <a:xfrm>
            <a:off x="8458200" y="6387141"/>
            <a:ext cx="274320" cy="288925"/>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1528FA1B-327F-4EC0-BD2B-F596D6601C3D}" type="slidenum">
              <a:rPr lang="en-US" sz="1400" smtClean="0"/>
              <a:pPr algn="l" fontAlgn="base">
                <a:spcBef>
                  <a:spcPct val="0"/>
                </a:spcBef>
                <a:spcAft>
                  <a:spcPct val="0"/>
                </a:spcAft>
                <a:defRPr/>
              </a:pPr>
              <a:t>13</a:t>
            </a:fld>
            <a:endParaRPr lang="en-US" sz="1400" dirty="0" smtClean="0"/>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fade">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fade">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fade">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14">
                                            <p:txEl>
                                              <p:pRg st="3" end="3"/>
                                            </p:txEl>
                                          </p:spTgt>
                                        </p:tgtEl>
                                        <p:attrNameLst>
                                          <p:attrName>style.visibility</p:attrName>
                                        </p:attrNameLst>
                                      </p:cBhvr>
                                      <p:to>
                                        <p:strVal val="visible"/>
                                      </p:to>
                                    </p:set>
                                    <p:animEffect transition="in" filter="fade">
                                      <p:cBhvr>
                                        <p:cTn id="22" dur="500"/>
                                        <p:tgtEl>
                                          <p:spTgt spid="17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14">
                                            <p:txEl>
                                              <p:pRg st="4" end="4"/>
                                            </p:txEl>
                                          </p:spTgt>
                                        </p:tgtEl>
                                        <p:attrNameLst>
                                          <p:attrName>style.visibility</p:attrName>
                                        </p:attrNameLst>
                                      </p:cBhvr>
                                      <p:to>
                                        <p:strVal val="visible"/>
                                      </p:to>
                                    </p:set>
                                    <p:animEffect transition="in" filter="fade">
                                      <p:cBhvr>
                                        <p:cTn id="27" dur="500"/>
                                        <p:tgtEl>
                                          <p:spTgt spid="17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14">
                                            <p:txEl>
                                              <p:pRg st="5" end="5"/>
                                            </p:txEl>
                                          </p:spTgt>
                                        </p:tgtEl>
                                        <p:attrNameLst>
                                          <p:attrName>style.visibility</p:attrName>
                                        </p:attrNameLst>
                                      </p:cBhvr>
                                      <p:to>
                                        <p:strVal val="visible"/>
                                      </p:to>
                                    </p:set>
                                    <p:animEffect transition="in" filter="fade">
                                      <p:cBhvr>
                                        <p:cTn id="32" dur="500"/>
                                        <p:tgtEl>
                                          <p:spTgt spid="174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414">
                                            <p:txEl>
                                              <p:pRg st="6" end="6"/>
                                            </p:txEl>
                                          </p:spTgt>
                                        </p:tgtEl>
                                        <p:attrNameLst>
                                          <p:attrName>style.visibility</p:attrName>
                                        </p:attrNameLst>
                                      </p:cBhvr>
                                      <p:to>
                                        <p:strVal val="visible"/>
                                      </p:to>
                                    </p:set>
                                    <p:animEffect transition="in" filter="fade">
                                      <p:cBhvr>
                                        <p:cTn id="37" dur="500"/>
                                        <p:tgtEl>
                                          <p:spTgt spid="174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414">
                                            <p:txEl>
                                              <p:pRg st="7" end="7"/>
                                            </p:txEl>
                                          </p:spTgt>
                                        </p:tgtEl>
                                        <p:attrNameLst>
                                          <p:attrName>style.visibility</p:attrName>
                                        </p:attrNameLst>
                                      </p:cBhvr>
                                      <p:to>
                                        <p:strVal val="visible"/>
                                      </p:to>
                                    </p:set>
                                    <p:animEffect transition="in" filter="fade">
                                      <p:cBhvr>
                                        <p:cTn id="42" dur="500"/>
                                        <p:tgtEl>
                                          <p:spTgt spid="174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414">
                                            <p:txEl>
                                              <p:pRg st="8" end="8"/>
                                            </p:txEl>
                                          </p:spTgt>
                                        </p:tgtEl>
                                        <p:attrNameLst>
                                          <p:attrName>style.visibility</p:attrName>
                                        </p:attrNameLst>
                                      </p:cBhvr>
                                      <p:to>
                                        <p:strVal val="visible"/>
                                      </p:to>
                                    </p:set>
                                    <p:animEffect transition="in" filter="fade">
                                      <p:cBhvr>
                                        <p:cTn id="47" dur="500"/>
                                        <p:tgtEl>
                                          <p:spTgt spid="174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414">
                                            <p:txEl>
                                              <p:pRg st="9" end="9"/>
                                            </p:txEl>
                                          </p:spTgt>
                                        </p:tgtEl>
                                        <p:attrNameLst>
                                          <p:attrName>style.visibility</p:attrName>
                                        </p:attrNameLst>
                                      </p:cBhvr>
                                      <p:to>
                                        <p:strVal val="visible"/>
                                      </p:to>
                                    </p:set>
                                    <p:animEffect transition="in" filter="fade">
                                      <p:cBhvr>
                                        <p:cTn id="52" dur="500"/>
                                        <p:tgtEl>
                                          <p:spTgt spid="174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414">
                                            <p:txEl>
                                              <p:pRg st="10" end="10"/>
                                            </p:txEl>
                                          </p:spTgt>
                                        </p:tgtEl>
                                        <p:attrNameLst>
                                          <p:attrName>style.visibility</p:attrName>
                                        </p:attrNameLst>
                                      </p:cBhvr>
                                      <p:to>
                                        <p:strVal val="visible"/>
                                      </p:to>
                                    </p:set>
                                    <p:animEffect transition="in" filter="fade">
                                      <p:cBhvr>
                                        <p:cTn id="57" dur="500"/>
                                        <p:tgtEl>
                                          <p:spTgt spid="1741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414">
                                            <p:txEl>
                                              <p:pRg st="11" end="11"/>
                                            </p:txEl>
                                          </p:spTgt>
                                        </p:tgtEl>
                                        <p:attrNameLst>
                                          <p:attrName>style.visibility</p:attrName>
                                        </p:attrNameLst>
                                      </p:cBhvr>
                                      <p:to>
                                        <p:strVal val="visible"/>
                                      </p:to>
                                    </p:set>
                                    <p:animEffect transition="in" filter="fade">
                                      <p:cBhvr>
                                        <p:cTn id="62" dur="500"/>
                                        <p:tgtEl>
                                          <p:spTgt spid="1741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414">
                                            <p:txEl>
                                              <p:pRg st="12" end="12"/>
                                            </p:txEl>
                                          </p:spTgt>
                                        </p:tgtEl>
                                        <p:attrNameLst>
                                          <p:attrName>style.visibility</p:attrName>
                                        </p:attrNameLst>
                                      </p:cBhvr>
                                      <p:to>
                                        <p:strVal val="visible"/>
                                      </p:to>
                                    </p:set>
                                    <p:animEffect transition="in" filter="fade">
                                      <p:cBhvr>
                                        <p:cTn id="67" dur="500"/>
                                        <p:tgtEl>
                                          <p:spTgt spid="1741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414">
                                            <p:txEl>
                                              <p:pRg st="13" end="13"/>
                                            </p:txEl>
                                          </p:spTgt>
                                        </p:tgtEl>
                                        <p:attrNameLst>
                                          <p:attrName>style.visibility</p:attrName>
                                        </p:attrNameLst>
                                      </p:cBhvr>
                                      <p:to>
                                        <p:strVal val="visible"/>
                                      </p:to>
                                    </p:set>
                                    <p:animEffect transition="in" filter="fade">
                                      <p:cBhvr>
                                        <p:cTn id="72" dur="500"/>
                                        <p:tgtEl>
                                          <p:spTgt spid="1741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7414">
                                            <p:txEl>
                                              <p:pRg st="14" end="14"/>
                                            </p:txEl>
                                          </p:spTgt>
                                        </p:tgtEl>
                                        <p:attrNameLst>
                                          <p:attrName>style.visibility</p:attrName>
                                        </p:attrNameLst>
                                      </p:cBhvr>
                                      <p:to>
                                        <p:strVal val="visible"/>
                                      </p:to>
                                    </p:set>
                                    <p:animEffect transition="in" filter="fade">
                                      <p:cBhvr>
                                        <p:cTn id="77" dur="500"/>
                                        <p:tgtEl>
                                          <p:spTgt spid="1741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7414">
                                            <p:txEl>
                                              <p:pRg st="15" end="15"/>
                                            </p:txEl>
                                          </p:spTgt>
                                        </p:tgtEl>
                                        <p:attrNameLst>
                                          <p:attrName>style.visibility</p:attrName>
                                        </p:attrNameLst>
                                      </p:cBhvr>
                                      <p:to>
                                        <p:strVal val="visible"/>
                                      </p:to>
                                    </p:set>
                                    <p:animEffect transition="in" filter="fade">
                                      <p:cBhvr>
                                        <p:cTn id="82" dur="500"/>
                                        <p:tgtEl>
                                          <p:spTgt spid="1741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7414">
                                            <p:txEl>
                                              <p:pRg st="16" end="16"/>
                                            </p:txEl>
                                          </p:spTgt>
                                        </p:tgtEl>
                                        <p:attrNameLst>
                                          <p:attrName>style.visibility</p:attrName>
                                        </p:attrNameLst>
                                      </p:cBhvr>
                                      <p:to>
                                        <p:strVal val="visible"/>
                                      </p:to>
                                    </p:set>
                                    <p:animEffect transition="in" filter="fade">
                                      <p:cBhvr>
                                        <p:cTn id="87" dur="500"/>
                                        <p:tgtEl>
                                          <p:spTgt spid="1741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91758" y="312103"/>
            <a:ext cx="8869362" cy="6550511"/>
          </a:xfrm>
        </p:spPr>
        <p:txBody>
          <a:bodyPr wrap="square">
            <a:spAutoFit/>
          </a:bodyPr>
          <a:lstStyle/>
          <a:p>
            <a:pPr marL="273050" lvl="1" indent="-273050" algn="just" eaLnBrk="1" hangingPunct="1">
              <a:lnSpc>
                <a:spcPts val="1000"/>
              </a:lnSpc>
              <a:spcBef>
                <a:spcPts val="0"/>
              </a:spcBef>
              <a:buClr>
                <a:schemeClr val="accent1"/>
              </a:buClr>
              <a:buNone/>
            </a:pPr>
            <a:endParaRPr lang="en-US" sz="2500" b="1" i="1" dirty="0" smtClean="0">
              <a:solidFill>
                <a:schemeClr val="tx1"/>
              </a:solidFill>
              <a:latin typeface="Times New Roman" pitchFamily="18" charset="0"/>
              <a:cs typeface="Times New Roman" pitchFamily="18" charset="0"/>
            </a:endParaRPr>
          </a:p>
          <a:p>
            <a:pPr marL="273050" lvl="1" indent="-273050" algn="just" eaLnBrk="1" hangingPunct="1">
              <a:spcBef>
                <a:spcPts val="575"/>
              </a:spcBef>
              <a:buClr>
                <a:schemeClr val="accent1"/>
              </a:buClr>
              <a:buNone/>
            </a:pPr>
            <a:r>
              <a:rPr lang="en-US" sz="2500" b="1" i="1" dirty="0" err="1" smtClean="0">
                <a:solidFill>
                  <a:schemeClr val="tx1"/>
                </a:solidFill>
                <a:latin typeface="Times New Roman" pitchFamily="18" charset="0"/>
                <a:cs typeface="Times New Roman" pitchFamily="18" charset="0"/>
              </a:rPr>
              <a:t>Nhóm</a:t>
            </a:r>
            <a:r>
              <a:rPr lang="en-US" sz="2500" b="1" i="1" dirty="0" smtClean="0">
                <a:solidFill>
                  <a:schemeClr val="tx1"/>
                </a:solidFill>
                <a:latin typeface="Times New Roman" pitchFamily="18" charset="0"/>
                <a:cs typeface="Times New Roman" pitchFamily="18" charset="0"/>
              </a:rPr>
              <a:t> 1</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Một</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số</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lệnh</a:t>
            </a:r>
            <a:r>
              <a:rPr lang="en-US" sz="2500" b="1" dirty="0" smtClean="0">
                <a:solidFill>
                  <a:schemeClr val="tx1"/>
                </a:solidFill>
                <a:latin typeface="Times New Roman" pitchFamily="18" charset="0"/>
                <a:cs typeface="Times New Roman" pitchFamily="18" charset="0"/>
              </a:rPr>
              <a:t> hay </a:t>
            </a:r>
            <a:r>
              <a:rPr lang="en-US" sz="2500" b="1" dirty="0" err="1" smtClean="0">
                <a:solidFill>
                  <a:schemeClr val="tx1"/>
                </a:solidFill>
                <a:latin typeface="Times New Roman" pitchFamily="18" charset="0"/>
                <a:cs typeface="Times New Roman" pitchFamily="18" charset="0"/>
              </a:rPr>
              <a:t>dùng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thuộc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nhóm</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di</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chuyển</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dữ</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liệu</a:t>
            </a:r>
            <a:endParaRPr lang="en-US" sz="2500" b="1" dirty="0" smtClean="0">
              <a:solidFill>
                <a:schemeClr val="tx1"/>
              </a:solidFill>
              <a:latin typeface="Times New Roman" pitchFamily="18" charset="0"/>
              <a:cs typeface="Times New Roman" pitchFamily="18" charset="0"/>
            </a:endParaRPr>
          </a:p>
          <a:p>
            <a:pPr marL="273050" lvl="1" indent="-273050" algn="just" eaLnBrk="1" hangingPunct="1">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MOV</a:t>
            </a:r>
          </a:p>
          <a:p>
            <a:pPr marL="182880" lvl="1" indent="9525" algn="just" eaLnBrk="1" hangingPunct="1">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SRC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DST.</a:t>
            </a:r>
          </a:p>
          <a:p>
            <a:pPr marL="182880" lvl="1" indent="9525" algn="just" eaLnBrk="1" hangingPunct="1">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eaLnBrk="1" hangingPunct="1">
              <a:spcBef>
                <a:spcPts val="575"/>
              </a:spcBef>
              <a:buClr>
                <a:schemeClr val="accent1"/>
              </a:buClr>
              <a:buNone/>
            </a:pPr>
            <a:endParaRPr lang="en-US" sz="2500" dirty="0" smtClean="0"/>
          </a:p>
          <a:p>
            <a:pPr marL="273050" lvl="1" indent="-273050" algn="just" eaLnBrk="1" hangingPunct="1">
              <a:spcBef>
                <a:spcPts val="575"/>
              </a:spcBef>
              <a:buClr>
                <a:schemeClr val="accent1"/>
              </a:buClr>
              <a:buNone/>
            </a:pPr>
            <a:endParaRPr lang="en-US" sz="2500" dirty="0" smtClean="0"/>
          </a:p>
          <a:p>
            <a:pPr marL="273050" lvl="1" indent="-273050" algn="just" eaLnBrk="1" hangingPunct="1">
              <a:spcBef>
                <a:spcPts val="575"/>
              </a:spcBef>
              <a:buClr>
                <a:schemeClr val="accent1"/>
              </a:buClr>
              <a:buNone/>
            </a:pPr>
            <a:endParaRPr lang="en-US" sz="2500" dirty="0" smtClean="0"/>
          </a:p>
          <a:p>
            <a:pPr marL="273050" lvl="1" indent="-273050" algn="just" eaLnBrk="1" hangingPunct="1">
              <a:spcBef>
                <a:spcPts val="575"/>
              </a:spcBef>
              <a:buClr>
                <a:schemeClr val="accent1"/>
              </a:buClr>
              <a:buNone/>
            </a:pPr>
            <a:endParaRPr lang="en-US" sz="2500" dirty="0" smtClean="0"/>
          </a:p>
          <a:p>
            <a:pPr marL="273050" lvl="1" indent="-273050" algn="just" eaLnBrk="1" hangingPunct="1">
              <a:spcBef>
                <a:spcPts val="575"/>
              </a:spcBef>
              <a:buClr>
                <a:schemeClr val="accent1"/>
              </a:buClr>
              <a:buNone/>
            </a:pPr>
            <a:endParaRPr lang="en-US" sz="2500" dirty="0" smtClean="0"/>
          </a:p>
          <a:p>
            <a:pPr marL="273050" lvl="1" indent="-273050" algn="just" eaLnBrk="1" hangingPunct="1">
              <a:lnSpc>
                <a:spcPts val="1600"/>
              </a:lnSpc>
              <a:spcBef>
                <a:spcPts val="0"/>
              </a:spcBef>
              <a:buClr>
                <a:schemeClr val="accent1"/>
              </a:buClr>
            </a:pPr>
            <a:endParaRPr lang="en-US" sz="1400" dirty="0" smtClean="0"/>
          </a:p>
          <a:p>
            <a:pPr marL="273050" lvl="1" indent="-273050" algn="just">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PUSH</a:t>
            </a:r>
          </a:p>
          <a:p>
            <a:pPr marL="227013" lvl="1" indent="0" algn="just" eaLnBrk="1" hangingPunct="1">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Cất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SRC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đỉnh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xếp</a:t>
            </a:r>
            <a:r>
              <a:rPr lang="en-US" sz="2500" dirty="0" smtClean="0">
                <a:solidFill>
                  <a:schemeClr val="tx1"/>
                </a:solidFill>
                <a:latin typeface="Times New Roman" pitchFamily="18" charset="0"/>
                <a:cs typeface="Times New Roman" pitchFamily="18" charset="0"/>
              </a:rPr>
              <a:t>.</a:t>
            </a:r>
          </a:p>
          <a:p>
            <a:pPr marL="227013" lvl="1" indent="9525" algn="just" eaLnBrk="1" hangingPunct="1">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eaLnBrk="1" hangingPunct="1">
              <a:spcBef>
                <a:spcPts val="0"/>
              </a:spcBef>
              <a:buClr>
                <a:schemeClr val="accent1"/>
              </a:buClr>
              <a:buNone/>
            </a:pPr>
            <a:endParaRPr lang="en-US" sz="1800" dirty="0" smtClean="0">
              <a:solidFill>
                <a:schemeClr val="tx1"/>
              </a:solidFill>
            </a:endParaRPr>
          </a:p>
          <a:p>
            <a:pPr marL="273050" lvl="1" indent="-273050" algn="just">
              <a:spcBef>
                <a:spcPts val="0"/>
              </a:spcBef>
              <a:buClrTx/>
              <a:buSzPct val="100000"/>
              <a:buNone/>
            </a:pPr>
            <a:endParaRPr lang="en-US" sz="2500" dirty="0" smtClean="0">
              <a:solidFill>
                <a:schemeClr val="tx1"/>
              </a:solidFill>
              <a:latin typeface="Times New Roman" pitchFamily="18" charset="0"/>
              <a:cs typeface="Times New Roman" pitchFamily="18" charset="0"/>
            </a:endParaRPr>
          </a:p>
          <a:p>
            <a:pPr marL="273050" lvl="1" indent="9525" algn="just" eaLnBrk="1" hangingPunct="1">
              <a:spcBef>
                <a:spcPts val="0"/>
              </a:spcBef>
              <a:buClr>
                <a:schemeClr val="accent1"/>
              </a:buClr>
              <a:buNone/>
            </a:pPr>
            <a:endParaRPr lang="en-US" sz="2500" dirty="0" smtClean="0"/>
          </a:p>
        </p:txBody>
      </p:sp>
      <p:sp>
        <p:nvSpPr>
          <p:cNvPr id="18435" name="Date Placeholder 3"/>
          <p:cNvSpPr>
            <a:spLocks noGrp="1"/>
          </p:cNvSpPr>
          <p:nvPr>
            <p:ph type="dt" sz="half" idx="4294967295"/>
          </p:nvPr>
        </p:nvSpPr>
        <p:spPr bwMode="auto">
          <a:xfrm>
            <a:off x="8459023" y="6520561"/>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5FCE09BC-5D98-4AA4-AC55-205CD39F1A80}" type="slidenum">
              <a:rPr lang="en-US" sz="1400" smtClean="0"/>
              <a:pPr algn="l" fontAlgn="base">
                <a:spcBef>
                  <a:spcPct val="0"/>
                </a:spcBef>
                <a:spcAft>
                  <a:spcPct val="0"/>
                </a:spcAft>
                <a:defRPr/>
              </a:pPr>
              <a:t>14</a:t>
            </a:fld>
            <a:endParaRPr lang="en-US" sz="1400" dirty="0" smtClean="0"/>
          </a:p>
        </p:txBody>
      </p:sp>
      <p:sp>
        <p:nvSpPr>
          <p:cNvPr id="6" name="TextBox 5"/>
          <p:cNvSpPr txBox="1"/>
          <p:nvPr/>
        </p:nvSpPr>
        <p:spPr>
          <a:xfrm>
            <a:off x="1737360" y="3630911"/>
            <a:ext cx="6949440" cy="73152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682625" algn="l"/>
                <a:tab pos="2292350" algn="l"/>
                <a:tab pos="4340225" algn="l"/>
              </a:tabLst>
            </a:pPr>
            <a:r>
              <a:rPr lang="en-US" b="1" dirty="0" smtClean="0">
                <a:solidFill>
                  <a:srgbClr val="FF00FF"/>
                </a:solidFill>
                <a:latin typeface="Arial Narrow" pitchFamily="34" charset="0"/>
              </a:rPr>
              <a:t>	</a:t>
            </a:r>
            <a:r>
              <a:rPr lang="en-US" sz="1700" b="1" dirty="0" smtClean="0">
                <a:solidFill>
                  <a:schemeClr val="bg1"/>
                </a:solidFill>
                <a:cs typeface="Arial" pitchFamily="34" charset="0"/>
              </a:rPr>
              <a:t>3.mov  AX,BX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AX,[BX]  </a:t>
            </a:r>
            <a:r>
              <a:rPr lang="en-US" sz="2000" dirty="0" err="1" smtClean="0">
                <a:solidFill>
                  <a:schemeClr val="bg1"/>
                </a:solidFill>
                <a:latin typeface="Times New Roman" pitchFamily="18" charset="0"/>
                <a:cs typeface="Times New Roman" pitchFamily="18" charset="0"/>
              </a:rPr>
              <a:t>vì</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thanh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ghi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đứng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trong</a:t>
            </a:r>
            <a:endParaRPr lang="en-US" sz="2000" dirty="0" smtClean="0">
              <a:solidFill>
                <a:schemeClr val="bg1"/>
              </a:solidFill>
              <a:latin typeface="Times New Roman" pitchFamily="18" charset="0"/>
              <a:cs typeface="Times New Roman" pitchFamily="18" charset="0"/>
            </a:endParaRPr>
          </a:p>
          <a:p>
            <a:pPr>
              <a:tabLst>
                <a:tab pos="682625" algn="l"/>
                <a:tab pos="2344738" algn="l"/>
                <a:tab pos="4340225" algn="l"/>
              </a:tabLst>
            </a:pPr>
            <a:r>
              <a:rPr lang="en-US" sz="2000" dirty="0" smtClean="0">
                <a:solidFill>
                  <a:srgbClr val="FF00FF"/>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dấu</a:t>
            </a:r>
            <a:r>
              <a:rPr lang="en-US" sz="2000" dirty="0" smtClean="0">
                <a:solidFill>
                  <a:schemeClr val="bg1"/>
                </a:solidFill>
                <a:latin typeface="Times New Roman" pitchFamily="18" charset="0"/>
                <a:cs typeface="Times New Roman" pitchFamily="18" charset="0"/>
              </a:rPr>
              <a:t> [ ] </a:t>
            </a:r>
            <a:r>
              <a:rPr lang="en-US" sz="2000" dirty="0" err="1" smtClean="0">
                <a:solidFill>
                  <a:schemeClr val="bg1"/>
                </a:solidFill>
                <a:latin typeface="Times New Roman" pitchFamily="18" charset="0"/>
                <a:cs typeface="Times New Roman" pitchFamily="18" charset="0"/>
              </a:rPr>
              <a:t>là</a:t>
            </a:r>
            <a:r>
              <a:rPr lang="en-US" sz="2000" dirty="0" smtClean="0">
                <a:solidFill>
                  <a:schemeClr val="bg1"/>
                </a:solidFill>
                <a:latin typeface="Times New Roman" pitchFamily="18" charset="0"/>
                <a:cs typeface="Times New Roman" pitchFamily="18" charset="0"/>
              </a:rPr>
              <a:t> con </a:t>
            </a:r>
            <a:r>
              <a:rPr lang="en-US" sz="2000" dirty="0" err="1" smtClean="0">
                <a:solidFill>
                  <a:schemeClr val="bg1"/>
                </a:solidFill>
                <a:latin typeface="Times New Roman" pitchFamily="18" charset="0"/>
                <a:cs typeface="Times New Roman" pitchFamily="18" charset="0"/>
              </a:rPr>
              <a:t>trỏ</a:t>
            </a:r>
            <a:r>
              <a:rPr lang="en-US" sz="2000" dirty="0" smtClean="0">
                <a:solidFill>
                  <a:schemeClr val="bg1"/>
                </a:solidFill>
                <a:latin typeface="Times New Roman" pitchFamily="18" charset="0"/>
                <a:cs typeface="Times New Roman" pitchFamily="18" charset="0"/>
              </a:rPr>
              <a:t> offset </a:t>
            </a:r>
            <a:r>
              <a:rPr lang="en-US" sz="2000" dirty="0" err="1" smtClean="0">
                <a:solidFill>
                  <a:schemeClr val="bg1"/>
                </a:solidFill>
                <a:latin typeface="Times New Roman" pitchFamily="18" charset="0"/>
                <a:cs typeface="Times New Roman" pitchFamily="18" charset="0"/>
              </a:rPr>
              <a:t>của</a:t>
            </a:r>
            <a:r>
              <a:rPr lang="en-US" sz="2000" dirty="0" smtClean="0">
                <a:solidFill>
                  <a:schemeClr val="bg1"/>
                </a:solidFill>
                <a:latin typeface="Times New Roman" pitchFamily="18" charset="0"/>
                <a:cs typeface="Times New Roman" pitchFamily="18" charset="0"/>
              </a:rPr>
              <a:t> 1 ô </a:t>
            </a:r>
            <a:r>
              <a:rPr lang="en-US" sz="2000" dirty="0" err="1" smtClean="0">
                <a:solidFill>
                  <a:schemeClr val="bg1"/>
                </a:solidFill>
                <a:latin typeface="Times New Roman" pitchFamily="18" charset="0"/>
                <a:cs typeface="Times New Roman" pitchFamily="18" charset="0"/>
              </a:rPr>
              <a:t>nhớ</a:t>
            </a:r>
            <a:r>
              <a:rPr lang="en-US" sz="2000" b="1" dirty="0" smtClean="0">
                <a:solidFill>
                  <a:schemeClr val="bg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                            </a:t>
            </a:r>
          </a:p>
        </p:txBody>
      </p:sp>
      <p:sp>
        <p:nvSpPr>
          <p:cNvPr id="10" name="Not Equal 9"/>
          <p:cNvSpPr/>
          <p:nvPr/>
        </p:nvSpPr>
        <p:spPr>
          <a:xfrm>
            <a:off x="3980494" y="3764511"/>
            <a:ext cx="365760" cy="182880"/>
          </a:xfrm>
          <a:prstGeom prst="mathNotEqual">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1" name="TextBox 10"/>
          <p:cNvSpPr txBox="1"/>
          <p:nvPr/>
        </p:nvSpPr>
        <p:spPr>
          <a:xfrm>
            <a:off x="1783903" y="5380621"/>
            <a:ext cx="6949440" cy="674544"/>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push   SRC </a:t>
            </a:r>
          </a:p>
          <a:p>
            <a:pPr>
              <a:spcBef>
                <a:spcPts val="100"/>
              </a:spcBef>
              <a:tabLst>
                <a:tab pos="566738" algn="l"/>
                <a:tab pos="2292350" algn="l"/>
                <a:tab pos="4340225" algn="l"/>
              </a:tabLst>
            </a:pPr>
            <a:r>
              <a:rPr lang="en-US" b="1" dirty="0" smtClean="0">
                <a:solidFill>
                  <a:srgbClr val="FF00FF"/>
                </a:solidFill>
                <a:latin typeface="Arial Narrow" pitchFamily="34" charset="0"/>
              </a:rPr>
              <a:t>	</a:t>
            </a:r>
            <a:r>
              <a:rPr lang="en-US" sz="1700" b="1" dirty="0" smtClean="0">
                <a:solidFill>
                  <a:schemeClr val="bg1"/>
                </a:solidFill>
                <a:cs typeface="Arial" pitchFamily="34" charset="0"/>
              </a:rPr>
              <a:t>reg16</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hoặc</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mem16</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hoặc</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segreg</a:t>
            </a: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   </a:t>
            </a:r>
          </a:p>
        </p:txBody>
      </p:sp>
      <p:sp>
        <p:nvSpPr>
          <p:cNvPr id="12" name="Right Brace 11"/>
          <p:cNvSpPr/>
          <p:nvPr/>
        </p:nvSpPr>
        <p:spPr>
          <a:xfrm rot="5400000">
            <a:off x="2731343" y="5520419"/>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736337" y="1740933"/>
            <a:ext cx="6949440" cy="118872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DST,SRC </a:t>
            </a:r>
          </a:p>
          <a:p>
            <a:pPr>
              <a:spcBef>
                <a:spcPts val="100"/>
              </a:spcBef>
              <a:tabLst>
                <a:tab pos="625475" algn="l"/>
                <a:tab pos="2292350" algn="l"/>
                <a:tab pos="4340225" algn="l"/>
              </a:tabLst>
            </a:pPr>
            <a:r>
              <a:rPr lang="en-US" sz="1700" b="1" dirty="0" smtClean="0">
                <a:solidFill>
                  <a:srgbClr val="FF00FF"/>
                </a:solidFill>
                <a:cs typeface="Arial" pitchFamily="34" charset="0"/>
              </a:rPr>
              <a:t>	</a:t>
            </a:r>
            <a:r>
              <a:rPr lang="en-US" sz="1700" b="1" dirty="0" smtClean="0">
                <a:solidFill>
                  <a:schemeClr val="bg1"/>
                </a:solidFill>
                <a:cs typeface="Arial" pitchFamily="34" charset="0"/>
              </a:rPr>
              <a:t>reg1,reg2</a:t>
            </a:r>
            <a:r>
              <a:rPr lang="en-US" sz="1700" b="1" dirty="0" smtClean="0">
                <a:solidFill>
                  <a:srgbClr val="FF00FF"/>
                </a:solidFill>
                <a:cs typeface="Arial" pitchFamily="34" charset="0"/>
              </a:rPr>
              <a:t>	</a:t>
            </a:r>
            <a:r>
              <a:rPr lang="en-US" sz="1700" b="1" dirty="0" smtClean="0">
                <a:solidFill>
                  <a:schemeClr val="bg1"/>
                </a:solidFill>
                <a:cs typeface="Arial" pitchFamily="34" charset="0"/>
              </a:rPr>
              <a:t>reg16, </a:t>
            </a:r>
            <a:r>
              <a:rPr lang="en-US" sz="1700" b="1" dirty="0" err="1" smtClean="0">
                <a:solidFill>
                  <a:schemeClr val="bg1"/>
                </a:solidFill>
                <a:cs typeface="Arial" pitchFamily="34" charset="0"/>
              </a:rPr>
              <a:t>segreg</a:t>
            </a:r>
            <a:r>
              <a:rPr lang="en-US" sz="1700" b="1" dirty="0" smtClean="0">
                <a:solidFill>
                  <a:srgbClr val="FF00FF"/>
                </a:solidFill>
                <a:cs typeface="Arial" pitchFamily="34" charset="0"/>
              </a:rPr>
              <a:t>	</a:t>
            </a:r>
            <a:r>
              <a:rPr lang="en-US" sz="1700" b="1" dirty="0" smtClean="0">
                <a:solidFill>
                  <a:schemeClr val="bg1"/>
                </a:solidFill>
                <a:cs typeface="Arial" pitchFamily="34" charset="0"/>
              </a:rPr>
              <a:t>mem16,segreg</a:t>
            </a:r>
          </a:p>
          <a:p>
            <a:pPr>
              <a:tabLst>
                <a:tab pos="625475" algn="l"/>
                <a:tab pos="2292350" algn="l"/>
                <a:tab pos="4340225" algn="l"/>
              </a:tabLst>
            </a:pPr>
            <a:r>
              <a:rPr lang="en-US" sz="1700" b="1" dirty="0" smtClean="0">
                <a:solidFill>
                  <a:srgbClr val="FF00FF"/>
                </a:solidFill>
                <a:cs typeface="Arial" pitchFamily="34" charset="0"/>
              </a:rPr>
              <a:t>	</a:t>
            </a:r>
            <a:r>
              <a:rPr lang="en-US" sz="1700" b="1" dirty="0" err="1" smtClean="0">
                <a:solidFill>
                  <a:schemeClr val="bg1"/>
                </a:solidFill>
                <a:cs typeface="Arial" pitchFamily="34" charset="0"/>
              </a:rPr>
              <a:t>reg,data</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mem,reg</a:t>
            </a:r>
            <a:r>
              <a:rPr lang="en-US" sz="1700" b="1" dirty="0" smtClean="0">
                <a:solidFill>
                  <a:srgbClr val="FF00FF"/>
                </a:solidFill>
                <a:cs typeface="Arial" pitchFamily="34" charset="0"/>
              </a:rPr>
              <a:t>	</a:t>
            </a:r>
            <a:r>
              <a:rPr lang="en-US" sz="1700" b="1" dirty="0" smtClean="0">
                <a:solidFill>
                  <a:schemeClr val="bg1"/>
                </a:solidFill>
                <a:cs typeface="Arial" pitchFamily="34" charset="0"/>
              </a:rPr>
              <a:t>segreg,reg16</a:t>
            </a:r>
          </a:p>
          <a:p>
            <a:pPr>
              <a:tabLst>
                <a:tab pos="625475" algn="l"/>
                <a:tab pos="2292350" algn="l"/>
                <a:tab pos="4340225" algn="l"/>
              </a:tabLst>
            </a:pPr>
            <a:r>
              <a:rPr lang="en-US" sz="1700" b="1" dirty="0" smtClean="0">
                <a:solidFill>
                  <a:srgbClr val="FF00FF"/>
                </a:solidFill>
                <a:cs typeface="Arial" pitchFamily="34" charset="0"/>
              </a:rPr>
              <a:t>	</a:t>
            </a:r>
            <a:r>
              <a:rPr lang="en-US" sz="1700" b="1" dirty="0" err="1" smtClean="0">
                <a:solidFill>
                  <a:schemeClr val="bg1"/>
                </a:solidFill>
                <a:cs typeface="Arial" pitchFamily="34" charset="0"/>
              </a:rPr>
              <a:t>reg,mem</a:t>
            </a: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mem,data</a:t>
            </a:r>
            <a:r>
              <a:rPr lang="en-US" sz="1700" b="1" dirty="0" smtClean="0">
                <a:solidFill>
                  <a:srgbClr val="FF00FF"/>
                </a:solidFill>
                <a:cs typeface="Arial" pitchFamily="34" charset="0"/>
              </a:rPr>
              <a:t>	</a:t>
            </a:r>
            <a:r>
              <a:rPr lang="en-US" sz="1700" b="1" dirty="0" smtClean="0">
                <a:solidFill>
                  <a:schemeClr val="bg1"/>
                </a:solidFill>
                <a:cs typeface="Arial" pitchFamily="34" charset="0"/>
              </a:rPr>
              <a:t>segreg,mem16 </a:t>
            </a:r>
            <a:r>
              <a:rPr lang="en-US" b="1" dirty="0" smtClean="0">
                <a:solidFill>
                  <a:schemeClr val="bg1"/>
                </a:solidFill>
                <a:latin typeface="Arial Narrow" pitchFamily="34" charset="0"/>
              </a:rPr>
              <a:t>                       </a:t>
            </a:r>
          </a:p>
        </p:txBody>
      </p:sp>
      <p:sp>
        <p:nvSpPr>
          <p:cNvPr id="16" name="TextBox 15"/>
          <p:cNvSpPr txBox="1"/>
          <p:nvPr/>
        </p:nvSpPr>
        <p:spPr>
          <a:xfrm>
            <a:off x="1737360" y="2961759"/>
            <a:ext cx="6949440" cy="36576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566738" algn="l"/>
                <a:tab pos="2292350" algn="l"/>
                <a:tab pos="4340225" algn="l"/>
              </a:tabLst>
            </a:pPr>
            <a:r>
              <a:rPr lang="en-US" b="1" i="1" dirty="0" err="1" smtClean="0">
                <a:solidFill>
                  <a:schemeClr val="bg1"/>
                </a:solidFill>
                <a:latin typeface="Times New Roman" pitchFamily="18" charset="0"/>
                <a:cs typeface="Times New Roman" pitchFamily="18" charset="0"/>
              </a:rPr>
              <a:t>Chú</a:t>
            </a:r>
            <a:r>
              <a:rPr lang="en-US" b="1" i="1" dirty="0" smtClean="0">
                <a:solidFill>
                  <a:schemeClr val="bg1"/>
                </a:solidFill>
                <a:latin typeface="Times New Roman" pitchFamily="18" charset="0"/>
                <a:cs typeface="Times New Roman" pitchFamily="18" charset="0"/>
              </a:rPr>
              <a:t> ý</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1.</a:t>
            </a:r>
            <a:r>
              <a:rPr lang="en-US" sz="1700" b="1" strike="sngStrike" dirty="0" smtClean="0">
                <a:solidFill>
                  <a:schemeClr val="bg1"/>
                </a:solidFill>
                <a:cs typeface="Arial" pitchFamily="34" charset="0"/>
              </a:rPr>
              <a:t>mov  mem1,mem2</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reg,mem2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mem1,reg</a:t>
            </a:r>
          </a:p>
        </p:txBody>
      </p:sp>
      <p:sp>
        <p:nvSpPr>
          <p:cNvPr id="18" name="Notched Right Arrow 17"/>
          <p:cNvSpPr/>
          <p:nvPr/>
        </p:nvSpPr>
        <p:spPr>
          <a:xfrm>
            <a:off x="4611058" y="3126182"/>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9" name="TextBox 18"/>
          <p:cNvSpPr txBox="1"/>
          <p:nvPr/>
        </p:nvSpPr>
        <p:spPr>
          <a:xfrm>
            <a:off x="1737360" y="3347458"/>
            <a:ext cx="6949440" cy="276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682625" algn="l"/>
                <a:tab pos="2292350" algn="l"/>
                <a:tab pos="4340225" algn="l"/>
              </a:tabLst>
            </a:pP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2.</a:t>
            </a:r>
            <a:r>
              <a:rPr lang="en-US" sz="1700" b="1" strike="sngStrike" dirty="0" smtClean="0">
                <a:solidFill>
                  <a:schemeClr val="bg1"/>
                </a:solidFill>
                <a:cs typeface="Arial" pitchFamily="34" charset="0"/>
              </a:rPr>
              <a:t>mov  </a:t>
            </a:r>
            <a:r>
              <a:rPr lang="en-US" sz="1700" b="1" strike="sngStrike" dirty="0" err="1" smtClean="0">
                <a:solidFill>
                  <a:schemeClr val="bg1"/>
                </a:solidFill>
                <a:cs typeface="Arial" pitchFamily="34" charset="0"/>
              </a:rPr>
              <a:t>segreg,data</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reg16,data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segreg,reg16</a:t>
            </a:r>
          </a:p>
        </p:txBody>
      </p:sp>
      <p:sp>
        <p:nvSpPr>
          <p:cNvPr id="20" name="Notched Right Arrow 19"/>
          <p:cNvSpPr/>
          <p:nvPr/>
        </p:nvSpPr>
        <p:spPr>
          <a:xfrm>
            <a:off x="4599626" y="3464689"/>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21" name="Right Brace 20"/>
          <p:cNvSpPr/>
          <p:nvPr/>
        </p:nvSpPr>
        <p:spPr>
          <a:xfrm rot="5400000">
            <a:off x="2898983" y="1272528"/>
            <a:ext cx="91440" cy="822960"/>
          </a:xfrm>
          <a:prstGeom prst="rightBrace">
            <a:avLst/>
          </a:prstGeom>
          <a:ln w="190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4">
                                            <p:txEl>
                                              <p:pRg st="1" end="1"/>
                                            </p:txEl>
                                          </p:spTgt>
                                        </p:tgtEl>
                                        <p:attrNameLst>
                                          <p:attrName>style.visibility</p:attrName>
                                        </p:attrNameLst>
                                      </p:cBhvr>
                                      <p:to>
                                        <p:strVal val="visible"/>
                                      </p:to>
                                    </p:set>
                                    <p:animEffect transition="in" filter="box(in)">
                                      <p:cBhvr>
                                        <p:cTn id="7" dur="500"/>
                                        <p:tgtEl>
                                          <p:spTgt spid="174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2" end="2"/>
                                            </p:txEl>
                                          </p:spTgt>
                                        </p:tgtEl>
                                        <p:attrNameLst>
                                          <p:attrName>style.visibility</p:attrName>
                                        </p:attrNameLst>
                                      </p:cBhvr>
                                      <p:to>
                                        <p:strVal val="visible"/>
                                      </p:to>
                                    </p:set>
                                    <p:animEffect transition="in" filter="box(in)">
                                      <p:cBhvr>
                                        <p:cTn id="12" dur="500"/>
                                        <p:tgtEl>
                                          <p:spTgt spid="174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3" end="3"/>
                                            </p:txEl>
                                          </p:spTgt>
                                        </p:tgtEl>
                                        <p:attrNameLst>
                                          <p:attrName>style.visibility</p:attrName>
                                        </p:attrNameLst>
                                      </p:cBhvr>
                                      <p:to>
                                        <p:strVal val="visible"/>
                                      </p:to>
                                    </p:set>
                                    <p:animEffect transition="in" filter="box(in)">
                                      <p:cBhvr>
                                        <p:cTn id="17" dur="500"/>
                                        <p:tgtEl>
                                          <p:spTgt spid="174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414">
                                            <p:txEl>
                                              <p:pRg st="4" end="4"/>
                                            </p:txEl>
                                          </p:spTgt>
                                        </p:tgtEl>
                                        <p:attrNameLst>
                                          <p:attrName>style.visibility</p:attrName>
                                        </p:attrNameLst>
                                      </p:cBhvr>
                                      <p:to>
                                        <p:strVal val="visible"/>
                                      </p:to>
                                    </p:set>
                                    <p:animEffect transition="in" filter="box(in)">
                                      <p:cBhvr>
                                        <p:cTn id="22" dur="500"/>
                                        <p:tgtEl>
                                          <p:spTgt spid="174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ox(in)">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ox(in)">
                                      <p:cBhvr>
                                        <p:cTn id="40" dur="500"/>
                                        <p:tgtEl>
                                          <p:spTgt spid="19"/>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ox(in)">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ox(in)">
                                      <p:cBhvr>
                                        <p:cTn id="48" dur="500"/>
                                        <p:tgtEl>
                                          <p:spTgt spid="6"/>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ox(in)">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17414">
                                            <p:txEl>
                                              <p:pRg st="11" end="11"/>
                                            </p:txEl>
                                          </p:spTgt>
                                        </p:tgtEl>
                                        <p:attrNameLst>
                                          <p:attrName>style.visibility</p:attrName>
                                        </p:attrNameLst>
                                      </p:cBhvr>
                                      <p:to>
                                        <p:strVal val="visible"/>
                                      </p:to>
                                    </p:set>
                                    <p:animEffect transition="in" filter="box(in)">
                                      <p:cBhvr>
                                        <p:cTn id="56" dur="500"/>
                                        <p:tgtEl>
                                          <p:spTgt spid="17414">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7414">
                                            <p:txEl>
                                              <p:pRg st="12" end="12"/>
                                            </p:txEl>
                                          </p:spTgt>
                                        </p:tgtEl>
                                        <p:attrNameLst>
                                          <p:attrName>style.visibility</p:attrName>
                                        </p:attrNameLst>
                                      </p:cBhvr>
                                      <p:to>
                                        <p:strVal val="visible"/>
                                      </p:to>
                                    </p:set>
                                    <p:animEffect transition="in" filter="box(in)">
                                      <p:cBhvr>
                                        <p:cTn id="61" dur="500"/>
                                        <p:tgtEl>
                                          <p:spTgt spid="17414">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17414">
                                            <p:txEl>
                                              <p:pRg st="13" end="13"/>
                                            </p:txEl>
                                          </p:spTgt>
                                        </p:tgtEl>
                                        <p:attrNameLst>
                                          <p:attrName>style.visibility</p:attrName>
                                        </p:attrNameLst>
                                      </p:cBhvr>
                                      <p:to>
                                        <p:strVal val="visible"/>
                                      </p:to>
                                    </p:set>
                                    <p:animEffect transition="in" filter="box(in)">
                                      <p:cBhvr>
                                        <p:cTn id="66" dur="500"/>
                                        <p:tgtEl>
                                          <p:spTgt spid="17414">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ox(in)">
                                      <p:cBhvr>
                                        <p:cTn id="71" dur="500"/>
                                        <p:tgtEl>
                                          <p:spTgt spid="11"/>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box(in)">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uiExpand="1" build="p"/>
      <p:bldP spid="6" grpId="0" animBg="1"/>
      <p:bldP spid="10" grpId="0" animBg="1"/>
      <p:bldP spid="11" grpId="0" animBg="1"/>
      <p:bldP spid="12" grpId="0" animBg="1"/>
      <p:bldP spid="15" grpId="0" animBg="1"/>
      <p:bldP spid="16" grpId="0" animBg="1"/>
      <p:bldP spid="18"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91758" y="312102"/>
            <a:ext cx="8869362" cy="6492240"/>
          </a:xfrm>
        </p:spPr>
        <p:txBody>
          <a:bodyPr wrap="square">
            <a:spAutoFit/>
          </a:bodyPr>
          <a:lstStyle/>
          <a:p>
            <a:pPr marL="273050" lvl="1" indent="-273050" algn="just" eaLnBrk="1" hangingPunct="1">
              <a:lnSpc>
                <a:spcPts val="500"/>
              </a:lnSpc>
              <a:spcBef>
                <a:spcPts val="0"/>
              </a:spcBef>
              <a:buClr>
                <a:schemeClr val="accent1"/>
              </a:buClr>
              <a:buNone/>
            </a:pPr>
            <a:endParaRPr lang="en-US" sz="1800" dirty="0" smtClean="0">
              <a:solidFill>
                <a:schemeClr val="tx1"/>
              </a:solidFill>
            </a:endParaRPr>
          </a:p>
          <a:p>
            <a:pPr marL="273050" lvl="1" indent="-273050" algn="just">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POP</a:t>
            </a:r>
          </a:p>
          <a:p>
            <a:pPr marL="273050" lvl="1" indent="9525" algn="just" eaLnBrk="1" hangingPunct="1">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Đưa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2 byte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đỉnh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xếp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DST.</a:t>
            </a:r>
          </a:p>
          <a:p>
            <a:pPr marL="273050" lvl="1" indent="9525" algn="just" eaLnBrk="1" hangingPunct="1">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9525" algn="just" eaLnBrk="1" hangingPunct="1">
              <a:lnSpc>
                <a:spcPts val="2600"/>
              </a:lnSpc>
              <a:spcBef>
                <a:spcPts val="0"/>
              </a:spcBef>
              <a:buClr>
                <a:schemeClr val="accent1"/>
              </a:buClr>
              <a:buNone/>
            </a:pPr>
            <a:endParaRPr lang="en-US" sz="2500" dirty="0" smtClean="0"/>
          </a:p>
          <a:p>
            <a:pPr marL="273050" lvl="1" indent="-273050" algn="just">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PUSHF</a:t>
            </a:r>
          </a:p>
          <a:p>
            <a:pPr marL="182880" lvl="1" indent="9525" algn="just">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Cất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đỉnh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xếp</a:t>
            </a:r>
            <a:r>
              <a:rPr lang="en-US" sz="2500" dirty="0" smtClean="0">
                <a:solidFill>
                  <a:schemeClr val="tx1"/>
                </a:solidFill>
                <a:latin typeface="Times New Roman" pitchFamily="18" charset="0"/>
                <a:cs typeface="Times New Roman" pitchFamily="18" charset="0"/>
              </a:rPr>
              <a:t>.</a:t>
            </a:r>
          </a:p>
          <a:p>
            <a:pPr marL="182880" lvl="1" indent="9525" algn="just">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a:spcBef>
                <a:spcPts val="50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POPF</a:t>
            </a:r>
          </a:p>
          <a:p>
            <a:pPr marL="182880" lvl="1" indent="9525" algn="just">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Đưa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2 byte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đỉnh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xếp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a:t>
            </a:r>
          </a:p>
          <a:p>
            <a:pPr marL="182880" lvl="1" indent="9525" algn="just">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a:spcBef>
                <a:spcPts val="60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XCHG</a:t>
            </a:r>
          </a:p>
          <a:p>
            <a:pPr marL="182880" lvl="1" indent="9525" algn="just">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Đổi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chéo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nguồn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đích</a:t>
            </a:r>
            <a:r>
              <a:rPr lang="en-US" sz="2500" dirty="0" smtClean="0">
                <a:solidFill>
                  <a:schemeClr val="tx1"/>
                </a:solidFill>
                <a:latin typeface="Times New Roman" pitchFamily="18" charset="0"/>
                <a:cs typeface="Times New Roman" pitchFamily="18" charset="0"/>
              </a:rPr>
              <a:t>.</a:t>
            </a:r>
          </a:p>
          <a:p>
            <a:pPr marL="182880" lvl="1" indent="9525" algn="just">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9525" algn="just" eaLnBrk="1" hangingPunct="1">
              <a:spcBef>
                <a:spcPts val="0"/>
              </a:spcBef>
              <a:buClr>
                <a:schemeClr val="accent1"/>
              </a:buClr>
              <a:buNone/>
            </a:pPr>
            <a:endParaRPr lang="en-US" sz="2500" dirty="0" smtClean="0"/>
          </a:p>
        </p:txBody>
      </p:sp>
      <p:sp>
        <p:nvSpPr>
          <p:cNvPr id="18435" name="Date Placeholder 3"/>
          <p:cNvSpPr>
            <a:spLocks noGrp="1"/>
          </p:cNvSpPr>
          <p:nvPr>
            <p:ph type="dt" sz="half" idx="4294967295"/>
          </p:nvPr>
        </p:nvSpPr>
        <p:spPr bwMode="auto">
          <a:xfrm>
            <a:off x="8458200" y="6432510"/>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A0ABAB4D-338A-454E-A85B-773DB439BBB3}" type="slidenum">
              <a:rPr lang="en-US" sz="1400" smtClean="0"/>
              <a:pPr algn="l" fontAlgn="base">
                <a:spcBef>
                  <a:spcPct val="0"/>
                </a:spcBef>
                <a:spcAft>
                  <a:spcPct val="0"/>
                </a:spcAft>
                <a:defRPr/>
              </a:pPr>
              <a:t>15</a:t>
            </a:fld>
            <a:endParaRPr lang="en-US" sz="1400" dirty="0" smtClean="0"/>
          </a:p>
        </p:txBody>
      </p:sp>
      <p:sp>
        <p:nvSpPr>
          <p:cNvPr id="13" name="TextBox 12"/>
          <p:cNvSpPr txBox="1"/>
          <p:nvPr/>
        </p:nvSpPr>
        <p:spPr>
          <a:xfrm>
            <a:off x="1783080" y="1216618"/>
            <a:ext cx="6191762" cy="68580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pop    DST </a:t>
            </a:r>
          </a:p>
          <a:p>
            <a:pPr>
              <a:spcBef>
                <a:spcPts val="100"/>
              </a:spcBef>
              <a:tabLst>
                <a:tab pos="566738" algn="l"/>
                <a:tab pos="2292350" algn="l"/>
                <a:tab pos="4340225" algn="l"/>
              </a:tabLst>
            </a:pPr>
            <a:r>
              <a:rPr lang="en-US" b="1" dirty="0" smtClean="0">
                <a:solidFill>
                  <a:srgbClr val="FF00FF"/>
                </a:solidFill>
                <a:latin typeface="Arial Narrow" pitchFamily="34" charset="0"/>
              </a:rPr>
              <a:t>	</a:t>
            </a:r>
            <a:r>
              <a:rPr lang="en-US" sz="1700" b="1" dirty="0" smtClean="0">
                <a:solidFill>
                  <a:schemeClr val="bg1"/>
                </a:solidFill>
                <a:cs typeface="Arial" pitchFamily="34" charset="0"/>
              </a:rPr>
              <a:t>reg16</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hoặc</a:t>
            </a:r>
            <a:r>
              <a:rPr lang="en-US" dirty="0"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mem16</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hoặc</a:t>
            </a:r>
            <a:r>
              <a:rPr lang="en-US" b="1"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segreg</a:t>
            </a: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   </a:t>
            </a:r>
          </a:p>
        </p:txBody>
      </p:sp>
      <p:sp>
        <p:nvSpPr>
          <p:cNvPr id="14" name="Right Brace 13"/>
          <p:cNvSpPr/>
          <p:nvPr/>
        </p:nvSpPr>
        <p:spPr>
          <a:xfrm rot="5400000">
            <a:off x="2649318" y="1338891"/>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783080" y="2668405"/>
            <a:ext cx="6191762" cy="36576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err="1" smtClean="0">
                <a:solidFill>
                  <a:schemeClr val="bg1"/>
                </a:solidFill>
                <a:cs typeface="Arial" pitchFamily="34" charset="0"/>
              </a:rPr>
              <a:t>pushf</a:t>
            </a:r>
            <a:r>
              <a:rPr lang="en-US" sz="1700" b="1" dirty="0" smtClean="0">
                <a:solidFill>
                  <a:schemeClr val="bg1"/>
                </a:solidFill>
                <a:cs typeface="Arial" pitchFamily="34" charset="0"/>
              </a:rPr>
              <a:t> </a:t>
            </a:r>
          </a:p>
        </p:txBody>
      </p:sp>
      <p:sp>
        <p:nvSpPr>
          <p:cNvPr id="22" name="TextBox 21"/>
          <p:cNvSpPr txBox="1"/>
          <p:nvPr/>
        </p:nvSpPr>
        <p:spPr>
          <a:xfrm>
            <a:off x="1783080" y="3903731"/>
            <a:ext cx="6191762" cy="36576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err="1" smtClean="0">
                <a:solidFill>
                  <a:schemeClr val="bg1"/>
                </a:solidFill>
                <a:cs typeface="Arial" pitchFamily="34" charset="0"/>
              </a:rPr>
              <a:t>popf</a:t>
            </a:r>
            <a:r>
              <a:rPr lang="en-US" sz="1700" b="1" dirty="0" smtClean="0">
                <a:solidFill>
                  <a:schemeClr val="bg1"/>
                </a:solidFill>
                <a:cs typeface="Arial" pitchFamily="34" charset="0"/>
              </a:rPr>
              <a:t> </a:t>
            </a:r>
          </a:p>
        </p:txBody>
      </p:sp>
      <p:sp>
        <p:nvSpPr>
          <p:cNvPr id="23" name="TextBox 22"/>
          <p:cNvSpPr txBox="1"/>
          <p:nvPr/>
        </p:nvSpPr>
        <p:spPr>
          <a:xfrm>
            <a:off x="1783080" y="5148828"/>
            <a:ext cx="6191762" cy="118494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err="1" smtClean="0">
                <a:solidFill>
                  <a:schemeClr val="bg1"/>
                </a:solidFill>
                <a:cs typeface="Arial" pitchFamily="34" charset="0"/>
              </a:rPr>
              <a:t>xchg</a:t>
            </a:r>
            <a:r>
              <a:rPr lang="en-US" sz="1700" b="1" dirty="0" smtClean="0">
                <a:solidFill>
                  <a:schemeClr val="bg1"/>
                </a:solidFill>
                <a:cs typeface="Arial" pitchFamily="34" charset="0"/>
              </a:rPr>
              <a:t>   DST,SRC </a:t>
            </a:r>
          </a:p>
          <a:p>
            <a:pPr>
              <a:tabLst>
                <a:tab pos="625475" algn="l"/>
                <a:tab pos="2292350" algn="l"/>
                <a:tab pos="4340225" algn="l"/>
              </a:tabLst>
            </a:pPr>
            <a:r>
              <a:rPr lang="en-US" sz="1700" b="1" dirty="0" smtClean="0">
                <a:solidFill>
                  <a:srgbClr val="FF00FF"/>
                </a:solidFill>
                <a:cs typeface="Arial" pitchFamily="34" charset="0"/>
              </a:rPr>
              <a:t>	</a:t>
            </a:r>
            <a:r>
              <a:rPr lang="en-US" sz="1700" b="1" dirty="0" smtClean="0">
                <a:solidFill>
                  <a:schemeClr val="bg1"/>
                </a:solidFill>
                <a:cs typeface="Arial" pitchFamily="34" charset="0"/>
              </a:rPr>
              <a:t>reg1,reg2</a:t>
            </a:r>
          </a:p>
          <a:p>
            <a:pPr>
              <a:tabLst>
                <a:tab pos="625475" algn="l"/>
                <a:tab pos="2292350" algn="l"/>
                <a:tab pos="4340225" algn="l"/>
              </a:tabLst>
            </a:pPr>
            <a:r>
              <a:rPr lang="en-US" sz="1700" b="1" dirty="0" smtClean="0">
                <a:solidFill>
                  <a:srgbClr val="FF00FF"/>
                </a:solidFill>
                <a:cs typeface="Arial" pitchFamily="34" charset="0"/>
              </a:rPr>
              <a:t>	</a:t>
            </a:r>
            <a:r>
              <a:rPr lang="en-US" sz="1700" b="1" dirty="0" err="1" smtClean="0">
                <a:solidFill>
                  <a:schemeClr val="bg1"/>
                </a:solidFill>
                <a:cs typeface="Arial" pitchFamily="34" charset="0"/>
              </a:rPr>
              <a:t>reg,mem</a:t>
            </a:r>
            <a:endParaRPr lang="en-US" sz="1700" b="1" dirty="0" smtClean="0">
              <a:solidFill>
                <a:schemeClr val="bg1"/>
              </a:solidFill>
              <a:cs typeface="Arial" pitchFamily="34" charset="0"/>
            </a:endParaRPr>
          </a:p>
          <a:p>
            <a:pPr>
              <a:tabLst>
                <a:tab pos="625475" algn="l"/>
                <a:tab pos="2292350" algn="l"/>
                <a:tab pos="4340225" algn="l"/>
              </a:tabLst>
            </a:pPr>
            <a:r>
              <a:rPr lang="en-US" sz="1700" b="1" dirty="0" smtClean="0">
                <a:solidFill>
                  <a:srgbClr val="FF00FF"/>
                </a:solidFill>
                <a:cs typeface="Arial" pitchFamily="34" charset="0"/>
              </a:rPr>
              <a:t>	</a:t>
            </a:r>
            <a:r>
              <a:rPr lang="en-US" sz="1700" b="1" dirty="0" err="1" smtClean="0">
                <a:solidFill>
                  <a:schemeClr val="bg1"/>
                </a:solidFill>
                <a:cs typeface="Arial" pitchFamily="34" charset="0"/>
              </a:rPr>
              <a:t>mem,reg</a:t>
            </a: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   </a:t>
            </a:r>
          </a:p>
        </p:txBody>
      </p:sp>
      <p:sp>
        <p:nvSpPr>
          <p:cNvPr id="24" name="Right Brace 23"/>
          <p:cNvSpPr/>
          <p:nvPr/>
        </p:nvSpPr>
        <p:spPr>
          <a:xfrm rot="5400000">
            <a:off x="2972918" y="5001027"/>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1" end="1"/>
                                            </p:txEl>
                                          </p:spTgt>
                                        </p:tgtEl>
                                        <p:attrNameLst>
                                          <p:attrName>style.visibility</p:attrName>
                                        </p:attrNameLst>
                                      </p:cBhvr>
                                      <p:to>
                                        <p:strVal val="visible"/>
                                      </p:to>
                                    </p:set>
                                    <p:animEffect transition="in" filter="box(in)">
                                      <p:cBhvr>
                                        <p:cTn id="7" dur="500"/>
                                        <p:tgtEl>
                                          <p:spTgt spid="174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2" end="2"/>
                                            </p:txEl>
                                          </p:spTgt>
                                        </p:tgtEl>
                                        <p:attrNameLst>
                                          <p:attrName>style.visibility</p:attrName>
                                        </p:attrNameLst>
                                      </p:cBhvr>
                                      <p:to>
                                        <p:strVal val="visible"/>
                                      </p:to>
                                    </p:set>
                                    <p:animEffect transition="in" filter="box(in)">
                                      <p:cBhvr>
                                        <p:cTn id="12" dur="500"/>
                                        <p:tgtEl>
                                          <p:spTgt spid="174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3" end="3"/>
                                            </p:txEl>
                                          </p:spTgt>
                                        </p:tgtEl>
                                        <p:attrNameLst>
                                          <p:attrName>style.visibility</p:attrName>
                                        </p:attrNameLst>
                                      </p:cBhvr>
                                      <p:to>
                                        <p:strVal val="visible"/>
                                      </p:to>
                                    </p:set>
                                    <p:animEffect transition="in" filter="box(in)">
                                      <p:cBhvr>
                                        <p:cTn id="17" dur="500"/>
                                        <p:tgtEl>
                                          <p:spTgt spid="174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ox(in)">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7414">
                                            <p:txEl>
                                              <p:pRg st="5" end="5"/>
                                            </p:txEl>
                                          </p:spTgt>
                                        </p:tgtEl>
                                        <p:attrNameLst>
                                          <p:attrName>style.visibility</p:attrName>
                                        </p:attrNameLst>
                                      </p:cBhvr>
                                      <p:to>
                                        <p:strVal val="visible"/>
                                      </p:to>
                                    </p:set>
                                    <p:animEffect transition="in" filter="box(in)">
                                      <p:cBhvr>
                                        <p:cTn id="30" dur="500"/>
                                        <p:tgtEl>
                                          <p:spTgt spid="1741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7414">
                                            <p:txEl>
                                              <p:pRg st="6" end="6"/>
                                            </p:txEl>
                                          </p:spTgt>
                                        </p:tgtEl>
                                        <p:attrNameLst>
                                          <p:attrName>style.visibility</p:attrName>
                                        </p:attrNameLst>
                                      </p:cBhvr>
                                      <p:to>
                                        <p:strVal val="visible"/>
                                      </p:to>
                                    </p:set>
                                    <p:animEffect transition="in" filter="box(in)">
                                      <p:cBhvr>
                                        <p:cTn id="35" dur="500"/>
                                        <p:tgtEl>
                                          <p:spTgt spid="1741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7414">
                                            <p:txEl>
                                              <p:pRg st="7" end="7"/>
                                            </p:txEl>
                                          </p:spTgt>
                                        </p:tgtEl>
                                        <p:attrNameLst>
                                          <p:attrName>style.visibility</p:attrName>
                                        </p:attrNameLst>
                                      </p:cBhvr>
                                      <p:to>
                                        <p:strVal val="visible"/>
                                      </p:to>
                                    </p:set>
                                    <p:animEffect transition="in" filter="box(in)">
                                      <p:cBhvr>
                                        <p:cTn id="40" dur="500"/>
                                        <p:tgtEl>
                                          <p:spTgt spid="1741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ox(in)">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7414">
                                            <p:txEl>
                                              <p:pRg st="8" end="8"/>
                                            </p:txEl>
                                          </p:spTgt>
                                        </p:tgtEl>
                                        <p:attrNameLst>
                                          <p:attrName>style.visibility</p:attrName>
                                        </p:attrNameLst>
                                      </p:cBhvr>
                                      <p:to>
                                        <p:strVal val="visible"/>
                                      </p:to>
                                    </p:set>
                                    <p:animEffect transition="in" filter="box(in)">
                                      <p:cBhvr>
                                        <p:cTn id="50" dur="500"/>
                                        <p:tgtEl>
                                          <p:spTgt spid="1741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7414">
                                            <p:txEl>
                                              <p:pRg st="9" end="9"/>
                                            </p:txEl>
                                          </p:spTgt>
                                        </p:tgtEl>
                                        <p:attrNameLst>
                                          <p:attrName>style.visibility</p:attrName>
                                        </p:attrNameLst>
                                      </p:cBhvr>
                                      <p:to>
                                        <p:strVal val="visible"/>
                                      </p:to>
                                    </p:set>
                                    <p:animEffect transition="in" filter="box(in)">
                                      <p:cBhvr>
                                        <p:cTn id="55" dur="500"/>
                                        <p:tgtEl>
                                          <p:spTgt spid="17414">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7414">
                                            <p:txEl>
                                              <p:pRg st="10" end="10"/>
                                            </p:txEl>
                                          </p:spTgt>
                                        </p:tgtEl>
                                        <p:attrNameLst>
                                          <p:attrName>style.visibility</p:attrName>
                                        </p:attrNameLst>
                                      </p:cBhvr>
                                      <p:to>
                                        <p:strVal val="visible"/>
                                      </p:to>
                                    </p:set>
                                    <p:animEffect transition="in" filter="box(in)">
                                      <p:cBhvr>
                                        <p:cTn id="60" dur="500"/>
                                        <p:tgtEl>
                                          <p:spTgt spid="17414">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box(in)">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17414">
                                            <p:txEl>
                                              <p:pRg st="11" end="11"/>
                                            </p:txEl>
                                          </p:spTgt>
                                        </p:tgtEl>
                                        <p:attrNameLst>
                                          <p:attrName>style.visibility</p:attrName>
                                        </p:attrNameLst>
                                      </p:cBhvr>
                                      <p:to>
                                        <p:strVal val="visible"/>
                                      </p:to>
                                    </p:set>
                                    <p:animEffect transition="in" filter="box(in)">
                                      <p:cBhvr>
                                        <p:cTn id="70" dur="500"/>
                                        <p:tgtEl>
                                          <p:spTgt spid="17414">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7414">
                                            <p:txEl>
                                              <p:pRg st="12" end="12"/>
                                            </p:txEl>
                                          </p:spTgt>
                                        </p:tgtEl>
                                        <p:attrNameLst>
                                          <p:attrName>style.visibility</p:attrName>
                                        </p:attrNameLst>
                                      </p:cBhvr>
                                      <p:to>
                                        <p:strVal val="visible"/>
                                      </p:to>
                                    </p:set>
                                    <p:animEffect transition="in" filter="box(in)">
                                      <p:cBhvr>
                                        <p:cTn id="75" dur="500"/>
                                        <p:tgtEl>
                                          <p:spTgt spid="17414">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7414">
                                            <p:txEl>
                                              <p:pRg st="13" end="13"/>
                                            </p:txEl>
                                          </p:spTgt>
                                        </p:tgtEl>
                                        <p:attrNameLst>
                                          <p:attrName>style.visibility</p:attrName>
                                        </p:attrNameLst>
                                      </p:cBhvr>
                                      <p:to>
                                        <p:strVal val="visible"/>
                                      </p:to>
                                    </p:set>
                                    <p:animEffect transition="in" filter="box(in)">
                                      <p:cBhvr>
                                        <p:cTn id="80" dur="500"/>
                                        <p:tgtEl>
                                          <p:spTgt spid="17414">
                                            <p:txEl>
                                              <p:pRg st="13" end="1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box(in)">
                                      <p:cBhvr>
                                        <p:cTn id="85" dur="500"/>
                                        <p:tgtEl>
                                          <p:spTgt spid="24"/>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box(in)">
                                      <p:cBhvr>
                                        <p:cTn id="8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22" grpId="0" animBg="1"/>
      <p:bldP spid="2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98438" y="397683"/>
            <a:ext cx="8869362" cy="6709529"/>
          </a:xfrm>
        </p:spPr>
        <p:txBody>
          <a:bodyPr wrap="square">
            <a:spAutoFit/>
          </a:bodyPr>
          <a:lstStyle/>
          <a:p>
            <a:pPr marL="273050" lvl="1" indent="-273050" algn="just">
              <a:spcBef>
                <a:spcPts val="60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LEA</a:t>
            </a:r>
          </a:p>
          <a:p>
            <a:pPr marL="182880" lvl="1" indent="9525" algn="just" eaLnBrk="1" hangingPunct="1">
              <a:spcBef>
                <a:spcPts val="100"/>
              </a:spcBef>
              <a:buClr>
                <a:schemeClr val="accent1"/>
              </a:buClr>
              <a:buNone/>
              <a:tabLst>
                <a:tab pos="1774825" algn="l"/>
              </a:tabLst>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Đưa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offset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nguồn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smtClean="0">
                <a:solidFill>
                  <a:srgbClr val="FF00FF"/>
                </a:solidFill>
                <a:latin typeface="Times New Roman" pitchFamily="18" charset="0"/>
                <a:cs typeface="Times New Roman" pitchFamily="18" charset="0"/>
              </a:rPr>
              <a:t>	</a:t>
            </a:r>
            <a:r>
              <a:rPr lang="en-US" sz="2500" dirty="0" smtClean="0">
                <a:solidFill>
                  <a:schemeClr val="tx1"/>
                </a:solidFill>
                <a:latin typeface="Times New Roman" pitchFamily="18" charset="0"/>
                <a:cs typeface="Times New Roman" pitchFamily="18" charset="0"/>
              </a:rPr>
              <a:t>ô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cấp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phát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16 bit.</a:t>
            </a:r>
          </a:p>
          <a:p>
            <a:pPr marL="182880" lvl="1" indent="9525" algn="just" eaLnBrk="1" hangingPunct="1">
              <a:spcBef>
                <a:spcPts val="10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eaLnBrk="1" hangingPunct="1">
              <a:spcBef>
                <a:spcPts val="575"/>
              </a:spcBef>
              <a:buClr>
                <a:schemeClr val="accent1"/>
              </a:buClr>
              <a:buNone/>
            </a:pPr>
            <a:endParaRPr lang="en-US" sz="2500" dirty="0" smtClean="0"/>
          </a:p>
          <a:p>
            <a:pPr marL="273050" lvl="1" indent="-273050" algn="just">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LDS</a:t>
            </a:r>
          </a:p>
          <a:p>
            <a:pPr marL="182880" lvl="1" indent="9525" algn="just">
              <a:spcBef>
                <a:spcPts val="100"/>
              </a:spcBef>
              <a:buClr>
                <a:schemeClr val="accent1"/>
              </a:buClr>
              <a:buNone/>
              <a:tabLst>
                <a:tab pos="1774825" algn="l"/>
              </a:tabLst>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2 byte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đích</a:t>
            </a:r>
            <a:r>
              <a:rPr lang="en-US" sz="2500" dirty="0" smtClean="0">
                <a:solidFill>
                  <a:schemeClr val="tx1"/>
                </a:solidFill>
                <a:latin typeface="Times New Roman" pitchFamily="18" charset="0"/>
                <a:cs typeface="Times New Roman" pitchFamily="18" charset="0"/>
              </a:rPr>
              <a:t> </a:t>
            </a:r>
            <a:r>
              <a:rPr lang="en-US" sz="2500" dirty="0" smtClean="0">
                <a:solidFill>
                  <a:srgbClr val="FF00FF"/>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2 byte </a:t>
            </a:r>
            <a:r>
              <a:rPr lang="en-US" sz="2500" dirty="0" err="1" smtClean="0">
                <a:solidFill>
                  <a:schemeClr val="tx1"/>
                </a:solidFill>
                <a:latin typeface="Times New Roman" pitchFamily="18" charset="0"/>
                <a:cs typeface="Times New Roman" pitchFamily="18" charset="0"/>
              </a:rPr>
              <a:t>tiếp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DS.</a:t>
            </a:r>
          </a:p>
          <a:p>
            <a:pPr marL="182880" lvl="1" indent="9525" algn="just">
              <a:spcBef>
                <a:spcPts val="10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182880" lvl="1" indent="9525" algn="just">
              <a:lnSpc>
                <a:spcPts val="30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273050" lvl="1" indent="-273050" algn="just">
              <a:spcBef>
                <a:spcPts val="60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LES</a:t>
            </a:r>
          </a:p>
          <a:p>
            <a:pPr marL="182880" lvl="1" indent="9525" algn="just">
              <a:spcBef>
                <a:spcPts val="10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Giống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DS </a:t>
            </a:r>
            <a:r>
              <a:rPr lang="en-US" sz="2500" dirty="0" err="1" smtClean="0">
                <a:solidFill>
                  <a:schemeClr val="tx1"/>
                </a:solidFill>
                <a:latin typeface="Times New Roman" pitchFamily="18" charset="0"/>
                <a:cs typeface="Times New Roman" pitchFamily="18" charset="0"/>
              </a:rPr>
              <a:t>bằng</a:t>
            </a:r>
            <a:r>
              <a:rPr lang="en-US" sz="2500" dirty="0" smtClean="0">
                <a:solidFill>
                  <a:schemeClr val="tx1"/>
                </a:solidFill>
                <a:latin typeface="Times New Roman" pitchFamily="18" charset="0"/>
                <a:cs typeface="Times New Roman" pitchFamily="18" charset="0"/>
              </a:rPr>
              <a:t> ES.</a:t>
            </a:r>
          </a:p>
          <a:p>
            <a:pPr marL="182880" lvl="1" indent="9525" algn="just">
              <a:spcBef>
                <a:spcPts val="10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eaLnBrk="1" hangingPunct="1">
              <a:spcBef>
                <a:spcPts val="575"/>
              </a:spcBef>
              <a:buClr>
                <a:schemeClr val="accent1"/>
              </a:buClr>
              <a:buNone/>
            </a:pPr>
            <a:endParaRPr lang="en-US" sz="2500" dirty="0" smtClean="0"/>
          </a:p>
          <a:p>
            <a:pPr marL="273050" lvl="1" indent="-273050" algn="just" eaLnBrk="1" hangingPunct="1">
              <a:spcBef>
                <a:spcPts val="575"/>
              </a:spcBef>
              <a:buClr>
                <a:schemeClr val="accent1"/>
              </a:buClr>
              <a:buNone/>
            </a:pPr>
            <a:endParaRPr lang="en-US" sz="2500" dirty="0" smtClean="0"/>
          </a:p>
          <a:p>
            <a:pPr marL="273050" lvl="1" indent="-273050" algn="just" eaLnBrk="1" hangingPunct="1">
              <a:spcBef>
                <a:spcPts val="575"/>
              </a:spcBef>
              <a:buClr>
                <a:schemeClr val="accent1"/>
              </a:buClr>
              <a:buNone/>
            </a:pPr>
            <a:endParaRPr lang="en-US" sz="2500" dirty="0" smtClean="0"/>
          </a:p>
        </p:txBody>
      </p:sp>
      <p:sp>
        <p:nvSpPr>
          <p:cNvPr id="18435" name="Date Placeholder 3"/>
          <p:cNvSpPr>
            <a:spLocks noGrp="1"/>
          </p:cNvSpPr>
          <p:nvPr>
            <p:ph type="dt" sz="half" idx="4294967295"/>
          </p:nvPr>
        </p:nvSpPr>
        <p:spPr bwMode="auto">
          <a:xfrm>
            <a:off x="8534400" y="6460263"/>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E5CB4917-D4B9-43D6-B411-588F845B14F8}" type="slidenum">
              <a:rPr lang="en-US" sz="1400" smtClean="0"/>
              <a:pPr algn="l" fontAlgn="base">
                <a:spcBef>
                  <a:spcPct val="0"/>
                </a:spcBef>
                <a:spcAft>
                  <a:spcPct val="0"/>
                </a:spcAft>
                <a:defRPr/>
              </a:pPr>
              <a:t>16</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4" name="Right Brace 13"/>
          <p:cNvSpPr/>
          <p:nvPr/>
        </p:nvSpPr>
        <p:spPr>
          <a:xfrm rot="5400000">
            <a:off x="2775928" y="6201183"/>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968577" y="1640854"/>
            <a:ext cx="6191762" cy="73152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lea   reg16,mem </a:t>
            </a:r>
          </a:p>
          <a:p>
            <a:pPr>
              <a:spcBef>
                <a:spcPts val="100"/>
              </a:spcBef>
              <a:tabLst>
                <a:tab pos="566738" algn="l"/>
                <a:tab pos="2292350" algn="l"/>
                <a:tab pos="4340225" algn="l"/>
              </a:tabLst>
            </a:pPr>
            <a:r>
              <a:rPr lang="en-US" sz="2000" i="1" dirty="0" err="1" smtClean="0">
                <a:solidFill>
                  <a:schemeClr val="bg1"/>
                </a:solidFill>
                <a:latin typeface="Times New Roman" pitchFamily="18" charset="0"/>
                <a:cs typeface="Times New Roman" pitchFamily="18" charset="0"/>
              </a:rPr>
              <a:t>Chú</a:t>
            </a:r>
            <a:r>
              <a:rPr lang="en-US" sz="2000" i="1" dirty="0" smtClean="0">
                <a:solidFill>
                  <a:schemeClr val="bg1"/>
                </a:solidFill>
                <a:latin typeface="Times New Roman" pitchFamily="18" charset="0"/>
                <a:cs typeface="Times New Roman" pitchFamily="18" charset="0"/>
              </a:rPr>
              <a:t> ý</a:t>
            </a:r>
            <a:r>
              <a:rPr lang="en-US" sz="2000" b="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reg16</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thể</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là</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các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thanh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ghi</a:t>
            </a:r>
            <a:r>
              <a:rPr lang="en-US" sz="2000" dirty="0"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BX, SI, DI </a:t>
            </a:r>
            <a:r>
              <a:rPr lang="en-US" sz="2000" dirty="0" err="1" smtClean="0">
                <a:solidFill>
                  <a:schemeClr val="bg1"/>
                </a:solidFill>
                <a:latin typeface="Times New Roman" pitchFamily="18" charset="0"/>
                <a:cs typeface="Times New Roman" pitchFamily="18" charset="0"/>
              </a:rPr>
              <a:t>hoặc</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BP</a:t>
            </a:r>
            <a:r>
              <a:rPr lang="en-US" b="1" dirty="0" smtClean="0">
                <a:solidFill>
                  <a:schemeClr val="bg1"/>
                </a:solidFill>
                <a:latin typeface="Arial Narrow" pitchFamily="34" charset="0"/>
              </a:rPr>
              <a:t>   </a:t>
            </a:r>
          </a:p>
        </p:txBody>
      </p:sp>
      <p:sp>
        <p:nvSpPr>
          <p:cNvPr id="12" name="TextBox 11"/>
          <p:cNvSpPr txBox="1"/>
          <p:nvPr/>
        </p:nvSpPr>
        <p:spPr>
          <a:xfrm>
            <a:off x="1965960" y="3660467"/>
            <a:ext cx="6191762" cy="73152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err="1" smtClean="0">
                <a:solidFill>
                  <a:schemeClr val="bg1"/>
                </a:solidFill>
                <a:cs typeface="Arial" pitchFamily="34" charset="0"/>
              </a:rPr>
              <a:t>lds</a:t>
            </a:r>
            <a:r>
              <a:rPr lang="en-US" sz="1700" b="1" dirty="0" smtClean="0">
                <a:solidFill>
                  <a:schemeClr val="bg1"/>
                </a:solidFill>
                <a:cs typeface="Arial" pitchFamily="34" charset="0"/>
              </a:rPr>
              <a:t>   reg16,mem </a:t>
            </a:r>
          </a:p>
          <a:p>
            <a:pPr>
              <a:spcBef>
                <a:spcPts val="100"/>
              </a:spcBef>
              <a:tabLst>
                <a:tab pos="566738" algn="l"/>
                <a:tab pos="2292350" algn="l"/>
                <a:tab pos="4340225" algn="l"/>
              </a:tabLst>
            </a:pPr>
            <a:r>
              <a:rPr lang="en-US" sz="2000" i="1" dirty="0" err="1" smtClean="0">
                <a:solidFill>
                  <a:schemeClr val="bg1"/>
                </a:solidFill>
                <a:latin typeface="Times New Roman" pitchFamily="18" charset="0"/>
                <a:cs typeface="Times New Roman" pitchFamily="18" charset="0"/>
              </a:rPr>
              <a:t>Chú</a:t>
            </a:r>
            <a:r>
              <a:rPr lang="en-US" sz="2000" i="1" dirty="0" smtClean="0">
                <a:solidFill>
                  <a:schemeClr val="bg1"/>
                </a:solidFill>
                <a:latin typeface="Times New Roman" pitchFamily="18" charset="0"/>
                <a:cs typeface="Times New Roman" pitchFamily="18" charset="0"/>
              </a:rPr>
              <a:t> ý</a:t>
            </a:r>
            <a:r>
              <a:rPr lang="en-US" sz="2000" b="1" dirty="0" smtClean="0">
                <a:solidFill>
                  <a:schemeClr val="bg1"/>
                </a:solidFill>
                <a:latin typeface="Times New Roman" pitchFamily="18" charset="0"/>
                <a:cs typeface="Times New Roman" pitchFamily="18" charset="0"/>
              </a:rPr>
              <a:t>:</a:t>
            </a:r>
            <a:r>
              <a:rPr lang="en-US" b="1" dirty="0"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reg16</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thể</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là</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các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thanh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ghi</a:t>
            </a:r>
            <a:r>
              <a:rPr lang="en-US" sz="2000" dirty="0"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BX, SI, DI </a:t>
            </a:r>
            <a:r>
              <a:rPr lang="en-US" sz="2000" dirty="0" err="1" smtClean="0">
                <a:solidFill>
                  <a:schemeClr val="bg1"/>
                </a:solidFill>
                <a:latin typeface="Times New Roman" pitchFamily="18" charset="0"/>
                <a:cs typeface="Times New Roman" pitchFamily="18" charset="0"/>
              </a:rPr>
              <a:t>hoặc</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BP</a:t>
            </a:r>
            <a:r>
              <a:rPr lang="en-US" b="1" dirty="0" smtClean="0">
                <a:solidFill>
                  <a:schemeClr val="bg1"/>
                </a:solidFill>
                <a:latin typeface="Arial Narrow" pitchFamily="34" charset="0"/>
              </a:rPr>
              <a:t>   </a:t>
            </a:r>
          </a:p>
        </p:txBody>
      </p:sp>
      <p:sp>
        <p:nvSpPr>
          <p:cNvPr id="13" name="TextBox 12"/>
          <p:cNvSpPr txBox="1"/>
          <p:nvPr/>
        </p:nvSpPr>
        <p:spPr>
          <a:xfrm>
            <a:off x="1965960" y="5281996"/>
            <a:ext cx="6217920" cy="73152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les   reg16,mem </a:t>
            </a:r>
          </a:p>
          <a:p>
            <a:pPr>
              <a:spcBef>
                <a:spcPts val="100"/>
              </a:spcBef>
              <a:tabLst>
                <a:tab pos="566738" algn="l"/>
                <a:tab pos="2292350" algn="l"/>
                <a:tab pos="4340225" algn="l"/>
              </a:tabLst>
            </a:pPr>
            <a:r>
              <a:rPr lang="en-US" sz="2000" i="1" dirty="0" err="1" smtClean="0">
                <a:solidFill>
                  <a:schemeClr val="bg1"/>
                </a:solidFill>
                <a:latin typeface="Times New Roman" pitchFamily="18" charset="0"/>
                <a:cs typeface="Times New Roman" pitchFamily="18" charset="0"/>
              </a:rPr>
              <a:t>Chú</a:t>
            </a:r>
            <a:r>
              <a:rPr lang="en-US" sz="2000" i="1" dirty="0" smtClean="0">
                <a:solidFill>
                  <a:schemeClr val="bg1"/>
                </a:solidFill>
                <a:latin typeface="Times New Roman" pitchFamily="18" charset="0"/>
                <a:cs typeface="Times New Roman" pitchFamily="18" charset="0"/>
              </a:rPr>
              <a:t> ý:</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reg16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thể</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là</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các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thanh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ghi</a:t>
            </a:r>
            <a:r>
              <a:rPr lang="en-US" sz="2000" dirty="0"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BX, SI, DI </a:t>
            </a:r>
            <a:r>
              <a:rPr lang="en-US" sz="2000" dirty="0" err="1" smtClean="0">
                <a:solidFill>
                  <a:schemeClr val="bg1"/>
                </a:solidFill>
                <a:latin typeface="Times New Roman" pitchFamily="18" charset="0"/>
                <a:cs typeface="Times New Roman" pitchFamily="18" charset="0"/>
              </a:rPr>
              <a:t>hoặc</a:t>
            </a:r>
            <a:r>
              <a:rPr lang="en-US" dirty="0"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BP</a:t>
            </a:r>
            <a:endParaRPr lang="en-US" b="1" dirty="0" smtClean="0">
              <a:solidFill>
                <a:schemeClr val="bg1"/>
              </a:solidFill>
              <a:latin typeface="Arial Narrow"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4" end="4"/>
                                            </p:txEl>
                                          </p:spTgt>
                                        </p:tgtEl>
                                        <p:attrNameLst>
                                          <p:attrName>style.visibility</p:attrName>
                                        </p:attrNameLst>
                                      </p:cBhvr>
                                      <p:to>
                                        <p:strVal val="visible"/>
                                      </p:to>
                                    </p:set>
                                    <p:animEffect transition="in" filter="box(in)">
                                      <p:cBhvr>
                                        <p:cTn id="27" dur="500"/>
                                        <p:tgtEl>
                                          <p:spTgt spid="17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414">
                                            <p:txEl>
                                              <p:pRg st="5" end="5"/>
                                            </p:txEl>
                                          </p:spTgt>
                                        </p:tgtEl>
                                        <p:attrNameLst>
                                          <p:attrName>style.visibility</p:attrName>
                                        </p:attrNameLst>
                                      </p:cBhvr>
                                      <p:to>
                                        <p:strVal val="visible"/>
                                      </p:to>
                                    </p:set>
                                    <p:animEffect transition="in" filter="box(in)">
                                      <p:cBhvr>
                                        <p:cTn id="32" dur="500"/>
                                        <p:tgtEl>
                                          <p:spTgt spid="174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414">
                                            <p:txEl>
                                              <p:pRg st="6" end="6"/>
                                            </p:txEl>
                                          </p:spTgt>
                                        </p:tgtEl>
                                        <p:attrNameLst>
                                          <p:attrName>style.visibility</p:attrName>
                                        </p:attrNameLst>
                                      </p:cBhvr>
                                      <p:to>
                                        <p:strVal val="visible"/>
                                      </p:to>
                                    </p:set>
                                    <p:animEffect transition="in" filter="box(in)">
                                      <p:cBhvr>
                                        <p:cTn id="37" dur="500"/>
                                        <p:tgtEl>
                                          <p:spTgt spid="174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ox(i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7414">
                                            <p:txEl>
                                              <p:pRg st="8" end="8"/>
                                            </p:txEl>
                                          </p:spTgt>
                                        </p:tgtEl>
                                        <p:attrNameLst>
                                          <p:attrName>style.visibility</p:attrName>
                                        </p:attrNameLst>
                                      </p:cBhvr>
                                      <p:to>
                                        <p:strVal val="visible"/>
                                      </p:to>
                                    </p:set>
                                    <p:animEffect transition="in" filter="box(in)">
                                      <p:cBhvr>
                                        <p:cTn id="47" dur="500"/>
                                        <p:tgtEl>
                                          <p:spTgt spid="174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7414">
                                            <p:txEl>
                                              <p:pRg st="9" end="9"/>
                                            </p:txEl>
                                          </p:spTgt>
                                        </p:tgtEl>
                                        <p:attrNameLst>
                                          <p:attrName>style.visibility</p:attrName>
                                        </p:attrNameLst>
                                      </p:cBhvr>
                                      <p:to>
                                        <p:strVal val="visible"/>
                                      </p:to>
                                    </p:set>
                                    <p:animEffect transition="in" filter="box(in)">
                                      <p:cBhvr>
                                        <p:cTn id="52" dur="500"/>
                                        <p:tgtEl>
                                          <p:spTgt spid="174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7414">
                                            <p:txEl>
                                              <p:pRg st="10" end="10"/>
                                            </p:txEl>
                                          </p:spTgt>
                                        </p:tgtEl>
                                        <p:attrNameLst>
                                          <p:attrName>style.visibility</p:attrName>
                                        </p:attrNameLst>
                                      </p:cBhvr>
                                      <p:to>
                                        <p:strVal val="visible"/>
                                      </p:to>
                                    </p:set>
                                    <p:animEffect transition="in" filter="box(in)">
                                      <p:cBhvr>
                                        <p:cTn id="57" dur="500"/>
                                        <p:tgtEl>
                                          <p:spTgt spid="1741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ox(in)">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52718" y="364858"/>
            <a:ext cx="8869362" cy="6542817"/>
          </a:xfrm>
        </p:spPr>
        <p:txBody>
          <a:bodyPr wrap="square">
            <a:spAutoFit/>
          </a:bodyPr>
          <a:lstStyle/>
          <a:p>
            <a:pPr marL="273050" lvl="1" indent="-273050" algn="just" eaLnBrk="1" hangingPunct="1">
              <a:spcBef>
                <a:spcPts val="0"/>
              </a:spcBef>
              <a:buClr>
                <a:schemeClr val="accent1"/>
              </a:buClr>
              <a:buNone/>
            </a:pPr>
            <a:r>
              <a:rPr lang="en-US" sz="2500" b="1" i="1" dirty="0" err="1" smtClean="0">
                <a:solidFill>
                  <a:schemeClr val="tx1"/>
                </a:solidFill>
                <a:latin typeface="Times New Roman" pitchFamily="18" charset="0"/>
                <a:cs typeface="Times New Roman" pitchFamily="18" charset="0"/>
              </a:rPr>
              <a:t>Nhóm</a:t>
            </a:r>
            <a:r>
              <a:rPr lang="en-US" sz="2500" b="1" i="1" dirty="0" smtClean="0">
                <a:solidFill>
                  <a:schemeClr val="tx1"/>
                </a:solidFill>
                <a:latin typeface="Times New Roman" pitchFamily="18" charset="0"/>
                <a:cs typeface="Times New Roman" pitchFamily="18" charset="0"/>
              </a:rPr>
              <a:t> 2</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Một</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số</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lệnh</a:t>
            </a:r>
            <a:r>
              <a:rPr lang="en-US" sz="2500" b="1" dirty="0" smtClean="0">
                <a:solidFill>
                  <a:schemeClr val="tx1"/>
                </a:solidFill>
                <a:latin typeface="Times New Roman" pitchFamily="18" charset="0"/>
                <a:cs typeface="Times New Roman" pitchFamily="18" charset="0"/>
              </a:rPr>
              <a:t> hay </a:t>
            </a:r>
            <a:r>
              <a:rPr lang="en-US" sz="2500" b="1" dirty="0" err="1" smtClean="0">
                <a:solidFill>
                  <a:schemeClr val="tx1"/>
                </a:solidFill>
                <a:latin typeface="Times New Roman" pitchFamily="18" charset="0"/>
                <a:cs typeface="Times New Roman" pitchFamily="18" charset="0"/>
              </a:rPr>
              <a:t>dùng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thuộc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nhóm</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số</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học</a:t>
            </a:r>
            <a:endParaRPr lang="en-US" sz="2500" b="1" dirty="0" smtClean="0">
              <a:solidFill>
                <a:schemeClr val="tx1"/>
              </a:solidFill>
              <a:latin typeface="Times New Roman" pitchFamily="18" charset="0"/>
              <a:cs typeface="Times New Roman" pitchFamily="18" charset="0"/>
            </a:endParaRPr>
          </a:p>
          <a:p>
            <a:pPr marL="273050" lvl="1" indent="-273050" algn="just" eaLnBrk="1" hangingPunct="1">
              <a:lnSpc>
                <a:spcPts val="2900"/>
              </a:lnSpc>
              <a:spcBef>
                <a:spcPts val="0"/>
              </a:spcBef>
              <a:buClr>
                <a:schemeClr val="accent1"/>
              </a:buClr>
              <a:buNone/>
              <a:tabLst>
                <a:tab pos="974725" algn="l"/>
              </a:tabLst>
            </a:pPr>
            <a:r>
              <a:rPr lang="en-US" sz="2500" i="1" dirty="0" err="1" smtClean="0">
                <a:solidFill>
                  <a:schemeClr val="tx1"/>
                </a:solidFill>
                <a:latin typeface="Times New Roman" pitchFamily="18" charset="0"/>
                <a:cs typeface="Times New Roman" pitchFamily="18" charset="0"/>
              </a:rPr>
              <a:t>Chú</a:t>
            </a:r>
            <a:r>
              <a:rPr lang="en-US" sz="2500" i="1" dirty="0" smtClean="0">
                <a:solidFill>
                  <a:schemeClr val="tx1"/>
                </a:solidFill>
                <a:latin typeface="Times New Roman" pitchFamily="18" charset="0"/>
                <a:cs typeface="Times New Roman" pitchFamily="18" charset="0"/>
              </a:rPr>
              <a:t> 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đổi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a:t>
            </a:r>
          </a:p>
          <a:p>
            <a:pPr marL="273050" lvl="1" indent="-273050" algn="just">
              <a:lnSpc>
                <a:spcPts val="28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ADD</a:t>
            </a:r>
          </a:p>
          <a:p>
            <a:pPr marL="182880" lvl="1" indent="9525" algn="just" eaLnBrk="1" hangingPunct="1">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DST = DST+SRC</a:t>
            </a:r>
          </a:p>
          <a:p>
            <a:pPr marL="182880" lvl="1" indent="9525" algn="just" eaLnBrk="1" hangingPunct="1">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182880" lvl="1" indent="9525" algn="just" eaLnBrk="1" hangingPunct="1">
              <a:spcBef>
                <a:spcPts val="0"/>
              </a:spcBef>
              <a:buClr>
                <a:schemeClr val="accent1"/>
              </a:buClr>
              <a:buNone/>
            </a:pPr>
            <a:endParaRPr lang="en-US" sz="2500" dirty="0" smtClean="0"/>
          </a:p>
          <a:p>
            <a:pPr marL="182880" lvl="1" indent="9525" algn="just" eaLnBrk="1" hangingPunct="1">
              <a:lnSpc>
                <a:spcPts val="4300"/>
              </a:lnSpc>
              <a:spcBef>
                <a:spcPts val="0"/>
              </a:spcBef>
              <a:buClr>
                <a:schemeClr val="accent1"/>
              </a:buClr>
              <a:buNone/>
            </a:pPr>
            <a:endParaRPr lang="en-US" sz="2500" dirty="0" smtClean="0"/>
          </a:p>
          <a:p>
            <a:pPr marL="273050" lvl="1" indent="-273050" algn="just">
              <a:lnSpc>
                <a:spcPts val="28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ADC</a:t>
            </a:r>
          </a:p>
          <a:p>
            <a:pPr marL="182880" lvl="1" indent="9525" algn="just">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DST = DST+SRC+C</a:t>
            </a:r>
          </a:p>
          <a:p>
            <a:pPr marL="182880" lvl="1" indent="9525" algn="just">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a:lnSpc>
                <a:spcPts val="45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273050" lvl="1" indent="-273050" algn="just">
              <a:lnSpc>
                <a:spcPts val="28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INC</a:t>
            </a:r>
          </a:p>
          <a:p>
            <a:pPr marL="182880" lvl="1" indent="9525" algn="just">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DST = DST+1</a:t>
            </a:r>
          </a:p>
          <a:p>
            <a:pPr marL="182880" lvl="1" indent="9525" algn="just">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182880" lvl="1" indent="9525" algn="just" eaLnBrk="1" hangingPunct="1">
              <a:spcBef>
                <a:spcPts val="0"/>
              </a:spcBef>
              <a:buClr>
                <a:schemeClr val="accent1"/>
              </a:buClr>
              <a:buNone/>
            </a:pPr>
            <a:endParaRPr lang="en-US" sz="2500" dirty="0" smtClean="0"/>
          </a:p>
          <a:p>
            <a:pPr marL="273050" lvl="1" indent="-273050" algn="just" eaLnBrk="1" hangingPunct="1">
              <a:spcBef>
                <a:spcPts val="575"/>
              </a:spcBef>
              <a:buClr>
                <a:schemeClr val="accent1"/>
              </a:buClr>
              <a:buNone/>
            </a:pPr>
            <a:endParaRPr lang="en-US" sz="2500" dirty="0" smtClean="0"/>
          </a:p>
        </p:txBody>
      </p:sp>
      <p:sp>
        <p:nvSpPr>
          <p:cNvPr id="18435" name="Date Placeholder 3"/>
          <p:cNvSpPr>
            <a:spLocks noGrp="1"/>
          </p:cNvSpPr>
          <p:nvPr>
            <p:ph type="dt" sz="half" idx="4294967295"/>
          </p:nvPr>
        </p:nvSpPr>
        <p:spPr bwMode="auto">
          <a:xfrm>
            <a:off x="8556210" y="6429783"/>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3189F536-B71E-48E6-8A06-4C81182FEE5D}" type="slidenum">
              <a:rPr lang="en-US" sz="1400" smtClean="0"/>
              <a:pPr algn="l" fontAlgn="base">
                <a:spcBef>
                  <a:spcPct val="0"/>
                </a:spcBef>
                <a:spcAft>
                  <a:spcPct val="0"/>
                </a:spcAft>
                <a:defRPr/>
              </a:pPr>
              <a:t>17</a:t>
            </a:fld>
            <a:endParaRPr lang="en-US" sz="1400" dirty="0" smtClean="0"/>
          </a:p>
        </p:txBody>
      </p:sp>
      <p:sp>
        <p:nvSpPr>
          <p:cNvPr id="9" name="Notched Right Arrow 8"/>
          <p:cNvSpPr/>
          <p:nvPr/>
        </p:nvSpPr>
        <p:spPr>
          <a:xfrm>
            <a:off x="4635454" y="2957173"/>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0" name="Not Equal 9"/>
          <p:cNvSpPr/>
          <p:nvPr/>
        </p:nvSpPr>
        <p:spPr>
          <a:xfrm>
            <a:off x="4097763" y="3162602"/>
            <a:ext cx="365760" cy="182880"/>
          </a:xfrm>
          <a:prstGeom prst="mathNotEqual">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2" name="Right Brace 11"/>
          <p:cNvSpPr/>
          <p:nvPr/>
        </p:nvSpPr>
        <p:spPr>
          <a:xfrm rot="5400000">
            <a:off x="2853263" y="4682199"/>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2775928" y="6201183"/>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911203" y="1893615"/>
            <a:ext cx="6191762" cy="1220847"/>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200"/>
              </a:lnSpc>
              <a:spcBef>
                <a:spcPts val="0"/>
              </a:spcBef>
            </a:pPr>
            <a:r>
              <a:rPr lang="en-US" sz="1700" b="1" dirty="0" smtClean="0">
                <a:solidFill>
                  <a:schemeClr val="bg1"/>
                </a:solidFill>
                <a:cs typeface="Arial" pitchFamily="34" charset="0"/>
              </a:rPr>
              <a:t>add   DST,SRC</a:t>
            </a:r>
          </a:p>
          <a:p>
            <a:pPr>
              <a:lnSpc>
                <a:spcPts val="2200"/>
              </a:lnSpc>
              <a:spcBef>
                <a:spcPts val="0"/>
              </a:spcBef>
              <a:tabLst>
                <a:tab pos="517525" algn="l"/>
                <a:tab pos="1828800" algn="l"/>
              </a:tabLst>
            </a:pPr>
            <a:r>
              <a:rPr lang="en-US" b="1" dirty="0" smtClean="0">
                <a:solidFill>
                  <a:srgbClr val="FF00FF"/>
                </a:solidFill>
                <a:latin typeface="Arial Narrow" pitchFamily="34" charset="0"/>
              </a:rPr>
              <a:t>	</a:t>
            </a:r>
            <a:r>
              <a:rPr lang="en-US" sz="1700" b="1" dirty="0" smtClean="0">
                <a:solidFill>
                  <a:schemeClr val="bg1"/>
                </a:solidFill>
                <a:cs typeface="Arial" pitchFamily="34" charset="0"/>
              </a:rPr>
              <a:t>reg1,reg2 </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reg,data</a:t>
            </a:r>
            <a:endParaRPr lang="en-US" sz="1700" b="1" dirty="0" smtClean="0">
              <a:solidFill>
                <a:schemeClr val="bg1"/>
              </a:solidFill>
              <a:cs typeface="Arial" pitchFamily="34" charset="0"/>
            </a:endParaRPr>
          </a:p>
          <a:p>
            <a:pPr>
              <a:lnSpc>
                <a:spcPts val="2200"/>
              </a:lnSpc>
              <a:spcBef>
                <a:spcPts val="0"/>
              </a:spcBef>
              <a:tabLst>
                <a:tab pos="517525" algn="l"/>
                <a:tab pos="1828800" algn="l"/>
                <a:tab pos="32004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reg,mem</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mem,reg</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mem,data</a:t>
            </a:r>
            <a:endParaRPr lang="en-US" sz="1700" b="1" dirty="0" smtClean="0">
              <a:solidFill>
                <a:schemeClr val="bg1"/>
              </a:solidFill>
              <a:cs typeface="Arial" pitchFamily="34" charset="0"/>
            </a:endParaRPr>
          </a:p>
          <a:p>
            <a:pPr>
              <a:lnSpc>
                <a:spcPts val="2200"/>
              </a:lnSpc>
              <a:spcBef>
                <a:spcPts val="0"/>
              </a:spcBef>
              <a:tabLst>
                <a:tab pos="566738" algn="l"/>
                <a:tab pos="2292350" algn="l"/>
                <a:tab pos="4340225" algn="l"/>
              </a:tabLst>
            </a:pPr>
            <a:r>
              <a:rPr lang="en-US" sz="2000" i="1" dirty="0" err="1" smtClean="0">
                <a:solidFill>
                  <a:schemeClr val="bg1"/>
                </a:solidFill>
                <a:latin typeface="Times New Roman" pitchFamily="18" charset="0"/>
                <a:cs typeface="Times New Roman" pitchFamily="18" charset="0"/>
              </a:rPr>
              <a:t>Cờ</a:t>
            </a:r>
            <a:r>
              <a:rPr lang="en-US" sz="2000" i="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C, P, A, Z, S </a:t>
            </a:r>
            <a:r>
              <a:rPr lang="en-US" sz="2000" dirty="0" err="1" smtClean="0">
                <a:solidFill>
                  <a:schemeClr val="bg1"/>
                </a:solidFill>
                <a:latin typeface="Times New Roman" pitchFamily="18" charset="0"/>
                <a:cs typeface="Times New Roman" pitchFamily="18" charset="0"/>
              </a:rPr>
              <a:t>và</a:t>
            </a:r>
            <a:r>
              <a:rPr lang="en-US" b="1" dirty="0" smtClean="0">
                <a:solidFill>
                  <a:schemeClr val="bg1"/>
                </a:solidFill>
                <a:latin typeface="Arial Narrow" pitchFamily="34" charset="0"/>
              </a:rPr>
              <a:t> O  </a:t>
            </a:r>
          </a:p>
        </p:txBody>
      </p:sp>
      <p:sp>
        <p:nvSpPr>
          <p:cNvPr id="22" name="Right Brace 21"/>
          <p:cNvSpPr/>
          <p:nvPr/>
        </p:nvSpPr>
        <p:spPr>
          <a:xfrm>
            <a:off x="6414601" y="2344225"/>
            <a:ext cx="91440" cy="4114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5-Point Star 22"/>
          <p:cNvSpPr/>
          <p:nvPr/>
        </p:nvSpPr>
        <p:spPr>
          <a:xfrm>
            <a:off x="6756098" y="2439401"/>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24" name="Right Brace 23"/>
          <p:cNvSpPr/>
          <p:nvPr/>
        </p:nvSpPr>
        <p:spPr>
          <a:xfrm rot="5400000">
            <a:off x="2961198" y="1758147"/>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911203" y="3849971"/>
            <a:ext cx="6191762" cy="861774"/>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spcBef>
                <a:spcPts val="0"/>
              </a:spcBef>
            </a:pPr>
            <a:r>
              <a:rPr lang="en-US" sz="1700" b="1" dirty="0" err="1" smtClean="0">
                <a:solidFill>
                  <a:schemeClr val="bg1"/>
                </a:solidFill>
                <a:cs typeface="Arial" pitchFamily="34" charset="0"/>
              </a:rPr>
              <a:t>adc</a:t>
            </a:r>
            <a:r>
              <a:rPr lang="en-US" sz="1700" b="1" dirty="0" smtClean="0">
                <a:solidFill>
                  <a:schemeClr val="bg1"/>
                </a:solidFill>
                <a:cs typeface="Arial" pitchFamily="34" charset="0"/>
              </a:rPr>
              <a:t>  DST,SRC</a:t>
            </a:r>
          </a:p>
          <a:p>
            <a:pPr>
              <a:lnSpc>
                <a:spcPts val="2000"/>
              </a:lnSpc>
              <a:spcBef>
                <a:spcPts val="0"/>
              </a:spcBef>
              <a:tabLst>
                <a:tab pos="457200" algn="l"/>
                <a:tab pos="1828800" algn="l"/>
              </a:tabLst>
            </a:pPr>
            <a:r>
              <a:rPr lang="en-US" b="1" dirty="0" smtClean="0">
                <a:solidFill>
                  <a:srgbClr val="FF00FF"/>
                </a:solidFill>
                <a:latin typeface="Arial Narrow" pitchFamily="34" charset="0"/>
              </a:rPr>
              <a:t>	</a:t>
            </a:r>
          </a:p>
          <a:p>
            <a:pPr>
              <a:lnSpc>
                <a:spcPts val="2000"/>
              </a:lnSpc>
              <a:spcBef>
                <a:spcPts val="0"/>
              </a:spcBef>
              <a:tabLst>
                <a:tab pos="566738" algn="l"/>
                <a:tab pos="2292350" algn="l"/>
                <a:tab pos="4340225" algn="l"/>
              </a:tabLst>
            </a:pPr>
            <a:r>
              <a:rPr lang="en-US" sz="2000" i="1"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C, P, A, Z, S </a:t>
            </a:r>
            <a:r>
              <a:rPr lang="en-US" sz="2000" dirty="0" err="1" smtClean="0">
                <a:solidFill>
                  <a:schemeClr val="bg1"/>
                </a:solidFill>
                <a:latin typeface="Times New Roman" pitchFamily="18" charset="0"/>
                <a:cs typeface="Times New Roman" pitchFamily="18" charset="0"/>
              </a:rPr>
              <a:t>và</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O</a:t>
            </a:r>
            <a:r>
              <a:rPr lang="en-US" b="1" dirty="0" smtClean="0">
                <a:solidFill>
                  <a:schemeClr val="bg1"/>
                </a:solidFill>
                <a:latin typeface="Arial Narrow" pitchFamily="34" charset="0"/>
              </a:rPr>
              <a:t>  </a:t>
            </a:r>
          </a:p>
        </p:txBody>
      </p:sp>
      <p:sp>
        <p:nvSpPr>
          <p:cNvPr id="21" name="Right Brace 20"/>
          <p:cNvSpPr/>
          <p:nvPr/>
        </p:nvSpPr>
        <p:spPr>
          <a:xfrm rot="5400000">
            <a:off x="2875500" y="3716530"/>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5-Point Star 24"/>
          <p:cNvSpPr/>
          <p:nvPr/>
        </p:nvSpPr>
        <p:spPr>
          <a:xfrm>
            <a:off x="2832724" y="4255298"/>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26" name="TextBox 25"/>
          <p:cNvSpPr txBox="1"/>
          <p:nvPr/>
        </p:nvSpPr>
        <p:spPr>
          <a:xfrm>
            <a:off x="1850243" y="5496557"/>
            <a:ext cx="6191762" cy="938719"/>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200"/>
              </a:lnSpc>
              <a:spcBef>
                <a:spcPts val="0"/>
              </a:spcBef>
            </a:pPr>
            <a:r>
              <a:rPr lang="en-US" sz="1700" b="1" dirty="0" smtClean="0">
                <a:solidFill>
                  <a:schemeClr val="bg1"/>
                </a:solidFill>
                <a:cs typeface="Arial" pitchFamily="34" charset="0"/>
              </a:rPr>
              <a:t>inc  DST</a:t>
            </a:r>
          </a:p>
          <a:p>
            <a:pPr>
              <a:lnSpc>
                <a:spcPts val="2200"/>
              </a:lnSpc>
              <a:spcBef>
                <a:spcPts val="0"/>
              </a:spcBef>
              <a:tabLst>
                <a:tab pos="4572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reg</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hoặc</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mem</a:t>
            </a:r>
            <a:endParaRPr lang="en-US" sz="1700" b="1" dirty="0" smtClean="0">
              <a:solidFill>
                <a:schemeClr val="bg1"/>
              </a:solidFill>
              <a:cs typeface="Arial" pitchFamily="34" charset="0"/>
            </a:endParaRPr>
          </a:p>
          <a:p>
            <a:pPr>
              <a:lnSpc>
                <a:spcPts val="2200"/>
              </a:lnSpc>
              <a:spcBef>
                <a:spcPts val="0"/>
              </a:spcBef>
              <a:tabLst>
                <a:tab pos="457200" algn="l"/>
                <a:tab pos="1828800" algn="l"/>
              </a:tabLst>
            </a:pPr>
            <a:r>
              <a:rPr lang="en-US" sz="2000" i="1" dirty="0" err="1" smtClean="0">
                <a:solidFill>
                  <a:schemeClr val="bg1"/>
                </a:solidFill>
                <a:latin typeface="Times New Roman" pitchFamily="18" charset="0"/>
                <a:cs typeface="Times New Roman" pitchFamily="18" charset="0"/>
              </a:rPr>
              <a:t>Cờ</a:t>
            </a:r>
            <a:r>
              <a:rPr lang="en-US" sz="2000" i="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P, A, Z, S </a:t>
            </a:r>
            <a:r>
              <a:rPr lang="en-US" sz="2000" dirty="0" err="1" smtClean="0">
                <a:solidFill>
                  <a:schemeClr val="bg1"/>
                </a:solidFill>
                <a:latin typeface="Times New Roman" pitchFamily="18" charset="0"/>
                <a:cs typeface="Times New Roman" pitchFamily="18" charset="0"/>
              </a:rPr>
              <a:t>và</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O </a:t>
            </a:r>
            <a:r>
              <a:rPr lang="en-US" b="1" dirty="0" smtClean="0">
                <a:solidFill>
                  <a:schemeClr val="bg1"/>
                </a:solidFill>
                <a:latin typeface="Arial Narrow" pitchFamily="34" charset="0"/>
              </a:rPr>
              <a:t> </a:t>
            </a:r>
          </a:p>
        </p:txBody>
      </p:sp>
      <p:sp>
        <p:nvSpPr>
          <p:cNvPr id="27" name="Right Brace 26"/>
          <p:cNvSpPr/>
          <p:nvPr/>
        </p:nvSpPr>
        <p:spPr>
          <a:xfrm rot="5400000">
            <a:off x="2534275" y="5656197"/>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414">
                                            <p:txEl>
                                              <p:pRg st="3" end="3"/>
                                            </p:txEl>
                                          </p:spTgt>
                                        </p:tgtEl>
                                        <p:attrNameLst>
                                          <p:attrName>style.visibility</p:attrName>
                                        </p:attrNameLst>
                                      </p:cBhvr>
                                      <p:to>
                                        <p:strVal val="visible"/>
                                      </p:to>
                                    </p:set>
                                    <p:animEffect transition="in" filter="box(in)">
                                      <p:cBhvr>
                                        <p:cTn id="22" dur="500"/>
                                        <p:tgtEl>
                                          <p:spTgt spid="17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4" end="4"/>
                                            </p:txEl>
                                          </p:spTgt>
                                        </p:tgtEl>
                                        <p:attrNameLst>
                                          <p:attrName>style.visibility</p:attrName>
                                        </p:attrNameLst>
                                      </p:cBhvr>
                                      <p:to>
                                        <p:strVal val="visible"/>
                                      </p:to>
                                    </p:set>
                                    <p:animEffect transition="in" filter="box(in)">
                                      <p:cBhvr>
                                        <p:cTn id="27" dur="500"/>
                                        <p:tgtEl>
                                          <p:spTgt spid="17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ox(in)">
                                      <p:cBhvr>
                                        <p:cTn id="32" dur="500"/>
                                        <p:tgtEl>
                                          <p:spTgt spid="20"/>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ox(in)">
                                      <p:cBhvr>
                                        <p:cTn id="35" dur="500"/>
                                        <p:tgtEl>
                                          <p:spTgt spid="2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ox(in)">
                                      <p:cBhvr>
                                        <p:cTn id="38" dur="500"/>
                                        <p:tgtEl>
                                          <p:spTgt spid="2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ox(in)">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7414">
                                            <p:txEl>
                                              <p:pRg st="7" end="7"/>
                                            </p:txEl>
                                          </p:spTgt>
                                        </p:tgtEl>
                                        <p:attrNameLst>
                                          <p:attrName>style.visibility</p:attrName>
                                        </p:attrNameLst>
                                      </p:cBhvr>
                                      <p:to>
                                        <p:strVal val="visible"/>
                                      </p:to>
                                    </p:set>
                                    <p:animEffect transition="in" filter="box(in)">
                                      <p:cBhvr>
                                        <p:cTn id="46" dur="500"/>
                                        <p:tgtEl>
                                          <p:spTgt spid="17414">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17414">
                                            <p:txEl>
                                              <p:pRg st="8" end="8"/>
                                            </p:txEl>
                                          </p:spTgt>
                                        </p:tgtEl>
                                        <p:attrNameLst>
                                          <p:attrName>style.visibility</p:attrName>
                                        </p:attrNameLst>
                                      </p:cBhvr>
                                      <p:to>
                                        <p:strVal val="visible"/>
                                      </p:to>
                                    </p:set>
                                    <p:animEffect transition="in" filter="box(in)">
                                      <p:cBhvr>
                                        <p:cTn id="51" dur="500"/>
                                        <p:tgtEl>
                                          <p:spTgt spid="17414">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17414">
                                            <p:txEl>
                                              <p:pRg st="9" end="9"/>
                                            </p:txEl>
                                          </p:spTgt>
                                        </p:tgtEl>
                                        <p:attrNameLst>
                                          <p:attrName>style.visibility</p:attrName>
                                        </p:attrNameLst>
                                      </p:cBhvr>
                                      <p:to>
                                        <p:strVal val="visible"/>
                                      </p:to>
                                    </p:set>
                                    <p:animEffect transition="in" filter="box(in)">
                                      <p:cBhvr>
                                        <p:cTn id="56" dur="500"/>
                                        <p:tgtEl>
                                          <p:spTgt spid="17414">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ox(in)">
                                      <p:cBhvr>
                                        <p:cTn id="61" dur="500"/>
                                        <p:tgtEl>
                                          <p:spTgt spid="17"/>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box(in)">
                                      <p:cBhvr>
                                        <p:cTn id="64" dur="500"/>
                                        <p:tgtEl>
                                          <p:spTgt spid="21"/>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ox(in)">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7414">
                                            <p:txEl>
                                              <p:pRg st="11" end="11"/>
                                            </p:txEl>
                                          </p:spTgt>
                                        </p:tgtEl>
                                        <p:attrNameLst>
                                          <p:attrName>style.visibility</p:attrName>
                                        </p:attrNameLst>
                                      </p:cBhvr>
                                      <p:to>
                                        <p:strVal val="visible"/>
                                      </p:to>
                                    </p:set>
                                    <p:animEffect transition="in" filter="box(in)">
                                      <p:cBhvr>
                                        <p:cTn id="72" dur="500"/>
                                        <p:tgtEl>
                                          <p:spTgt spid="17414">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7414">
                                            <p:txEl>
                                              <p:pRg st="12" end="12"/>
                                            </p:txEl>
                                          </p:spTgt>
                                        </p:tgtEl>
                                        <p:attrNameLst>
                                          <p:attrName>style.visibility</p:attrName>
                                        </p:attrNameLst>
                                      </p:cBhvr>
                                      <p:to>
                                        <p:strVal val="visible"/>
                                      </p:to>
                                    </p:set>
                                    <p:animEffect transition="in" filter="box(in)">
                                      <p:cBhvr>
                                        <p:cTn id="77" dur="500"/>
                                        <p:tgtEl>
                                          <p:spTgt spid="17414">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17414">
                                            <p:txEl>
                                              <p:pRg st="13" end="13"/>
                                            </p:txEl>
                                          </p:spTgt>
                                        </p:tgtEl>
                                        <p:attrNameLst>
                                          <p:attrName>style.visibility</p:attrName>
                                        </p:attrNameLst>
                                      </p:cBhvr>
                                      <p:to>
                                        <p:strVal val="visible"/>
                                      </p:to>
                                    </p:set>
                                    <p:animEffect transition="in" filter="box(in)">
                                      <p:cBhvr>
                                        <p:cTn id="82" dur="500"/>
                                        <p:tgtEl>
                                          <p:spTgt spid="17414">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box(in)">
                                      <p:cBhvr>
                                        <p:cTn id="87" dur="500"/>
                                        <p:tgtEl>
                                          <p:spTgt spid="26"/>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box(in)">
                                      <p:cBhvr>
                                        <p:cTn id="9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17" grpId="0" animBg="1"/>
      <p:bldP spid="21" grpId="0" animBg="1"/>
      <p:bldP spid="25" grpId="0" animBg="1"/>
      <p:bldP spid="26"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68275" y="382443"/>
            <a:ext cx="8823325" cy="6581289"/>
          </a:xfrm>
        </p:spPr>
        <p:txBody>
          <a:bodyPr wrap="square">
            <a:spAutoFit/>
          </a:bodyPr>
          <a:lstStyle/>
          <a:p>
            <a:pPr marL="273050" lvl="1" indent="-273050" algn="just">
              <a:lnSpc>
                <a:spcPts val="27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SUB</a:t>
            </a:r>
          </a:p>
          <a:p>
            <a:pPr marL="182880" lvl="1" indent="9525" algn="just">
              <a:lnSpc>
                <a:spcPts val="27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DST = DST-SRC</a:t>
            </a:r>
          </a:p>
          <a:p>
            <a:pPr marL="182880" lvl="1" indent="9525" algn="just">
              <a:lnSpc>
                <a:spcPts val="27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eaLnBrk="1" hangingPunct="1">
              <a:lnSpc>
                <a:spcPts val="3500"/>
              </a:lnSpc>
              <a:spcBef>
                <a:spcPts val="0"/>
              </a:spcBef>
              <a:buClrTx/>
              <a:buSzPct val="100000"/>
              <a:buNone/>
            </a:pPr>
            <a:endParaRPr lang="en-US" sz="2500" dirty="0" smtClean="0">
              <a:solidFill>
                <a:schemeClr val="tx1"/>
              </a:solidFill>
              <a:latin typeface="Times New Roman" pitchFamily="18" charset="0"/>
              <a:cs typeface="Times New Roman" pitchFamily="18" charset="0"/>
            </a:endParaRPr>
          </a:p>
          <a:p>
            <a:pPr marL="273050" lvl="1" indent="-273050" algn="just" eaLnBrk="1" hangingPunct="1">
              <a:lnSpc>
                <a:spcPts val="27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SBB</a:t>
            </a:r>
          </a:p>
          <a:p>
            <a:pPr marL="182880" lvl="1" indent="9525" algn="just" eaLnBrk="1" hangingPunct="1">
              <a:lnSpc>
                <a:spcPts val="27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DST = DST-SRC-C</a:t>
            </a:r>
          </a:p>
          <a:p>
            <a:pPr marL="182880" lvl="1" indent="9525" algn="just" eaLnBrk="1" hangingPunct="1">
              <a:lnSpc>
                <a:spcPts val="27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eaLnBrk="1" hangingPunct="1">
              <a:spcBef>
                <a:spcPts val="575"/>
              </a:spcBef>
              <a:buClr>
                <a:schemeClr val="accent1"/>
              </a:buClr>
              <a:buNone/>
            </a:pPr>
            <a:endParaRPr lang="en-US" sz="2500" dirty="0" smtClean="0">
              <a:solidFill>
                <a:schemeClr val="tx1"/>
              </a:solidFill>
              <a:latin typeface="Times New Roman" pitchFamily="18" charset="0"/>
              <a:cs typeface="Times New Roman" pitchFamily="18" charset="0"/>
            </a:endParaRPr>
          </a:p>
          <a:p>
            <a:pPr marL="273050" lvl="1" indent="-273050" algn="just" eaLnBrk="1" hangingPunct="1">
              <a:lnSpc>
                <a:spcPts val="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273050" lvl="1" indent="-273050" algn="just">
              <a:lnSpc>
                <a:spcPts val="27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DEC</a:t>
            </a:r>
          </a:p>
          <a:p>
            <a:pPr marL="182880" lvl="1" indent="9525" algn="just" eaLnBrk="1" hangingPunct="1">
              <a:lnSpc>
                <a:spcPts val="27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DST = DST-1</a:t>
            </a:r>
          </a:p>
          <a:p>
            <a:pPr marL="182880" lvl="1" indent="9525" algn="just" eaLnBrk="1" hangingPunct="1">
              <a:lnSpc>
                <a:spcPts val="27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a:spcBef>
                <a:spcPts val="0"/>
              </a:spcBef>
              <a:buClrTx/>
              <a:buSzPct val="100000"/>
              <a:buFont typeface="Arial" pitchFamily="34" charset="0"/>
              <a:buChar char="•"/>
            </a:pPr>
            <a:endParaRPr lang="en-US" sz="2500" dirty="0" smtClean="0">
              <a:solidFill>
                <a:schemeClr val="tx1"/>
              </a:solidFill>
              <a:latin typeface="Times New Roman" pitchFamily="18" charset="0"/>
              <a:cs typeface="Times New Roman" pitchFamily="18" charset="0"/>
            </a:endParaRPr>
          </a:p>
          <a:p>
            <a:pPr marL="273050" lvl="1" indent="-273050" algn="just">
              <a:lnSpc>
                <a:spcPts val="1000"/>
              </a:lnSpc>
              <a:spcBef>
                <a:spcPts val="0"/>
              </a:spcBef>
              <a:buClrTx/>
              <a:buSzPct val="100000"/>
              <a:buNone/>
            </a:pPr>
            <a:endParaRPr lang="en-US" sz="2500" dirty="0" smtClean="0">
              <a:solidFill>
                <a:schemeClr val="tx1"/>
              </a:solidFill>
              <a:latin typeface="Times New Roman" pitchFamily="18" charset="0"/>
              <a:cs typeface="Times New Roman" pitchFamily="18" charset="0"/>
            </a:endParaRPr>
          </a:p>
          <a:p>
            <a:pPr marL="273050" lvl="1" indent="-273050" algn="just">
              <a:lnSpc>
                <a:spcPts val="27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NEG</a:t>
            </a:r>
          </a:p>
          <a:p>
            <a:pPr marL="182880" lvl="1" indent="9525" algn="just" eaLnBrk="1" hangingPunct="1">
              <a:lnSpc>
                <a:spcPts val="2700"/>
              </a:lnSpc>
              <a:spcBef>
                <a:spcPts val="0"/>
              </a:spcBef>
              <a:buClr>
                <a:schemeClr val="accent1"/>
              </a:buClr>
              <a:buNone/>
              <a:tabLst>
                <a:tab pos="1828800" algn="l"/>
              </a:tabLst>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Đổi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dấu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(DST=-DST - </a:t>
            </a:r>
            <a:r>
              <a:rPr lang="en-US" sz="2500" dirty="0" err="1" smtClean="0">
                <a:solidFill>
                  <a:schemeClr val="tx1"/>
                </a:solidFill>
                <a:latin typeface="Times New Roman" pitchFamily="18" charset="0"/>
                <a:cs typeface="Times New Roman" pitchFamily="18" charset="0"/>
              </a:rPr>
              <a:t>bù</a:t>
            </a:r>
            <a:r>
              <a:rPr lang="en-US" sz="2500" dirty="0" smtClean="0">
                <a:solidFill>
                  <a:schemeClr val="tx1"/>
                </a:solidFill>
                <a:latin typeface="Times New Roman" pitchFamily="18" charset="0"/>
                <a:cs typeface="Times New Roman" pitchFamily="18" charset="0"/>
              </a:rPr>
              <a:t> 2).</a:t>
            </a:r>
          </a:p>
          <a:p>
            <a:pPr marL="182880" lvl="1" indent="9525" algn="just" eaLnBrk="1" hangingPunct="1">
              <a:lnSpc>
                <a:spcPts val="27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182880" lvl="1" indent="9525" algn="just" eaLnBrk="1" hangingPunct="1">
              <a:spcBef>
                <a:spcPts val="0"/>
              </a:spcBef>
              <a:buClr>
                <a:schemeClr val="accent1"/>
              </a:buClr>
              <a:buNone/>
            </a:pPr>
            <a:endParaRPr lang="en-US" sz="2500" dirty="0" smtClean="0">
              <a:latin typeface="Times New Roman" pitchFamily="18" charset="0"/>
              <a:cs typeface="Times New Roman" pitchFamily="18" charset="0"/>
            </a:endParaRPr>
          </a:p>
          <a:p>
            <a:pPr marL="273050" lvl="1" indent="-273050" algn="just" eaLnBrk="1" hangingPunct="1">
              <a:spcBef>
                <a:spcPts val="575"/>
              </a:spcBef>
              <a:buClr>
                <a:schemeClr val="accent1"/>
              </a:buClr>
              <a:buNone/>
            </a:pPr>
            <a:endParaRPr lang="en-US" sz="2500" dirty="0" smtClean="0"/>
          </a:p>
        </p:txBody>
      </p:sp>
      <p:sp>
        <p:nvSpPr>
          <p:cNvPr id="18435" name="Date Placeholder 3"/>
          <p:cNvSpPr>
            <a:spLocks noGrp="1"/>
          </p:cNvSpPr>
          <p:nvPr>
            <p:ph type="dt" sz="half" idx="4294967295"/>
          </p:nvPr>
        </p:nvSpPr>
        <p:spPr bwMode="auto">
          <a:xfrm>
            <a:off x="8488680" y="6484370"/>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E4063624-07BA-4B7C-8A83-A7694C438F0E}" type="slidenum">
              <a:rPr lang="en-US" sz="1400" smtClean="0"/>
              <a:pPr algn="l" fontAlgn="base">
                <a:spcBef>
                  <a:spcPct val="0"/>
                </a:spcBef>
                <a:spcAft>
                  <a:spcPct val="0"/>
                </a:spcAft>
                <a:defRPr/>
              </a:pPr>
              <a:t>18</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9" name="Notched Right Arrow 8"/>
          <p:cNvSpPr/>
          <p:nvPr/>
        </p:nvSpPr>
        <p:spPr>
          <a:xfrm>
            <a:off x="4635454" y="2957173"/>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0" name="Not Equal 9"/>
          <p:cNvSpPr/>
          <p:nvPr/>
        </p:nvSpPr>
        <p:spPr>
          <a:xfrm>
            <a:off x="4097763" y="3162602"/>
            <a:ext cx="365760" cy="182880"/>
          </a:xfrm>
          <a:prstGeom prst="mathNotEqual">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2" name="Right Brace 11"/>
          <p:cNvSpPr/>
          <p:nvPr/>
        </p:nvSpPr>
        <p:spPr>
          <a:xfrm rot="5400000">
            <a:off x="2853263" y="6006484"/>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2775928" y="6201183"/>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rot="5400000">
            <a:off x="2935408" y="3224105"/>
            <a:ext cx="91440" cy="73152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6414601" y="5808470"/>
            <a:ext cx="91440" cy="4114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5-Point Star 22"/>
          <p:cNvSpPr/>
          <p:nvPr/>
        </p:nvSpPr>
        <p:spPr>
          <a:xfrm>
            <a:off x="6756098" y="5917898"/>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24" name="TextBox 23"/>
          <p:cNvSpPr txBox="1"/>
          <p:nvPr/>
        </p:nvSpPr>
        <p:spPr>
          <a:xfrm>
            <a:off x="2016713" y="2550722"/>
            <a:ext cx="6191762" cy="861774"/>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spcBef>
                <a:spcPts val="0"/>
              </a:spcBef>
            </a:pPr>
            <a:r>
              <a:rPr lang="en-US" sz="1700" b="1" dirty="0" err="1" smtClean="0">
                <a:solidFill>
                  <a:schemeClr val="bg1"/>
                </a:solidFill>
                <a:cs typeface="Arial" pitchFamily="34" charset="0"/>
              </a:rPr>
              <a:t>sbb</a:t>
            </a:r>
            <a:r>
              <a:rPr lang="en-US" sz="1700" b="1" dirty="0" smtClean="0">
                <a:solidFill>
                  <a:schemeClr val="bg1"/>
                </a:solidFill>
                <a:cs typeface="Arial" pitchFamily="34" charset="0"/>
              </a:rPr>
              <a:t>  DST,SRC</a:t>
            </a:r>
          </a:p>
          <a:p>
            <a:pPr>
              <a:lnSpc>
                <a:spcPts val="2000"/>
              </a:lnSpc>
              <a:spcBef>
                <a:spcPts val="0"/>
              </a:spcBef>
              <a:tabLst>
                <a:tab pos="457200" algn="l"/>
                <a:tab pos="1828800" algn="l"/>
              </a:tabLst>
            </a:pPr>
            <a:r>
              <a:rPr lang="en-US" b="1" dirty="0" smtClean="0">
                <a:solidFill>
                  <a:srgbClr val="FF00FF"/>
                </a:solidFill>
                <a:latin typeface="Arial Narrow" pitchFamily="34" charset="0"/>
              </a:rPr>
              <a:t>	</a:t>
            </a:r>
          </a:p>
          <a:p>
            <a:pPr>
              <a:lnSpc>
                <a:spcPts val="2000"/>
              </a:lnSpc>
              <a:spcBef>
                <a:spcPts val="0"/>
              </a:spcBef>
              <a:tabLst>
                <a:tab pos="566738" algn="l"/>
                <a:tab pos="2292350" algn="l"/>
                <a:tab pos="4340225" algn="l"/>
              </a:tabLst>
            </a:pPr>
            <a:r>
              <a:rPr lang="en-US" sz="2000" i="1"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C, P, A, Z, S </a:t>
            </a:r>
            <a:r>
              <a:rPr lang="en-US" sz="2000" dirty="0" err="1" smtClean="0">
                <a:solidFill>
                  <a:schemeClr val="bg1"/>
                </a:solidFill>
                <a:latin typeface="Times New Roman" pitchFamily="18" charset="0"/>
                <a:cs typeface="Times New Roman" pitchFamily="18" charset="0"/>
              </a:rPr>
              <a:t>và</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O</a:t>
            </a:r>
            <a:r>
              <a:rPr lang="en-US" b="1" dirty="0" smtClean="0">
                <a:solidFill>
                  <a:schemeClr val="bg1"/>
                </a:solidFill>
                <a:latin typeface="Arial Narrow" pitchFamily="34" charset="0"/>
              </a:rPr>
              <a:t>  </a:t>
            </a:r>
          </a:p>
        </p:txBody>
      </p:sp>
      <p:sp>
        <p:nvSpPr>
          <p:cNvPr id="25" name="Right Brace 24"/>
          <p:cNvSpPr/>
          <p:nvPr/>
        </p:nvSpPr>
        <p:spPr>
          <a:xfrm rot="5400000">
            <a:off x="2995198" y="2409965"/>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5-Point Star 25"/>
          <p:cNvSpPr/>
          <p:nvPr/>
        </p:nvSpPr>
        <p:spPr>
          <a:xfrm>
            <a:off x="2938234" y="2933493"/>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27" name="TextBox 26"/>
          <p:cNvSpPr txBox="1"/>
          <p:nvPr/>
        </p:nvSpPr>
        <p:spPr>
          <a:xfrm>
            <a:off x="2034304" y="4050921"/>
            <a:ext cx="6191762" cy="861774"/>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spcBef>
                <a:spcPts val="0"/>
              </a:spcBef>
            </a:pPr>
            <a:r>
              <a:rPr lang="en-US" sz="1700" b="1" dirty="0" err="1" smtClean="0">
                <a:solidFill>
                  <a:schemeClr val="bg1"/>
                </a:solidFill>
                <a:cs typeface="Arial" pitchFamily="34" charset="0"/>
              </a:rPr>
              <a:t>dec</a:t>
            </a:r>
            <a:r>
              <a:rPr lang="en-US" sz="1700" b="1" dirty="0" smtClean="0">
                <a:solidFill>
                  <a:schemeClr val="bg1"/>
                </a:solidFill>
                <a:cs typeface="Arial" pitchFamily="34" charset="0"/>
              </a:rPr>
              <a:t>  DST</a:t>
            </a:r>
          </a:p>
          <a:p>
            <a:pPr>
              <a:lnSpc>
                <a:spcPts val="2000"/>
              </a:lnSpc>
              <a:spcBef>
                <a:spcPts val="0"/>
              </a:spcBef>
              <a:tabLst>
                <a:tab pos="4572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reg</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a:t>
            </a:r>
            <a:r>
              <a:rPr lang="en-US" sz="2000" b="1" dirty="0" err="1" smtClean="0">
                <a:solidFill>
                  <a:schemeClr val="bg1"/>
                </a:solidFill>
                <a:latin typeface="Times New Roman" pitchFamily="18" charset="0"/>
                <a:cs typeface="Times New Roman" pitchFamily="18" charset="0"/>
              </a:rPr>
              <a:t>c</a:t>
            </a:r>
            <a:r>
              <a:rPr lang="en-US" sz="2000" b="1"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mem</a:t>
            </a:r>
            <a:endParaRPr lang="en-US" sz="1700" b="1" dirty="0" smtClean="0">
              <a:solidFill>
                <a:schemeClr val="bg1"/>
              </a:solidFill>
              <a:cs typeface="Arial" pitchFamily="34" charset="0"/>
            </a:endParaRPr>
          </a:p>
          <a:p>
            <a:pPr>
              <a:lnSpc>
                <a:spcPts val="2000"/>
              </a:lnSpc>
              <a:spcBef>
                <a:spcPts val="0"/>
              </a:spcBef>
              <a:tabLst>
                <a:tab pos="457200" algn="l"/>
                <a:tab pos="1828800" algn="l"/>
              </a:tabLst>
            </a:pPr>
            <a:r>
              <a:rPr lang="en-US" sz="2000" i="1" dirty="0" err="1" smtClean="0">
                <a:solidFill>
                  <a:schemeClr val="bg1"/>
                </a:solidFill>
                <a:latin typeface="Times New Roman" pitchFamily="18" charset="0"/>
                <a:cs typeface="Times New Roman" pitchFamily="18" charset="0"/>
              </a:rPr>
              <a:t>Cờ</a:t>
            </a:r>
            <a:r>
              <a:rPr lang="en-US" sz="2000" i="1" dirty="0"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P, A, Z, S </a:t>
            </a:r>
            <a:r>
              <a:rPr lang="en-US" sz="2000" dirty="0" err="1" smtClean="0">
                <a:solidFill>
                  <a:schemeClr val="bg1"/>
                </a:solidFill>
                <a:latin typeface="Times New Roman" pitchFamily="18" charset="0"/>
                <a:cs typeface="Times New Roman" pitchFamily="18" charset="0"/>
              </a:rPr>
              <a:t>và</a:t>
            </a:r>
            <a:r>
              <a:rPr lang="en-US" sz="1700" b="1" dirty="0" smtClean="0">
                <a:solidFill>
                  <a:schemeClr val="bg1"/>
                </a:solidFill>
                <a:cs typeface="Arial" pitchFamily="34" charset="0"/>
              </a:rPr>
              <a:t> O</a:t>
            </a:r>
            <a:r>
              <a:rPr lang="en-US" b="1" dirty="0" smtClean="0">
                <a:solidFill>
                  <a:schemeClr val="bg1"/>
                </a:solidFill>
                <a:latin typeface="Arial Narrow" pitchFamily="34" charset="0"/>
              </a:rPr>
              <a:t>  </a:t>
            </a:r>
          </a:p>
        </p:txBody>
      </p:sp>
      <p:sp>
        <p:nvSpPr>
          <p:cNvPr id="28" name="Right Brace 27"/>
          <p:cNvSpPr/>
          <p:nvPr/>
        </p:nvSpPr>
        <p:spPr>
          <a:xfrm rot="5400000">
            <a:off x="2765343" y="4173639"/>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998401" y="5592116"/>
            <a:ext cx="6191762" cy="861774"/>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spcBef>
                <a:spcPts val="0"/>
              </a:spcBef>
            </a:pPr>
            <a:r>
              <a:rPr lang="en-US" sz="1700" b="1" dirty="0" err="1" smtClean="0">
                <a:solidFill>
                  <a:schemeClr val="bg1"/>
                </a:solidFill>
                <a:cs typeface="Arial" pitchFamily="34" charset="0"/>
              </a:rPr>
              <a:t>neg</a:t>
            </a:r>
            <a:r>
              <a:rPr lang="en-US" sz="1700" b="1" dirty="0" smtClean="0">
                <a:solidFill>
                  <a:schemeClr val="bg1"/>
                </a:solidFill>
                <a:cs typeface="Arial" pitchFamily="34" charset="0"/>
              </a:rPr>
              <a:t>  DST</a:t>
            </a:r>
          </a:p>
          <a:p>
            <a:pPr>
              <a:lnSpc>
                <a:spcPts val="2000"/>
              </a:lnSpc>
              <a:spcBef>
                <a:spcPts val="0"/>
              </a:spcBef>
              <a:tabLst>
                <a:tab pos="517525" algn="l"/>
                <a:tab pos="18288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reg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hoặc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mem</a:t>
            </a:r>
            <a:r>
              <a:rPr lang="en-US" b="1" dirty="0" smtClean="0">
                <a:solidFill>
                  <a:srgbClr val="FF00FF"/>
                </a:solidFill>
                <a:latin typeface="Arial Narrow" pitchFamily="34" charset="0"/>
              </a:rPr>
              <a:t>	</a:t>
            </a:r>
          </a:p>
          <a:p>
            <a:pPr>
              <a:lnSpc>
                <a:spcPts val="2000"/>
              </a:lnSpc>
              <a:spcBef>
                <a:spcPts val="0"/>
              </a:spcBef>
              <a:tabLst>
                <a:tab pos="566738" algn="l"/>
                <a:tab pos="2292350" algn="l"/>
                <a:tab pos="4340225" algn="l"/>
              </a:tabLst>
            </a:pPr>
            <a:r>
              <a:rPr lang="en-US" sz="2000" i="1" dirty="0" err="1" smtClean="0">
                <a:solidFill>
                  <a:schemeClr val="bg1"/>
                </a:solidFill>
                <a:latin typeface="Times New Roman" pitchFamily="18" charset="0"/>
                <a:cs typeface="Times New Roman" pitchFamily="18" charset="0"/>
              </a:rPr>
              <a:t>Cờ</a:t>
            </a:r>
            <a:r>
              <a:rPr lang="en-US" sz="2000" i="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C, P, A, Z, S </a:t>
            </a:r>
            <a:r>
              <a:rPr lang="en-US" sz="2000" dirty="0" err="1" smtClean="0">
                <a:solidFill>
                  <a:schemeClr val="bg1"/>
                </a:solidFill>
                <a:latin typeface="Times New Roman" pitchFamily="18" charset="0"/>
                <a:cs typeface="Times New Roman" pitchFamily="18" charset="0"/>
              </a:rPr>
              <a:t>và</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O</a:t>
            </a:r>
            <a:r>
              <a:rPr lang="en-US" b="1" dirty="0" smtClean="0">
                <a:solidFill>
                  <a:schemeClr val="bg1"/>
                </a:solidFill>
                <a:latin typeface="Arial Narrow" pitchFamily="34" charset="0"/>
              </a:rPr>
              <a:t>  </a:t>
            </a:r>
          </a:p>
        </p:txBody>
      </p:sp>
      <p:sp>
        <p:nvSpPr>
          <p:cNvPr id="32" name="Right Brace 31"/>
          <p:cNvSpPr/>
          <p:nvPr/>
        </p:nvSpPr>
        <p:spPr>
          <a:xfrm rot="5400000">
            <a:off x="2764217" y="5711799"/>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2030783" y="1071546"/>
            <a:ext cx="6191762" cy="861774"/>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spcBef>
                <a:spcPts val="0"/>
              </a:spcBef>
            </a:pPr>
            <a:r>
              <a:rPr lang="en-US" sz="1700" b="1" dirty="0" smtClean="0">
                <a:solidFill>
                  <a:schemeClr val="bg1"/>
                </a:solidFill>
                <a:cs typeface="Arial" pitchFamily="34" charset="0"/>
              </a:rPr>
              <a:t>sub  DST,SRC</a:t>
            </a:r>
          </a:p>
          <a:p>
            <a:pPr>
              <a:lnSpc>
                <a:spcPts val="2000"/>
              </a:lnSpc>
              <a:spcBef>
                <a:spcPts val="0"/>
              </a:spcBef>
              <a:tabLst>
                <a:tab pos="457200" algn="l"/>
                <a:tab pos="1828800" algn="l"/>
              </a:tabLst>
            </a:pPr>
            <a:r>
              <a:rPr lang="en-US" b="1" dirty="0" smtClean="0">
                <a:solidFill>
                  <a:srgbClr val="FF00FF"/>
                </a:solidFill>
                <a:latin typeface="Arial Narrow" pitchFamily="34" charset="0"/>
              </a:rPr>
              <a:t>	</a:t>
            </a:r>
          </a:p>
          <a:p>
            <a:pPr>
              <a:lnSpc>
                <a:spcPts val="2000"/>
              </a:lnSpc>
              <a:spcBef>
                <a:spcPts val="0"/>
              </a:spcBef>
              <a:tabLst>
                <a:tab pos="566738" algn="l"/>
                <a:tab pos="2292350" algn="l"/>
                <a:tab pos="4340225" algn="l"/>
              </a:tabLst>
            </a:pPr>
            <a:r>
              <a:rPr lang="en-US" sz="2000" i="1" dirty="0" err="1" smtClean="0">
                <a:solidFill>
                  <a:schemeClr val="bg1"/>
                </a:solidFill>
                <a:latin typeface="Times New Roman" pitchFamily="18" charset="0"/>
                <a:cs typeface="Times New Roman" pitchFamily="18" charset="0"/>
              </a:rPr>
              <a:t>Cờ</a:t>
            </a:r>
            <a:r>
              <a:rPr lang="en-US" sz="2000" i="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C, P, A, Z, S </a:t>
            </a:r>
            <a:r>
              <a:rPr lang="en-US" sz="2000" dirty="0" err="1" smtClean="0">
                <a:solidFill>
                  <a:schemeClr val="bg1"/>
                </a:solidFill>
                <a:latin typeface="Times New Roman" pitchFamily="18" charset="0"/>
                <a:cs typeface="Times New Roman" pitchFamily="18" charset="0"/>
              </a:rPr>
              <a:t>và</a:t>
            </a:r>
            <a:r>
              <a:rPr lang="en-US" sz="1700" b="1" dirty="0" smtClean="0">
                <a:solidFill>
                  <a:schemeClr val="bg1"/>
                </a:solidFill>
                <a:cs typeface="Arial" pitchFamily="34" charset="0"/>
              </a:rPr>
              <a:t> O  </a:t>
            </a:r>
          </a:p>
        </p:txBody>
      </p:sp>
      <p:sp>
        <p:nvSpPr>
          <p:cNvPr id="20" name="Right Brace 19"/>
          <p:cNvSpPr/>
          <p:nvPr/>
        </p:nvSpPr>
        <p:spPr>
          <a:xfrm rot="5400000">
            <a:off x="3040274" y="922587"/>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5-Point Star 20"/>
          <p:cNvSpPr/>
          <p:nvPr/>
        </p:nvSpPr>
        <p:spPr>
          <a:xfrm>
            <a:off x="2949959" y="1441701"/>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ox(in)">
                                      <p:cBhvr>
                                        <p:cTn id="25" dur="500"/>
                                        <p:tgtEl>
                                          <p:spTgt spid="20"/>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ox(in)">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7414">
                                            <p:txEl>
                                              <p:pRg st="4" end="4"/>
                                            </p:txEl>
                                          </p:spTgt>
                                        </p:tgtEl>
                                        <p:attrNameLst>
                                          <p:attrName>style.visibility</p:attrName>
                                        </p:attrNameLst>
                                      </p:cBhvr>
                                      <p:to>
                                        <p:strVal val="visible"/>
                                      </p:to>
                                    </p:set>
                                    <p:animEffect transition="in" filter="box(in)">
                                      <p:cBhvr>
                                        <p:cTn id="33" dur="500"/>
                                        <p:tgtEl>
                                          <p:spTgt spid="1741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7414">
                                            <p:txEl>
                                              <p:pRg st="5" end="5"/>
                                            </p:txEl>
                                          </p:spTgt>
                                        </p:tgtEl>
                                        <p:attrNameLst>
                                          <p:attrName>style.visibility</p:attrName>
                                        </p:attrNameLst>
                                      </p:cBhvr>
                                      <p:to>
                                        <p:strVal val="visible"/>
                                      </p:to>
                                    </p:set>
                                    <p:animEffect transition="in" filter="box(in)">
                                      <p:cBhvr>
                                        <p:cTn id="38" dur="500"/>
                                        <p:tgtEl>
                                          <p:spTgt spid="1741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7414">
                                            <p:txEl>
                                              <p:pRg st="6" end="6"/>
                                            </p:txEl>
                                          </p:spTgt>
                                        </p:tgtEl>
                                        <p:attrNameLst>
                                          <p:attrName>style.visibility</p:attrName>
                                        </p:attrNameLst>
                                      </p:cBhvr>
                                      <p:to>
                                        <p:strVal val="visible"/>
                                      </p:to>
                                    </p:set>
                                    <p:animEffect transition="in" filter="box(in)">
                                      <p:cBhvr>
                                        <p:cTn id="43" dur="500"/>
                                        <p:tgtEl>
                                          <p:spTgt spid="1741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ox(in)">
                                      <p:cBhvr>
                                        <p:cTn id="48" dur="500"/>
                                        <p:tgtEl>
                                          <p:spTgt spid="24"/>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ox(in)">
                                      <p:cBhvr>
                                        <p:cTn id="51" dur="500"/>
                                        <p:tgtEl>
                                          <p:spTgt spid="25"/>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box(in)">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17414">
                                            <p:txEl>
                                              <p:pRg st="9" end="9"/>
                                            </p:txEl>
                                          </p:spTgt>
                                        </p:tgtEl>
                                        <p:attrNameLst>
                                          <p:attrName>style.visibility</p:attrName>
                                        </p:attrNameLst>
                                      </p:cBhvr>
                                      <p:to>
                                        <p:strVal val="visible"/>
                                      </p:to>
                                    </p:set>
                                    <p:animEffect transition="in" filter="box(in)">
                                      <p:cBhvr>
                                        <p:cTn id="59" dur="500"/>
                                        <p:tgtEl>
                                          <p:spTgt spid="17414">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17414">
                                            <p:txEl>
                                              <p:pRg st="10" end="10"/>
                                            </p:txEl>
                                          </p:spTgt>
                                        </p:tgtEl>
                                        <p:attrNameLst>
                                          <p:attrName>style.visibility</p:attrName>
                                        </p:attrNameLst>
                                      </p:cBhvr>
                                      <p:to>
                                        <p:strVal val="visible"/>
                                      </p:to>
                                    </p:set>
                                    <p:animEffect transition="in" filter="box(in)">
                                      <p:cBhvr>
                                        <p:cTn id="64" dur="500"/>
                                        <p:tgtEl>
                                          <p:spTgt spid="17414">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17414">
                                            <p:txEl>
                                              <p:pRg st="11" end="11"/>
                                            </p:txEl>
                                          </p:spTgt>
                                        </p:tgtEl>
                                        <p:attrNameLst>
                                          <p:attrName>style.visibility</p:attrName>
                                        </p:attrNameLst>
                                      </p:cBhvr>
                                      <p:to>
                                        <p:strVal val="visible"/>
                                      </p:to>
                                    </p:set>
                                    <p:animEffect transition="in" filter="box(in)">
                                      <p:cBhvr>
                                        <p:cTn id="69" dur="500"/>
                                        <p:tgtEl>
                                          <p:spTgt spid="17414">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box(in)">
                                      <p:cBhvr>
                                        <p:cTn id="74" dur="500"/>
                                        <p:tgtEl>
                                          <p:spTgt spid="27"/>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box(in)">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17414">
                                            <p:txEl>
                                              <p:pRg st="14" end="14"/>
                                            </p:txEl>
                                          </p:spTgt>
                                        </p:tgtEl>
                                        <p:attrNameLst>
                                          <p:attrName>style.visibility</p:attrName>
                                        </p:attrNameLst>
                                      </p:cBhvr>
                                      <p:to>
                                        <p:strVal val="visible"/>
                                      </p:to>
                                    </p:set>
                                    <p:animEffect transition="in" filter="box(in)">
                                      <p:cBhvr>
                                        <p:cTn id="82" dur="500"/>
                                        <p:tgtEl>
                                          <p:spTgt spid="17414">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17414">
                                            <p:txEl>
                                              <p:pRg st="15" end="15"/>
                                            </p:txEl>
                                          </p:spTgt>
                                        </p:tgtEl>
                                        <p:attrNameLst>
                                          <p:attrName>style.visibility</p:attrName>
                                        </p:attrNameLst>
                                      </p:cBhvr>
                                      <p:to>
                                        <p:strVal val="visible"/>
                                      </p:to>
                                    </p:set>
                                    <p:animEffect transition="in" filter="box(in)">
                                      <p:cBhvr>
                                        <p:cTn id="87" dur="500"/>
                                        <p:tgtEl>
                                          <p:spTgt spid="17414">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17414">
                                            <p:txEl>
                                              <p:pRg st="16" end="16"/>
                                            </p:txEl>
                                          </p:spTgt>
                                        </p:tgtEl>
                                        <p:attrNameLst>
                                          <p:attrName>style.visibility</p:attrName>
                                        </p:attrNameLst>
                                      </p:cBhvr>
                                      <p:to>
                                        <p:strVal val="visible"/>
                                      </p:to>
                                    </p:set>
                                    <p:animEffect transition="in" filter="box(in)">
                                      <p:cBhvr>
                                        <p:cTn id="92" dur="500"/>
                                        <p:tgtEl>
                                          <p:spTgt spid="17414">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box(in)">
                                      <p:cBhvr>
                                        <p:cTn id="97" dur="500"/>
                                        <p:tgtEl>
                                          <p:spTgt spid="29"/>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box(in)">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2" grpId="0" animBg="1"/>
      <p:bldP spid="19" grpId="0" animBg="1"/>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82880" y="342583"/>
            <a:ext cx="8824913" cy="6145272"/>
          </a:xfrm>
        </p:spPr>
        <p:txBody>
          <a:bodyPr wrap="square">
            <a:spAutoFit/>
          </a:bodyPr>
          <a:lstStyle/>
          <a:p>
            <a:pPr marL="273050" lvl="1" indent="-273050" algn="just" eaLnBrk="1" hangingPunct="1">
              <a:lnSpc>
                <a:spcPts val="28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CMP</a:t>
            </a:r>
          </a:p>
          <a:p>
            <a:pPr marL="182880" lvl="1" indent="9525" algn="just" eaLnBrk="1" hangingPunct="1">
              <a:lnSpc>
                <a:spcPts val="2800"/>
              </a:lnSpc>
              <a:spcBef>
                <a:spcPts val="0"/>
              </a:spcBef>
              <a:buClr>
                <a:schemeClr val="accent1"/>
              </a:buClr>
              <a:buNone/>
              <a:tabLst>
                <a:tab pos="1828800" algn="l"/>
              </a:tabLst>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So </a:t>
            </a:r>
            <a:r>
              <a:rPr lang="en-US" sz="2500" dirty="0" err="1" smtClean="0">
                <a:solidFill>
                  <a:schemeClr val="tx1"/>
                </a:solidFill>
                <a:latin typeface="Times New Roman" pitchFamily="18" charset="0"/>
                <a:cs typeface="Times New Roman" pitchFamily="18" charset="0"/>
              </a:rPr>
              <a:t>sánh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nội</a:t>
            </a:r>
            <a:r>
              <a:rPr lang="en-US" sz="2500" dirty="0" smtClean="0">
                <a:solidFill>
                  <a:schemeClr val="tx1"/>
                </a:solidFill>
                <a:latin typeface="Times New Roman" pitchFamily="18" charset="0"/>
                <a:cs typeface="Times New Roman" pitchFamily="18" charset="0"/>
              </a:rPr>
              <a:t> dung 2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dựng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phục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vụ</a:t>
            </a:r>
            <a:r>
              <a:rPr lang="en-US" sz="2500" dirty="0" smtClean="0">
                <a:solidFill>
                  <a:schemeClr val="tx1"/>
                </a:solidFill>
                <a:latin typeface="Times New Roman" pitchFamily="18" charset="0"/>
                <a:cs typeface="Times New Roman" pitchFamily="18" charset="0"/>
              </a:rPr>
              <a:t> </a:t>
            </a:r>
            <a:r>
              <a:rPr lang="en-US" sz="2500" dirty="0" smtClean="0">
                <a:solidFill>
                  <a:srgbClr val="FF00FF"/>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kiện</a:t>
            </a:r>
            <a:r>
              <a:rPr lang="en-US" sz="2500" dirty="0" smtClean="0">
                <a:solidFill>
                  <a:schemeClr val="tx1"/>
                </a:solidFill>
                <a:latin typeface="Times New Roman" pitchFamily="18" charset="0"/>
                <a:cs typeface="Times New Roman" pitchFamily="18" charset="0"/>
              </a:rPr>
              <a:t>).</a:t>
            </a:r>
          </a:p>
          <a:p>
            <a:pPr marL="182880" lvl="1" indent="9525" algn="just" eaLnBrk="1" hangingPunct="1">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Chú</a:t>
            </a:r>
            <a:r>
              <a:rPr lang="en-US" sz="2500" i="1" dirty="0" smtClean="0">
                <a:solidFill>
                  <a:schemeClr val="tx1"/>
                </a:solidFill>
                <a:latin typeface="Times New Roman" pitchFamily="18" charset="0"/>
                <a:cs typeface="Times New Roman" pitchFamily="18" charset="0"/>
              </a:rPr>
              <a:t> 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không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đổi</a:t>
            </a:r>
            <a:r>
              <a:rPr lang="en-US" sz="2500" dirty="0" smtClean="0">
                <a:solidFill>
                  <a:schemeClr val="tx1"/>
                </a:solidFill>
                <a:latin typeface="Times New Roman" pitchFamily="18" charset="0"/>
                <a:cs typeface="Times New Roman" pitchFamily="18" charset="0"/>
              </a:rPr>
              <a:t>.</a:t>
            </a:r>
          </a:p>
          <a:p>
            <a:pPr marL="182880" lvl="1" indent="9525" algn="just" eaLnBrk="1" hangingPunct="1">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eaLnBrk="1" hangingPunct="1">
              <a:lnSpc>
                <a:spcPts val="2800"/>
              </a:lnSpc>
              <a:spcBef>
                <a:spcPts val="575"/>
              </a:spcBef>
              <a:buClr>
                <a:schemeClr val="accent1"/>
              </a:buClr>
              <a:buNone/>
            </a:pPr>
            <a:endParaRPr lang="en-US" sz="2500" dirty="0" smtClean="0">
              <a:solidFill>
                <a:schemeClr val="tx1"/>
              </a:solidFill>
              <a:latin typeface="Times New Roman" pitchFamily="18" charset="0"/>
              <a:cs typeface="Times New Roman" pitchFamily="18" charset="0"/>
            </a:endParaRPr>
          </a:p>
          <a:p>
            <a:pPr marL="273050" lvl="1" indent="-273050" algn="just" eaLnBrk="1" hangingPunct="1">
              <a:lnSpc>
                <a:spcPts val="15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273050" lvl="1" indent="-273050" algn="just">
              <a:lnSpc>
                <a:spcPts val="28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MUL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không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dấu</a:t>
            </a:r>
            <a:r>
              <a:rPr lang="en-US" sz="2500" dirty="0" smtClean="0">
                <a:solidFill>
                  <a:schemeClr val="tx1"/>
                </a:solidFill>
                <a:latin typeface="Times New Roman" pitchFamily="18" charset="0"/>
                <a:cs typeface="Times New Roman" pitchFamily="18" charset="0"/>
              </a:rPr>
              <a:t>)/IMUL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dấu</a:t>
            </a:r>
            <a:r>
              <a:rPr lang="en-US" sz="2500" dirty="0" smtClean="0">
                <a:solidFill>
                  <a:schemeClr val="tx1"/>
                </a:solidFill>
                <a:latin typeface="Times New Roman" pitchFamily="18" charset="0"/>
                <a:cs typeface="Times New Roman" pitchFamily="18" charset="0"/>
              </a:rPr>
              <a:t>)</a:t>
            </a:r>
          </a:p>
          <a:p>
            <a:pPr marL="182880" lvl="1" indent="9525" algn="just" eaLnBrk="1" hangingPunct="1">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Nhân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nội</a:t>
            </a:r>
            <a:r>
              <a:rPr lang="en-US" sz="2500" dirty="0" smtClean="0">
                <a:solidFill>
                  <a:schemeClr val="tx1"/>
                </a:solidFill>
                <a:latin typeface="Times New Roman" pitchFamily="18" charset="0"/>
                <a:cs typeface="Times New Roman" pitchFamily="18" charset="0"/>
              </a:rPr>
              <a:t> dung AL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AX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nội</a:t>
            </a:r>
            <a:r>
              <a:rPr lang="en-US" sz="2500" dirty="0" smtClean="0">
                <a:solidFill>
                  <a:schemeClr val="tx1"/>
                </a:solidFill>
                <a:latin typeface="Times New Roman" pitchFamily="18" charset="0"/>
                <a:cs typeface="Times New Roman" pitchFamily="18" charset="0"/>
              </a:rPr>
              <a:t> dung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nguồn</a:t>
            </a:r>
            <a:r>
              <a:rPr lang="en-US" sz="2500" dirty="0" smtClean="0">
                <a:solidFill>
                  <a:schemeClr val="tx1"/>
                </a:solidFill>
                <a:latin typeface="Times New Roman" pitchFamily="18" charset="0"/>
                <a:cs typeface="Times New Roman" pitchFamily="18" charset="0"/>
              </a:rPr>
              <a:t> :</a:t>
            </a:r>
          </a:p>
          <a:p>
            <a:pPr marL="182880" lvl="1" indent="9525" algn="just" eaLnBrk="1" hangingPunct="1">
              <a:lnSpc>
                <a:spcPts val="2800"/>
              </a:lnSpc>
              <a:spcBef>
                <a:spcPts val="0"/>
              </a:spcBef>
              <a:buClr>
                <a:schemeClr val="accent1"/>
              </a:buClr>
              <a:buNone/>
            </a:pPr>
            <a:r>
              <a:rPr lang="en-US" sz="25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phép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nhân</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8 bit:</a:t>
            </a:r>
          </a:p>
          <a:p>
            <a:pPr marL="182880" lvl="1" indent="9525" algn="just" eaLnBrk="1" hangingPunct="1">
              <a:lnSpc>
                <a:spcPts val="2800"/>
              </a:lnSpc>
              <a:spcBef>
                <a:spcPts val="0"/>
              </a:spcBef>
              <a:buClr>
                <a:schemeClr val="accent1"/>
              </a:buClr>
              <a:buNone/>
            </a:pPr>
            <a:r>
              <a:rPr lang="en-US" sz="2500" dirty="0" smtClean="0">
                <a:solidFill>
                  <a:schemeClr val="tx1"/>
                </a:solidFill>
                <a:latin typeface="Times New Roman" pitchFamily="18" charset="0"/>
                <a:cs typeface="Times New Roman" pitchFamily="18" charset="0"/>
              </a:rPr>
              <a:t>        AL*SRC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tích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đặt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AX</a:t>
            </a:r>
          </a:p>
          <a:p>
            <a:pPr marL="182880" lvl="1" indent="9525" algn="just" eaLnBrk="1" hangingPunct="1">
              <a:lnSpc>
                <a:spcPts val="2800"/>
              </a:lnSpc>
              <a:spcBef>
                <a:spcPts val="0"/>
              </a:spcBef>
              <a:buClr>
                <a:schemeClr val="accent1"/>
              </a:buClr>
              <a:buNone/>
            </a:pPr>
            <a:r>
              <a:rPr lang="en-US" sz="25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phép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nhân</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16 bit:</a:t>
            </a:r>
          </a:p>
          <a:p>
            <a:pPr marL="182880" lvl="1" indent="9525" algn="just" eaLnBrk="1" hangingPunct="1">
              <a:lnSpc>
                <a:spcPts val="2800"/>
              </a:lnSpc>
              <a:spcBef>
                <a:spcPts val="0"/>
              </a:spcBef>
              <a:buClr>
                <a:schemeClr val="accent1"/>
              </a:buClr>
              <a:buNone/>
            </a:pPr>
            <a:r>
              <a:rPr lang="en-US" sz="2500" dirty="0" smtClean="0">
                <a:solidFill>
                  <a:schemeClr val="tx1"/>
                </a:solidFill>
                <a:latin typeface="Times New Roman" pitchFamily="18" charset="0"/>
                <a:cs typeface="Times New Roman" pitchFamily="18" charset="0"/>
              </a:rPr>
              <a:t>       AX*SRC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tích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đặt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DX:AX</a:t>
            </a:r>
          </a:p>
          <a:p>
            <a:pPr marL="182880" lvl="1" indent="9525" algn="just" eaLnBrk="1" hangingPunct="1">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rPr>
              <a:t>:</a:t>
            </a:r>
          </a:p>
          <a:p>
            <a:pPr marL="182880" lvl="1" indent="9525" algn="just" eaLnBrk="1" hangingPunct="1">
              <a:lnSpc>
                <a:spcPts val="2700"/>
              </a:lnSpc>
              <a:spcBef>
                <a:spcPts val="0"/>
              </a:spcBef>
              <a:buClr>
                <a:schemeClr val="accent1"/>
              </a:buClr>
              <a:buNone/>
            </a:pPr>
            <a:endParaRPr lang="en-US" sz="2500" dirty="0" smtClean="0">
              <a:solidFill>
                <a:schemeClr val="tx1"/>
              </a:solidFill>
            </a:endParaRPr>
          </a:p>
          <a:p>
            <a:pPr marL="182880" lvl="1" indent="9525" algn="just" eaLnBrk="1" hangingPunct="1">
              <a:spcBef>
                <a:spcPts val="0"/>
              </a:spcBef>
              <a:buClr>
                <a:schemeClr val="accent1"/>
              </a:buClr>
              <a:buNone/>
            </a:pPr>
            <a:endParaRPr lang="en-US" sz="2500" dirty="0" smtClean="0"/>
          </a:p>
        </p:txBody>
      </p:sp>
      <p:sp>
        <p:nvSpPr>
          <p:cNvPr id="18435" name="Date Placeholder 3"/>
          <p:cNvSpPr>
            <a:spLocks noGrp="1"/>
          </p:cNvSpPr>
          <p:nvPr>
            <p:ph type="dt" sz="half" idx="4294967295"/>
          </p:nvPr>
        </p:nvSpPr>
        <p:spPr bwMode="auto">
          <a:xfrm>
            <a:off x="8396754" y="6513842"/>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C49EFC00-2727-4FC0-9E7F-D453D15E4FCF}" type="slidenum">
              <a:rPr lang="en-US" sz="1400" smtClean="0"/>
              <a:pPr algn="l" fontAlgn="base">
                <a:spcBef>
                  <a:spcPct val="0"/>
                </a:spcBef>
                <a:spcAft>
                  <a:spcPct val="0"/>
                </a:spcAft>
                <a:defRPr/>
              </a:pPr>
              <a:t>19</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4" name="Right Brace 13"/>
          <p:cNvSpPr/>
          <p:nvPr/>
        </p:nvSpPr>
        <p:spPr>
          <a:xfrm rot="5400000">
            <a:off x="2775928" y="6201183"/>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rot="5400000">
            <a:off x="2935408" y="3224105"/>
            <a:ext cx="91440" cy="73152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6414601" y="5808470"/>
            <a:ext cx="91440" cy="4114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5-Point Star 22"/>
          <p:cNvSpPr/>
          <p:nvPr/>
        </p:nvSpPr>
        <p:spPr>
          <a:xfrm>
            <a:off x="6756098" y="5917898"/>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30" name="TextBox 29"/>
          <p:cNvSpPr txBox="1"/>
          <p:nvPr/>
        </p:nvSpPr>
        <p:spPr>
          <a:xfrm>
            <a:off x="1743563" y="1803066"/>
            <a:ext cx="6191762" cy="905376"/>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err="1" smtClean="0">
                <a:solidFill>
                  <a:schemeClr val="bg1"/>
                </a:solidFill>
                <a:cs typeface="Arial" pitchFamily="34" charset="0"/>
              </a:rPr>
              <a:t>cmp</a:t>
            </a:r>
            <a:r>
              <a:rPr lang="en-US" sz="1700" b="1" dirty="0" smtClean="0">
                <a:solidFill>
                  <a:schemeClr val="bg1"/>
                </a:solidFill>
                <a:cs typeface="Arial" pitchFamily="34" charset="0"/>
              </a:rPr>
              <a:t>   DST,SRC</a:t>
            </a:r>
          </a:p>
          <a:p>
            <a:pPr>
              <a:lnSpc>
                <a:spcPts val="200"/>
              </a:lnSpc>
              <a:tabLst>
                <a:tab pos="457200" algn="l"/>
                <a:tab pos="1828800" algn="l"/>
              </a:tabLst>
            </a:pPr>
            <a:r>
              <a:rPr lang="en-US" b="1" dirty="0" smtClean="0">
                <a:solidFill>
                  <a:srgbClr val="FF00FF"/>
                </a:solidFill>
                <a:latin typeface="Arial Narrow" pitchFamily="34" charset="0"/>
              </a:rPr>
              <a:t>	</a:t>
            </a:r>
          </a:p>
          <a:p>
            <a:pPr>
              <a:lnSpc>
                <a:spcPts val="1500"/>
              </a:lnSpc>
              <a:spcBef>
                <a:spcPts val="0"/>
              </a:spcBef>
              <a:tabLst>
                <a:tab pos="566738" algn="l"/>
                <a:tab pos="2292350" algn="l"/>
                <a:tab pos="4340225" algn="l"/>
              </a:tabLst>
            </a:pPr>
            <a:endParaRPr lang="en-US" sz="2000" i="1" dirty="0" smtClean="0">
              <a:solidFill>
                <a:schemeClr val="bg1"/>
              </a:solidFill>
              <a:latin typeface="Times New Roman" pitchFamily="18" charset="0"/>
              <a:cs typeface="Times New Roman" pitchFamily="18" charset="0"/>
            </a:endParaRPr>
          </a:p>
          <a:p>
            <a:pPr>
              <a:spcBef>
                <a:spcPts val="200"/>
              </a:spcBef>
              <a:tabLst>
                <a:tab pos="566738" algn="l"/>
                <a:tab pos="2292350" algn="l"/>
                <a:tab pos="4340225" algn="l"/>
              </a:tabLst>
            </a:pPr>
            <a:r>
              <a:rPr lang="en-US" sz="2000" i="1" dirty="0" err="1" smtClean="0">
                <a:solidFill>
                  <a:schemeClr val="bg1"/>
                </a:solidFill>
                <a:latin typeface="Times New Roman" pitchFamily="18" charset="0"/>
                <a:cs typeface="Times New Roman" pitchFamily="18" charset="0"/>
              </a:rPr>
              <a:t>Cờ</a:t>
            </a:r>
            <a:r>
              <a:rPr lang="en-US" sz="2000" b="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C, P, A, Z, S</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và</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O</a:t>
            </a:r>
            <a:r>
              <a:rPr lang="en-US" b="1" dirty="0" smtClean="0">
                <a:solidFill>
                  <a:schemeClr val="bg1"/>
                </a:solidFill>
                <a:latin typeface="Arial Narrow" pitchFamily="34" charset="0"/>
              </a:rPr>
              <a:t>  </a:t>
            </a:r>
          </a:p>
        </p:txBody>
      </p:sp>
      <p:sp>
        <p:nvSpPr>
          <p:cNvPr id="31" name="Right Brace 30"/>
          <p:cNvSpPr/>
          <p:nvPr/>
        </p:nvSpPr>
        <p:spPr>
          <a:xfrm rot="5400000">
            <a:off x="2874448" y="1654385"/>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5-Point Star 32"/>
          <p:cNvSpPr/>
          <p:nvPr/>
        </p:nvSpPr>
        <p:spPr>
          <a:xfrm>
            <a:off x="2787004" y="2180258"/>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36" name="TextBox 35"/>
          <p:cNvSpPr txBox="1"/>
          <p:nvPr/>
        </p:nvSpPr>
        <p:spPr>
          <a:xfrm>
            <a:off x="1689716" y="5251958"/>
            <a:ext cx="6309360" cy="1261884"/>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sz="1700" b="1" dirty="0" err="1" smtClean="0">
                <a:solidFill>
                  <a:schemeClr val="bg1"/>
                </a:solidFill>
                <a:cs typeface="Arial" pitchFamily="34" charset="0"/>
              </a:rPr>
              <a:t>mul</a:t>
            </a:r>
            <a:r>
              <a:rPr lang="en-US" sz="1700" b="1" dirty="0" smtClean="0">
                <a:solidFill>
                  <a:schemeClr val="bg1"/>
                </a:solidFill>
                <a:cs typeface="Arial" pitchFamily="34" charset="0"/>
              </a:rPr>
              <a:t>  </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SRC</a:t>
            </a: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imul</a:t>
            </a:r>
            <a:r>
              <a:rPr lang="en-US" sz="1700" b="1" dirty="0" smtClean="0">
                <a:solidFill>
                  <a:schemeClr val="bg1"/>
                </a:solidFill>
                <a:cs typeface="Arial" pitchFamily="34" charset="0"/>
              </a:rPr>
              <a:t>       SRC</a:t>
            </a:r>
          </a:p>
          <a:p>
            <a:pPr defTabSz="1600200">
              <a:spcBef>
                <a:spcPts val="0"/>
              </a:spcBef>
              <a:tabLst>
                <a:tab pos="746125" algn="l"/>
                <a:tab pos="2514600" algn="l"/>
                <a:tab pos="4283075" algn="l"/>
              </a:tabLst>
            </a:pP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reg</a:t>
            </a: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2000" dirty="0" err="1" smtClean="0">
                <a:solidFill>
                  <a:schemeClr val="bg1"/>
                </a:solidFill>
                <a:latin typeface="Times New Roman" pitchFamily="18" charset="0"/>
                <a:cs typeface="Times New Roman" pitchFamily="18" charset="0"/>
              </a:rPr>
              <a:t>hoặc</a:t>
            </a: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reg</a:t>
            </a:r>
            <a:r>
              <a:rPr lang="en-US" sz="1700" b="1" dirty="0" smtClean="0">
                <a:solidFill>
                  <a:schemeClr val="bg1"/>
                </a:solidFill>
                <a:cs typeface="Arial" pitchFamily="34" charset="0"/>
              </a:rPr>
              <a:t> </a:t>
            </a:r>
          </a:p>
          <a:p>
            <a:pPr defTabSz="1600200">
              <a:spcBef>
                <a:spcPts val="0"/>
              </a:spcBef>
              <a:tabLst>
                <a:tab pos="746125" algn="l"/>
                <a:tab pos="4740275" algn="l"/>
              </a:tabLst>
            </a:pPr>
            <a:r>
              <a:rPr lang="en-US" sz="1700" b="1" dirty="0" smtClean="0">
                <a:solidFill>
                  <a:srgbClr val="FF00FF"/>
                </a:solidFill>
                <a:cs typeface="Arial" pitchFamily="34" charset="0"/>
              </a:rPr>
              <a:t>	</a:t>
            </a:r>
            <a:r>
              <a:rPr lang="en-US" sz="1700" b="1" dirty="0" err="1" smtClean="0">
                <a:solidFill>
                  <a:schemeClr val="bg1"/>
                </a:solidFill>
                <a:cs typeface="Arial" pitchFamily="34" charset="0"/>
              </a:rPr>
              <a:t>mem</a:t>
            </a: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mem</a:t>
            </a:r>
            <a:endParaRPr lang="en-US" sz="1700" b="1" dirty="0" smtClean="0">
              <a:solidFill>
                <a:schemeClr val="bg1"/>
              </a:solidFill>
              <a:cs typeface="Arial" pitchFamily="34" charset="0"/>
            </a:endParaRPr>
          </a:p>
          <a:p>
            <a:pPr>
              <a:spcBef>
                <a:spcPts val="0"/>
              </a:spcBef>
              <a:tabLst>
                <a:tab pos="566738" algn="l"/>
                <a:tab pos="2292350" algn="l"/>
                <a:tab pos="3886200" algn="l"/>
              </a:tabLst>
            </a:pPr>
            <a:r>
              <a:rPr lang="en-US" sz="2000" i="1" dirty="0" err="1" smtClean="0">
                <a:solidFill>
                  <a:schemeClr val="bg1"/>
                </a:solidFill>
                <a:latin typeface="Times New Roman" pitchFamily="18" charset="0"/>
                <a:cs typeface="Times New Roman" pitchFamily="18" charset="0"/>
              </a:rPr>
              <a:t>Cờ</a:t>
            </a:r>
            <a:r>
              <a:rPr lang="en-US" sz="2000" i="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C, P, A, Z, S</a:t>
            </a:r>
            <a:r>
              <a:rPr lang="en-US"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và</a:t>
            </a:r>
            <a:r>
              <a:rPr lang="en-US" dirty="0"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O</a:t>
            </a:r>
            <a:r>
              <a:rPr lang="en-US" b="1" dirty="0" smtClean="0">
                <a:solidFill>
                  <a:schemeClr val="bg1"/>
                </a:solidFill>
                <a:latin typeface="Arial Narrow" pitchFamily="34" charset="0"/>
              </a:rPr>
              <a:t> </a:t>
            </a:r>
            <a:r>
              <a:rPr lang="en-US" b="1" dirty="0" smtClean="0">
                <a:solidFill>
                  <a:srgbClr val="FF00FF"/>
                </a:solidFill>
                <a:latin typeface="Arial Narrow" pitchFamily="34" charset="0"/>
              </a:rPr>
              <a:t>		</a:t>
            </a:r>
            <a:r>
              <a:rPr lang="en-US" sz="2000" i="1" dirty="0" err="1" smtClean="0">
                <a:solidFill>
                  <a:schemeClr val="bg1"/>
                </a:solidFill>
                <a:latin typeface="Times New Roman" pitchFamily="18" charset="0"/>
                <a:cs typeface="Times New Roman" pitchFamily="18" charset="0"/>
              </a:rPr>
              <a:t>Cờ</a:t>
            </a:r>
            <a:r>
              <a:rPr lang="en-US" sz="2000" i="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C, P, A, Z, S </a:t>
            </a:r>
            <a:r>
              <a:rPr lang="en-US" sz="2000" dirty="0" err="1" smtClean="0">
                <a:solidFill>
                  <a:schemeClr val="bg1"/>
                </a:solidFill>
                <a:latin typeface="Times New Roman" pitchFamily="18" charset="0"/>
                <a:cs typeface="Times New Roman" pitchFamily="18" charset="0"/>
              </a:rPr>
              <a:t>và</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O</a:t>
            </a:r>
            <a:r>
              <a:rPr lang="en-US" b="1" dirty="0" smtClean="0">
                <a:solidFill>
                  <a:schemeClr val="bg1"/>
                </a:solidFill>
                <a:latin typeface="Arial Narrow" pitchFamily="34" charset="0"/>
              </a:rPr>
              <a:t> </a:t>
            </a:r>
          </a:p>
        </p:txBody>
      </p:sp>
      <p:sp>
        <p:nvSpPr>
          <p:cNvPr id="37" name="Right Brace 36"/>
          <p:cNvSpPr/>
          <p:nvPr/>
        </p:nvSpPr>
        <p:spPr>
          <a:xfrm rot="5400000">
            <a:off x="2716103" y="5406408"/>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rot="5400000">
            <a:off x="6693747" y="5391168"/>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414">
                                            <p:txEl>
                                              <p:pRg st="3" end="3"/>
                                            </p:txEl>
                                          </p:spTgt>
                                        </p:tgtEl>
                                        <p:attrNameLst>
                                          <p:attrName>style.visibility</p:attrName>
                                        </p:attrNameLst>
                                      </p:cBhvr>
                                      <p:to>
                                        <p:strVal val="visible"/>
                                      </p:to>
                                    </p:set>
                                    <p:animEffect transition="in" filter="box(in)">
                                      <p:cBhvr>
                                        <p:cTn id="22" dur="500"/>
                                        <p:tgtEl>
                                          <p:spTgt spid="17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ox(in)">
                                      <p:cBhvr>
                                        <p:cTn id="27" dur="500"/>
                                        <p:tgtEl>
                                          <p:spTgt spid="30"/>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ox(in)">
                                      <p:cBhvr>
                                        <p:cTn id="30" dur="500"/>
                                        <p:tgtEl>
                                          <p:spTgt spid="31"/>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ox(in)">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7414">
                                            <p:txEl>
                                              <p:pRg st="6" end="6"/>
                                            </p:txEl>
                                          </p:spTgt>
                                        </p:tgtEl>
                                        <p:attrNameLst>
                                          <p:attrName>style.visibility</p:attrName>
                                        </p:attrNameLst>
                                      </p:cBhvr>
                                      <p:to>
                                        <p:strVal val="visible"/>
                                      </p:to>
                                    </p:set>
                                    <p:animEffect transition="in" filter="box(in)">
                                      <p:cBhvr>
                                        <p:cTn id="38" dur="500"/>
                                        <p:tgtEl>
                                          <p:spTgt spid="1741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7414">
                                            <p:txEl>
                                              <p:pRg st="7" end="7"/>
                                            </p:txEl>
                                          </p:spTgt>
                                        </p:tgtEl>
                                        <p:attrNameLst>
                                          <p:attrName>style.visibility</p:attrName>
                                        </p:attrNameLst>
                                      </p:cBhvr>
                                      <p:to>
                                        <p:strVal val="visible"/>
                                      </p:to>
                                    </p:set>
                                    <p:animEffect transition="in" filter="box(in)">
                                      <p:cBhvr>
                                        <p:cTn id="43" dur="500"/>
                                        <p:tgtEl>
                                          <p:spTgt spid="1741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7414">
                                            <p:txEl>
                                              <p:pRg st="8" end="8"/>
                                            </p:txEl>
                                          </p:spTgt>
                                        </p:tgtEl>
                                        <p:attrNameLst>
                                          <p:attrName>style.visibility</p:attrName>
                                        </p:attrNameLst>
                                      </p:cBhvr>
                                      <p:to>
                                        <p:strVal val="visible"/>
                                      </p:to>
                                    </p:set>
                                    <p:animEffect transition="in" filter="box(in)">
                                      <p:cBhvr>
                                        <p:cTn id="48" dur="500"/>
                                        <p:tgtEl>
                                          <p:spTgt spid="17414">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17414">
                                            <p:txEl>
                                              <p:pRg st="9" end="9"/>
                                            </p:txEl>
                                          </p:spTgt>
                                        </p:tgtEl>
                                        <p:attrNameLst>
                                          <p:attrName>style.visibility</p:attrName>
                                        </p:attrNameLst>
                                      </p:cBhvr>
                                      <p:to>
                                        <p:strVal val="visible"/>
                                      </p:to>
                                    </p:set>
                                    <p:animEffect transition="in" filter="box(in)">
                                      <p:cBhvr>
                                        <p:cTn id="53" dur="500"/>
                                        <p:tgtEl>
                                          <p:spTgt spid="17414">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7414">
                                            <p:txEl>
                                              <p:pRg st="10" end="10"/>
                                            </p:txEl>
                                          </p:spTgt>
                                        </p:tgtEl>
                                        <p:attrNameLst>
                                          <p:attrName>style.visibility</p:attrName>
                                        </p:attrNameLst>
                                      </p:cBhvr>
                                      <p:to>
                                        <p:strVal val="visible"/>
                                      </p:to>
                                    </p:set>
                                    <p:animEffect transition="in" filter="box(in)">
                                      <p:cBhvr>
                                        <p:cTn id="58" dur="500"/>
                                        <p:tgtEl>
                                          <p:spTgt spid="17414">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17414">
                                            <p:txEl>
                                              <p:pRg st="11" end="11"/>
                                            </p:txEl>
                                          </p:spTgt>
                                        </p:tgtEl>
                                        <p:attrNameLst>
                                          <p:attrName>style.visibility</p:attrName>
                                        </p:attrNameLst>
                                      </p:cBhvr>
                                      <p:to>
                                        <p:strVal val="visible"/>
                                      </p:to>
                                    </p:set>
                                    <p:animEffect transition="in" filter="box(in)">
                                      <p:cBhvr>
                                        <p:cTn id="63" dur="500"/>
                                        <p:tgtEl>
                                          <p:spTgt spid="17414">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17414">
                                            <p:txEl>
                                              <p:pRg st="12" end="12"/>
                                            </p:txEl>
                                          </p:spTgt>
                                        </p:tgtEl>
                                        <p:attrNameLst>
                                          <p:attrName>style.visibility</p:attrName>
                                        </p:attrNameLst>
                                      </p:cBhvr>
                                      <p:to>
                                        <p:strVal val="visible"/>
                                      </p:to>
                                    </p:set>
                                    <p:animEffect transition="in" filter="box(in)">
                                      <p:cBhvr>
                                        <p:cTn id="68" dur="500"/>
                                        <p:tgtEl>
                                          <p:spTgt spid="17414">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box(in)">
                                      <p:cBhvr>
                                        <p:cTn id="73" dur="500"/>
                                        <p:tgtEl>
                                          <p:spTgt spid="36"/>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box(in)">
                                      <p:cBhvr>
                                        <p:cTn id="76" dur="500"/>
                                        <p:tgtEl>
                                          <p:spTgt spid="37"/>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box(in)">
                                      <p:cBhvr>
                                        <p:cTn id="7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3" grpId="0" animBg="1"/>
      <p:bldP spid="36" grpId="0" animBg="1"/>
      <p:bldP spid="37" grpId="0" animBg="1"/>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52" y="379271"/>
            <a:ext cx="8778240" cy="457200"/>
          </a:xfrm>
        </p:spPr>
        <p:txBody>
          <a:bodyPr/>
          <a:lstStyle/>
          <a:p>
            <a:r>
              <a:rPr lang="en-US" sz="2800" dirty="0" err="1" smtClean="0">
                <a:solidFill>
                  <a:schemeClr val="tx1"/>
                </a:solidFill>
              </a:rPr>
              <a:t>Tài</a:t>
            </a:r>
            <a:r>
              <a:rPr lang="en-US" sz="2800" dirty="0" smtClean="0">
                <a:solidFill>
                  <a:schemeClr val="tx1"/>
                </a:solidFill>
              </a:rPr>
              <a:t> </a:t>
            </a:r>
            <a:r>
              <a:rPr lang="en-US" sz="2800" dirty="0" err="1" smtClean="0">
                <a:solidFill>
                  <a:schemeClr val="tx1"/>
                </a:solidFill>
              </a:rPr>
              <a:t>liệu</a:t>
            </a:r>
            <a:r>
              <a:rPr lang="en-US" sz="2800" dirty="0" smtClean="0">
                <a:solidFill>
                  <a:schemeClr val="tx1"/>
                </a:solidFill>
              </a:rPr>
              <a:t> </a:t>
            </a:r>
            <a:endParaRPr lang="en-US" sz="2800" dirty="0">
              <a:solidFill>
                <a:schemeClr val="tx1"/>
              </a:solidFill>
            </a:endParaRPr>
          </a:p>
        </p:txBody>
      </p:sp>
      <p:sp>
        <p:nvSpPr>
          <p:cNvPr id="3" name="Content Placeholder 2"/>
          <p:cNvSpPr>
            <a:spLocks noGrp="1"/>
          </p:cNvSpPr>
          <p:nvPr>
            <p:ph idx="1"/>
          </p:nvPr>
        </p:nvSpPr>
        <p:spPr>
          <a:xfrm>
            <a:off x="267417" y="849683"/>
            <a:ext cx="8778240" cy="6035040"/>
          </a:xfrm>
        </p:spPr>
        <p:txBody>
          <a:bodyPr/>
          <a:lstStyle/>
          <a:p>
            <a:pPr>
              <a:lnSpc>
                <a:spcPts val="2800"/>
              </a:lnSpc>
              <a:spcBef>
                <a:spcPts val="0"/>
              </a:spcBef>
              <a:buNone/>
            </a:pPr>
            <a:r>
              <a:rPr lang="en-US" sz="2500" b="1" dirty="0" err="1" smtClean="0">
                <a:solidFill>
                  <a:schemeClr val="tx1"/>
                </a:solidFill>
                <a:latin typeface="Times New Roman" pitchFamily="18" charset="0"/>
                <a:cs typeface="Times New Roman" pitchFamily="18" charset="0"/>
              </a:rPr>
              <a:t>Tài</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liệu</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học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tập</a:t>
            </a:r>
            <a:r>
              <a:rPr lang="en-US" sz="2500" b="1" dirty="0" smtClean="0">
                <a:solidFill>
                  <a:schemeClr val="tx1"/>
                </a:solidFill>
                <a:latin typeface="Times New Roman" pitchFamily="18" charset="0"/>
                <a:cs typeface="Times New Roman" pitchFamily="18" charset="0"/>
              </a:rPr>
              <a:t>:</a:t>
            </a:r>
          </a:p>
          <a:p>
            <a:pPr marL="0" indent="1588" algn="just">
              <a:lnSpc>
                <a:spcPts val="2800"/>
              </a:lnSpc>
              <a:spcBef>
                <a:spcPts val="200"/>
              </a:spcBef>
              <a:buNone/>
            </a:pPr>
            <a:r>
              <a:rPr lang="en-US" sz="2500" i="1" dirty="0" err="1" smtClean="0">
                <a:solidFill>
                  <a:schemeClr val="tx1"/>
                </a:solidFill>
                <a:latin typeface="Times New Roman" pitchFamily="18" charset="0"/>
                <a:cs typeface="Times New Roman" pitchFamily="18" charset="0"/>
              </a:rPr>
              <a:t>Giáo</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trình</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Lập</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trình</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hệ</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thống</a:t>
            </a:r>
            <a:r>
              <a:rPr lang="en-US" sz="2500" i="1"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Khoa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Công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nghệ</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Thông</a:t>
            </a:r>
            <a:r>
              <a:rPr lang="en-US" sz="2500" dirty="0" smtClean="0">
                <a:solidFill>
                  <a:schemeClr val="tx1"/>
                </a:solidFill>
                <a:latin typeface="Times New Roman" pitchFamily="18" charset="0"/>
                <a:cs typeface="Times New Roman" pitchFamily="18" charset="0"/>
              </a:rPr>
              <a:t> tin, </a:t>
            </a:r>
            <a:r>
              <a:rPr lang="en-US" sz="2500" dirty="0" err="1" smtClean="0">
                <a:solidFill>
                  <a:schemeClr val="tx1"/>
                </a:solidFill>
                <a:latin typeface="Times New Roman" pitchFamily="18" charset="0"/>
                <a:cs typeface="Times New Roman" pitchFamily="18" charset="0"/>
              </a:rPr>
              <a:t>Viện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Đại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học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Mở</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Nội</a:t>
            </a:r>
            <a:endParaRPr lang="en-US" sz="2500" dirty="0" smtClean="0">
              <a:solidFill>
                <a:schemeClr val="tx1"/>
              </a:solidFill>
              <a:latin typeface="Times New Roman" pitchFamily="18" charset="0"/>
              <a:cs typeface="Times New Roman" pitchFamily="18" charset="0"/>
            </a:endParaRPr>
          </a:p>
          <a:p>
            <a:pPr marL="0" indent="1588" algn="just">
              <a:lnSpc>
                <a:spcPts val="2800"/>
              </a:lnSpc>
              <a:spcBef>
                <a:spcPts val="600"/>
              </a:spcBef>
              <a:buNone/>
            </a:pPr>
            <a:r>
              <a:rPr lang="en-US" sz="2500" b="1" dirty="0" err="1" smtClean="0">
                <a:solidFill>
                  <a:schemeClr val="tx1"/>
                </a:solidFill>
                <a:latin typeface="Times New Roman" pitchFamily="18" charset="0"/>
                <a:cs typeface="Times New Roman" pitchFamily="18" charset="0"/>
              </a:rPr>
              <a:t>Tài</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liệu</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tham</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khảo</a:t>
            </a:r>
            <a:r>
              <a:rPr lang="en-US" sz="2500" b="1" dirty="0" smtClean="0">
                <a:solidFill>
                  <a:schemeClr val="tx1"/>
                </a:solidFill>
                <a:latin typeface="Times New Roman" pitchFamily="18" charset="0"/>
                <a:cs typeface="Times New Roman" pitchFamily="18" charset="0"/>
              </a:rPr>
              <a:t>:</a:t>
            </a:r>
          </a:p>
          <a:p>
            <a:pPr marL="344488" indent="-344488" algn="just">
              <a:lnSpc>
                <a:spcPts val="2800"/>
              </a:lnSpc>
              <a:spcBef>
                <a:spcPts val="100"/>
              </a:spcBef>
              <a:buNone/>
            </a:pPr>
            <a:r>
              <a:rPr lang="en-US" sz="2500" dirty="0" smtClean="0">
                <a:solidFill>
                  <a:schemeClr val="tx1"/>
                </a:solidFill>
                <a:latin typeface="Times New Roman" pitchFamily="18" charset="0"/>
                <a:cs typeface="Times New Roman" pitchFamily="18" charset="0"/>
              </a:rPr>
              <a:t>1. </a:t>
            </a:r>
            <a:r>
              <a:rPr lang="en-US" sz="2500" i="1" dirty="0" smtClean="0">
                <a:solidFill>
                  <a:schemeClr val="tx1"/>
                </a:solidFill>
                <a:latin typeface="Times New Roman" pitchFamily="18" charset="0"/>
                <a:cs typeface="Times New Roman" pitchFamily="18" charset="0"/>
              </a:rPr>
              <a:t>Turbo Assembler Ver.4.0 (User Guide). </a:t>
            </a:r>
            <a:r>
              <a:rPr lang="en-US" sz="2500" dirty="0" smtClean="0">
                <a:solidFill>
                  <a:schemeClr val="tx1"/>
                </a:solidFill>
                <a:latin typeface="Times New Roman" pitchFamily="18" charset="0"/>
                <a:cs typeface="Times New Roman" pitchFamily="18" charset="0"/>
              </a:rPr>
              <a:t>Borland International, INC 1800 GREEN HILLS ROAD, 1993</a:t>
            </a:r>
          </a:p>
          <a:p>
            <a:pPr marL="344488" indent="-344488" algn="just">
              <a:lnSpc>
                <a:spcPts val="2800"/>
              </a:lnSpc>
              <a:spcBef>
                <a:spcPts val="0"/>
              </a:spcBef>
              <a:buNone/>
            </a:pPr>
            <a:r>
              <a:rPr lang="en-US" sz="2500" dirty="0" smtClean="0">
                <a:solidFill>
                  <a:schemeClr val="tx1"/>
                </a:solidFill>
                <a:latin typeface="Times New Roman" pitchFamily="18" charset="0"/>
                <a:cs typeface="Times New Roman" pitchFamily="18" charset="0"/>
              </a:rPr>
              <a:t>2. </a:t>
            </a:r>
            <a:r>
              <a:rPr lang="en-US" sz="2500" i="1" dirty="0" smtClean="0">
                <a:solidFill>
                  <a:schemeClr val="tx1"/>
                </a:solidFill>
                <a:latin typeface="Times New Roman" pitchFamily="18" charset="0"/>
                <a:cs typeface="Times New Roman" pitchFamily="18" charset="0"/>
              </a:rPr>
              <a:t>Turbo Assembler Ver.4.0 (Quick Reference Guide). </a:t>
            </a:r>
            <a:r>
              <a:rPr lang="en-US" sz="2500" dirty="0" smtClean="0">
                <a:solidFill>
                  <a:schemeClr val="tx1"/>
                </a:solidFill>
                <a:latin typeface="Times New Roman" pitchFamily="18" charset="0"/>
                <a:cs typeface="Times New Roman" pitchFamily="18" charset="0"/>
              </a:rPr>
              <a:t>Borland International, INC 1800 GREEN HILLS ROAD, 1993</a:t>
            </a:r>
          </a:p>
          <a:p>
            <a:pPr marL="344488" indent="-344488" algn="just">
              <a:lnSpc>
                <a:spcPts val="2800"/>
              </a:lnSpc>
              <a:spcBef>
                <a:spcPts val="0"/>
              </a:spcBef>
              <a:buNone/>
            </a:pPr>
            <a:r>
              <a:rPr lang="en-US" sz="2500" dirty="0" smtClean="0">
                <a:solidFill>
                  <a:schemeClr val="tx1"/>
                </a:solidFill>
                <a:latin typeface="Times New Roman" pitchFamily="18" charset="0"/>
                <a:cs typeface="Times New Roman" pitchFamily="18" charset="0"/>
              </a:rPr>
              <a:t>3. </a:t>
            </a:r>
            <a:r>
              <a:rPr lang="en-US" sz="2500" i="1" dirty="0" smtClean="0">
                <a:solidFill>
                  <a:schemeClr val="tx1"/>
                </a:solidFill>
                <a:latin typeface="Times New Roman" pitchFamily="18" charset="0"/>
                <a:cs typeface="Times New Roman" pitchFamily="18" charset="0"/>
              </a:rPr>
              <a:t>Turbo Assembler </a:t>
            </a:r>
            <a:r>
              <a:rPr lang="en-US" sz="2500" i="1" dirty="0" err="1" smtClean="0">
                <a:solidFill>
                  <a:schemeClr val="tx1"/>
                </a:solidFill>
                <a:latin typeface="Times New Roman" pitchFamily="18" charset="0"/>
                <a:cs typeface="Times New Roman" pitchFamily="18" charset="0"/>
              </a:rPr>
              <a:t>và</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ứng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dụng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Đặng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Thành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Phu</a:t>
            </a:r>
            <a:r>
              <a:rPr lang="en-US" sz="2500" dirty="0" smtClean="0">
                <a:solidFill>
                  <a:schemeClr val="tx1"/>
                </a:solidFill>
                <a:latin typeface="Times New Roman" pitchFamily="18" charset="0"/>
                <a:cs typeface="Times New Roman" pitchFamily="18" charset="0"/>
              </a:rPr>
              <a:t>, NXB </a:t>
            </a:r>
            <a:r>
              <a:rPr lang="en-US" sz="2500" dirty="0" err="1" smtClean="0">
                <a:solidFill>
                  <a:schemeClr val="tx1"/>
                </a:solidFill>
                <a:latin typeface="Times New Roman" pitchFamily="18" charset="0"/>
                <a:cs typeface="Times New Roman" pitchFamily="18" charset="0"/>
              </a:rPr>
              <a:t>Khoa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học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Kỹ</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thuật</a:t>
            </a:r>
            <a:r>
              <a:rPr lang="en-US" sz="2500" dirty="0" smtClean="0">
                <a:solidFill>
                  <a:schemeClr val="tx1"/>
                </a:solidFill>
                <a:latin typeface="Times New Roman" pitchFamily="18" charset="0"/>
                <a:cs typeface="Times New Roman" pitchFamily="18" charset="0"/>
              </a:rPr>
              <a:t>, 2007</a:t>
            </a:r>
          </a:p>
          <a:p>
            <a:pPr marL="344488" indent="-344488" algn="just">
              <a:lnSpc>
                <a:spcPts val="2800"/>
              </a:lnSpc>
              <a:spcBef>
                <a:spcPts val="0"/>
              </a:spcBef>
              <a:buNone/>
            </a:pPr>
            <a:r>
              <a:rPr lang="en-US" sz="2500" dirty="0" smtClean="0">
                <a:solidFill>
                  <a:schemeClr val="tx1"/>
                </a:solidFill>
                <a:latin typeface="Times New Roman" pitchFamily="18" charset="0"/>
                <a:cs typeface="Times New Roman" pitchFamily="18" charset="0"/>
              </a:rPr>
              <a:t>4. </a:t>
            </a:r>
            <a:r>
              <a:rPr lang="en-US" sz="2500" i="1" dirty="0" err="1" smtClean="0">
                <a:solidFill>
                  <a:schemeClr val="tx1"/>
                </a:solidFill>
                <a:latin typeface="Times New Roman" pitchFamily="18" charset="0"/>
                <a:cs typeface="Times New Roman" pitchFamily="18" charset="0"/>
              </a:rPr>
              <a:t>Lập</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trình</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trên</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môi</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trường</a:t>
            </a:r>
            <a:r>
              <a:rPr lang="en-US" sz="2500" i="1" dirty="0" smtClean="0">
                <a:solidFill>
                  <a:schemeClr val="tx1"/>
                </a:solidFill>
                <a:latin typeface="Times New Roman" pitchFamily="18" charset="0"/>
                <a:cs typeface="Times New Roman" pitchFamily="18" charset="0"/>
              </a:rPr>
              <a:t> Windows </a:t>
            </a:r>
            <a:r>
              <a:rPr lang="en-US" sz="2500" i="1" dirty="0" err="1" smtClean="0">
                <a:solidFill>
                  <a:schemeClr val="tx1"/>
                </a:solidFill>
                <a:latin typeface="Times New Roman" pitchFamily="18" charset="0"/>
                <a:cs typeface="Times New Roman" pitchFamily="18" charset="0"/>
              </a:rPr>
              <a:t>với</a:t>
            </a:r>
            <a:r>
              <a:rPr lang="en-US" sz="2500" i="1" dirty="0" smtClean="0">
                <a:solidFill>
                  <a:schemeClr val="tx1"/>
                </a:solidFill>
                <a:latin typeface="Times New Roman" pitchFamily="18" charset="0"/>
                <a:cs typeface="Times New Roman" pitchFamily="18" charset="0"/>
              </a:rPr>
              <a:t> MFC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Thăng</a:t>
            </a:r>
            <a:r>
              <a:rPr lang="en-US" sz="2500" dirty="0" smtClean="0">
                <a:solidFill>
                  <a:schemeClr val="tx1"/>
                </a:solidFill>
                <a:latin typeface="Times New Roman" pitchFamily="18" charset="0"/>
                <a:cs typeface="Times New Roman" pitchFamily="18" charset="0"/>
              </a:rPr>
              <a:t> Long, NXB </a:t>
            </a:r>
            <a:r>
              <a:rPr lang="en-US" sz="2500" dirty="0" err="1" smtClean="0">
                <a:solidFill>
                  <a:schemeClr val="tx1"/>
                </a:solidFill>
                <a:latin typeface="Times New Roman" pitchFamily="18" charset="0"/>
                <a:cs typeface="Times New Roman" pitchFamily="18" charset="0"/>
              </a:rPr>
              <a:t>Khoa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học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Kỹ</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thuật</a:t>
            </a:r>
            <a:r>
              <a:rPr lang="en-US" sz="2500" dirty="0" smtClean="0">
                <a:solidFill>
                  <a:schemeClr val="tx1"/>
                </a:solidFill>
                <a:latin typeface="Times New Roman" pitchFamily="18" charset="0"/>
                <a:cs typeface="Times New Roman" pitchFamily="18" charset="0"/>
              </a:rPr>
              <a:t>, 2006</a:t>
            </a:r>
          </a:p>
          <a:p>
            <a:pPr marL="344488" indent="-344488" algn="just">
              <a:lnSpc>
                <a:spcPts val="2800"/>
              </a:lnSpc>
              <a:spcBef>
                <a:spcPts val="0"/>
              </a:spcBef>
              <a:buNone/>
            </a:pPr>
            <a:r>
              <a:rPr lang="en-US" sz="2500" dirty="0" smtClean="0">
                <a:solidFill>
                  <a:schemeClr val="tx1"/>
                </a:solidFill>
                <a:latin typeface="Times New Roman" pitchFamily="18" charset="0"/>
                <a:cs typeface="Times New Roman" pitchFamily="18" charset="0"/>
              </a:rPr>
              <a:t>5</a:t>
            </a:r>
            <a:r>
              <a:rPr lang="en-US" sz="2500" i="1" dirty="0" smtClean="0">
                <a:solidFill>
                  <a:schemeClr val="tx1"/>
                </a:solidFill>
                <a:latin typeface="Times New Roman" pitchFamily="18" charset="0"/>
                <a:cs typeface="Times New Roman" pitchFamily="18" charset="0"/>
              </a:rPr>
              <a:t>. PC System Programming – An in depth reference for DOS programmer,</a:t>
            </a:r>
            <a:r>
              <a:rPr lang="en-US" sz="2500" dirty="0" smtClean="0">
                <a:solidFill>
                  <a:schemeClr val="tx1"/>
                </a:solidFill>
                <a:latin typeface="Times New Roman" pitchFamily="18" charset="0"/>
                <a:cs typeface="Times New Roman" pitchFamily="18" charset="0"/>
              </a:rPr>
              <a:t> Michael </a:t>
            </a:r>
            <a:r>
              <a:rPr lang="en-US" sz="2500" dirty="0" err="1" smtClean="0">
                <a:solidFill>
                  <a:schemeClr val="tx1"/>
                </a:solidFill>
                <a:latin typeface="Times New Roman" pitchFamily="18" charset="0"/>
                <a:cs typeface="Times New Roman" pitchFamily="18" charset="0"/>
              </a:rPr>
              <a:t>Tischer</a:t>
            </a:r>
            <a:r>
              <a:rPr lang="en-US" sz="2500" dirty="0" smtClean="0">
                <a:solidFill>
                  <a:schemeClr val="tx1"/>
                </a:solidFill>
                <a:latin typeface="Times New Roman" pitchFamily="18" charset="0"/>
                <a:cs typeface="Times New Roman" pitchFamily="18" charset="0"/>
              </a:rPr>
              <a:t>, Abacus, 1990.</a:t>
            </a:r>
          </a:p>
          <a:p>
            <a:pPr marL="344488" indent="-344488" algn="just">
              <a:lnSpc>
                <a:spcPts val="2800"/>
              </a:lnSpc>
              <a:spcBef>
                <a:spcPts val="0"/>
              </a:spcBef>
              <a:buNone/>
            </a:pPr>
            <a:r>
              <a:rPr lang="en-US" sz="2500" dirty="0" smtClean="0">
                <a:solidFill>
                  <a:schemeClr val="tx1"/>
                </a:solidFill>
                <a:latin typeface="Times New Roman" pitchFamily="18" charset="0"/>
                <a:cs typeface="Times New Roman" pitchFamily="18" charset="0"/>
              </a:rPr>
              <a:t>6.  </a:t>
            </a:r>
            <a:r>
              <a:rPr lang="en-US" sz="2500" i="1" dirty="0" err="1" smtClean="0">
                <a:solidFill>
                  <a:schemeClr val="tx1"/>
                </a:solidFill>
                <a:latin typeface="Times New Roman" pitchFamily="18" charset="0"/>
                <a:cs typeface="Times New Roman" pitchFamily="18" charset="0"/>
              </a:rPr>
              <a:t>Công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cụ</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phần</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mềm</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hỗ</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trợ</a:t>
            </a:r>
            <a:r>
              <a:rPr lang="en-US" sz="2500" i="1" dirty="0" smtClean="0">
                <a:solidFill>
                  <a:schemeClr val="tx1"/>
                </a:solidFill>
                <a:latin typeface="Times New Roman" pitchFamily="18" charset="0"/>
                <a:cs typeface="Times New Roman" pitchFamily="18" charset="0"/>
              </a:rPr>
              <a:t> THELP</a:t>
            </a:r>
          </a:p>
        </p:txBody>
      </p:sp>
      <p:sp>
        <p:nvSpPr>
          <p:cNvPr id="4" name="TextBox 3"/>
          <p:cNvSpPr txBox="1"/>
          <p:nvPr/>
        </p:nvSpPr>
        <p:spPr>
          <a:xfrm>
            <a:off x="8656320" y="6400800"/>
            <a:ext cx="274320" cy="274320"/>
          </a:xfrm>
          <a:prstGeom prst="rect">
            <a:avLst/>
          </a:prstGeom>
          <a:noFill/>
        </p:spPr>
        <p:txBody>
          <a:bodyPr wrap="square" rtlCol="0">
            <a:spAutoFit/>
          </a:bodyPr>
          <a:lstStyle/>
          <a:p>
            <a:fld id="{0900CD1E-6032-4C4C-B8E8-272AB1BAE912}" type="slidenum">
              <a:rPr lang="en-US" sz="1400" smtClean="0"/>
              <a:pPr/>
              <a:t>2</a:t>
            </a:fld>
            <a:endParaRPr lang="en-US" sz="1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ox(i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ox(i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ox(i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ox(i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ox(in)">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52718" y="388303"/>
            <a:ext cx="8869362" cy="8569012"/>
          </a:xfrm>
        </p:spPr>
        <p:txBody>
          <a:bodyPr wrap="square">
            <a:spAutoFit/>
          </a:bodyPr>
          <a:lstStyle/>
          <a:p>
            <a:pPr marL="273050" lvl="1" indent="-273050" algn="just" eaLnBrk="1" hangingPunct="1">
              <a:spcBef>
                <a:spcPts val="60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DIV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không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dấu</a:t>
            </a:r>
            <a:r>
              <a:rPr lang="en-US" sz="2500" dirty="0" smtClean="0">
                <a:solidFill>
                  <a:schemeClr val="tx1"/>
                </a:solidFill>
                <a:latin typeface="Times New Roman" pitchFamily="18" charset="0"/>
                <a:cs typeface="Times New Roman" pitchFamily="18" charset="0"/>
              </a:rPr>
              <a:t>)/IDIV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dấu</a:t>
            </a:r>
            <a:r>
              <a:rPr lang="en-US" sz="2500" dirty="0" smtClean="0">
                <a:solidFill>
                  <a:schemeClr val="tx1"/>
                </a:solidFill>
                <a:latin typeface="Times New Roman" pitchFamily="18" charset="0"/>
                <a:cs typeface="Times New Roman" pitchFamily="18" charset="0"/>
              </a:rPr>
              <a:t>)</a:t>
            </a:r>
          </a:p>
          <a:p>
            <a:pPr marL="182880" lvl="1" indent="9525" algn="just" eaLnBrk="1" hangingPunct="1">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nội</a:t>
            </a:r>
            <a:r>
              <a:rPr lang="en-US" sz="2500" dirty="0" smtClean="0">
                <a:solidFill>
                  <a:schemeClr val="tx1"/>
                </a:solidFill>
                <a:latin typeface="Times New Roman" pitchFamily="18" charset="0"/>
                <a:cs typeface="Times New Roman" pitchFamily="18" charset="0"/>
              </a:rPr>
              <a:t> dung AX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DX:AX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nội</a:t>
            </a:r>
            <a:r>
              <a:rPr lang="en-US" sz="2500" dirty="0" smtClean="0">
                <a:solidFill>
                  <a:schemeClr val="tx1"/>
                </a:solidFill>
                <a:latin typeface="Times New Roman" pitchFamily="18" charset="0"/>
                <a:cs typeface="Times New Roman" pitchFamily="18" charset="0"/>
              </a:rPr>
              <a:t> dung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nguồn</a:t>
            </a:r>
            <a:r>
              <a:rPr lang="en-US" sz="2500" dirty="0" smtClean="0">
                <a:solidFill>
                  <a:schemeClr val="tx1"/>
                </a:solidFill>
                <a:latin typeface="Times New Roman" pitchFamily="18" charset="0"/>
                <a:cs typeface="Times New Roman" pitchFamily="18" charset="0"/>
              </a:rPr>
              <a:t>  SRC:</a:t>
            </a:r>
          </a:p>
          <a:p>
            <a:pPr marL="182880" lvl="1" indent="9525" algn="just" eaLnBrk="1" hangingPunct="1">
              <a:spcBef>
                <a:spcPts val="0"/>
              </a:spcBef>
              <a:buClr>
                <a:schemeClr val="accent1"/>
              </a:buClr>
              <a:buNone/>
            </a:pPr>
            <a:r>
              <a:rPr lang="en-US" sz="25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phép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chia</a:t>
            </a:r>
            <a:r>
              <a:rPr lang="en-US" sz="2500" dirty="0" smtClean="0">
                <a:solidFill>
                  <a:schemeClr val="tx1"/>
                </a:solidFill>
                <a:latin typeface="Times New Roman" pitchFamily="18" charset="0"/>
                <a:cs typeface="Times New Roman" pitchFamily="18" charset="0"/>
              </a:rPr>
              <a:t> 16 bit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8 bit:</a:t>
            </a:r>
          </a:p>
          <a:p>
            <a:pPr marL="182880" lvl="1" indent="9525" algn="just" eaLnBrk="1" hangingPunct="1">
              <a:spcBef>
                <a:spcPts val="0"/>
              </a:spcBef>
              <a:buClr>
                <a:schemeClr val="accent1"/>
              </a:buClr>
              <a:buNone/>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quả</a:t>
            </a:r>
            <a:r>
              <a:rPr lang="en-US" sz="2500" dirty="0" smtClean="0">
                <a:solidFill>
                  <a:schemeClr val="tx1"/>
                </a:solidFill>
                <a:latin typeface="Times New Roman" pitchFamily="18" charset="0"/>
                <a:cs typeface="Times New Roman" pitchFamily="18" charset="0"/>
              </a:rPr>
              <a:t>: AL </a:t>
            </a:r>
            <a:r>
              <a:rPr lang="en-US" sz="2500" dirty="0" err="1" smtClean="0">
                <a:solidFill>
                  <a:schemeClr val="tx1"/>
                </a:solidFill>
                <a:latin typeface="Times New Roman" pitchFamily="18" charset="0"/>
                <a:cs typeface="Times New Roman" pitchFamily="18" charset="0"/>
              </a:rPr>
              <a:t>chứa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AH </a:t>
            </a:r>
            <a:r>
              <a:rPr lang="en-US" sz="2500" dirty="0" err="1" smtClean="0">
                <a:solidFill>
                  <a:schemeClr val="tx1"/>
                </a:solidFill>
                <a:latin typeface="Times New Roman" pitchFamily="18" charset="0"/>
                <a:cs typeface="Times New Roman" pitchFamily="18" charset="0"/>
              </a:rPr>
              <a:t>chứa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dư</a:t>
            </a:r>
            <a:endParaRPr lang="en-US" sz="2500" dirty="0" smtClean="0">
              <a:solidFill>
                <a:schemeClr val="tx1"/>
              </a:solidFill>
              <a:latin typeface="Times New Roman" pitchFamily="18" charset="0"/>
              <a:cs typeface="Times New Roman" pitchFamily="18" charset="0"/>
            </a:endParaRPr>
          </a:p>
          <a:p>
            <a:pPr marL="182880" lvl="1" indent="9525" algn="just" eaLnBrk="1" hangingPunct="1">
              <a:lnSpc>
                <a:spcPts val="1000"/>
              </a:lnSpc>
              <a:spcBef>
                <a:spcPts val="0"/>
              </a:spcBef>
              <a:buClr>
                <a:schemeClr val="accent1"/>
              </a:buClr>
              <a:buNone/>
            </a:pPr>
            <a:r>
              <a:rPr lang="en-US" sz="2500" dirty="0" smtClean="0">
                <a:solidFill>
                  <a:schemeClr val="tx1"/>
                </a:solidFill>
                <a:latin typeface="Times New Roman" pitchFamily="18" charset="0"/>
                <a:cs typeface="Times New Roman" pitchFamily="18" charset="0"/>
              </a:rPr>
              <a:t>  </a:t>
            </a:r>
          </a:p>
          <a:p>
            <a:pPr marL="182880" lvl="1" indent="9525" algn="just" eaLnBrk="1" hangingPunct="1">
              <a:spcBef>
                <a:spcPts val="1000"/>
              </a:spcBef>
              <a:buClr>
                <a:schemeClr val="accent1"/>
              </a:buClr>
              <a:buNone/>
            </a:pPr>
            <a:r>
              <a:rPr lang="en-US" sz="25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phép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chia</a:t>
            </a:r>
            <a:r>
              <a:rPr lang="en-US" sz="2500" dirty="0" smtClean="0">
                <a:solidFill>
                  <a:schemeClr val="tx1"/>
                </a:solidFill>
                <a:latin typeface="Times New Roman" pitchFamily="18" charset="0"/>
                <a:cs typeface="Times New Roman" pitchFamily="18" charset="0"/>
              </a:rPr>
              <a:t> 32 bit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16 bit:</a:t>
            </a:r>
          </a:p>
          <a:p>
            <a:pPr marL="182880" lvl="1" indent="9525" algn="just" eaLnBrk="1" hangingPunct="1">
              <a:spcBef>
                <a:spcPts val="1000"/>
              </a:spcBef>
              <a:buClr>
                <a:schemeClr val="accent1"/>
              </a:buClr>
              <a:buNone/>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quả</a:t>
            </a:r>
            <a:r>
              <a:rPr lang="en-US" sz="2500" dirty="0" smtClean="0">
                <a:solidFill>
                  <a:schemeClr val="tx1"/>
                </a:solidFill>
                <a:latin typeface="Times New Roman" pitchFamily="18" charset="0"/>
                <a:cs typeface="Times New Roman" pitchFamily="18" charset="0"/>
              </a:rPr>
              <a:t> AX </a:t>
            </a:r>
            <a:r>
              <a:rPr lang="en-US" sz="2500" dirty="0" err="1" smtClean="0">
                <a:solidFill>
                  <a:schemeClr val="tx1"/>
                </a:solidFill>
                <a:latin typeface="Times New Roman" pitchFamily="18" charset="0"/>
                <a:cs typeface="Times New Roman" pitchFamily="18" charset="0"/>
              </a:rPr>
              <a:t>chứa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DX </a:t>
            </a:r>
            <a:r>
              <a:rPr lang="en-US" sz="2500" dirty="0" err="1" smtClean="0">
                <a:solidFill>
                  <a:schemeClr val="tx1"/>
                </a:solidFill>
                <a:latin typeface="Times New Roman" pitchFamily="18" charset="0"/>
                <a:cs typeface="Times New Roman" pitchFamily="18" charset="0"/>
              </a:rPr>
              <a:t>chứa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dư</a:t>
            </a:r>
            <a:endParaRPr lang="en-US" sz="2500" dirty="0" smtClean="0">
              <a:solidFill>
                <a:schemeClr val="tx1"/>
              </a:solidFill>
              <a:latin typeface="Times New Roman" pitchFamily="18" charset="0"/>
              <a:cs typeface="Times New Roman" pitchFamily="18" charset="0"/>
            </a:endParaRPr>
          </a:p>
          <a:p>
            <a:pPr marL="182880" lvl="1" indent="9525" algn="just" eaLnBrk="1" hangingPunct="1">
              <a:spcBef>
                <a:spcPts val="1200"/>
              </a:spcBef>
              <a:buClr>
                <a:schemeClr val="accent1"/>
              </a:buClr>
              <a:buNone/>
            </a:pPr>
            <a:r>
              <a:rPr lang="en-US" sz="2500"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182880" lvl="1" indent="9525" algn="just" eaLnBrk="1" hangingPunct="1">
              <a:spcBef>
                <a:spcPts val="1800"/>
              </a:spcBef>
              <a:buClr>
                <a:schemeClr val="accent1"/>
              </a:buClr>
              <a:buNone/>
            </a:pPr>
            <a:endParaRPr lang="en-US" sz="2500" i="1" dirty="0" smtClean="0">
              <a:solidFill>
                <a:schemeClr val="tx1"/>
              </a:solidFill>
              <a:latin typeface="Times New Roman" pitchFamily="18" charset="0"/>
              <a:cs typeface="Times New Roman" pitchFamily="18" charset="0"/>
            </a:endParaRPr>
          </a:p>
          <a:p>
            <a:pPr marL="182880" lvl="1" indent="9525" algn="just" eaLnBrk="1" hangingPunct="1">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Chú</a:t>
            </a:r>
            <a:r>
              <a:rPr lang="en-US" sz="2500" i="1" dirty="0" smtClean="0">
                <a:solidFill>
                  <a:schemeClr val="tx1"/>
                </a:solidFill>
                <a:latin typeface="Times New Roman" pitchFamily="18" charset="0"/>
                <a:cs typeface="Times New Roman" pitchFamily="18" charset="0"/>
              </a:rPr>
              <a:t> 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MUL/IMUL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DIV/IDIV </a:t>
            </a:r>
            <a:r>
              <a:rPr lang="en-US" sz="2500" dirty="0" err="1" smtClean="0">
                <a:solidFill>
                  <a:schemeClr val="tx1"/>
                </a:solidFill>
                <a:latin typeface="Times New Roman" pitchFamily="18" charset="0"/>
                <a:cs typeface="Times New Roman" pitchFamily="18" charset="0"/>
              </a:rPr>
              <a:t>thì</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tùy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thuộc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đứng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kích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như</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thế</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suy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ra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ẩn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nằm</a:t>
            </a:r>
            <a:r>
              <a:rPr lang="en-US" sz="2500" dirty="0" smtClean="0">
                <a:solidFill>
                  <a:schemeClr val="tx1"/>
                </a:solidFill>
                <a:latin typeface="Times New Roman" pitchFamily="18" charset="0"/>
                <a:cs typeface="Times New Roman" pitchFamily="18" charset="0"/>
              </a:rPr>
              <a:t> ở </a:t>
            </a:r>
            <a:r>
              <a:rPr lang="en-US" sz="2500" dirty="0" err="1" smtClean="0">
                <a:solidFill>
                  <a:schemeClr val="tx1"/>
                </a:solidFill>
                <a:latin typeface="Times New Roman" pitchFamily="18" charset="0"/>
                <a:cs typeface="Times New Roman" pitchFamily="18" charset="0"/>
              </a:rPr>
              <a:t>đâu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Phép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nhân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luôn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sử</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dụng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AX/AL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DX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ẩn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chứa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còn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lại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chứa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quả</a:t>
            </a:r>
            <a:r>
              <a:rPr lang="en-US" sz="2500" dirty="0" smtClean="0">
                <a:solidFill>
                  <a:schemeClr val="tx1"/>
                </a:solidFill>
                <a:latin typeface="Times New Roman" pitchFamily="18" charset="0"/>
                <a:cs typeface="Times New Roman" pitchFamily="18" charset="0"/>
              </a:rPr>
              <a:t>.</a:t>
            </a:r>
          </a:p>
          <a:p>
            <a:pPr marL="182880" lvl="1" indent="9525" algn="just" eaLnBrk="1" hangingPunct="1">
              <a:spcBef>
                <a:spcPts val="0"/>
              </a:spcBef>
              <a:buClr>
                <a:schemeClr val="accent1"/>
              </a:buClr>
              <a:buNone/>
            </a:pPr>
            <a:endParaRPr lang="en-US" sz="2500" dirty="0" smtClean="0"/>
          </a:p>
          <a:p>
            <a:pPr marL="182880" lvl="1" indent="9525" algn="just" eaLnBrk="1" hangingPunct="1">
              <a:spcBef>
                <a:spcPts val="0"/>
              </a:spcBef>
              <a:buClr>
                <a:schemeClr val="accent1"/>
              </a:buClr>
              <a:buNone/>
            </a:pPr>
            <a:endParaRPr lang="en-US" sz="2500" dirty="0" smtClean="0"/>
          </a:p>
          <a:p>
            <a:pPr marL="182880" lvl="1" indent="9525" algn="just" eaLnBrk="1" hangingPunct="1">
              <a:spcBef>
                <a:spcPts val="0"/>
              </a:spcBef>
              <a:buClr>
                <a:schemeClr val="accent1"/>
              </a:buClr>
              <a:buNone/>
            </a:pPr>
            <a:endParaRPr lang="en-US" sz="2500" dirty="0" smtClean="0"/>
          </a:p>
          <a:p>
            <a:pPr marL="182880" lvl="1" indent="9525" algn="just" eaLnBrk="1" hangingPunct="1">
              <a:spcBef>
                <a:spcPts val="0"/>
              </a:spcBef>
              <a:buClr>
                <a:schemeClr val="accent1"/>
              </a:buClr>
              <a:buNone/>
            </a:pPr>
            <a:endParaRPr lang="en-US" sz="2500" dirty="0" smtClean="0"/>
          </a:p>
          <a:p>
            <a:pPr marL="182880" lvl="1" indent="9525" algn="just" eaLnBrk="1" hangingPunct="1">
              <a:spcBef>
                <a:spcPts val="0"/>
              </a:spcBef>
              <a:buClr>
                <a:schemeClr val="accent1"/>
              </a:buClr>
              <a:buNone/>
            </a:pPr>
            <a:endParaRPr lang="en-US" sz="2500" dirty="0" smtClean="0"/>
          </a:p>
          <a:p>
            <a:pPr marL="182880" lvl="1" indent="9525" algn="just" eaLnBrk="1" hangingPunct="1">
              <a:spcBef>
                <a:spcPts val="0"/>
              </a:spcBef>
              <a:buClr>
                <a:schemeClr val="accent1"/>
              </a:buClr>
              <a:buNone/>
            </a:pPr>
            <a:endParaRPr lang="en-US" sz="2500" dirty="0" smtClean="0"/>
          </a:p>
        </p:txBody>
      </p:sp>
      <p:sp>
        <p:nvSpPr>
          <p:cNvPr id="18435" name="Date Placeholder 3"/>
          <p:cNvSpPr>
            <a:spLocks noGrp="1"/>
          </p:cNvSpPr>
          <p:nvPr>
            <p:ph type="dt" sz="half" idx="4294967295"/>
          </p:nvPr>
        </p:nvSpPr>
        <p:spPr bwMode="auto">
          <a:xfrm>
            <a:off x="8610600" y="6477000"/>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E6A67043-6DAA-46CE-948E-7C9289A25480}" type="slidenum">
              <a:rPr lang="en-US" sz="1400" smtClean="0"/>
              <a:pPr algn="l" fontAlgn="base">
                <a:spcBef>
                  <a:spcPct val="0"/>
                </a:spcBef>
                <a:spcAft>
                  <a:spcPct val="0"/>
                </a:spcAft>
                <a:defRPr/>
              </a:pPr>
              <a:t>20</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9" name="Notched Right Arrow 8"/>
          <p:cNvSpPr/>
          <p:nvPr/>
        </p:nvSpPr>
        <p:spPr>
          <a:xfrm>
            <a:off x="4635454" y="2957173"/>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36" name="TextBox 35"/>
          <p:cNvSpPr txBox="1"/>
          <p:nvPr/>
        </p:nvSpPr>
        <p:spPr>
          <a:xfrm>
            <a:off x="1785918" y="3677610"/>
            <a:ext cx="6191762" cy="954107"/>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sz="1700" b="1" dirty="0" smtClean="0">
                <a:solidFill>
                  <a:schemeClr val="bg1"/>
                </a:solidFill>
                <a:cs typeface="Arial" pitchFamily="34" charset="0"/>
              </a:rPr>
              <a:t>div    SRC</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idiv</a:t>
            </a:r>
            <a:r>
              <a:rPr lang="en-US" sz="1700" b="1" dirty="0" smtClean="0">
                <a:solidFill>
                  <a:schemeClr val="bg1"/>
                </a:solidFill>
                <a:cs typeface="Arial" pitchFamily="34" charset="0"/>
              </a:rPr>
              <a:t>      SRC</a:t>
            </a:r>
          </a:p>
          <a:p>
            <a:pPr defTabSz="1600200">
              <a:tabLst>
                <a:tab pos="685800" algn="l"/>
                <a:tab pos="2225675" algn="l"/>
                <a:tab pos="4632325"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reg</a:t>
            </a:r>
            <a:r>
              <a:rPr lang="en-US" b="1" dirty="0" smtClean="0">
                <a:solidFill>
                  <a:schemeClr val="bg1"/>
                </a:solidFill>
                <a:latin typeface="Arial Narrow" pitchFamily="34" charset="0"/>
              </a:rPr>
              <a:t>     </a:t>
            </a:r>
            <a:r>
              <a:rPr lang="en-US" b="1" dirty="0" smtClean="0">
                <a:solidFill>
                  <a:srgbClr val="FF00FF"/>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hoặc</a:t>
            </a:r>
            <a:r>
              <a:rPr lang="en-US" sz="2000" b="1" dirty="0" smtClean="0">
                <a:solidFill>
                  <a:schemeClr val="bg1"/>
                </a:solidFill>
                <a:latin typeface="Times New Roman" pitchFamily="18" charset="0"/>
                <a:cs typeface="Times New Roman" pitchFamily="18" charset="0"/>
              </a:rPr>
              <a:t> </a:t>
            </a: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reg</a:t>
            </a:r>
            <a:endParaRPr lang="en-US" sz="1700" b="1" dirty="0" smtClean="0">
              <a:solidFill>
                <a:schemeClr val="bg1"/>
              </a:solidFill>
              <a:cs typeface="Arial" pitchFamily="34" charset="0"/>
            </a:endParaRPr>
          </a:p>
          <a:p>
            <a:pPr defTabSz="1600200">
              <a:tabLst>
                <a:tab pos="685800" algn="l"/>
                <a:tab pos="45720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mem</a:t>
            </a:r>
            <a:r>
              <a:rPr lang="en-US" sz="1700" b="1" dirty="0" smtClean="0">
                <a:solidFill>
                  <a:schemeClr val="bg1"/>
                </a:solidFill>
                <a:cs typeface="Arial" pitchFamily="34" charset="0"/>
              </a:rPr>
              <a:t> </a:t>
            </a: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mem</a:t>
            </a:r>
            <a:endParaRPr lang="en-US" sz="1700" b="1" dirty="0" smtClean="0">
              <a:solidFill>
                <a:schemeClr val="bg1"/>
              </a:solidFill>
              <a:cs typeface="Arial" pitchFamily="34" charset="0"/>
            </a:endParaRPr>
          </a:p>
        </p:txBody>
      </p:sp>
      <p:sp>
        <p:nvSpPr>
          <p:cNvPr id="37" name="Right Brace 36"/>
          <p:cNvSpPr/>
          <p:nvPr/>
        </p:nvSpPr>
        <p:spPr>
          <a:xfrm rot="5400000">
            <a:off x="2688894" y="3828102"/>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rot="5400000">
            <a:off x="6665612" y="3812862"/>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7" name="Picture 3"/>
          <p:cNvPicPr>
            <a:picLocks noChangeAspect="1" noChangeArrowheads="1"/>
          </p:cNvPicPr>
          <p:nvPr/>
        </p:nvPicPr>
        <p:blipFill>
          <a:blip r:embed="rId4" cstate="print"/>
          <a:srcRect/>
          <a:stretch>
            <a:fillRect/>
          </a:stretch>
        </p:blipFill>
        <p:spPr bwMode="auto">
          <a:xfrm>
            <a:off x="1285851" y="1936426"/>
            <a:ext cx="548640" cy="626280"/>
          </a:xfrm>
          <a:prstGeom prst="rect">
            <a:avLst/>
          </a:prstGeom>
          <a:noFill/>
          <a:ln w="9525">
            <a:noFill/>
            <a:miter lim="800000"/>
            <a:headEnd/>
            <a:tailEnd/>
          </a:ln>
          <a:effectLst/>
        </p:spPr>
      </p:pic>
      <p:pic>
        <p:nvPicPr>
          <p:cNvPr id="2" name="Picture 3"/>
          <p:cNvPicPr>
            <a:picLocks noChangeAspect="1" noChangeArrowheads="1"/>
          </p:cNvPicPr>
          <p:nvPr/>
        </p:nvPicPr>
        <p:blipFill>
          <a:blip r:embed="rId5" cstate="print"/>
          <a:srcRect/>
          <a:stretch>
            <a:fillRect/>
          </a:stretch>
        </p:blipFill>
        <p:spPr bwMode="auto">
          <a:xfrm>
            <a:off x="1145858" y="3029898"/>
            <a:ext cx="810934" cy="640080"/>
          </a:xfrm>
          <a:prstGeom prst="rect">
            <a:avLst/>
          </a:prstGeom>
          <a:noFill/>
          <a:ln w="9525">
            <a:noFill/>
            <a:miter lim="800000"/>
            <a:headEnd/>
            <a:tailEnd/>
          </a:ln>
          <a:effectLst/>
        </p:spPr>
      </p:pic>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box(in)">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3" end="3"/>
                                            </p:txEl>
                                          </p:spTgt>
                                        </p:tgtEl>
                                        <p:attrNameLst>
                                          <p:attrName>style.visibility</p:attrName>
                                        </p:attrNameLst>
                                      </p:cBhvr>
                                      <p:to>
                                        <p:strVal val="visible"/>
                                      </p:to>
                                    </p:set>
                                    <p:animEffect transition="in" filter="box(in)">
                                      <p:cBhvr>
                                        <p:cTn id="27" dur="500"/>
                                        <p:tgtEl>
                                          <p:spTgt spid="174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414">
                                            <p:txEl>
                                              <p:pRg st="5" end="5"/>
                                            </p:txEl>
                                          </p:spTgt>
                                        </p:tgtEl>
                                        <p:attrNameLst>
                                          <p:attrName>style.visibility</p:attrName>
                                        </p:attrNameLst>
                                      </p:cBhvr>
                                      <p:to>
                                        <p:strVal val="visible"/>
                                      </p:to>
                                    </p:set>
                                    <p:animEffect transition="in" filter="box(in)">
                                      <p:cBhvr>
                                        <p:cTn id="32" dur="500"/>
                                        <p:tgtEl>
                                          <p:spTgt spid="174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in)">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414">
                                            <p:txEl>
                                              <p:pRg st="6" end="6"/>
                                            </p:txEl>
                                          </p:spTgt>
                                        </p:tgtEl>
                                        <p:attrNameLst>
                                          <p:attrName>style.visibility</p:attrName>
                                        </p:attrNameLst>
                                      </p:cBhvr>
                                      <p:to>
                                        <p:strVal val="visible"/>
                                      </p:to>
                                    </p:set>
                                    <p:animEffect transition="in" filter="box(in)">
                                      <p:cBhvr>
                                        <p:cTn id="42" dur="500"/>
                                        <p:tgtEl>
                                          <p:spTgt spid="1741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7414">
                                            <p:txEl>
                                              <p:pRg st="7" end="7"/>
                                            </p:txEl>
                                          </p:spTgt>
                                        </p:tgtEl>
                                        <p:attrNameLst>
                                          <p:attrName>style.visibility</p:attrName>
                                        </p:attrNameLst>
                                      </p:cBhvr>
                                      <p:to>
                                        <p:strVal val="visible"/>
                                      </p:to>
                                    </p:set>
                                    <p:animEffect transition="in" filter="box(in)">
                                      <p:cBhvr>
                                        <p:cTn id="47" dur="500"/>
                                        <p:tgtEl>
                                          <p:spTgt spid="1741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ox(in)">
                                      <p:cBhvr>
                                        <p:cTn id="52" dur="500"/>
                                        <p:tgtEl>
                                          <p:spTgt spid="36"/>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box(in)">
                                      <p:cBhvr>
                                        <p:cTn id="55" dur="500"/>
                                        <p:tgtEl>
                                          <p:spTgt spid="37"/>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ox(in)">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17414">
                                            <p:txEl>
                                              <p:pRg st="9" end="9"/>
                                            </p:txEl>
                                          </p:spTgt>
                                        </p:tgtEl>
                                        <p:attrNameLst>
                                          <p:attrName>style.visibility</p:attrName>
                                        </p:attrNameLst>
                                      </p:cBhvr>
                                      <p:to>
                                        <p:strVal val="visible"/>
                                      </p:to>
                                    </p:set>
                                    <p:animEffect transition="in" filter="box(in)">
                                      <p:cBhvr>
                                        <p:cTn id="63" dur="500"/>
                                        <p:tgtEl>
                                          <p:spTgt spid="174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53035" y="347272"/>
            <a:ext cx="8823325" cy="6309360"/>
          </a:xfrm>
        </p:spPr>
        <p:txBody>
          <a:bodyPr wrap="square">
            <a:spAutoFit/>
          </a:bodyPr>
          <a:lstStyle/>
          <a:p>
            <a:pPr marL="273050" lvl="1" indent="-273050" algn="just" eaLnBrk="1" hangingPunct="1">
              <a:spcBef>
                <a:spcPts val="0"/>
              </a:spcBef>
              <a:buClr>
                <a:schemeClr val="accent1"/>
              </a:buClr>
              <a:buNone/>
            </a:pPr>
            <a:r>
              <a:rPr lang="en-US" sz="2500" b="1" i="1" dirty="0" err="1" smtClean="0">
                <a:solidFill>
                  <a:schemeClr val="tx1"/>
                </a:solidFill>
                <a:latin typeface="Times New Roman" pitchFamily="18" charset="0"/>
                <a:cs typeface="Times New Roman" pitchFamily="18" charset="0"/>
              </a:rPr>
              <a:t>Nhóm</a:t>
            </a:r>
            <a:r>
              <a:rPr lang="en-US" sz="2500" b="1" i="1" dirty="0" smtClean="0">
                <a:solidFill>
                  <a:schemeClr val="tx1"/>
                </a:solidFill>
                <a:latin typeface="Times New Roman" pitchFamily="18" charset="0"/>
                <a:cs typeface="Times New Roman" pitchFamily="18" charset="0"/>
              </a:rPr>
              <a:t> 3: </a:t>
            </a:r>
            <a:r>
              <a:rPr lang="en-US" sz="2500" b="1" dirty="0" err="1" smtClean="0">
                <a:solidFill>
                  <a:schemeClr val="tx1"/>
                </a:solidFill>
                <a:latin typeface="Times New Roman" pitchFamily="18" charset="0"/>
                <a:cs typeface="Times New Roman" pitchFamily="18" charset="0"/>
              </a:rPr>
              <a:t>Một</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số</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lệnh</a:t>
            </a:r>
            <a:r>
              <a:rPr lang="en-US" sz="2500" b="1" dirty="0" smtClean="0">
                <a:solidFill>
                  <a:schemeClr val="tx1"/>
                </a:solidFill>
                <a:latin typeface="Times New Roman" pitchFamily="18" charset="0"/>
                <a:cs typeface="Times New Roman" pitchFamily="18" charset="0"/>
              </a:rPr>
              <a:t> hay </a:t>
            </a:r>
            <a:r>
              <a:rPr lang="en-US" sz="2500" b="1" dirty="0" err="1" smtClean="0">
                <a:solidFill>
                  <a:schemeClr val="tx1"/>
                </a:solidFill>
                <a:latin typeface="Times New Roman" pitchFamily="18" charset="0"/>
                <a:cs typeface="Times New Roman" pitchFamily="18" charset="0"/>
              </a:rPr>
              <a:t>dùng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thuộc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nhóm</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thao</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tác</a:t>
            </a:r>
            <a:r>
              <a:rPr lang="en-US" sz="2500" b="1" dirty="0" smtClean="0">
                <a:solidFill>
                  <a:schemeClr val="tx1"/>
                </a:solidFill>
                <a:latin typeface="Times New Roman" pitchFamily="18" charset="0"/>
                <a:cs typeface="Times New Roman" pitchFamily="18" charset="0"/>
              </a:rPr>
              <a:t> bit</a:t>
            </a:r>
          </a:p>
          <a:p>
            <a:pPr marL="273050" lvl="1" indent="-273050" algn="just" eaLnBrk="1" hangingPunct="1">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Chú</a:t>
            </a:r>
            <a:r>
              <a:rPr lang="en-US" sz="2500" i="1" dirty="0" smtClean="0">
                <a:solidFill>
                  <a:schemeClr val="tx1"/>
                </a:solidFill>
                <a:latin typeface="Times New Roman" pitchFamily="18" charset="0"/>
                <a:cs typeface="Times New Roman" pitchFamily="18" charset="0"/>
              </a:rPr>
              <a:t> ý: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đổi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hầu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a:t>
            </a:r>
          </a:p>
          <a:p>
            <a:pPr marL="273050" lvl="1" indent="-273050" algn="just" eaLnBrk="1" hangingPunct="1">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AND</a:t>
            </a:r>
          </a:p>
          <a:p>
            <a:pPr marL="182880" lvl="1" indent="9525" algn="just" eaLnBrk="1" hangingPunct="1">
              <a:lnSpc>
                <a:spcPts val="2800"/>
              </a:lnSpc>
              <a:spcBef>
                <a:spcPts val="0"/>
              </a:spcBef>
              <a:buClr>
                <a:schemeClr val="accent1"/>
              </a:buClr>
              <a:buNone/>
              <a:tabLst>
                <a:tab pos="1828800" algn="l"/>
              </a:tabLst>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phép</a:t>
            </a:r>
            <a:r>
              <a:rPr lang="en-US" sz="2500" dirty="0" smtClean="0">
                <a:solidFill>
                  <a:schemeClr val="tx1"/>
                </a:solidFill>
                <a:latin typeface="Times New Roman" pitchFamily="18" charset="0"/>
                <a:cs typeface="Times New Roman" pitchFamily="18" charset="0"/>
              </a:rPr>
              <a:t> VÀ LÔGIC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smtClean="0">
                <a:solidFill>
                  <a:srgbClr val="FF00FF"/>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quả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đặt</a:t>
            </a:r>
            <a:r>
              <a:rPr lang="en-US" sz="2500" dirty="0" smtClean="0">
                <a:solidFill>
                  <a:schemeClr val="tx1"/>
                </a:solidFill>
                <a:latin typeface="Times New Roman" pitchFamily="18" charset="0"/>
                <a:cs typeface="Times New Roman" pitchFamily="18" charset="0"/>
              </a:rPr>
              <a:t> ở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đích</a:t>
            </a:r>
            <a:r>
              <a:rPr lang="en-US" sz="2500" dirty="0" smtClean="0">
                <a:solidFill>
                  <a:schemeClr val="tx1"/>
                </a:solidFill>
                <a:latin typeface="Times New Roman" pitchFamily="18" charset="0"/>
                <a:cs typeface="Times New Roman" pitchFamily="18" charset="0"/>
              </a:rPr>
              <a:t>.</a:t>
            </a:r>
          </a:p>
          <a:p>
            <a:pPr marL="182880" lvl="1" indent="9525" algn="just" eaLnBrk="1" hangingPunct="1">
              <a:spcBef>
                <a:spcPts val="0"/>
              </a:spcBef>
              <a:buClr>
                <a:schemeClr val="accent1"/>
              </a:buClr>
              <a:buNone/>
            </a:pPr>
            <a:r>
              <a:rPr lang="en-US" sz="2500"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182880" lvl="1" indent="9525" algn="just" eaLnBrk="1" hangingPunct="1">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182880" lvl="1" indent="9525" algn="just" eaLnBrk="1" hangingPunct="1">
              <a:lnSpc>
                <a:spcPts val="15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182880" lvl="1" indent="9525" algn="just" eaLnBrk="1" hangingPunct="1">
              <a:lnSpc>
                <a:spcPts val="2800"/>
              </a:lnSpc>
              <a:spcBef>
                <a:spcPts val="0"/>
              </a:spcBef>
              <a:buClr>
                <a:schemeClr val="accent1"/>
              </a:buClr>
              <a:buNone/>
            </a:pP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Assembly hay </a:t>
            </a:r>
            <a:r>
              <a:rPr lang="en-US" sz="2500" dirty="0" err="1" smtClean="0">
                <a:solidFill>
                  <a:schemeClr val="tx1"/>
                </a:solidFill>
                <a:latin typeface="Times New Roman" pitchFamily="18" charset="0"/>
                <a:cs typeface="Times New Roman" pitchFamily="18" charset="0"/>
              </a:rPr>
              <a:t>sử</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dụng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AND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a:t>
            </a:r>
          </a:p>
          <a:p>
            <a:pPr marL="457200" lvl="1" algn="just" eaLnBrk="1" hangingPunct="1">
              <a:lnSpc>
                <a:spcPts val="2800"/>
              </a:lnSpc>
              <a:spcBef>
                <a:spcPts val="0"/>
              </a:spcBef>
              <a:buClr>
                <a:schemeClr val="accent1"/>
              </a:buClr>
              <a:buFontTx/>
              <a:buChar char="-"/>
            </a:pPr>
            <a:r>
              <a:rPr lang="en-US" sz="2500" i="1" dirty="0" err="1" smtClean="0">
                <a:solidFill>
                  <a:schemeClr val="tx1"/>
                </a:solidFill>
                <a:latin typeface="Times New Roman" pitchFamily="18" charset="0"/>
                <a:cs typeface="Times New Roman" pitchFamily="18" charset="0"/>
              </a:rPr>
              <a:t>Tách</a:t>
            </a:r>
            <a:r>
              <a:rPr lang="en-US" sz="2500" i="1" dirty="0" smtClean="0">
                <a:solidFill>
                  <a:schemeClr val="tx1"/>
                </a:solidFill>
                <a:latin typeface="Times New Roman" pitchFamily="18" charset="0"/>
                <a:cs typeface="Times New Roman" pitchFamily="18" charset="0"/>
              </a:rPr>
              <a:t> bit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Muốn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tách</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nào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giữ</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thái</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thì</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hãy</a:t>
            </a:r>
            <a:r>
              <a:rPr lang="en-US" sz="2500" dirty="0" smtClean="0">
                <a:solidFill>
                  <a:schemeClr val="tx1"/>
                </a:solidFill>
                <a:latin typeface="Times New Roman" pitchFamily="18" charset="0"/>
                <a:cs typeface="Times New Roman" pitchFamily="18" charset="0"/>
              </a:rPr>
              <a:t> AND bit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khác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0. </a:t>
            </a:r>
          </a:p>
          <a:p>
            <a:pPr marL="457200" lvl="1" algn="just" eaLnBrk="1" hangingPunct="1">
              <a:lnSpc>
                <a:spcPts val="2800"/>
              </a:lnSpc>
              <a:spcBef>
                <a:spcPts val="0"/>
              </a:spcBef>
              <a:buClr>
                <a:schemeClr val="accent1"/>
              </a:buClr>
              <a:buNone/>
            </a:pPr>
            <a:r>
              <a:rPr lang="en-US" sz="2500"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Ví</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dụ</a:t>
            </a:r>
            <a:r>
              <a:rPr lang="en-US" sz="25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AL=</a:t>
            </a:r>
            <a:r>
              <a:rPr lang="en-US" sz="2100" dirty="0" err="1" smtClean="0">
                <a:solidFill>
                  <a:schemeClr val="tx1"/>
                </a:solidFill>
                <a:cs typeface="Times New Roman" pitchFamily="18" charset="0"/>
              </a:rPr>
              <a:t>xxxxxxxx</a:t>
            </a:r>
            <a:r>
              <a:rPr lang="en-US" sz="2200" dirty="0" smtClean="0">
                <a:solidFill>
                  <a:schemeClr val="tx1"/>
                </a:solidFill>
                <a:cs typeface="Times New Roman" pitchFamily="18" charset="0"/>
              </a:rPr>
              <a:t> </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Nếu</a:t>
            </a:r>
            <a:r>
              <a:rPr lang="en-US" sz="25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AND AL,00110000b  </a:t>
            </a:r>
            <a:r>
              <a:rPr lang="en-US" sz="2500" dirty="0" err="1" smtClean="0">
                <a:solidFill>
                  <a:schemeClr val="tx1"/>
                </a:solidFill>
                <a:latin typeface="Times New Roman" pitchFamily="18" charset="0"/>
                <a:cs typeface="Times New Roman" pitchFamily="18" charset="0"/>
              </a:rPr>
              <a:t>thì</a:t>
            </a:r>
            <a:r>
              <a:rPr lang="en-US" sz="25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AL=00xx0000b</a:t>
            </a:r>
          </a:p>
          <a:p>
            <a:pPr marL="457200" lvl="1" algn="just" eaLnBrk="1" hangingPunct="1">
              <a:lnSpc>
                <a:spcPts val="2800"/>
              </a:lnSpc>
              <a:spcBef>
                <a:spcPts val="0"/>
              </a:spcBef>
              <a:buClr>
                <a:schemeClr val="accent1"/>
              </a:buClr>
              <a:buFontTx/>
              <a:buChar char="-"/>
            </a:pPr>
            <a:r>
              <a:rPr lang="en-US" sz="2500" i="1" dirty="0" err="1" smtClean="0">
                <a:solidFill>
                  <a:schemeClr val="tx1"/>
                </a:solidFill>
                <a:latin typeface="Times New Roman" pitchFamily="18" charset="0"/>
                <a:cs typeface="Times New Roman" pitchFamily="18" charset="0"/>
              </a:rPr>
              <a:t>Dựng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AND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chính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dựng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thái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sở</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kiện</a:t>
            </a:r>
            <a:r>
              <a:rPr lang="en-US" sz="2500" dirty="0" smtClean="0">
                <a:solidFill>
                  <a:schemeClr val="tx1"/>
                </a:solidFill>
                <a:latin typeface="Times New Roman" pitchFamily="18" charset="0"/>
                <a:cs typeface="Times New Roman" pitchFamily="18" charset="0"/>
              </a:rPr>
              <a:t>. </a:t>
            </a:r>
          </a:p>
          <a:p>
            <a:pPr marL="457200" lvl="1" algn="just" eaLnBrk="1" hangingPunct="1">
              <a:lnSpc>
                <a:spcPts val="2700"/>
              </a:lnSpc>
              <a:spcBef>
                <a:spcPts val="0"/>
              </a:spcBef>
              <a:buClr>
                <a:schemeClr val="accent1"/>
              </a:buClr>
              <a:buNone/>
            </a:pPr>
            <a:r>
              <a:rPr lang="en-US" sz="2500"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Ví</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dụ</a:t>
            </a:r>
            <a:r>
              <a:rPr lang="en-US" sz="25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AND AX,AX</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AX </a:t>
            </a:r>
            <a:r>
              <a:rPr lang="en-US" sz="2500" dirty="0" err="1" smtClean="0">
                <a:solidFill>
                  <a:schemeClr val="tx1"/>
                </a:solidFill>
                <a:latin typeface="Times New Roman" pitchFamily="18" charset="0"/>
                <a:cs typeface="Times New Roman" pitchFamily="18" charset="0"/>
              </a:rPr>
              <a:t>không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đổi</a:t>
            </a:r>
            <a:r>
              <a:rPr lang="en-US" sz="2500" dirty="0" smtClean="0">
                <a:solidFill>
                  <a:schemeClr val="tx1"/>
                </a:solidFill>
                <a:latin typeface="Times New Roman" pitchFamily="18" charset="0"/>
                <a:cs typeface="Times New Roman" pitchFamily="18" charset="0"/>
              </a:rPr>
              <a:t> song </a:t>
            </a:r>
            <a:r>
              <a:rPr lang="en-US" sz="2500" dirty="0" err="1" smtClean="0">
                <a:solidFill>
                  <a:schemeClr val="tx1"/>
                </a:solidFill>
                <a:latin typeface="Times New Roman" pitchFamily="18" charset="0"/>
                <a:cs typeface="Times New Roman" pitchFamily="18" charset="0"/>
              </a:rPr>
              <a:t>dựng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AX (</a:t>
            </a:r>
            <a:r>
              <a:rPr lang="en-US" sz="2100" dirty="0" smtClean="0">
                <a:solidFill>
                  <a:schemeClr val="tx1"/>
                </a:solidFill>
                <a:cs typeface="Times New Roman" pitchFamily="18" charset="0"/>
              </a:rPr>
              <a:t>S</a:t>
            </a:r>
            <a:r>
              <a:rPr lang="en-US" sz="2500" dirty="0" smtClean="0">
                <a:solidFill>
                  <a:schemeClr val="tx1"/>
                </a:solidFill>
                <a:latin typeface="Times New Roman" pitchFamily="18" charset="0"/>
                <a:cs typeface="Times New Roman" pitchFamily="18" charset="0"/>
              </a:rPr>
              <a:t>=1…</a:t>
            </a:r>
            <a:r>
              <a:rPr lang="en-US" sz="2500" dirty="0" err="1" smtClean="0">
                <a:solidFill>
                  <a:schemeClr val="tx1"/>
                </a:solidFill>
                <a:latin typeface="Times New Roman" pitchFamily="18" charset="0"/>
                <a:cs typeface="Times New Roman" pitchFamily="18" charset="0"/>
              </a:rPr>
              <a:t>âm</a:t>
            </a:r>
            <a:r>
              <a:rPr lang="en-US" sz="25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S</a:t>
            </a:r>
            <a:r>
              <a:rPr lang="en-US" sz="2500" dirty="0" smtClean="0">
                <a:solidFill>
                  <a:schemeClr val="tx1"/>
                </a:solidFill>
                <a:latin typeface="Times New Roman" pitchFamily="18" charset="0"/>
                <a:cs typeface="Times New Roman" pitchFamily="18" charset="0"/>
              </a:rPr>
              <a:t>=0…</a:t>
            </a:r>
            <a:r>
              <a:rPr lang="en-US" sz="2500" dirty="0" err="1" smtClean="0">
                <a:solidFill>
                  <a:schemeClr val="tx1"/>
                </a:solidFill>
                <a:latin typeface="Times New Roman" pitchFamily="18" charset="0"/>
                <a:cs typeface="Times New Roman" pitchFamily="18" charset="0"/>
              </a:rPr>
              <a:t>dương</a:t>
            </a:r>
            <a:r>
              <a:rPr lang="en-US" sz="2500" dirty="0" smtClean="0">
                <a:solidFill>
                  <a:schemeClr val="tx1"/>
                </a:solidFill>
                <a:latin typeface="Times New Roman" pitchFamily="18" charset="0"/>
                <a:cs typeface="Times New Roman" pitchFamily="18" charset="0"/>
              </a:rPr>
              <a:t>, </a:t>
            </a:r>
            <a:r>
              <a:rPr lang="en-US" sz="2100" dirty="0" smtClean="0">
                <a:solidFill>
                  <a:schemeClr val="tx1"/>
                </a:solidFill>
                <a:cs typeface="Times New Roman" pitchFamily="18" charset="0"/>
              </a:rPr>
              <a:t>Z</a:t>
            </a:r>
            <a:r>
              <a:rPr lang="en-US" sz="2500" dirty="0" smtClean="0">
                <a:solidFill>
                  <a:schemeClr val="tx1"/>
                </a:solidFill>
                <a:latin typeface="Times New Roman" pitchFamily="18" charset="0"/>
                <a:cs typeface="Times New Roman" pitchFamily="18" charset="0"/>
              </a:rPr>
              <a:t>=1…0, </a:t>
            </a:r>
            <a:r>
              <a:rPr lang="en-US" sz="2100" dirty="0" smtClean="0">
                <a:solidFill>
                  <a:schemeClr val="tx1"/>
                </a:solidFill>
                <a:cs typeface="Times New Roman" pitchFamily="18" charset="0"/>
              </a:rPr>
              <a:t>Z</a:t>
            </a:r>
            <a:r>
              <a:rPr lang="en-US" sz="2500" dirty="0" smtClean="0">
                <a:solidFill>
                  <a:schemeClr val="tx1"/>
                </a:solidFill>
                <a:latin typeface="Times New Roman" pitchFamily="18" charset="0"/>
                <a:cs typeface="Times New Roman" pitchFamily="18" charset="0"/>
              </a:rPr>
              <a:t>=0… #0).</a:t>
            </a:r>
          </a:p>
        </p:txBody>
      </p:sp>
      <p:sp>
        <p:nvSpPr>
          <p:cNvPr id="18435" name="Date Placeholder 3"/>
          <p:cNvSpPr>
            <a:spLocks noGrp="1"/>
          </p:cNvSpPr>
          <p:nvPr>
            <p:ph type="dt" sz="half" idx="4294967295"/>
          </p:nvPr>
        </p:nvSpPr>
        <p:spPr bwMode="auto">
          <a:xfrm>
            <a:off x="8534400" y="6364626"/>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C51DE9AF-7B94-4DB6-B052-770C8F346BC6}" type="slidenum">
              <a:rPr lang="en-US" sz="1400" smtClean="0"/>
              <a:pPr algn="l" fontAlgn="base">
                <a:spcBef>
                  <a:spcPct val="0"/>
                </a:spcBef>
                <a:spcAft>
                  <a:spcPct val="0"/>
                </a:spcAft>
                <a:defRPr/>
              </a:pPr>
              <a:t>21</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9" name="Notched Right Arrow 8"/>
          <p:cNvSpPr/>
          <p:nvPr/>
        </p:nvSpPr>
        <p:spPr>
          <a:xfrm>
            <a:off x="4635454" y="2957173"/>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8" name="Right Brace 17"/>
          <p:cNvSpPr/>
          <p:nvPr/>
        </p:nvSpPr>
        <p:spPr>
          <a:xfrm rot="5400000">
            <a:off x="2935408" y="3224105"/>
            <a:ext cx="91440" cy="73152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6414601" y="5808470"/>
            <a:ext cx="91440" cy="4114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1831638" y="2252666"/>
            <a:ext cx="6191762" cy="933589"/>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sz="1700" b="1" dirty="0" smtClean="0">
                <a:solidFill>
                  <a:schemeClr val="bg1"/>
                </a:solidFill>
                <a:cs typeface="Arial" pitchFamily="34" charset="0"/>
              </a:rPr>
              <a:t>and   DST,SRC</a:t>
            </a:r>
          </a:p>
          <a:p>
            <a:pPr>
              <a:lnSpc>
                <a:spcPts val="2000"/>
              </a:lnSpc>
              <a:tabLst>
                <a:tab pos="3886200" algn="l"/>
              </a:tabLst>
            </a:pPr>
            <a:endParaRPr lang="en-US" b="1" dirty="0" smtClean="0">
              <a:solidFill>
                <a:schemeClr val="bg1"/>
              </a:solidFill>
              <a:latin typeface="Arial Narrow" pitchFamily="34" charset="0"/>
            </a:endParaRPr>
          </a:p>
          <a:p>
            <a:pPr>
              <a:tabLst>
                <a:tab pos="3886200" algn="l"/>
              </a:tabLst>
            </a:pPr>
            <a:r>
              <a:rPr lang="en-US" b="1" dirty="0" smtClean="0">
                <a:solidFill>
                  <a:schemeClr val="bg1"/>
                </a:solidFill>
                <a:latin typeface="Arial Narrow" pitchFamily="34" charset="0"/>
              </a:rPr>
              <a:t>  </a:t>
            </a:r>
            <a:r>
              <a:rPr lang="en-US" sz="2000" i="1" dirty="0" err="1" smtClean="0">
                <a:solidFill>
                  <a:schemeClr val="bg1"/>
                </a:solidFill>
                <a:latin typeface="Times New Roman" pitchFamily="18" charset="0"/>
                <a:cs typeface="Times New Roman" pitchFamily="18" charset="0"/>
              </a:rPr>
              <a:t>Cờ</a:t>
            </a:r>
            <a:r>
              <a:rPr lang="en-US" sz="2000" b="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C=O=0 </a:t>
            </a:r>
            <a:r>
              <a:rPr lang="en-US" b="1" dirty="0" smtClean="0">
                <a:solidFill>
                  <a:schemeClr val="bg1"/>
                </a:solidFill>
                <a:latin typeface="Arial Narrow" pitchFamily="34" charset="0"/>
              </a:rPr>
              <a:t>   ;   </a:t>
            </a:r>
            <a:r>
              <a:rPr lang="en-US" sz="1700" b="1" dirty="0" smtClean="0">
                <a:solidFill>
                  <a:schemeClr val="bg1"/>
                </a:solidFill>
                <a:cs typeface="Arial" pitchFamily="34" charset="0"/>
              </a:rPr>
              <a:t> P, Z, S</a:t>
            </a:r>
            <a:r>
              <a:rPr lang="en-US" b="1" dirty="0" smtClean="0">
                <a:solidFill>
                  <a:srgbClr val="FF00FF"/>
                </a:solidFill>
                <a:latin typeface="Arial Narrow" pitchFamily="34" charset="0"/>
              </a:rPr>
              <a:t>	</a:t>
            </a:r>
          </a:p>
        </p:txBody>
      </p:sp>
      <p:sp>
        <p:nvSpPr>
          <p:cNvPr id="37" name="Right Brace 36"/>
          <p:cNvSpPr/>
          <p:nvPr/>
        </p:nvSpPr>
        <p:spPr>
          <a:xfrm rot="5400000">
            <a:off x="2972738" y="2172642"/>
            <a:ext cx="91440" cy="8229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5-Point Star 16"/>
          <p:cNvSpPr/>
          <p:nvPr/>
        </p:nvSpPr>
        <p:spPr>
          <a:xfrm>
            <a:off x="2923210" y="2663184"/>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414">
                                            <p:txEl>
                                              <p:pRg st="3" end="3"/>
                                            </p:txEl>
                                          </p:spTgt>
                                        </p:tgtEl>
                                        <p:attrNameLst>
                                          <p:attrName>style.visibility</p:attrName>
                                        </p:attrNameLst>
                                      </p:cBhvr>
                                      <p:to>
                                        <p:strVal val="visible"/>
                                      </p:to>
                                    </p:set>
                                    <p:animEffect transition="in" filter="box(in)">
                                      <p:cBhvr>
                                        <p:cTn id="22" dur="500"/>
                                        <p:tgtEl>
                                          <p:spTgt spid="17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4" end="4"/>
                                            </p:txEl>
                                          </p:spTgt>
                                        </p:tgtEl>
                                        <p:attrNameLst>
                                          <p:attrName>style.visibility</p:attrName>
                                        </p:attrNameLst>
                                      </p:cBhvr>
                                      <p:to>
                                        <p:strVal val="visible"/>
                                      </p:to>
                                    </p:set>
                                    <p:animEffect transition="in" filter="box(in)">
                                      <p:cBhvr>
                                        <p:cTn id="27" dur="500"/>
                                        <p:tgtEl>
                                          <p:spTgt spid="17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ox(in)">
                                      <p:cBhvr>
                                        <p:cTn id="32" dur="500"/>
                                        <p:tgtEl>
                                          <p:spTgt spid="36"/>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box(in)">
                                      <p:cBhvr>
                                        <p:cTn id="35" dur="500"/>
                                        <p:tgtEl>
                                          <p:spTgt spid="37"/>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ox(in)">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7414">
                                            <p:txEl>
                                              <p:pRg st="7" end="7"/>
                                            </p:txEl>
                                          </p:spTgt>
                                        </p:tgtEl>
                                        <p:attrNameLst>
                                          <p:attrName>style.visibility</p:attrName>
                                        </p:attrNameLst>
                                      </p:cBhvr>
                                      <p:to>
                                        <p:strVal val="visible"/>
                                      </p:to>
                                    </p:set>
                                    <p:animEffect transition="in" filter="box(in)">
                                      <p:cBhvr>
                                        <p:cTn id="43" dur="500"/>
                                        <p:tgtEl>
                                          <p:spTgt spid="1741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7414">
                                            <p:txEl>
                                              <p:pRg st="8" end="8"/>
                                            </p:txEl>
                                          </p:spTgt>
                                        </p:tgtEl>
                                        <p:attrNameLst>
                                          <p:attrName>style.visibility</p:attrName>
                                        </p:attrNameLst>
                                      </p:cBhvr>
                                      <p:to>
                                        <p:strVal val="visible"/>
                                      </p:to>
                                    </p:set>
                                    <p:animEffect transition="in" filter="box(in)">
                                      <p:cBhvr>
                                        <p:cTn id="48" dur="500"/>
                                        <p:tgtEl>
                                          <p:spTgt spid="17414">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17414">
                                            <p:txEl>
                                              <p:pRg st="9" end="9"/>
                                            </p:txEl>
                                          </p:spTgt>
                                        </p:tgtEl>
                                        <p:attrNameLst>
                                          <p:attrName>style.visibility</p:attrName>
                                        </p:attrNameLst>
                                      </p:cBhvr>
                                      <p:to>
                                        <p:strVal val="visible"/>
                                      </p:to>
                                    </p:set>
                                    <p:animEffect transition="in" filter="box(in)">
                                      <p:cBhvr>
                                        <p:cTn id="53" dur="500"/>
                                        <p:tgtEl>
                                          <p:spTgt spid="17414">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7414">
                                            <p:txEl>
                                              <p:pRg st="10" end="10"/>
                                            </p:txEl>
                                          </p:spTgt>
                                        </p:tgtEl>
                                        <p:attrNameLst>
                                          <p:attrName>style.visibility</p:attrName>
                                        </p:attrNameLst>
                                      </p:cBhvr>
                                      <p:to>
                                        <p:strVal val="visible"/>
                                      </p:to>
                                    </p:set>
                                    <p:animEffect transition="in" filter="box(in)">
                                      <p:cBhvr>
                                        <p:cTn id="58" dur="500"/>
                                        <p:tgtEl>
                                          <p:spTgt spid="17414">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17414">
                                            <p:txEl>
                                              <p:pRg st="11" end="11"/>
                                            </p:txEl>
                                          </p:spTgt>
                                        </p:tgtEl>
                                        <p:attrNameLst>
                                          <p:attrName>style.visibility</p:attrName>
                                        </p:attrNameLst>
                                      </p:cBhvr>
                                      <p:to>
                                        <p:strVal val="visible"/>
                                      </p:to>
                                    </p:set>
                                    <p:animEffect transition="in" filter="box(in)">
                                      <p:cBhvr>
                                        <p:cTn id="63" dur="500"/>
                                        <p:tgtEl>
                                          <p:spTgt spid="174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52718" y="403542"/>
            <a:ext cx="8869362" cy="7109639"/>
          </a:xfrm>
        </p:spPr>
        <p:txBody>
          <a:bodyPr wrap="square">
            <a:spAutoFit/>
          </a:bodyPr>
          <a:lstStyle/>
          <a:p>
            <a:pPr marL="273050" lvl="1" indent="-273050" algn="just">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OR</a:t>
            </a:r>
          </a:p>
          <a:p>
            <a:pPr marL="274638" lvl="1" indent="0" algn="just" eaLnBrk="1" hangingPunct="1">
              <a:spcBef>
                <a:spcPts val="10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phép</a:t>
            </a:r>
            <a:r>
              <a:rPr lang="en-US" sz="2500" dirty="0" smtClean="0">
                <a:solidFill>
                  <a:schemeClr val="tx1"/>
                </a:solidFill>
                <a:latin typeface="Times New Roman" pitchFamily="18" charset="0"/>
                <a:cs typeface="Times New Roman" pitchFamily="18" charset="0"/>
              </a:rPr>
              <a:t> HOẶC LÔGIC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quả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bằng</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cần</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2 bit </a:t>
            </a:r>
            <a:r>
              <a:rPr lang="en-US" sz="2500" dirty="0" err="1" smtClean="0">
                <a:solidFill>
                  <a:schemeClr val="tx1"/>
                </a:solidFill>
                <a:latin typeface="Times New Roman" pitchFamily="18" charset="0"/>
                <a:cs typeface="Times New Roman" pitchFamily="18" charset="0"/>
              </a:rPr>
              <a:t>tương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ứng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bằng</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Kết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quả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đặt</a:t>
            </a:r>
            <a:r>
              <a:rPr lang="en-US" sz="2500" dirty="0" smtClean="0">
                <a:solidFill>
                  <a:schemeClr val="tx1"/>
                </a:solidFill>
                <a:latin typeface="Times New Roman" pitchFamily="18" charset="0"/>
                <a:cs typeface="Times New Roman" pitchFamily="18" charset="0"/>
              </a:rPr>
              <a:t> ở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đích</a:t>
            </a:r>
            <a:r>
              <a:rPr lang="en-US" sz="2500" dirty="0" smtClean="0">
                <a:solidFill>
                  <a:schemeClr val="tx1"/>
                </a:solidFill>
                <a:latin typeface="Times New Roman" pitchFamily="18" charset="0"/>
                <a:cs typeface="Times New Roman" pitchFamily="18" charset="0"/>
              </a:rPr>
              <a:t>.</a:t>
            </a:r>
          </a:p>
          <a:p>
            <a:pPr marL="182880" lvl="1" indent="9525" algn="just" eaLnBrk="1" hangingPunct="1">
              <a:spcBef>
                <a:spcPts val="100"/>
              </a:spcBef>
              <a:buClr>
                <a:schemeClr val="accent1"/>
              </a:buClr>
              <a:buNone/>
            </a:pPr>
            <a:r>
              <a:rPr lang="en-US" sz="2500"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182880" lvl="1" indent="9525" algn="just" eaLnBrk="1" hangingPunct="1">
              <a:spcBef>
                <a:spcPts val="0"/>
              </a:spcBef>
              <a:buClr>
                <a:schemeClr val="accent1"/>
              </a:buClr>
              <a:buNone/>
            </a:pPr>
            <a:endParaRPr lang="en-US" sz="2500" dirty="0" smtClean="0"/>
          </a:p>
          <a:p>
            <a:pPr marL="182880" lvl="1" indent="9525" algn="just" eaLnBrk="1" hangingPunct="1">
              <a:lnSpc>
                <a:spcPts val="3500"/>
              </a:lnSpc>
              <a:spcBef>
                <a:spcPts val="0"/>
              </a:spcBef>
              <a:buClr>
                <a:schemeClr val="accent1"/>
              </a:buClr>
              <a:buNone/>
            </a:pPr>
            <a:endParaRPr lang="en-US" sz="2500" dirty="0" smtClean="0"/>
          </a:p>
          <a:p>
            <a:pPr marL="273050" lvl="1" indent="-273050" algn="just">
              <a:lnSpc>
                <a:spcPts val="27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XOR</a:t>
            </a:r>
          </a:p>
          <a:p>
            <a:pPr marL="182880" lvl="1" indent="9525" algn="just">
              <a:spcBef>
                <a:spcPts val="10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phép</a:t>
            </a:r>
            <a:r>
              <a:rPr lang="en-US" sz="2500" dirty="0" smtClean="0">
                <a:solidFill>
                  <a:schemeClr val="tx1"/>
                </a:solidFill>
                <a:latin typeface="Times New Roman" pitchFamily="18" charset="0"/>
                <a:cs typeface="Times New Roman" pitchFamily="18" charset="0"/>
              </a:rPr>
              <a:t> EXCLUSIVE OR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quả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đặt</a:t>
            </a:r>
            <a:r>
              <a:rPr lang="en-US" sz="2500" dirty="0" smtClean="0">
                <a:solidFill>
                  <a:schemeClr val="tx1"/>
                </a:solidFill>
                <a:latin typeface="Times New Roman" pitchFamily="18" charset="0"/>
                <a:cs typeface="Times New Roman" pitchFamily="18" charset="0"/>
              </a:rPr>
              <a:t> ở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đích</a:t>
            </a:r>
            <a:r>
              <a:rPr lang="en-US" sz="2500" dirty="0" smtClean="0">
                <a:solidFill>
                  <a:schemeClr val="tx1"/>
                </a:solidFill>
                <a:latin typeface="Times New Roman" pitchFamily="18" charset="0"/>
                <a:cs typeface="Times New Roman" pitchFamily="18" charset="0"/>
              </a:rPr>
              <a:t>.</a:t>
            </a:r>
          </a:p>
          <a:p>
            <a:pPr marL="182880" lvl="1" indent="9525" algn="just">
              <a:spcBef>
                <a:spcPts val="10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73050" lvl="1" indent="-273050" algn="just">
              <a:lnSpc>
                <a:spcPts val="27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182880" lvl="1" indent="9525" algn="just">
              <a:lnSpc>
                <a:spcPts val="15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182880" lvl="1" indent="9525" algn="just">
              <a:spcBef>
                <a:spcPts val="0"/>
              </a:spcBef>
              <a:buClr>
                <a:schemeClr val="accent1"/>
              </a:buClr>
              <a:buNone/>
            </a:pP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Assembly </a:t>
            </a:r>
            <a:r>
              <a:rPr lang="en-US" sz="2500" dirty="0" err="1" smtClean="0">
                <a:solidFill>
                  <a:schemeClr val="tx1"/>
                </a:solidFill>
                <a:latin typeface="Times New Roman" pitchFamily="18" charset="0"/>
                <a:cs typeface="Times New Roman" pitchFamily="18" charset="0"/>
              </a:rPr>
              <a:t>thường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sử</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dụng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xor</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chính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đưa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về</a:t>
            </a:r>
            <a:r>
              <a:rPr lang="en-US" sz="2500" dirty="0" smtClean="0">
                <a:solidFill>
                  <a:schemeClr val="tx1"/>
                </a:solidFill>
                <a:latin typeface="Times New Roman" pitchFamily="18" charset="0"/>
                <a:cs typeface="Times New Roman" pitchFamily="18" charset="0"/>
              </a:rPr>
              <a:t> 0. </a:t>
            </a:r>
          </a:p>
          <a:p>
            <a:pPr marL="182880" lvl="1" indent="9525" algn="just">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Ví</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dụ</a:t>
            </a:r>
            <a:r>
              <a:rPr lang="en-US" sz="2500" dirty="0" smtClean="0">
                <a:solidFill>
                  <a:schemeClr val="tx1"/>
                </a:solidFill>
                <a:latin typeface="Times New Roman" pitchFamily="18" charset="0"/>
                <a:cs typeface="Times New Roman" pitchFamily="18" charset="0"/>
              </a:rPr>
              <a:t>:  </a:t>
            </a:r>
            <a:r>
              <a:rPr lang="en-US" sz="2100" dirty="0" err="1" smtClean="0">
                <a:solidFill>
                  <a:schemeClr val="tx1"/>
                </a:solidFill>
                <a:cs typeface="Times New Roman" pitchFamily="18" charset="0"/>
              </a:rPr>
              <a:t>xor</a:t>
            </a:r>
            <a:r>
              <a:rPr lang="en-US" sz="2100" dirty="0" smtClean="0">
                <a:solidFill>
                  <a:schemeClr val="tx1"/>
                </a:solidFill>
                <a:cs typeface="Times New Roman" pitchFamily="18" charset="0"/>
              </a:rPr>
              <a:t>   AX,AX </a:t>
            </a:r>
            <a:r>
              <a:rPr lang="en-US" sz="2500" dirty="0" err="1" smtClean="0">
                <a:solidFill>
                  <a:schemeClr val="tx1"/>
                </a:solidFill>
                <a:latin typeface="Times New Roman" pitchFamily="18" charset="0"/>
                <a:cs typeface="Times New Roman" pitchFamily="18" charset="0"/>
              </a:rPr>
              <a:t>thì</a:t>
            </a:r>
            <a:r>
              <a:rPr lang="en-US" sz="2500" dirty="0" smtClean="0">
                <a:solidFill>
                  <a:schemeClr val="tx1"/>
                </a:solidFill>
                <a:latin typeface="Times New Roman" pitchFamily="18" charset="0"/>
                <a:cs typeface="Times New Roman" pitchFamily="18" charset="0"/>
              </a:rPr>
              <a:t> AX=0</a:t>
            </a:r>
          </a:p>
          <a:p>
            <a:pPr marL="182880" lvl="1" indent="9525" algn="just" eaLnBrk="1" hangingPunct="1">
              <a:spcBef>
                <a:spcPts val="0"/>
              </a:spcBef>
              <a:buClr>
                <a:schemeClr val="accent1"/>
              </a:buClr>
              <a:buNone/>
            </a:pPr>
            <a:endParaRPr lang="en-US" sz="2500" dirty="0" smtClean="0"/>
          </a:p>
          <a:p>
            <a:pPr marL="182880" lvl="1" indent="9525" algn="just" eaLnBrk="1" hangingPunct="1">
              <a:spcBef>
                <a:spcPts val="0"/>
              </a:spcBef>
              <a:buClr>
                <a:schemeClr val="accent1"/>
              </a:buClr>
              <a:buNone/>
            </a:pPr>
            <a:endParaRPr lang="en-US" sz="1800" dirty="0" smtClean="0"/>
          </a:p>
          <a:p>
            <a:pPr marL="273050" lvl="1" indent="-273050" algn="just" eaLnBrk="1" hangingPunct="1">
              <a:spcBef>
                <a:spcPts val="0"/>
              </a:spcBef>
              <a:buClr>
                <a:schemeClr val="accent1"/>
              </a:buClr>
            </a:pPr>
            <a:endParaRPr lang="en-US" sz="2300" dirty="0" smtClean="0">
              <a:latin typeface="Arial" pitchFamily="34" charset="0"/>
              <a:cs typeface="Arial" pitchFamily="34" charset="0"/>
            </a:endParaRPr>
          </a:p>
        </p:txBody>
      </p:sp>
      <p:sp>
        <p:nvSpPr>
          <p:cNvPr id="18435" name="Date Placeholder 3"/>
          <p:cNvSpPr>
            <a:spLocks noGrp="1"/>
          </p:cNvSpPr>
          <p:nvPr>
            <p:ph type="dt" sz="half" idx="4294967295"/>
          </p:nvPr>
        </p:nvSpPr>
        <p:spPr bwMode="auto">
          <a:xfrm>
            <a:off x="8534400" y="6400800"/>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D2B0B1F9-F69E-4B79-BFA0-D351CE9E2130}" type="slidenum">
              <a:rPr lang="en-US" sz="1400" smtClean="0"/>
              <a:pPr algn="l" fontAlgn="base">
                <a:spcBef>
                  <a:spcPct val="0"/>
                </a:spcBef>
                <a:spcAft>
                  <a:spcPct val="0"/>
                </a:spcAft>
                <a:defRPr/>
              </a:pPr>
              <a:t>22</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8" name="Right Brace 17"/>
          <p:cNvSpPr/>
          <p:nvPr/>
        </p:nvSpPr>
        <p:spPr>
          <a:xfrm rot="5400000">
            <a:off x="2935408" y="3224105"/>
            <a:ext cx="91440" cy="73152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6414601" y="5808470"/>
            <a:ext cx="91440" cy="4114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1785918" y="2070580"/>
            <a:ext cx="6191762" cy="1031051"/>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sz="1700" b="1" dirty="0" smtClean="0">
                <a:solidFill>
                  <a:schemeClr val="bg1"/>
                </a:solidFill>
                <a:cs typeface="Arial" pitchFamily="34" charset="0"/>
              </a:rPr>
              <a:t>or</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DST,SRC</a:t>
            </a:r>
          </a:p>
          <a:p>
            <a:pPr>
              <a:tabLst>
                <a:tab pos="3886200" algn="l"/>
              </a:tabLst>
            </a:pPr>
            <a:endParaRPr lang="en-US" b="1" dirty="0" smtClean="0">
              <a:solidFill>
                <a:schemeClr val="bg1"/>
              </a:solidFill>
              <a:latin typeface="Arial Narrow" pitchFamily="34" charset="0"/>
            </a:endParaRPr>
          </a:p>
          <a:p>
            <a:pPr>
              <a:spcBef>
                <a:spcPts val="600"/>
              </a:spcBef>
              <a:tabLst>
                <a:tab pos="3886200" algn="l"/>
              </a:tabLst>
            </a:pPr>
            <a:r>
              <a:rPr lang="en-US" b="1" dirty="0" smtClean="0">
                <a:solidFill>
                  <a:schemeClr val="bg1"/>
                </a:solidFill>
                <a:latin typeface="Arial Narrow" pitchFamily="34" charset="0"/>
              </a:rPr>
              <a:t>  </a:t>
            </a:r>
            <a:r>
              <a:rPr lang="en-US" sz="2000" i="1" dirty="0" err="1" smtClean="0">
                <a:solidFill>
                  <a:schemeClr val="bg1"/>
                </a:solidFill>
                <a:latin typeface="Times New Roman" pitchFamily="18" charset="0"/>
                <a:cs typeface="Times New Roman" pitchFamily="18" charset="0"/>
              </a:rPr>
              <a:t>Cờ</a:t>
            </a:r>
            <a:r>
              <a:rPr lang="en-US" sz="2000" b="1" dirty="0" smtClean="0">
                <a:solidFill>
                  <a:schemeClr val="bg1"/>
                </a:solidFill>
                <a:latin typeface="Times New Roman" pitchFamily="18" charset="0"/>
                <a:cs typeface="Times New Roman" pitchFamily="18" charset="0"/>
              </a:rPr>
              <a:t>:</a:t>
            </a:r>
            <a:r>
              <a:rPr lang="en-US" sz="1700" b="1" dirty="0" smtClean="0">
                <a:solidFill>
                  <a:schemeClr val="bg1"/>
                </a:solidFill>
                <a:cs typeface="Arial" pitchFamily="34" charset="0"/>
              </a:rPr>
              <a:t> C=O=0</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    P, Z, S</a:t>
            </a:r>
            <a:r>
              <a:rPr lang="en-US" b="1" dirty="0" smtClean="0">
                <a:solidFill>
                  <a:srgbClr val="FF00FF"/>
                </a:solidFill>
                <a:latin typeface="Arial Narrow" pitchFamily="34" charset="0"/>
              </a:rPr>
              <a:t>	</a:t>
            </a:r>
          </a:p>
        </p:txBody>
      </p:sp>
      <p:sp>
        <p:nvSpPr>
          <p:cNvPr id="13" name="Right Brace 12"/>
          <p:cNvSpPr/>
          <p:nvPr/>
        </p:nvSpPr>
        <p:spPr>
          <a:xfrm rot="5400000">
            <a:off x="2761294" y="1951649"/>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5-Point Star 13"/>
          <p:cNvSpPr/>
          <p:nvPr/>
        </p:nvSpPr>
        <p:spPr>
          <a:xfrm>
            <a:off x="2623172" y="2514591"/>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15" name="TextBox 14"/>
          <p:cNvSpPr txBox="1"/>
          <p:nvPr/>
        </p:nvSpPr>
        <p:spPr>
          <a:xfrm>
            <a:off x="1802328" y="4333018"/>
            <a:ext cx="6191762" cy="933589"/>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xor</a:t>
            </a:r>
            <a:r>
              <a:rPr lang="en-US" sz="1700" b="1" dirty="0" smtClean="0">
                <a:solidFill>
                  <a:schemeClr val="bg1"/>
                </a:solidFill>
                <a:cs typeface="Arial" pitchFamily="34" charset="0"/>
              </a:rPr>
              <a:t>   DST, SRC</a:t>
            </a:r>
          </a:p>
          <a:p>
            <a:pPr>
              <a:lnSpc>
                <a:spcPts val="1700"/>
              </a:lnSpc>
              <a:tabLst>
                <a:tab pos="3886200" algn="l"/>
              </a:tabLst>
            </a:pPr>
            <a:endParaRPr lang="en-US" b="1" dirty="0" smtClean="0">
              <a:solidFill>
                <a:schemeClr val="bg1"/>
              </a:solidFill>
              <a:latin typeface="Arial Narrow" pitchFamily="34" charset="0"/>
            </a:endParaRPr>
          </a:p>
          <a:p>
            <a:pPr>
              <a:spcBef>
                <a:spcPts val="300"/>
              </a:spcBef>
              <a:tabLst>
                <a:tab pos="3886200" algn="l"/>
              </a:tabLst>
            </a:pPr>
            <a:r>
              <a:rPr lang="en-US" b="1" dirty="0" smtClean="0">
                <a:solidFill>
                  <a:schemeClr val="bg1"/>
                </a:solidFill>
                <a:latin typeface="Arial Narrow" pitchFamily="34" charset="0"/>
              </a:rPr>
              <a:t>  </a:t>
            </a:r>
            <a:r>
              <a:rPr lang="en-US" sz="2000" i="1" dirty="0" err="1" smtClean="0">
                <a:solidFill>
                  <a:schemeClr val="bg1"/>
                </a:solidFill>
                <a:latin typeface="Times New Roman" pitchFamily="18" charset="0"/>
                <a:cs typeface="Times New Roman" pitchFamily="18" charset="0"/>
              </a:rPr>
              <a:t>Cờ</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C=O=0</a:t>
            </a:r>
            <a:r>
              <a:rPr lang="en-US" b="1" dirty="0" smtClean="0">
                <a:solidFill>
                  <a:schemeClr val="bg1"/>
                </a:solidFill>
                <a:latin typeface="Arial Narrow" pitchFamily="34" charset="0"/>
              </a:rPr>
              <a:t>     ;    </a:t>
            </a:r>
            <a:r>
              <a:rPr lang="en-US" sz="1700" b="1" dirty="0" smtClean="0">
                <a:solidFill>
                  <a:schemeClr val="bg1"/>
                </a:solidFill>
                <a:cs typeface="Arial" pitchFamily="34" charset="0"/>
              </a:rPr>
              <a:t>P, Z, S</a:t>
            </a:r>
            <a:r>
              <a:rPr lang="en-US" b="1" dirty="0" smtClean="0">
                <a:solidFill>
                  <a:srgbClr val="FF00FF"/>
                </a:solidFill>
                <a:latin typeface="Arial Narrow" pitchFamily="34" charset="0"/>
              </a:rPr>
              <a:t>	</a:t>
            </a:r>
          </a:p>
        </p:txBody>
      </p:sp>
      <p:sp>
        <p:nvSpPr>
          <p:cNvPr id="16" name="Right Brace 15"/>
          <p:cNvSpPr/>
          <p:nvPr/>
        </p:nvSpPr>
        <p:spPr>
          <a:xfrm rot="5400000">
            <a:off x="2943428" y="4222530"/>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5-Point Star 16"/>
          <p:cNvSpPr/>
          <p:nvPr/>
        </p:nvSpPr>
        <p:spPr>
          <a:xfrm>
            <a:off x="2863420" y="4741644"/>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ox(in)">
                                      <p:cBhvr>
                                        <p:cTn id="22" dur="500"/>
                                        <p:tgtEl>
                                          <p:spTgt spid="36"/>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ox(in)">
                                      <p:cBhvr>
                                        <p:cTn id="25" dur="500"/>
                                        <p:tgtEl>
                                          <p:spTgt spid="13"/>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ox(i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7414">
                                            <p:txEl>
                                              <p:pRg st="5" end="5"/>
                                            </p:txEl>
                                          </p:spTgt>
                                        </p:tgtEl>
                                        <p:attrNameLst>
                                          <p:attrName>style.visibility</p:attrName>
                                        </p:attrNameLst>
                                      </p:cBhvr>
                                      <p:to>
                                        <p:strVal val="visible"/>
                                      </p:to>
                                    </p:set>
                                    <p:animEffect transition="in" filter="box(in)">
                                      <p:cBhvr>
                                        <p:cTn id="33" dur="500"/>
                                        <p:tgtEl>
                                          <p:spTgt spid="1741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7414">
                                            <p:txEl>
                                              <p:pRg st="6" end="6"/>
                                            </p:txEl>
                                          </p:spTgt>
                                        </p:tgtEl>
                                        <p:attrNameLst>
                                          <p:attrName>style.visibility</p:attrName>
                                        </p:attrNameLst>
                                      </p:cBhvr>
                                      <p:to>
                                        <p:strVal val="visible"/>
                                      </p:to>
                                    </p:set>
                                    <p:animEffect transition="in" filter="box(in)">
                                      <p:cBhvr>
                                        <p:cTn id="38" dur="500"/>
                                        <p:tgtEl>
                                          <p:spTgt spid="1741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7414">
                                            <p:txEl>
                                              <p:pRg st="7" end="7"/>
                                            </p:txEl>
                                          </p:spTgt>
                                        </p:tgtEl>
                                        <p:attrNameLst>
                                          <p:attrName>style.visibility</p:attrName>
                                        </p:attrNameLst>
                                      </p:cBhvr>
                                      <p:to>
                                        <p:strVal val="visible"/>
                                      </p:to>
                                    </p:set>
                                    <p:animEffect transition="in" filter="box(in)">
                                      <p:cBhvr>
                                        <p:cTn id="43" dur="500"/>
                                        <p:tgtEl>
                                          <p:spTgt spid="1741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ox(in)">
                                      <p:cBhvr>
                                        <p:cTn id="48" dur="500"/>
                                        <p:tgtEl>
                                          <p:spTgt spid="15"/>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ox(in)">
                                      <p:cBhvr>
                                        <p:cTn id="51" dur="500"/>
                                        <p:tgtEl>
                                          <p:spTgt spid="16"/>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ox(in)">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17414">
                                            <p:txEl>
                                              <p:pRg st="10" end="10"/>
                                            </p:txEl>
                                          </p:spTgt>
                                        </p:tgtEl>
                                        <p:attrNameLst>
                                          <p:attrName>style.visibility</p:attrName>
                                        </p:attrNameLst>
                                      </p:cBhvr>
                                      <p:to>
                                        <p:strVal val="visible"/>
                                      </p:to>
                                    </p:set>
                                    <p:animEffect transition="in" filter="box(in)">
                                      <p:cBhvr>
                                        <p:cTn id="59" dur="500"/>
                                        <p:tgtEl>
                                          <p:spTgt spid="17414">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17414">
                                            <p:txEl>
                                              <p:pRg st="11" end="11"/>
                                            </p:txEl>
                                          </p:spTgt>
                                        </p:tgtEl>
                                        <p:attrNameLst>
                                          <p:attrName>style.visibility</p:attrName>
                                        </p:attrNameLst>
                                      </p:cBhvr>
                                      <p:to>
                                        <p:strVal val="visible"/>
                                      </p:to>
                                    </p:set>
                                    <p:animEffect transition="in" filter="box(in)">
                                      <p:cBhvr>
                                        <p:cTn id="64" dur="500"/>
                                        <p:tgtEl>
                                          <p:spTgt spid="174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52718" y="350838"/>
            <a:ext cx="8869362" cy="6235040"/>
          </a:xfrm>
        </p:spPr>
        <p:txBody>
          <a:bodyPr wrap="square">
            <a:spAutoFit/>
          </a:bodyPr>
          <a:lstStyle/>
          <a:p>
            <a:pPr marL="273050" lvl="1" indent="-273050" algn="just" eaLnBrk="1" hangingPunct="1">
              <a:lnSpc>
                <a:spcPts val="27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SHL (Shift Left)</a:t>
            </a:r>
          </a:p>
          <a:p>
            <a:pPr marL="168275" lvl="1" indent="9525" algn="just" eaLnBrk="1" hangingPunct="1">
              <a:lnSpc>
                <a:spcPts val="2700"/>
              </a:lnSpc>
              <a:spcBef>
                <a:spcPts val="0"/>
              </a:spcBef>
              <a:buClr>
                <a:schemeClr val="accent1"/>
              </a:buClr>
              <a:buNone/>
              <a:tabLst>
                <a:tab pos="1889125" algn="l"/>
              </a:tabLst>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trái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a:t>
            </a:r>
            <a:r>
              <a:rPr lang="en-US" sz="2500" dirty="0" smtClean="0">
                <a:solidFill>
                  <a:schemeClr val="tx1"/>
                </a:solidFill>
                <a:latin typeface="Times New Roman" pitchFamily="18" charset="0"/>
                <a:cs typeface="Times New Roman" pitchFamily="18" charset="0"/>
              </a:rPr>
              <a:t> Count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a:t>
            </a:r>
          </a:p>
          <a:p>
            <a:pPr marL="168275" lvl="1" indent="9525" algn="just" eaLnBrk="1" hangingPunct="1">
              <a:lnSpc>
                <a:spcPts val="2700"/>
              </a:lnSpc>
              <a:spcBef>
                <a:spcPts val="300"/>
              </a:spcBef>
              <a:buClr>
                <a:schemeClr val="accent1"/>
              </a:buClr>
              <a:buNone/>
            </a:pPr>
            <a:endParaRPr lang="en-US" sz="2500" dirty="0" smtClean="0">
              <a:solidFill>
                <a:schemeClr val="tx1"/>
              </a:solidFill>
              <a:latin typeface="Times New Roman" pitchFamily="18" charset="0"/>
              <a:cs typeface="Times New Roman" pitchFamily="18" charset="0"/>
            </a:endParaRPr>
          </a:p>
          <a:p>
            <a:pPr marL="168275" lvl="1" indent="9525" algn="just" eaLnBrk="1" hangingPunct="1">
              <a:lnSpc>
                <a:spcPts val="27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168275" lvl="1" indent="9525" algn="just" eaLnBrk="1" hangingPunct="1">
              <a:lnSpc>
                <a:spcPts val="2700"/>
              </a:lnSpc>
              <a:spcBef>
                <a:spcPts val="300"/>
              </a:spcBef>
              <a:buClr>
                <a:schemeClr val="accent1"/>
              </a:buClr>
              <a:buNone/>
            </a:pPr>
            <a:r>
              <a:rPr lang="en-US" sz="2500"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182880" lvl="1" indent="9525" algn="just" eaLnBrk="1" hangingPunct="1">
              <a:lnSpc>
                <a:spcPts val="27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182880" lvl="1" indent="9525" algn="just" eaLnBrk="1" hangingPunct="1">
              <a:lnSpc>
                <a:spcPts val="18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228600" lvl="1" indent="9525" algn="just" eaLnBrk="1" hangingPunct="1">
              <a:lnSpc>
                <a:spcPts val="2700"/>
              </a:lnSpc>
              <a:spcBef>
                <a:spcPts val="0"/>
              </a:spcBef>
              <a:buClr>
                <a:schemeClr val="accent1"/>
              </a:buClr>
              <a:buNone/>
            </a:pPr>
            <a:r>
              <a:rPr lang="en-US" sz="2500" i="1" dirty="0" smtClean="0">
                <a:solidFill>
                  <a:schemeClr val="tx1"/>
                </a:solidFill>
                <a:latin typeface="Times New Roman" pitchFamily="18" charset="0"/>
                <a:cs typeface="Times New Roman" pitchFamily="18" charset="0"/>
              </a:rPr>
              <a:t>Ý </a:t>
            </a:r>
            <a:r>
              <a:rPr lang="en-US" sz="2500" i="1" dirty="0" err="1" smtClean="0">
                <a:solidFill>
                  <a:schemeClr val="tx1"/>
                </a:solidFill>
                <a:latin typeface="Times New Roman" pitchFamily="18" charset="0"/>
                <a:cs typeface="Times New Roman" pitchFamily="18" charset="0"/>
              </a:rPr>
              <a:t>nghĩa</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dịch</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trái</a:t>
            </a:r>
            <a:r>
              <a:rPr lang="en-US" sz="2500" i="1" dirty="0" smtClean="0">
                <a:solidFill>
                  <a:schemeClr val="tx1"/>
                </a:solidFill>
                <a:latin typeface="Times New Roman" pitchFamily="18" charset="0"/>
                <a:cs typeface="Times New Roman" pitchFamily="18" charset="0"/>
              </a:rPr>
              <a:t> 1 </a:t>
            </a:r>
            <a:r>
              <a:rPr lang="en-US" sz="2500" i="1"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trái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nghĩa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nhân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đôi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nếu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nguyên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dương</a:t>
            </a:r>
            <a:r>
              <a:rPr lang="en-US" sz="2500" dirty="0" smtClean="0">
                <a:solidFill>
                  <a:schemeClr val="tx1"/>
                </a:solidFill>
                <a:latin typeface="Times New Roman" pitchFamily="18" charset="0"/>
                <a:cs typeface="Times New Roman" pitchFamily="18" charset="0"/>
              </a:rPr>
              <a:t>.</a:t>
            </a:r>
          </a:p>
          <a:p>
            <a:pPr marL="0" lvl="1" indent="15875" algn="just">
              <a:spcBef>
                <a:spcPts val="30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SHR (Shift right)</a:t>
            </a:r>
          </a:p>
          <a:p>
            <a:pPr marL="168275" lvl="1" indent="9525" algn="just">
              <a:lnSpc>
                <a:spcPts val="2700"/>
              </a:lnSpc>
              <a:spcBef>
                <a:spcPts val="0"/>
              </a:spcBef>
              <a:buClr>
                <a:schemeClr val="accent1"/>
              </a:buClr>
              <a:buNone/>
              <a:tabLst>
                <a:tab pos="1889125" algn="l"/>
              </a:tabLst>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phải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a:t>
            </a:r>
            <a:r>
              <a:rPr lang="en-US" sz="2500" dirty="0" smtClean="0">
                <a:solidFill>
                  <a:schemeClr val="tx1"/>
                </a:solidFill>
                <a:latin typeface="Times New Roman" pitchFamily="18" charset="0"/>
                <a:cs typeface="Times New Roman" pitchFamily="18" charset="0"/>
              </a:rPr>
              <a:t> Count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a:t>
            </a:r>
          </a:p>
          <a:p>
            <a:pPr indent="15875" fontAlgn="t">
              <a:lnSpc>
                <a:spcPts val="2700"/>
              </a:lnSpc>
              <a:spcBef>
                <a:spcPts val="0"/>
              </a:spcBef>
              <a:buNone/>
            </a:pPr>
            <a:endParaRPr lang="en-US" sz="2500" i="1" dirty="0" smtClean="0">
              <a:latin typeface="Times New Roman" pitchFamily="18" charset="0"/>
              <a:cs typeface="Times New Roman" pitchFamily="18" charset="0"/>
            </a:endParaRPr>
          </a:p>
          <a:p>
            <a:pPr indent="15875" fontAlgn="t">
              <a:lnSpc>
                <a:spcPts val="2700"/>
              </a:lnSpc>
              <a:spcBef>
                <a:spcPts val="0"/>
              </a:spcBef>
              <a:buNone/>
            </a:pPr>
            <a:endParaRPr lang="en-US" sz="2500" i="1" dirty="0" smtClean="0">
              <a:latin typeface="Times New Roman" pitchFamily="18" charset="0"/>
              <a:cs typeface="Times New Roman" pitchFamily="18" charset="0"/>
            </a:endParaRPr>
          </a:p>
          <a:p>
            <a:pPr marL="174625" indent="15875" fontAlgn="t">
              <a:lnSpc>
                <a:spcPts val="2700"/>
              </a:lnSpc>
              <a:spcBef>
                <a:spcPts val="0"/>
              </a:spcBef>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endParaRPr lang="en-US" sz="2500" i="1" dirty="0" smtClean="0">
              <a:solidFill>
                <a:schemeClr val="tx1"/>
              </a:solidFill>
              <a:latin typeface="Times New Roman" pitchFamily="18" charset="0"/>
              <a:cs typeface="Times New Roman" pitchFamily="18" charset="0"/>
            </a:endParaRPr>
          </a:p>
          <a:p>
            <a:pPr marL="228600" lvl="1" indent="9525" algn="just">
              <a:lnSpc>
                <a:spcPts val="2700"/>
              </a:lnSpc>
              <a:spcBef>
                <a:spcPts val="0"/>
              </a:spcBef>
              <a:buClr>
                <a:schemeClr val="accent1"/>
              </a:buClr>
              <a:buNone/>
            </a:pPr>
            <a:endParaRPr lang="en-US" sz="2500" i="1" dirty="0" smtClean="0">
              <a:latin typeface="Times New Roman" pitchFamily="18" charset="0"/>
              <a:cs typeface="Times New Roman" pitchFamily="18" charset="0"/>
            </a:endParaRPr>
          </a:p>
          <a:p>
            <a:pPr marL="168275" lvl="1" indent="9525" algn="just">
              <a:lnSpc>
                <a:spcPts val="1500"/>
              </a:lnSpc>
              <a:spcBef>
                <a:spcPts val="0"/>
              </a:spcBef>
              <a:buClr>
                <a:schemeClr val="accent1"/>
              </a:buClr>
              <a:buNone/>
            </a:pPr>
            <a:endParaRPr lang="en-US" sz="2500" i="1" dirty="0" smtClean="0">
              <a:latin typeface="Times New Roman" pitchFamily="18" charset="0"/>
              <a:cs typeface="Times New Roman" pitchFamily="18" charset="0"/>
            </a:endParaRPr>
          </a:p>
          <a:p>
            <a:pPr marL="168275" lvl="1" indent="9525" algn="just">
              <a:lnSpc>
                <a:spcPts val="2700"/>
              </a:lnSpc>
              <a:spcBef>
                <a:spcPts val="200"/>
              </a:spcBef>
              <a:buClr>
                <a:schemeClr val="accent1"/>
              </a:buClr>
              <a:buNone/>
            </a:pPr>
            <a:r>
              <a:rPr lang="en-US" sz="2500" i="1" dirty="0" smtClean="0">
                <a:solidFill>
                  <a:schemeClr val="tx1"/>
                </a:solidFill>
                <a:latin typeface="Times New Roman" pitchFamily="18" charset="0"/>
                <a:cs typeface="Times New Roman" pitchFamily="18" charset="0"/>
              </a:rPr>
              <a:t>Ý </a:t>
            </a:r>
            <a:r>
              <a:rPr lang="en-US" sz="2500" i="1" dirty="0" err="1" smtClean="0">
                <a:solidFill>
                  <a:schemeClr val="tx1"/>
                </a:solidFill>
                <a:latin typeface="Times New Roman" pitchFamily="18" charset="0"/>
                <a:cs typeface="Times New Roman" pitchFamily="18" charset="0"/>
              </a:rPr>
              <a:t>nghĩa</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dịch</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phải</a:t>
            </a:r>
            <a:r>
              <a:rPr lang="en-US" sz="2500" i="1" dirty="0" smtClean="0">
                <a:solidFill>
                  <a:schemeClr val="tx1"/>
                </a:solidFill>
                <a:latin typeface="Times New Roman" pitchFamily="18" charset="0"/>
                <a:cs typeface="Times New Roman" pitchFamily="18" charset="0"/>
              </a:rPr>
              <a:t> 1 </a:t>
            </a:r>
            <a:r>
              <a:rPr lang="en-US" sz="2500" i="1"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phải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nghĩa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đôi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tròn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dưới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nếu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nguyên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dương</a:t>
            </a:r>
            <a:r>
              <a:rPr lang="en-US" sz="2500" dirty="0" smtClean="0">
                <a:solidFill>
                  <a:schemeClr val="tx1"/>
                </a:solidFill>
                <a:latin typeface="Times New Roman" pitchFamily="18" charset="0"/>
                <a:cs typeface="Times New Roman" pitchFamily="18" charset="0"/>
              </a:rPr>
              <a:t>.</a:t>
            </a:r>
          </a:p>
        </p:txBody>
      </p:sp>
      <p:sp>
        <p:nvSpPr>
          <p:cNvPr id="18435" name="Date Placeholder 3"/>
          <p:cNvSpPr>
            <a:spLocks noGrp="1"/>
          </p:cNvSpPr>
          <p:nvPr>
            <p:ph type="dt" sz="half" idx="4294967295"/>
          </p:nvPr>
        </p:nvSpPr>
        <p:spPr bwMode="auto">
          <a:xfrm>
            <a:off x="8534400" y="6400800"/>
            <a:ext cx="274320" cy="274638"/>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AC5F82E-4804-4BE2-884D-BDFDB81290C7}" type="slidenum">
              <a:rPr lang="en-US" sz="1400" smtClean="0"/>
              <a:pPr algn="l" fontAlgn="base">
                <a:spcBef>
                  <a:spcPct val="0"/>
                </a:spcBef>
                <a:spcAft>
                  <a:spcPct val="0"/>
                </a:spcAft>
                <a:defRPr/>
              </a:pPr>
              <a:t>23</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36" name="TextBox 35"/>
          <p:cNvSpPr txBox="1"/>
          <p:nvPr/>
        </p:nvSpPr>
        <p:spPr>
          <a:xfrm>
            <a:off x="1862118" y="1793842"/>
            <a:ext cx="6191762" cy="925894"/>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100"/>
              </a:lnSpc>
              <a:spcBef>
                <a:spcPts val="0"/>
              </a:spcBef>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shl</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DST,Count</a:t>
            </a:r>
            <a:endParaRPr lang="en-US" sz="1700" b="1" dirty="0" smtClean="0">
              <a:solidFill>
                <a:schemeClr val="bg1"/>
              </a:solidFill>
              <a:cs typeface="Arial" pitchFamily="34" charset="0"/>
            </a:endParaRPr>
          </a:p>
          <a:p>
            <a:pPr marL="579438">
              <a:lnSpc>
                <a:spcPts val="2200"/>
              </a:lnSpc>
              <a:spcBef>
                <a:spcPts val="0"/>
              </a:spcBef>
              <a:tabLst>
                <a:tab pos="3886200" algn="l"/>
              </a:tabLst>
            </a:pPr>
            <a:r>
              <a:rPr lang="en-US" sz="1700" b="1" dirty="0" err="1" smtClean="0">
                <a:solidFill>
                  <a:schemeClr val="bg1"/>
                </a:solidFill>
                <a:cs typeface="Arial" pitchFamily="34" charset="0"/>
              </a:rPr>
              <a:t>reg</a:t>
            </a:r>
            <a:r>
              <a:rPr lang="en-US" sz="1700" b="1" dirty="0" smtClean="0">
                <a:solidFill>
                  <a:schemeClr val="bg1"/>
                </a:solidFill>
                <a:cs typeface="Arial" pitchFamily="34" charset="0"/>
              </a:rPr>
              <a:t>   </a:t>
            </a:r>
            <a:r>
              <a:rPr lang="en-US" sz="2000" dirty="0" err="1" smtClean="0">
                <a:solidFill>
                  <a:schemeClr val="bg1"/>
                </a:solidFill>
                <a:latin typeface="Times New Roman" pitchFamily="18" charset="0"/>
                <a:cs typeface="Times New Roman" pitchFamily="18" charset="0"/>
              </a:rPr>
              <a:t>hoặc</a:t>
            </a:r>
            <a:r>
              <a:rPr lang="en-US" sz="2000" b="1" dirty="0"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mem</a:t>
            </a:r>
            <a:endParaRPr lang="en-US" sz="1700" b="1" dirty="0" smtClean="0">
              <a:solidFill>
                <a:schemeClr val="bg1"/>
              </a:solidFill>
              <a:cs typeface="Arial" pitchFamily="34" charset="0"/>
            </a:endParaRPr>
          </a:p>
          <a:p>
            <a:pPr>
              <a:lnSpc>
                <a:spcPts val="2200"/>
              </a:lnSpc>
              <a:spcBef>
                <a:spcPts val="0"/>
              </a:spcBef>
              <a:tabLst>
                <a:tab pos="3886200" algn="l"/>
              </a:tabLst>
            </a:pPr>
            <a:r>
              <a:rPr lang="en-US" b="1" dirty="0" smtClean="0">
                <a:solidFill>
                  <a:schemeClr val="bg1"/>
                </a:solidFill>
                <a:latin typeface="Arial Narrow" pitchFamily="34" charset="0"/>
              </a:rPr>
              <a:t>  </a:t>
            </a:r>
            <a:r>
              <a:rPr lang="en-US" sz="2000" i="1" dirty="0" err="1" smtClean="0">
                <a:solidFill>
                  <a:schemeClr val="bg1"/>
                </a:solidFill>
                <a:latin typeface="Times New Roman" pitchFamily="18" charset="0"/>
                <a:cs typeface="Times New Roman" pitchFamily="18" charset="0"/>
              </a:rPr>
              <a:t>Cờ</a:t>
            </a:r>
            <a:r>
              <a:rPr lang="en-US" sz="2000" b="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C, P, Z, S, O</a:t>
            </a:r>
            <a:r>
              <a:rPr lang="en-US" b="1" dirty="0" smtClean="0">
                <a:solidFill>
                  <a:srgbClr val="FF00FF"/>
                </a:solidFill>
                <a:latin typeface="Arial Narrow" pitchFamily="34" charset="0"/>
              </a:rPr>
              <a:t>	</a:t>
            </a:r>
          </a:p>
        </p:txBody>
      </p:sp>
      <p:sp>
        <p:nvSpPr>
          <p:cNvPr id="13" name="Right Brace 12"/>
          <p:cNvSpPr/>
          <p:nvPr/>
        </p:nvSpPr>
        <p:spPr>
          <a:xfrm rot="5400000">
            <a:off x="2711297" y="1953194"/>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p:cNvCxnSpPr/>
          <p:nvPr/>
        </p:nvCxnSpPr>
        <p:spPr>
          <a:xfrm rot="10800000">
            <a:off x="6786586" y="1465874"/>
            <a:ext cx="428628"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xmlns="" val="1244115630"/>
              </p:ext>
            </p:extLst>
          </p:nvPr>
        </p:nvGraphicFramePr>
        <p:xfrm>
          <a:off x="2190760" y="1289345"/>
          <a:ext cx="4585348" cy="365760"/>
        </p:xfrm>
        <a:graphic>
          <a:graphicData uri="http://schemas.openxmlformats.org/drawingml/2006/table">
            <a:tbl>
              <a:tblPr firstRow="1" bandRow="1">
                <a:tableStyleId>{5C22544A-7EE6-4342-B048-85BDC9FD1C3A}</a:tableStyleId>
              </a:tblPr>
              <a:tblGrid>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41948"/>
              </a:tblGrid>
              <a:tr h="365760">
                <a:tc>
                  <a:txBody>
                    <a:bodyPr/>
                    <a:lstStyle/>
                    <a:p>
                      <a:endParaRPr lang="en-US" dirty="0"/>
                    </a:p>
                  </a:txBody>
                  <a:tcPr>
                    <a:solidFill>
                      <a:srgbClr val="0070C0"/>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r>
            </a:tbl>
          </a:graphicData>
        </a:graphic>
      </p:graphicFrame>
      <p:cxnSp>
        <p:nvCxnSpPr>
          <p:cNvPr id="27" name="Straight Arrow Connector 26"/>
          <p:cNvCxnSpPr/>
          <p:nvPr/>
        </p:nvCxnSpPr>
        <p:spPr>
          <a:xfrm rot="10800000">
            <a:off x="3767150" y="1691402"/>
            <a:ext cx="228600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2550788" y="1465875"/>
            <a:ext cx="428628"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04076" y="1035003"/>
            <a:ext cx="228600" cy="230832"/>
          </a:xfrm>
          <a:prstGeom prst="rect">
            <a:avLst/>
          </a:prstGeom>
          <a:solidFill>
            <a:schemeClr val="bg1"/>
          </a:solidFill>
          <a:ln>
            <a:solidFill>
              <a:srgbClr val="FFFFFF"/>
            </a:solidFill>
          </a:ln>
          <a:effectLst/>
        </p:spPr>
        <p:txBody>
          <a:bodyPr wrap="square" lIns="0" tIns="0" rIns="0" bIns="0" rtlCol="0">
            <a:spAutoFit/>
          </a:bodyPr>
          <a:lstStyle/>
          <a:p>
            <a:pPr algn="ctr">
              <a:lnSpc>
                <a:spcPts val="1800"/>
              </a:lnSpc>
            </a:pPr>
            <a:r>
              <a:rPr lang="en-US" sz="1600" b="1" dirty="0" smtClean="0"/>
              <a:t>C</a:t>
            </a:r>
          </a:p>
        </p:txBody>
      </p:sp>
      <p:sp>
        <p:nvSpPr>
          <p:cNvPr id="30" name="TextBox 29"/>
          <p:cNvSpPr txBox="1"/>
          <p:nvPr/>
        </p:nvSpPr>
        <p:spPr>
          <a:xfrm>
            <a:off x="3048938" y="1077448"/>
            <a:ext cx="365760" cy="184666"/>
          </a:xfrm>
          <a:prstGeom prst="rect">
            <a:avLst/>
          </a:prstGeom>
          <a:solidFill>
            <a:schemeClr val="bg1"/>
          </a:solidFill>
          <a:ln>
            <a:solidFill>
              <a:srgbClr val="FFFFFF"/>
            </a:solidFill>
          </a:ln>
          <a:effectLst/>
        </p:spPr>
        <p:txBody>
          <a:bodyPr wrap="square" lIns="0" tIns="0" rIns="0" bIns="0" rtlCol="0">
            <a:spAutoFit/>
          </a:bodyPr>
          <a:lstStyle/>
          <a:p>
            <a:pPr algn="ctr">
              <a:lnSpc>
                <a:spcPct val="120000"/>
              </a:lnSpc>
            </a:pPr>
            <a:r>
              <a:rPr lang="en-US" sz="1000" dirty="0" smtClean="0"/>
              <a:t>15</a:t>
            </a:r>
          </a:p>
        </p:txBody>
      </p:sp>
      <p:sp>
        <p:nvSpPr>
          <p:cNvPr id="31" name="TextBox 30"/>
          <p:cNvSpPr txBox="1"/>
          <p:nvPr/>
        </p:nvSpPr>
        <p:spPr>
          <a:xfrm>
            <a:off x="6520836" y="1076494"/>
            <a:ext cx="182880" cy="184666"/>
          </a:xfrm>
          <a:prstGeom prst="rect">
            <a:avLst/>
          </a:prstGeom>
          <a:solidFill>
            <a:schemeClr val="bg1"/>
          </a:solidFill>
          <a:ln>
            <a:solidFill>
              <a:srgbClr val="FFFFFF"/>
            </a:solidFill>
          </a:ln>
          <a:effectLst/>
        </p:spPr>
        <p:txBody>
          <a:bodyPr wrap="square" lIns="0" tIns="0" rIns="0" bIns="0" rtlCol="0">
            <a:spAutoFit/>
          </a:bodyPr>
          <a:lstStyle/>
          <a:p>
            <a:pPr algn="ctr">
              <a:lnSpc>
                <a:spcPct val="120000"/>
              </a:lnSpc>
            </a:pPr>
            <a:r>
              <a:rPr lang="en-US" sz="1000" dirty="0" smtClean="0"/>
              <a:t>0</a:t>
            </a:r>
          </a:p>
        </p:txBody>
      </p:sp>
      <p:sp>
        <p:nvSpPr>
          <p:cNvPr id="40" name="TextBox 39"/>
          <p:cNvSpPr txBox="1"/>
          <p:nvPr/>
        </p:nvSpPr>
        <p:spPr>
          <a:xfrm>
            <a:off x="7206636" y="1214512"/>
            <a:ext cx="365760" cy="365760"/>
          </a:xfrm>
          <a:prstGeom prst="rect">
            <a:avLst/>
          </a:prstGeom>
          <a:solidFill>
            <a:schemeClr val="bg1"/>
          </a:solidFill>
          <a:ln>
            <a:solidFill>
              <a:srgbClr val="FFFFFF"/>
            </a:solidFill>
          </a:ln>
          <a:effectLst/>
        </p:spPr>
        <p:txBody>
          <a:bodyPr wrap="square" rtlCol="0">
            <a:spAutoFit/>
          </a:bodyPr>
          <a:lstStyle/>
          <a:p>
            <a:pPr algn="ctr">
              <a:lnSpc>
                <a:spcPct val="120000"/>
              </a:lnSpc>
            </a:pPr>
            <a:r>
              <a:rPr lang="en-US" dirty="0" smtClean="0"/>
              <a:t>0</a:t>
            </a:r>
          </a:p>
        </p:txBody>
      </p:sp>
      <p:graphicFrame>
        <p:nvGraphicFramePr>
          <p:cNvPr id="18" name="Table 17"/>
          <p:cNvGraphicFramePr>
            <a:graphicFrameLocks noGrp="1"/>
          </p:cNvGraphicFramePr>
          <p:nvPr>
            <p:extLst>
              <p:ext uri="{D42A27DB-BD31-4B8C-83A1-F6EECF244321}">
                <p14:modId xmlns:p14="http://schemas.microsoft.com/office/powerpoint/2010/main" xmlns="" val="1606409558"/>
              </p:ext>
            </p:extLst>
          </p:nvPr>
        </p:nvGraphicFramePr>
        <p:xfrm>
          <a:off x="3170880" y="4361366"/>
          <a:ext cx="4572000" cy="365760"/>
        </p:xfrm>
        <a:graphic>
          <a:graphicData uri="http://schemas.openxmlformats.org/drawingml/2006/table">
            <a:tbl>
              <a:tblPr firstRow="1" bandRow="1">
                <a:tableStyleId>{5C22544A-7EE6-4342-B048-85BDC9FD1C3A}</a:tableStyleId>
              </a:tblPr>
              <a:tblGrid>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gridCol w="228600"/>
              </a:tblGrid>
              <a:tr h="365760">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solidFill>
                      <a:srgbClr val="0070C0"/>
                    </a:solidFill>
                  </a:tcPr>
                </a:tc>
              </a:tr>
            </a:tbl>
          </a:graphicData>
        </a:graphic>
      </p:graphicFrame>
      <p:sp>
        <p:nvSpPr>
          <p:cNvPr id="19" name="TextBox 18"/>
          <p:cNvSpPr txBox="1"/>
          <p:nvPr/>
        </p:nvSpPr>
        <p:spPr>
          <a:xfrm>
            <a:off x="3142700" y="4164877"/>
            <a:ext cx="274320" cy="153888"/>
          </a:xfrm>
          <a:prstGeom prst="rect">
            <a:avLst/>
          </a:prstGeom>
          <a:solidFill>
            <a:schemeClr val="bg1"/>
          </a:solidFill>
          <a:ln>
            <a:solidFill>
              <a:srgbClr val="FFFFFF"/>
            </a:solidFill>
          </a:ln>
          <a:effectLst/>
        </p:spPr>
        <p:txBody>
          <a:bodyPr wrap="square" lIns="0" tIns="0" rIns="0" bIns="0" rtlCol="0">
            <a:spAutoFit/>
          </a:bodyPr>
          <a:lstStyle/>
          <a:p>
            <a:pPr algn="ctr"/>
            <a:r>
              <a:rPr lang="en-US" sz="1000" dirty="0" smtClean="0"/>
              <a:t>15</a:t>
            </a:r>
          </a:p>
        </p:txBody>
      </p:sp>
      <p:sp>
        <p:nvSpPr>
          <p:cNvPr id="20" name="TextBox 19"/>
          <p:cNvSpPr txBox="1"/>
          <p:nvPr/>
        </p:nvSpPr>
        <p:spPr>
          <a:xfrm flipV="1">
            <a:off x="6599358" y="4166206"/>
            <a:ext cx="182880" cy="153888"/>
          </a:xfrm>
          <a:prstGeom prst="rect">
            <a:avLst/>
          </a:prstGeom>
          <a:solidFill>
            <a:schemeClr val="bg1"/>
          </a:solidFill>
          <a:ln>
            <a:solidFill>
              <a:srgbClr val="FFFFFF"/>
            </a:solidFill>
          </a:ln>
          <a:effectLst/>
        </p:spPr>
        <p:txBody>
          <a:bodyPr wrap="square" lIns="0" tIns="0" rIns="0" bIns="0" rtlCol="0">
            <a:spAutoFit/>
          </a:bodyPr>
          <a:lstStyle/>
          <a:p>
            <a:pPr algn="ctr"/>
            <a:r>
              <a:rPr lang="en-US" sz="1000" dirty="0" smtClean="0"/>
              <a:t>0</a:t>
            </a:r>
          </a:p>
        </p:txBody>
      </p:sp>
      <p:sp>
        <p:nvSpPr>
          <p:cNvPr id="21" name="TextBox 20"/>
          <p:cNvSpPr txBox="1"/>
          <p:nvPr/>
        </p:nvSpPr>
        <p:spPr>
          <a:xfrm>
            <a:off x="7515626" y="4147831"/>
            <a:ext cx="216214" cy="230832"/>
          </a:xfrm>
          <a:prstGeom prst="rect">
            <a:avLst/>
          </a:prstGeom>
          <a:solidFill>
            <a:schemeClr val="bg1"/>
          </a:solidFill>
          <a:ln>
            <a:solidFill>
              <a:srgbClr val="FFFFFF"/>
            </a:solidFill>
          </a:ln>
          <a:effectLst/>
        </p:spPr>
        <p:txBody>
          <a:bodyPr wrap="square" lIns="0" tIns="0" rIns="0" bIns="0" rtlCol="0">
            <a:spAutoFit/>
          </a:bodyPr>
          <a:lstStyle/>
          <a:p>
            <a:pPr algn="ctr">
              <a:lnSpc>
                <a:spcPts val="1800"/>
              </a:lnSpc>
            </a:pPr>
            <a:r>
              <a:rPr lang="en-US" sz="1500" b="1" dirty="0" smtClean="0"/>
              <a:t>C</a:t>
            </a:r>
          </a:p>
        </p:txBody>
      </p:sp>
      <p:cxnSp>
        <p:nvCxnSpPr>
          <p:cNvPr id="22" name="Straight Arrow Connector 21"/>
          <p:cNvCxnSpPr/>
          <p:nvPr/>
        </p:nvCxnSpPr>
        <p:spPr>
          <a:xfrm rot="10800000">
            <a:off x="7007022" y="4507085"/>
            <a:ext cx="428628" cy="1588"/>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3817077" y="4765532"/>
            <a:ext cx="2286000" cy="1588"/>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2644322" y="4517899"/>
            <a:ext cx="428628" cy="1588"/>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54354" y="4328412"/>
            <a:ext cx="365760" cy="369332"/>
          </a:xfrm>
          <a:prstGeom prst="rect">
            <a:avLst/>
          </a:prstGeom>
          <a:solidFill>
            <a:schemeClr val="bg1"/>
          </a:solidFill>
          <a:ln>
            <a:solidFill>
              <a:srgbClr val="FFFFFF"/>
            </a:solidFill>
          </a:ln>
          <a:effectLst/>
        </p:spPr>
        <p:txBody>
          <a:bodyPr wrap="square" rtlCol="0">
            <a:spAutoFit/>
          </a:bodyPr>
          <a:lstStyle/>
          <a:p>
            <a:pPr algn="ctr"/>
            <a:r>
              <a:rPr lang="en-US" dirty="0" smtClean="0"/>
              <a:t>0</a:t>
            </a:r>
          </a:p>
        </p:txBody>
      </p:sp>
      <p:sp>
        <p:nvSpPr>
          <p:cNvPr id="37" name="TextBox 36"/>
          <p:cNvSpPr txBox="1"/>
          <p:nvPr/>
        </p:nvSpPr>
        <p:spPr>
          <a:xfrm>
            <a:off x="1837677" y="4856295"/>
            <a:ext cx="6191762" cy="925894"/>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100"/>
              </a:lnSpc>
              <a:spcBef>
                <a:spcPts val="0"/>
              </a:spcBef>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shr</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DST,Count</a:t>
            </a:r>
            <a:endParaRPr lang="en-US" sz="1700" b="1" dirty="0" smtClean="0">
              <a:solidFill>
                <a:schemeClr val="bg1"/>
              </a:solidFill>
              <a:cs typeface="Arial" pitchFamily="34" charset="0"/>
            </a:endParaRPr>
          </a:p>
          <a:p>
            <a:pPr marL="579438">
              <a:lnSpc>
                <a:spcPts val="2200"/>
              </a:lnSpc>
              <a:spcBef>
                <a:spcPts val="0"/>
              </a:spcBef>
              <a:tabLst>
                <a:tab pos="3886200" algn="l"/>
              </a:tabLst>
            </a:pPr>
            <a:r>
              <a:rPr lang="en-US" sz="1700" b="1" dirty="0" err="1" smtClean="0">
                <a:solidFill>
                  <a:schemeClr val="bg1"/>
                </a:solidFill>
                <a:cs typeface="Arial" pitchFamily="34" charset="0"/>
              </a:rPr>
              <a:t>reg</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hoặc</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mem</a:t>
            </a:r>
            <a:endParaRPr lang="en-US" sz="1700" b="1" dirty="0" smtClean="0">
              <a:solidFill>
                <a:schemeClr val="bg1"/>
              </a:solidFill>
              <a:cs typeface="Arial" pitchFamily="34" charset="0"/>
            </a:endParaRPr>
          </a:p>
          <a:p>
            <a:pPr>
              <a:lnSpc>
                <a:spcPts val="2200"/>
              </a:lnSpc>
              <a:spcBef>
                <a:spcPts val="0"/>
              </a:spcBef>
              <a:tabLst>
                <a:tab pos="3886200" algn="l"/>
              </a:tabLst>
            </a:pPr>
            <a:r>
              <a:rPr lang="en-US" i="1" dirty="0" smtClean="0">
                <a:solidFill>
                  <a:schemeClr val="bg1"/>
                </a:solidFill>
                <a:latin typeface="Times New Roman" pitchFamily="18" charset="0"/>
                <a:cs typeface="Times New Roman" pitchFamily="18" charset="0"/>
              </a:rPr>
              <a:t>  </a:t>
            </a:r>
            <a:r>
              <a:rPr lang="en-US" sz="2000" i="1" dirty="0" err="1" smtClean="0">
                <a:solidFill>
                  <a:schemeClr val="bg1"/>
                </a:solidFill>
                <a:latin typeface="Times New Roman" pitchFamily="18" charset="0"/>
                <a:cs typeface="Times New Roman" pitchFamily="18" charset="0"/>
              </a:rPr>
              <a:t>Cờ</a:t>
            </a:r>
            <a:r>
              <a:rPr lang="en-US" sz="2000" b="1" dirty="0" smtClean="0">
                <a:solidFill>
                  <a:schemeClr val="bg1"/>
                </a:solidFill>
                <a:latin typeface="Arial Narrow" pitchFamily="34"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C, P, Z, S, O</a:t>
            </a:r>
            <a:r>
              <a:rPr lang="en-US" b="1" dirty="0" smtClean="0">
                <a:solidFill>
                  <a:srgbClr val="FF00FF"/>
                </a:solidFill>
                <a:latin typeface="Arial Narrow" pitchFamily="34" charset="0"/>
              </a:rPr>
              <a:t>	</a:t>
            </a:r>
          </a:p>
        </p:txBody>
      </p:sp>
      <p:sp>
        <p:nvSpPr>
          <p:cNvPr id="38" name="Right Brace 37"/>
          <p:cNvSpPr/>
          <p:nvPr/>
        </p:nvSpPr>
        <p:spPr>
          <a:xfrm rot="5400000">
            <a:off x="2719144" y="4984654"/>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ox(in)">
                                      <p:cBhvr>
                                        <p:cTn id="17" dur="500"/>
                                        <p:tgtEl>
                                          <p:spTgt spid="29"/>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ox(in)">
                                      <p:cBhvr>
                                        <p:cTn id="20" dur="500"/>
                                        <p:tgtEl>
                                          <p:spTgt spid="30"/>
                                        </p:tgtEl>
                                      </p:cBhvr>
                                    </p:animEffect>
                                  </p:childTnLst>
                                </p:cTn>
                              </p:par>
                              <p:par>
                                <p:cTn id="21" presetID="4" presetClass="entr" presetSubtype="16"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in)">
                                      <p:cBhvr>
                                        <p:cTn id="23" dur="500"/>
                                        <p:tgtEl>
                                          <p:spTgt spid="28"/>
                                        </p:tgtEl>
                                      </p:cBhvr>
                                    </p:animEffect>
                                  </p:childTnLst>
                                </p:cTn>
                              </p:par>
                              <p:par>
                                <p:cTn id="24" presetID="4" presetClass="entr" presetSubtype="16"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ox(in)">
                                      <p:cBhvr>
                                        <p:cTn id="26" dur="500"/>
                                        <p:tgtEl>
                                          <p:spTgt spid="2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ox(in)">
                                      <p:cBhvr>
                                        <p:cTn id="29" dur="500"/>
                                        <p:tgtEl>
                                          <p:spTgt spid="31"/>
                                        </p:tgtEl>
                                      </p:cBhvr>
                                    </p:animEffect>
                                  </p:childTnLst>
                                </p:cTn>
                              </p:par>
                              <p:par>
                                <p:cTn id="30" presetID="4" presetClass="entr" presetSubtype="16"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ox(in)">
                                      <p:cBhvr>
                                        <p:cTn id="32" dur="500"/>
                                        <p:tgtEl>
                                          <p:spTgt spid="26"/>
                                        </p:tgtEl>
                                      </p:cBhvr>
                                    </p:animEffect>
                                  </p:childTnLst>
                                </p:cTn>
                              </p:par>
                              <p:par>
                                <p:cTn id="33" presetID="4" presetClass="entr" presetSubtype="16"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ox(in)">
                                      <p:cBhvr>
                                        <p:cTn id="35" dur="500"/>
                                        <p:tgtEl>
                                          <p:spTgt spid="2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box(in)">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7414">
                                            <p:txEl>
                                              <p:pRg st="4" end="4"/>
                                            </p:txEl>
                                          </p:spTgt>
                                        </p:tgtEl>
                                        <p:attrNameLst>
                                          <p:attrName>style.visibility</p:attrName>
                                        </p:attrNameLst>
                                      </p:cBhvr>
                                      <p:to>
                                        <p:strVal val="visible"/>
                                      </p:to>
                                    </p:set>
                                    <p:animEffect transition="in" filter="box(in)">
                                      <p:cBhvr>
                                        <p:cTn id="43" dur="500"/>
                                        <p:tgtEl>
                                          <p:spTgt spid="1741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box(in)">
                                      <p:cBhvr>
                                        <p:cTn id="48" dur="500"/>
                                        <p:tgtEl>
                                          <p:spTgt spid="36"/>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ox(in)">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17414">
                                            <p:txEl>
                                              <p:pRg st="7" end="7"/>
                                            </p:txEl>
                                          </p:spTgt>
                                        </p:tgtEl>
                                        <p:attrNameLst>
                                          <p:attrName>style.visibility</p:attrName>
                                        </p:attrNameLst>
                                      </p:cBhvr>
                                      <p:to>
                                        <p:strVal val="visible"/>
                                      </p:to>
                                    </p:set>
                                    <p:animEffect transition="in" filter="box(in)">
                                      <p:cBhvr>
                                        <p:cTn id="56" dur="500"/>
                                        <p:tgtEl>
                                          <p:spTgt spid="17414">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7414">
                                            <p:txEl>
                                              <p:pRg st="8" end="8"/>
                                            </p:txEl>
                                          </p:spTgt>
                                        </p:tgtEl>
                                        <p:attrNameLst>
                                          <p:attrName>style.visibility</p:attrName>
                                        </p:attrNameLst>
                                      </p:cBhvr>
                                      <p:to>
                                        <p:strVal val="visible"/>
                                      </p:to>
                                    </p:set>
                                    <p:animEffect transition="in" filter="box(in)">
                                      <p:cBhvr>
                                        <p:cTn id="61" dur="500"/>
                                        <p:tgtEl>
                                          <p:spTgt spid="17414">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17414">
                                            <p:txEl>
                                              <p:pRg st="9" end="9"/>
                                            </p:txEl>
                                          </p:spTgt>
                                        </p:tgtEl>
                                        <p:attrNameLst>
                                          <p:attrName>style.visibility</p:attrName>
                                        </p:attrNameLst>
                                      </p:cBhvr>
                                      <p:to>
                                        <p:strVal val="visible"/>
                                      </p:to>
                                    </p:set>
                                    <p:animEffect transition="in" filter="box(in)">
                                      <p:cBhvr>
                                        <p:cTn id="66" dur="500"/>
                                        <p:tgtEl>
                                          <p:spTgt spid="17414">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box(in)">
                                      <p:cBhvr>
                                        <p:cTn id="71" dur="500"/>
                                        <p:tgtEl>
                                          <p:spTgt spid="21"/>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box(in)">
                                      <p:cBhvr>
                                        <p:cTn id="74" dur="500"/>
                                        <p:tgtEl>
                                          <p:spTgt spid="19"/>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box(in)">
                                      <p:cBhvr>
                                        <p:cTn id="77" dur="500"/>
                                        <p:tgtEl>
                                          <p:spTgt spid="35"/>
                                        </p:tgtEl>
                                      </p:cBhvr>
                                    </p:animEffect>
                                  </p:childTnLst>
                                </p:cTn>
                              </p:par>
                              <p:par>
                                <p:cTn id="78" presetID="4" presetClass="entr" presetSubtype="16"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box(in)">
                                      <p:cBhvr>
                                        <p:cTn id="80" dur="500"/>
                                        <p:tgtEl>
                                          <p:spTgt spid="25"/>
                                        </p:tgtEl>
                                      </p:cBhvr>
                                    </p:animEffect>
                                  </p:childTnLst>
                                </p:cTn>
                              </p:par>
                              <p:par>
                                <p:cTn id="81" presetID="4" presetClass="entr" presetSubtype="16"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box(in)">
                                      <p:cBhvr>
                                        <p:cTn id="83" dur="500"/>
                                        <p:tgtEl>
                                          <p:spTgt spid="23"/>
                                        </p:tgtEl>
                                      </p:cBhvr>
                                    </p:animEffect>
                                  </p:childTnLst>
                                </p:cTn>
                              </p:par>
                              <p:par>
                                <p:cTn id="84" presetID="4" presetClass="entr" presetSubtype="16"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ox(in)">
                                      <p:cBhvr>
                                        <p:cTn id="86" dur="500"/>
                                        <p:tgtEl>
                                          <p:spTgt spid="22"/>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box(in)">
                                      <p:cBhvr>
                                        <p:cTn id="89" dur="500"/>
                                        <p:tgtEl>
                                          <p:spTgt spid="20"/>
                                        </p:tgtEl>
                                      </p:cBhvr>
                                    </p:animEffect>
                                  </p:childTnLst>
                                </p:cTn>
                              </p:par>
                              <p:par>
                                <p:cTn id="90" presetID="4" presetClass="entr" presetSubtype="16"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box(in)">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17414">
                                            <p:txEl>
                                              <p:pRg st="12" end="12"/>
                                            </p:txEl>
                                          </p:spTgt>
                                        </p:tgtEl>
                                        <p:attrNameLst>
                                          <p:attrName>style.visibility</p:attrName>
                                        </p:attrNameLst>
                                      </p:cBhvr>
                                      <p:to>
                                        <p:strVal val="visible"/>
                                      </p:to>
                                    </p:set>
                                    <p:animEffect transition="in" filter="box(in)">
                                      <p:cBhvr>
                                        <p:cTn id="97" dur="500"/>
                                        <p:tgtEl>
                                          <p:spTgt spid="17414">
                                            <p:txEl>
                                              <p:pRg st="12" end="1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box(in)">
                                      <p:cBhvr>
                                        <p:cTn id="102" dur="500"/>
                                        <p:tgtEl>
                                          <p:spTgt spid="37"/>
                                        </p:tgtEl>
                                      </p:cBhvr>
                                    </p:animEffect>
                                  </p:childTnLst>
                                </p:cTn>
                              </p:par>
                              <p:par>
                                <p:cTn id="103" presetID="4" presetClass="entr" presetSubtype="16"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box(in)">
                                      <p:cBhvr>
                                        <p:cTn id="105" dur="500"/>
                                        <p:tgtEl>
                                          <p:spTgt spid="38"/>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nodeType="clickEffect">
                                  <p:stCondLst>
                                    <p:cond delay="0"/>
                                  </p:stCondLst>
                                  <p:childTnLst>
                                    <p:set>
                                      <p:cBhvr>
                                        <p:cTn id="109" dur="1" fill="hold">
                                          <p:stCondLst>
                                            <p:cond delay="0"/>
                                          </p:stCondLst>
                                        </p:cTn>
                                        <p:tgtEl>
                                          <p:spTgt spid="17414">
                                            <p:txEl>
                                              <p:pRg st="15" end="15"/>
                                            </p:txEl>
                                          </p:spTgt>
                                        </p:tgtEl>
                                        <p:attrNameLst>
                                          <p:attrName>style.visibility</p:attrName>
                                        </p:attrNameLst>
                                      </p:cBhvr>
                                      <p:to>
                                        <p:strVal val="visible"/>
                                      </p:to>
                                    </p:set>
                                    <p:animEffect transition="in" filter="box(in)">
                                      <p:cBhvr>
                                        <p:cTn id="110" dur="500"/>
                                        <p:tgtEl>
                                          <p:spTgt spid="1741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3" grpId="0" animBg="1"/>
      <p:bldP spid="29" grpId="0" animBg="1"/>
      <p:bldP spid="30" grpId="0" animBg="1"/>
      <p:bldP spid="31" grpId="0" animBg="1"/>
      <p:bldP spid="40" grpId="0" animBg="1"/>
      <p:bldP spid="19" grpId="0" animBg="1"/>
      <p:bldP spid="20" grpId="0" animBg="1"/>
      <p:bldP spid="21" grpId="0" animBg="1"/>
      <p:bldP spid="35" grpId="0" animBg="1"/>
      <p:bldP spid="37"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22238" y="327343"/>
            <a:ext cx="8869362" cy="6492240"/>
          </a:xfrm>
        </p:spPr>
        <p:txBody>
          <a:bodyPr wrap="square">
            <a:spAutoFit/>
          </a:bodyPr>
          <a:lstStyle/>
          <a:p>
            <a:pPr marL="0" lvl="1" indent="15875" algn="just" eaLnBrk="1" hangingPunct="1">
              <a:lnSpc>
                <a:spcPts val="2700"/>
              </a:lnSpc>
              <a:spcBef>
                <a:spcPts val="0"/>
              </a:spcBef>
              <a:buClrTx/>
              <a:buSzPct val="100000"/>
              <a:buFont typeface="Arial" pitchFamily="34" charset="0"/>
              <a:buChar char="•"/>
            </a:pPr>
            <a:endParaRPr lang="en-US" sz="2500" dirty="0" smtClean="0"/>
          </a:p>
          <a:p>
            <a:pPr marL="0" lvl="1" indent="15875" algn="just" eaLnBrk="1" hangingPunct="1">
              <a:spcBef>
                <a:spcPts val="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SAR (Shift Arithmetic Right)</a:t>
            </a:r>
          </a:p>
          <a:p>
            <a:pPr marL="168275" lvl="1" indent="9525" algn="just" eaLnBrk="1" hangingPunct="1">
              <a:spcBef>
                <a:spcPts val="0"/>
              </a:spcBef>
              <a:buClr>
                <a:schemeClr val="accent1"/>
              </a:buClr>
              <a:buNone/>
              <a:tabLst>
                <a:tab pos="1889125" algn="l"/>
              </a:tabLst>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phải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a:t>
            </a:r>
            <a:r>
              <a:rPr lang="en-US" sz="2500" dirty="0" smtClean="0">
                <a:solidFill>
                  <a:schemeClr val="tx1"/>
                </a:solidFill>
                <a:latin typeface="Times New Roman" pitchFamily="18" charset="0"/>
                <a:cs typeface="Times New Roman" pitchFamily="18" charset="0"/>
              </a:rPr>
              <a:t> Count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như</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a:t>
            </a:r>
          </a:p>
          <a:p>
            <a:pPr marL="122238" lvl="1" indent="9525" algn="just" eaLnBrk="1" hangingPunct="1">
              <a:spcBef>
                <a:spcPts val="0"/>
              </a:spcBef>
              <a:buClr>
                <a:schemeClr val="accent1"/>
              </a:buClr>
              <a:buNone/>
            </a:pPr>
            <a:endParaRPr lang="en-US" sz="2500" i="1" dirty="0" smtClean="0">
              <a:solidFill>
                <a:schemeClr val="tx1"/>
              </a:solidFill>
              <a:latin typeface="Times New Roman" pitchFamily="18" charset="0"/>
              <a:cs typeface="Times New Roman" pitchFamily="18" charset="0"/>
            </a:endParaRPr>
          </a:p>
          <a:p>
            <a:pPr marL="122238" lvl="1" indent="9525" algn="just" eaLnBrk="1" hangingPunct="1">
              <a:spcBef>
                <a:spcPts val="0"/>
              </a:spcBef>
              <a:buClr>
                <a:schemeClr val="accent1"/>
              </a:buClr>
              <a:buNone/>
            </a:pPr>
            <a:endParaRPr lang="en-US" sz="2500" i="1" dirty="0" smtClean="0">
              <a:solidFill>
                <a:schemeClr val="tx1"/>
              </a:solidFill>
              <a:latin typeface="Times New Roman" pitchFamily="18" charset="0"/>
              <a:cs typeface="Times New Roman" pitchFamily="18" charset="0"/>
            </a:endParaRPr>
          </a:p>
          <a:p>
            <a:pPr marL="122238" lvl="1" indent="9525" algn="just" eaLnBrk="1" hangingPunct="1">
              <a:spcBef>
                <a:spcPts val="60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168275" lvl="1" indent="9525" algn="just" eaLnBrk="1" hangingPunct="1">
              <a:spcBef>
                <a:spcPts val="0"/>
              </a:spcBef>
              <a:buClr>
                <a:schemeClr val="accent1"/>
              </a:buClr>
              <a:buNone/>
            </a:pPr>
            <a:endParaRPr lang="en-US" sz="2500" i="1" dirty="0" smtClean="0">
              <a:solidFill>
                <a:schemeClr val="tx1"/>
              </a:solidFill>
              <a:latin typeface="Times New Roman" pitchFamily="18" charset="0"/>
              <a:cs typeface="Times New Roman" pitchFamily="18" charset="0"/>
            </a:endParaRPr>
          </a:p>
          <a:p>
            <a:pPr marL="168275" lvl="1" indent="9525" algn="just" eaLnBrk="1" hangingPunct="1">
              <a:spcBef>
                <a:spcPts val="0"/>
              </a:spcBef>
              <a:buClr>
                <a:schemeClr val="accent1"/>
              </a:buClr>
              <a:buNone/>
            </a:pPr>
            <a:endParaRPr lang="en-US" sz="2500" i="1" dirty="0" smtClean="0">
              <a:solidFill>
                <a:schemeClr val="tx1"/>
              </a:solidFill>
              <a:latin typeface="Times New Roman" pitchFamily="18" charset="0"/>
              <a:cs typeface="Times New Roman" pitchFamily="18" charset="0"/>
            </a:endParaRPr>
          </a:p>
          <a:p>
            <a:pPr marL="168275" lvl="1" indent="9525" algn="just" eaLnBrk="1" hangingPunct="1">
              <a:spcBef>
                <a:spcPts val="0"/>
              </a:spcBef>
              <a:buClr>
                <a:schemeClr val="accent1"/>
              </a:buClr>
              <a:buNone/>
            </a:pPr>
            <a:r>
              <a:rPr lang="en-US" sz="2500" i="1" dirty="0" smtClean="0">
                <a:solidFill>
                  <a:schemeClr val="tx1"/>
                </a:solidFill>
                <a:latin typeface="Times New Roman" pitchFamily="18" charset="0"/>
                <a:cs typeface="Times New Roman" pitchFamily="18" charset="0"/>
              </a:rPr>
              <a:t>Ý </a:t>
            </a:r>
            <a:r>
              <a:rPr lang="en-US" sz="2500" i="1" dirty="0" err="1" smtClean="0">
                <a:solidFill>
                  <a:schemeClr val="tx1"/>
                </a:solidFill>
                <a:latin typeface="Times New Roman" pitchFamily="18" charset="0"/>
                <a:cs typeface="Times New Roman" pitchFamily="18" charset="0"/>
              </a:rPr>
              <a:t>nghĩa</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dịch</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phải</a:t>
            </a:r>
            <a:r>
              <a:rPr lang="en-US" sz="2500" i="1" dirty="0" smtClean="0">
                <a:solidFill>
                  <a:schemeClr val="tx1"/>
                </a:solidFill>
                <a:latin typeface="Times New Roman" pitchFamily="18" charset="0"/>
                <a:cs typeface="Times New Roman" pitchFamily="18" charset="0"/>
              </a:rPr>
              <a:t> 1 </a:t>
            </a:r>
            <a:r>
              <a:rPr lang="en-US" sz="2500" i="1"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phải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nghĩa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đôi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tròn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dưới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nếu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nguyên</a:t>
            </a:r>
            <a:r>
              <a:rPr lang="en-US" sz="2500" dirty="0" smtClean="0">
                <a:solidFill>
                  <a:schemeClr val="tx1"/>
                </a:solidFill>
                <a:latin typeface="Times New Roman" pitchFamily="18" charset="0"/>
                <a:cs typeface="Times New Roman" pitchFamily="18" charset="0"/>
              </a:rPr>
              <a:t>.</a:t>
            </a:r>
          </a:p>
        </p:txBody>
      </p:sp>
      <p:sp>
        <p:nvSpPr>
          <p:cNvPr id="18435" name="Date Placeholder 3"/>
          <p:cNvSpPr>
            <a:spLocks noGrp="1"/>
          </p:cNvSpPr>
          <p:nvPr>
            <p:ph type="dt" sz="half" idx="4294967295"/>
          </p:nvPr>
        </p:nvSpPr>
        <p:spPr bwMode="auto">
          <a:xfrm>
            <a:off x="8534400" y="6400800"/>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3FB47B32-4EB2-4E23-8445-294836D9C08E}" type="slidenum">
              <a:rPr lang="en-US" sz="1400" smtClean="0"/>
              <a:pPr algn="l" fontAlgn="base">
                <a:spcBef>
                  <a:spcPct val="0"/>
                </a:spcBef>
                <a:spcAft>
                  <a:spcPct val="0"/>
                </a:spcAft>
                <a:defRPr/>
              </a:pPr>
              <a:t>24</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xmlns="" val="2368069894"/>
              </p:ext>
            </p:extLst>
          </p:nvPr>
        </p:nvGraphicFramePr>
        <p:xfrm>
          <a:off x="2000232" y="1749697"/>
          <a:ext cx="4572000" cy="365760"/>
        </p:xfrm>
        <a:graphic>
          <a:graphicData uri="http://schemas.openxmlformats.org/drawingml/2006/table">
            <a:tbl>
              <a:tblPr firstRow="1" bandRow="1">
                <a:tableStyleId>{5C22544A-7EE6-4342-B048-85BDC9FD1C3A}</a:tableStyleId>
              </a:tblPr>
              <a:tblGrid>
                <a:gridCol w="228600"/>
                <a:gridCol w="228600"/>
                <a:gridCol w="228600"/>
                <a:gridCol w="228600"/>
                <a:gridCol w="228600"/>
                <a:gridCol w="228600"/>
                <a:gridCol w="228600"/>
                <a:gridCol w="228600"/>
                <a:gridCol w="228600"/>
                <a:gridCol w="228600"/>
                <a:gridCol w="228600"/>
                <a:gridCol w="228600"/>
                <a:gridCol w="208280"/>
                <a:gridCol w="248920"/>
                <a:gridCol w="228600"/>
                <a:gridCol w="228600"/>
                <a:gridCol w="228600"/>
                <a:gridCol w="228600"/>
                <a:gridCol w="228600"/>
                <a:gridCol w="228600"/>
              </a:tblGrid>
              <a:tr h="365760">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solidFill>
                      <a:srgbClr val="0070C0"/>
                    </a:solidFill>
                  </a:tcPr>
                </a:tc>
              </a:tr>
            </a:tbl>
          </a:graphicData>
        </a:graphic>
      </p:graphicFrame>
      <p:sp>
        <p:nvSpPr>
          <p:cNvPr id="35" name="TextBox 34"/>
          <p:cNvSpPr txBox="1"/>
          <p:nvPr/>
        </p:nvSpPr>
        <p:spPr>
          <a:xfrm>
            <a:off x="1963082" y="1558717"/>
            <a:ext cx="274320" cy="153888"/>
          </a:xfrm>
          <a:prstGeom prst="rect">
            <a:avLst/>
          </a:prstGeom>
          <a:solidFill>
            <a:schemeClr val="bg1"/>
          </a:solidFill>
          <a:ln>
            <a:solidFill>
              <a:srgbClr val="FFFFFF"/>
            </a:solidFill>
          </a:ln>
          <a:effectLst/>
        </p:spPr>
        <p:txBody>
          <a:bodyPr wrap="square" lIns="0" tIns="0" rIns="0" bIns="0" rtlCol="0">
            <a:spAutoFit/>
          </a:bodyPr>
          <a:lstStyle/>
          <a:p>
            <a:pPr algn="ctr"/>
            <a:r>
              <a:rPr lang="en-US" sz="1000" dirty="0" smtClean="0"/>
              <a:t>15</a:t>
            </a:r>
          </a:p>
        </p:txBody>
      </p:sp>
      <p:sp>
        <p:nvSpPr>
          <p:cNvPr id="37" name="TextBox 36"/>
          <p:cNvSpPr txBox="1"/>
          <p:nvPr/>
        </p:nvSpPr>
        <p:spPr>
          <a:xfrm flipV="1">
            <a:off x="5419740" y="1540921"/>
            <a:ext cx="182880" cy="153888"/>
          </a:xfrm>
          <a:prstGeom prst="rect">
            <a:avLst/>
          </a:prstGeom>
          <a:solidFill>
            <a:schemeClr val="bg1"/>
          </a:solidFill>
          <a:ln>
            <a:solidFill>
              <a:srgbClr val="FFFFFF"/>
            </a:solidFill>
          </a:ln>
          <a:effectLst/>
        </p:spPr>
        <p:txBody>
          <a:bodyPr wrap="square" lIns="0" tIns="0" rIns="0" bIns="0" rtlCol="0">
            <a:spAutoFit/>
          </a:bodyPr>
          <a:lstStyle/>
          <a:p>
            <a:pPr algn="ctr"/>
            <a:r>
              <a:rPr lang="en-US" sz="1000" dirty="0" smtClean="0"/>
              <a:t>0</a:t>
            </a:r>
          </a:p>
        </p:txBody>
      </p:sp>
      <p:cxnSp>
        <p:nvCxnSpPr>
          <p:cNvPr id="38" name="Straight Arrow Connector 37"/>
          <p:cNvCxnSpPr/>
          <p:nvPr/>
        </p:nvCxnSpPr>
        <p:spPr>
          <a:xfrm rot="10800000">
            <a:off x="2622219" y="2185306"/>
            <a:ext cx="2286000" cy="1588"/>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5812164" y="1956002"/>
            <a:ext cx="428628" cy="1588"/>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1754922" y="2186277"/>
            <a:ext cx="640080" cy="1588"/>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692465" y="2332628"/>
            <a:ext cx="6191762" cy="1005840"/>
          </a:xfrm>
          <a:prstGeom prst="rect">
            <a:avLst/>
          </a:prstGeom>
          <a:solidFill>
            <a:srgbClr val="0070C0"/>
          </a:solidFill>
          <a:ln>
            <a:solidFill>
              <a:schemeClr val="tx2">
                <a:lumMod val="60000"/>
                <a:lumOff val="40000"/>
              </a:schemeClr>
            </a:solidFill>
          </a:ln>
          <a:effectLst/>
        </p:spPr>
        <p:txBody>
          <a:bodyPr wrap="square" rtlCol="0">
            <a:spAutoFit/>
          </a:bodyPr>
          <a:lstStyle/>
          <a:p>
            <a:pPr>
              <a:spcBef>
                <a:spcPts val="0"/>
              </a:spcBef>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sar</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DST,Count</a:t>
            </a:r>
            <a:endParaRPr lang="en-US" sz="1700" b="1" dirty="0" smtClean="0">
              <a:solidFill>
                <a:schemeClr val="bg1"/>
              </a:solidFill>
              <a:cs typeface="Arial" pitchFamily="34" charset="0"/>
            </a:endParaRPr>
          </a:p>
          <a:p>
            <a:pPr marL="579438">
              <a:spcBef>
                <a:spcPts val="0"/>
              </a:spcBef>
              <a:tabLst>
                <a:tab pos="3886200" algn="l"/>
              </a:tabLst>
            </a:pPr>
            <a:r>
              <a:rPr lang="en-US" sz="1700" b="1" dirty="0" err="1" smtClean="0">
                <a:solidFill>
                  <a:schemeClr val="bg1"/>
                </a:solidFill>
                <a:cs typeface="Arial" pitchFamily="34" charset="0"/>
              </a:rPr>
              <a:t>reg</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hoặc</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mem</a:t>
            </a:r>
            <a:endParaRPr lang="en-US" sz="1700" b="1" dirty="0" smtClean="0">
              <a:solidFill>
                <a:schemeClr val="bg1"/>
              </a:solidFill>
              <a:cs typeface="Arial" pitchFamily="34" charset="0"/>
            </a:endParaRPr>
          </a:p>
          <a:p>
            <a:pPr>
              <a:spcBef>
                <a:spcPts val="0"/>
              </a:spcBef>
              <a:tabLst>
                <a:tab pos="3886200" algn="l"/>
              </a:tabLst>
            </a:pPr>
            <a:r>
              <a:rPr lang="en-US" b="1" dirty="0" smtClean="0">
                <a:solidFill>
                  <a:schemeClr val="bg1"/>
                </a:solidFill>
                <a:latin typeface="Arial Narrow" pitchFamily="34" charset="0"/>
              </a:rPr>
              <a:t>  </a:t>
            </a:r>
            <a:r>
              <a:rPr lang="en-US" sz="2000" i="1" dirty="0" err="1" smtClean="0">
                <a:solidFill>
                  <a:schemeClr val="bg1"/>
                </a:solidFill>
                <a:latin typeface="Times New Roman" pitchFamily="18" charset="0"/>
                <a:cs typeface="Times New Roman" pitchFamily="18" charset="0"/>
              </a:rPr>
              <a:t>Cờ</a:t>
            </a:r>
            <a:r>
              <a:rPr lang="en-US" sz="2000" b="1" dirty="0" smtClean="0">
                <a:solidFill>
                  <a:schemeClr val="bg1"/>
                </a:solidFill>
                <a:latin typeface="Times New Roman" pitchFamily="18" charset="0"/>
                <a:cs typeface="Times New Roman" pitchFamily="18" charset="0"/>
              </a:rPr>
              <a:t>:</a:t>
            </a:r>
            <a:r>
              <a:rPr lang="en-US" dirty="0" smtClean="0">
                <a:solidFill>
                  <a:schemeClr val="bg1"/>
                </a:solidFill>
                <a:latin typeface="Arial Narrow" pitchFamily="34" charset="0"/>
              </a:rPr>
              <a:t> </a:t>
            </a:r>
            <a:r>
              <a:rPr lang="en-US" sz="1700" b="1" dirty="0" smtClean="0">
                <a:solidFill>
                  <a:schemeClr val="bg1"/>
                </a:solidFill>
                <a:cs typeface="Arial" pitchFamily="34" charset="0"/>
              </a:rPr>
              <a:t>C, P, Z, S, O</a:t>
            </a:r>
            <a:r>
              <a:rPr lang="en-US" b="1" dirty="0" smtClean="0">
                <a:solidFill>
                  <a:srgbClr val="FF00FF"/>
                </a:solidFill>
                <a:latin typeface="Arial Narrow" pitchFamily="34" charset="0"/>
              </a:rPr>
              <a:t>	</a:t>
            </a:r>
          </a:p>
        </p:txBody>
      </p:sp>
      <p:sp>
        <p:nvSpPr>
          <p:cNvPr id="45" name="TextBox 44"/>
          <p:cNvSpPr txBox="1"/>
          <p:nvPr/>
        </p:nvSpPr>
        <p:spPr>
          <a:xfrm>
            <a:off x="6346526" y="1551933"/>
            <a:ext cx="228600" cy="230832"/>
          </a:xfrm>
          <a:prstGeom prst="rect">
            <a:avLst/>
          </a:prstGeom>
          <a:solidFill>
            <a:schemeClr val="bg1"/>
          </a:solidFill>
          <a:ln>
            <a:solidFill>
              <a:srgbClr val="FFFFFF"/>
            </a:solidFill>
          </a:ln>
          <a:effectLst/>
        </p:spPr>
        <p:txBody>
          <a:bodyPr wrap="square" lIns="0" tIns="0" rIns="0" bIns="0" rtlCol="0">
            <a:spAutoFit/>
          </a:bodyPr>
          <a:lstStyle/>
          <a:p>
            <a:pPr algn="ctr">
              <a:lnSpc>
                <a:spcPts val="1800"/>
              </a:lnSpc>
            </a:pPr>
            <a:r>
              <a:rPr lang="en-US" sz="1600" b="1" dirty="0" smtClean="0"/>
              <a:t>C</a:t>
            </a:r>
          </a:p>
        </p:txBody>
      </p:sp>
      <p:cxnSp>
        <p:nvCxnSpPr>
          <p:cNvPr id="33" name="Straight Connector 32"/>
          <p:cNvCxnSpPr/>
          <p:nvPr/>
        </p:nvCxnSpPr>
        <p:spPr>
          <a:xfrm rot="5400000">
            <a:off x="1623040" y="2067981"/>
            <a:ext cx="274320" cy="158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054836" y="2142671"/>
            <a:ext cx="118872" cy="158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1749128" y="1940451"/>
            <a:ext cx="274320" cy="1588"/>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Right Brace 48"/>
          <p:cNvSpPr/>
          <p:nvPr/>
        </p:nvSpPr>
        <p:spPr>
          <a:xfrm rot="5400000">
            <a:off x="2555026" y="2505272"/>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1" end="1"/>
                                            </p:txEl>
                                          </p:spTgt>
                                        </p:tgtEl>
                                        <p:attrNameLst>
                                          <p:attrName>style.visibility</p:attrName>
                                        </p:attrNameLst>
                                      </p:cBhvr>
                                      <p:to>
                                        <p:strVal val="visible"/>
                                      </p:to>
                                    </p:set>
                                    <p:animEffect transition="in" filter="box(in)">
                                      <p:cBhvr>
                                        <p:cTn id="7" dur="500"/>
                                        <p:tgtEl>
                                          <p:spTgt spid="174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2" end="2"/>
                                            </p:txEl>
                                          </p:spTgt>
                                        </p:tgtEl>
                                        <p:attrNameLst>
                                          <p:attrName>style.visibility</p:attrName>
                                        </p:attrNameLst>
                                      </p:cBhvr>
                                      <p:to>
                                        <p:strVal val="visible"/>
                                      </p:to>
                                    </p:set>
                                    <p:animEffect transition="in" filter="box(in)">
                                      <p:cBhvr>
                                        <p:cTn id="12" dur="500"/>
                                        <p:tgtEl>
                                          <p:spTgt spid="174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2000"/>
                                        <p:tgtEl>
                                          <p:spTgt spid="47"/>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2000"/>
                                        <p:tgtEl>
                                          <p:spTgt spid="33"/>
                                        </p:tgtEl>
                                      </p:cBhvr>
                                    </p:animEffect>
                                  </p:childTnLst>
                                </p:cTn>
                              </p:par>
                              <p:par>
                                <p:cTn id="21" presetID="10"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2000"/>
                                        <p:tgtEl>
                                          <p:spTgt spid="42"/>
                                        </p:tgtEl>
                                      </p:cBhvr>
                                    </p:animEffect>
                                  </p:childTnLst>
                                </p:cTn>
                              </p:par>
                              <p:par>
                                <p:cTn id="24" presetID="10" presetClass="entr" presetSubtype="0"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2000"/>
                                        <p:tgtEl>
                                          <p:spTgt spid="34"/>
                                        </p:tgtEl>
                                      </p:cBhvr>
                                    </p:animEffect>
                                  </p:childTnLst>
                                </p:cTn>
                              </p:par>
                              <p:par>
                                <p:cTn id="27" presetID="10"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2000"/>
                                        <p:tgtEl>
                                          <p:spTgt spid="35"/>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20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2000"/>
                                        <p:tgtEl>
                                          <p:spTgt spid="38"/>
                                        </p:tgtEl>
                                      </p:cBhvr>
                                    </p:animEffect>
                                  </p:childTnLst>
                                </p:cTn>
                              </p:par>
                              <p:par>
                                <p:cTn id="36" presetID="10" presetClass="entr" presetSubtype="0"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2000"/>
                                        <p:tgtEl>
                                          <p:spTgt spid="39"/>
                                        </p:tgtEl>
                                      </p:cBhvr>
                                    </p:animEffect>
                                  </p:childTnLst>
                                </p:cTn>
                              </p:par>
                              <p:par>
                                <p:cTn id="39" presetID="10"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2000"/>
                                        <p:tgtEl>
                                          <p:spTgt spid="45"/>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20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17414">
                                            <p:txEl>
                                              <p:pRg st="5" end="5"/>
                                            </p:txEl>
                                          </p:spTgt>
                                        </p:tgtEl>
                                        <p:attrNameLst>
                                          <p:attrName>style.visibility</p:attrName>
                                        </p:attrNameLst>
                                      </p:cBhvr>
                                      <p:to>
                                        <p:strVal val="visible"/>
                                      </p:to>
                                    </p:set>
                                    <p:animEffect transition="in" filter="box(in)">
                                      <p:cBhvr>
                                        <p:cTn id="49" dur="500"/>
                                        <p:tgtEl>
                                          <p:spTgt spid="17414">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box(in)">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17414">
                                            <p:txEl>
                                              <p:pRg st="8" end="8"/>
                                            </p:txEl>
                                          </p:spTgt>
                                        </p:tgtEl>
                                        <p:attrNameLst>
                                          <p:attrName>style.visibility</p:attrName>
                                        </p:attrNameLst>
                                      </p:cBhvr>
                                      <p:to>
                                        <p:strVal val="visible"/>
                                      </p:to>
                                    </p:set>
                                    <p:animEffect transition="in" filter="box(in)">
                                      <p:cBhvr>
                                        <p:cTn id="59" dur="500"/>
                                        <p:tgtEl>
                                          <p:spTgt spid="174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98755" y="377753"/>
            <a:ext cx="8823325" cy="6299160"/>
          </a:xfrm>
        </p:spPr>
        <p:txBody>
          <a:bodyPr wrap="square">
            <a:spAutoFit/>
          </a:bodyPr>
          <a:lstStyle/>
          <a:p>
            <a:pPr marL="273050" lvl="1" indent="-273050" algn="just" eaLnBrk="1" hangingPunct="1">
              <a:lnSpc>
                <a:spcPts val="2800"/>
              </a:lnSpc>
              <a:spcBef>
                <a:spcPts val="0"/>
              </a:spcBef>
              <a:buClr>
                <a:schemeClr val="accent1"/>
              </a:buClr>
              <a:buNone/>
            </a:pPr>
            <a:r>
              <a:rPr lang="en-US" sz="2300" dirty="0" smtClean="0">
                <a:latin typeface="Arial" pitchFamily="34" charset="0"/>
                <a:cs typeface="Arial" pitchFamily="34" charset="0"/>
              </a:rPr>
              <a:t> </a:t>
            </a:r>
            <a:r>
              <a:rPr lang="en-US" sz="2500" b="1" i="1" dirty="0" err="1" smtClean="0">
                <a:solidFill>
                  <a:schemeClr val="tx1"/>
                </a:solidFill>
                <a:latin typeface="Times New Roman" pitchFamily="18" charset="0"/>
                <a:cs typeface="Times New Roman" pitchFamily="18" charset="0"/>
              </a:rPr>
              <a:t>Nhóm</a:t>
            </a:r>
            <a:r>
              <a:rPr lang="en-US" sz="2500" b="1" i="1" dirty="0" smtClean="0">
                <a:solidFill>
                  <a:schemeClr val="tx1"/>
                </a:solidFill>
                <a:latin typeface="Times New Roman" pitchFamily="18" charset="0"/>
                <a:cs typeface="Times New Roman" pitchFamily="18" charset="0"/>
              </a:rPr>
              <a:t>  4</a:t>
            </a:r>
            <a:r>
              <a:rPr lang="en-US" sz="2500" b="1" dirty="0" smtClean="0">
                <a:solidFill>
                  <a:schemeClr val="tx1"/>
                </a:solidFill>
                <a:latin typeface="Times New Roman" pitchFamily="18" charset="0"/>
                <a:cs typeface="Times New Roman" pitchFamily="18" charset="0"/>
              </a:rPr>
              <a:t>:</a:t>
            </a:r>
            <a:r>
              <a:rPr lang="en-US" sz="2500" b="1" i="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Một</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số</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lệnh</a:t>
            </a:r>
            <a:r>
              <a:rPr lang="en-US" sz="2500" b="1" dirty="0" smtClean="0">
                <a:solidFill>
                  <a:schemeClr val="tx1"/>
                </a:solidFill>
                <a:latin typeface="Times New Roman" pitchFamily="18" charset="0"/>
                <a:cs typeface="Times New Roman" pitchFamily="18" charset="0"/>
              </a:rPr>
              <a:t> hay </a:t>
            </a:r>
            <a:r>
              <a:rPr lang="en-US" sz="2500" b="1" dirty="0" err="1" smtClean="0">
                <a:solidFill>
                  <a:schemeClr val="tx1"/>
                </a:solidFill>
                <a:latin typeface="Times New Roman" pitchFamily="18" charset="0"/>
                <a:cs typeface="Times New Roman" pitchFamily="18" charset="0"/>
              </a:rPr>
              <a:t>dùng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thuộc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nhóm</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làm</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việc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với</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xâu</a:t>
            </a:r>
            <a:endParaRPr lang="en-US" sz="2500" b="1" dirty="0" smtClean="0">
              <a:solidFill>
                <a:schemeClr val="tx1"/>
              </a:solidFill>
              <a:latin typeface="Times New Roman" pitchFamily="18" charset="0"/>
              <a:cs typeface="Times New Roman" pitchFamily="18" charset="0"/>
            </a:endParaRPr>
          </a:p>
          <a:p>
            <a:pPr marL="0" lvl="1" indent="9525" algn="just" eaLnBrk="1" hangingPunct="1">
              <a:lnSpc>
                <a:spcPts val="2800"/>
              </a:lnSpc>
              <a:spcBef>
                <a:spcPts val="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MOVSB/MOVSW</a:t>
            </a:r>
          </a:p>
          <a:p>
            <a:pPr marL="60325" lvl="1" indent="9525" algn="just" eaLnBrk="1" hangingPunct="1">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xâu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từng</a:t>
            </a:r>
            <a:r>
              <a:rPr lang="en-US" sz="2500" dirty="0" smtClean="0">
                <a:solidFill>
                  <a:schemeClr val="tx1"/>
                </a:solidFill>
                <a:latin typeface="Times New Roman" pitchFamily="18" charset="0"/>
                <a:cs typeface="Times New Roman" pitchFamily="18" charset="0"/>
              </a:rPr>
              <a:t> byte (</a:t>
            </a:r>
            <a:r>
              <a:rPr lang="en-US" sz="2500" dirty="0" err="1" smtClean="0">
                <a:solidFill>
                  <a:schemeClr val="tx1"/>
                </a:solidFill>
                <a:latin typeface="Times New Roman" pitchFamily="18" charset="0"/>
                <a:cs typeface="Times New Roman" pitchFamily="18" charset="0"/>
              </a:rPr>
              <a:t>movsb</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từng</a:t>
            </a:r>
            <a:r>
              <a:rPr lang="en-US" sz="2500" dirty="0" smtClean="0">
                <a:solidFill>
                  <a:schemeClr val="tx1"/>
                </a:solidFill>
                <a:latin typeface="Times New Roman" pitchFamily="18" charset="0"/>
                <a:cs typeface="Times New Roman" pitchFamily="18" charset="0"/>
              </a:rPr>
              <a:t> word (</a:t>
            </a:r>
            <a:r>
              <a:rPr lang="en-US" sz="2500" dirty="0" err="1" smtClean="0">
                <a:solidFill>
                  <a:schemeClr val="tx1"/>
                </a:solidFill>
                <a:latin typeface="Times New Roman" pitchFamily="18" charset="0"/>
                <a:cs typeface="Times New Roman" pitchFamily="18" charset="0"/>
              </a:rPr>
              <a:t>movsw</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từ</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trỏ</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bởi</a:t>
            </a:r>
            <a:r>
              <a:rPr lang="en-US" sz="2500" dirty="0" smtClean="0">
                <a:solidFill>
                  <a:schemeClr val="tx1"/>
                </a:solidFill>
                <a:latin typeface="Times New Roman" pitchFamily="18" charset="0"/>
                <a:cs typeface="Times New Roman" pitchFamily="18" charset="0"/>
              </a:rPr>
              <a:t> DS:SI sang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trỏ</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bởi</a:t>
            </a:r>
            <a:r>
              <a:rPr lang="en-US" sz="2500" dirty="0" smtClean="0">
                <a:solidFill>
                  <a:schemeClr val="tx1"/>
                </a:solidFill>
                <a:latin typeface="Times New Roman" pitchFamily="18" charset="0"/>
                <a:cs typeface="Times New Roman" pitchFamily="18" charset="0"/>
              </a:rPr>
              <a:t> ES:DI.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mỗi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byte </a:t>
            </a:r>
            <a:r>
              <a:rPr lang="en-US" sz="2500" dirty="0" err="1" smtClean="0">
                <a:solidFill>
                  <a:schemeClr val="tx1"/>
                </a:solidFill>
                <a:latin typeface="Times New Roman" pitchFamily="18" charset="0"/>
                <a:cs typeface="Times New Roman" pitchFamily="18" charset="0"/>
              </a:rPr>
              <a:t>thì</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SI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DI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động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tăng</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D=0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D=1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a:t>
            </a:r>
          </a:p>
          <a:p>
            <a:pPr marL="0" lvl="1" indent="9525" algn="just" eaLnBrk="1" hangingPunct="1">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 </a:t>
            </a:r>
          </a:p>
          <a:p>
            <a:pPr marL="0" lvl="1" indent="9525" algn="just">
              <a:lnSpc>
                <a:spcPts val="2800"/>
              </a:lnSpc>
              <a:spcBef>
                <a:spcPts val="60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LODSB/LODSW</a:t>
            </a:r>
          </a:p>
          <a:p>
            <a:pPr marL="60325" lvl="1" indent="9525" algn="just" eaLnBrk="1" hangingPunct="1">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xâu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từng</a:t>
            </a:r>
            <a:r>
              <a:rPr lang="en-US" sz="2500" dirty="0" smtClean="0">
                <a:solidFill>
                  <a:schemeClr val="tx1"/>
                </a:solidFill>
                <a:latin typeface="Times New Roman" pitchFamily="18" charset="0"/>
                <a:cs typeface="Times New Roman" pitchFamily="18" charset="0"/>
              </a:rPr>
              <a:t> byte (</a:t>
            </a:r>
            <a:r>
              <a:rPr lang="en-US" sz="2500" dirty="0" err="1" smtClean="0">
                <a:solidFill>
                  <a:schemeClr val="tx1"/>
                </a:solidFill>
                <a:latin typeface="Times New Roman" pitchFamily="18" charset="0"/>
                <a:cs typeface="Times New Roman" pitchFamily="18" charset="0"/>
              </a:rPr>
              <a:t>lodsb</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byte (</a:t>
            </a:r>
            <a:r>
              <a:rPr lang="en-US" sz="2500" dirty="0" err="1" smtClean="0">
                <a:solidFill>
                  <a:schemeClr val="tx1"/>
                </a:solidFill>
                <a:latin typeface="Times New Roman" pitchFamily="18" charset="0"/>
                <a:cs typeface="Times New Roman" pitchFamily="18" charset="0"/>
              </a:rPr>
              <a:t>lodsw</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từ</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trỏ</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bởi</a:t>
            </a:r>
            <a:r>
              <a:rPr lang="en-US" sz="2500" dirty="0" smtClean="0">
                <a:solidFill>
                  <a:schemeClr val="tx1"/>
                </a:solidFill>
                <a:latin typeface="Times New Roman" pitchFamily="18" charset="0"/>
                <a:cs typeface="Times New Roman" pitchFamily="18" charset="0"/>
              </a:rPr>
              <a:t> DS:SI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AL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AX.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mỗi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byte </a:t>
            </a:r>
            <a:r>
              <a:rPr lang="en-US" sz="2500" dirty="0" err="1" smtClean="0">
                <a:solidFill>
                  <a:schemeClr val="tx1"/>
                </a:solidFill>
                <a:latin typeface="Times New Roman" pitchFamily="18" charset="0"/>
                <a:cs typeface="Times New Roman" pitchFamily="18" charset="0"/>
              </a:rPr>
              <a:t>thì</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SI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động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tăng</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D=0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D=1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a:t>
            </a:r>
          </a:p>
          <a:p>
            <a:pPr marL="0" lvl="1" indent="9525" algn="just" eaLnBrk="1" hangingPunct="1">
              <a:lnSpc>
                <a:spcPts val="28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0" lvl="1" indent="9525" algn="just" eaLnBrk="1" hangingPunct="1">
              <a:spcBef>
                <a:spcPts val="0"/>
              </a:spcBef>
              <a:buClr>
                <a:schemeClr val="accent1"/>
              </a:buClr>
              <a:buNone/>
            </a:pPr>
            <a:endParaRPr lang="en-US" sz="2500" dirty="0" smtClean="0">
              <a:latin typeface="Times New Roman" pitchFamily="18" charset="0"/>
              <a:cs typeface="Times New Roman" pitchFamily="18" charset="0"/>
            </a:endParaRPr>
          </a:p>
        </p:txBody>
      </p:sp>
      <p:sp>
        <p:nvSpPr>
          <p:cNvPr id="18435" name="Date Placeholder 3"/>
          <p:cNvSpPr>
            <a:spLocks noGrp="1"/>
          </p:cNvSpPr>
          <p:nvPr>
            <p:ph type="dt" sz="half" idx="4294967295"/>
          </p:nvPr>
        </p:nvSpPr>
        <p:spPr bwMode="auto">
          <a:xfrm>
            <a:off x="8534400" y="6446726"/>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CDF86106-1FDF-4266-A6B0-A55463CD8280}" type="slidenum">
              <a:rPr lang="en-US" sz="1400" smtClean="0"/>
              <a:pPr algn="l" fontAlgn="base">
                <a:spcBef>
                  <a:spcPct val="0"/>
                </a:spcBef>
                <a:spcAft>
                  <a:spcPct val="0"/>
                </a:spcAft>
                <a:defRPr/>
              </a:pPr>
              <a:t>25</a:t>
            </a:fld>
            <a:endParaRPr lang="en-US" sz="1400" dirty="0" smtClean="0"/>
          </a:p>
        </p:txBody>
      </p:sp>
      <p:sp>
        <p:nvSpPr>
          <p:cNvPr id="49" name="Right Brace 48"/>
          <p:cNvSpPr/>
          <p:nvPr/>
        </p:nvSpPr>
        <p:spPr>
          <a:xfrm rot="5400000">
            <a:off x="2485058" y="1919278"/>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1666386" y="5897302"/>
            <a:ext cx="6191762" cy="40011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lodsb</a:t>
            </a:r>
            <a:r>
              <a:rPr lang="en-US" sz="1700" b="1" dirty="0" smtClean="0">
                <a:solidFill>
                  <a:schemeClr val="bg1"/>
                </a:solidFill>
                <a:cs typeface="Arial" pitchFamily="34" charset="0"/>
              </a:rPr>
              <a:t> </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hoặc</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lodsw</a:t>
            </a:r>
            <a:endParaRPr lang="en-US" sz="1700" b="1" dirty="0" smtClean="0">
              <a:solidFill>
                <a:schemeClr val="bg1"/>
              </a:solidFill>
              <a:cs typeface="Arial" pitchFamily="34" charset="0"/>
            </a:endParaRPr>
          </a:p>
        </p:txBody>
      </p:sp>
      <p:sp>
        <p:nvSpPr>
          <p:cNvPr id="22" name="TextBox 21"/>
          <p:cNvSpPr txBox="1"/>
          <p:nvPr/>
        </p:nvSpPr>
        <p:spPr>
          <a:xfrm>
            <a:off x="1709718" y="3246485"/>
            <a:ext cx="6191762" cy="40011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movsb</a:t>
            </a:r>
            <a:r>
              <a:rPr lang="en-US" sz="1700" b="1" dirty="0" smtClean="0">
                <a:solidFill>
                  <a:schemeClr val="bg1"/>
                </a:solidFill>
                <a:cs typeface="Arial" pitchFamily="34" charset="0"/>
              </a:rPr>
              <a:t> </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hoặc</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movsw</a:t>
            </a:r>
            <a:endParaRPr lang="en-US" sz="1700" b="1" dirty="0" smtClean="0">
              <a:solidFill>
                <a:schemeClr val="bg1"/>
              </a:solidFill>
              <a:cs typeface="Arial"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414">
                                            <p:txEl>
                                              <p:pRg st="3" end="3"/>
                                            </p:txEl>
                                          </p:spTgt>
                                        </p:tgtEl>
                                        <p:attrNameLst>
                                          <p:attrName>style.visibility</p:attrName>
                                        </p:attrNameLst>
                                      </p:cBhvr>
                                      <p:to>
                                        <p:strVal val="visible"/>
                                      </p:to>
                                    </p:set>
                                    <p:animEffect transition="in" filter="box(in)">
                                      <p:cBhvr>
                                        <p:cTn id="22" dur="500"/>
                                        <p:tgtEl>
                                          <p:spTgt spid="17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ox(in)">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414">
                                            <p:txEl>
                                              <p:pRg st="4" end="4"/>
                                            </p:txEl>
                                          </p:spTgt>
                                        </p:tgtEl>
                                        <p:attrNameLst>
                                          <p:attrName>style.visibility</p:attrName>
                                        </p:attrNameLst>
                                      </p:cBhvr>
                                      <p:to>
                                        <p:strVal val="visible"/>
                                      </p:to>
                                    </p:set>
                                    <p:animEffect transition="in" filter="box(in)">
                                      <p:cBhvr>
                                        <p:cTn id="32" dur="500"/>
                                        <p:tgtEl>
                                          <p:spTgt spid="174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414">
                                            <p:txEl>
                                              <p:pRg st="5" end="5"/>
                                            </p:txEl>
                                          </p:spTgt>
                                        </p:tgtEl>
                                        <p:attrNameLst>
                                          <p:attrName>style.visibility</p:attrName>
                                        </p:attrNameLst>
                                      </p:cBhvr>
                                      <p:to>
                                        <p:strVal val="visible"/>
                                      </p:to>
                                    </p:set>
                                    <p:animEffect transition="in" filter="box(in)">
                                      <p:cBhvr>
                                        <p:cTn id="37" dur="500"/>
                                        <p:tgtEl>
                                          <p:spTgt spid="1741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414">
                                            <p:txEl>
                                              <p:pRg st="6" end="6"/>
                                            </p:txEl>
                                          </p:spTgt>
                                        </p:tgtEl>
                                        <p:attrNameLst>
                                          <p:attrName>style.visibility</p:attrName>
                                        </p:attrNameLst>
                                      </p:cBhvr>
                                      <p:to>
                                        <p:strVal val="visible"/>
                                      </p:to>
                                    </p:set>
                                    <p:animEffect transition="in" filter="box(in)">
                                      <p:cBhvr>
                                        <p:cTn id="42" dur="500"/>
                                        <p:tgtEl>
                                          <p:spTgt spid="1741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box(in)">
                                      <p:cBhvr>
                                        <p:cTn id="4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17548" y="427673"/>
            <a:ext cx="8869362" cy="7794441"/>
          </a:xfrm>
        </p:spPr>
        <p:txBody>
          <a:bodyPr wrap="square">
            <a:spAutoFit/>
          </a:bodyPr>
          <a:lstStyle/>
          <a:p>
            <a:pPr marL="0" lvl="1" indent="9525" algn="just" eaLnBrk="1" hangingPunct="1">
              <a:spcBef>
                <a:spcPts val="600"/>
              </a:spcBef>
              <a:buClrTx/>
              <a:buSzPct val="100000"/>
              <a:buFont typeface="Arial" pitchFamily="34" charset="0"/>
              <a:buChar char="•"/>
            </a:pPr>
            <a:r>
              <a:rPr lang="en-US" sz="2300" dirty="0" smtClean="0">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STOSB/STOSW</a:t>
            </a:r>
          </a:p>
          <a:p>
            <a:pPr marL="236538" lvl="1" indent="9525" algn="just" eaLnBrk="1" hangingPunct="1">
              <a:spcBef>
                <a:spcPts val="20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xâu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từng</a:t>
            </a:r>
            <a:r>
              <a:rPr lang="en-US" sz="2500" dirty="0" smtClean="0">
                <a:solidFill>
                  <a:schemeClr val="tx1"/>
                </a:solidFill>
                <a:latin typeface="Times New Roman" pitchFamily="18" charset="0"/>
                <a:cs typeface="Times New Roman" pitchFamily="18" charset="0"/>
              </a:rPr>
              <a:t> byte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AL (</a:t>
            </a:r>
            <a:r>
              <a:rPr lang="en-US" sz="2500" dirty="0" err="1" smtClean="0">
                <a:solidFill>
                  <a:schemeClr val="tx1"/>
                </a:solidFill>
                <a:latin typeface="Times New Roman" pitchFamily="18" charset="0"/>
                <a:cs typeface="Times New Roman" pitchFamily="18" charset="0"/>
              </a:rPr>
              <a:t>stosb</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byte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AX (</a:t>
            </a:r>
            <a:r>
              <a:rPr lang="en-US" sz="2500" dirty="0" err="1" smtClean="0">
                <a:solidFill>
                  <a:schemeClr val="tx1"/>
                </a:solidFill>
                <a:latin typeface="Times New Roman" pitchFamily="18" charset="0"/>
                <a:cs typeface="Times New Roman" pitchFamily="18" charset="0"/>
              </a:rPr>
              <a:t>stosw</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trỏ</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bởi</a:t>
            </a:r>
            <a:r>
              <a:rPr lang="en-US" sz="2500" dirty="0" smtClean="0">
                <a:solidFill>
                  <a:schemeClr val="tx1"/>
                </a:solidFill>
                <a:latin typeface="Times New Roman" pitchFamily="18" charset="0"/>
                <a:cs typeface="Times New Roman" pitchFamily="18" charset="0"/>
              </a:rPr>
              <a:t> ES:DI.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mỗi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byte </a:t>
            </a:r>
            <a:r>
              <a:rPr lang="en-US" sz="2500" dirty="0" err="1" smtClean="0">
                <a:solidFill>
                  <a:schemeClr val="tx1"/>
                </a:solidFill>
                <a:latin typeface="Times New Roman" pitchFamily="18" charset="0"/>
                <a:cs typeface="Times New Roman" pitchFamily="18" charset="0"/>
              </a:rPr>
              <a:t>thì</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DI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động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tăng</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D=0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D=1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a:t>
            </a:r>
          </a:p>
          <a:p>
            <a:pPr marL="176213" lvl="1" indent="9525" algn="just" eaLnBrk="1" hangingPunct="1">
              <a:spcBef>
                <a:spcPts val="60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0" lvl="1" indent="9525" algn="just">
              <a:spcBef>
                <a:spcPts val="1200"/>
              </a:spcBef>
              <a:buClrTx/>
              <a:buSzPct val="100000"/>
              <a:buFont typeface="Arial" pitchFamily="34" charset="0"/>
              <a:buChar char="•"/>
            </a:pPr>
            <a:r>
              <a:rPr lang="en-US" sz="2300" dirty="0" smtClean="0">
                <a:solidFill>
                  <a:schemeClr val="tx1"/>
                </a:solidFill>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CMPSB/CMPSW</a:t>
            </a:r>
          </a:p>
          <a:p>
            <a:pPr marL="176213" lvl="1" indent="9525" algn="just" eaLnBrk="1" hangingPunct="1">
              <a:spcBef>
                <a:spcPts val="20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So </a:t>
            </a:r>
            <a:r>
              <a:rPr lang="en-US" sz="2500" dirty="0" err="1" smtClean="0">
                <a:solidFill>
                  <a:schemeClr val="tx1"/>
                </a:solidFill>
                <a:latin typeface="Times New Roman" pitchFamily="18" charset="0"/>
                <a:cs typeface="Times New Roman" pitchFamily="18" charset="0"/>
              </a:rPr>
              <a:t>sánh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xâu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từng</a:t>
            </a:r>
            <a:r>
              <a:rPr lang="en-US" sz="2500" dirty="0" smtClean="0">
                <a:solidFill>
                  <a:schemeClr val="tx1"/>
                </a:solidFill>
                <a:latin typeface="Times New Roman" pitchFamily="18" charset="0"/>
                <a:cs typeface="Times New Roman" pitchFamily="18" charset="0"/>
              </a:rPr>
              <a:t> byte (</a:t>
            </a:r>
            <a:r>
              <a:rPr lang="en-US" sz="2500" dirty="0" err="1" smtClean="0">
                <a:solidFill>
                  <a:schemeClr val="tx1"/>
                </a:solidFill>
                <a:latin typeface="Times New Roman" pitchFamily="18" charset="0"/>
                <a:cs typeface="Times New Roman" pitchFamily="18" charset="0"/>
              </a:rPr>
              <a:t>cmpsb</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từng</a:t>
            </a:r>
            <a:r>
              <a:rPr lang="en-US" sz="2500" dirty="0" smtClean="0">
                <a:solidFill>
                  <a:schemeClr val="tx1"/>
                </a:solidFill>
                <a:latin typeface="Times New Roman" pitchFamily="18" charset="0"/>
                <a:cs typeface="Times New Roman" pitchFamily="18" charset="0"/>
              </a:rPr>
              <a:t> word (</a:t>
            </a:r>
            <a:r>
              <a:rPr lang="en-US" sz="2500" dirty="0" err="1" smtClean="0">
                <a:solidFill>
                  <a:schemeClr val="tx1"/>
                </a:solidFill>
                <a:latin typeface="Times New Roman" pitchFamily="18" charset="0"/>
                <a:cs typeface="Times New Roman" pitchFamily="18" charset="0"/>
              </a:rPr>
              <a:t>cmpsw</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trỏ</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bởi</a:t>
            </a:r>
            <a:r>
              <a:rPr lang="en-US" sz="2500" dirty="0" smtClean="0">
                <a:solidFill>
                  <a:schemeClr val="tx1"/>
                </a:solidFill>
                <a:latin typeface="Times New Roman" pitchFamily="18" charset="0"/>
                <a:cs typeface="Times New Roman" pitchFamily="18" charset="0"/>
              </a:rPr>
              <a:t> DS:SI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ES:DI.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mỗi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so </a:t>
            </a:r>
            <a:r>
              <a:rPr lang="en-US" sz="2500" dirty="0" err="1" smtClean="0">
                <a:solidFill>
                  <a:schemeClr val="tx1"/>
                </a:solidFill>
                <a:latin typeface="Times New Roman" pitchFamily="18" charset="0"/>
                <a:cs typeface="Times New Roman" pitchFamily="18" charset="0"/>
              </a:rPr>
              <a:t>sánh</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byte </a:t>
            </a:r>
            <a:r>
              <a:rPr lang="en-US" sz="2500" dirty="0" err="1" smtClean="0">
                <a:solidFill>
                  <a:schemeClr val="tx1"/>
                </a:solidFill>
                <a:latin typeface="Times New Roman" pitchFamily="18" charset="0"/>
                <a:cs typeface="Times New Roman" pitchFamily="18" charset="0"/>
              </a:rPr>
              <a:t>thì</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SI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DI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động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tăng</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D=0 (so </a:t>
            </a:r>
            <a:r>
              <a:rPr lang="en-US" sz="2500" dirty="0" err="1" smtClean="0">
                <a:solidFill>
                  <a:schemeClr val="tx1"/>
                </a:solidFill>
                <a:latin typeface="Times New Roman" pitchFamily="18" charset="0"/>
                <a:cs typeface="Times New Roman" pitchFamily="18" charset="0"/>
              </a:rPr>
              <a:t>sánh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hoặc</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D=1 (so </a:t>
            </a:r>
            <a:r>
              <a:rPr lang="en-US" sz="2500" dirty="0" err="1" smtClean="0">
                <a:solidFill>
                  <a:schemeClr val="tx1"/>
                </a:solidFill>
                <a:latin typeface="Times New Roman" pitchFamily="18" charset="0"/>
                <a:cs typeface="Times New Roman" pitchFamily="18" charset="0"/>
              </a:rPr>
              <a:t>sánh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a:t>
            </a:r>
          </a:p>
          <a:p>
            <a:pPr marL="0" lvl="1" indent="9525" algn="just" eaLnBrk="1" hangingPunct="1">
              <a:spcBef>
                <a:spcPts val="200"/>
              </a:spcBef>
              <a:buClr>
                <a:schemeClr val="accent1"/>
              </a:buClr>
              <a:buNone/>
            </a:pP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0" lvl="1" indent="9525" algn="just" eaLnBrk="1" hangingPunct="1">
              <a:spcBef>
                <a:spcPts val="300"/>
              </a:spcBef>
              <a:buClr>
                <a:schemeClr val="accent1"/>
              </a:buClr>
              <a:buNone/>
            </a:pPr>
            <a:endParaRPr lang="en-US" sz="2500" dirty="0" smtClean="0"/>
          </a:p>
          <a:p>
            <a:pPr marL="0" lvl="1" indent="9525" algn="just" eaLnBrk="1" hangingPunct="1">
              <a:spcBef>
                <a:spcPts val="300"/>
              </a:spcBef>
              <a:buClr>
                <a:schemeClr val="accent1"/>
              </a:buClr>
              <a:buNone/>
            </a:pPr>
            <a:endParaRPr lang="en-US" sz="2500" dirty="0" smtClean="0"/>
          </a:p>
          <a:p>
            <a:pPr marL="0" lvl="1" indent="9525" algn="just" eaLnBrk="1" hangingPunct="1">
              <a:spcBef>
                <a:spcPts val="300"/>
              </a:spcBef>
              <a:buClr>
                <a:schemeClr val="accent1"/>
              </a:buClr>
              <a:buNone/>
            </a:pPr>
            <a:endParaRPr lang="en-US" sz="2500" dirty="0" smtClean="0"/>
          </a:p>
          <a:p>
            <a:pPr marL="0" lvl="1" indent="9525" algn="just" eaLnBrk="1" hangingPunct="1">
              <a:spcBef>
                <a:spcPts val="300"/>
              </a:spcBef>
              <a:buClr>
                <a:schemeClr val="accent1"/>
              </a:buClr>
              <a:buNone/>
            </a:pPr>
            <a:endParaRPr lang="en-US" sz="2500" dirty="0" smtClean="0"/>
          </a:p>
          <a:p>
            <a:pPr marL="0" lvl="1" indent="9525" algn="just" eaLnBrk="1" hangingPunct="1">
              <a:spcBef>
                <a:spcPts val="300"/>
              </a:spcBef>
              <a:buClr>
                <a:schemeClr val="accent1"/>
              </a:buClr>
              <a:buNone/>
            </a:pPr>
            <a:endParaRPr lang="en-US" sz="1800" dirty="0" smtClean="0"/>
          </a:p>
        </p:txBody>
      </p:sp>
      <p:sp>
        <p:nvSpPr>
          <p:cNvPr id="18435" name="Date Placeholder 3"/>
          <p:cNvSpPr>
            <a:spLocks noGrp="1"/>
          </p:cNvSpPr>
          <p:nvPr>
            <p:ph type="dt" sz="half" idx="4294967295"/>
          </p:nvPr>
        </p:nvSpPr>
        <p:spPr bwMode="auto">
          <a:xfrm>
            <a:off x="8534400" y="6477000"/>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B3994C7E-94A5-4D9A-A15C-20B7CDEB9BEE}" type="slidenum">
              <a:rPr lang="en-US" sz="1400" smtClean="0"/>
              <a:pPr algn="l" fontAlgn="base">
                <a:spcBef>
                  <a:spcPct val="0"/>
                </a:spcBef>
                <a:spcAft>
                  <a:spcPct val="0"/>
                </a:spcAft>
                <a:defRPr/>
              </a:pPr>
              <a:t>26</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44" name="Right Brace 43"/>
          <p:cNvSpPr/>
          <p:nvPr/>
        </p:nvSpPr>
        <p:spPr>
          <a:xfrm rot="5400000">
            <a:off x="2622218" y="5042548"/>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617324" y="2882009"/>
            <a:ext cx="6191762" cy="40011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stosb</a:t>
            </a:r>
            <a:r>
              <a:rPr lang="en-US" sz="1700" b="1" dirty="0" smtClean="0">
                <a:solidFill>
                  <a:schemeClr val="bg1"/>
                </a:solidFill>
                <a:cs typeface="Arial" pitchFamily="34" charset="0"/>
              </a:rPr>
              <a:t> </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hoặc</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stosw</a:t>
            </a:r>
            <a:endParaRPr lang="en-US" sz="1700" b="1" dirty="0" smtClean="0">
              <a:solidFill>
                <a:schemeClr val="bg1"/>
              </a:solidFill>
              <a:cs typeface="Arial" pitchFamily="34" charset="0"/>
            </a:endParaRPr>
          </a:p>
        </p:txBody>
      </p:sp>
      <p:sp>
        <p:nvSpPr>
          <p:cNvPr id="26" name="TextBox 25"/>
          <p:cNvSpPr txBox="1"/>
          <p:nvPr/>
        </p:nvSpPr>
        <p:spPr>
          <a:xfrm>
            <a:off x="1708764" y="5752495"/>
            <a:ext cx="6191762" cy="40011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cmpsb</a:t>
            </a:r>
            <a:r>
              <a:rPr lang="en-US" sz="1700" b="1" dirty="0" smtClean="0">
                <a:solidFill>
                  <a:schemeClr val="bg1"/>
                </a:solidFill>
                <a:cs typeface="Arial" pitchFamily="34" charset="0"/>
              </a:rPr>
              <a:t> </a:t>
            </a:r>
            <a:r>
              <a:rPr lang="en-US" b="1" dirty="0" smtClean="0">
                <a:solidFill>
                  <a:schemeClr val="bg1"/>
                </a:solidFill>
                <a:latin typeface="Arial Narrow" pitchFamily="34" charset="0"/>
              </a:rPr>
              <a:t>        </a:t>
            </a:r>
            <a:r>
              <a:rPr lang="en-US" sz="2000" dirty="0" err="1" smtClean="0">
                <a:solidFill>
                  <a:schemeClr val="bg1"/>
                </a:solidFill>
                <a:latin typeface="Times New Roman" pitchFamily="18" charset="0"/>
                <a:cs typeface="Times New Roman" pitchFamily="18" charset="0"/>
              </a:rPr>
              <a:t>hoặc </a:t>
            </a:r>
            <a:r>
              <a:rPr lang="en-US" dirty="0" err="1"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cmpsw</a:t>
            </a:r>
            <a:endParaRPr lang="en-US" sz="1700" b="1" dirty="0" smtClean="0">
              <a:solidFill>
                <a:schemeClr val="bg1"/>
              </a:solidFill>
              <a:cs typeface="Arial"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ox(i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3" end="3"/>
                                            </p:txEl>
                                          </p:spTgt>
                                        </p:tgtEl>
                                        <p:attrNameLst>
                                          <p:attrName>style.visibility</p:attrName>
                                        </p:attrNameLst>
                                      </p:cBhvr>
                                      <p:to>
                                        <p:strVal val="visible"/>
                                      </p:to>
                                    </p:set>
                                    <p:animEffect transition="in" filter="box(in)">
                                      <p:cBhvr>
                                        <p:cTn id="27" dur="500"/>
                                        <p:tgtEl>
                                          <p:spTgt spid="174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414">
                                            <p:txEl>
                                              <p:pRg st="4" end="4"/>
                                            </p:txEl>
                                          </p:spTgt>
                                        </p:tgtEl>
                                        <p:attrNameLst>
                                          <p:attrName>style.visibility</p:attrName>
                                        </p:attrNameLst>
                                      </p:cBhvr>
                                      <p:to>
                                        <p:strVal val="visible"/>
                                      </p:to>
                                    </p:set>
                                    <p:animEffect transition="in" filter="box(in)">
                                      <p:cBhvr>
                                        <p:cTn id="32" dur="500"/>
                                        <p:tgtEl>
                                          <p:spTgt spid="174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414">
                                            <p:txEl>
                                              <p:pRg st="5" end="5"/>
                                            </p:txEl>
                                          </p:spTgt>
                                        </p:tgtEl>
                                        <p:attrNameLst>
                                          <p:attrName>style.visibility</p:attrName>
                                        </p:attrNameLst>
                                      </p:cBhvr>
                                      <p:to>
                                        <p:strVal val="visible"/>
                                      </p:to>
                                    </p:set>
                                    <p:animEffect transition="in" filter="box(in)">
                                      <p:cBhvr>
                                        <p:cTn id="37" dur="500"/>
                                        <p:tgtEl>
                                          <p:spTgt spid="1741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ox(in)">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38430" y="390063"/>
            <a:ext cx="8883650" cy="6632585"/>
          </a:xfrm>
        </p:spPr>
        <p:txBody>
          <a:bodyPr wrap="square">
            <a:spAutoFit/>
          </a:bodyPr>
          <a:lstStyle/>
          <a:p>
            <a:pPr marL="0" lvl="1" indent="9525" algn="just" eaLnBrk="1" hangingPunct="1">
              <a:spcBef>
                <a:spcPts val="0"/>
              </a:spcBef>
              <a:buClrTx/>
              <a:buSzPct val="100000"/>
              <a:buFont typeface="Arial" pitchFamily="34" charset="0"/>
              <a:buChar char="•"/>
            </a:pPr>
            <a:r>
              <a:rPr lang="en-US" sz="2300" dirty="0" smtClean="0">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Tiền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tố</a:t>
            </a:r>
            <a:r>
              <a:rPr lang="en-US" sz="2500" dirty="0" smtClean="0">
                <a:solidFill>
                  <a:schemeClr val="tx1"/>
                </a:solidFill>
                <a:latin typeface="Times New Roman" pitchFamily="18" charset="0"/>
                <a:cs typeface="Times New Roman" pitchFamily="18" charset="0"/>
              </a:rPr>
              <a:t> REP </a:t>
            </a:r>
            <a:r>
              <a:rPr lang="en-US" sz="2500" dirty="0" err="1" smtClean="0">
                <a:solidFill>
                  <a:schemeClr val="tx1"/>
                </a:solidFill>
                <a:latin typeface="Times New Roman" pitchFamily="18" charset="0"/>
                <a:cs typeface="Times New Roman" pitchFamily="18" charset="0"/>
              </a:rPr>
              <a:t>đứng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trước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việc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xâu</a:t>
            </a:r>
            <a:endParaRPr lang="en-US" sz="2500" dirty="0" smtClean="0">
              <a:solidFill>
                <a:schemeClr val="tx1"/>
              </a:solidFill>
              <a:latin typeface="Times New Roman" pitchFamily="18" charset="0"/>
              <a:cs typeface="Times New Roman" pitchFamily="18" charset="0"/>
            </a:endParaRPr>
          </a:p>
          <a:p>
            <a:pPr marL="230188" lvl="1" indent="9525" algn="just" eaLnBrk="1" hangingPunct="1">
              <a:lnSpc>
                <a:spcPts val="29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việc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xâu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 4) </a:t>
            </a:r>
            <a:r>
              <a:rPr lang="en-US" sz="2500" dirty="0" err="1" smtClean="0">
                <a:solidFill>
                  <a:schemeClr val="tx1"/>
                </a:solidFill>
                <a:latin typeface="Times New Roman" pitchFamily="18" charset="0"/>
                <a:cs typeface="Times New Roman" pitchFamily="18" charset="0"/>
              </a:rPr>
              <a:t>đứng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CX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CX=0.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mỗi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nội</a:t>
            </a:r>
            <a:r>
              <a:rPr lang="en-US" sz="2500" dirty="0" smtClean="0">
                <a:solidFill>
                  <a:schemeClr val="tx1"/>
                </a:solidFill>
                <a:latin typeface="Times New Roman" pitchFamily="18" charset="0"/>
                <a:cs typeface="Times New Roman" pitchFamily="18" charset="0"/>
              </a:rPr>
              <a:t> dung CX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động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a:t>
            </a:r>
            <a:r>
              <a:rPr lang="en-US" sz="2500" dirty="0" smtClean="0">
                <a:solidFill>
                  <a:schemeClr val="tx1"/>
                </a:solidFill>
                <a:latin typeface="Times New Roman" pitchFamily="18" charset="0"/>
                <a:cs typeface="Times New Roman" pitchFamily="18" charset="0"/>
              </a:rPr>
              <a:t> 1.</a:t>
            </a:r>
          </a:p>
          <a:p>
            <a:pPr marL="228600" lvl="1" indent="9525" algn="just" eaLnBrk="1" hangingPunct="1">
              <a:lnSpc>
                <a:spcPts val="29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0" lvl="1" indent="9525" algn="just">
              <a:spcBef>
                <a:spcPts val="600"/>
              </a:spcBef>
              <a:buClr>
                <a:schemeClr val="accent1"/>
              </a:buClr>
              <a:buNone/>
            </a:pPr>
            <a:r>
              <a:rPr lang="en-US" sz="2500" b="1" i="1" dirty="0" err="1" smtClean="0">
                <a:solidFill>
                  <a:schemeClr val="tx1"/>
                </a:solidFill>
                <a:latin typeface="Times New Roman" pitchFamily="18" charset="0"/>
                <a:cs typeface="Times New Roman" pitchFamily="18" charset="0"/>
              </a:rPr>
              <a:t>Nhóm</a:t>
            </a:r>
            <a:r>
              <a:rPr lang="en-US" sz="2500" b="1" i="1" dirty="0" smtClean="0">
                <a:solidFill>
                  <a:schemeClr val="tx1"/>
                </a:solidFill>
                <a:latin typeface="Times New Roman" pitchFamily="18" charset="0"/>
                <a:cs typeface="Times New Roman" pitchFamily="18" charset="0"/>
              </a:rPr>
              <a:t> 5</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Các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lệnh</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rẽ</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nhánh</a:t>
            </a:r>
            <a:endParaRPr lang="en-US" sz="2500" b="1" dirty="0" smtClean="0">
              <a:solidFill>
                <a:schemeClr val="tx1"/>
              </a:solidFill>
              <a:latin typeface="Times New Roman" pitchFamily="18" charset="0"/>
              <a:cs typeface="Times New Roman" pitchFamily="18" charset="0"/>
            </a:endParaRPr>
          </a:p>
          <a:p>
            <a:pPr marL="0" lvl="1" indent="9525" algn="just">
              <a:lnSpc>
                <a:spcPts val="3000"/>
              </a:lnSpc>
              <a:spcBef>
                <a:spcPts val="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CALL</a:t>
            </a:r>
          </a:p>
          <a:p>
            <a:pPr marL="230188" lvl="1" indent="9525" algn="just">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Gọi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con.</a:t>
            </a:r>
          </a:p>
          <a:p>
            <a:pPr marL="228600" lvl="1" indent="9525" algn="just">
              <a:lnSpc>
                <a:spcPts val="30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0" lvl="1" indent="9525" algn="just">
              <a:lnSpc>
                <a:spcPts val="3000"/>
              </a:lnSpc>
              <a:spcBef>
                <a:spcPts val="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RET</a:t>
            </a:r>
          </a:p>
          <a:p>
            <a:pPr marL="182880" lvl="1" indent="9525" algn="just">
              <a:lnSpc>
                <a:spcPts val="30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Quay </a:t>
            </a:r>
            <a:r>
              <a:rPr lang="en-US" sz="2500" dirty="0" err="1" smtClean="0">
                <a:solidFill>
                  <a:schemeClr val="tx1"/>
                </a:solidFill>
                <a:latin typeface="Times New Roman" pitchFamily="18" charset="0"/>
                <a:cs typeface="Times New Roman" pitchFamily="18" charset="0"/>
              </a:rPr>
              <a:t>về</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gọi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từ</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con.</a:t>
            </a:r>
          </a:p>
          <a:p>
            <a:pPr marL="168275" lvl="1" indent="9525" algn="just">
              <a:lnSpc>
                <a:spcPts val="30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r>
              <a:rPr lang="en-US" sz="2500" b="1" dirty="0" smtClean="0">
                <a:solidFill>
                  <a:schemeClr val="tx1"/>
                </a:solidFill>
                <a:latin typeface="Times New Roman" pitchFamily="18" charset="0"/>
                <a:cs typeface="Times New Roman" pitchFamily="18" charset="0"/>
              </a:rPr>
              <a:t> </a:t>
            </a:r>
            <a:endParaRPr lang="en-US" sz="2500" dirty="0" smtClean="0">
              <a:solidFill>
                <a:schemeClr val="tx1"/>
              </a:solidFill>
              <a:latin typeface="Times New Roman" pitchFamily="18" charset="0"/>
              <a:cs typeface="Times New Roman" pitchFamily="18" charset="0"/>
            </a:endParaRPr>
          </a:p>
          <a:p>
            <a:pPr marL="0" lvl="1" indent="9525" algn="just">
              <a:lnSpc>
                <a:spcPts val="3000"/>
              </a:lnSpc>
              <a:spcBef>
                <a:spcPts val="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INT</a:t>
            </a:r>
          </a:p>
          <a:p>
            <a:pPr marL="182880" lvl="1" indent="9525" algn="just">
              <a:lnSpc>
                <a:spcPts val="30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Kích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hoạt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ngắt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mềm</a:t>
            </a:r>
            <a:r>
              <a:rPr lang="en-US" sz="2500" dirty="0" smtClean="0">
                <a:solidFill>
                  <a:schemeClr val="tx1"/>
                </a:solidFill>
                <a:latin typeface="Times New Roman" pitchFamily="18" charset="0"/>
                <a:cs typeface="Times New Roman" pitchFamily="18" charset="0"/>
              </a:rPr>
              <a:t>.</a:t>
            </a:r>
          </a:p>
          <a:p>
            <a:pPr marL="122238" lvl="1" indent="9525" algn="just">
              <a:lnSpc>
                <a:spcPts val="3000"/>
              </a:lnSpc>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28600" lvl="1" indent="9525" algn="just" eaLnBrk="1" hangingPunct="1">
              <a:lnSpc>
                <a:spcPts val="29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228600" lvl="1" indent="9525" algn="just" eaLnBrk="1" hangingPunct="1">
              <a:lnSpc>
                <a:spcPts val="29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p:txBody>
      </p:sp>
      <p:sp>
        <p:nvSpPr>
          <p:cNvPr id="18435" name="Date Placeholder 3"/>
          <p:cNvSpPr>
            <a:spLocks noGrp="1"/>
          </p:cNvSpPr>
          <p:nvPr>
            <p:ph type="dt" sz="half" idx="4294967295"/>
          </p:nvPr>
        </p:nvSpPr>
        <p:spPr bwMode="auto">
          <a:xfrm>
            <a:off x="8445830" y="6454198"/>
            <a:ext cx="274320" cy="239712"/>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39C89663-579A-42BD-93F2-95FBE359186E}" type="slidenum">
              <a:rPr lang="en-US" sz="1400" smtClean="0"/>
              <a:pPr algn="l" fontAlgn="base">
                <a:spcBef>
                  <a:spcPct val="0"/>
                </a:spcBef>
                <a:spcAft>
                  <a:spcPct val="0"/>
                </a:spcAft>
                <a:defRPr/>
              </a:pPr>
              <a:t>27</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21" name="TextBox 20"/>
          <p:cNvSpPr txBox="1"/>
          <p:nvPr/>
        </p:nvSpPr>
        <p:spPr>
          <a:xfrm>
            <a:off x="2042874" y="1959520"/>
            <a:ext cx="6191762" cy="36576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sz="1700" b="1" dirty="0" smtClean="0">
                <a:solidFill>
                  <a:schemeClr val="bg1"/>
                </a:solidFill>
                <a:cs typeface="Arial" pitchFamily="34" charset="0"/>
              </a:rPr>
              <a:t>  rep   </a:t>
            </a:r>
            <a:r>
              <a:rPr lang="en-US" sz="1700" b="1" dirty="0" err="1" smtClean="0">
                <a:solidFill>
                  <a:schemeClr val="bg1"/>
                </a:solidFill>
                <a:cs typeface="Arial" pitchFamily="34" charset="0"/>
              </a:rPr>
              <a:t>lệnh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làm</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việc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với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xâu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ký</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tự</a:t>
            </a:r>
            <a:endParaRPr lang="en-US" sz="1700" b="1" dirty="0" smtClean="0">
              <a:solidFill>
                <a:schemeClr val="bg1"/>
              </a:solidFill>
              <a:cs typeface="Arial" pitchFamily="34" charset="0"/>
            </a:endParaRPr>
          </a:p>
        </p:txBody>
      </p:sp>
      <p:sp>
        <p:nvSpPr>
          <p:cNvPr id="10" name="TextBox 9"/>
          <p:cNvSpPr txBox="1"/>
          <p:nvPr/>
        </p:nvSpPr>
        <p:spPr>
          <a:xfrm>
            <a:off x="2023576" y="3578432"/>
            <a:ext cx="6191762" cy="369332"/>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sz="1700" b="1" dirty="0" smtClean="0">
                <a:solidFill>
                  <a:schemeClr val="bg1"/>
                </a:solidFill>
                <a:cs typeface="Arial" pitchFamily="34" charset="0"/>
              </a:rPr>
              <a:t>call   </a:t>
            </a:r>
            <a:r>
              <a:rPr lang="en-US" sz="1700" b="1" dirty="0" err="1" smtClean="0">
                <a:solidFill>
                  <a:schemeClr val="bg1"/>
                </a:solidFill>
                <a:cs typeface="Arial" pitchFamily="34" charset="0"/>
              </a:rPr>
              <a:t>tên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chương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trình</a:t>
            </a:r>
            <a:r>
              <a:rPr lang="en-US" sz="1700" b="1" dirty="0" smtClean="0">
                <a:solidFill>
                  <a:schemeClr val="bg1"/>
                </a:solidFill>
                <a:cs typeface="Arial" pitchFamily="34" charset="0"/>
              </a:rPr>
              <a:t> con/ </a:t>
            </a:r>
            <a:r>
              <a:rPr lang="en-US" sz="1700" b="1" dirty="0" err="1" smtClean="0">
                <a:solidFill>
                  <a:schemeClr val="bg1"/>
                </a:solidFill>
                <a:cs typeface="Arial" pitchFamily="34" charset="0"/>
              </a:rPr>
              <a:t>địa</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chỉ</a:t>
            </a:r>
            <a:r>
              <a:rPr lang="en-US" sz="1700" b="1" dirty="0" smtClean="0">
                <a:solidFill>
                  <a:schemeClr val="bg1"/>
                </a:solidFill>
                <a:cs typeface="Arial" pitchFamily="34" charset="0"/>
              </a:rPr>
              <a:t> 1 ô </a:t>
            </a:r>
            <a:r>
              <a:rPr lang="en-US" sz="1700" b="1" dirty="0" err="1" smtClean="0">
                <a:solidFill>
                  <a:schemeClr val="bg1"/>
                </a:solidFill>
                <a:cs typeface="Arial" pitchFamily="34" charset="0"/>
              </a:rPr>
              <a:t>nhớ</a:t>
            </a:r>
            <a:r>
              <a:rPr lang="en-US" sz="1700" b="1" dirty="0" smtClean="0">
                <a:solidFill>
                  <a:schemeClr val="bg1"/>
                </a:solidFill>
                <a:cs typeface="Arial" pitchFamily="34" charset="0"/>
              </a:rPr>
              <a:t> </a:t>
            </a:r>
          </a:p>
        </p:txBody>
      </p:sp>
      <p:sp>
        <p:nvSpPr>
          <p:cNvPr id="11" name="TextBox 10"/>
          <p:cNvSpPr txBox="1"/>
          <p:nvPr/>
        </p:nvSpPr>
        <p:spPr>
          <a:xfrm>
            <a:off x="1952138" y="5768398"/>
            <a:ext cx="6191762" cy="68580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n </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a:t>
            </a:r>
            <a:r>
              <a:rPr lang="en-US" sz="2000" b="1" dirty="0" smtClean="0">
                <a:solidFill>
                  <a:schemeClr val="bg1"/>
                </a:solidFill>
                <a:latin typeface="Times New Roman" pitchFamily="18" charset="0"/>
                <a:cs typeface="Times New Roman" pitchFamily="18" charset="0"/>
              </a:rPr>
              <a:t>n </a:t>
            </a:r>
            <a:r>
              <a:rPr lang="en-US" sz="2000" dirty="0" err="1" smtClean="0">
                <a:solidFill>
                  <a:schemeClr val="bg1"/>
                </a:solidFill>
                <a:latin typeface="Times New Roman" pitchFamily="18" charset="0"/>
                <a:cs typeface="Times New Roman" pitchFamily="18" charset="0"/>
              </a:rPr>
              <a:t>là</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số</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ngắt</a:t>
            </a:r>
            <a:r>
              <a:rPr lang="en-US" sz="2000" dirty="0" smtClean="0">
                <a:solidFill>
                  <a:schemeClr val="bg1"/>
                </a:solidFill>
                <a:latin typeface="Times New Roman" pitchFamily="18" charset="0"/>
                <a:cs typeface="Times New Roman" pitchFamily="18" charset="0"/>
              </a:rPr>
              <a:t>)</a:t>
            </a:r>
          </a:p>
          <a:p>
            <a:pPr>
              <a:spcBef>
                <a:spcPts val="200"/>
              </a:spcBef>
              <a:tabLst>
                <a:tab pos="3886200" algn="l"/>
              </a:tabLst>
            </a:pPr>
            <a:r>
              <a:rPr lang="en-US" b="1" dirty="0" smtClean="0">
                <a:solidFill>
                  <a:schemeClr val="bg1"/>
                </a:solidFill>
                <a:latin typeface="Arial Narrow" pitchFamily="34" charset="0"/>
              </a:rPr>
              <a:t> </a:t>
            </a:r>
            <a:r>
              <a:rPr lang="en-US" sz="2000" i="1" dirty="0" err="1" smtClean="0">
                <a:solidFill>
                  <a:schemeClr val="bg1"/>
                </a:solidFill>
                <a:latin typeface="Times New Roman" pitchFamily="18" charset="0"/>
                <a:cs typeface="Times New Roman" pitchFamily="18" charset="0"/>
              </a:rPr>
              <a:t>Cờ</a:t>
            </a:r>
            <a:r>
              <a:rPr lang="en-US" sz="2000" b="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 I=T=0 </a:t>
            </a:r>
          </a:p>
        </p:txBody>
      </p:sp>
      <p:sp>
        <p:nvSpPr>
          <p:cNvPr id="12" name="TextBox 11"/>
          <p:cNvSpPr txBox="1"/>
          <p:nvPr/>
        </p:nvSpPr>
        <p:spPr>
          <a:xfrm>
            <a:off x="2023576" y="4719776"/>
            <a:ext cx="6191762" cy="36576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sz="1700" b="1" dirty="0" smtClean="0">
                <a:solidFill>
                  <a:schemeClr val="bg1"/>
                </a:solidFill>
                <a:cs typeface="Arial" pitchFamily="34" charset="0"/>
              </a:rPr>
              <a:t> ret</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ox(i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3" end="3"/>
                                            </p:txEl>
                                          </p:spTgt>
                                        </p:tgtEl>
                                        <p:attrNameLst>
                                          <p:attrName>style.visibility</p:attrName>
                                        </p:attrNameLst>
                                      </p:cBhvr>
                                      <p:to>
                                        <p:strVal val="visible"/>
                                      </p:to>
                                    </p:set>
                                    <p:animEffect transition="in" filter="box(in)">
                                      <p:cBhvr>
                                        <p:cTn id="27" dur="500"/>
                                        <p:tgtEl>
                                          <p:spTgt spid="174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414">
                                            <p:txEl>
                                              <p:pRg st="4" end="4"/>
                                            </p:txEl>
                                          </p:spTgt>
                                        </p:tgtEl>
                                        <p:attrNameLst>
                                          <p:attrName>style.visibility</p:attrName>
                                        </p:attrNameLst>
                                      </p:cBhvr>
                                      <p:to>
                                        <p:strVal val="visible"/>
                                      </p:to>
                                    </p:set>
                                    <p:animEffect transition="in" filter="box(in)">
                                      <p:cBhvr>
                                        <p:cTn id="32" dur="500"/>
                                        <p:tgtEl>
                                          <p:spTgt spid="174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414">
                                            <p:txEl>
                                              <p:pRg st="5" end="5"/>
                                            </p:txEl>
                                          </p:spTgt>
                                        </p:tgtEl>
                                        <p:attrNameLst>
                                          <p:attrName>style.visibility</p:attrName>
                                        </p:attrNameLst>
                                      </p:cBhvr>
                                      <p:to>
                                        <p:strVal val="visible"/>
                                      </p:to>
                                    </p:set>
                                    <p:animEffect transition="in" filter="box(in)">
                                      <p:cBhvr>
                                        <p:cTn id="37" dur="500"/>
                                        <p:tgtEl>
                                          <p:spTgt spid="1741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414">
                                            <p:txEl>
                                              <p:pRg st="6" end="6"/>
                                            </p:txEl>
                                          </p:spTgt>
                                        </p:tgtEl>
                                        <p:attrNameLst>
                                          <p:attrName>style.visibility</p:attrName>
                                        </p:attrNameLst>
                                      </p:cBhvr>
                                      <p:to>
                                        <p:strVal val="visible"/>
                                      </p:to>
                                    </p:set>
                                    <p:animEffect transition="in" filter="box(in)">
                                      <p:cBhvr>
                                        <p:cTn id="42" dur="500"/>
                                        <p:tgtEl>
                                          <p:spTgt spid="1741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ox(in)">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7414">
                                            <p:txEl>
                                              <p:pRg st="7" end="7"/>
                                            </p:txEl>
                                          </p:spTgt>
                                        </p:tgtEl>
                                        <p:attrNameLst>
                                          <p:attrName>style.visibility</p:attrName>
                                        </p:attrNameLst>
                                      </p:cBhvr>
                                      <p:to>
                                        <p:strVal val="visible"/>
                                      </p:to>
                                    </p:set>
                                    <p:animEffect transition="in" filter="box(in)">
                                      <p:cBhvr>
                                        <p:cTn id="52" dur="500"/>
                                        <p:tgtEl>
                                          <p:spTgt spid="1741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7414">
                                            <p:txEl>
                                              <p:pRg st="8" end="8"/>
                                            </p:txEl>
                                          </p:spTgt>
                                        </p:tgtEl>
                                        <p:attrNameLst>
                                          <p:attrName>style.visibility</p:attrName>
                                        </p:attrNameLst>
                                      </p:cBhvr>
                                      <p:to>
                                        <p:strVal val="visible"/>
                                      </p:to>
                                    </p:set>
                                    <p:animEffect transition="in" filter="box(in)">
                                      <p:cBhvr>
                                        <p:cTn id="57" dur="500"/>
                                        <p:tgtEl>
                                          <p:spTgt spid="1741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7414">
                                            <p:txEl>
                                              <p:pRg st="9" end="9"/>
                                            </p:txEl>
                                          </p:spTgt>
                                        </p:tgtEl>
                                        <p:attrNameLst>
                                          <p:attrName>style.visibility</p:attrName>
                                        </p:attrNameLst>
                                      </p:cBhvr>
                                      <p:to>
                                        <p:strVal val="visible"/>
                                      </p:to>
                                    </p:set>
                                    <p:animEffect transition="in" filter="box(in)">
                                      <p:cBhvr>
                                        <p:cTn id="62" dur="500"/>
                                        <p:tgtEl>
                                          <p:spTgt spid="17414">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ox(in)">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7414">
                                            <p:txEl>
                                              <p:pRg st="10" end="10"/>
                                            </p:txEl>
                                          </p:spTgt>
                                        </p:tgtEl>
                                        <p:attrNameLst>
                                          <p:attrName>style.visibility</p:attrName>
                                        </p:attrNameLst>
                                      </p:cBhvr>
                                      <p:to>
                                        <p:strVal val="visible"/>
                                      </p:to>
                                    </p:set>
                                    <p:animEffect transition="in" filter="box(in)">
                                      <p:cBhvr>
                                        <p:cTn id="72" dur="500"/>
                                        <p:tgtEl>
                                          <p:spTgt spid="17414">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7414">
                                            <p:txEl>
                                              <p:pRg st="11" end="11"/>
                                            </p:txEl>
                                          </p:spTgt>
                                        </p:tgtEl>
                                        <p:attrNameLst>
                                          <p:attrName>style.visibility</p:attrName>
                                        </p:attrNameLst>
                                      </p:cBhvr>
                                      <p:to>
                                        <p:strVal val="visible"/>
                                      </p:to>
                                    </p:set>
                                    <p:animEffect transition="in" filter="box(in)">
                                      <p:cBhvr>
                                        <p:cTn id="77" dur="500"/>
                                        <p:tgtEl>
                                          <p:spTgt spid="17414">
                                            <p:txEl>
                                              <p:pRg st="11" end="1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17414">
                                            <p:txEl>
                                              <p:pRg st="12" end="12"/>
                                            </p:txEl>
                                          </p:spTgt>
                                        </p:tgtEl>
                                        <p:attrNameLst>
                                          <p:attrName>style.visibility</p:attrName>
                                        </p:attrNameLst>
                                      </p:cBhvr>
                                      <p:to>
                                        <p:strVal val="visible"/>
                                      </p:to>
                                    </p:set>
                                    <p:animEffect transition="in" filter="box(in)">
                                      <p:cBhvr>
                                        <p:cTn id="82" dur="500"/>
                                        <p:tgtEl>
                                          <p:spTgt spid="17414">
                                            <p:txEl>
                                              <p:pRg st="12" end="1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box(in)">
                                      <p:cBhvr>
                                        <p:cTn id="8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23190" y="334962"/>
            <a:ext cx="8883650" cy="6299160"/>
          </a:xfrm>
        </p:spPr>
        <p:txBody>
          <a:bodyPr wrap="square">
            <a:spAutoFit/>
          </a:bodyPr>
          <a:lstStyle/>
          <a:p>
            <a:pPr marL="0" lvl="1" indent="9525" algn="just">
              <a:spcBef>
                <a:spcPts val="60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IRET</a:t>
            </a:r>
          </a:p>
          <a:p>
            <a:pPr marL="182880" lvl="1" indent="9525" algn="just" eaLnBrk="1" hangingPunct="1">
              <a:spcBef>
                <a:spcPts val="20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Trở</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về</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kích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hoạt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con </a:t>
            </a:r>
            <a:r>
              <a:rPr lang="en-US" sz="2500" dirty="0" err="1" smtClean="0">
                <a:solidFill>
                  <a:schemeClr val="tx1"/>
                </a:solidFill>
                <a:latin typeface="Times New Roman" pitchFamily="18" charset="0"/>
                <a:cs typeface="Times New Roman" pitchFamily="18" charset="0"/>
              </a:rPr>
              <a:t>phục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vụ</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ngắt</a:t>
            </a:r>
            <a:r>
              <a:rPr lang="en-US" sz="2500" dirty="0" smtClean="0">
                <a:solidFill>
                  <a:schemeClr val="tx1"/>
                </a:solidFill>
                <a:latin typeface="Times New Roman" pitchFamily="18" charset="0"/>
                <a:cs typeface="Times New Roman" pitchFamily="18" charset="0"/>
              </a:rPr>
              <a:t>.</a:t>
            </a:r>
          </a:p>
          <a:p>
            <a:pPr marL="122238" lvl="1" indent="9525" algn="just" eaLnBrk="1" hangingPunct="1">
              <a:spcBef>
                <a:spcPts val="20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0" lvl="1" indent="0" algn="just" eaLnBrk="1" hangingPunct="1">
              <a:lnSpc>
                <a:spcPts val="3500"/>
              </a:lnSpc>
              <a:spcBef>
                <a:spcPts val="0"/>
              </a:spcBef>
              <a:buClr>
                <a:schemeClr val="accent1"/>
              </a:buClr>
            </a:pPr>
            <a:endParaRPr lang="en-US" sz="2500" dirty="0" smtClean="0">
              <a:solidFill>
                <a:schemeClr val="tx1"/>
              </a:solidFill>
              <a:latin typeface="Times New Roman" pitchFamily="18" charset="0"/>
              <a:cs typeface="Times New Roman" pitchFamily="18" charset="0"/>
            </a:endParaRPr>
          </a:p>
          <a:p>
            <a:pPr marL="0" lvl="1" indent="9525" algn="just">
              <a:spcBef>
                <a:spcPts val="400"/>
              </a:spcBef>
              <a:buClrTx/>
              <a:buSzPct val="100000"/>
              <a:buFont typeface="Arial" pitchFamily="34" charset="0"/>
              <a:buChar char="•"/>
            </a:pPr>
            <a:r>
              <a:rPr lang="en-US" sz="2500" dirty="0" smtClean="0">
                <a:solidFill>
                  <a:schemeClr val="tx1"/>
                </a:solidFill>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JMP</a:t>
            </a:r>
          </a:p>
          <a:p>
            <a:pPr marL="230188" lvl="1" indent="9525" algn="just">
              <a:spcBef>
                <a:spcPts val="20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không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kiện</a:t>
            </a:r>
            <a:r>
              <a:rPr lang="en-US" sz="2500" dirty="0" smtClean="0">
                <a:solidFill>
                  <a:schemeClr val="tx1"/>
                </a:solidFill>
                <a:latin typeface="Times New Roman" pitchFamily="18" charset="0"/>
                <a:cs typeface="Times New Roman" pitchFamily="18" charset="0"/>
              </a:rPr>
              <a:t>.</a:t>
            </a:r>
          </a:p>
          <a:p>
            <a:pPr marL="228600" lvl="1" indent="9525" algn="just">
              <a:spcBef>
                <a:spcPts val="20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28600" lvl="1" indent="9525" algn="just">
              <a:lnSpc>
                <a:spcPts val="1000"/>
              </a:lnSpc>
              <a:spcBef>
                <a:spcPts val="0"/>
              </a:spcBef>
              <a:buClr>
                <a:schemeClr val="accent1"/>
              </a:buClr>
              <a:buNone/>
            </a:pPr>
            <a:endParaRPr lang="en-US" sz="2500" i="1" dirty="0" smtClean="0">
              <a:solidFill>
                <a:schemeClr val="tx1"/>
              </a:solidFill>
              <a:latin typeface="Times New Roman" pitchFamily="18" charset="0"/>
              <a:cs typeface="Times New Roman" pitchFamily="18" charset="0"/>
            </a:endParaRPr>
          </a:p>
          <a:p>
            <a:pPr marL="228600" lvl="1" indent="9525" algn="just">
              <a:spcBef>
                <a:spcPts val="100"/>
              </a:spcBef>
              <a:buClr>
                <a:schemeClr val="accent1"/>
              </a:buClr>
              <a:buNone/>
            </a:pPr>
            <a:r>
              <a:rPr lang="en-US" sz="2500" i="1" dirty="0" err="1" smtClean="0">
                <a:solidFill>
                  <a:schemeClr val="tx1"/>
                </a:solidFill>
                <a:latin typeface="Times New Roman" pitchFamily="18" charset="0"/>
                <a:cs typeface="Times New Roman" pitchFamily="18" charset="0"/>
              </a:rPr>
              <a:t>Chú</a:t>
            </a:r>
            <a:r>
              <a:rPr lang="en-US" sz="2500" i="1" dirty="0" smtClean="0">
                <a:solidFill>
                  <a:schemeClr val="tx1"/>
                </a:solidFill>
                <a:latin typeface="Times New Roman" pitchFamily="18" charset="0"/>
                <a:cs typeface="Times New Roman" pitchFamily="18" charset="0"/>
              </a:rPr>
              <a:t> 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Bước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jmp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không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được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quá</a:t>
            </a:r>
            <a:r>
              <a:rPr lang="en-US" sz="2500" dirty="0" smtClean="0">
                <a:solidFill>
                  <a:schemeClr val="tx1"/>
                </a:solidFill>
                <a:latin typeface="Times New Roman" pitchFamily="18" charset="0"/>
                <a:cs typeface="Times New Roman" pitchFamily="18" charset="0"/>
              </a:rPr>
              <a:t> 64k (1 segment)</a:t>
            </a:r>
          </a:p>
          <a:p>
            <a:pPr marL="0" lvl="1" indent="9525" algn="just">
              <a:spcBef>
                <a:spcPts val="40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kiện</a:t>
            </a:r>
            <a:endParaRPr lang="en-US" sz="2500" dirty="0" smtClean="0">
              <a:solidFill>
                <a:schemeClr val="tx1"/>
              </a:solidFill>
              <a:latin typeface="Times New Roman" pitchFamily="18" charset="0"/>
              <a:cs typeface="Times New Roman" pitchFamily="18" charset="0"/>
            </a:endParaRPr>
          </a:p>
          <a:p>
            <a:pPr marL="228600" lvl="1" indent="9525" algn="just">
              <a:spcBef>
                <a:spcPts val="200"/>
              </a:spcBef>
              <a:buClr>
                <a:schemeClr val="accent1"/>
              </a:buClr>
              <a:buNone/>
            </a:pPr>
            <a:r>
              <a:rPr lang="en-US" sz="2500" dirty="0" err="1" smtClean="0">
                <a:solidFill>
                  <a:schemeClr val="tx1"/>
                </a:solidFill>
                <a:latin typeface="Times New Roman" pitchFamily="18" charset="0"/>
                <a:cs typeface="Times New Roman" pitchFamily="18" charset="0"/>
              </a:rPr>
              <a:t>Xem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xét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kiện</a:t>
            </a:r>
            <a:r>
              <a:rPr lang="en-US" sz="2500" dirty="0" smtClean="0">
                <a:solidFill>
                  <a:schemeClr val="tx1"/>
                </a:solidFill>
                <a:latin typeface="Times New Roman" pitchFamily="18" charset="0"/>
                <a:cs typeface="Times New Roman" pitchFamily="18" charset="0"/>
              </a:rPr>
              <a:t>:</a:t>
            </a:r>
          </a:p>
          <a:p>
            <a:pPr marL="228600" lvl="1" indent="9525" algn="just">
              <a:spcBef>
                <a:spcPts val="0"/>
              </a:spcBef>
              <a:buClrTx/>
              <a:buSzPct val="100000"/>
              <a:buFontTx/>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so </a:t>
            </a:r>
            <a:r>
              <a:rPr lang="en-US" sz="2500" dirty="0" err="1" smtClean="0">
                <a:solidFill>
                  <a:schemeClr val="tx1"/>
                </a:solidFill>
                <a:latin typeface="Times New Roman" pitchFamily="18" charset="0"/>
                <a:cs typeface="Times New Roman" pitchFamily="18" charset="0"/>
              </a:rPr>
              <a:t>sánh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nguyên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dương</a:t>
            </a:r>
            <a:r>
              <a:rPr lang="en-US" sz="2500" dirty="0" smtClean="0">
                <a:solidFill>
                  <a:schemeClr val="tx1"/>
                </a:solidFill>
                <a:latin typeface="Times New Roman" pitchFamily="18" charset="0"/>
                <a:cs typeface="Times New Roman" pitchFamily="18" charset="0"/>
              </a:rPr>
              <a:t>, </a:t>
            </a:r>
          </a:p>
          <a:p>
            <a:pPr marL="228600" lvl="1" indent="9525" algn="just">
              <a:spcBef>
                <a:spcPts val="0"/>
              </a:spcBef>
              <a:buClrTx/>
              <a:buSzPct val="100000"/>
              <a:buFontTx/>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so </a:t>
            </a:r>
            <a:r>
              <a:rPr lang="en-US" sz="2500" dirty="0" err="1" smtClean="0">
                <a:solidFill>
                  <a:schemeClr val="tx1"/>
                </a:solidFill>
                <a:latin typeface="Times New Roman" pitchFamily="18" charset="0"/>
                <a:cs typeface="Times New Roman" pitchFamily="18" charset="0"/>
              </a:rPr>
              <a:t>sánh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nguyên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p>
          <a:p>
            <a:pPr marL="228600" lvl="1" indent="9525" algn="just">
              <a:spcBef>
                <a:spcPts val="0"/>
              </a:spcBef>
              <a:buClrTx/>
              <a:buSzPct val="100000"/>
              <a:buFontTx/>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thái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a:t>
            </a:r>
          </a:p>
          <a:p>
            <a:pPr marL="0" lvl="1" indent="0" algn="just" eaLnBrk="1" hangingPunct="1">
              <a:lnSpc>
                <a:spcPts val="3000"/>
              </a:lnSpc>
              <a:spcBef>
                <a:spcPts val="0"/>
              </a:spcBef>
              <a:buClr>
                <a:schemeClr val="accent1"/>
              </a:buClr>
            </a:pPr>
            <a:endParaRPr lang="en-US" sz="2500" dirty="0" smtClean="0">
              <a:solidFill>
                <a:schemeClr val="tx1"/>
              </a:solidFill>
              <a:latin typeface="Times New Roman" pitchFamily="18" charset="0"/>
              <a:cs typeface="Times New Roman" pitchFamily="18" charset="0"/>
            </a:endParaRPr>
          </a:p>
        </p:txBody>
      </p:sp>
      <p:sp>
        <p:nvSpPr>
          <p:cNvPr id="18435" name="Date Placeholder 3"/>
          <p:cNvSpPr>
            <a:spLocks noGrp="1"/>
          </p:cNvSpPr>
          <p:nvPr>
            <p:ph type="dt" sz="half" idx="4294967295"/>
          </p:nvPr>
        </p:nvSpPr>
        <p:spPr bwMode="auto">
          <a:xfrm>
            <a:off x="8497527" y="6394410"/>
            <a:ext cx="274320" cy="239712"/>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FE6B0785-2F2D-4ACD-A8A9-CE862C32F695}" type="slidenum">
              <a:rPr lang="en-US" sz="1400" smtClean="0"/>
              <a:pPr algn="l" fontAlgn="base">
                <a:spcBef>
                  <a:spcPct val="0"/>
                </a:spcBef>
                <a:spcAft>
                  <a:spcPct val="0"/>
                </a:spcAft>
                <a:defRPr/>
              </a:pPr>
              <a:t>28</a:t>
            </a:fld>
            <a:endParaRPr lang="en-US" sz="1400" dirty="0" smtClean="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9" name="TextBox 8"/>
          <p:cNvSpPr txBox="1"/>
          <p:nvPr/>
        </p:nvSpPr>
        <p:spPr>
          <a:xfrm>
            <a:off x="1765039" y="1605684"/>
            <a:ext cx="6191762" cy="731520"/>
          </a:xfrm>
          <a:prstGeom prst="rect">
            <a:avLst/>
          </a:prstGeom>
          <a:solidFill>
            <a:srgbClr val="0070C0"/>
          </a:solidFill>
          <a:ln>
            <a:solidFill>
              <a:schemeClr val="tx2">
                <a:lumMod val="60000"/>
                <a:lumOff val="40000"/>
              </a:schemeClr>
            </a:solidFill>
          </a:ln>
          <a:effectLst/>
        </p:spPr>
        <p:txBody>
          <a:bodyPr wrap="square" rtlCol="0">
            <a:spAutoFit/>
          </a:bodyPr>
          <a:lstStyle/>
          <a:p>
            <a:pPr>
              <a:spcBef>
                <a:spcPts val="0"/>
              </a:spcBef>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iret</a:t>
            </a:r>
            <a:endParaRPr lang="en-US" sz="1700" b="1" dirty="0" smtClean="0">
              <a:solidFill>
                <a:schemeClr val="bg1"/>
              </a:solidFill>
              <a:cs typeface="Arial" pitchFamily="34" charset="0"/>
            </a:endParaRPr>
          </a:p>
          <a:p>
            <a:pPr>
              <a:spcBef>
                <a:spcPts val="0"/>
              </a:spcBef>
              <a:tabLst>
                <a:tab pos="3886200" algn="l"/>
              </a:tabLst>
            </a:pPr>
            <a:r>
              <a:rPr lang="en-US" b="1" dirty="0" smtClean="0">
                <a:solidFill>
                  <a:schemeClr val="bg1"/>
                </a:solidFill>
                <a:latin typeface="Times New Roman" pitchFamily="18" charset="0"/>
                <a:cs typeface="Times New Roman" pitchFamily="18" charset="0"/>
              </a:rPr>
              <a:t> </a:t>
            </a:r>
            <a:r>
              <a:rPr lang="en-US" sz="2000" i="1" dirty="0" err="1" smtClean="0">
                <a:solidFill>
                  <a:schemeClr val="bg1"/>
                </a:solidFill>
                <a:latin typeface="Times New Roman" pitchFamily="18" charset="0"/>
                <a:cs typeface="Times New Roman" pitchFamily="18" charset="0"/>
              </a:rPr>
              <a:t>Cờ</a:t>
            </a:r>
            <a:r>
              <a:rPr lang="en-US" sz="2000" b="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C, P, A, Z, S ,O</a:t>
            </a:r>
          </a:p>
        </p:txBody>
      </p:sp>
      <p:sp>
        <p:nvSpPr>
          <p:cNvPr id="11" name="TextBox 10"/>
          <p:cNvSpPr txBox="1"/>
          <p:nvPr/>
        </p:nvSpPr>
        <p:spPr>
          <a:xfrm>
            <a:off x="1730967" y="3329210"/>
            <a:ext cx="7040880" cy="41148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spcBef>
                <a:spcPts val="200"/>
              </a:spcBef>
              <a:tabLst>
                <a:tab pos="3886200" algn="l"/>
              </a:tabLst>
            </a:pPr>
            <a:r>
              <a:rPr lang="en-US" sz="1700" b="1" dirty="0" err="1" smtClean="0">
                <a:solidFill>
                  <a:schemeClr val="bg1"/>
                </a:solidFill>
                <a:cs typeface="Arial" pitchFamily="34" charset="0"/>
              </a:rPr>
              <a:t>jmp</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a:t>
            </a:r>
            <a:r>
              <a:rPr lang="en-US" sz="1700" b="1" dirty="0" err="1" smtClean="0">
                <a:solidFill>
                  <a:schemeClr val="bg1"/>
                </a:solidFill>
                <a:cs typeface="Arial" pitchFamily="34" charset="0"/>
              </a:rPr>
              <a:t>tên</a:t>
            </a:r>
            <a:r>
              <a:rPr lang="en-US" sz="1700" b="1" dirty="0" smtClean="0">
                <a:solidFill>
                  <a:schemeClr val="bg1"/>
                </a:solidFill>
                <a:cs typeface="Arial" pitchFamily="34" charset="0"/>
              </a:rPr>
              <a:t> CT con/</a:t>
            </a:r>
            <a:r>
              <a:rPr lang="en-US" sz="1700" b="1" dirty="0" err="1" smtClean="0">
                <a:solidFill>
                  <a:schemeClr val="bg1"/>
                </a:solidFill>
                <a:cs typeface="Arial" pitchFamily="34" charset="0"/>
              </a:rPr>
              <a:t>reg</a:t>
            </a:r>
            <a:r>
              <a:rPr lang="en-US" sz="1700" b="1" dirty="0" smtClean="0">
                <a:solidFill>
                  <a:schemeClr val="bg1"/>
                </a:solidFill>
                <a:cs typeface="Arial"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chứa</a:t>
            </a:r>
            <a:r>
              <a:rPr lang="en-US" sz="2000" dirty="0" smtClean="0">
                <a:solidFill>
                  <a:schemeClr val="bg1"/>
                </a:solidFill>
                <a:latin typeface="Times New Roman" pitchFamily="18" charset="0"/>
                <a:cs typeface="Times New Roman" pitchFamily="18" charset="0"/>
              </a:rPr>
              <a:t> 1 </a:t>
            </a:r>
            <a:r>
              <a:rPr lang="en-US" sz="2000" dirty="0" err="1" smtClean="0">
                <a:solidFill>
                  <a:schemeClr val="bg1"/>
                </a:solidFill>
                <a:latin typeface="Times New Roman" pitchFamily="18" charset="0"/>
                <a:cs typeface="Times New Roman" pitchFamily="18" charset="0"/>
              </a:rPr>
              <a:t>địa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chỉ</a:t>
            </a:r>
            <a:r>
              <a:rPr lang="en-US" sz="2000" b="1"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a:t>
            </a:r>
            <a:r>
              <a:rPr lang="en-US" sz="1700" b="1" dirty="0" err="1" smtClean="0">
                <a:solidFill>
                  <a:schemeClr val="bg1"/>
                </a:solidFill>
                <a:cs typeface="Arial" pitchFamily="34" charset="0"/>
              </a:rPr>
              <a:t>mem</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chứa</a:t>
            </a:r>
            <a:r>
              <a:rPr lang="en-US" sz="2000" dirty="0" smtClean="0">
                <a:solidFill>
                  <a:schemeClr val="bg1"/>
                </a:solidFill>
                <a:latin typeface="Times New Roman" pitchFamily="18" charset="0"/>
                <a:cs typeface="Times New Roman" pitchFamily="18" charset="0"/>
              </a:rPr>
              <a:t> 1 </a:t>
            </a:r>
            <a:r>
              <a:rPr lang="en-US" sz="2000" dirty="0" err="1" smtClean="0">
                <a:solidFill>
                  <a:schemeClr val="bg1"/>
                </a:solidFill>
                <a:latin typeface="Times New Roman" pitchFamily="18" charset="0"/>
                <a:cs typeface="Times New Roman" pitchFamily="18" charset="0"/>
              </a:rPr>
              <a:t>địa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4" end="4"/>
                                            </p:txEl>
                                          </p:spTgt>
                                        </p:tgtEl>
                                        <p:attrNameLst>
                                          <p:attrName>style.visibility</p:attrName>
                                        </p:attrNameLst>
                                      </p:cBhvr>
                                      <p:to>
                                        <p:strVal val="visible"/>
                                      </p:to>
                                    </p:set>
                                    <p:animEffect transition="in" filter="box(in)">
                                      <p:cBhvr>
                                        <p:cTn id="27" dur="500"/>
                                        <p:tgtEl>
                                          <p:spTgt spid="17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414">
                                            <p:txEl>
                                              <p:pRg st="5" end="5"/>
                                            </p:txEl>
                                          </p:spTgt>
                                        </p:tgtEl>
                                        <p:attrNameLst>
                                          <p:attrName>style.visibility</p:attrName>
                                        </p:attrNameLst>
                                      </p:cBhvr>
                                      <p:to>
                                        <p:strVal val="visible"/>
                                      </p:to>
                                    </p:set>
                                    <p:animEffect transition="in" filter="box(in)">
                                      <p:cBhvr>
                                        <p:cTn id="32" dur="500"/>
                                        <p:tgtEl>
                                          <p:spTgt spid="174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414">
                                            <p:txEl>
                                              <p:pRg st="6" end="6"/>
                                            </p:txEl>
                                          </p:spTgt>
                                        </p:tgtEl>
                                        <p:attrNameLst>
                                          <p:attrName>style.visibility</p:attrName>
                                        </p:attrNameLst>
                                      </p:cBhvr>
                                      <p:to>
                                        <p:strVal val="visible"/>
                                      </p:to>
                                    </p:set>
                                    <p:animEffect transition="in" filter="box(in)">
                                      <p:cBhvr>
                                        <p:cTn id="37" dur="500"/>
                                        <p:tgtEl>
                                          <p:spTgt spid="174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7414">
                                            <p:txEl>
                                              <p:pRg st="8" end="8"/>
                                            </p:txEl>
                                          </p:spTgt>
                                        </p:tgtEl>
                                        <p:attrNameLst>
                                          <p:attrName>style.visibility</p:attrName>
                                        </p:attrNameLst>
                                      </p:cBhvr>
                                      <p:to>
                                        <p:strVal val="visible"/>
                                      </p:to>
                                    </p:set>
                                    <p:animEffect transition="in" filter="box(in)">
                                      <p:cBhvr>
                                        <p:cTn id="47" dur="500"/>
                                        <p:tgtEl>
                                          <p:spTgt spid="174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7414">
                                            <p:txEl>
                                              <p:pRg st="9" end="9"/>
                                            </p:txEl>
                                          </p:spTgt>
                                        </p:tgtEl>
                                        <p:attrNameLst>
                                          <p:attrName>style.visibility</p:attrName>
                                        </p:attrNameLst>
                                      </p:cBhvr>
                                      <p:to>
                                        <p:strVal val="visible"/>
                                      </p:to>
                                    </p:set>
                                    <p:animEffect transition="in" filter="box(in)">
                                      <p:cBhvr>
                                        <p:cTn id="52" dur="500"/>
                                        <p:tgtEl>
                                          <p:spTgt spid="174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7414">
                                            <p:txEl>
                                              <p:pRg st="10" end="10"/>
                                            </p:txEl>
                                          </p:spTgt>
                                        </p:tgtEl>
                                        <p:attrNameLst>
                                          <p:attrName>style.visibility</p:attrName>
                                        </p:attrNameLst>
                                      </p:cBhvr>
                                      <p:to>
                                        <p:strVal val="visible"/>
                                      </p:to>
                                    </p:set>
                                    <p:animEffect transition="in" filter="box(in)">
                                      <p:cBhvr>
                                        <p:cTn id="57" dur="500"/>
                                        <p:tgtEl>
                                          <p:spTgt spid="1741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7414">
                                            <p:txEl>
                                              <p:pRg st="11" end="11"/>
                                            </p:txEl>
                                          </p:spTgt>
                                        </p:tgtEl>
                                        <p:attrNameLst>
                                          <p:attrName>style.visibility</p:attrName>
                                        </p:attrNameLst>
                                      </p:cBhvr>
                                      <p:to>
                                        <p:strVal val="visible"/>
                                      </p:to>
                                    </p:set>
                                    <p:animEffect transition="in" filter="box(in)">
                                      <p:cBhvr>
                                        <p:cTn id="62" dur="500"/>
                                        <p:tgtEl>
                                          <p:spTgt spid="1741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7414">
                                            <p:txEl>
                                              <p:pRg st="12" end="12"/>
                                            </p:txEl>
                                          </p:spTgt>
                                        </p:tgtEl>
                                        <p:attrNameLst>
                                          <p:attrName>style.visibility</p:attrName>
                                        </p:attrNameLst>
                                      </p:cBhvr>
                                      <p:to>
                                        <p:strVal val="visible"/>
                                      </p:to>
                                    </p:set>
                                    <p:animEffect transition="in" filter="box(in)">
                                      <p:cBhvr>
                                        <p:cTn id="67" dur="500"/>
                                        <p:tgtEl>
                                          <p:spTgt spid="1741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7414">
                                            <p:txEl>
                                              <p:pRg st="13" end="13"/>
                                            </p:txEl>
                                          </p:spTgt>
                                        </p:tgtEl>
                                        <p:attrNameLst>
                                          <p:attrName>style.visibility</p:attrName>
                                        </p:attrNameLst>
                                      </p:cBhvr>
                                      <p:to>
                                        <p:strVal val="visible"/>
                                      </p:to>
                                    </p:set>
                                    <p:animEffect transition="in" filter="box(in)">
                                      <p:cBhvr>
                                        <p:cTn id="72" dur="500"/>
                                        <p:tgtEl>
                                          <p:spTgt spid="1741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37478" y="382670"/>
            <a:ext cx="8869362" cy="6529993"/>
          </a:xfrm>
        </p:spPr>
        <p:txBody>
          <a:bodyPr wrap="square">
            <a:spAutoFit/>
          </a:bodyPr>
          <a:lstStyle/>
          <a:p>
            <a:pPr marL="0" lvl="1" indent="9525" algn="just">
              <a:lnSpc>
                <a:spcPts val="2800"/>
              </a:lnSpc>
              <a:spcBef>
                <a:spcPts val="0"/>
              </a:spcBef>
              <a:buClrTx/>
              <a:buSzPct val="100000"/>
              <a:buNone/>
            </a:pPr>
            <a:r>
              <a:rPr lang="en-US" sz="2500" i="1" dirty="0" smtClean="0">
                <a:solidFill>
                  <a:schemeClr val="tx1"/>
                </a:solidFill>
                <a:latin typeface="Times New Roman" pitchFamily="18" charset="0"/>
                <a:cs typeface="Times New Roman" pitchFamily="18" charset="0"/>
              </a:rPr>
              <a:t>  - </a:t>
            </a:r>
            <a:r>
              <a:rPr lang="en-US" sz="2500" i="1" dirty="0" err="1" smtClean="0">
                <a:solidFill>
                  <a:schemeClr val="tx1"/>
                </a:solidFill>
                <a:latin typeface="Times New Roman" pitchFamily="18" charset="0"/>
                <a:cs typeface="Times New Roman" pitchFamily="18" charset="0"/>
              </a:rPr>
              <a:t>Với</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số</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nguyên</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dương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không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dấu</a:t>
            </a:r>
            <a:r>
              <a:rPr lang="en-US" sz="2500" i="1" dirty="0" smtClean="0">
                <a:solidFill>
                  <a:schemeClr val="tx1"/>
                </a:solidFill>
                <a:latin typeface="Times New Roman" pitchFamily="18" charset="0"/>
                <a:cs typeface="Times New Roman" pitchFamily="18" charset="0"/>
              </a:rPr>
              <a:t>)      </a:t>
            </a:r>
            <a:r>
              <a:rPr lang="en-US" sz="2500"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Với</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số</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nguyên</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có</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dấu</a:t>
            </a:r>
            <a:r>
              <a:rPr lang="en-US" sz="2500" i="1" dirty="0" smtClean="0">
                <a:solidFill>
                  <a:schemeClr val="tx1"/>
                </a:solidFill>
                <a:latin typeface="Times New Roman" pitchFamily="18" charset="0"/>
                <a:cs typeface="Times New Roman" pitchFamily="18" charset="0"/>
              </a:rPr>
              <a:t>)</a:t>
            </a:r>
          </a:p>
          <a:p>
            <a:pPr marL="228600" lvl="1" indent="0" algn="just" eaLnBrk="1" hangingPunct="1">
              <a:lnSpc>
                <a:spcPts val="2800"/>
              </a:lnSpc>
              <a:spcBef>
                <a:spcPts val="0"/>
              </a:spcBef>
              <a:buClr>
                <a:schemeClr val="accent1"/>
              </a:buClr>
              <a:buNone/>
              <a:tabLst>
                <a:tab pos="1082675" algn="l"/>
                <a:tab pos="5318125" algn="l"/>
              </a:tabLst>
            </a:pPr>
            <a:r>
              <a:rPr lang="en-US" sz="2500" dirty="0" smtClean="0">
                <a:solidFill>
                  <a:schemeClr val="tx1"/>
                </a:solidFill>
                <a:latin typeface="Times New Roman" pitchFamily="18" charset="0"/>
                <a:cs typeface="Times New Roman" pitchFamily="18" charset="0"/>
              </a:rPr>
              <a:t>        </a:t>
            </a:r>
            <a:r>
              <a:rPr lang="en-US" sz="2500" dirty="0" smtClean="0">
                <a:solidFill>
                  <a:srgbClr val="FF00FF"/>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cmp</a:t>
            </a:r>
            <a:r>
              <a:rPr lang="en-US" sz="2500" dirty="0" smtClean="0">
                <a:solidFill>
                  <a:schemeClr val="tx1"/>
                </a:solidFill>
                <a:latin typeface="Times New Roman" pitchFamily="18" charset="0"/>
                <a:cs typeface="Times New Roman" pitchFamily="18" charset="0"/>
              </a:rPr>
              <a:t> DST,SRC</a:t>
            </a:r>
            <a:r>
              <a:rPr lang="en-US" sz="2500" dirty="0" smtClean="0">
                <a:solidFill>
                  <a:srgbClr val="FF00FF"/>
                </a:solidFill>
                <a:latin typeface="Times New Roman" pitchFamily="18" charset="0"/>
                <a:cs typeface="Times New Roman" pitchFamily="18" charset="0"/>
              </a:rPr>
              <a:t>	</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cmp</a:t>
            </a:r>
            <a:r>
              <a:rPr lang="en-US" sz="2500" dirty="0" smtClean="0">
                <a:solidFill>
                  <a:schemeClr val="tx1"/>
                </a:solidFill>
                <a:latin typeface="Times New Roman" pitchFamily="18" charset="0"/>
                <a:cs typeface="Times New Roman" pitchFamily="18" charset="0"/>
              </a:rPr>
              <a:t>  DST,SRC</a:t>
            </a:r>
          </a:p>
          <a:p>
            <a:pPr marL="228600" lvl="1" indent="0" algn="just" eaLnBrk="1" hangingPunct="1">
              <a:spcBef>
                <a:spcPts val="200"/>
              </a:spcBef>
              <a:buClr>
                <a:schemeClr val="accent1"/>
              </a:buClr>
              <a:buFontTx/>
              <a:buChar char="-"/>
            </a:pPr>
            <a:endParaRPr lang="en-US" sz="2500" dirty="0" smtClean="0">
              <a:latin typeface="Times New Roman" pitchFamily="18" charset="0"/>
              <a:cs typeface="Times New Roman" pitchFamily="18" charset="0"/>
            </a:endParaRPr>
          </a:p>
          <a:p>
            <a:pPr marL="228600" lvl="1" indent="0" algn="just" eaLnBrk="1" hangingPunct="1">
              <a:spcBef>
                <a:spcPts val="200"/>
              </a:spcBef>
              <a:buClr>
                <a:schemeClr val="accent1"/>
              </a:buClr>
              <a:buNone/>
            </a:pPr>
            <a:endParaRPr lang="en-US" sz="2500" dirty="0" smtClean="0">
              <a:latin typeface="Times New Roman" pitchFamily="18" charset="0"/>
              <a:cs typeface="Times New Roman" pitchFamily="18" charset="0"/>
            </a:endParaRPr>
          </a:p>
          <a:p>
            <a:pPr marL="228600" lvl="1" indent="0" algn="just" eaLnBrk="1" hangingPunct="1">
              <a:spcBef>
                <a:spcPts val="200"/>
              </a:spcBef>
              <a:buClr>
                <a:schemeClr val="accent1"/>
              </a:buClr>
              <a:buNone/>
            </a:pPr>
            <a:endParaRPr lang="en-US" sz="2500" dirty="0" smtClean="0">
              <a:latin typeface="Times New Roman" pitchFamily="18" charset="0"/>
              <a:cs typeface="Times New Roman" pitchFamily="18" charset="0"/>
            </a:endParaRPr>
          </a:p>
          <a:p>
            <a:pPr marL="228600" lvl="1" indent="0" algn="just" eaLnBrk="1" hangingPunct="1">
              <a:spcBef>
                <a:spcPts val="200"/>
              </a:spcBef>
              <a:buClr>
                <a:schemeClr val="accent1"/>
              </a:buClr>
              <a:buNone/>
            </a:pPr>
            <a:endParaRPr lang="en-US" sz="2500" dirty="0" smtClean="0"/>
          </a:p>
          <a:p>
            <a:pPr marL="228600" lvl="1" indent="0" algn="just" eaLnBrk="1" hangingPunct="1">
              <a:spcBef>
                <a:spcPts val="0"/>
              </a:spcBef>
              <a:buClr>
                <a:schemeClr val="accent1"/>
              </a:buClr>
              <a:buNone/>
            </a:pPr>
            <a:endParaRPr lang="en-US" sz="2500" dirty="0" smtClean="0"/>
          </a:p>
          <a:p>
            <a:pPr marL="228600" lvl="1" indent="0" algn="just">
              <a:spcBef>
                <a:spcPts val="1000"/>
              </a:spcBef>
              <a:buClr>
                <a:schemeClr val="accent1"/>
              </a:buClr>
              <a:buFontTx/>
              <a:buChar char="-"/>
            </a:pPr>
            <a:r>
              <a:rPr lang="en-US" sz="2500" dirty="0" smtClean="0"/>
              <a:t> </a:t>
            </a:r>
            <a:r>
              <a:rPr lang="en-US" sz="2500" i="1" dirty="0" err="1" smtClean="0">
                <a:solidFill>
                  <a:schemeClr val="tx1"/>
                </a:solidFill>
                <a:latin typeface="Times New Roman" pitchFamily="18" charset="0"/>
                <a:cs typeface="Times New Roman" pitchFamily="18" charset="0"/>
              </a:rPr>
              <a:t>Nhảy</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theo</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trạng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thái</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các</a:t>
            </a:r>
            <a:r>
              <a:rPr lang="en-US" sz="2500" i="1" dirty="0" smtClean="0">
                <a:solidFill>
                  <a:schemeClr val="tx1"/>
                </a:solidFill>
                <a:latin typeface="Times New Roman" pitchFamily="18" charset="0"/>
                <a:cs typeface="Times New Roman" pitchFamily="18" charset="0"/>
              </a:rPr>
              <a:t> bit </a:t>
            </a:r>
            <a:r>
              <a:rPr lang="en-US" sz="2500" i="1" dirty="0" err="1" smtClean="0">
                <a:solidFill>
                  <a:schemeClr val="tx1"/>
                </a:solidFill>
                <a:latin typeface="Times New Roman" pitchFamily="18" charset="0"/>
                <a:cs typeface="Times New Roman" pitchFamily="18" charset="0"/>
              </a:rPr>
              <a:t>cờ</a:t>
            </a:r>
            <a:r>
              <a:rPr lang="en-US" sz="2500" i="1" dirty="0" smtClean="0">
                <a:solidFill>
                  <a:schemeClr val="tx1"/>
                </a:solidFill>
                <a:latin typeface="Times New Roman" pitchFamily="18" charset="0"/>
                <a:cs typeface="Times New Roman" pitchFamily="18" charset="0"/>
              </a:rPr>
              <a:t>:</a:t>
            </a:r>
          </a:p>
          <a:p>
            <a:pPr marL="228600" lvl="1" indent="0" algn="just">
              <a:spcBef>
                <a:spcPts val="0"/>
              </a:spcBef>
              <a:buClr>
                <a:schemeClr val="accent1"/>
              </a:buClr>
              <a:buNone/>
            </a:pPr>
            <a:r>
              <a:rPr lang="en-US" sz="2500" i="1"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thái</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Carry:</a:t>
            </a:r>
          </a:p>
          <a:p>
            <a:pPr marL="228600" lvl="1" indent="0" algn="just">
              <a:spcBef>
                <a:spcPts val="200"/>
              </a:spcBef>
              <a:buClr>
                <a:schemeClr val="accent1"/>
              </a:buClr>
              <a:buNone/>
            </a:pPr>
            <a:endParaRPr lang="en-US" sz="2500" i="1" dirty="0" smtClean="0">
              <a:solidFill>
                <a:schemeClr val="tx1"/>
              </a:solidFill>
              <a:latin typeface="Times New Roman" pitchFamily="18" charset="0"/>
              <a:cs typeface="Times New Roman" pitchFamily="18" charset="0"/>
            </a:endParaRPr>
          </a:p>
          <a:p>
            <a:pPr marL="228600" lvl="1" indent="0" algn="just">
              <a:lnSpc>
                <a:spcPts val="2800"/>
              </a:lnSpc>
              <a:spcBef>
                <a:spcPts val="0"/>
              </a:spcBef>
              <a:buClr>
                <a:schemeClr val="accent1"/>
              </a:buClr>
              <a:buNone/>
            </a:pP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thái</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Zero:</a:t>
            </a:r>
          </a:p>
          <a:p>
            <a:pPr marL="228600" lvl="1" indent="0" algn="just">
              <a:spcBef>
                <a:spcPts val="200"/>
              </a:spcBef>
              <a:buClr>
                <a:schemeClr val="accent1"/>
              </a:buClr>
              <a:buFontTx/>
              <a:buChar char="-"/>
            </a:pPr>
            <a:endParaRPr lang="en-US" sz="2500" dirty="0" smtClean="0"/>
          </a:p>
          <a:p>
            <a:pPr marL="228600" lvl="1" indent="0" algn="just" eaLnBrk="1" hangingPunct="1">
              <a:spcBef>
                <a:spcPts val="0"/>
              </a:spcBef>
              <a:buClr>
                <a:schemeClr val="accent1"/>
              </a:buClr>
              <a:buNone/>
            </a:pP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theo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thái</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Sign:</a:t>
            </a:r>
          </a:p>
          <a:p>
            <a:pPr marL="228600" lvl="1" indent="0" algn="just" eaLnBrk="1" hangingPunct="1">
              <a:spcBef>
                <a:spcPts val="200"/>
              </a:spcBef>
              <a:buClr>
                <a:schemeClr val="accent1"/>
              </a:buClr>
              <a:buFontTx/>
              <a:buChar char="-"/>
            </a:pPr>
            <a:endParaRPr lang="en-US" sz="2500" dirty="0" smtClean="0"/>
          </a:p>
          <a:p>
            <a:pPr marL="228600" lvl="1" indent="0" algn="just">
              <a:spcBef>
                <a:spcPts val="200"/>
              </a:spcBef>
              <a:buClr>
                <a:schemeClr val="accent1"/>
              </a:buClr>
              <a:buFontTx/>
              <a:buChar char="-"/>
            </a:pPr>
            <a:r>
              <a:rPr lang="en-US" sz="2500" i="1" dirty="0" err="1" smtClean="0">
                <a:solidFill>
                  <a:schemeClr val="tx1"/>
                </a:solidFill>
                <a:latin typeface="Times New Roman" pitchFamily="18" charset="0"/>
                <a:cs typeface="Times New Roman" pitchFamily="18" charset="0"/>
              </a:rPr>
              <a:t>Chú</a:t>
            </a:r>
            <a:r>
              <a:rPr lang="en-US" sz="2500" i="1" dirty="0" smtClean="0">
                <a:solidFill>
                  <a:schemeClr val="tx1"/>
                </a:solidFill>
                <a:latin typeface="Times New Roman" pitchFamily="18" charset="0"/>
                <a:cs typeface="Times New Roman" pitchFamily="18" charset="0"/>
              </a:rPr>
              <a:t> 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Bước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nhảy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kiện</a:t>
            </a:r>
            <a:r>
              <a:rPr lang="en-US" sz="2500" dirty="0" smtClean="0">
                <a:solidFill>
                  <a:schemeClr val="tx1"/>
                </a:solidFill>
                <a:latin typeface="Times New Roman" pitchFamily="18" charset="0"/>
                <a:cs typeface="Times New Roman" pitchFamily="18" charset="0"/>
              </a:rPr>
              <a:t> ≤ 128 byte.</a:t>
            </a:r>
          </a:p>
          <a:p>
            <a:pPr marL="228600" lvl="1" indent="0" algn="just" eaLnBrk="1" hangingPunct="1">
              <a:spcBef>
                <a:spcPts val="200"/>
              </a:spcBef>
              <a:buClr>
                <a:schemeClr val="accent1"/>
              </a:buClr>
              <a:buFontTx/>
              <a:buChar char="-"/>
            </a:pPr>
            <a:endParaRPr lang="en-US" sz="2500" dirty="0" smtClean="0"/>
          </a:p>
        </p:txBody>
      </p:sp>
      <p:sp>
        <p:nvSpPr>
          <p:cNvPr id="18435" name="Date Placeholder 3"/>
          <p:cNvSpPr>
            <a:spLocks noGrp="1"/>
          </p:cNvSpPr>
          <p:nvPr>
            <p:ph type="dt" sz="half" idx="4294967295"/>
          </p:nvPr>
        </p:nvSpPr>
        <p:spPr bwMode="auto">
          <a:xfrm>
            <a:off x="8534400" y="6477360"/>
            <a:ext cx="274320" cy="239712"/>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A78A4DD-B3DF-493B-98D5-628FBE42E2BF}" type="slidenum">
              <a:rPr lang="en-US" sz="1400" smtClean="0"/>
              <a:pPr algn="l" fontAlgn="base">
                <a:spcBef>
                  <a:spcPct val="0"/>
                </a:spcBef>
                <a:spcAft>
                  <a:spcPct val="0"/>
                </a:spcAft>
                <a:defRPr/>
              </a:pPr>
              <a:t>29</a:t>
            </a:fld>
            <a:endParaRPr lang="en-US" sz="1400" dirty="0" smtClean="0"/>
          </a:p>
        </p:txBody>
      </p:sp>
      <p:sp>
        <p:nvSpPr>
          <p:cNvPr id="10" name="TextBox 9"/>
          <p:cNvSpPr txBox="1"/>
          <p:nvPr/>
        </p:nvSpPr>
        <p:spPr>
          <a:xfrm>
            <a:off x="185710" y="1140335"/>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jb</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jnae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 </a:t>
            </a:r>
            <a:r>
              <a:rPr lang="en-US" dirty="0" err="1" smtClean="0">
                <a:solidFill>
                  <a:schemeClr val="bg1"/>
                </a:solidFill>
                <a:latin typeface="Times New Roman" pitchFamily="18" charset="0"/>
                <a:cs typeface="Times New Roman" pitchFamily="18" charset="0"/>
              </a:rPr>
              <a:t>dưới</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SRC</a:t>
            </a:r>
            <a:r>
              <a:rPr lang="en-US" dirty="0" smtClean="0">
                <a:solidFill>
                  <a:schemeClr val="bg1"/>
                </a:solidFill>
                <a:latin typeface="Times New Roman" pitchFamily="18" charset="0"/>
                <a:cs typeface="Times New Roman" pitchFamily="18" charset="0"/>
              </a:rPr>
              <a:t>)</a:t>
            </a:r>
          </a:p>
        </p:txBody>
      </p:sp>
      <p:sp>
        <p:nvSpPr>
          <p:cNvPr id="11" name="TextBox 10"/>
          <p:cNvSpPr txBox="1"/>
          <p:nvPr/>
        </p:nvSpPr>
        <p:spPr>
          <a:xfrm>
            <a:off x="5018730" y="1143000"/>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jl</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jnge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DST&lt;SRC</a:t>
            </a:r>
            <a:r>
              <a:rPr lang="en-US" dirty="0" smtClean="0">
                <a:solidFill>
                  <a:schemeClr val="bg1"/>
                </a:solidFill>
                <a:latin typeface="Times New Roman" pitchFamily="18" charset="0"/>
                <a:cs typeface="Times New Roman" pitchFamily="18" charset="0"/>
              </a:rPr>
              <a:t>)</a:t>
            </a:r>
          </a:p>
        </p:txBody>
      </p:sp>
      <p:sp>
        <p:nvSpPr>
          <p:cNvPr id="12" name="TextBox 11"/>
          <p:cNvSpPr txBox="1"/>
          <p:nvPr/>
        </p:nvSpPr>
        <p:spPr>
          <a:xfrm>
            <a:off x="183802" y="1500767"/>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jbe</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jna</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 </a:t>
            </a:r>
            <a:r>
              <a:rPr lang="en-US" dirty="0" err="1" smtClean="0">
                <a:solidFill>
                  <a:schemeClr val="bg1"/>
                </a:solidFill>
                <a:latin typeface="Times New Roman" pitchFamily="18" charset="0"/>
                <a:cs typeface="Times New Roman" pitchFamily="18" charset="0"/>
              </a:rPr>
              <a:t>dưới</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bằng</a:t>
            </a:r>
            <a:r>
              <a:rPr lang="en-US" b="1" dirty="0" smtClean="0">
                <a:solidFill>
                  <a:schemeClr val="bg1"/>
                </a:solidFill>
                <a:latin typeface="Arial Narrow" pitchFamily="34" charset="0"/>
              </a:rPr>
              <a:t> SRC</a:t>
            </a:r>
            <a:r>
              <a:rPr lang="en-US" dirty="0" smtClean="0">
                <a:solidFill>
                  <a:schemeClr val="bg1"/>
                </a:solidFill>
                <a:latin typeface="Times New Roman" pitchFamily="18" charset="0"/>
                <a:cs typeface="Times New Roman" pitchFamily="18" charset="0"/>
              </a:rPr>
              <a:t>)</a:t>
            </a:r>
          </a:p>
        </p:txBody>
      </p:sp>
      <p:sp>
        <p:nvSpPr>
          <p:cNvPr id="13" name="TextBox 12"/>
          <p:cNvSpPr txBox="1"/>
          <p:nvPr/>
        </p:nvSpPr>
        <p:spPr>
          <a:xfrm>
            <a:off x="5020056" y="1499616"/>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jle</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jng</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DST≤SRC</a:t>
            </a:r>
            <a:r>
              <a:rPr lang="en-US" dirty="0" smtClean="0">
                <a:solidFill>
                  <a:schemeClr val="bg1"/>
                </a:solidFill>
                <a:latin typeface="Times New Roman" pitchFamily="18" charset="0"/>
                <a:cs typeface="Times New Roman" pitchFamily="18" charset="0"/>
              </a:rPr>
              <a:t>)</a:t>
            </a:r>
          </a:p>
        </p:txBody>
      </p:sp>
      <p:sp>
        <p:nvSpPr>
          <p:cNvPr id="14" name="TextBox 13"/>
          <p:cNvSpPr txBox="1"/>
          <p:nvPr/>
        </p:nvSpPr>
        <p:spPr>
          <a:xfrm>
            <a:off x="182880" y="1859055"/>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je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 = SRC</a:t>
            </a:r>
            <a:r>
              <a:rPr lang="en-US" dirty="0" smtClean="0">
                <a:solidFill>
                  <a:schemeClr val="bg1"/>
                </a:solidFill>
                <a:latin typeface="Times New Roman" pitchFamily="18" charset="0"/>
                <a:cs typeface="Times New Roman" pitchFamily="18" charset="0"/>
              </a:rPr>
              <a:t>)</a:t>
            </a:r>
          </a:p>
        </p:txBody>
      </p:sp>
      <p:sp>
        <p:nvSpPr>
          <p:cNvPr id="15" name="TextBox 14"/>
          <p:cNvSpPr txBox="1"/>
          <p:nvPr/>
        </p:nvSpPr>
        <p:spPr>
          <a:xfrm>
            <a:off x="5020056" y="1856232"/>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je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b="1" dirty="0" smtClean="0">
                <a:solidFill>
                  <a:schemeClr val="bg1"/>
                </a:solidFill>
                <a:latin typeface="Arial Narrow" pitchFamily="34" charset="0"/>
              </a:rPr>
              <a:t> DST= SRC</a:t>
            </a:r>
            <a:r>
              <a:rPr lang="en-US" dirty="0" smtClean="0">
                <a:solidFill>
                  <a:schemeClr val="bg1"/>
                </a:solidFill>
                <a:latin typeface="Times New Roman" pitchFamily="18" charset="0"/>
                <a:cs typeface="Times New Roman" pitchFamily="18" charset="0"/>
              </a:rPr>
              <a:t>)</a:t>
            </a:r>
          </a:p>
        </p:txBody>
      </p:sp>
      <p:sp>
        <p:nvSpPr>
          <p:cNvPr id="16" name="TextBox 15"/>
          <p:cNvSpPr txBox="1"/>
          <p:nvPr/>
        </p:nvSpPr>
        <p:spPr>
          <a:xfrm>
            <a:off x="182880" y="2204817"/>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jne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 ≠ SRC</a:t>
            </a:r>
            <a:r>
              <a:rPr lang="en-US" dirty="0" smtClean="0">
                <a:solidFill>
                  <a:schemeClr val="bg1"/>
                </a:solidFill>
                <a:latin typeface="Times New Roman" pitchFamily="18" charset="0"/>
                <a:cs typeface="Times New Roman" pitchFamily="18" charset="0"/>
              </a:rPr>
              <a:t>)</a:t>
            </a:r>
          </a:p>
        </p:txBody>
      </p:sp>
      <p:sp>
        <p:nvSpPr>
          <p:cNvPr id="17" name="TextBox 16"/>
          <p:cNvSpPr txBox="1"/>
          <p:nvPr/>
        </p:nvSpPr>
        <p:spPr>
          <a:xfrm>
            <a:off x="5020056" y="2203704"/>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jne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 SRC</a:t>
            </a:r>
            <a:r>
              <a:rPr lang="en-US" dirty="0" smtClean="0">
                <a:solidFill>
                  <a:schemeClr val="bg1"/>
                </a:solidFill>
                <a:latin typeface="Times New Roman" pitchFamily="18" charset="0"/>
                <a:cs typeface="Times New Roman" pitchFamily="18" charset="0"/>
              </a:rPr>
              <a:t>)</a:t>
            </a:r>
          </a:p>
        </p:txBody>
      </p:sp>
      <p:sp>
        <p:nvSpPr>
          <p:cNvPr id="18" name="TextBox 17"/>
          <p:cNvSpPr txBox="1"/>
          <p:nvPr/>
        </p:nvSpPr>
        <p:spPr>
          <a:xfrm>
            <a:off x="185710" y="2558399"/>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ja</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jnbe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 DST </a:t>
            </a:r>
            <a:r>
              <a:rPr lang="en-US" dirty="0" err="1" smtClean="0">
                <a:solidFill>
                  <a:schemeClr val="bg1"/>
                </a:solidFill>
                <a:latin typeface="Times New Roman" pitchFamily="18" charset="0"/>
                <a:cs typeface="Times New Roman" pitchFamily="18" charset="0"/>
              </a:rPr>
              <a:t>trên</a:t>
            </a:r>
            <a:r>
              <a:rPr lang="en-US" b="1" dirty="0" smtClean="0">
                <a:solidFill>
                  <a:schemeClr val="bg1"/>
                </a:solidFill>
                <a:latin typeface="Arial Narrow" pitchFamily="34" charset="0"/>
              </a:rPr>
              <a:t> SRC</a:t>
            </a:r>
            <a:r>
              <a:rPr lang="en-US" dirty="0" smtClean="0">
                <a:solidFill>
                  <a:schemeClr val="bg1"/>
                </a:solidFill>
                <a:latin typeface="Times New Roman" pitchFamily="18" charset="0"/>
                <a:cs typeface="Times New Roman" pitchFamily="18" charset="0"/>
              </a:rPr>
              <a:t>)</a:t>
            </a:r>
          </a:p>
        </p:txBody>
      </p:sp>
      <p:sp>
        <p:nvSpPr>
          <p:cNvPr id="19" name="TextBox 18"/>
          <p:cNvSpPr txBox="1"/>
          <p:nvPr/>
        </p:nvSpPr>
        <p:spPr>
          <a:xfrm>
            <a:off x="5020056" y="2560320"/>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jg</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jnle</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DST&gt;SRC</a:t>
            </a:r>
            <a:r>
              <a:rPr lang="en-US" dirty="0" smtClean="0">
                <a:solidFill>
                  <a:schemeClr val="bg1"/>
                </a:solidFill>
                <a:latin typeface="Times New Roman" pitchFamily="18" charset="0"/>
                <a:cs typeface="Times New Roman" pitchFamily="18" charset="0"/>
              </a:rPr>
              <a:t>)</a:t>
            </a:r>
          </a:p>
        </p:txBody>
      </p:sp>
      <p:sp>
        <p:nvSpPr>
          <p:cNvPr id="20" name="TextBox 19"/>
          <p:cNvSpPr txBox="1"/>
          <p:nvPr/>
        </p:nvSpPr>
        <p:spPr>
          <a:xfrm>
            <a:off x="182880" y="2916687"/>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jae</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jnb</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b="1" dirty="0" smtClean="0">
                <a:solidFill>
                  <a:schemeClr val="bg1"/>
                </a:solidFill>
                <a:latin typeface="Arial Narrow" pitchFamily="34" charset="0"/>
              </a:rPr>
              <a:t> DST </a:t>
            </a:r>
            <a:r>
              <a:rPr lang="en-US" dirty="0" err="1" smtClean="0">
                <a:solidFill>
                  <a:schemeClr val="bg1"/>
                </a:solidFill>
                <a:latin typeface="Times New Roman" pitchFamily="18" charset="0"/>
                <a:cs typeface="Times New Roman" pitchFamily="18" charset="0"/>
              </a:rPr>
              <a:t>trên</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bằng</a:t>
            </a:r>
            <a:r>
              <a:rPr lang="en-US" b="1" dirty="0" smtClean="0">
                <a:solidFill>
                  <a:schemeClr val="bg1"/>
                </a:solidFill>
                <a:latin typeface="Arial Narrow" pitchFamily="34" charset="0"/>
              </a:rPr>
              <a:t> SRC</a:t>
            </a:r>
            <a:r>
              <a:rPr lang="en-US" b="1" dirty="0" smtClean="0">
                <a:solidFill>
                  <a:schemeClr val="bg1"/>
                </a:solidFill>
                <a:latin typeface="Times New Roman" pitchFamily="18" charset="0"/>
                <a:cs typeface="Times New Roman" pitchFamily="18" charset="0"/>
              </a:rPr>
              <a:t>)</a:t>
            </a:r>
          </a:p>
        </p:txBody>
      </p:sp>
      <p:sp>
        <p:nvSpPr>
          <p:cNvPr id="24" name="TextBox 23"/>
          <p:cNvSpPr txBox="1"/>
          <p:nvPr/>
        </p:nvSpPr>
        <p:spPr>
          <a:xfrm>
            <a:off x="5020056" y="2916936"/>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jge</a:t>
            </a:r>
            <a:r>
              <a:rPr lang="en-US" b="1" dirty="0" smtClean="0">
                <a:solidFill>
                  <a:schemeClr val="bg1"/>
                </a:solidFill>
                <a:latin typeface="Arial Narrow" pitchFamily="34" charset="0"/>
              </a:rPr>
              <a:t>/</a:t>
            </a:r>
            <a:r>
              <a:rPr lang="en-US" b="1" dirty="0" err="1" smtClean="0">
                <a:solidFill>
                  <a:schemeClr val="bg1"/>
                </a:solidFill>
                <a:latin typeface="Arial Narrow" pitchFamily="34" charset="0"/>
              </a:rPr>
              <a:t>jnl</a:t>
            </a:r>
            <a:r>
              <a:rPr lang="en-US" b="1" dirty="0" smtClean="0">
                <a:solidFill>
                  <a:schemeClr val="bg1"/>
                </a:solidFill>
                <a:latin typeface="Arial Narrow" pitchFamily="34" charset="0"/>
              </a:rPr>
              <a:t>  label/</a:t>
            </a:r>
            <a:r>
              <a:rPr lang="en-US" b="1" dirty="0" err="1" smtClean="0">
                <a:solidFill>
                  <a:schemeClr val="bg1"/>
                </a:solidFill>
                <a:latin typeface="Arial Narrow" pitchFamily="34" charset="0"/>
              </a:rPr>
              <a:t>addr</a:t>
            </a:r>
            <a:r>
              <a:rPr lang="en-US" b="1" dirty="0" smtClean="0">
                <a:solidFill>
                  <a:schemeClr val="bg1"/>
                </a:solidFill>
                <a:latin typeface="Arial Narrow" pitchFamily="34" charset="0"/>
              </a:rPr>
              <a:t>  </a:t>
            </a:r>
            <a:r>
              <a:rPr lang="en-US" dirty="0" smtClean="0">
                <a:solidFill>
                  <a:schemeClr val="bg1"/>
                </a:solidFill>
                <a:latin typeface="Times New Roman" pitchFamily="18" charset="0"/>
                <a:cs typeface="Times New Roman" pitchFamily="18" charset="0"/>
              </a:rPr>
              <a:t>(</a:t>
            </a:r>
            <a:r>
              <a:rPr lang="en-US" dirty="0" err="1" smtClean="0">
                <a:solidFill>
                  <a:schemeClr val="bg1"/>
                </a:solidFill>
                <a:latin typeface="Times New Roman" pitchFamily="18" charset="0"/>
                <a:cs typeface="Times New Roman" pitchFamily="18" charset="0"/>
              </a:rPr>
              <a:t>khi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DST≥RC</a:t>
            </a:r>
            <a:r>
              <a:rPr lang="en-US" dirty="0" smtClean="0">
                <a:solidFill>
                  <a:schemeClr val="bg1"/>
                </a:solidFill>
                <a:latin typeface="Times New Roman" pitchFamily="18" charset="0"/>
                <a:cs typeface="Times New Roman" pitchFamily="18" charset="0"/>
              </a:rPr>
              <a:t>)</a:t>
            </a:r>
          </a:p>
        </p:txBody>
      </p:sp>
      <p:sp>
        <p:nvSpPr>
          <p:cNvPr id="25" name="Right Arrow 24"/>
          <p:cNvSpPr/>
          <p:nvPr/>
        </p:nvSpPr>
        <p:spPr>
          <a:xfrm>
            <a:off x="4561522" y="1981038"/>
            <a:ext cx="428628" cy="519678"/>
          </a:xfrm>
          <a:prstGeom prst="rightArrow">
            <a:avLst/>
          </a:prstGeom>
          <a:ln w="6350">
            <a:solidFill>
              <a:schemeClr val="tx1"/>
            </a:solidFill>
          </a:ln>
        </p:spPr>
        <p:txBody>
          <a:bodyPr wrap="square" rtlCol="0" anchor="ctr">
            <a:spAutoFit/>
          </a:bodyPr>
          <a:lstStyle/>
          <a:p>
            <a:pPr indent="14288" algn="just">
              <a:spcBef>
                <a:spcPts val="600"/>
              </a:spcBef>
              <a:buClr>
                <a:schemeClr val="accent1"/>
              </a:buClr>
              <a:buSzPct val="85000"/>
            </a:pPr>
            <a:endParaRPr lang="en-US" sz="1100" dirty="0" smtClean="0">
              <a:cs typeface="Arial" pitchFamily="34" charset="0"/>
            </a:endParaRPr>
          </a:p>
        </p:txBody>
      </p:sp>
      <p:sp>
        <p:nvSpPr>
          <p:cNvPr id="22" name="TextBox 21"/>
          <p:cNvSpPr txBox="1"/>
          <p:nvPr/>
        </p:nvSpPr>
        <p:spPr>
          <a:xfrm>
            <a:off x="484794" y="4025556"/>
            <a:ext cx="4023360" cy="3657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jc</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C=1)</a:t>
            </a:r>
          </a:p>
        </p:txBody>
      </p:sp>
      <p:sp>
        <p:nvSpPr>
          <p:cNvPr id="23" name="TextBox 22"/>
          <p:cNvSpPr txBox="1"/>
          <p:nvPr/>
        </p:nvSpPr>
        <p:spPr>
          <a:xfrm>
            <a:off x="4592010" y="4025556"/>
            <a:ext cx="4389120" cy="365760"/>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jnc</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C=0)</a:t>
            </a:r>
          </a:p>
        </p:txBody>
      </p:sp>
      <p:sp>
        <p:nvSpPr>
          <p:cNvPr id="26" name="TextBox 25"/>
          <p:cNvSpPr txBox="1"/>
          <p:nvPr/>
        </p:nvSpPr>
        <p:spPr>
          <a:xfrm>
            <a:off x="469586" y="4802803"/>
            <a:ext cx="4023360" cy="3657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jz</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Z=0)</a:t>
            </a:r>
          </a:p>
        </p:txBody>
      </p:sp>
      <p:sp>
        <p:nvSpPr>
          <p:cNvPr id="27" name="TextBox 26"/>
          <p:cNvSpPr txBox="1"/>
          <p:nvPr/>
        </p:nvSpPr>
        <p:spPr>
          <a:xfrm>
            <a:off x="4592010" y="4802803"/>
            <a:ext cx="4389120" cy="365760"/>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jnz</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Z=1)</a:t>
            </a:r>
          </a:p>
        </p:txBody>
      </p:sp>
      <p:sp>
        <p:nvSpPr>
          <p:cNvPr id="28" name="TextBox 27"/>
          <p:cNvSpPr txBox="1"/>
          <p:nvPr/>
        </p:nvSpPr>
        <p:spPr>
          <a:xfrm>
            <a:off x="469586" y="5588622"/>
            <a:ext cx="4023360" cy="36576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js</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S=1-số </a:t>
            </a:r>
            <a:r>
              <a:rPr lang="en-US" sz="2000" dirty="0" err="1" smtClean="0">
                <a:solidFill>
                  <a:schemeClr val="bg1"/>
                </a:solidFill>
                <a:latin typeface="Times New Roman" pitchFamily="18" charset="0"/>
                <a:cs typeface="Times New Roman" pitchFamily="18" charset="0"/>
              </a:rPr>
              <a:t>âm</a:t>
            </a:r>
            <a:r>
              <a:rPr lang="en-US" sz="2000" dirty="0" smtClean="0">
                <a:solidFill>
                  <a:schemeClr val="bg1"/>
                </a:solidFill>
                <a:latin typeface="Times New Roman" pitchFamily="18" charset="0"/>
                <a:cs typeface="Times New Roman" pitchFamily="18" charset="0"/>
              </a:rPr>
              <a:t>)</a:t>
            </a:r>
          </a:p>
        </p:txBody>
      </p:sp>
      <p:sp>
        <p:nvSpPr>
          <p:cNvPr id="29" name="TextBox 28"/>
          <p:cNvSpPr txBox="1"/>
          <p:nvPr/>
        </p:nvSpPr>
        <p:spPr>
          <a:xfrm>
            <a:off x="4593910" y="5586984"/>
            <a:ext cx="4389120" cy="3657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jns</a:t>
            </a:r>
            <a:r>
              <a:rPr lang="en-US" sz="1700" b="1" dirty="0" smtClean="0">
                <a:solidFill>
                  <a:schemeClr val="bg1"/>
                </a:solidFill>
                <a:cs typeface="Arial" pitchFamily="34" charset="0"/>
              </a:rPr>
              <a:t>  label/</a:t>
            </a:r>
            <a:r>
              <a:rPr lang="en-US" sz="1700" b="1" dirty="0" err="1" smtClean="0">
                <a:solidFill>
                  <a:schemeClr val="bg1"/>
                </a:solidFill>
                <a:cs typeface="Arial" pitchFamily="34" charset="0"/>
              </a:rPr>
              <a:t>addr</a:t>
            </a:r>
            <a:r>
              <a:rPr lang="en-US" sz="1700" b="1" dirty="0" smtClean="0">
                <a:solidFill>
                  <a:schemeClr val="bg1"/>
                </a:solidFill>
                <a:cs typeface="Arial"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S=0–số </a:t>
            </a:r>
            <a:r>
              <a:rPr lang="en-US" sz="2000" dirty="0" err="1" smtClean="0">
                <a:solidFill>
                  <a:schemeClr val="bg1"/>
                </a:solidFill>
                <a:latin typeface="Times New Roman" pitchFamily="18" charset="0"/>
                <a:cs typeface="Times New Roman" pitchFamily="18" charset="0"/>
              </a:rPr>
              <a:t>dương</a:t>
            </a:r>
            <a:r>
              <a:rPr lang="en-US" sz="2000" dirty="0" smtClean="0">
                <a:solidFill>
                  <a:schemeClr val="bg1"/>
                </a:solidFill>
                <a:latin typeface="Times New Roman" pitchFamily="18" charset="0"/>
                <a:cs typeface="Times New Roman" pitchFamily="18" charset="0"/>
              </a:rPr>
              <a:t>)</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414">
                                            <p:txEl>
                                              <p:pRg st="1" end="1"/>
                                            </p:txEl>
                                          </p:spTgt>
                                        </p:tgtEl>
                                        <p:attrNameLst>
                                          <p:attrName>style.visibility</p:attrName>
                                        </p:attrNameLst>
                                      </p:cBhvr>
                                      <p:to>
                                        <p:strVal val="visible"/>
                                      </p:to>
                                    </p:set>
                                    <p:animEffect transition="in" filter="box(in)">
                                      <p:cBhvr>
                                        <p:cTn id="10" dur="500"/>
                                        <p:tgtEl>
                                          <p:spTgt spid="174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ox(in)">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ox(i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ox(in)">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ox(in)">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ox(in)">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ox(i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ox(in)">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box(in)">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ox(in)">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box(in)">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box(in)">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7414">
                                            <p:txEl>
                                              <p:pRg st="7" end="7"/>
                                            </p:txEl>
                                          </p:spTgt>
                                        </p:tgtEl>
                                        <p:attrNameLst>
                                          <p:attrName>style.visibility</p:attrName>
                                        </p:attrNameLst>
                                      </p:cBhvr>
                                      <p:to>
                                        <p:strVal val="visible"/>
                                      </p:to>
                                    </p:set>
                                    <p:animEffect transition="in" filter="box(in)">
                                      <p:cBhvr>
                                        <p:cTn id="80" dur="500"/>
                                        <p:tgtEl>
                                          <p:spTgt spid="17414">
                                            <p:txEl>
                                              <p:pRg st="7" end="7"/>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17414">
                                            <p:txEl>
                                              <p:pRg st="8" end="8"/>
                                            </p:txEl>
                                          </p:spTgt>
                                        </p:tgtEl>
                                        <p:attrNameLst>
                                          <p:attrName>style.visibility</p:attrName>
                                        </p:attrNameLst>
                                      </p:cBhvr>
                                      <p:to>
                                        <p:strVal val="visible"/>
                                      </p:to>
                                    </p:set>
                                    <p:animEffect transition="in" filter="box(in)">
                                      <p:cBhvr>
                                        <p:cTn id="85" dur="500"/>
                                        <p:tgtEl>
                                          <p:spTgt spid="17414">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box(i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box(in)">
                                      <p:cBhvr>
                                        <p:cTn id="95" dur="500"/>
                                        <p:tgtEl>
                                          <p:spTgt spid="23"/>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nodeType="clickEffect">
                                  <p:stCondLst>
                                    <p:cond delay="0"/>
                                  </p:stCondLst>
                                  <p:childTnLst>
                                    <p:set>
                                      <p:cBhvr>
                                        <p:cTn id="99" dur="1" fill="hold">
                                          <p:stCondLst>
                                            <p:cond delay="0"/>
                                          </p:stCondLst>
                                        </p:cTn>
                                        <p:tgtEl>
                                          <p:spTgt spid="17414">
                                            <p:txEl>
                                              <p:pRg st="10" end="10"/>
                                            </p:txEl>
                                          </p:spTgt>
                                        </p:tgtEl>
                                        <p:attrNameLst>
                                          <p:attrName>style.visibility</p:attrName>
                                        </p:attrNameLst>
                                      </p:cBhvr>
                                      <p:to>
                                        <p:strVal val="visible"/>
                                      </p:to>
                                    </p:set>
                                    <p:animEffect transition="in" filter="box(in)">
                                      <p:cBhvr>
                                        <p:cTn id="100" dur="500"/>
                                        <p:tgtEl>
                                          <p:spTgt spid="17414">
                                            <p:txEl>
                                              <p:pRg st="10" end="1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box(in)">
                                      <p:cBhvr>
                                        <p:cTn id="105" dur="500"/>
                                        <p:tgtEl>
                                          <p:spTgt spid="26"/>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ox(in)">
                                      <p:cBhvr>
                                        <p:cTn id="110" dur="500"/>
                                        <p:tgtEl>
                                          <p:spTgt spid="27"/>
                                        </p:tgtEl>
                                      </p:cBhvr>
                                    </p:animEffect>
                                  </p:child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nodeType="clickEffect">
                                  <p:stCondLst>
                                    <p:cond delay="0"/>
                                  </p:stCondLst>
                                  <p:childTnLst>
                                    <p:set>
                                      <p:cBhvr>
                                        <p:cTn id="114" dur="1" fill="hold">
                                          <p:stCondLst>
                                            <p:cond delay="0"/>
                                          </p:stCondLst>
                                        </p:cTn>
                                        <p:tgtEl>
                                          <p:spTgt spid="17414">
                                            <p:txEl>
                                              <p:pRg st="12" end="12"/>
                                            </p:txEl>
                                          </p:spTgt>
                                        </p:tgtEl>
                                        <p:attrNameLst>
                                          <p:attrName>style.visibility</p:attrName>
                                        </p:attrNameLst>
                                      </p:cBhvr>
                                      <p:to>
                                        <p:strVal val="visible"/>
                                      </p:to>
                                    </p:set>
                                    <p:animEffect transition="in" filter="box(in)">
                                      <p:cBhvr>
                                        <p:cTn id="115" dur="500"/>
                                        <p:tgtEl>
                                          <p:spTgt spid="17414">
                                            <p:txEl>
                                              <p:pRg st="12" end="12"/>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fad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fade">
                                      <p:cBhvr>
                                        <p:cTn id="125" dur="500"/>
                                        <p:tgtEl>
                                          <p:spTgt spid="29"/>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17414">
                                            <p:txEl>
                                              <p:pRg st="14" end="14"/>
                                            </p:txEl>
                                          </p:spTgt>
                                        </p:tgtEl>
                                        <p:attrNameLst>
                                          <p:attrName>style.visibility</p:attrName>
                                        </p:attrNameLst>
                                      </p:cBhvr>
                                      <p:to>
                                        <p:strVal val="visible"/>
                                      </p:to>
                                    </p:set>
                                    <p:animEffect transition="in" filter="fade">
                                      <p:cBhvr>
                                        <p:cTn id="130" dur="500"/>
                                        <p:tgtEl>
                                          <p:spTgt spid="1741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4" grpId="0" animBg="1"/>
      <p:bldP spid="25" grpId="0" animBg="1"/>
      <p:bldP spid="22" grpId="0" animBg="1"/>
      <p:bldP spid="23" grpId="0" animBg="1"/>
      <p:bldP spid="26" grpId="0" animBg="1"/>
      <p:bldP spid="27"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603038"/>
            <a:ext cx="7772400" cy="584195"/>
          </a:xfrm>
        </p:spPr>
        <p:txBody>
          <a:bodyPr/>
          <a:lstStyle/>
          <a:p>
            <a:pPr algn="ctr" eaLnBrk="1" fontAlgn="auto" hangingPunct="1">
              <a:spcAft>
                <a:spcPts val="0"/>
              </a:spcAft>
              <a:defRPr/>
            </a:pPr>
            <a:r>
              <a:rPr lang="en-US" sz="3200" kern="1200" dirty="0" err="1" smtClean="0">
                <a:solidFill>
                  <a:srgbClr val="FF0000"/>
                </a:solidFill>
                <a:latin typeface="Times New Roman" pitchFamily="18" charset="0"/>
                <a:ea typeface="+mn-ea"/>
                <a:cs typeface="Times New Roman" pitchFamily="18" charset="0"/>
              </a:rPr>
              <a:t>Chương</a:t>
            </a:r>
            <a:r>
              <a:rPr lang="en-US" sz="3200" kern="1200" dirty="0" smtClean="0">
                <a:solidFill>
                  <a:srgbClr val="FF0000"/>
                </a:solidFill>
                <a:latin typeface="Times New Roman" pitchFamily="18" charset="0"/>
                <a:ea typeface="+mn-ea"/>
                <a:cs typeface="Times New Roman" pitchFamily="18" charset="0"/>
              </a:rPr>
              <a:t> 1</a:t>
            </a:r>
            <a:endParaRPr lang="en-US" sz="3200" kern="1200" dirty="0">
              <a:solidFill>
                <a:srgbClr val="FF0000"/>
              </a:solidFill>
              <a:latin typeface="Times New Roman" pitchFamily="18" charset="0"/>
              <a:ea typeface="+mn-ea"/>
              <a:cs typeface="Times New Roman" pitchFamily="18" charset="0"/>
            </a:endParaRPr>
          </a:p>
        </p:txBody>
      </p:sp>
      <p:sp>
        <p:nvSpPr>
          <p:cNvPr id="7174" name="Subtitle 5"/>
          <p:cNvSpPr>
            <a:spLocks noGrp="1"/>
          </p:cNvSpPr>
          <p:nvPr>
            <p:ph type="subTitle" idx="1"/>
          </p:nvPr>
        </p:nvSpPr>
        <p:spPr>
          <a:xfrm>
            <a:off x="214282" y="2834640"/>
            <a:ext cx="8643998" cy="618162"/>
          </a:xfrm>
        </p:spPr>
        <p:txBody>
          <a:bodyPr>
            <a:noAutofit/>
          </a:bodyPr>
          <a:lstStyle/>
          <a:p>
            <a:pPr eaLnBrk="1" hangingPunct="1"/>
            <a:r>
              <a:rPr lang="en-US" sz="3600" dirty="0" err="1" smtClean="0">
                <a:solidFill>
                  <a:schemeClr val="tx1"/>
                </a:solidFill>
              </a:rPr>
              <a:t>Ngôn</a:t>
            </a:r>
            <a:r>
              <a:rPr lang="en-US" sz="3600" dirty="0" smtClean="0">
                <a:solidFill>
                  <a:schemeClr val="tx1"/>
                </a:solidFill>
              </a:rPr>
              <a:t> </a:t>
            </a:r>
            <a:r>
              <a:rPr lang="en-US" sz="3600" dirty="0" err="1" smtClean="0">
                <a:solidFill>
                  <a:schemeClr val="tx1"/>
                </a:solidFill>
              </a:rPr>
              <a:t>ngữ</a:t>
            </a:r>
            <a:r>
              <a:rPr lang="en-US" sz="3600" dirty="0" smtClean="0">
                <a:solidFill>
                  <a:schemeClr val="tx1"/>
                </a:solidFill>
              </a:rPr>
              <a:t> Assembly </a:t>
            </a:r>
            <a:r>
              <a:rPr lang="en-US" sz="3600" dirty="0" err="1" smtClean="0">
                <a:solidFill>
                  <a:schemeClr val="tx1"/>
                </a:solidFill>
              </a:rPr>
              <a:t>và</a:t>
            </a:r>
            <a:r>
              <a:rPr lang="en-US" sz="3600" dirty="0" smtClean="0">
                <a:solidFill>
                  <a:schemeClr val="tx1"/>
                </a:solidFill>
              </a:rPr>
              <a:t> </a:t>
            </a:r>
            <a:r>
              <a:rPr lang="en-US" sz="3600" dirty="0" err="1" smtClean="0">
                <a:solidFill>
                  <a:schemeClr val="tx1"/>
                </a:solidFill>
              </a:rPr>
              <a:t>cách</a:t>
            </a:r>
            <a:r>
              <a:rPr lang="en-US" sz="3600" dirty="0" smtClean="0">
                <a:solidFill>
                  <a:schemeClr val="tx1"/>
                </a:solidFill>
              </a:rPr>
              <a:t> </a:t>
            </a:r>
            <a:r>
              <a:rPr lang="en-US" sz="3600" dirty="0" err="1" smtClean="0">
                <a:solidFill>
                  <a:schemeClr val="tx1"/>
                </a:solidFill>
              </a:rPr>
              <a:t>lập</a:t>
            </a:r>
            <a:r>
              <a:rPr lang="en-US" sz="3600" dirty="0" smtClean="0">
                <a:solidFill>
                  <a:schemeClr val="tx1"/>
                </a:solidFill>
              </a:rPr>
              <a:t> </a:t>
            </a:r>
            <a:r>
              <a:rPr lang="en-US" sz="3600" dirty="0" err="1" smtClean="0">
                <a:solidFill>
                  <a:schemeClr val="tx1"/>
                </a:solidFill>
              </a:rPr>
              <a:t>trình</a:t>
            </a:r>
            <a:endParaRPr lang="en-US" sz="3600" dirty="0" smtClean="0">
              <a:solidFill>
                <a:schemeClr val="tx1"/>
              </a:solidFill>
            </a:endParaRPr>
          </a:p>
        </p:txBody>
      </p:sp>
      <p:sp>
        <p:nvSpPr>
          <p:cNvPr id="8194" name="Date Placeholder 1"/>
          <p:cNvSpPr>
            <a:spLocks noGrp="1"/>
          </p:cNvSpPr>
          <p:nvPr>
            <p:ph type="dt" sz="half" idx="4294967295"/>
          </p:nvPr>
        </p:nvSpPr>
        <p:spPr bwMode="auto">
          <a:xfrm>
            <a:off x="8747760" y="6461760"/>
            <a:ext cx="182880" cy="2730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A7564455-812D-4A50-BF22-EA648FD78260}" type="slidenum">
              <a:rPr lang="en-US" sz="1400" smtClean="0"/>
              <a:pPr algn="l" fontAlgn="base">
                <a:spcBef>
                  <a:spcPct val="0"/>
                </a:spcBef>
                <a:spcAft>
                  <a:spcPct val="0"/>
                </a:spcAft>
                <a:defRPr/>
              </a:pPr>
              <a:t>3</a:t>
            </a:fld>
            <a:endParaRPr lang="en-US" sz="1400" dirty="0" smtClean="0"/>
          </a:p>
        </p:txBody>
      </p:sp>
      <p:sp>
        <p:nvSpPr>
          <p:cNvPr id="6" name="Rectangle 5"/>
          <p:cNvSpPr/>
          <p:nvPr/>
        </p:nvSpPr>
        <p:spPr>
          <a:xfrm>
            <a:off x="289368" y="4070712"/>
            <a:ext cx="8686800" cy="2651760"/>
          </a:xfrm>
          <a:prstGeom prst="rect">
            <a:avLst/>
          </a:prstGeom>
        </p:spPr>
        <p:txBody>
          <a:bodyPr wrap="square">
            <a:spAutoFit/>
          </a:bodyPr>
          <a:lstStyle/>
          <a:p>
            <a:r>
              <a:rPr lang="en-US" sz="2500" i="1" dirty="0" err="1" smtClean="0"/>
              <a:t>Mục</a:t>
            </a:r>
            <a:r>
              <a:rPr lang="en-US" sz="2500" i="1" dirty="0" smtClean="0"/>
              <a:t> </a:t>
            </a:r>
            <a:r>
              <a:rPr lang="en-US" sz="2500" i="1" dirty="0" err="1" smtClean="0"/>
              <a:t>đích</a:t>
            </a:r>
            <a:r>
              <a:rPr lang="en-US" sz="2500" dirty="0" smtClean="0"/>
              <a:t>:</a:t>
            </a:r>
          </a:p>
          <a:p>
            <a:pPr algn="just">
              <a:spcBef>
                <a:spcPts val="400"/>
              </a:spcBef>
              <a:spcAft>
                <a:spcPts val="0"/>
              </a:spcAft>
            </a:pPr>
            <a:r>
              <a:rPr lang="en-US" sz="2500" dirty="0" err="1" smtClean="0">
                <a:latin typeface="Times New Roman" pitchFamily="18" charset="0"/>
                <a:cs typeface="Times New Roman" pitchFamily="18" charset="0"/>
              </a:rPr>
              <a:t>Giới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thiệu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niệm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kiến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thức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thành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cơ</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bước</a:t>
            </a:r>
            <a:r>
              <a:rPr lang="en-US" sz="2500" dirty="0" smtClean="0">
                <a:latin typeface="Times New Roman" pitchFamily="18" charset="0"/>
                <a:cs typeface="Times New Roman" pitchFamily="18" charset="0"/>
              </a:rPr>
              <a:t> chi </a:t>
            </a:r>
            <a:r>
              <a:rPr lang="en-US" sz="2500" dirty="0" err="1" smtClean="0">
                <a:latin typeface="Times New Roman" pitchFamily="18" charset="0"/>
                <a:cs typeface="Times New Roman" pitchFamily="18" charset="0"/>
              </a:rPr>
              <a:t>tiết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thiết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tiến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hành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bằng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ngôn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ngữ</a:t>
            </a:r>
            <a:r>
              <a:rPr lang="en-US" sz="2500" dirty="0" smtClean="0">
                <a:latin typeface="Times New Roman" pitchFamily="18" charset="0"/>
                <a:cs typeface="Times New Roman" pitchFamily="18" charset="0"/>
              </a:rPr>
              <a:t> Assembly </a:t>
            </a:r>
            <a:r>
              <a:rPr lang="en-US" sz="2500" dirty="0" err="1" smtClean="0">
                <a:latin typeface="Times New Roman" pitchFamily="18" charset="0"/>
                <a:cs typeface="Times New Roman" pitchFamily="18" charset="0"/>
              </a:rPr>
              <a:t>cùng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a:t>
            </a:r>
            <a:r>
              <a:rPr lang="en-US" sz="2500" dirty="0" smtClean="0">
                <a:latin typeface="Times New Roman" pitchFamily="18" charset="0"/>
                <a:cs typeface="Times New Roman" pitchFamily="18" charset="0"/>
              </a:rPr>
              <a:t> minh </a:t>
            </a:r>
            <a:r>
              <a:rPr lang="en-US" sz="2500" dirty="0" err="1" smtClean="0">
                <a:latin typeface="Times New Roman" pitchFamily="18" charset="0"/>
                <a:cs typeface="Times New Roman" pitchFamily="18" charset="0"/>
              </a:rPr>
              <a:t>họa</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4">
                                            <p:txEl>
                                              <p:pRg st="0" end="0"/>
                                            </p:txEl>
                                          </p:spTgt>
                                        </p:tgtEl>
                                        <p:attrNameLst>
                                          <p:attrName>style.visibility</p:attrName>
                                        </p:attrNameLst>
                                      </p:cBhvr>
                                      <p:to>
                                        <p:strVal val="visible"/>
                                      </p:to>
                                    </p:set>
                                    <p:animEffect transition="in" filter="box(in)">
                                      <p:cBhvr>
                                        <p:cTn id="12" dur="500"/>
                                        <p:tgtEl>
                                          <p:spTgt spid="717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174"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06045" y="350520"/>
            <a:ext cx="8931275" cy="7132722"/>
          </a:xfrm>
        </p:spPr>
        <p:txBody>
          <a:bodyPr wrap="square">
            <a:spAutoFit/>
          </a:bodyPr>
          <a:lstStyle/>
          <a:p>
            <a:pPr marL="52388" lvl="1" indent="0" algn="just">
              <a:spcBef>
                <a:spcPts val="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lặp</a:t>
            </a:r>
            <a:r>
              <a:rPr lang="en-US" sz="2500" dirty="0" smtClean="0">
                <a:solidFill>
                  <a:schemeClr val="tx1"/>
                </a:solidFill>
                <a:latin typeface="Times New Roman" pitchFamily="18" charset="0"/>
                <a:cs typeface="Times New Roman" pitchFamily="18" charset="0"/>
              </a:rPr>
              <a:t> LOOP</a:t>
            </a:r>
          </a:p>
          <a:p>
            <a:pPr marL="350838" lvl="1" indent="0" algn="just">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Lặp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việc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hiện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khối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nằm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giữa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nhãn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loop </a:t>
            </a:r>
            <a:r>
              <a:rPr lang="en-US" sz="2500" dirty="0" err="1" smtClean="0">
                <a:solidFill>
                  <a:schemeClr val="tx1"/>
                </a:solidFill>
                <a:latin typeface="Times New Roman" pitchFamily="18" charset="0"/>
                <a:cs typeface="Times New Roman" pitchFamily="18" charset="0"/>
              </a:rPr>
              <a:t>nhãn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CX=0.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mỗi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lặp</a:t>
            </a:r>
            <a:r>
              <a:rPr lang="en-US" sz="2500" dirty="0" smtClean="0">
                <a:solidFill>
                  <a:schemeClr val="tx1"/>
                </a:solidFill>
                <a:latin typeface="Times New Roman" pitchFamily="18" charset="0"/>
                <a:cs typeface="Times New Roman" pitchFamily="18" charset="0"/>
              </a:rPr>
              <a:t> CX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động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a:t>
            </a:r>
            <a:r>
              <a:rPr lang="en-US" sz="2500" dirty="0" smtClean="0">
                <a:solidFill>
                  <a:schemeClr val="tx1"/>
                </a:solidFill>
                <a:latin typeface="Times New Roman" pitchFamily="18" charset="0"/>
                <a:cs typeface="Times New Roman" pitchFamily="18" charset="0"/>
              </a:rPr>
              <a:t> 1.</a:t>
            </a:r>
          </a:p>
          <a:p>
            <a:pPr marL="350838" lvl="1" indent="0" algn="just">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 </a:t>
            </a:r>
          </a:p>
          <a:p>
            <a:pPr marL="0" lvl="1" indent="0" algn="just" eaLnBrk="1" hangingPunct="1">
              <a:spcBef>
                <a:spcPts val="0"/>
              </a:spcBef>
              <a:buClr>
                <a:schemeClr val="accent1"/>
              </a:buClr>
              <a:buNone/>
            </a:pPr>
            <a:r>
              <a:rPr lang="en-US" sz="2500" b="1" i="1" dirty="0" smtClean="0">
                <a:solidFill>
                  <a:schemeClr val="tx1"/>
                </a:solidFill>
                <a:latin typeface="Times New Roman" pitchFamily="18" charset="0"/>
                <a:cs typeface="Times New Roman" pitchFamily="18" charset="0"/>
              </a:rPr>
              <a:t> </a:t>
            </a:r>
          </a:p>
          <a:p>
            <a:pPr marL="0" lvl="1" indent="0" algn="just" eaLnBrk="1" hangingPunct="1">
              <a:lnSpc>
                <a:spcPts val="2800"/>
              </a:lnSpc>
              <a:spcBef>
                <a:spcPts val="0"/>
              </a:spcBef>
              <a:buClr>
                <a:schemeClr val="accent1"/>
              </a:buClr>
              <a:buNone/>
            </a:pPr>
            <a:endParaRPr lang="en-US" sz="2500" b="1" i="1" dirty="0" smtClean="0">
              <a:solidFill>
                <a:schemeClr val="tx1"/>
              </a:solidFill>
              <a:latin typeface="Times New Roman" pitchFamily="18" charset="0"/>
              <a:cs typeface="Times New Roman" pitchFamily="18" charset="0"/>
            </a:endParaRPr>
          </a:p>
          <a:p>
            <a:pPr marL="0" lvl="1" indent="0" algn="just" eaLnBrk="1" hangingPunct="1">
              <a:lnSpc>
                <a:spcPts val="2800"/>
              </a:lnSpc>
              <a:spcBef>
                <a:spcPts val="0"/>
              </a:spcBef>
              <a:buClr>
                <a:schemeClr val="accent1"/>
              </a:buClr>
              <a:buNone/>
            </a:pPr>
            <a:endParaRPr lang="en-US" sz="2500" b="1" i="1" dirty="0" smtClean="0">
              <a:solidFill>
                <a:schemeClr val="tx1"/>
              </a:solidFill>
              <a:latin typeface="Times New Roman" pitchFamily="18" charset="0"/>
              <a:cs typeface="Times New Roman" pitchFamily="18" charset="0"/>
            </a:endParaRPr>
          </a:p>
          <a:p>
            <a:pPr marL="0" lvl="1" indent="0" algn="just" eaLnBrk="1" hangingPunct="1">
              <a:spcBef>
                <a:spcPts val="0"/>
              </a:spcBef>
              <a:buClr>
                <a:schemeClr val="accent1"/>
              </a:buClr>
              <a:buNone/>
            </a:pPr>
            <a:r>
              <a:rPr lang="en-US" sz="2500" b="1" i="1" dirty="0" smtClean="0">
                <a:solidFill>
                  <a:schemeClr val="tx1"/>
                </a:solidFill>
                <a:latin typeface="Times New Roman" pitchFamily="18" charset="0"/>
                <a:cs typeface="Times New Roman" pitchFamily="18" charset="0"/>
              </a:rPr>
              <a:t> </a:t>
            </a:r>
            <a:r>
              <a:rPr lang="en-US" sz="2500" b="1" i="1" dirty="0" err="1" smtClean="0">
                <a:solidFill>
                  <a:schemeClr val="tx1"/>
                </a:solidFill>
                <a:latin typeface="Times New Roman" pitchFamily="18" charset="0"/>
                <a:cs typeface="Times New Roman" pitchFamily="18" charset="0"/>
              </a:rPr>
              <a:t>Nhóm</a:t>
            </a:r>
            <a:r>
              <a:rPr lang="en-US" sz="2500" b="1" i="1" dirty="0" smtClean="0">
                <a:solidFill>
                  <a:schemeClr val="tx1"/>
                </a:solidFill>
                <a:latin typeface="Times New Roman" pitchFamily="18" charset="0"/>
                <a:cs typeface="Times New Roman" pitchFamily="18" charset="0"/>
              </a:rPr>
              <a:t> 6</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Các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lệnh</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xác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lập</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trạng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thái</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các</a:t>
            </a:r>
            <a:r>
              <a:rPr lang="en-US" sz="2500" b="1" dirty="0" smtClean="0">
                <a:solidFill>
                  <a:schemeClr val="tx1"/>
                </a:solidFill>
                <a:latin typeface="Times New Roman" pitchFamily="18" charset="0"/>
                <a:cs typeface="Times New Roman" pitchFamily="18" charset="0"/>
              </a:rPr>
              <a:t> bit </a:t>
            </a:r>
            <a:r>
              <a:rPr lang="en-US" sz="2500" b="1" dirty="0" err="1" smtClean="0">
                <a:solidFill>
                  <a:schemeClr val="tx1"/>
                </a:solidFill>
                <a:latin typeface="Times New Roman" pitchFamily="18" charset="0"/>
                <a:cs typeface="Times New Roman" pitchFamily="18" charset="0"/>
              </a:rPr>
              <a:t>cờ</a:t>
            </a:r>
            <a:endParaRPr lang="en-US" sz="2500" dirty="0" smtClean="0">
              <a:solidFill>
                <a:schemeClr val="tx1"/>
              </a:solidFill>
              <a:latin typeface="Times New Roman" pitchFamily="18" charset="0"/>
              <a:cs typeface="Times New Roman" pitchFamily="18" charset="0"/>
            </a:endParaRPr>
          </a:p>
          <a:p>
            <a:pPr marL="228600" lvl="1" indent="0" algn="just" eaLnBrk="1" hangingPunct="1">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thái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a:t>
            </a:r>
          </a:p>
          <a:p>
            <a:pPr marL="228600" lvl="1" indent="0" algn="just" eaLnBrk="1" hangingPunct="1">
              <a:spcBef>
                <a:spcPts val="0"/>
              </a:spcBef>
              <a:buClr>
                <a:schemeClr val="accent1"/>
              </a:buClr>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228600" lvl="1" indent="0" algn="just" eaLnBrk="1" hangingPunct="1">
              <a:spcBef>
                <a:spcPts val="0"/>
              </a:spcBef>
              <a:buClr>
                <a:schemeClr val="accent1"/>
              </a:buClr>
              <a:buNone/>
            </a:pPr>
            <a:r>
              <a:rPr lang="en-US" sz="2500" dirty="0" smtClean="0">
                <a:solidFill>
                  <a:schemeClr val="tx1"/>
                </a:solidFill>
                <a:latin typeface="Times New Roman" pitchFamily="18" charset="0"/>
                <a:cs typeface="Times New Roman" pitchFamily="18" charset="0"/>
              </a:rPr>
              <a:t>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Carry:</a:t>
            </a:r>
          </a:p>
          <a:p>
            <a:pPr marL="228600" lvl="1" indent="0" algn="just" eaLnBrk="1" hangingPunct="1">
              <a:lnSpc>
                <a:spcPts val="2700"/>
              </a:lnSpc>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228600" lvl="1" indent="0" algn="just" eaLnBrk="1" hangingPunct="1">
              <a:spcBef>
                <a:spcPts val="0"/>
              </a:spcBef>
              <a:buClr>
                <a:schemeClr val="accent1"/>
              </a:buClr>
              <a:buNone/>
            </a:pPr>
            <a:r>
              <a:rPr lang="en-US" sz="2500" dirty="0" smtClean="0">
                <a:solidFill>
                  <a:schemeClr val="tx1"/>
                </a:solidFill>
                <a:latin typeface="Times New Roman" pitchFamily="18" charset="0"/>
                <a:cs typeface="Times New Roman" pitchFamily="18" charset="0"/>
              </a:rPr>
              <a:t>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Interrupt:</a:t>
            </a:r>
          </a:p>
          <a:p>
            <a:pPr marL="228600" lvl="1" indent="0" algn="just" eaLnBrk="1" hangingPunct="1">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228600" lvl="1" indent="0" algn="just" eaLnBrk="1" hangingPunct="1">
              <a:spcBef>
                <a:spcPts val="0"/>
              </a:spcBef>
              <a:buClr>
                <a:schemeClr val="accent1"/>
              </a:buClr>
              <a:buNone/>
            </a:pPr>
            <a:r>
              <a:rPr lang="en-US" sz="2500" dirty="0" smtClean="0">
                <a:solidFill>
                  <a:schemeClr val="tx1"/>
                </a:solidFill>
                <a:latin typeface="Times New Roman" pitchFamily="18" charset="0"/>
                <a:cs typeface="Times New Roman" pitchFamily="18" charset="0"/>
              </a:rPr>
              <a:t>Bit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Direction:</a:t>
            </a:r>
          </a:p>
          <a:p>
            <a:pPr marL="228600" lvl="1" indent="0" algn="just" eaLnBrk="1" hangingPunct="1">
              <a:spcBef>
                <a:spcPts val="0"/>
              </a:spcBef>
              <a:buClr>
                <a:schemeClr val="accent1"/>
              </a:buClr>
              <a:buNone/>
            </a:pPr>
            <a:endParaRPr lang="en-US" sz="2500" dirty="0" smtClean="0">
              <a:solidFill>
                <a:schemeClr val="tx1"/>
              </a:solidFill>
              <a:latin typeface="Times New Roman" pitchFamily="18" charset="0"/>
              <a:cs typeface="Times New Roman" pitchFamily="18" charset="0"/>
            </a:endParaRPr>
          </a:p>
          <a:p>
            <a:pPr marL="228600" lvl="1" indent="0" algn="just" eaLnBrk="1" hangingPunct="1">
              <a:lnSpc>
                <a:spcPts val="2800"/>
              </a:lnSpc>
              <a:spcBef>
                <a:spcPts val="0"/>
              </a:spcBef>
              <a:buClr>
                <a:schemeClr val="accent1"/>
              </a:buClr>
              <a:buNone/>
            </a:pPr>
            <a:endParaRPr lang="en-US" sz="2500" dirty="0" smtClean="0">
              <a:latin typeface="Times New Roman" pitchFamily="18" charset="0"/>
              <a:cs typeface="Times New Roman" pitchFamily="18" charset="0"/>
            </a:endParaRPr>
          </a:p>
          <a:p>
            <a:pPr marL="228600" lvl="1" indent="0" algn="just" eaLnBrk="1" hangingPunct="1">
              <a:lnSpc>
                <a:spcPts val="2800"/>
              </a:lnSpc>
              <a:spcBef>
                <a:spcPts val="200"/>
              </a:spcBef>
              <a:buClr>
                <a:schemeClr val="accent1"/>
              </a:buClr>
              <a:buNone/>
            </a:pPr>
            <a:endParaRPr lang="en-US" sz="2500" dirty="0" smtClean="0">
              <a:latin typeface="Times New Roman" pitchFamily="18" charset="0"/>
              <a:cs typeface="Times New Roman" pitchFamily="18" charset="0"/>
            </a:endParaRPr>
          </a:p>
        </p:txBody>
      </p:sp>
      <p:sp>
        <p:nvSpPr>
          <p:cNvPr id="18435" name="Date Placeholder 3"/>
          <p:cNvSpPr>
            <a:spLocks noGrp="1"/>
          </p:cNvSpPr>
          <p:nvPr>
            <p:ph type="dt" sz="half" idx="4294967295"/>
          </p:nvPr>
        </p:nvSpPr>
        <p:spPr bwMode="auto">
          <a:xfrm>
            <a:off x="8640619" y="6472510"/>
            <a:ext cx="274320" cy="239713"/>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913DCE20-7593-4580-B61C-621DD0EFBEC8}" type="slidenum">
              <a:rPr lang="en-US" sz="1400" smtClean="0"/>
              <a:pPr algn="l" fontAlgn="base">
                <a:spcBef>
                  <a:spcPct val="0"/>
                </a:spcBef>
                <a:spcAft>
                  <a:spcPct val="0"/>
                </a:spcAft>
                <a:defRPr/>
              </a:pPr>
              <a:t>30</a:t>
            </a:fld>
            <a:endParaRPr lang="en-US" sz="1400" dirty="0" smtClean="0"/>
          </a:p>
        </p:txBody>
      </p:sp>
      <p:sp>
        <p:nvSpPr>
          <p:cNvPr id="18" name="TextBox 17"/>
          <p:cNvSpPr txBox="1"/>
          <p:nvPr/>
        </p:nvSpPr>
        <p:spPr>
          <a:xfrm>
            <a:off x="1236785" y="4561738"/>
            <a:ext cx="7315200" cy="3657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457200" algn="l"/>
                <a:tab pos="1951038" algn="l"/>
                <a:tab pos="3825875"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clc</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(clear</a:t>
            </a:r>
            <a:r>
              <a:rPr lang="en-US" sz="2000" b="1" dirty="0" smtClean="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C - C=0)</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stc</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(set C - C=1)</a:t>
            </a:r>
            <a:r>
              <a:rPr lang="en-US" sz="2000" b="1" dirty="0" smtClean="0">
                <a:solidFill>
                  <a:schemeClr val="bg1"/>
                </a:solidFill>
                <a:latin typeface="Arial Narrow" pitchFamily="34" charset="0"/>
                <a:cs typeface="Times New Roman" pitchFamily="18" charset="0"/>
              </a:rPr>
              <a:t>        </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cmc</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đảo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giá</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trị</a:t>
            </a:r>
            <a:r>
              <a:rPr lang="en-US" sz="2000" dirty="0" smtClean="0">
                <a:solidFill>
                  <a:schemeClr val="bg1"/>
                </a:solidFill>
                <a:latin typeface="Times New Roman" pitchFamily="18" charset="0"/>
                <a:cs typeface="Times New Roman" pitchFamily="18" charset="0"/>
              </a:rPr>
              <a:t> bit </a:t>
            </a:r>
            <a:r>
              <a:rPr lang="en-US" sz="2000" dirty="0" err="1" smtClean="0">
                <a:solidFill>
                  <a:schemeClr val="bg1"/>
                </a:solidFill>
                <a:latin typeface="Times New Roman" pitchFamily="18" charset="0"/>
                <a:cs typeface="Times New Roman" pitchFamily="18" charset="0"/>
              </a:rPr>
              <a:t>cờ</a:t>
            </a:r>
            <a:r>
              <a:rPr lang="en-US" sz="2000" dirty="0" smtClean="0">
                <a:solidFill>
                  <a:schemeClr val="bg1"/>
                </a:solidFill>
                <a:latin typeface="Times New Roman" pitchFamily="18" charset="0"/>
                <a:cs typeface="Times New Roman" pitchFamily="18" charset="0"/>
              </a:rPr>
              <a:t> C)</a:t>
            </a:r>
          </a:p>
        </p:txBody>
      </p:sp>
      <p:sp>
        <p:nvSpPr>
          <p:cNvPr id="19" name="TextBox 18"/>
          <p:cNvSpPr txBox="1"/>
          <p:nvPr/>
        </p:nvSpPr>
        <p:spPr>
          <a:xfrm>
            <a:off x="1236785" y="5260884"/>
            <a:ext cx="7315200" cy="36576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457200" algn="l"/>
                <a:tab pos="2743200" algn="l"/>
                <a:tab pos="4572000" algn="l"/>
              </a:tabLst>
            </a:pPr>
            <a:r>
              <a:rPr lang="en-US" sz="2000" b="1" dirty="0" err="1" smtClean="0">
                <a:solidFill>
                  <a:schemeClr val="bg1"/>
                </a:solidFill>
                <a:latin typeface="Times New Roman" pitchFamily="18" charset="0"/>
                <a:cs typeface="Times New Roman" pitchFamily="18" charset="0"/>
              </a:rPr>
              <a:t>cli</a:t>
            </a:r>
            <a:r>
              <a:rPr lang="en-US" sz="2000" b="1" dirty="0" smtClean="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 (clear I - I=0, </a:t>
            </a:r>
            <a:r>
              <a:rPr lang="en-US" sz="2000" dirty="0" err="1" smtClean="0">
                <a:solidFill>
                  <a:schemeClr val="bg1"/>
                </a:solidFill>
                <a:latin typeface="Times New Roman" pitchFamily="18" charset="0"/>
                <a:cs typeface="Times New Roman" pitchFamily="18" charset="0"/>
              </a:rPr>
              <a:t>cấm</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ngắt</a:t>
            </a:r>
            <a:r>
              <a:rPr lang="en-US" sz="2000" dirty="0" smtClean="0">
                <a:solidFill>
                  <a:schemeClr val="bg1"/>
                </a:solidFill>
                <a:latin typeface="Times New Roman" pitchFamily="18" charset="0"/>
                <a:cs typeface="Times New Roman" pitchFamily="18" charset="0"/>
              </a:rPr>
              <a:t>)           </a:t>
            </a:r>
            <a:r>
              <a:rPr lang="en-US" sz="1700" b="1" dirty="0" err="1" smtClean="0">
                <a:solidFill>
                  <a:schemeClr val="bg1"/>
                </a:solidFill>
                <a:cs typeface="Arial" pitchFamily="34" charset="0"/>
              </a:rPr>
              <a:t>sti</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(set I - I=1,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phép</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ngắt</a:t>
            </a:r>
            <a:r>
              <a:rPr lang="en-US" sz="2000" dirty="0" smtClean="0">
                <a:solidFill>
                  <a:schemeClr val="bg1"/>
                </a:solidFill>
                <a:latin typeface="Times New Roman" pitchFamily="18" charset="0"/>
                <a:cs typeface="Times New Roman" pitchFamily="18" charset="0"/>
              </a:rPr>
              <a:t>)</a:t>
            </a:r>
          </a:p>
        </p:txBody>
      </p:sp>
      <p:sp>
        <p:nvSpPr>
          <p:cNvPr id="20" name="TextBox 19"/>
          <p:cNvSpPr txBox="1"/>
          <p:nvPr/>
        </p:nvSpPr>
        <p:spPr>
          <a:xfrm>
            <a:off x="1219200" y="6013077"/>
            <a:ext cx="7315200" cy="40011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457200" algn="l"/>
                <a:tab pos="2286000" algn="l"/>
                <a:tab pos="2743200" algn="l"/>
                <a:tab pos="4572000" algn="l"/>
              </a:tabLst>
            </a:pPr>
            <a:r>
              <a:rPr lang="en-US" sz="1700" b="1" dirty="0" err="1" smtClean="0">
                <a:solidFill>
                  <a:schemeClr val="bg1"/>
                </a:solidFill>
                <a:cs typeface="Arial" pitchFamily="34" charset="0"/>
              </a:rPr>
              <a:t>cld</a:t>
            </a:r>
            <a:r>
              <a:rPr lang="en-US" sz="1700" b="1" dirty="0" smtClean="0">
                <a:solidFill>
                  <a:schemeClr val="bg1"/>
                </a:solidFill>
                <a:cs typeface="Arial" pitchFamily="34" charset="0"/>
              </a:rPr>
              <a:t> </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(clear D - D=0)</a:t>
            </a: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std</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(set D - D=1)</a:t>
            </a:r>
          </a:p>
        </p:txBody>
      </p:sp>
      <p:sp>
        <p:nvSpPr>
          <p:cNvPr id="9" name="TextBox 8"/>
          <p:cNvSpPr txBox="1"/>
          <p:nvPr/>
        </p:nvSpPr>
        <p:spPr>
          <a:xfrm>
            <a:off x="1803090" y="1571612"/>
            <a:ext cx="3840480" cy="1200329"/>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457200" algn="l"/>
                <a:tab pos="3886200" algn="l"/>
              </a:tabLst>
            </a:pPr>
            <a:r>
              <a:rPr lang="en-US" b="1" dirty="0" smtClean="0">
                <a:solidFill>
                  <a:schemeClr val="bg1"/>
                </a:solidFill>
                <a:latin typeface="Arial Narrow" pitchFamily="34" charset="0"/>
              </a:rPr>
              <a:t> </a:t>
            </a: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CX, </a:t>
            </a:r>
            <a:r>
              <a:rPr lang="en-US" sz="1700" b="1" dirty="0" err="1" smtClean="0">
                <a:solidFill>
                  <a:schemeClr val="bg1"/>
                </a:solidFill>
                <a:cs typeface="Arial" pitchFamily="34" charset="0"/>
              </a:rPr>
              <a:t>số</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lần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lặp</a:t>
            </a:r>
            <a:endParaRPr lang="en-US" sz="1700" b="1" dirty="0" smtClean="0">
              <a:solidFill>
                <a:schemeClr val="bg1"/>
              </a:solidFill>
              <a:cs typeface="Arial" pitchFamily="34" charset="0"/>
            </a:endParaRPr>
          </a:p>
          <a:p>
            <a:pPr>
              <a:tabLst>
                <a:tab pos="457200" algn="l"/>
                <a:tab pos="3886200" algn="l"/>
              </a:tabLst>
            </a:pPr>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a:t>
            </a:r>
          </a:p>
          <a:p>
            <a:pPr>
              <a:tabLst>
                <a:tab pos="457200" algn="l"/>
                <a:tab pos="38862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khối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lệnh</a:t>
            </a:r>
            <a:r>
              <a:rPr lang="en-US" sz="1700" b="1" dirty="0" smtClean="0">
                <a:solidFill>
                  <a:schemeClr val="bg1"/>
                </a:solidFill>
                <a:cs typeface="Arial" pitchFamily="34" charset="0"/>
              </a:rPr>
              <a:t> ASM</a:t>
            </a:r>
          </a:p>
          <a:p>
            <a:pPr>
              <a:tabLst>
                <a:tab pos="457200" algn="l"/>
                <a:tab pos="3886200" algn="l"/>
              </a:tabLst>
            </a:pPr>
            <a:r>
              <a:rPr lang="en-US" sz="1700" b="1" dirty="0" smtClean="0">
                <a:solidFill>
                  <a:srgbClr val="FF00FF"/>
                </a:solidFill>
                <a:cs typeface="Arial" pitchFamily="34" charset="0"/>
              </a:rPr>
              <a:t>	</a:t>
            </a:r>
            <a:r>
              <a:rPr lang="en-US" sz="1700" b="1" dirty="0" smtClean="0">
                <a:solidFill>
                  <a:schemeClr val="bg1"/>
                </a:solidFill>
                <a:cs typeface="Arial" pitchFamily="34" charset="0"/>
              </a:rPr>
              <a:t>loop  </a:t>
            </a:r>
            <a:r>
              <a:rPr lang="en-US" sz="1700" b="1" dirty="0" err="1" smtClean="0">
                <a:solidFill>
                  <a:schemeClr val="bg1"/>
                </a:solidFill>
                <a:cs typeface="Arial" pitchFamily="34" charset="0"/>
              </a:rPr>
              <a:t>nhãn</a:t>
            </a:r>
            <a:endParaRPr lang="en-US" sz="1700" b="1" dirty="0" smtClean="0">
              <a:solidFill>
                <a:schemeClr val="bg1"/>
              </a:solidFill>
              <a:cs typeface="Arial"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6" end="6"/>
                                            </p:txEl>
                                          </p:spTgt>
                                        </p:tgtEl>
                                        <p:attrNameLst>
                                          <p:attrName>style.visibility</p:attrName>
                                        </p:attrNameLst>
                                      </p:cBhvr>
                                      <p:to>
                                        <p:strVal val="visible"/>
                                      </p:to>
                                    </p:set>
                                    <p:animEffect transition="in" filter="box(in)">
                                      <p:cBhvr>
                                        <p:cTn id="27" dur="500"/>
                                        <p:tgtEl>
                                          <p:spTgt spid="1741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414">
                                            <p:txEl>
                                              <p:pRg st="7" end="7"/>
                                            </p:txEl>
                                          </p:spTgt>
                                        </p:tgtEl>
                                        <p:attrNameLst>
                                          <p:attrName>style.visibility</p:attrName>
                                        </p:attrNameLst>
                                      </p:cBhvr>
                                      <p:to>
                                        <p:strVal val="visible"/>
                                      </p:to>
                                    </p:set>
                                    <p:animEffect transition="in" filter="box(in)">
                                      <p:cBhvr>
                                        <p:cTn id="32" dur="500"/>
                                        <p:tgtEl>
                                          <p:spTgt spid="1741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414">
                                            <p:txEl>
                                              <p:pRg st="8" end="8"/>
                                            </p:txEl>
                                          </p:spTgt>
                                        </p:tgtEl>
                                        <p:attrNameLst>
                                          <p:attrName>style.visibility</p:attrName>
                                        </p:attrNameLst>
                                      </p:cBhvr>
                                      <p:to>
                                        <p:strVal val="visible"/>
                                      </p:to>
                                    </p:set>
                                    <p:animEffect transition="in" filter="box(in)">
                                      <p:cBhvr>
                                        <p:cTn id="37" dur="500"/>
                                        <p:tgtEl>
                                          <p:spTgt spid="1741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414">
                                            <p:txEl>
                                              <p:pRg st="9" end="9"/>
                                            </p:txEl>
                                          </p:spTgt>
                                        </p:tgtEl>
                                        <p:attrNameLst>
                                          <p:attrName>style.visibility</p:attrName>
                                        </p:attrNameLst>
                                      </p:cBhvr>
                                      <p:to>
                                        <p:strVal val="visible"/>
                                      </p:to>
                                    </p:set>
                                    <p:animEffect transition="in" filter="box(in)">
                                      <p:cBhvr>
                                        <p:cTn id="42" dur="500"/>
                                        <p:tgtEl>
                                          <p:spTgt spid="1741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in)">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7414">
                                            <p:txEl>
                                              <p:pRg st="11" end="11"/>
                                            </p:txEl>
                                          </p:spTgt>
                                        </p:tgtEl>
                                        <p:attrNameLst>
                                          <p:attrName>style.visibility</p:attrName>
                                        </p:attrNameLst>
                                      </p:cBhvr>
                                      <p:to>
                                        <p:strVal val="visible"/>
                                      </p:to>
                                    </p:set>
                                    <p:animEffect transition="in" filter="box(in)">
                                      <p:cBhvr>
                                        <p:cTn id="52" dur="500"/>
                                        <p:tgtEl>
                                          <p:spTgt spid="1741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ox(in)">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7414">
                                            <p:txEl>
                                              <p:pRg st="13" end="13"/>
                                            </p:txEl>
                                          </p:spTgt>
                                        </p:tgtEl>
                                        <p:attrNameLst>
                                          <p:attrName>style.visibility</p:attrName>
                                        </p:attrNameLst>
                                      </p:cBhvr>
                                      <p:to>
                                        <p:strVal val="visible"/>
                                      </p:to>
                                    </p:set>
                                    <p:animEffect transition="in" filter="box(in)">
                                      <p:cBhvr>
                                        <p:cTn id="62" dur="500"/>
                                        <p:tgtEl>
                                          <p:spTgt spid="17414">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ox(in)">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Content Placeholder 5"/>
          <p:cNvSpPr>
            <a:spLocks noGrp="1"/>
          </p:cNvSpPr>
          <p:nvPr>
            <p:ph sz="quarter" idx="4294967295"/>
          </p:nvPr>
        </p:nvSpPr>
        <p:spPr>
          <a:xfrm>
            <a:off x="124778" y="364418"/>
            <a:ext cx="8882062" cy="6492240"/>
          </a:xfrm>
        </p:spPr>
        <p:txBody>
          <a:bodyPr wrap="square">
            <a:spAutoFit/>
          </a:bodyPr>
          <a:lstStyle/>
          <a:p>
            <a:pPr marL="273050" lvl="1" indent="-273050" algn="just">
              <a:lnSpc>
                <a:spcPts val="2800"/>
              </a:lnSpc>
              <a:spcBef>
                <a:spcPts val="0"/>
              </a:spcBef>
              <a:buClr>
                <a:schemeClr val="accent1"/>
              </a:buClr>
              <a:buNone/>
            </a:pPr>
            <a:r>
              <a:rPr lang="en-US" sz="2300" dirty="0" smtClean="0">
                <a:solidFill>
                  <a:schemeClr val="tx1"/>
                </a:solidFill>
                <a:latin typeface="Arial" pitchFamily="34" charset="0"/>
                <a:cs typeface="Arial" pitchFamily="34" charset="0"/>
              </a:rPr>
              <a:t>1.5.3 </a:t>
            </a:r>
            <a:r>
              <a:rPr lang="en-US" sz="2300" dirty="0" err="1" smtClean="0">
                <a:solidFill>
                  <a:schemeClr val="tx1"/>
                </a:solidFill>
                <a:latin typeface="Arial" pitchFamily="34" charset="0"/>
                <a:cs typeface="Arial" pitchFamily="34" charset="0"/>
              </a:rPr>
              <a:t>Các</a:t>
            </a:r>
            <a:r>
              <a:rPr lang="en-US" sz="2300" dirty="0" smtClean="0">
                <a:solidFill>
                  <a:schemeClr val="tx1"/>
                </a:solidFill>
                <a:latin typeface="Arial" pitchFamily="34" charset="0"/>
                <a:cs typeface="Arial" pitchFamily="34" charset="0"/>
              </a:rPr>
              <a:t> directive (</a:t>
            </a:r>
            <a:r>
              <a:rPr lang="en-US" sz="2300" dirty="0" err="1" smtClean="0">
                <a:solidFill>
                  <a:schemeClr val="tx1"/>
                </a:solidFill>
                <a:latin typeface="Arial" pitchFamily="34" charset="0"/>
                <a:cs typeface="Arial" pitchFamily="34" charset="0"/>
              </a:rPr>
              <a:t>lệnh</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điều</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khiển</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khi</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dịch</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chương</a:t>
            </a:r>
            <a:r>
              <a:rPr lang="en-US" sz="2300" dirty="0" smtClean="0">
                <a:solidFill>
                  <a:schemeClr val="tx1"/>
                </a:solidFill>
                <a:latin typeface="Arial" pitchFamily="34" charset="0"/>
                <a:cs typeface="Arial" pitchFamily="34" charset="0"/>
              </a:rPr>
              <a:t> </a:t>
            </a:r>
            <a:r>
              <a:rPr lang="en-US" sz="2300" dirty="0" err="1" smtClean="0">
                <a:solidFill>
                  <a:schemeClr val="tx1"/>
                </a:solidFill>
                <a:latin typeface="Arial" pitchFamily="34" charset="0"/>
                <a:cs typeface="Arial" pitchFamily="34" charset="0"/>
              </a:rPr>
              <a:t>trình</a:t>
            </a:r>
            <a:r>
              <a:rPr lang="en-US" sz="2300" dirty="0" smtClean="0">
                <a:solidFill>
                  <a:schemeClr val="tx1"/>
                </a:solidFill>
                <a:latin typeface="Arial" pitchFamily="34" charset="0"/>
                <a:cs typeface="Arial" pitchFamily="34" charset="0"/>
              </a:rPr>
              <a:t>)</a:t>
            </a:r>
          </a:p>
          <a:p>
            <a:pPr marL="0" indent="17463" algn="just" eaLnBrk="1" hangingPunct="1">
              <a:lnSpc>
                <a:spcPts val="2800"/>
              </a:lnSpc>
              <a:spcBef>
                <a:spcPts val="0"/>
              </a:spcBef>
              <a:buNone/>
            </a:pP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directive </a:t>
            </a:r>
            <a:r>
              <a:rPr lang="en-US" sz="2500" dirty="0" err="1" smtClean="0">
                <a:solidFill>
                  <a:schemeClr val="tx1"/>
                </a:solidFill>
                <a:latin typeface="Times New Roman" pitchFamily="18" charset="0"/>
                <a:cs typeface="Times New Roman" pitchFamily="18" charset="0"/>
              </a:rPr>
              <a:t>không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sinh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ra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máy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chạy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hỗ</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CT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rất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nhiều</a:t>
            </a:r>
            <a:r>
              <a:rPr lang="en-US" sz="2500" dirty="0" smtClean="0">
                <a:solidFill>
                  <a:schemeClr val="tx1"/>
                </a:solidFill>
                <a:latin typeface="Times New Roman" pitchFamily="18" charset="0"/>
                <a:cs typeface="Times New Roman" pitchFamily="18" charset="0"/>
              </a:rPr>
              <a:t> directive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directive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khiển</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quan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trọng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cả</a:t>
            </a:r>
            <a:r>
              <a:rPr lang="en-US" sz="2500" dirty="0" smtClean="0">
                <a:solidFill>
                  <a:schemeClr val="tx1"/>
                </a:solidFill>
                <a:latin typeface="Times New Roman" pitchFamily="18" charset="0"/>
                <a:cs typeface="Times New Roman" pitchFamily="18" charset="0"/>
              </a:rPr>
              <a:t>.   </a:t>
            </a:r>
          </a:p>
          <a:p>
            <a:pPr marL="0" indent="17463" algn="just" eaLnBrk="1" hangingPunct="1">
              <a:lnSpc>
                <a:spcPts val="2800"/>
              </a:lnSpc>
              <a:spcBef>
                <a:spcPts val="0"/>
              </a:spcBef>
              <a:buNone/>
            </a:pPr>
            <a:r>
              <a:rPr lang="en-US" sz="2500" u="sng" dirty="0" smtClean="0">
                <a:solidFill>
                  <a:schemeClr val="tx1"/>
                </a:solidFill>
                <a:latin typeface="Times New Roman" pitchFamily="18" charset="0"/>
                <a:cs typeface="Times New Roman" pitchFamily="18" charset="0"/>
              </a:rPr>
              <a:t>1.5.3.1 </a:t>
            </a:r>
            <a:r>
              <a:rPr lang="en-US" sz="2500" u="sng" dirty="0" err="1" smtClean="0">
                <a:solidFill>
                  <a:schemeClr val="tx1"/>
                </a:solidFill>
                <a:latin typeface="Times New Roman" pitchFamily="18" charset="0"/>
                <a:cs typeface="Times New Roman" pitchFamily="18" charset="0"/>
              </a:rPr>
              <a:t>Các</a:t>
            </a:r>
            <a:r>
              <a:rPr lang="en-US" sz="2500" u="sng" dirty="0" smtClean="0">
                <a:solidFill>
                  <a:schemeClr val="tx1"/>
                </a:solidFill>
                <a:latin typeface="Times New Roman" pitchFamily="18" charset="0"/>
                <a:cs typeface="Times New Roman" pitchFamily="18" charset="0"/>
              </a:rPr>
              <a:t> </a:t>
            </a:r>
            <a:r>
              <a:rPr lang="en-US" sz="2500" u="sng" dirty="0" err="1" smtClean="0">
                <a:solidFill>
                  <a:schemeClr val="tx1"/>
                </a:solidFill>
                <a:latin typeface="Times New Roman" pitchFamily="18" charset="0"/>
                <a:cs typeface="Times New Roman" pitchFamily="18" charset="0"/>
              </a:rPr>
              <a:t>lệnh</a:t>
            </a:r>
            <a:r>
              <a:rPr lang="en-US" sz="2500" u="sng" dirty="0" smtClean="0">
                <a:solidFill>
                  <a:schemeClr val="tx1"/>
                </a:solidFill>
                <a:latin typeface="Times New Roman" pitchFamily="18" charset="0"/>
                <a:cs typeface="Times New Roman" pitchFamily="18" charset="0"/>
              </a:rPr>
              <a:t> </a:t>
            </a:r>
            <a:r>
              <a:rPr lang="en-US" sz="2500" u="sng" dirty="0" err="1" smtClean="0">
                <a:solidFill>
                  <a:schemeClr val="tx1"/>
                </a:solidFill>
                <a:latin typeface="Times New Roman" pitchFamily="18" charset="0"/>
                <a:cs typeface="Times New Roman" pitchFamily="18" charset="0"/>
              </a:rPr>
              <a:t>điều</a:t>
            </a:r>
            <a:r>
              <a:rPr lang="en-US" sz="2500" u="sng" dirty="0" smtClean="0">
                <a:solidFill>
                  <a:schemeClr val="tx1"/>
                </a:solidFill>
                <a:latin typeface="Times New Roman" pitchFamily="18" charset="0"/>
                <a:cs typeface="Times New Roman" pitchFamily="18" charset="0"/>
              </a:rPr>
              <a:t> </a:t>
            </a:r>
            <a:r>
              <a:rPr lang="en-US" sz="2500" u="sng" dirty="0" err="1" smtClean="0">
                <a:solidFill>
                  <a:schemeClr val="tx1"/>
                </a:solidFill>
                <a:latin typeface="Times New Roman" pitchFamily="18" charset="0"/>
                <a:cs typeface="Times New Roman" pitchFamily="18" charset="0"/>
              </a:rPr>
              <a:t>khiển</a:t>
            </a:r>
            <a:r>
              <a:rPr lang="en-US" sz="2500" u="sng" dirty="0" smtClean="0">
                <a:solidFill>
                  <a:schemeClr val="tx1"/>
                </a:solidFill>
                <a:latin typeface="Times New Roman" pitchFamily="18" charset="0"/>
                <a:cs typeface="Times New Roman" pitchFamily="18" charset="0"/>
              </a:rPr>
              <a:t> segment (segment directives)</a:t>
            </a:r>
          </a:p>
          <a:p>
            <a:pPr marL="0" indent="17463" algn="just" eaLnBrk="1" hangingPunct="1">
              <a:lnSpc>
                <a:spcPts val="2800"/>
              </a:lnSpc>
              <a:spcBef>
                <a:spcPts val="0"/>
              </a:spcBef>
              <a:buNone/>
            </a:pP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dạng</a:t>
            </a:r>
            <a:r>
              <a:rPr lang="en-US" sz="2500" dirty="0" smtClean="0">
                <a:solidFill>
                  <a:schemeClr val="tx1"/>
                </a:solidFill>
                <a:latin typeface="Times New Roman" pitchFamily="18" charset="0"/>
                <a:cs typeface="Times New Roman" pitchFamily="18" charset="0"/>
              </a:rPr>
              <a:t> directive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khiển</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đơn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giản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chuẩn</a:t>
            </a:r>
            <a:r>
              <a:rPr lang="en-US" sz="2500" dirty="0" smtClean="0">
                <a:solidFill>
                  <a:schemeClr val="tx1"/>
                </a:solidFill>
                <a:latin typeface="Times New Roman" pitchFamily="18" charset="0"/>
                <a:cs typeface="Times New Roman" pitchFamily="18" charset="0"/>
              </a:rPr>
              <a:t>.</a:t>
            </a:r>
          </a:p>
          <a:p>
            <a:pPr marL="0" indent="17463" algn="just" eaLnBrk="1" hangingPunct="1">
              <a:lnSpc>
                <a:spcPts val="2800"/>
              </a:lnSpc>
              <a:spcBef>
                <a:spcPts val="0"/>
              </a:spcBef>
              <a:buNone/>
            </a:pPr>
            <a:r>
              <a:rPr lang="en-US" sz="2500" i="1" dirty="0" smtClean="0">
                <a:solidFill>
                  <a:schemeClr val="tx1"/>
                </a:solidFill>
                <a:latin typeface="Times New Roman" pitchFamily="18" charset="0"/>
                <a:cs typeface="Times New Roman" pitchFamily="18" charset="0"/>
              </a:rPr>
              <a:t>A. </a:t>
            </a:r>
            <a:r>
              <a:rPr lang="en-US" sz="2500" i="1" u="sng" dirty="0" err="1" smtClean="0">
                <a:solidFill>
                  <a:schemeClr val="tx1"/>
                </a:solidFill>
                <a:latin typeface="Times New Roman" pitchFamily="18" charset="0"/>
                <a:cs typeface="Times New Roman" pitchFamily="18" charset="0"/>
              </a:rPr>
              <a:t>Các</a:t>
            </a:r>
            <a:r>
              <a:rPr lang="en-US" sz="2500" i="1" u="sng" dirty="0" smtClean="0">
                <a:solidFill>
                  <a:schemeClr val="tx1"/>
                </a:solidFill>
                <a:latin typeface="Times New Roman" pitchFamily="18" charset="0"/>
                <a:cs typeface="Times New Roman" pitchFamily="18" charset="0"/>
              </a:rPr>
              <a:t> </a:t>
            </a:r>
            <a:r>
              <a:rPr lang="en-US" sz="2500" i="1" u="sng" dirty="0" err="1" smtClean="0">
                <a:solidFill>
                  <a:schemeClr val="tx1"/>
                </a:solidFill>
                <a:latin typeface="Times New Roman" pitchFamily="18" charset="0"/>
                <a:cs typeface="Times New Roman" pitchFamily="18" charset="0"/>
              </a:rPr>
              <a:t>lệnh</a:t>
            </a:r>
            <a:r>
              <a:rPr lang="en-US" sz="2500" i="1" u="sng" dirty="0" smtClean="0">
                <a:solidFill>
                  <a:schemeClr val="tx1"/>
                </a:solidFill>
                <a:latin typeface="Times New Roman" pitchFamily="18" charset="0"/>
                <a:cs typeface="Times New Roman" pitchFamily="18" charset="0"/>
              </a:rPr>
              <a:t> </a:t>
            </a:r>
            <a:r>
              <a:rPr lang="en-US" sz="2500" i="1" u="sng" dirty="0" err="1" smtClean="0">
                <a:solidFill>
                  <a:schemeClr val="tx1"/>
                </a:solidFill>
                <a:latin typeface="Times New Roman" pitchFamily="18" charset="0"/>
                <a:cs typeface="Times New Roman" pitchFamily="18" charset="0"/>
              </a:rPr>
              <a:t>điều</a:t>
            </a:r>
            <a:r>
              <a:rPr lang="en-US" sz="2500" i="1" u="sng" dirty="0" smtClean="0">
                <a:solidFill>
                  <a:schemeClr val="tx1"/>
                </a:solidFill>
                <a:latin typeface="Times New Roman" pitchFamily="18" charset="0"/>
                <a:cs typeface="Times New Roman" pitchFamily="18" charset="0"/>
              </a:rPr>
              <a:t> </a:t>
            </a:r>
            <a:r>
              <a:rPr lang="en-US" sz="2500" i="1" u="sng" dirty="0" err="1" smtClean="0">
                <a:solidFill>
                  <a:schemeClr val="tx1"/>
                </a:solidFill>
                <a:latin typeface="Times New Roman" pitchFamily="18" charset="0"/>
                <a:cs typeface="Times New Roman" pitchFamily="18" charset="0"/>
              </a:rPr>
              <a:t>khiển</a:t>
            </a:r>
            <a:r>
              <a:rPr lang="en-US" sz="2500" i="1" u="sng" dirty="0" smtClean="0">
                <a:solidFill>
                  <a:schemeClr val="tx1"/>
                </a:solidFill>
                <a:latin typeface="Times New Roman" pitchFamily="18" charset="0"/>
                <a:cs typeface="Times New Roman" pitchFamily="18" charset="0"/>
              </a:rPr>
              <a:t> segment </a:t>
            </a:r>
            <a:r>
              <a:rPr lang="en-US" sz="2500" i="1" u="sng" dirty="0" err="1" smtClean="0">
                <a:solidFill>
                  <a:schemeClr val="tx1"/>
                </a:solidFill>
                <a:latin typeface="Times New Roman" pitchFamily="18" charset="0"/>
                <a:cs typeface="Times New Roman" pitchFamily="18" charset="0"/>
              </a:rPr>
              <a:t>dạng</a:t>
            </a:r>
            <a:r>
              <a:rPr lang="en-US" sz="2500" i="1" u="sng" dirty="0" smtClean="0">
                <a:solidFill>
                  <a:schemeClr val="tx1"/>
                </a:solidFill>
                <a:latin typeface="Times New Roman" pitchFamily="18" charset="0"/>
                <a:cs typeface="Times New Roman" pitchFamily="18" charset="0"/>
              </a:rPr>
              <a:t> </a:t>
            </a:r>
            <a:r>
              <a:rPr lang="en-US" sz="2500" i="1" u="sng" dirty="0" err="1" smtClean="0">
                <a:solidFill>
                  <a:schemeClr val="tx1"/>
                </a:solidFill>
                <a:latin typeface="Times New Roman" pitchFamily="18" charset="0"/>
                <a:cs typeface="Times New Roman" pitchFamily="18" charset="0"/>
              </a:rPr>
              <a:t>đơn</a:t>
            </a:r>
            <a:r>
              <a:rPr lang="en-US" sz="2500" i="1" u="sng" dirty="0" smtClean="0">
                <a:solidFill>
                  <a:schemeClr val="tx1"/>
                </a:solidFill>
                <a:latin typeface="Times New Roman" pitchFamily="18" charset="0"/>
                <a:cs typeface="Times New Roman" pitchFamily="18" charset="0"/>
              </a:rPr>
              <a:t> </a:t>
            </a:r>
            <a:r>
              <a:rPr lang="en-US" sz="2500" i="1" u="sng" dirty="0" err="1" smtClean="0">
                <a:solidFill>
                  <a:schemeClr val="tx1"/>
                </a:solidFill>
                <a:latin typeface="Times New Roman" pitchFamily="18" charset="0"/>
                <a:cs typeface="Times New Roman" pitchFamily="18" charset="0"/>
              </a:rPr>
              <a:t>giản</a:t>
            </a:r>
            <a:endParaRPr lang="en-US" sz="2500" i="1" u="sng" dirty="0" smtClean="0">
              <a:solidFill>
                <a:schemeClr val="tx1"/>
              </a:solidFill>
              <a:latin typeface="Times New Roman" pitchFamily="18" charset="0"/>
              <a:cs typeface="Times New Roman" pitchFamily="18" charset="0"/>
            </a:endParaRPr>
          </a:p>
          <a:p>
            <a:pPr marL="0" indent="17463" algn="just" eaLnBrk="1" hangingPunct="1">
              <a:lnSpc>
                <a:spcPts val="2800"/>
              </a:lnSpc>
              <a:spcBef>
                <a:spcPts val="0"/>
              </a:spcBef>
              <a:buNone/>
            </a:pP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4 directive hay </a:t>
            </a:r>
            <a:r>
              <a:rPr lang="en-US" sz="2500" dirty="0" err="1" smtClean="0">
                <a:solidFill>
                  <a:schemeClr val="tx1"/>
                </a:solidFill>
                <a:latin typeface="Times New Roman" pitchFamily="18" charset="0"/>
                <a:cs typeface="Times New Roman" pitchFamily="18" charset="0"/>
              </a:rPr>
              <a:t>dùng</a:t>
            </a:r>
            <a:r>
              <a:rPr lang="en-US" sz="2500" dirty="0" smtClean="0">
                <a:solidFill>
                  <a:schemeClr val="tx1"/>
                </a:solidFill>
                <a:latin typeface="Times New Roman" pitchFamily="18" charset="0"/>
                <a:cs typeface="Times New Roman" pitchFamily="18" charset="0"/>
              </a:rPr>
              <a:t> : .MODEL, .STACK, .DATA, .CODE</a:t>
            </a:r>
          </a:p>
          <a:p>
            <a:pPr marL="0" indent="17463" algn="just" eaLnBrk="1" hangingPunct="1">
              <a:lnSpc>
                <a:spcPts val="2800"/>
              </a:lnSpc>
              <a:spcBef>
                <a:spcPts val="0"/>
              </a:spcBef>
              <a:buNone/>
            </a:pPr>
            <a:r>
              <a:rPr lang="en-US" sz="2500" dirty="0" smtClean="0">
                <a:solidFill>
                  <a:schemeClr val="tx1"/>
                </a:solidFill>
                <a:latin typeface="Times New Roman" pitchFamily="18" charset="0"/>
                <a:cs typeface="Times New Roman" pitchFamily="18" charset="0"/>
              </a:rPr>
              <a:t>a.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khiển</a:t>
            </a:r>
            <a:r>
              <a:rPr lang="en-US" sz="2500" dirty="0" smtClean="0">
                <a:solidFill>
                  <a:schemeClr val="tx1"/>
                </a:solidFill>
                <a:latin typeface="Times New Roman" pitchFamily="18" charset="0"/>
                <a:cs typeface="Times New Roman" pitchFamily="18" charset="0"/>
              </a:rPr>
              <a:t> .MODEL:</a:t>
            </a:r>
          </a:p>
          <a:p>
            <a:pPr marL="287338" indent="1588" algn="just" eaLnBrk="1" hangingPunct="1">
              <a:lnSpc>
                <a:spcPts val="2800"/>
              </a:lnSpc>
              <a:spcBef>
                <a:spcPts val="0"/>
              </a:spcBef>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bộ</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thích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hợp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a:t>
            </a:r>
          </a:p>
          <a:p>
            <a:pPr marL="290513" indent="17463" algn="just" eaLnBrk="1" hangingPunct="1">
              <a:lnSpc>
                <a:spcPts val="2800"/>
              </a:lnSpc>
              <a:spcBef>
                <a:spcPts val="0"/>
              </a:spcBef>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 </a:t>
            </a:r>
          </a:p>
          <a:p>
            <a:pPr marL="0" indent="17463" algn="just" eaLnBrk="1" hangingPunct="1">
              <a:spcBef>
                <a:spcPts val="100"/>
              </a:spcBef>
              <a:buNone/>
            </a:pPr>
            <a:endParaRPr lang="en-US" sz="2500" dirty="0" smtClean="0">
              <a:solidFill>
                <a:schemeClr val="tx1"/>
              </a:solidFill>
              <a:latin typeface="Times New Roman" pitchFamily="18" charset="0"/>
              <a:cs typeface="Times New Roman" pitchFamily="18" charset="0"/>
            </a:endParaRPr>
          </a:p>
          <a:p>
            <a:pPr marL="0" indent="17463" algn="just" eaLnBrk="1" hangingPunct="1">
              <a:spcBef>
                <a:spcPts val="100"/>
              </a:spcBef>
              <a:buNone/>
            </a:pPr>
            <a:endParaRPr lang="en-US" sz="2300" dirty="0" smtClean="0">
              <a:latin typeface="Arial" pitchFamily="34" charset="0"/>
              <a:cs typeface="Arial" pitchFamily="34" charset="0"/>
            </a:endParaRPr>
          </a:p>
          <a:p>
            <a:pPr marL="0" indent="17463" algn="just" eaLnBrk="1" hangingPunct="1">
              <a:spcBef>
                <a:spcPts val="100"/>
              </a:spcBef>
              <a:buNone/>
            </a:pPr>
            <a:endParaRPr lang="en-US" sz="2300" dirty="0" smtClean="0">
              <a:latin typeface="Arial" pitchFamily="34" charset="0"/>
              <a:cs typeface="Arial" pitchFamily="34" charset="0"/>
            </a:endParaRPr>
          </a:p>
          <a:p>
            <a:pPr marL="0" indent="17463" algn="just" eaLnBrk="1" hangingPunct="1">
              <a:spcBef>
                <a:spcPts val="100"/>
              </a:spcBef>
              <a:buNone/>
            </a:pPr>
            <a:endParaRPr lang="en-US" sz="2300" dirty="0" smtClean="0">
              <a:latin typeface="Arial" pitchFamily="34" charset="0"/>
              <a:cs typeface="Arial" pitchFamily="34" charset="0"/>
            </a:endParaRPr>
          </a:p>
          <a:p>
            <a:pPr marL="0" indent="17463" algn="just" eaLnBrk="1" hangingPunct="1">
              <a:spcBef>
                <a:spcPts val="100"/>
              </a:spcBef>
              <a:buNone/>
            </a:pPr>
            <a:endParaRPr lang="en-US" sz="2300" dirty="0" smtClean="0">
              <a:latin typeface="Arial" pitchFamily="34" charset="0"/>
              <a:cs typeface="Arial" pitchFamily="34" charset="0"/>
            </a:endParaRPr>
          </a:p>
        </p:txBody>
      </p:sp>
      <p:sp>
        <p:nvSpPr>
          <p:cNvPr id="19459" name="Date Placeholder 2"/>
          <p:cNvSpPr>
            <a:spLocks noGrp="1"/>
          </p:cNvSpPr>
          <p:nvPr>
            <p:ph type="dt" sz="half" idx="4294967295"/>
          </p:nvPr>
        </p:nvSpPr>
        <p:spPr bwMode="auto">
          <a:xfrm>
            <a:off x="8534400" y="6572898"/>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EE99589E-C3D1-42BD-93BC-250A6BD920DA}" type="slidenum">
              <a:rPr lang="en-US" sz="1400" smtClean="0"/>
              <a:pPr algn="l" fontAlgn="base">
                <a:spcBef>
                  <a:spcPct val="0"/>
                </a:spcBef>
                <a:spcAft>
                  <a:spcPct val="0"/>
                </a:spcAft>
                <a:defRPr/>
              </a:pPr>
              <a:t>31</a:t>
            </a:fld>
            <a:endParaRPr lang="en-US" sz="1400" dirty="0" smtClean="0"/>
          </a:p>
        </p:txBody>
      </p:sp>
      <p:sp>
        <p:nvSpPr>
          <p:cNvPr id="16" name="TextBox 15"/>
          <p:cNvSpPr txBox="1"/>
          <p:nvPr/>
        </p:nvSpPr>
        <p:spPr>
          <a:xfrm>
            <a:off x="1785918" y="4291972"/>
            <a:ext cx="7189133" cy="32004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.MODEL   </a:t>
            </a:r>
            <a:r>
              <a:rPr lang="en-US" sz="1700" b="1" dirty="0" err="1" smtClean="0">
                <a:solidFill>
                  <a:schemeClr val="bg1"/>
                </a:solidFill>
                <a:cs typeface="Arial" pitchFamily="34" charset="0"/>
              </a:rPr>
              <a:t>kiểu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mô</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hình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bộ</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nhớ</a:t>
            </a:r>
            <a:endParaRPr lang="en-US" sz="1700" b="1" dirty="0" smtClean="0">
              <a:solidFill>
                <a:schemeClr val="bg1"/>
              </a:solidFill>
              <a:cs typeface="Arial" pitchFamily="34" charset="0"/>
            </a:endParaRPr>
          </a:p>
        </p:txBody>
      </p:sp>
      <p:sp>
        <p:nvSpPr>
          <p:cNvPr id="6" name="TextBox 5"/>
          <p:cNvSpPr txBox="1"/>
          <p:nvPr/>
        </p:nvSpPr>
        <p:spPr>
          <a:xfrm>
            <a:off x="1785918" y="6148406"/>
            <a:ext cx="7189133" cy="369332"/>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1493838" algn="l"/>
                <a:tab pos="2971800" algn="l"/>
              </a:tabLst>
            </a:pP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huge                   </a:t>
            </a: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code ≥ 64k ;  data ≥ 64k song 1 array ≥  64k</a:t>
            </a:r>
          </a:p>
        </p:txBody>
      </p:sp>
      <p:sp>
        <p:nvSpPr>
          <p:cNvPr id="7" name="TextBox 6"/>
          <p:cNvSpPr txBox="1"/>
          <p:nvPr/>
        </p:nvSpPr>
        <p:spPr>
          <a:xfrm>
            <a:off x="1785918" y="4612012"/>
            <a:ext cx="7189133"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2971800" algn="l"/>
              </a:tabLst>
            </a:pPr>
            <a:r>
              <a:rPr lang="en-US" b="1" dirty="0" smtClean="0">
                <a:solidFill>
                  <a:schemeClr val="bg1"/>
                </a:solidFill>
                <a:latin typeface="Arial Narrow" pitchFamily="34" charset="0"/>
              </a:rPr>
              <a:t>                              tiny                     </a:t>
            </a:r>
            <a:r>
              <a:rPr lang="en-US" b="1" dirty="0" err="1" smtClean="0">
                <a:solidFill>
                  <a:schemeClr val="bg1"/>
                </a:solidFill>
                <a:latin typeface="Arial Narrow" pitchFamily="34" charset="0"/>
              </a:rPr>
              <a:t>code+data</a:t>
            </a:r>
            <a:r>
              <a:rPr lang="en-US" b="1" dirty="0" smtClean="0">
                <a:solidFill>
                  <a:schemeClr val="bg1"/>
                </a:solidFill>
                <a:latin typeface="Arial Narrow" pitchFamily="34" charset="0"/>
              </a:rPr>
              <a:t> ≤ 64k</a:t>
            </a:r>
          </a:p>
        </p:txBody>
      </p:sp>
      <p:sp>
        <p:nvSpPr>
          <p:cNvPr id="8" name="TextBox 7"/>
          <p:cNvSpPr txBox="1"/>
          <p:nvPr/>
        </p:nvSpPr>
        <p:spPr>
          <a:xfrm>
            <a:off x="1785918" y="4938966"/>
            <a:ext cx="7189133" cy="369332"/>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2971800" algn="l"/>
              </a:tabLst>
            </a:pPr>
            <a:r>
              <a:rPr lang="en-US" b="1" dirty="0" smtClean="0">
                <a:solidFill>
                  <a:schemeClr val="bg1"/>
                </a:solidFill>
                <a:latin typeface="Arial Narrow" pitchFamily="34" charset="0"/>
              </a:rPr>
              <a:t>                            small                   </a:t>
            </a: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code ≤ 64k ; data ≤ 64k</a:t>
            </a:r>
          </a:p>
        </p:txBody>
      </p:sp>
      <p:sp>
        <p:nvSpPr>
          <p:cNvPr id="9" name="TextBox 8"/>
          <p:cNvSpPr txBox="1"/>
          <p:nvPr/>
        </p:nvSpPr>
        <p:spPr>
          <a:xfrm>
            <a:off x="1785918" y="5219956"/>
            <a:ext cx="7189133" cy="369332"/>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2971800" algn="l"/>
              </a:tabLst>
            </a:pPr>
            <a:r>
              <a:rPr lang="en-US" b="1" dirty="0" smtClean="0">
                <a:solidFill>
                  <a:schemeClr val="bg1"/>
                </a:solidFill>
                <a:latin typeface="Arial Narrow" pitchFamily="34" charset="0"/>
              </a:rPr>
              <a:t>                          compact              </a:t>
            </a: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code ≤ 64k ;  data ≥ 64k</a:t>
            </a:r>
          </a:p>
        </p:txBody>
      </p:sp>
      <p:sp>
        <p:nvSpPr>
          <p:cNvPr id="10" name="TextBox 9"/>
          <p:cNvSpPr txBox="1"/>
          <p:nvPr/>
        </p:nvSpPr>
        <p:spPr>
          <a:xfrm>
            <a:off x="1785918" y="5536188"/>
            <a:ext cx="7189133" cy="369332"/>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2971800" algn="l"/>
              </a:tabLst>
            </a:pPr>
            <a:r>
              <a:rPr lang="en-US" b="1" dirty="0" smtClean="0">
                <a:solidFill>
                  <a:schemeClr val="bg1"/>
                </a:solidFill>
                <a:latin typeface="Arial Narrow" pitchFamily="34" charset="0"/>
              </a:rPr>
              <a:t>                           medium               </a:t>
            </a: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code ≥ 64k ;  data ≤ 64k</a:t>
            </a:r>
          </a:p>
        </p:txBody>
      </p:sp>
      <p:sp>
        <p:nvSpPr>
          <p:cNvPr id="11" name="TextBox 10"/>
          <p:cNvSpPr txBox="1"/>
          <p:nvPr/>
        </p:nvSpPr>
        <p:spPr>
          <a:xfrm>
            <a:off x="1785918" y="5842896"/>
            <a:ext cx="7189133" cy="369332"/>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2971800" algn="l"/>
              </a:tabLst>
            </a:pPr>
            <a:r>
              <a:rPr lang="en-US" b="1" dirty="0" smtClean="0">
                <a:solidFill>
                  <a:schemeClr val="bg1"/>
                </a:solidFill>
                <a:latin typeface="Arial Narrow" pitchFamily="34" charset="0"/>
              </a:rPr>
              <a:t>                             large                   </a:t>
            </a: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code ≥ 64k ;  data ≥ 64k song 1 array ≤  64k</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Effect transition="in" filter="fade">
                                      <p:cBhvr>
                                        <p:cTn id="7" dur="500"/>
                                        <p:tgtEl>
                                          <p:spTgt spid="184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8">
                                            <p:txEl>
                                              <p:pRg st="1" end="1"/>
                                            </p:txEl>
                                          </p:spTgt>
                                        </p:tgtEl>
                                        <p:attrNameLst>
                                          <p:attrName>style.visibility</p:attrName>
                                        </p:attrNameLst>
                                      </p:cBhvr>
                                      <p:to>
                                        <p:strVal val="visible"/>
                                      </p:to>
                                    </p:set>
                                    <p:animEffect transition="in" filter="fade">
                                      <p:cBhvr>
                                        <p:cTn id="12" dur="500"/>
                                        <p:tgtEl>
                                          <p:spTgt spid="184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38">
                                            <p:txEl>
                                              <p:pRg st="2" end="2"/>
                                            </p:txEl>
                                          </p:spTgt>
                                        </p:tgtEl>
                                        <p:attrNameLst>
                                          <p:attrName>style.visibility</p:attrName>
                                        </p:attrNameLst>
                                      </p:cBhvr>
                                      <p:to>
                                        <p:strVal val="visible"/>
                                      </p:to>
                                    </p:set>
                                    <p:animEffect transition="in" filter="fade">
                                      <p:cBhvr>
                                        <p:cTn id="17" dur="500"/>
                                        <p:tgtEl>
                                          <p:spTgt spid="184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38">
                                            <p:txEl>
                                              <p:pRg st="3" end="3"/>
                                            </p:txEl>
                                          </p:spTgt>
                                        </p:tgtEl>
                                        <p:attrNameLst>
                                          <p:attrName>style.visibility</p:attrName>
                                        </p:attrNameLst>
                                      </p:cBhvr>
                                      <p:to>
                                        <p:strVal val="visible"/>
                                      </p:to>
                                    </p:set>
                                    <p:animEffect transition="in" filter="fade">
                                      <p:cBhvr>
                                        <p:cTn id="22" dur="500"/>
                                        <p:tgtEl>
                                          <p:spTgt spid="184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38">
                                            <p:txEl>
                                              <p:pRg st="4" end="4"/>
                                            </p:txEl>
                                          </p:spTgt>
                                        </p:tgtEl>
                                        <p:attrNameLst>
                                          <p:attrName>style.visibility</p:attrName>
                                        </p:attrNameLst>
                                      </p:cBhvr>
                                      <p:to>
                                        <p:strVal val="visible"/>
                                      </p:to>
                                    </p:set>
                                    <p:animEffect transition="in" filter="fade">
                                      <p:cBhvr>
                                        <p:cTn id="27" dur="500"/>
                                        <p:tgtEl>
                                          <p:spTgt spid="184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38">
                                            <p:txEl>
                                              <p:pRg st="5" end="5"/>
                                            </p:txEl>
                                          </p:spTgt>
                                        </p:tgtEl>
                                        <p:attrNameLst>
                                          <p:attrName>style.visibility</p:attrName>
                                        </p:attrNameLst>
                                      </p:cBhvr>
                                      <p:to>
                                        <p:strVal val="visible"/>
                                      </p:to>
                                    </p:set>
                                    <p:animEffect transition="in" filter="fade">
                                      <p:cBhvr>
                                        <p:cTn id="32" dur="500"/>
                                        <p:tgtEl>
                                          <p:spTgt spid="184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38">
                                            <p:txEl>
                                              <p:pRg st="6" end="6"/>
                                            </p:txEl>
                                          </p:spTgt>
                                        </p:tgtEl>
                                        <p:attrNameLst>
                                          <p:attrName>style.visibility</p:attrName>
                                        </p:attrNameLst>
                                      </p:cBhvr>
                                      <p:to>
                                        <p:strVal val="visible"/>
                                      </p:to>
                                    </p:set>
                                    <p:animEffect transition="in" filter="fade">
                                      <p:cBhvr>
                                        <p:cTn id="37" dur="500"/>
                                        <p:tgtEl>
                                          <p:spTgt spid="184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38">
                                            <p:txEl>
                                              <p:pRg st="7" end="7"/>
                                            </p:txEl>
                                          </p:spTgt>
                                        </p:tgtEl>
                                        <p:attrNameLst>
                                          <p:attrName>style.visibility</p:attrName>
                                        </p:attrNameLst>
                                      </p:cBhvr>
                                      <p:to>
                                        <p:strVal val="visible"/>
                                      </p:to>
                                    </p:set>
                                    <p:animEffect transition="in" filter="fade">
                                      <p:cBhvr>
                                        <p:cTn id="42" dur="500"/>
                                        <p:tgtEl>
                                          <p:spTgt spid="1843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38">
                                            <p:txEl>
                                              <p:pRg st="8" end="8"/>
                                            </p:txEl>
                                          </p:spTgt>
                                        </p:tgtEl>
                                        <p:attrNameLst>
                                          <p:attrName>style.visibility</p:attrName>
                                        </p:attrNameLst>
                                      </p:cBhvr>
                                      <p:to>
                                        <p:strVal val="visible"/>
                                      </p:to>
                                    </p:set>
                                    <p:animEffect transition="in" filter="fade">
                                      <p:cBhvr>
                                        <p:cTn id="47" dur="500"/>
                                        <p:tgtEl>
                                          <p:spTgt spid="1843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ox(i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ox(in)">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ox(in)">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ox(in)">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box(in)">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ox(in)">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box(in)">
                                      <p:cBhvr>
                                        <p:cTn id="8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P spid="9"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Content Placeholder 5"/>
          <p:cNvSpPr>
            <a:spLocks noGrp="1"/>
          </p:cNvSpPr>
          <p:nvPr>
            <p:ph sz="quarter" idx="4294967295"/>
          </p:nvPr>
        </p:nvSpPr>
        <p:spPr>
          <a:xfrm>
            <a:off x="151448" y="390207"/>
            <a:ext cx="8824912" cy="6400800"/>
          </a:xfrm>
        </p:spPr>
        <p:txBody>
          <a:bodyPr wrap="square">
            <a:spAutoFit/>
          </a:bodyPr>
          <a:lstStyle/>
          <a:p>
            <a:pPr marL="0" indent="17463" algn="just" eaLnBrk="1" hangingPunct="1">
              <a:lnSpc>
                <a:spcPts val="2800"/>
              </a:lnSpc>
              <a:spcBef>
                <a:spcPts val="0"/>
              </a:spcBef>
              <a:buNone/>
            </a:pPr>
            <a:r>
              <a:rPr lang="en-US" sz="2500" dirty="0" smtClean="0">
                <a:solidFill>
                  <a:schemeClr val="tx1"/>
                </a:solidFill>
                <a:latin typeface="Times New Roman" pitchFamily="18" charset="0"/>
                <a:cs typeface="Times New Roman" pitchFamily="18" charset="0"/>
              </a:rPr>
              <a:t>b.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khiển</a:t>
            </a:r>
            <a:r>
              <a:rPr lang="en-US" sz="2500" dirty="0" smtClean="0">
                <a:solidFill>
                  <a:schemeClr val="tx1"/>
                </a:solidFill>
                <a:latin typeface="Times New Roman" pitchFamily="18" charset="0"/>
                <a:cs typeface="Times New Roman" pitchFamily="18" charset="0"/>
              </a:rPr>
              <a:t> .STACK:</a:t>
            </a:r>
          </a:p>
          <a:p>
            <a:pPr marL="222250" indent="6350" algn="just" eaLnBrk="1" hangingPunct="1">
              <a:lnSpc>
                <a:spcPts val="2800"/>
              </a:lnSpc>
              <a:spcBef>
                <a:spcPts val="0"/>
              </a:spcBef>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xếp</a:t>
            </a:r>
            <a:r>
              <a:rPr lang="en-US" sz="2500" dirty="0" smtClean="0">
                <a:solidFill>
                  <a:schemeClr val="tx1"/>
                </a:solidFill>
                <a:latin typeface="Times New Roman" pitchFamily="18" charset="0"/>
                <a:cs typeface="Times New Roman" pitchFamily="18" charset="0"/>
              </a:rPr>
              <a:t>.</a:t>
            </a:r>
          </a:p>
          <a:p>
            <a:pPr marL="231775" indent="17463" algn="just" eaLnBrk="1" hangingPunct="1">
              <a:lnSpc>
                <a:spcPts val="2800"/>
              </a:lnSpc>
              <a:spcBef>
                <a:spcPts val="0"/>
              </a:spcBef>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 </a:t>
            </a:r>
          </a:p>
          <a:p>
            <a:pPr marL="0" indent="17463" algn="just" eaLnBrk="1" hangingPunct="1">
              <a:lnSpc>
                <a:spcPts val="2500"/>
              </a:lnSpc>
              <a:spcBef>
                <a:spcPts val="0"/>
              </a:spcBef>
              <a:buNone/>
            </a:pPr>
            <a:endParaRPr lang="en-US" sz="2500" dirty="0" smtClean="0">
              <a:solidFill>
                <a:schemeClr val="tx1"/>
              </a:solidFill>
              <a:latin typeface="Times New Roman" pitchFamily="18" charset="0"/>
              <a:cs typeface="Times New Roman" pitchFamily="18" charset="0"/>
            </a:endParaRPr>
          </a:p>
          <a:p>
            <a:pPr marL="0" indent="17463" algn="just" eaLnBrk="1" hangingPunct="1">
              <a:lnSpc>
                <a:spcPts val="2800"/>
              </a:lnSpc>
              <a:spcBef>
                <a:spcPts val="600"/>
              </a:spcBef>
              <a:buNone/>
            </a:pPr>
            <a:r>
              <a:rPr lang="en-US" sz="2500" dirty="0" smtClean="0">
                <a:solidFill>
                  <a:schemeClr val="tx1"/>
                </a:solidFill>
                <a:latin typeface="Times New Roman" pitchFamily="18" charset="0"/>
                <a:cs typeface="Times New Roman" pitchFamily="18" charset="0"/>
              </a:rPr>
              <a:t>c.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khiển</a:t>
            </a:r>
            <a:r>
              <a:rPr lang="en-US" sz="2500" dirty="0" smtClean="0">
                <a:solidFill>
                  <a:schemeClr val="tx1"/>
                </a:solidFill>
                <a:latin typeface="Times New Roman" pitchFamily="18" charset="0"/>
                <a:cs typeface="Times New Roman" pitchFamily="18" charset="0"/>
              </a:rPr>
              <a:t> .DATA:</a:t>
            </a:r>
          </a:p>
          <a:p>
            <a:pPr marL="228600" indent="0" algn="just" eaLnBrk="1" hangingPunct="1">
              <a:lnSpc>
                <a:spcPts val="2800"/>
              </a:lnSpc>
              <a:spcBef>
                <a:spcPts val="0"/>
              </a:spcBef>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dữ</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liệu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cấp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phát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a:t>
            </a:r>
          </a:p>
          <a:p>
            <a:pPr marL="231775" indent="17463" algn="just" eaLnBrk="1" hangingPunct="1">
              <a:lnSpc>
                <a:spcPts val="2800"/>
              </a:lnSpc>
              <a:spcBef>
                <a:spcPts val="0"/>
              </a:spcBef>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 </a:t>
            </a:r>
          </a:p>
          <a:p>
            <a:pPr marL="0" indent="17463" algn="just" eaLnBrk="1" hangingPunct="1">
              <a:lnSpc>
                <a:spcPts val="2800"/>
              </a:lnSpc>
              <a:spcBef>
                <a:spcPts val="0"/>
              </a:spcBef>
              <a:buNone/>
            </a:pPr>
            <a:endParaRPr lang="en-US" sz="2500" dirty="0" smtClean="0">
              <a:solidFill>
                <a:schemeClr val="tx1"/>
              </a:solidFill>
              <a:latin typeface="Times New Roman" pitchFamily="18" charset="0"/>
              <a:cs typeface="Times New Roman" pitchFamily="18" charset="0"/>
            </a:endParaRPr>
          </a:p>
          <a:p>
            <a:pPr marL="115888" indent="17463" algn="just" eaLnBrk="1" hangingPunct="1">
              <a:lnSpc>
                <a:spcPts val="2800"/>
              </a:lnSpc>
              <a:spcBef>
                <a:spcPts val="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Khai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a:t>
            </a:r>
          </a:p>
          <a:p>
            <a:pPr marL="115888" indent="17463" algn="just" eaLnBrk="1" hangingPunct="1">
              <a:lnSpc>
                <a:spcPts val="2800"/>
              </a:lnSpc>
              <a:spcBef>
                <a:spcPts val="0"/>
              </a:spcBef>
              <a:buNone/>
            </a:pPr>
            <a:endParaRPr lang="en-US" sz="2500" dirty="0" smtClean="0">
              <a:latin typeface="Times New Roman" pitchFamily="18" charset="0"/>
              <a:cs typeface="Times New Roman" pitchFamily="18" charset="0"/>
            </a:endParaRPr>
          </a:p>
          <a:p>
            <a:pPr marL="115888" indent="17463" algn="just" eaLnBrk="1" hangingPunct="1">
              <a:lnSpc>
                <a:spcPts val="2800"/>
              </a:lnSpc>
              <a:spcBef>
                <a:spcPts val="0"/>
              </a:spcBef>
              <a:buNone/>
            </a:pPr>
            <a:endParaRPr lang="en-US" sz="2500" dirty="0" smtClean="0">
              <a:latin typeface="Times New Roman" pitchFamily="18" charset="0"/>
              <a:cs typeface="Times New Roman" pitchFamily="18" charset="0"/>
            </a:endParaRPr>
          </a:p>
          <a:p>
            <a:pPr marL="115888" indent="17463" algn="just" eaLnBrk="1" hangingPunct="1">
              <a:spcBef>
                <a:spcPts val="0"/>
              </a:spcBef>
              <a:buNone/>
            </a:pPr>
            <a:endParaRPr lang="en-US" sz="2500" dirty="0" smtClean="0">
              <a:latin typeface="Times New Roman" pitchFamily="18" charset="0"/>
              <a:cs typeface="Times New Roman" pitchFamily="18" charset="0"/>
            </a:endParaRPr>
          </a:p>
          <a:p>
            <a:pPr marL="115888" indent="17463" algn="just" eaLnBrk="1" hangingPunct="1">
              <a:spcBef>
                <a:spcPts val="100"/>
              </a:spcBef>
            </a:pPr>
            <a:endParaRPr lang="en-US" sz="2500" dirty="0" smtClean="0"/>
          </a:p>
          <a:p>
            <a:pPr marL="115888" indent="17463" algn="just" eaLnBrk="1" hangingPunct="1">
              <a:spcBef>
                <a:spcPts val="100"/>
              </a:spcBef>
              <a:buNone/>
            </a:pPr>
            <a:endParaRPr lang="en-US" sz="2500" dirty="0" smtClean="0"/>
          </a:p>
          <a:p>
            <a:pPr marL="0" indent="17463" algn="just" eaLnBrk="1" hangingPunct="1">
              <a:spcBef>
                <a:spcPts val="100"/>
              </a:spcBef>
              <a:buNone/>
            </a:pPr>
            <a:endParaRPr lang="en-US" sz="2300" dirty="0" smtClean="0">
              <a:latin typeface="Arial" pitchFamily="34" charset="0"/>
              <a:cs typeface="Arial" pitchFamily="34" charset="0"/>
            </a:endParaRPr>
          </a:p>
        </p:txBody>
      </p:sp>
      <p:sp>
        <p:nvSpPr>
          <p:cNvPr id="19459" name="Date Placeholder 2"/>
          <p:cNvSpPr>
            <a:spLocks noGrp="1"/>
          </p:cNvSpPr>
          <p:nvPr>
            <p:ph type="dt" sz="half" idx="4294967295"/>
          </p:nvPr>
        </p:nvSpPr>
        <p:spPr bwMode="auto">
          <a:xfrm>
            <a:off x="8604112" y="6496209"/>
            <a:ext cx="274320" cy="263525"/>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6FE8BE5A-0854-424A-A65C-22E2B45F239B}" type="slidenum">
              <a:rPr lang="en-US" sz="1400" smtClean="0"/>
              <a:pPr algn="l" fontAlgn="base">
                <a:spcBef>
                  <a:spcPct val="0"/>
                </a:spcBef>
                <a:spcAft>
                  <a:spcPct val="0"/>
                </a:spcAft>
                <a:defRPr/>
              </a:pPr>
              <a:t>32</a:t>
            </a:fld>
            <a:endParaRPr lang="en-US" sz="1400" dirty="0" smtClean="0"/>
          </a:p>
        </p:txBody>
      </p:sp>
      <p:sp>
        <p:nvSpPr>
          <p:cNvPr id="16" name="TextBox 15"/>
          <p:cNvSpPr txBox="1"/>
          <p:nvPr/>
        </p:nvSpPr>
        <p:spPr>
          <a:xfrm>
            <a:off x="1928992" y="1456866"/>
            <a:ext cx="6949440" cy="348813"/>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pPr>
            <a:r>
              <a:rPr lang="en-US" sz="1700" b="1" dirty="0" smtClean="0">
                <a:solidFill>
                  <a:schemeClr val="bg1"/>
                </a:solidFill>
                <a:cs typeface="Arial" pitchFamily="34" charset="0"/>
              </a:rPr>
              <a:t>.STACK  </a:t>
            </a:r>
            <a:r>
              <a:rPr lang="en-US" sz="1700" b="1" dirty="0" err="1" smtClean="0">
                <a:solidFill>
                  <a:schemeClr val="bg1"/>
                </a:solidFill>
                <a:cs typeface="Arial" pitchFamily="34" charset="0"/>
              </a:rPr>
              <a:t>kích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cỡ</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ngăn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xếp</a:t>
            </a:r>
            <a:r>
              <a:rPr lang="en-US" sz="1700" b="1" dirty="0" smtClean="0">
                <a:solidFill>
                  <a:schemeClr val="bg1"/>
                </a:solidFill>
                <a:cs typeface="Arial"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tính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theo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đơn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vị</a:t>
            </a:r>
            <a:r>
              <a:rPr lang="en-US" sz="2000" dirty="0" smtClean="0">
                <a:solidFill>
                  <a:schemeClr val="bg1"/>
                </a:solidFill>
                <a:latin typeface="Times New Roman" pitchFamily="18" charset="0"/>
                <a:cs typeface="Times New Roman" pitchFamily="18" charset="0"/>
              </a:rPr>
              <a:t> byte) </a:t>
            </a:r>
          </a:p>
        </p:txBody>
      </p:sp>
      <p:sp>
        <p:nvSpPr>
          <p:cNvPr id="6" name="TextBox 5"/>
          <p:cNvSpPr txBox="1"/>
          <p:nvPr/>
        </p:nvSpPr>
        <p:spPr>
          <a:xfrm>
            <a:off x="1937358" y="3261279"/>
            <a:ext cx="6190488" cy="32004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.DATA</a:t>
            </a:r>
          </a:p>
        </p:txBody>
      </p:sp>
      <p:sp>
        <p:nvSpPr>
          <p:cNvPr id="7" name="TextBox 6"/>
          <p:cNvSpPr txBox="1"/>
          <p:nvPr/>
        </p:nvSpPr>
        <p:spPr>
          <a:xfrm>
            <a:off x="1885830" y="4360101"/>
            <a:ext cx="6115194" cy="292608"/>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err="1" smtClean="0">
                <a:solidFill>
                  <a:schemeClr val="bg1"/>
                </a:solidFill>
                <a:cs typeface="Arial" pitchFamily="34" charset="0"/>
              </a:rPr>
              <a:t>tên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biến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kiểu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biến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gán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giá</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trị</a:t>
            </a:r>
            <a:r>
              <a:rPr lang="en-US" sz="1700" b="1" dirty="0" smtClean="0">
                <a:solidFill>
                  <a:schemeClr val="bg1"/>
                </a:solidFill>
                <a:cs typeface="Arial" pitchFamily="34" charset="0"/>
              </a:rPr>
              <a:t> ban </a:t>
            </a:r>
            <a:r>
              <a:rPr lang="en-US" sz="1700" b="1" dirty="0" err="1" smtClean="0">
                <a:solidFill>
                  <a:schemeClr val="bg1"/>
                </a:solidFill>
                <a:cs typeface="Arial" pitchFamily="34" charset="0"/>
              </a:rPr>
              <a:t>đầu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hoặc</a:t>
            </a:r>
            <a:r>
              <a:rPr lang="en-US" sz="1700" b="1" dirty="0" smtClean="0">
                <a:solidFill>
                  <a:schemeClr val="bg1"/>
                </a:solidFill>
                <a:cs typeface="Arial" pitchFamily="34" charset="0"/>
              </a:rPr>
              <a:t> ?</a:t>
            </a:r>
          </a:p>
        </p:txBody>
      </p:sp>
      <p:cxnSp>
        <p:nvCxnSpPr>
          <p:cNvPr id="9" name="Straight Connector 8"/>
          <p:cNvCxnSpPr/>
          <p:nvPr/>
        </p:nvCxnSpPr>
        <p:spPr>
          <a:xfrm rot="5400000">
            <a:off x="2843655" y="4491165"/>
            <a:ext cx="27432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515461" y="4504044"/>
            <a:ext cx="27432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28992" y="1827726"/>
            <a:ext cx="6949440" cy="36576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2000" i="1" dirty="0" err="1" smtClean="0">
                <a:solidFill>
                  <a:schemeClr val="bg1"/>
                </a:solidFill>
                <a:latin typeface="Times New Roman" pitchFamily="18" charset="0"/>
                <a:cs typeface="Times New Roman" pitchFamily="18" charset="0"/>
              </a:rPr>
              <a:t>Ví</a:t>
            </a:r>
            <a:r>
              <a:rPr lang="en-US" sz="2000" i="1" dirty="0" smtClean="0">
                <a:solidFill>
                  <a:schemeClr val="bg1"/>
                </a:solidFill>
                <a:latin typeface="Times New Roman" pitchFamily="18" charset="0"/>
                <a:cs typeface="Times New Roman" pitchFamily="18" charset="0"/>
              </a:rPr>
              <a:t> </a:t>
            </a:r>
            <a:r>
              <a:rPr lang="en-US" sz="2000" i="1" dirty="0" err="1" smtClean="0">
                <a:solidFill>
                  <a:schemeClr val="bg1"/>
                </a:solidFill>
                <a:latin typeface="Times New Roman" pitchFamily="18" charset="0"/>
                <a:cs typeface="Times New Roman" pitchFamily="18" charset="0"/>
              </a:rPr>
              <a:t>dụ</a:t>
            </a:r>
            <a:r>
              <a:rPr lang="en-US" sz="2000" i="1" dirty="0" smtClean="0">
                <a:solidFill>
                  <a:schemeClr val="bg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 </a:t>
            </a:r>
            <a:r>
              <a:rPr lang="en-US" sz="1700" b="1" dirty="0" smtClean="0">
                <a:solidFill>
                  <a:schemeClr val="bg1"/>
                </a:solidFill>
                <a:cs typeface="Arial" pitchFamily="34" charset="0"/>
              </a:rPr>
              <a:t>.STACK 100h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xác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lập</a:t>
            </a:r>
            <a:r>
              <a:rPr lang="en-US" sz="2000" dirty="0" smtClean="0">
                <a:solidFill>
                  <a:schemeClr val="bg1"/>
                </a:solidFill>
                <a:latin typeface="Times New Roman" pitchFamily="18" charset="0"/>
                <a:cs typeface="Times New Roman" pitchFamily="18" charset="0"/>
              </a:rPr>
              <a:t> 1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256 byte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ngăn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xếp</a:t>
            </a:r>
            <a:r>
              <a:rPr lang="en-US" sz="2000" dirty="0" smtClean="0">
                <a:solidFill>
                  <a:schemeClr val="bg1"/>
                </a:solidFill>
                <a:latin typeface="Times New Roman" pitchFamily="18" charset="0"/>
                <a:cs typeface="Times New Roman" pitchFamily="18" charset="0"/>
              </a:rPr>
              <a:t>)</a:t>
            </a:r>
          </a:p>
        </p:txBody>
      </p:sp>
      <p:sp>
        <p:nvSpPr>
          <p:cNvPr id="12" name="TextBox 11"/>
          <p:cNvSpPr txBox="1"/>
          <p:nvPr/>
        </p:nvSpPr>
        <p:spPr>
          <a:xfrm>
            <a:off x="1933556" y="3588070"/>
            <a:ext cx="6190488" cy="365760"/>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err="1" smtClean="0">
                <a:solidFill>
                  <a:schemeClr val="bg1"/>
                </a:solidFill>
                <a:cs typeface="Arial" pitchFamily="34" charset="0"/>
              </a:rPr>
              <a:t>Phần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khai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báo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biến</a:t>
            </a:r>
            <a:endParaRPr lang="en-US" sz="1700" b="1" dirty="0" smtClean="0">
              <a:solidFill>
                <a:schemeClr val="bg1"/>
              </a:solidFill>
              <a:cs typeface="Arial" pitchFamily="34" charset="0"/>
            </a:endParaRPr>
          </a:p>
        </p:txBody>
      </p:sp>
      <p:sp>
        <p:nvSpPr>
          <p:cNvPr id="14" name="TextBox 13"/>
          <p:cNvSpPr txBox="1"/>
          <p:nvPr/>
        </p:nvSpPr>
        <p:spPr>
          <a:xfrm>
            <a:off x="1883664" y="4686244"/>
            <a:ext cx="6115194" cy="292608"/>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                              db</a:t>
            </a:r>
          </a:p>
        </p:txBody>
      </p:sp>
      <p:sp>
        <p:nvSpPr>
          <p:cNvPr id="15" name="TextBox 14"/>
          <p:cNvSpPr txBox="1"/>
          <p:nvPr/>
        </p:nvSpPr>
        <p:spPr>
          <a:xfrm>
            <a:off x="1883664" y="4981135"/>
            <a:ext cx="6115194" cy="292608"/>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                              </a:t>
            </a:r>
            <a:r>
              <a:rPr lang="en-US" sz="1700" b="1" dirty="0" err="1" smtClean="0">
                <a:solidFill>
                  <a:schemeClr val="bg1"/>
                </a:solidFill>
                <a:cs typeface="Arial" pitchFamily="34" charset="0"/>
              </a:rPr>
              <a:t>dw</a:t>
            </a:r>
            <a:endParaRPr lang="en-US" sz="1700" b="1" dirty="0" smtClean="0">
              <a:solidFill>
                <a:schemeClr val="bg1"/>
              </a:solidFill>
              <a:cs typeface="Arial" pitchFamily="34" charset="0"/>
            </a:endParaRPr>
          </a:p>
        </p:txBody>
      </p:sp>
      <p:sp>
        <p:nvSpPr>
          <p:cNvPr id="17" name="TextBox 16"/>
          <p:cNvSpPr txBox="1"/>
          <p:nvPr/>
        </p:nvSpPr>
        <p:spPr>
          <a:xfrm>
            <a:off x="1883664" y="5277365"/>
            <a:ext cx="6115194" cy="292608"/>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                              </a:t>
            </a:r>
            <a:r>
              <a:rPr lang="en-US" sz="1700" b="1" dirty="0" err="1" smtClean="0">
                <a:solidFill>
                  <a:schemeClr val="bg1"/>
                </a:solidFill>
                <a:cs typeface="Arial" pitchFamily="34" charset="0"/>
              </a:rPr>
              <a:t>dd</a:t>
            </a:r>
            <a:endParaRPr lang="en-US" sz="1700" b="1" dirty="0" smtClean="0">
              <a:solidFill>
                <a:schemeClr val="bg1"/>
              </a:solidFill>
              <a:cs typeface="Arial" pitchFamily="34" charset="0"/>
            </a:endParaRPr>
          </a:p>
        </p:txBody>
      </p:sp>
      <p:sp>
        <p:nvSpPr>
          <p:cNvPr id="18" name="TextBox 17"/>
          <p:cNvSpPr txBox="1"/>
          <p:nvPr/>
        </p:nvSpPr>
        <p:spPr>
          <a:xfrm>
            <a:off x="1883664" y="5571194"/>
            <a:ext cx="6115194" cy="292608"/>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                            </a:t>
            </a:r>
            <a:r>
              <a:rPr lang="en-US" sz="1700" b="1" dirty="0" err="1" smtClean="0">
                <a:solidFill>
                  <a:schemeClr val="bg1"/>
                </a:solidFill>
                <a:cs typeface="Arial" pitchFamily="34" charset="0"/>
              </a:rPr>
              <a:t>df</a:t>
            </a:r>
            <a:r>
              <a:rPr lang="en-US" sz="1700" b="1" dirty="0" smtClean="0">
                <a:solidFill>
                  <a:schemeClr val="bg1"/>
                </a:solidFill>
                <a:cs typeface="Arial" pitchFamily="34" charset="0"/>
              </a:rPr>
              <a:t>/</a:t>
            </a:r>
            <a:r>
              <a:rPr lang="en-US" sz="1700" b="1" dirty="0" err="1" smtClean="0">
                <a:solidFill>
                  <a:schemeClr val="bg1"/>
                </a:solidFill>
                <a:cs typeface="Arial" pitchFamily="34" charset="0"/>
              </a:rPr>
              <a:t>dp</a:t>
            </a:r>
            <a:endParaRPr lang="en-US" sz="1700" b="1" dirty="0" smtClean="0">
              <a:solidFill>
                <a:schemeClr val="bg1"/>
              </a:solidFill>
              <a:cs typeface="Arial" pitchFamily="34" charset="0"/>
            </a:endParaRPr>
          </a:p>
        </p:txBody>
      </p:sp>
      <p:sp>
        <p:nvSpPr>
          <p:cNvPr id="19" name="TextBox 18"/>
          <p:cNvSpPr txBox="1"/>
          <p:nvPr/>
        </p:nvSpPr>
        <p:spPr>
          <a:xfrm>
            <a:off x="1883664" y="5874086"/>
            <a:ext cx="6115194" cy="292608"/>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                              </a:t>
            </a:r>
            <a:r>
              <a:rPr lang="en-US" sz="1700" b="1" dirty="0" err="1" smtClean="0">
                <a:solidFill>
                  <a:schemeClr val="bg1"/>
                </a:solidFill>
                <a:cs typeface="Arial" pitchFamily="34" charset="0"/>
              </a:rPr>
              <a:t>dq</a:t>
            </a:r>
            <a:endParaRPr lang="en-US" sz="1700" b="1" dirty="0" smtClean="0">
              <a:solidFill>
                <a:schemeClr val="bg1"/>
              </a:solidFill>
              <a:cs typeface="Arial" pitchFamily="34" charset="0"/>
            </a:endParaRPr>
          </a:p>
        </p:txBody>
      </p:sp>
      <p:sp>
        <p:nvSpPr>
          <p:cNvPr id="20" name="TextBox 19"/>
          <p:cNvSpPr txBox="1"/>
          <p:nvPr/>
        </p:nvSpPr>
        <p:spPr>
          <a:xfrm>
            <a:off x="1883664" y="6191272"/>
            <a:ext cx="6115194" cy="292608"/>
          </a:xfrm>
          <a:prstGeom prst="rect">
            <a:avLst/>
          </a:prstGeom>
          <a:solidFill>
            <a:srgbClr val="0070C0"/>
          </a:solidFill>
          <a:ln>
            <a:solidFill>
              <a:schemeClr val="tx2">
                <a:lumMod val="60000"/>
                <a:lumOff val="40000"/>
              </a:schemeClr>
            </a:solidFill>
          </a:ln>
          <a:effectLst/>
        </p:spPr>
        <p:txBody>
          <a:bodyPr wrap="square" rtlCol="0">
            <a:spAutoFit/>
          </a:bodyPr>
          <a:lstStyle/>
          <a:p>
            <a:r>
              <a:rPr lang="en-US" sz="1700" b="1" dirty="0" smtClean="0">
                <a:solidFill>
                  <a:schemeClr val="bg1"/>
                </a:solidFill>
                <a:cs typeface="Arial" pitchFamily="34" charset="0"/>
              </a:rPr>
              <a:t>                              </a:t>
            </a:r>
            <a:r>
              <a:rPr lang="en-US" sz="1700" b="1" dirty="0" err="1" smtClean="0">
                <a:solidFill>
                  <a:schemeClr val="bg1"/>
                </a:solidFill>
                <a:cs typeface="Arial" pitchFamily="34" charset="0"/>
              </a:rPr>
              <a:t>dt</a:t>
            </a:r>
            <a:endParaRPr lang="en-US" sz="1700" b="1" dirty="0" smtClean="0">
              <a:solidFill>
                <a:schemeClr val="bg1"/>
              </a:solidFill>
              <a:cs typeface="Arial" pitchFamily="34" charset="0"/>
            </a:endParaRPr>
          </a:p>
        </p:txBody>
      </p:sp>
      <p:cxnSp>
        <p:nvCxnSpPr>
          <p:cNvPr id="21" name="Straight Connector 20"/>
          <p:cNvCxnSpPr/>
          <p:nvPr/>
        </p:nvCxnSpPr>
        <p:spPr>
          <a:xfrm rot="5400000">
            <a:off x="2807208" y="4739648"/>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475004" y="4739648"/>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807208" y="5090168"/>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475004" y="5044448"/>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807208" y="5373226"/>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807208" y="5738986"/>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807208" y="6024738"/>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476592" y="6024738"/>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476592" y="5738986"/>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476592" y="5381796"/>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07208" y="6381928"/>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476592" y="6392406"/>
            <a:ext cx="36576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Effect transition="in" filter="box(in)">
                                      <p:cBhvr>
                                        <p:cTn id="7" dur="500"/>
                                        <p:tgtEl>
                                          <p:spTgt spid="184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8">
                                            <p:txEl>
                                              <p:pRg st="1" end="1"/>
                                            </p:txEl>
                                          </p:spTgt>
                                        </p:tgtEl>
                                        <p:attrNameLst>
                                          <p:attrName>style.visibility</p:attrName>
                                        </p:attrNameLst>
                                      </p:cBhvr>
                                      <p:to>
                                        <p:strVal val="visible"/>
                                      </p:to>
                                    </p:set>
                                    <p:animEffect transition="in" filter="box(in)">
                                      <p:cBhvr>
                                        <p:cTn id="12" dur="500"/>
                                        <p:tgtEl>
                                          <p:spTgt spid="184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38">
                                            <p:txEl>
                                              <p:pRg st="2" end="2"/>
                                            </p:txEl>
                                          </p:spTgt>
                                        </p:tgtEl>
                                        <p:attrNameLst>
                                          <p:attrName>style.visibility</p:attrName>
                                        </p:attrNameLst>
                                      </p:cBhvr>
                                      <p:to>
                                        <p:strVal val="visible"/>
                                      </p:to>
                                    </p:set>
                                    <p:animEffect transition="in" filter="box(in)">
                                      <p:cBhvr>
                                        <p:cTn id="17" dur="500"/>
                                        <p:tgtEl>
                                          <p:spTgt spid="184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8438">
                                            <p:txEl>
                                              <p:pRg st="4" end="4"/>
                                            </p:txEl>
                                          </p:spTgt>
                                        </p:tgtEl>
                                        <p:attrNameLst>
                                          <p:attrName>style.visibility</p:attrName>
                                        </p:attrNameLst>
                                      </p:cBhvr>
                                      <p:to>
                                        <p:strVal val="visible"/>
                                      </p:to>
                                    </p:set>
                                    <p:animEffect transition="in" filter="box(in)">
                                      <p:cBhvr>
                                        <p:cTn id="32" dur="500"/>
                                        <p:tgtEl>
                                          <p:spTgt spid="1843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8438">
                                            <p:txEl>
                                              <p:pRg st="5" end="5"/>
                                            </p:txEl>
                                          </p:spTgt>
                                        </p:tgtEl>
                                        <p:attrNameLst>
                                          <p:attrName>style.visibility</p:attrName>
                                        </p:attrNameLst>
                                      </p:cBhvr>
                                      <p:to>
                                        <p:strVal val="visible"/>
                                      </p:to>
                                    </p:set>
                                    <p:animEffect transition="in" filter="box(in)">
                                      <p:cBhvr>
                                        <p:cTn id="37" dur="500"/>
                                        <p:tgtEl>
                                          <p:spTgt spid="1843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8438">
                                            <p:txEl>
                                              <p:pRg st="6" end="6"/>
                                            </p:txEl>
                                          </p:spTgt>
                                        </p:tgtEl>
                                        <p:attrNameLst>
                                          <p:attrName>style.visibility</p:attrName>
                                        </p:attrNameLst>
                                      </p:cBhvr>
                                      <p:to>
                                        <p:strVal val="visible"/>
                                      </p:to>
                                    </p:set>
                                    <p:animEffect transition="in" filter="box(in)">
                                      <p:cBhvr>
                                        <p:cTn id="42" dur="500"/>
                                        <p:tgtEl>
                                          <p:spTgt spid="1843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ox(in)">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ox(i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8438">
                                            <p:txEl>
                                              <p:pRg st="8" end="8"/>
                                            </p:txEl>
                                          </p:spTgt>
                                        </p:tgtEl>
                                        <p:attrNameLst>
                                          <p:attrName>style.visibility</p:attrName>
                                        </p:attrNameLst>
                                      </p:cBhvr>
                                      <p:to>
                                        <p:strVal val="visible"/>
                                      </p:to>
                                    </p:set>
                                    <p:animEffect transition="in" filter="box(in)">
                                      <p:cBhvr>
                                        <p:cTn id="57" dur="500"/>
                                        <p:tgtEl>
                                          <p:spTgt spid="18438">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ox(in)">
                                      <p:cBhvr>
                                        <p:cTn id="62" dur="500"/>
                                        <p:tgtEl>
                                          <p:spTgt spid="7"/>
                                        </p:tgtEl>
                                      </p:cBhvr>
                                    </p:animEffect>
                                  </p:childTnLst>
                                </p:cTn>
                              </p:par>
                              <p:par>
                                <p:cTn id="63" presetID="4" presetClass="entr" presetSubtype="16" fill="hold"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box(in)">
                                      <p:cBhvr>
                                        <p:cTn id="65" dur="500"/>
                                        <p:tgtEl>
                                          <p:spTgt spid="9"/>
                                        </p:tgtEl>
                                      </p:cBhvr>
                                    </p:animEffect>
                                  </p:childTnLst>
                                </p:cTn>
                              </p:par>
                              <p:par>
                                <p:cTn id="66" presetID="4" presetClass="entr" presetSubtype="16" fill="hold"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box(in)">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box(in)">
                                      <p:cBhvr>
                                        <p:cTn id="73" dur="500"/>
                                        <p:tgtEl>
                                          <p:spTgt spid="14"/>
                                        </p:tgtEl>
                                      </p:cBhvr>
                                    </p:animEffect>
                                  </p:childTnLst>
                                </p:cTn>
                              </p:par>
                              <p:par>
                                <p:cTn id="74" presetID="4" presetClass="entr" presetSubtype="16" fill="hold"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box(in)">
                                      <p:cBhvr>
                                        <p:cTn id="76" dur="500"/>
                                        <p:tgtEl>
                                          <p:spTgt spid="21"/>
                                        </p:tgtEl>
                                      </p:cBhvr>
                                    </p:animEffect>
                                  </p:childTnLst>
                                </p:cTn>
                              </p:par>
                              <p:par>
                                <p:cTn id="77" presetID="4" presetClass="entr" presetSubtype="16"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ox(in)">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box(in)">
                                      <p:cBhvr>
                                        <p:cTn id="84" dur="500"/>
                                        <p:tgtEl>
                                          <p:spTgt spid="15"/>
                                        </p:tgtEl>
                                      </p:cBhvr>
                                    </p:animEffect>
                                  </p:childTnLst>
                                </p:cTn>
                              </p:par>
                              <p:par>
                                <p:cTn id="85" presetID="4" presetClass="entr" presetSubtype="16" fill="hold"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box(in)">
                                      <p:cBhvr>
                                        <p:cTn id="87" dur="500"/>
                                        <p:tgtEl>
                                          <p:spTgt spid="23"/>
                                        </p:tgtEl>
                                      </p:cBhvr>
                                    </p:animEffect>
                                  </p:childTnLst>
                                </p:cTn>
                              </p:par>
                              <p:par>
                                <p:cTn id="88" presetID="4" presetClass="entr" presetSubtype="16" fill="hold"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box(in)">
                                      <p:cBhvr>
                                        <p:cTn id="90" dur="500"/>
                                        <p:tgtEl>
                                          <p:spTgt spid="24"/>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box(in)">
                                      <p:cBhvr>
                                        <p:cTn id="95" dur="500"/>
                                        <p:tgtEl>
                                          <p:spTgt spid="17"/>
                                        </p:tgtEl>
                                      </p:cBhvr>
                                    </p:animEffect>
                                  </p:childTnLst>
                                </p:cTn>
                              </p:par>
                              <p:par>
                                <p:cTn id="96" presetID="4" presetClass="entr" presetSubtype="16" fill="hold"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box(in)">
                                      <p:cBhvr>
                                        <p:cTn id="98" dur="500"/>
                                        <p:tgtEl>
                                          <p:spTgt spid="25"/>
                                        </p:tgtEl>
                                      </p:cBhvr>
                                    </p:animEffect>
                                  </p:childTnLst>
                                </p:cTn>
                              </p:par>
                              <p:par>
                                <p:cTn id="99" presetID="4" presetClass="entr" presetSubtype="16" fill="hold"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box(in)">
                                      <p:cBhvr>
                                        <p:cTn id="101" dur="500"/>
                                        <p:tgtEl>
                                          <p:spTgt spid="30"/>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grpId="0"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box(in)">
                                      <p:cBhvr>
                                        <p:cTn id="106" dur="500"/>
                                        <p:tgtEl>
                                          <p:spTgt spid="18"/>
                                        </p:tgtEl>
                                      </p:cBhvr>
                                    </p:animEffect>
                                  </p:childTnLst>
                                </p:cTn>
                              </p:par>
                              <p:par>
                                <p:cTn id="107" presetID="4" presetClass="entr" presetSubtype="16" fill="hold"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box(in)">
                                      <p:cBhvr>
                                        <p:cTn id="109" dur="500"/>
                                        <p:tgtEl>
                                          <p:spTgt spid="26"/>
                                        </p:tgtEl>
                                      </p:cBhvr>
                                    </p:animEffect>
                                  </p:childTnLst>
                                </p:cTn>
                              </p:par>
                              <p:par>
                                <p:cTn id="110" presetID="4" presetClass="entr" presetSubtype="16" fill="hold" nodeType="with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box(in)">
                                      <p:cBhvr>
                                        <p:cTn id="112" dur="500"/>
                                        <p:tgtEl>
                                          <p:spTgt spid="29"/>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19"/>
                                        </p:tgtEl>
                                        <p:attrNameLst>
                                          <p:attrName>style.visibility</p:attrName>
                                        </p:attrNameLst>
                                      </p:cBhvr>
                                      <p:to>
                                        <p:strVal val="visible"/>
                                      </p:to>
                                    </p:set>
                                    <p:animEffect transition="in" filter="box(in)">
                                      <p:cBhvr>
                                        <p:cTn id="117" dur="500"/>
                                        <p:tgtEl>
                                          <p:spTgt spid="19"/>
                                        </p:tgtEl>
                                      </p:cBhvr>
                                    </p:animEffect>
                                  </p:childTnLst>
                                </p:cTn>
                              </p:par>
                              <p:par>
                                <p:cTn id="118" presetID="4" presetClass="entr" presetSubtype="16" fill="hold" nodeType="with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box(in)">
                                      <p:cBhvr>
                                        <p:cTn id="120" dur="500"/>
                                        <p:tgtEl>
                                          <p:spTgt spid="28"/>
                                        </p:tgtEl>
                                      </p:cBhvr>
                                    </p:animEffect>
                                  </p:childTnLst>
                                </p:cTn>
                              </p:par>
                              <p:par>
                                <p:cTn id="121" presetID="4" presetClass="entr" presetSubtype="16" fill="hold" nodeType="with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box(in)">
                                      <p:cBhvr>
                                        <p:cTn id="123" dur="500"/>
                                        <p:tgtEl>
                                          <p:spTgt spid="27"/>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16" fill="hold" grpId="0" nodeType="click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box(in)">
                                      <p:cBhvr>
                                        <p:cTn id="128" dur="500"/>
                                        <p:tgtEl>
                                          <p:spTgt spid="20"/>
                                        </p:tgtEl>
                                      </p:cBhvr>
                                    </p:animEffect>
                                  </p:childTnLst>
                                </p:cTn>
                              </p:par>
                              <p:par>
                                <p:cTn id="129" presetID="4" presetClass="entr" presetSubtype="16"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box(in)">
                                      <p:cBhvr>
                                        <p:cTn id="131" dur="500"/>
                                        <p:tgtEl>
                                          <p:spTgt spid="33"/>
                                        </p:tgtEl>
                                      </p:cBhvr>
                                    </p:animEffect>
                                  </p:childTnLst>
                                </p:cTn>
                              </p:par>
                              <p:par>
                                <p:cTn id="132" presetID="4" presetClass="entr" presetSubtype="16"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box(in)">
                                      <p:cBhvr>
                                        <p:cTn id="1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11" grpId="0" animBg="1"/>
      <p:bldP spid="12" grpId="0" animBg="1"/>
      <p:bldP spid="14" grpId="0" animBg="1"/>
      <p:bldP spid="15" grpId="0" animBg="1"/>
      <p:bldP spid="17" grpId="0" animBg="1"/>
      <p:bldP spid="18" grpId="0" animBg="1"/>
      <p:bldP spid="19"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Content Placeholder 5"/>
          <p:cNvSpPr>
            <a:spLocks noGrp="1"/>
          </p:cNvSpPr>
          <p:nvPr>
            <p:ph sz="quarter" idx="4294967295"/>
          </p:nvPr>
        </p:nvSpPr>
        <p:spPr>
          <a:xfrm>
            <a:off x="82233" y="350520"/>
            <a:ext cx="8955087" cy="6319679"/>
          </a:xfrm>
        </p:spPr>
        <p:txBody>
          <a:bodyPr wrap="square">
            <a:spAutoFit/>
          </a:bodyPr>
          <a:lstStyle/>
          <a:p>
            <a:pPr marL="171450" indent="3175" algn="just" eaLnBrk="1" hangingPunct="1">
              <a:lnSpc>
                <a:spcPts val="2800"/>
              </a:lnSpc>
              <a:spcBef>
                <a:spcPts val="0"/>
              </a:spcBef>
              <a:buClrTx/>
              <a:buSzPct val="100000"/>
              <a:buFont typeface="Arial" pitchFamily="34" charset="0"/>
              <a:buChar char="•"/>
            </a:pPr>
            <a:r>
              <a:rPr lang="en-US" sz="2400" dirty="0" smtClean="0">
                <a:latin typeface="Arial" pitchFamily="34" charset="0"/>
                <a:cs typeface="Arial" pitchFamily="34" charset="0"/>
              </a:rPr>
              <a:t> </a:t>
            </a:r>
            <a:r>
              <a:rPr lang="en-US" sz="2500" dirty="0" err="1" smtClean="0">
                <a:solidFill>
                  <a:schemeClr val="tx1"/>
                </a:solidFill>
                <a:latin typeface="Times New Roman" pitchFamily="18" charset="0"/>
                <a:cs typeface="Times New Roman" pitchFamily="18" charset="0"/>
              </a:rPr>
              <a:t>Khai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xâu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a:t>
            </a:r>
          </a:p>
          <a:p>
            <a:pPr marL="0" indent="17463" algn="just" eaLnBrk="1" hangingPunct="1">
              <a:lnSpc>
                <a:spcPts val="2800"/>
              </a:lnSpc>
              <a:spcBef>
                <a:spcPts val="0"/>
              </a:spcBef>
              <a:buNone/>
            </a:pPr>
            <a:endParaRPr lang="en-US" sz="2500" dirty="0" smtClean="0">
              <a:solidFill>
                <a:schemeClr val="tx1"/>
              </a:solidFill>
              <a:latin typeface="Times New Roman" pitchFamily="18" charset="0"/>
              <a:cs typeface="Times New Roman" pitchFamily="18" charset="0"/>
            </a:endParaRPr>
          </a:p>
          <a:p>
            <a:pPr marL="0" indent="17463" algn="just" eaLnBrk="1" hangingPunct="1">
              <a:lnSpc>
                <a:spcPts val="2800"/>
              </a:lnSpc>
              <a:spcBef>
                <a:spcPts val="0"/>
              </a:spcBef>
              <a:buNone/>
            </a:pPr>
            <a:endParaRPr lang="en-US" sz="2500" dirty="0" smtClean="0">
              <a:solidFill>
                <a:schemeClr val="tx1"/>
              </a:solidFill>
              <a:latin typeface="Times New Roman" pitchFamily="18" charset="0"/>
              <a:cs typeface="Times New Roman" pitchFamily="18" charset="0"/>
            </a:endParaRPr>
          </a:p>
          <a:p>
            <a:pPr marL="0" indent="17463" algn="just" eaLnBrk="1" hangingPunct="1">
              <a:lnSpc>
                <a:spcPts val="1500"/>
              </a:lnSpc>
              <a:spcBef>
                <a:spcPts val="0"/>
              </a:spcBef>
              <a:buNone/>
            </a:pPr>
            <a:endParaRPr lang="en-US" sz="2500" dirty="0" smtClean="0">
              <a:solidFill>
                <a:schemeClr val="tx1"/>
              </a:solidFill>
              <a:latin typeface="Times New Roman" pitchFamily="18" charset="0"/>
              <a:cs typeface="Times New Roman" pitchFamily="18" charset="0"/>
            </a:endParaRPr>
          </a:p>
          <a:p>
            <a:pPr marL="171450" indent="3175" algn="just" eaLnBrk="1" hangingPunct="1">
              <a:lnSpc>
                <a:spcPts val="2800"/>
              </a:lnSpc>
              <a:spcBef>
                <a:spcPts val="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Khai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trường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số</a:t>
            </a:r>
            <a:r>
              <a:rPr lang="en-US" sz="2500" dirty="0" smtClean="0">
                <a:solidFill>
                  <a:schemeClr val="tx1"/>
                </a:solidFill>
                <a:latin typeface="Times New Roman" pitchFamily="18" charset="0"/>
                <a:cs typeface="Times New Roman" pitchFamily="18" charset="0"/>
              </a:rPr>
              <a:t>:</a:t>
            </a:r>
          </a:p>
          <a:p>
            <a:pPr marL="171450" indent="3175" algn="just" eaLnBrk="1" hangingPunct="1">
              <a:lnSpc>
                <a:spcPts val="2800"/>
              </a:lnSpc>
              <a:spcBef>
                <a:spcPts val="0"/>
              </a:spcBef>
            </a:pPr>
            <a:endParaRPr lang="en-US" sz="2500" dirty="0" smtClean="0">
              <a:solidFill>
                <a:schemeClr val="tx1"/>
              </a:solidFill>
              <a:latin typeface="Times New Roman" pitchFamily="18" charset="0"/>
              <a:cs typeface="Times New Roman" pitchFamily="18" charset="0"/>
            </a:endParaRPr>
          </a:p>
          <a:p>
            <a:pPr marL="171450" indent="3175" algn="just" eaLnBrk="1" hangingPunct="1">
              <a:lnSpc>
                <a:spcPts val="2800"/>
              </a:lnSpc>
              <a:spcBef>
                <a:spcPts val="0"/>
              </a:spcBef>
            </a:pPr>
            <a:endParaRPr lang="en-US" sz="2500" dirty="0" smtClean="0">
              <a:solidFill>
                <a:schemeClr val="tx1"/>
              </a:solidFill>
              <a:latin typeface="Times New Roman" pitchFamily="18" charset="0"/>
              <a:cs typeface="Times New Roman" pitchFamily="18" charset="0"/>
            </a:endParaRPr>
          </a:p>
          <a:p>
            <a:pPr marL="171450" indent="3175" algn="just" eaLnBrk="1" hangingPunct="1">
              <a:lnSpc>
                <a:spcPts val="1700"/>
              </a:lnSpc>
              <a:spcBef>
                <a:spcPts val="0"/>
              </a:spcBef>
              <a:buNone/>
            </a:pPr>
            <a:endParaRPr lang="en-US" sz="2500" i="1" dirty="0" smtClean="0">
              <a:solidFill>
                <a:schemeClr val="tx1"/>
              </a:solidFill>
              <a:latin typeface="Times New Roman" pitchFamily="18" charset="0"/>
              <a:cs typeface="Times New Roman" pitchFamily="18" charset="0"/>
            </a:endParaRPr>
          </a:p>
          <a:p>
            <a:pPr marL="171450" indent="3175" algn="just" eaLnBrk="1" hangingPunct="1">
              <a:lnSpc>
                <a:spcPts val="2800"/>
              </a:lnSpc>
              <a:spcBef>
                <a:spcPts val="200"/>
              </a:spcBef>
              <a:buNone/>
            </a:pPr>
            <a:r>
              <a:rPr lang="en-US" sz="2500" i="1" dirty="0" err="1" smtClean="0">
                <a:solidFill>
                  <a:schemeClr val="tx1"/>
                </a:solidFill>
                <a:latin typeface="Times New Roman" pitchFamily="18" charset="0"/>
                <a:cs typeface="Times New Roman" pitchFamily="18" charset="0"/>
              </a:rPr>
              <a:t>Chú</a:t>
            </a:r>
            <a:r>
              <a:rPr lang="en-US" sz="2500" i="1" dirty="0" smtClean="0">
                <a:solidFill>
                  <a:schemeClr val="tx1"/>
                </a:solidFill>
                <a:latin typeface="Times New Roman" pitchFamily="18" charset="0"/>
                <a:cs typeface="Times New Roman" pitchFamily="18" charset="0"/>
              </a:rPr>
              <a:t> ý </a:t>
            </a:r>
            <a:r>
              <a:rPr lang="en-US" sz="2500" i="1" dirty="0" err="1" smtClean="0">
                <a:solidFill>
                  <a:schemeClr val="tx1"/>
                </a:solidFill>
                <a:latin typeface="Times New Roman" pitchFamily="18" charset="0"/>
                <a:cs typeface="Times New Roman" pitchFamily="18" charset="0"/>
              </a:rPr>
              <a:t>quan</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trọng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hoàn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tất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việc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dữ</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liệu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người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phải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đưa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giá</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trị</a:t>
            </a:r>
            <a:r>
              <a:rPr lang="en-US" sz="2500" dirty="0" smtClean="0">
                <a:solidFill>
                  <a:schemeClr val="tx1"/>
                </a:solidFill>
                <a:latin typeface="Times New Roman" pitchFamily="18" charset="0"/>
                <a:cs typeface="Times New Roman" pitchFamily="18" charset="0"/>
              </a:rPr>
              <a:t> @data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DS </a:t>
            </a:r>
            <a:r>
              <a:rPr lang="en-US" sz="2500" dirty="0" err="1" smtClean="0">
                <a:solidFill>
                  <a:schemeClr val="tx1"/>
                </a:solidFill>
                <a:latin typeface="Times New Roman" pitchFamily="18" charset="0"/>
                <a:cs typeface="Times New Roman" pitchFamily="18" charset="0"/>
              </a:rPr>
              <a:t>nhờ</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a:t>
            </a:r>
          </a:p>
          <a:p>
            <a:pPr marL="171450" indent="3175" algn="just" eaLnBrk="1" hangingPunct="1">
              <a:lnSpc>
                <a:spcPts val="2800"/>
              </a:lnSpc>
              <a:spcBef>
                <a:spcPts val="0"/>
              </a:spcBef>
              <a:buNone/>
            </a:pPr>
            <a:endParaRPr lang="en-US" sz="2500" dirty="0" smtClean="0">
              <a:solidFill>
                <a:schemeClr val="tx1"/>
              </a:solidFill>
              <a:latin typeface="Times New Roman" pitchFamily="18" charset="0"/>
              <a:cs typeface="Times New Roman" pitchFamily="18" charset="0"/>
            </a:endParaRPr>
          </a:p>
          <a:p>
            <a:pPr marL="171450" indent="3175" algn="just" eaLnBrk="1" hangingPunct="1">
              <a:lnSpc>
                <a:spcPts val="2400"/>
              </a:lnSpc>
              <a:spcBef>
                <a:spcPts val="0"/>
              </a:spcBef>
              <a:buNone/>
            </a:pPr>
            <a:endParaRPr lang="en-US" sz="2500" dirty="0" smtClean="0">
              <a:solidFill>
                <a:schemeClr val="tx1"/>
              </a:solidFill>
              <a:latin typeface="Times New Roman" pitchFamily="18" charset="0"/>
              <a:cs typeface="Times New Roman" pitchFamily="18" charset="0"/>
            </a:endParaRPr>
          </a:p>
          <a:p>
            <a:pPr marL="0" indent="17463" algn="just" eaLnBrk="1" hangingPunct="1">
              <a:lnSpc>
                <a:spcPts val="2800"/>
              </a:lnSpc>
              <a:spcBef>
                <a:spcPts val="0"/>
              </a:spcBef>
              <a:buNone/>
            </a:pPr>
            <a:r>
              <a:rPr lang="en-US" sz="2500" dirty="0" smtClean="0">
                <a:solidFill>
                  <a:schemeClr val="tx1"/>
                </a:solidFill>
                <a:latin typeface="Times New Roman" pitchFamily="18" charset="0"/>
                <a:cs typeface="Times New Roman" pitchFamily="18" charset="0"/>
              </a:rPr>
              <a:t>d.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khiển</a:t>
            </a:r>
            <a:r>
              <a:rPr lang="en-US" sz="2500" dirty="0" smtClean="0">
                <a:solidFill>
                  <a:schemeClr val="tx1"/>
                </a:solidFill>
                <a:latin typeface="Times New Roman" pitchFamily="18" charset="0"/>
                <a:cs typeface="Times New Roman" pitchFamily="18" charset="0"/>
              </a:rPr>
              <a:t> .CODE:</a:t>
            </a:r>
          </a:p>
          <a:p>
            <a:pPr marL="304800" indent="15875" algn="just" eaLnBrk="1" hangingPunct="1">
              <a:lnSpc>
                <a:spcPts val="2800"/>
              </a:lnSpc>
              <a:spcBef>
                <a:spcPts val="0"/>
              </a:spcBef>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mã</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máy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a:t>
            </a:r>
          </a:p>
          <a:p>
            <a:pPr marL="290513" indent="17463" algn="just" eaLnBrk="1" hangingPunct="1">
              <a:lnSpc>
                <a:spcPts val="2800"/>
              </a:lnSpc>
              <a:spcBef>
                <a:spcPts val="0"/>
              </a:spcBef>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 </a:t>
            </a:r>
          </a:p>
          <a:p>
            <a:pPr marL="171450" indent="3175" algn="just" eaLnBrk="1" hangingPunct="1">
              <a:spcBef>
                <a:spcPts val="0"/>
              </a:spcBef>
              <a:buNone/>
            </a:pPr>
            <a:endParaRPr lang="en-US" sz="2500" dirty="0" smtClean="0"/>
          </a:p>
          <a:p>
            <a:pPr marL="0" indent="17463" algn="just" eaLnBrk="1" hangingPunct="1">
              <a:spcBef>
                <a:spcPts val="100"/>
              </a:spcBef>
              <a:buNone/>
            </a:pPr>
            <a:endParaRPr lang="en-US" sz="2300" dirty="0" smtClean="0">
              <a:latin typeface="Arial" pitchFamily="34" charset="0"/>
              <a:cs typeface="Arial" pitchFamily="34" charset="0"/>
            </a:endParaRPr>
          </a:p>
        </p:txBody>
      </p:sp>
      <p:sp>
        <p:nvSpPr>
          <p:cNvPr id="19459" name="Date Placeholder 2"/>
          <p:cNvSpPr>
            <a:spLocks noGrp="1"/>
          </p:cNvSpPr>
          <p:nvPr>
            <p:ph type="dt" sz="half" idx="4294967295"/>
          </p:nvPr>
        </p:nvSpPr>
        <p:spPr bwMode="auto">
          <a:xfrm>
            <a:off x="8535558" y="6486957"/>
            <a:ext cx="274320" cy="2349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F0B2BDE0-A7C0-4275-9DDE-29FCE6A74779}" type="slidenum">
              <a:rPr lang="en-US" sz="1400" smtClean="0"/>
              <a:pPr algn="l" fontAlgn="base">
                <a:spcBef>
                  <a:spcPct val="0"/>
                </a:spcBef>
                <a:spcAft>
                  <a:spcPct val="0"/>
                </a:spcAft>
                <a:defRPr/>
              </a:pPr>
              <a:t>33</a:t>
            </a:fld>
            <a:endParaRPr lang="en-US" sz="1400" dirty="0" smtClean="0"/>
          </a:p>
        </p:txBody>
      </p:sp>
      <p:sp>
        <p:nvSpPr>
          <p:cNvPr id="6" name="TextBox 5"/>
          <p:cNvSpPr txBox="1"/>
          <p:nvPr/>
        </p:nvSpPr>
        <p:spPr>
          <a:xfrm>
            <a:off x="1181892" y="753405"/>
            <a:ext cx="6190488" cy="861774"/>
          </a:xfrm>
          <a:prstGeom prst="rect">
            <a:avLst/>
          </a:prstGeom>
          <a:solidFill>
            <a:srgbClr val="0070C0"/>
          </a:solidFill>
          <a:ln>
            <a:solidFill>
              <a:schemeClr val="tx2">
                <a:lumMod val="60000"/>
                <a:lumOff val="40000"/>
              </a:schemeClr>
            </a:solidFill>
          </a:ln>
          <a:effectLst/>
        </p:spPr>
        <p:txBody>
          <a:bodyPr wrap="square" rtlCol="0">
            <a:spAutoFit/>
          </a:bodyPr>
          <a:lstStyle/>
          <a:p>
            <a:pPr marL="2743200">
              <a:lnSpc>
                <a:spcPts val="2000"/>
              </a:lnSpc>
            </a:pP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ký</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tự</a:t>
            </a:r>
            <a:r>
              <a:rPr lang="en-US" sz="1700" b="1" dirty="0" smtClean="0">
                <a:solidFill>
                  <a:schemeClr val="bg1"/>
                </a:solidFill>
                <a:cs typeface="Arial"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cách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nhau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bởi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dấu</a:t>
            </a:r>
            <a:r>
              <a:rPr lang="en-US" sz="2000" dirty="0" smtClean="0">
                <a:solidFill>
                  <a:schemeClr val="bg1"/>
                </a:solidFill>
                <a:latin typeface="Times New Roman" pitchFamily="18" charset="0"/>
                <a:cs typeface="Times New Roman" pitchFamily="18" charset="0"/>
              </a:rPr>
              <a:t> ,)</a:t>
            </a:r>
          </a:p>
          <a:p>
            <a:pPr>
              <a:lnSpc>
                <a:spcPts val="2000"/>
              </a:lnSpc>
              <a:tabLst>
                <a:tab pos="2743200" algn="l"/>
              </a:tabLst>
            </a:pPr>
            <a:r>
              <a:rPr lang="en-US" sz="1700" b="1" dirty="0" err="1" smtClean="0">
                <a:solidFill>
                  <a:schemeClr val="bg1"/>
                </a:solidFill>
                <a:cs typeface="Arial" pitchFamily="34" charset="0"/>
              </a:rPr>
              <a:t>tên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biến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xâu</a:t>
            </a:r>
            <a:r>
              <a:rPr lang="en-US" b="1" dirty="0" smtClean="0">
                <a:solidFill>
                  <a:schemeClr val="bg1"/>
                </a:solidFill>
                <a:latin typeface="Arial Narrow" pitchFamily="34" charset="0"/>
              </a:rPr>
              <a:t>   db</a:t>
            </a: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độ</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lớn</a:t>
            </a:r>
            <a:r>
              <a:rPr lang="en-US" sz="1700" b="1" dirty="0" smtClean="0">
                <a:solidFill>
                  <a:schemeClr val="bg1"/>
                </a:solidFill>
                <a:cs typeface="Arial" pitchFamily="34" charset="0"/>
              </a:rPr>
              <a:t> dup(1 </a:t>
            </a:r>
            <a:r>
              <a:rPr lang="en-US" sz="1700" b="1" dirty="0" err="1" smtClean="0">
                <a:solidFill>
                  <a:schemeClr val="bg1"/>
                </a:solidFill>
                <a:cs typeface="Arial" pitchFamily="34" charset="0"/>
              </a:rPr>
              <a:t>ký</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tự</a:t>
            </a:r>
            <a:r>
              <a:rPr lang="en-US" sz="1700" b="1" dirty="0" smtClean="0">
                <a:solidFill>
                  <a:schemeClr val="bg1"/>
                </a:solidFill>
                <a:cs typeface="Arial" pitchFamily="34" charset="0"/>
              </a:rPr>
              <a:t>)</a:t>
            </a:r>
          </a:p>
          <a:p>
            <a:pPr>
              <a:lnSpc>
                <a:spcPts val="2000"/>
              </a:lnSpc>
              <a:tabLst>
                <a:tab pos="27432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độ</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lớn</a:t>
            </a:r>
            <a:r>
              <a:rPr lang="en-US" sz="1700" b="1" dirty="0" smtClean="0">
                <a:solidFill>
                  <a:schemeClr val="bg1"/>
                </a:solidFill>
                <a:cs typeface="Arial" pitchFamily="34" charset="0"/>
              </a:rPr>
              <a:t> dup(?) </a:t>
            </a:r>
            <a:r>
              <a:rPr lang="en-US" b="1" dirty="0" smtClean="0">
                <a:solidFill>
                  <a:schemeClr val="bg1"/>
                </a:solidFill>
                <a:latin typeface="Arial Narrow" pitchFamily="34" charset="0"/>
              </a:rPr>
              <a:t>                            </a:t>
            </a:r>
            <a:endParaRPr lang="en-US" dirty="0" smtClean="0">
              <a:solidFill>
                <a:schemeClr val="bg1"/>
              </a:solidFill>
              <a:latin typeface="Times New Roman" pitchFamily="18" charset="0"/>
              <a:cs typeface="Times New Roman" pitchFamily="18" charset="0"/>
            </a:endParaRPr>
          </a:p>
        </p:txBody>
      </p:sp>
      <p:grpSp>
        <p:nvGrpSpPr>
          <p:cNvPr id="15" name="Group 14"/>
          <p:cNvGrpSpPr/>
          <p:nvPr/>
        </p:nvGrpSpPr>
        <p:grpSpPr>
          <a:xfrm>
            <a:off x="3056562" y="947718"/>
            <a:ext cx="914400" cy="543211"/>
            <a:chOff x="3413346" y="770148"/>
            <a:chExt cx="914400" cy="543211"/>
          </a:xfrm>
        </p:grpSpPr>
        <p:cxnSp>
          <p:nvCxnSpPr>
            <p:cNvPr id="8" name="Straight Arrow Connector 7"/>
            <p:cNvCxnSpPr/>
            <p:nvPr/>
          </p:nvCxnSpPr>
          <p:spPr>
            <a:xfrm flipV="1">
              <a:off x="3426728" y="770148"/>
              <a:ext cx="857256" cy="21431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19474" y="1093320"/>
              <a:ext cx="880156" cy="22003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413346" y="1026872"/>
              <a:ext cx="914400" cy="158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144158" y="2000848"/>
            <a:ext cx="7589520" cy="938719"/>
          </a:xfrm>
          <a:prstGeom prst="rect">
            <a:avLst/>
          </a:prstGeom>
          <a:solidFill>
            <a:srgbClr val="0070C0"/>
          </a:solidFill>
          <a:ln>
            <a:solidFill>
              <a:schemeClr val="tx2">
                <a:lumMod val="60000"/>
                <a:lumOff val="40000"/>
              </a:schemeClr>
            </a:solidFill>
          </a:ln>
          <a:effectLst/>
        </p:spPr>
        <p:txBody>
          <a:bodyPr wrap="square" rtlCol="0">
            <a:spAutoFit/>
          </a:bodyPr>
          <a:lstStyle/>
          <a:p>
            <a:pPr marL="2743200">
              <a:lnSpc>
                <a:spcPts val="2000"/>
              </a:lnSpc>
              <a:tabLst>
                <a:tab pos="4465638" algn="l"/>
              </a:tabLst>
            </a:pPr>
            <a:r>
              <a:rPr lang="en-US" b="1" dirty="0" smtClean="0">
                <a:solidFill>
                  <a:schemeClr val="bg1"/>
                </a:solidFill>
                <a:latin typeface="Arial Narrow" pitchFamily="34" charset="0"/>
              </a:rPr>
              <a:t>                           </a:t>
            </a: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số</a:t>
            </a:r>
            <a:r>
              <a:rPr lang="en-US" b="1" dirty="0" smtClean="0">
                <a:solidFill>
                  <a:schemeClr val="bg1"/>
                </a:solidFill>
                <a:latin typeface="Arial Narrow" pitchFamily="34" charset="0"/>
              </a:rPr>
              <a:t> </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cách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nhau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bởi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dấu</a:t>
            </a:r>
            <a:r>
              <a:rPr lang="en-US" sz="2000" dirty="0" smtClean="0">
                <a:solidFill>
                  <a:schemeClr val="bg1"/>
                </a:solidFill>
                <a:latin typeface="Times New Roman" pitchFamily="18" charset="0"/>
                <a:cs typeface="Times New Roman" pitchFamily="18" charset="0"/>
              </a:rPr>
              <a:t> ,)</a:t>
            </a:r>
          </a:p>
          <a:p>
            <a:pPr>
              <a:lnSpc>
                <a:spcPts val="2300"/>
              </a:lnSpc>
              <a:tabLst>
                <a:tab pos="2743200" algn="l"/>
                <a:tab pos="4465638" algn="l"/>
              </a:tabLst>
            </a:pPr>
            <a:r>
              <a:rPr lang="en-US" sz="1700" b="1" dirty="0" err="1" smtClean="0">
                <a:solidFill>
                  <a:schemeClr val="bg1"/>
                </a:solidFill>
                <a:cs typeface="Arial" pitchFamily="34" charset="0"/>
              </a:rPr>
              <a:t>tên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biến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trường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kiểu</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thành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phần</a:t>
            </a: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độ</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lớn</a:t>
            </a:r>
            <a:r>
              <a:rPr lang="en-US" sz="1700" b="1" dirty="0" smtClean="0">
                <a:solidFill>
                  <a:schemeClr val="bg1"/>
                </a:solidFill>
                <a:cs typeface="Arial" pitchFamily="34" charset="0"/>
              </a:rPr>
              <a:t> dup(1 </a:t>
            </a:r>
            <a:r>
              <a:rPr lang="en-US" sz="1700" b="1" dirty="0" err="1" smtClean="0">
                <a:solidFill>
                  <a:schemeClr val="bg1"/>
                </a:solidFill>
                <a:cs typeface="Arial" pitchFamily="34" charset="0"/>
              </a:rPr>
              <a:t>số</a:t>
            </a:r>
            <a:r>
              <a:rPr lang="en-US" sz="1700" b="1" dirty="0" smtClean="0">
                <a:solidFill>
                  <a:schemeClr val="bg1"/>
                </a:solidFill>
                <a:cs typeface="Arial" pitchFamily="34" charset="0"/>
              </a:rPr>
              <a:t>)</a:t>
            </a:r>
          </a:p>
          <a:p>
            <a:pPr>
              <a:lnSpc>
                <a:spcPts val="2300"/>
              </a:lnSpc>
              <a:tabLst>
                <a:tab pos="2743200" algn="l"/>
                <a:tab pos="4465638" algn="l"/>
              </a:tabLst>
            </a:pP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                            </a:t>
            </a: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độ</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lớn</a:t>
            </a:r>
            <a:r>
              <a:rPr lang="en-US" sz="1700" b="1" dirty="0" smtClean="0">
                <a:solidFill>
                  <a:schemeClr val="bg1"/>
                </a:solidFill>
                <a:cs typeface="Arial" pitchFamily="34" charset="0"/>
              </a:rPr>
              <a:t> dup(?) </a:t>
            </a:r>
            <a:r>
              <a:rPr lang="en-US" b="1" dirty="0" smtClean="0">
                <a:solidFill>
                  <a:schemeClr val="bg1"/>
                </a:solidFill>
                <a:latin typeface="Arial Narrow" pitchFamily="34" charset="0"/>
              </a:rPr>
              <a:t>                            </a:t>
            </a:r>
            <a:endParaRPr lang="en-US" dirty="0" smtClean="0">
              <a:solidFill>
                <a:schemeClr val="bg1"/>
              </a:solidFill>
              <a:latin typeface="Times New Roman" pitchFamily="18" charset="0"/>
              <a:cs typeface="Times New Roman" pitchFamily="18" charset="0"/>
            </a:endParaRPr>
          </a:p>
        </p:txBody>
      </p:sp>
      <p:grpSp>
        <p:nvGrpSpPr>
          <p:cNvPr id="16" name="Group 15"/>
          <p:cNvGrpSpPr/>
          <p:nvPr/>
        </p:nvGrpSpPr>
        <p:grpSpPr>
          <a:xfrm>
            <a:off x="4764404" y="2253660"/>
            <a:ext cx="922826" cy="531358"/>
            <a:chOff x="4849106" y="2096178"/>
            <a:chExt cx="922826" cy="531358"/>
          </a:xfrm>
        </p:grpSpPr>
        <p:cxnSp>
          <p:nvCxnSpPr>
            <p:cNvPr id="18" name="Straight Arrow Connector 17"/>
            <p:cNvCxnSpPr/>
            <p:nvPr/>
          </p:nvCxnSpPr>
          <p:spPr>
            <a:xfrm flipV="1">
              <a:off x="4856620" y="2096178"/>
              <a:ext cx="857256" cy="21431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57532" y="2353578"/>
              <a:ext cx="914400" cy="158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49106" y="2407497"/>
              <a:ext cx="880156" cy="22003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843514" y="5440318"/>
            <a:ext cx="4754880" cy="1051560"/>
          </a:xfrm>
          <a:prstGeom prst="rect">
            <a:avLst/>
          </a:prstGeom>
          <a:solidFill>
            <a:srgbClr val="0070C0"/>
          </a:solidFill>
          <a:ln>
            <a:solidFill>
              <a:schemeClr val="tx2">
                <a:lumMod val="60000"/>
                <a:lumOff val="40000"/>
              </a:schemeClr>
            </a:solidFill>
          </a:ln>
          <a:effectLst/>
        </p:spPr>
        <p:txBody>
          <a:bodyPr wrap="square" rtlCol="0">
            <a:spAutoFit/>
          </a:bodyPr>
          <a:lstStyle/>
          <a:p>
            <a:pPr marL="290513">
              <a:lnSpc>
                <a:spcPts val="2000"/>
              </a:lnSpc>
            </a:pPr>
            <a:r>
              <a:rPr lang="en-US" sz="1700" b="1" dirty="0" smtClean="0">
                <a:solidFill>
                  <a:schemeClr val="bg1"/>
                </a:solidFill>
                <a:cs typeface="Arial" pitchFamily="34" charset="0"/>
              </a:rPr>
              <a:t>.CODE</a:t>
            </a:r>
          </a:p>
          <a:p>
            <a:pPr marL="347663">
              <a:lnSpc>
                <a:spcPts val="2000"/>
              </a:lnSpc>
            </a:pPr>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CT:</a:t>
            </a:r>
          </a:p>
          <a:p>
            <a:pPr marL="174625">
              <a:lnSpc>
                <a:spcPts val="2000"/>
              </a:lnSpc>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lệnh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thân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chương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trình</a:t>
            </a:r>
            <a:endParaRPr lang="en-US" sz="1700" b="1" dirty="0" smtClean="0">
              <a:solidFill>
                <a:schemeClr val="bg1"/>
              </a:solidFill>
              <a:cs typeface="Arial" pitchFamily="34" charset="0"/>
            </a:endParaRPr>
          </a:p>
          <a:p>
            <a:pPr marL="290513">
              <a:lnSpc>
                <a:spcPts val="2000"/>
              </a:lnSpc>
            </a:pPr>
            <a:r>
              <a:rPr lang="en-US" sz="1700" b="1" dirty="0" smtClean="0">
                <a:solidFill>
                  <a:schemeClr val="bg1"/>
                </a:solidFill>
                <a:cs typeface="Arial" pitchFamily="34" charset="0"/>
              </a:rPr>
              <a:t>END   </a:t>
            </a:r>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CT</a:t>
            </a:r>
          </a:p>
        </p:txBody>
      </p:sp>
      <p:sp>
        <p:nvSpPr>
          <p:cNvPr id="22" name="TextBox 21"/>
          <p:cNvSpPr txBox="1"/>
          <p:nvPr/>
        </p:nvSpPr>
        <p:spPr>
          <a:xfrm>
            <a:off x="1128918" y="3668417"/>
            <a:ext cx="2926080" cy="594360"/>
          </a:xfrm>
          <a:prstGeom prst="rect">
            <a:avLst/>
          </a:prstGeom>
          <a:solidFill>
            <a:srgbClr val="0070C0"/>
          </a:solidFill>
          <a:ln>
            <a:solidFill>
              <a:schemeClr val="tx2">
                <a:lumMod val="60000"/>
                <a:lumOff val="40000"/>
              </a:schemeClr>
            </a:solidFill>
          </a:ln>
          <a:effectLst/>
        </p:spPr>
        <p:txBody>
          <a:bodyPr wrap="square" rtlCol="0">
            <a:spAutoFit/>
          </a:bodyPr>
          <a:lstStyle/>
          <a:p>
            <a:pPr marL="465138"/>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reg16,@data</a:t>
            </a:r>
          </a:p>
          <a:p>
            <a:pPr marL="465138"/>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DS,reg16</a:t>
            </a:r>
          </a:p>
        </p:txBody>
      </p:sp>
      <p:sp>
        <p:nvSpPr>
          <p:cNvPr id="23" name="TextBox 22"/>
          <p:cNvSpPr txBox="1"/>
          <p:nvPr/>
        </p:nvSpPr>
        <p:spPr>
          <a:xfrm>
            <a:off x="4500562" y="3654552"/>
            <a:ext cx="3383280" cy="636072"/>
          </a:xfrm>
          <a:prstGeom prst="rect">
            <a:avLst/>
          </a:prstGeom>
          <a:solidFill>
            <a:srgbClr val="0070C0"/>
          </a:solidFill>
          <a:ln>
            <a:solidFill>
              <a:schemeClr val="tx2">
                <a:lumMod val="60000"/>
                <a:lumOff val="40000"/>
              </a:schemeClr>
            </a:solidFill>
          </a:ln>
          <a:effectLst/>
        </p:spPr>
        <p:txBody>
          <a:bodyPr wrap="square" rtlCol="0">
            <a:spAutoFit/>
          </a:bodyPr>
          <a:lstStyle/>
          <a:p>
            <a:pPr marL="234950">
              <a:lnSpc>
                <a:spcPts val="2200"/>
              </a:lnSpc>
            </a:pPr>
            <a:r>
              <a:rPr lang="en-US" sz="2000" dirty="0" err="1" smtClean="0">
                <a:solidFill>
                  <a:schemeClr val="bg1"/>
                </a:solidFill>
                <a:latin typeface="Times New Roman" pitchFamily="18" charset="0"/>
                <a:cs typeface="Times New Roman" pitchFamily="18" charset="0"/>
              </a:rPr>
              <a:t>Thường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là</a:t>
            </a:r>
            <a:r>
              <a:rPr lang="en-US" b="1" dirty="0" smtClean="0">
                <a:solidFill>
                  <a:schemeClr val="bg1"/>
                </a:solidFill>
                <a:latin typeface="Times New Roman" pitchFamily="18" charset="0"/>
                <a:cs typeface="Times New Roman" pitchFamily="18" charset="0"/>
              </a:rPr>
              <a:t>:  </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AX,@data</a:t>
            </a:r>
            <a:r>
              <a:rPr lang="en-US" sz="1700" b="1" dirty="0" smtClean="0">
                <a:solidFill>
                  <a:schemeClr val="bg1"/>
                </a:solidFill>
                <a:cs typeface="Arial" pitchFamily="34" charset="0"/>
              </a:rPr>
              <a:t>  </a:t>
            </a:r>
          </a:p>
          <a:p>
            <a:pPr marL="465138"/>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DS,AX</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Effect transition="in" filter="fade">
                                      <p:cBhvr>
                                        <p:cTn id="7" dur="500"/>
                                        <p:tgtEl>
                                          <p:spTgt spid="184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38">
                                            <p:txEl>
                                              <p:pRg st="4" end="4"/>
                                            </p:txEl>
                                          </p:spTgt>
                                        </p:tgtEl>
                                        <p:attrNameLst>
                                          <p:attrName>style.visibility</p:attrName>
                                        </p:attrNameLst>
                                      </p:cBhvr>
                                      <p:to>
                                        <p:strVal val="visible"/>
                                      </p:to>
                                    </p:set>
                                    <p:animEffect transition="in" filter="box(in)">
                                      <p:cBhvr>
                                        <p:cTn id="17" dur="500"/>
                                        <p:tgtEl>
                                          <p:spTgt spid="1843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438">
                                            <p:txEl>
                                              <p:pRg st="8" end="8"/>
                                            </p:txEl>
                                          </p:spTgt>
                                        </p:tgtEl>
                                        <p:attrNameLst>
                                          <p:attrName>style.visibility</p:attrName>
                                        </p:attrNameLst>
                                      </p:cBhvr>
                                      <p:to>
                                        <p:strVal val="visible"/>
                                      </p:to>
                                    </p:set>
                                    <p:animEffect transition="in" filter="box(in)">
                                      <p:cBhvr>
                                        <p:cTn id="27" dur="500"/>
                                        <p:tgtEl>
                                          <p:spTgt spid="18438">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8438">
                                            <p:txEl>
                                              <p:pRg st="11" end="11"/>
                                            </p:txEl>
                                          </p:spTgt>
                                        </p:tgtEl>
                                        <p:attrNameLst>
                                          <p:attrName>style.visibility</p:attrName>
                                        </p:attrNameLst>
                                      </p:cBhvr>
                                      <p:to>
                                        <p:strVal val="visible"/>
                                      </p:to>
                                    </p:set>
                                    <p:animEffect transition="in" filter="box(in)">
                                      <p:cBhvr>
                                        <p:cTn id="42" dur="500"/>
                                        <p:tgtEl>
                                          <p:spTgt spid="18438">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8438">
                                            <p:txEl>
                                              <p:pRg st="12" end="12"/>
                                            </p:txEl>
                                          </p:spTgt>
                                        </p:tgtEl>
                                        <p:attrNameLst>
                                          <p:attrName>style.visibility</p:attrName>
                                        </p:attrNameLst>
                                      </p:cBhvr>
                                      <p:to>
                                        <p:strVal val="visible"/>
                                      </p:to>
                                    </p:set>
                                    <p:animEffect transition="in" filter="box(in)">
                                      <p:cBhvr>
                                        <p:cTn id="47" dur="500"/>
                                        <p:tgtEl>
                                          <p:spTgt spid="18438">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8438">
                                            <p:txEl>
                                              <p:pRg st="13" end="13"/>
                                            </p:txEl>
                                          </p:spTgt>
                                        </p:tgtEl>
                                        <p:attrNameLst>
                                          <p:attrName>style.visibility</p:attrName>
                                        </p:attrNameLst>
                                      </p:cBhvr>
                                      <p:to>
                                        <p:strVal val="visible"/>
                                      </p:to>
                                    </p:set>
                                    <p:animEffect transition="in" filter="box(in)">
                                      <p:cBhvr>
                                        <p:cTn id="52" dur="500"/>
                                        <p:tgtEl>
                                          <p:spTgt spid="18438">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ox(in)">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1" grpId="0" animBg="1"/>
      <p:bldP spid="22"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4294967295"/>
          </p:nvPr>
        </p:nvSpPr>
        <p:spPr>
          <a:xfrm>
            <a:off x="8495318" y="6521177"/>
            <a:ext cx="274320" cy="274637"/>
          </a:xfrm>
          <a:prstGeom prst="rect">
            <a:avLst/>
          </a:prstGeom>
        </p:spPr>
        <p:txBody>
          <a:bodyPr lIns="0" rIns="0"/>
          <a:lstStyle/>
          <a:p>
            <a:pPr algn="l">
              <a:defRPr/>
            </a:pPr>
            <a:fld id="{A815A28A-A062-4664-B0A7-F15ACE0F9DA4}" type="slidenum">
              <a:rPr lang="en-US" sz="1400" smtClean="0"/>
              <a:pPr algn="l">
                <a:defRPr/>
              </a:pPr>
              <a:t>34</a:t>
            </a:fld>
            <a:endParaRPr lang="en-US" sz="1400" dirty="0"/>
          </a:p>
        </p:txBody>
      </p:sp>
      <p:sp>
        <p:nvSpPr>
          <p:cNvPr id="33" name="Rectangle 32"/>
          <p:cNvSpPr/>
          <p:nvPr/>
        </p:nvSpPr>
        <p:spPr>
          <a:xfrm>
            <a:off x="168562" y="86654"/>
            <a:ext cx="8869680" cy="6675120"/>
          </a:xfrm>
          <a:prstGeom prst="rect">
            <a:avLst/>
          </a:prstGeom>
        </p:spPr>
        <p:txBody>
          <a:bodyPr wrap="square">
            <a:spAutoFit/>
          </a:bodyPr>
          <a:lstStyle/>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indent="3175" algn="just" eaLnBrk="1" hangingPunct="1">
              <a:spcBef>
                <a:spcPts val="0"/>
              </a:spcBef>
            </a:pPr>
            <a:endParaRPr lang="en-US" sz="2500" dirty="0" smtClean="0">
              <a:latin typeface="Times New Roman" pitchFamily="18" charset="0"/>
              <a:cs typeface="Times New Roman" pitchFamily="18" charset="0"/>
            </a:endParaRPr>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a:p>
        </p:txBody>
      </p:sp>
      <p:sp>
        <p:nvSpPr>
          <p:cNvPr id="34" name="TextBox 33"/>
          <p:cNvSpPr txBox="1"/>
          <p:nvPr/>
        </p:nvSpPr>
        <p:spPr>
          <a:xfrm>
            <a:off x="357158" y="5368304"/>
            <a:ext cx="8412480" cy="661720"/>
          </a:xfrm>
          <a:prstGeom prst="rect">
            <a:avLst/>
          </a:prstGeom>
          <a:solidFill>
            <a:srgbClr val="0070C0"/>
          </a:solidFill>
          <a:ln>
            <a:solidFill>
              <a:schemeClr val="tx2">
                <a:lumMod val="60000"/>
                <a:lumOff val="40000"/>
              </a:schemeClr>
            </a:solidFill>
          </a:ln>
          <a:effectLst/>
        </p:spPr>
        <p:txBody>
          <a:bodyPr wrap="square" rtlCol="0">
            <a:spAutoFit/>
          </a:bodyPr>
          <a:lstStyle/>
          <a:p>
            <a:pPr marL="573088">
              <a:tabLst>
                <a:tab pos="914400" algn="l"/>
                <a:tab pos="2743200" algn="l"/>
              </a:tabLst>
            </a:pPr>
            <a:r>
              <a:rPr lang="en-US" sz="2000" b="1" dirty="0" smtClean="0">
                <a:solidFill>
                  <a:schemeClr val="bg1"/>
                </a:solidFill>
                <a:latin typeface="Arial Narrow"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AH,4Ch</a:t>
            </a:r>
            <a:r>
              <a:rPr lang="en-US" sz="2000"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Trở</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về</a:t>
            </a:r>
            <a:r>
              <a:rPr lang="en-US" sz="2000" dirty="0" smtClean="0">
                <a:solidFill>
                  <a:schemeClr val="bg1"/>
                </a:solidFill>
                <a:latin typeface="Times New Roman" pitchFamily="18" charset="0"/>
                <a:cs typeface="Times New Roman" pitchFamily="18" charset="0"/>
              </a:rPr>
              <a:t> DOS</a:t>
            </a:r>
          </a:p>
          <a:p>
            <a:pPr marL="627063">
              <a:tabLst>
                <a:tab pos="914400" algn="l"/>
              </a:tabLst>
            </a:pP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21h</a:t>
            </a:r>
          </a:p>
        </p:txBody>
      </p:sp>
      <p:sp>
        <p:nvSpPr>
          <p:cNvPr id="7" name="Rectangle 6"/>
          <p:cNvSpPr/>
          <p:nvPr/>
        </p:nvSpPr>
        <p:spPr>
          <a:xfrm>
            <a:off x="152400" y="71414"/>
            <a:ext cx="8848724" cy="6909584"/>
          </a:xfrm>
          <a:prstGeom prst="rect">
            <a:avLst/>
          </a:prstGeom>
        </p:spPr>
        <p:txBody>
          <a:bodyPr wrap="square">
            <a:spAutoFit/>
          </a:bodyPr>
          <a:lstStyle/>
          <a:p>
            <a:r>
              <a:rPr lang="en-US" dirty="0" smtClean="0">
                <a:latin typeface="Times New Roman" pitchFamily="18" charset="0"/>
                <a:cs typeface="Times New Roman" pitchFamily="18" charset="0"/>
              </a:rPr>
              <a:t> </a:t>
            </a:r>
          </a:p>
          <a:p>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Assembly </a:t>
            </a:r>
            <a:r>
              <a:rPr lang="en-US" sz="2500" dirty="0" err="1" smtClean="0">
                <a:latin typeface="Times New Roman" pitchFamily="18" charset="0"/>
                <a:cs typeface="Times New Roman" pitchFamily="18" charset="0"/>
              </a:rPr>
              <a:t>đơn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directive </a:t>
            </a:r>
            <a:r>
              <a:rPr lang="en-US" sz="2500" dirty="0" err="1" smtClean="0">
                <a:latin typeface="Times New Roman" pitchFamily="18" charset="0"/>
                <a:cs typeface="Times New Roman" pitchFamily="18" charset="0"/>
              </a:rPr>
              <a:t>điều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khiển</a:t>
            </a:r>
            <a:r>
              <a:rPr lang="en-US" sz="2500" dirty="0" smtClean="0">
                <a:latin typeface="Times New Roman" pitchFamily="18" charset="0"/>
                <a:cs typeface="Times New Roman" pitchFamily="18" charset="0"/>
              </a:rPr>
              <a:t> segment </a:t>
            </a:r>
            <a:r>
              <a:rPr lang="en-US" sz="2500" dirty="0" err="1" smtClean="0">
                <a:latin typeface="Times New Roman" pitchFamily="18" charset="0"/>
                <a:cs typeface="Times New Roman" pitchFamily="18" charset="0"/>
              </a:rPr>
              <a:t>dạng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sau</a:t>
            </a:r>
            <a:r>
              <a:rPr lang="en-US" sz="2500" dirty="0" smtClean="0">
                <a:latin typeface="Times New Roman" pitchFamily="18" charset="0"/>
                <a:cs typeface="Times New Roman" pitchFamily="18" charset="0"/>
              </a:rPr>
              <a:t>:</a:t>
            </a: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a:p>
        </p:txBody>
      </p:sp>
      <p:sp>
        <p:nvSpPr>
          <p:cNvPr id="8" name="TextBox 7"/>
          <p:cNvSpPr txBox="1"/>
          <p:nvPr/>
        </p:nvSpPr>
        <p:spPr>
          <a:xfrm>
            <a:off x="357158" y="1207672"/>
            <a:ext cx="8412480" cy="400110"/>
          </a:xfrm>
          <a:prstGeom prst="rect">
            <a:avLst/>
          </a:prstGeom>
          <a:solidFill>
            <a:srgbClr val="0070C0"/>
          </a:solidFill>
          <a:ln>
            <a:solidFill>
              <a:schemeClr val="tx2">
                <a:lumMod val="60000"/>
                <a:lumOff val="40000"/>
              </a:schemeClr>
            </a:solidFill>
          </a:ln>
          <a:effectLst/>
        </p:spPr>
        <p:txBody>
          <a:bodyPr wrap="square" rtlCol="0">
            <a:spAutoFit/>
          </a:bodyPr>
          <a:lstStyle/>
          <a:p>
            <a:pPr marL="223838">
              <a:tabLst>
                <a:tab pos="2743200" algn="l"/>
              </a:tabLst>
            </a:pPr>
            <a:r>
              <a:rPr lang="en-US" sz="1700" b="1" dirty="0" smtClean="0">
                <a:solidFill>
                  <a:schemeClr val="bg1"/>
                </a:solidFill>
                <a:cs typeface="Arial" pitchFamily="34" charset="0"/>
              </a:rPr>
              <a:t>.MODEL small</a:t>
            </a:r>
            <a:r>
              <a:rPr lang="en-US" sz="2000"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Mô</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hình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bộ</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chương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trình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dạng</a:t>
            </a:r>
            <a:r>
              <a:rPr lang="en-US" sz="2000" dirty="0" smtClean="0">
                <a:solidFill>
                  <a:schemeClr val="bg1"/>
                </a:solidFill>
                <a:latin typeface="Times New Roman" pitchFamily="18" charset="0"/>
                <a:cs typeface="Times New Roman" pitchFamily="18" charset="0"/>
              </a:rPr>
              <a:t> small</a:t>
            </a:r>
          </a:p>
        </p:txBody>
      </p:sp>
      <p:sp>
        <p:nvSpPr>
          <p:cNvPr id="9" name="TextBox 8"/>
          <p:cNvSpPr txBox="1"/>
          <p:nvPr/>
        </p:nvSpPr>
        <p:spPr>
          <a:xfrm>
            <a:off x="357158" y="1627545"/>
            <a:ext cx="8412480" cy="400110"/>
          </a:xfrm>
          <a:prstGeom prst="rect">
            <a:avLst/>
          </a:prstGeom>
          <a:solidFill>
            <a:srgbClr val="0070C0"/>
          </a:solidFill>
          <a:ln>
            <a:solidFill>
              <a:schemeClr val="tx2">
                <a:lumMod val="60000"/>
                <a:lumOff val="40000"/>
              </a:schemeClr>
            </a:solidFill>
          </a:ln>
          <a:effectLst/>
        </p:spPr>
        <p:txBody>
          <a:bodyPr wrap="square" rtlCol="0">
            <a:spAutoFit/>
          </a:bodyPr>
          <a:lstStyle/>
          <a:p>
            <a:pPr marL="223838">
              <a:tabLst>
                <a:tab pos="2743200" algn="l"/>
              </a:tabLst>
            </a:pPr>
            <a:r>
              <a:rPr lang="en-US" sz="1700" b="1" dirty="0" smtClean="0">
                <a:solidFill>
                  <a:schemeClr val="bg1"/>
                </a:solidFill>
                <a:cs typeface="Arial" pitchFamily="34" charset="0"/>
              </a:rPr>
              <a:t>[.STACK  100h]</a:t>
            </a:r>
            <a:r>
              <a:rPr lang="en-US" sz="2000"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Dành</a:t>
            </a:r>
            <a:r>
              <a:rPr lang="en-US" sz="2000" dirty="0" smtClean="0">
                <a:solidFill>
                  <a:schemeClr val="bg1"/>
                </a:solidFill>
                <a:latin typeface="Times New Roman" pitchFamily="18" charset="0"/>
                <a:cs typeface="Times New Roman" pitchFamily="18" charset="0"/>
              </a:rPr>
              <a:t> 1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256 byte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ngăn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xếp</a:t>
            </a:r>
            <a:endParaRPr lang="en-US" sz="2000" dirty="0" smtClean="0">
              <a:solidFill>
                <a:schemeClr val="bg1"/>
              </a:solidFill>
              <a:latin typeface="Times New Roman" pitchFamily="18" charset="0"/>
              <a:cs typeface="Times New Roman" pitchFamily="18" charset="0"/>
            </a:endParaRPr>
          </a:p>
        </p:txBody>
      </p:sp>
      <p:sp>
        <p:nvSpPr>
          <p:cNvPr id="10" name="TextBox 9"/>
          <p:cNvSpPr txBox="1"/>
          <p:nvPr/>
        </p:nvSpPr>
        <p:spPr>
          <a:xfrm>
            <a:off x="357158" y="2054570"/>
            <a:ext cx="8412480" cy="707886"/>
          </a:xfrm>
          <a:prstGeom prst="rect">
            <a:avLst/>
          </a:prstGeom>
          <a:solidFill>
            <a:srgbClr val="0070C0"/>
          </a:solidFill>
          <a:ln>
            <a:solidFill>
              <a:schemeClr val="tx2">
                <a:lumMod val="60000"/>
                <a:lumOff val="40000"/>
              </a:schemeClr>
            </a:solidFill>
          </a:ln>
          <a:effectLst/>
        </p:spPr>
        <p:txBody>
          <a:bodyPr wrap="square" rtlCol="0">
            <a:spAutoFit/>
          </a:bodyPr>
          <a:lstStyle/>
          <a:p>
            <a:pPr marL="223838">
              <a:tabLst>
                <a:tab pos="2743200" algn="l"/>
              </a:tabLst>
            </a:pPr>
            <a:r>
              <a:rPr lang="en-US" sz="1700" b="1" dirty="0" smtClean="0">
                <a:solidFill>
                  <a:schemeClr val="bg1"/>
                </a:solidFill>
                <a:cs typeface="Arial" pitchFamily="34" charset="0"/>
              </a:rPr>
              <a:t>[.DATA</a:t>
            </a:r>
            <a:r>
              <a:rPr lang="en-US" sz="2000"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Dành</a:t>
            </a:r>
            <a:r>
              <a:rPr lang="en-US" sz="2000" dirty="0" smtClean="0">
                <a:solidFill>
                  <a:schemeClr val="bg1"/>
                </a:solidFill>
                <a:latin typeface="Times New Roman" pitchFamily="18" charset="0"/>
                <a:cs typeface="Times New Roman" pitchFamily="18" charset="0"/>
              </a:rPr>
              <a:t> 1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để</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cấp</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phát</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biến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khi</a:t>
            </a:r>
            <a:endParaRPr lang="en-US" sz="2000" dirty="0" smtClean="0">
              <a:solidFill>
                <a:schemeClr val="bg1"/>
              </a:solidFill>
              <a:latin typeface="Times New Roman" pitchFamily="18" charset="0"/>
              <a:cs typeface="Times New Roman" pitchFamily="18" charset="0"/>
            </a:endParaRPr>
          </a:p>
          <a:p>
            <a:pPr marL="344488">
              <a:tabLst>
                <a:tab pos="2743200" algn="l"/>
              </a:tabLst>
            </a:pPr>
            <a:r>
              <a:rPr lang="en-US" sz="2000" dirty="0" smtClean="0">
                <a:solidFill>
                  <a:schemeClr val="bg1"/>
                </a:solidFill>
                <a:latin typeface="Times New Roman" pitchFamily="18" charset="0"/>
                <a:cs typeface="Times New Roman" pitchFamily="18" charset="0"/>
              </a:rPr>
              <a:t> </a:t>
            </a:r>
            <a:r>
              <a:rPr lang="en-US" sz="1700" b="1" dirty="0" err="1" smtClean="0">
                <a:solidFill>
                  <a:schemeClr val="bg1"/>
                </a:solidFill>
                <a:cs typeface="Arial" pitchFamily="34" charset="0"/>
              </a:rPr>
              <a:t>khai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báo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biến</a:t>
            </a:r>
            <a:r>
              <a:rPr lang="en-US" sz="1700" b="1" dirty="0" smtClean="0">
                <a:solidFill>
                  <a:schemeClr val="bg1"/>
                </a:solidFill>
                <a:cs typeface="Arial" pitchFamily="34" charset="0"/>
              </a:rPr>
              <a:t>] </a:t>
            </a:r>
            <a:r>
              <a:rPr lang="en-US" sz="2000"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chương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trình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khai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báo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biến</a:t>
            </a:r>
            <a:r>
              <a:rPr lang="en-US" sz="2000" dirty="0" smtClean="0">
                <a:solidFill>
                  <a:schemeClr val="bg1"/>
                </a:solidFill>
                <a:latin typeface="Times New Roman" pitchFamily="18" charset="0"/>
                <a:cs typeface="Times New Roman" pitchFamily="18" charset="0"/>
              </a:rPr>
              <a:t>)</a:t>
            </a:r>
          </a:p>
        </p:txBody>
      </p:sp>
      <p:sp>
        <p:nvSpPr>
          <p:cNvPr id="11" name="TextBox 10"/>
          <p:cNvSpPr txBox="1"/>
          <p:nvPr/>
        </p:nvSpPr>
        <p:spPr>
          <a:xfrm>
            <a:off x="357158" y="2796496"/>
            <a:ext cx="8412480" cy="400110"/>
          </a:xfrm>
          <a:prstGeom prst="rect">
            <a:avLst/>
          </a:prstGeom>
          <a:solidFill>
            <a:srgbClr val="0070C0"/>
          </a:solidFill>
          <a:ln>
            <a:solidFill>
              <a:schemeClr val="tx2">
                <a:lumMod val="60000"/>
                <a:lumOff val="40000"/>
              </a:schemeClr>
            </a:solidFill>
          </a:ln>
          <a:effectLst/>
        </p:spPr>
        <p:txBody>
          <a:bodyPr wrap="square" rtlCol="0">
            <a:spAutoFit/>
          </a:bodyPr>
          <a:lstStyle/>
          <a:p>
            <a:pPr marL="223838">
              <a:tabLst>
                <a:tab pos="2743200" algn="l"/>
              </a:tabLst>
            </a:pPr>
            <a:r>
              <a:rPr lang="en-US" b="1" dirty="0" smtClean="0">
                <a:solidFill>
                  <a:schemeClr val="bg1"/>
                </a:solidFill>
                <a:latin typeface="Arial Narrow" pitchFamily="34" charset="0"/>
              </a:rPr>
              <a:t>.</a:t>
            </a:r>
            <a:r>
              <a:rPr lang="en-US" sz="1700" b="1" dirty="0" smtClean="0">
                <a:solidFill>
                  <a:schemeClr val="bg1"/>
                </a:solidFill>
                <a:cs typeface="Arial" pitchFamily="34" charset="0"/>
              </a:rPr>
              <a:t>CODE</a:t>
            </a:r>
            <a:r>
              <a:rPr lang="en-US" sz="2000" dirty="0" smtClean="0">
                <a:solidFill>
                  <a:srgbClr val="FF00FF"/>
                </a:solidFill>
                <a:latin typeface="Times New Roman" pitchFamily="18" charset="0"/>
                <a:cs typeface="Times New Roman" pitchFamily="18" charset="0"/>
              </a:rPr>
              <a:t>	</a:t>
            </a:r>
          </a:p>
        </p:txBody>
      </p:sp>
      <p:sp>
        <p:nvSpPr>
          <p:cNvPr id="12" name="TextBox 11"/>
          <p:cNvSpPr txBox="1"/>
          <p:nvPr/>
        </p:nvSpPr>
        <p:spPr>
          <a:xfrm>
            <a:off x="358080" y="3188927"/>
            <a:ext cx="8412480" cy="402336"/>
          </a:xfrm>
          <a:prstGeom prst="rect">
            <a:avLst/>
          </a:prstGeom>
          <a:solidFill>
            <a:srgbClr val="0070C0"/>
          </a:solidFill>
          <a:ln>
            <a:solidFill>
              <a:schemeClr val="tx2">
                <a:lumMod val="60000"/>
                <a:lumOff val="40000"/>
              </a:schemeClr>
            </a:solidFill>
          </a:ln>
          <a:effectLst/>
        </p:spPr>
        <p:txBody>
          <a:bodyPr wrap="square" rtlCol="0">
            <a:spAutoFit/>
          </a:bodyPr>
          <a:lstStyle/>
          <a:p>
            <a:pPr marL="223838">
              <a:tabLst>
                <a:tab pos="2743200" algn="l"/>
              </a:tabLst>
            </a:pPr>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CT:</a:t>
            </a:r>
          </a:p>
        </p:txBody>
      </p:sp>
      <p:sp>
        <p:nvSpPr>
          <p:cNvPr id="13" name="TextBox 12"/>
          <p:cNvSpPr txBox="1"/>
          <p:nvPr/>
        </p:nvSpPr>
        <p:spPr>
          <a:xfrm>
            <a:off x="357158" y="3591662"/>
            <a:ext cx="8412480" cy="73152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625475" algn="l"/>
                <a:tab pos="2743200" algn="l"/>
              </a:tabLst>
            </a:pPr>
            <a:r>
              <a:rPr lang="en-US" b="1" dirty="0" smtClean="0">
                <a:solidFill>
                  <a:schemeClr val="bg1"/>
                </a:solidFill>
                <a:latin typeface="Arial Narrow" pitchFamily="34"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AX,@data</a:t>
            </a:r>
            <a:r>
              <a:rPr lang="en-US" sz="2000"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Đưa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phần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địa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segment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dành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dữ</a:t>
            </a:r>
            <a:r>
              <a:rPr lang="en-US" sz="2000" dirty="0" smtClean="0">
                <a:solidFill>
                  <a:schemeClr val="bg1"/>
                </a:solidFill>
                <a:latin typeface="Times New Roman" pitchFamily="18" charset="0"/>
                <a:cs typeface="Times New Roman" pitchFamily="18" charset="0"/>
              </a:rPr>
              <a:t> </a:t>
            </a:r>
          </a:p>
          <a:p>
            <a:pPr>
              <a:tabLst>
                <a:tab pos="579438" algn="l"/>
                <a:tab pos="2743200" algn="l"/>
              </a:tabLst>
            </a:pPr>
            <a:r>
              <a:rPr lang="en-US" sz="2000" dirty="0" smtClean="0">
                <a:solidFill>
                  <a:srgbClr val="FF00FF"/>
                </a:solidFill>
                <a:latin typeface="Times New Roman" pitchFamily="18" charset="0"/>
                <a:cs typeface="Times New Roman" pitchFamily="18" charset="0"/>
              </a:rPr>
              <a:t>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DS,AX ]</a:t>
            </a:r>
            <a:r>
              <a:rPr lang="en-US" sz="2000"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vào</a:t>
            </a:r>
            <a:r>
              <a:rPr lang="en-US" sz="2000" dirty="0" smtClean="0">
                <a:solidFill>
                  <a:schemeClr val="bg1"/>
                </a:solidFill>
                <a:latin typeface="Times New Roman" pitchFamily="18" charset="0"/>
                <a:cs typeface="Times New Roman" pitchFamily="18" charset="0"/>
              </a:rPr>
              <a:t> DS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.DATA,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khai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báo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biến</a:t>
            </a:r>
            <a:r>
              <a:rPr lang="en-US" sz="2000" dirty="0" smtClean="0">
                <a:solidFill>
                  <a:schemeClr val="bg1"/>
                </a:solidFill>
                <a:latin typeface="Times New Roman" pitchFamily="18" charset="0"/>
                <a:cs typeface="Times New Roman" pitchFamily="18" charset="0"/>
              </a:rPr>
              <a:t>)</a:t>
            </a:r>
          </a:p>
        </p:txBody>
      </p:sp>
      <p:sp>
        <p:nvSpPr>
          <p:cNvPr id="14" name="TextBox 13"/>
          <p:cNvSpPr txBox="1"/>
          <p:nvPr/>
        </p:nvSpPr>
        <p:spPr>
          <a:xfrm>
            <a:off x="357158" y="4316696"/>
            <a:ext cx="8412480" cy="1097280"/>
          </a:xfrm>
          <a:prstGeom prst="rect">
            <a:avLst/>
          </a:prstGeom>
          <a:solidFill>
            <a:srgbClr val="0070C0"/>
          </a:solidFill>
          <a:ln>
            <a:solidFill>
              <a:schemeClr val="accent1"/>
            </a:solidFill>
          </a:ln>
          <a:effectLst/>
        </p:spPr>
        <p:txBody>
          <a:bodyPr wrap="square" rtlCol="0">
            <a:spAutoFit/>
          </a:bodyPr>
          <a:lstStyle/>
          <a:p>
            <a:pPr marL="223838">
              <a:tabLst>
                <a:tab pos="2743200" algn="l"/>
              </a:tabLst>
            </a:pPr>
            <a:endParaRPr lang="en-US" sz="2000" dirty="0" smtClean="0">
              <a:solidFill>
                <a:schemeClr val="bg1"/>
              </a:solidFill>
              <a:latin typeface="Times New Roman" pitchFamily="18" charset="0"/>
              <a:cs typeface="Times New Roman" pitchFamily="18" charset="0"/>
            </a:endParaRPr>
          </a:p>
          <a:p>
            <a:pPr marL="465138"/>
            <a:r>
              <a:rPr lang="en-US" sz="2000" dirty="0" smtClean="0">
                <a:solidFill>
                  <a:schemeClr val="bg1"/>
                </a:solidFill>
                <a:latin typeface="Times New Roman" pitchFamily="18" charset="0"/>
                <a:cs typeface="Times New Roman" pitchFamily="18" charset="0"/>
              </a:rPr>
              <a:t>              </a:t>
            </a:r>
          </a:p>
          <a:p>
            <a:pPr marL="465138"/>
            <a:endParaRPr lang="en-US" sz="2000" b="1" dirty="0" smtClean="0">
              <a:solidFill>
                <a:schemeClr val="bg1"/>
              </a:solidFill>
              <a:latin typeface="Arial Narrow" pitchFamily="34" charset="0"/>
            </a:endParaRPr>
          </a:p>
          <a:p>
            <a:pPr marL="465138"/>
            <a:endParaRPr lang="en-US" sz="2000" b="1" dirty="0" smtClean="0">
              <a:solidFill>
                <a:schemeClr val="bg1"/>
              </a:solidFill>
              <a:latin typeface="Arial Narrow" pitchFamily="34" charset="0"/>
            </a:endParaRPr>
          </a:p>
          <a:p>
            <a:pPr marL="573088"/>
            <a:endParaRPr lang="en-US" sz="2000" b="1" dirty="0" smtClean="0">
              <a:solidFill>
                <a:schemeClr val="bg1"/>
              </a:solidFill>
              <a:latin typeface="Arial Narrow" pitchFamily="34" charset="0"/>
            </a:endParaRPr>
          </a:p>
        </p:txBody>
      </p:sp>
      <p:sp>
        <p:nvSpPr>
          <p:cNvPr id="36" name="Oval 35"/>
          <p:cNvSpPr/>
          <p:nvPr/>
        </p:nvSpPr>
        <p:spPr>
          <a:xfrm>
            <a:off x="954380" y="4489138"/>
            <a:ext cx="2286000" cy="73152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700" b="1" dirty="0" err="1" smtClean="0">
                <a:solidFill>
                  <a:schemeClr val="bg1"/>
                </a:solidFill>
                <a:latin typeface="Arial" pitchFamily="34" charset="0"/>
                <a:cs typeface="Arial" pitchFamily="34" charset="0"/>
              </a:rPr>
              <a:t>các</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lệnh</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thân</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chương</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trình</a:t>
            </a:r>
            <a:endParaRPr lang="en-US" sz="1700" b="1" dirty="0">
              <a:solidFill>
                <a:schemeClr val="bg1"/>
              </a:solidFill>
              <a:latin typeface="Arial" pitchFamily="34" charset="0"/>
              <a:cs typeface="Arial" pitchFamily="34" charset="0"/>
            </a:endParaRPr>
          </a:p>
        </p:txBody>
      </p:sp>
      <p:sp>
        <p:nvSpPr>
          <p:cNvPr id="15" name="TextBox 14"/>
          <p:cNvSpPr txBox="1"/>
          <p:nvPr/>
        </p:nvSpPr>
        <p:spPr>
          <a:xfrm>
            <a:off x="358111" y="6024896"/>
            <a:ext cx="8412480" cy="402336"/>
          </a:xfrm>
          <a:prstGeom prst="rect">
            <a:avLst/>
          </a:prstGeom>
          <a:solidFill>
            <a:srgbClr val="0070C0"/>
          </a:solidFill>
          <a:ln>
            <a:solidFill>
              <a:schemeClr val="tx2">
                <a:lumMod val="60000"/>
                <a:lumOff val="40000"/>
              </a:schemeClr>
            </a:solidFill>
          </a:ln>
          <a:effectLst/>
        </p:spPr>
        <p:txBody>
          <a:bodyPr wrap="square" rtlCol="0">
            <a:spAutoFit/>
          </a:bodyPr>
          <a:lstStyle/>
          <a:p>
            <a:pPr marL="627063">
              <a:tabLst>
                <a:tab pos="914400" algn="l"/>
              </a:tabLst>
            </a:pPr>
            <a:r>
              <a:rPr lang="en-US" sz="1700" b="1" dirty="0" smtClean="0">
                <a:solidFill>
                  <a:schemeClr val="bg1"/>
                </a:solidFill>
                <a:cs typeface="Arial" pitchFamily="34" charset="0"/>
              </a:rPr>
              <a:t>END  </a:t>
            </a:r>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CT</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ox(in)">
                                      <p:cBhvr>
                                        <p:cTn id="47" dur="500"/>
                                        <p:tgtEl>
                                          <p:spTgt spid="1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box(in)">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box(in)">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box(in)">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8" grpId="0" animBg="1"/>
      <p:bldP spid="9" grpId="0" animBg="1"/>
      <p:bldP spid="10" grpId="0" animBg="1"/>
      <p:bldP spid="11" grpId="0" animBg="1"/>
      <p:bldP spid="12" grpId="0" animBg="1"/>
      <p:bldP spid="13" grpId="0" animBg="1"/>
      <p:bldP spid="14" grpId="0" animBg="1"/>
      <p:bldP spid="36"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4294967295"/>
          </p:nvPr>
        </p:nvSpPr>
        <p:spPr>
          <a:xfrm>
            <a:off x="8555324" y="6548302"/>
            <a:ext cx="274320" cy="274638"/>
          </a:xfrm>
          <a:prstGeom prst="rect">
            <a:avLst/>
          </a:prstGeom>
        </p:spPr>
        <p:txBody>
          <a:bodyPr lIns="0" rIns="0"/>
          <a:lstStyle/>
          <a:p>
            <a:pPr algn="l">
              <a:defRPr/>
            </a:pPr>
            <a:fld id="{C8CD7BB6-D13C-4664-AB1C-656551903431}" type="slidenum">
              <a:rPr lang="en-US" sz="1400" smtClean="0"/>
              <a:pPr algn="l">
                <a:defRPr/>
              </a:pPr>
              <a:t>35</a:t>
            </a:fld>
            <a:endParaRPr lang="en-US" sz="1400" dirty="0"/>
          </a:p>
        </p:txBody>
      </p:sp>
      <p:sp>
        <p:nvSpPr>
          <p:cNvPr id="33" name="Rectangle 32"/>
          <p:cNvSpPr/>
          <p:nvPr/>
        </p:nvSpPr>
        <p:spPr>
          <a:xfrm>
            <a:off x="214282" y="398415"/>
            <a:ext cx="8786874" cy="6583680"/>
          </a:xfrm>
          <a:prstGeom prst="rect">
            <a:avLst/>
          </a:prstGeom>
        </p:spPr>
        <p:txBody>
          <a:bodyPr wrap="square">
            <a:spAutoFit/>
          </a:bodyPr>
          <a:lstStyle/>
          <a:p>
            <a:pPr indent="3175" algn="just">
              <a:spcBef>
                <a:spcPts val="600"/>
              </a:spcBef>
            </a:pPr>
            <a:r>
              <a:rPr lang="en-US" sz="2500" i="1" dirty="0" err="1" smtClean="0">
                <a:latin typeface="Times New Roman" pitchFamily="18" charset="0"/>
                <a:cs typeface="Times New Roman" pitchFamily="18" charset="0"/>
              </a:rPr>
              <a:t>Ví</a:t>
            </a:r>
            <a:r>
              <a:rPr lang="en-US" sz="2500" i="1" dirty="0" smtClean="0">
                <a:latin typeface="Times New Roman" pitchFamily="18" charset="0"/>
                <a:cs typeface="Times New Roman" pitchFamily="18" charset="0"/>
              </a:rPr>
              <a:t> </a:t>
            </a:r>
            <a:r>
              <a:rPr lang="en-US" sz="2500" i="1" dirty="0" err="1" smtClean="0">
                <a:latin typeface="Times New Roman" pitchFamily="18" charset="0"/>
                <a:cs typeface="Times New Roman" pitchFamily="18" charset="0"/>
              </a:rPr>
              <a:t>dụ</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Hãy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hiện</a:t>
            </a:r>
            <a:r>
              <a:rPr lang="en-US" sz="2500" dirty="0" smtClean="0">
                <a:latin typeface="Times New Roman" pitchFamily="18" charset="0"/>
                <a:cs typeface="Times New Roman" pitchFamily="18" charset="0"/>
              </a:rPr>
              <a:t> 1 </a:t>
            </a:r>
            <a:r>
              <a:rPr lang="en-US" sz="2500" dirty="0" err="1" smtClean="0">
                <a:latin typeface="Times New Roman" pitchFamily="18" charset="0"/>
                <a:cs typeface="Times New Roman" pitchFamily="18" charset="0"/>
              </a:rPr>
              <a:t>xâu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ký</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tự</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màn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hình</a:t>
            </a:r>
            <a:endParaRPr lang="en-US" sz="2500" dirty="0" smtClean="0">
              <a:latin typeface="Times New Roman" pitchFamily="18" charset="0"/>
              <a:cs typeface="Times New Roman" pitchFamily="18" charset="0"/>
            </a:endParaRPr>
          </a:p>
          <a:p>
            <a:pPr marL="1146175" indent="-1146175" algn="just" eaLnBrk="1" hangingPunct="1">
              <a:spcBef>
                <a:spcPts val="600"/>
              </a:spcBef>
            </a:pPr>
            <a:r>
              <a:rPr lang="en-US" sz="2500" i="1" dirty="0" err="1" smtClean="0">
                <a:latin typeface="Times New Roman" pitchFamily="18" charset="0"/>
                <a:cs typeface="Times New Roman" pitchFamily="18" charset="0"/>
              </a:rPr>
              <a:t>Cách</a:t>
            </a:r>
            <a:r>
              <a:rPr lang="en-US" sz="2500" i="1" dirty="0" smtClean="0">
                <a:latin typeface="Times New Roman" pitchFamily="18" charset="0"/>
                <a:cs typeface="Times New Roman" pitchFamily="18" charset="0"/>
              </a:rPr>
              <a:t> 1</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hàm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hiện</a:t>
            </a:r>
            <a:r>
              <a:rPr lang="en-US" sz="2500" dirty="0" smtClean="0">
                <a:latin typeface="Times New Roman" pitchFamily="18" charset="0"/>
                <a:cs typeface="Times New Roman" pitchFamily="18" charset="0"/>
              </a:rPr>
              <a:t> 1 </a:t>
            </a:r>
            <a:r>
              <a:rPr lang="en-US" sz="2500" dirty="0" err="1" smtClean="0">
                <a:latin typeface="Times New Roman" pitchFamily="18" charset="0"/>
                <a:cs typeface="Times New Roman" pitchFamily="18" charset="0"/>
              </a:rPr>
              <a:t>xâu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ký</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tự</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thúc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bằng</a:t>
            </a:r>
            <a:r>
              <a:rPr lang="en-US" sz="2500" dirty="0" smtClean="0">
                <a:latin typeface="Times New Roman" pitchFamily="18" charset="0"/>
                <a:cs typeface="Times New Roman" pitchFamily="18" charset="0"/>
              </a:rPr>
              <a:t> ‘$’ (</a:t>
            </a:r>
            <a:r>
              <a:rPr lang="en-US" sz="2500" dirty="0" err="1" smtClean="0">
                <a:latin typeface="Times New Roman" pitchFamily="18" charset="0"/>
                <a:cs typeface="Times New Roman" pitchFamily="18" charset="0"/>
              </a:rPr>
              <a:t>chức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năng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thứ</a:t>
            </a:r>
            <a:r>
              <a:rPr lang="en-US" sz="2500" dirty="0" smtClean="0">
                <a:latin typeface="Times New Roman" pitchFamily="18" charset="0"/>
                <a:cs typeface="Times New Roman" pitchFamily="18" charset="0"/>
              </a:rPr>
              <a:t> 9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ngắt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int</a:t>
            </a:r>
            <a:r>
              <a:rPr lang="en-US" sz="2500" dirty="0" smtClean="0">
                <a:latin typeface="Times New Roman" pitchFamily="18" charset="0"/>
                <a:cs typeface="Times New Roman" pitchFamily="18" charset="0"/>
              </a:rPr>
              <a:t> 21h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DOS)</a:t>
            </a: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a:p>
        </p:txBody>
      </p:sp>
      <p:sp>
        <p:nvSpPr>
          <p:cNvPr id="6" name="TextBox 5"/>
          <p:cNvSpPr txBox="1"/>
          <p:nvPr/>
        </p:nvSpPr>
        <p:spPr>
          <a:xfrm>
            <a:off x="417164" y="1724012"/>
            <a:ext cx="8412480" cy="400110"/>
          </a:xfrm>
          <a:prstGeom prst="rect">
            <a:avLst/>
          </a:prstGeom>
          <a:solidFill>
            <a:srgbClr val="0070C0"/>
          </a:solidFill>
          <a:ln>
            <a:solidFill>
              <a:schemeClr val="tx2">
                <a:lumMod val="60000"/>
                <a:lumOff val="40000"/>
              </a:schemeClr>
            </a:solidFill>
          </a:ln>
          <a:effectLst/>
        </p:spPr>
        <p:txBody>
          <a:bodyPr wrap="square" rtlCol="0">
            <a:spAutoFit/>
          </a:bodyPr>
          <a:lstStyle/>
          <a:p>
            <a:pPr marL="123825">
              <a:tabLst>
                <a:tab pos="3657600" algn="l"/>
              </a:tabLst>
            </a:pPr>
            <a:r>
              <a:rPr lang="en-US" sz="1700" b="1" dirty="0" smtClean="0">
                <a:solidFill>
                  <a:schemeClr val="bg1"/>
                </a:solidFill>
                <a:cs typeface="Arial" pitchFamily="34" charset="0"/>
              </a:rPr>
              <a:t>.MODEL  small</a:t>
            </a:r>
            <a:r>
              <a:rPr lang="en-US" b="1" dirty="0" smtClean="0">
                <a:solidFill>
                  <a:srgbClr val="FF00FF"/>
                </a:solidFill>
                <a:latin typeface="Arial Narrow" pitchFamily="34" charset="0"/>
              </a:rPr>
              <a:t>	</a:t>
            </a:r>
            <a:r>
              <a:rPr lang="en-US" sz="2000" dirty="0" err="1" smtClean="0">
                <a:solidFill>
                  <a:schemeClr val="bg1"/>
                </a:solidFill>
                <a:latin typeface="Times New Roman" pitchFamily="18" charset="0"/>
                <a:cs typeface="Times New Roman" pitchFamily="18" charset="0"/>
              </a:rPr>
              <a:t>; Mô hình bộ nhớ small</a:t>
            </a:r>
          </a:p>
        </p:txBody>
      </p:sp>
      <p:sp>
        <p:nvSpPr>
          <p:cNvPr id="7" name="TextBox 6"/>
          <p:cNvSpPr txBox="1"/>
          <p:nvPr/>
        </p:nvSpPr>
        <p:spPr>
          <a:xfrm>
            <a:off x="417164" y="2044052"/>
            <a:ext cx="8412480" cy="400110"/>
          </a:xfrm>
          <a:prstGeom prst="rect">
            <a:avLst/>
          </a:prstGeom>
          <a:solidFill>
            <a:srgbClr val="0070C0"/>
          </a:solidFill>
          <a:ln>
            <a:solidFill>
              <a:schemeClr val="tx2">
                <a:lumMod val="60000"/>
                <a:lumOff val="40000"/>
              </a:schemeClr>
            </a:solidFill>
          </a:ln>
          <a:effectLst/>
        </p:spPr>
        <p:txBody>
          <a:bodyPr wrap="square" rtlCol="0">
            <a:spAutoFit/>
          </a:bodyPr>
          <a:lstStyle/>
          <a:p>
            <a:pPr marL="123825">
              <a:tabLst>
                <a:tab pos="3657600" algn="l"/>
              </a:tabLst>
            </a:pPr>
            <a:r>
              <a:rPr lang="en-US" sz="1700" b="1" dirty="0" smtClean="0">
                <a:solidFill>
                  <a:schemeClr val="bg1"/>
                </a:solidFill>
                <a:cs typeface="Arial" pitchFamily="34" charset="0"/>
              </a:rPr>
              <a:t>.STACK   100h</a:t>
            </a:r>
            <a:r>
              <a:rPr lang="en-US" b="1" dirty="0" smtClean="0">
                <a:solidFill>
                  <a:srgbClr val="FF00FF"/>
                </a:solidFill>
                <a:latin typeface="Arial Narrow" pitchFamily="34" charset="0"/>
              </a:rPr>
              <a:t>	</a:t>
            </a:r>
            <a:r>
              <a:rPr lang="en-US" sz="2000" dirty="0" err="1" smtClean="0">
                <a:solidFill>
                  <a:schemeClr val="bg1"/>
                </a:solidFill>
                <a:latin typeface="Times New Roman" pitchFamily="18" charset="0"/>
                <a:cs typeface="Times New Roman" pitchFamily="18" charset="0"/>
              </a:rPr>
              <a:t>; Dành 1 vùng nhớ 256 byte cho ngăn xếp</a:t>
            </a:r>
          </a:p>
        </p:txBody>
      </p:sp>
      <p:sp>
        <p:nvSpPr>
          <p:cNvPr id="8" name="TextBox 7"/>
          <p:cNvSpPr txBox="1"/>
          <p:nvPr/>
        </p:nvSpPr>
        <p:spPr>
          <a:xfrm>
            <a:off x="417164" y="2373623"/>
            <a:ext cx="8412480" cy="685800"/>
          </a:xfrm>
          <a:prstGeom prst="rect">
            <a:avLst/>
          </a:prstGeom>
          <a:solidFill>
            <a:srgbClr val="0070C0"/>
          </a:solidFill>
          <a:ln>
            <a:solidFill>
              <a:schemeClr val="tx2">
                <a:lumMod val="60000"/>
                <a:lumOff val="40000"/>
              </a:schemeClr>
            </a:solidFill>
          </a:ln>
          <a:effectLst/>
        </p:spPr>
        <p:txBody>
          <a:bodyPr wrap="square" rtlCol="0">
            <a:spAutoFit/>
          </a:bodyPr>
          <a:lstStyle/>
          <a:p>
            <a:pPr marL="123825"/>
            <a:r>
              <a:rPr lang="en-US" sz="1700" b="1" dirty="0" smtClean="0">
                <a:solidFill>
                  <a:schemeClr val="bg1"/>
                </a:solidFill>
                <a:cs typeface="Arial" pitchFamily="34" charset="0"/>
              </a:rPr>
              <a:t>.DATA</a:t>
            </a:r>
          </a:p>
          <a:p>
            <a:pPr marL="123825">
              <a:tabLst>
                <a:tab pos="3641725" algn="l"/>
              </a:tabLst>
            </a:pPr>
            <a:r>
              <a:rPr lang="en-US" sz="1700" b="1" dirty="0" smtClean="0">
                <a:solidFill>
                  <a:schemeClr val="bg1"/>
                </a:solidFill>
                <a:cs typeface="Arial" pitchFamily="34" charset="0"/>
              </a:rPr>
              <a:t>  m   db  ‘ Hello World!$’</a:t>
            </a:r>
            <a:r>
              <a:rPr lang="en-US" b="1" dirty="0" smtClean="0">
                <a:solidFill>
                  <a:srgbClr val="FF00FF"/>
                </a:solidFill>
                <a:latin typeface="Arial Narrow" pitchFamily="34" charset="0"/>
              </a:rPr>
              <a:t>	</a:t>
            </a:r>
            <a:r>
              <a:rPr lang="en-US" dirty="0" smtClean="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Khai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báo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biến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xâu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ký</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tự</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cần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hiện</a:t>
            </a:r>
            <a:endParaRPr lang="en-US" sz="2000" dirty="0" smtClean="0">
              <a:solidFill>
                <a:schemeClr val="bg1"/>
              </a:solidFill>
              <a:latin typeface="Times New Roman" pitchFamily="18" charset="0"/>
              <a:cs typeface="Times New Roman" pitchFamily="18" charset="0"/>
            </a:endParaRPr>
          </a:p>
        </p:txBody>
      </p:sp>
      <p:sp>
        <p:nvSpPr>
          <p:cNvPr id="9" name="TextBox 8"/>
          <p:cNvSpPr txBox="1"/>
          <p:nvPr/>
        </p:nvSpPr>
        <p:spPr>
          <a:xfrm>
            <a:off x="417164" y="3025136"/>
            <a:ext cx="8412480" cy="630942"/>
          </a:xfrm>
          <a:prstGeom prst="rect">
            <a:avLst/>
          </a:prstGeom>
          <a:solidFill>
            <a:srgbClr val="0070C0"/>
          </a:solidFill>
          <a:ln>
            <a:solidFill>
              <a:schemeClr val="tx2">
                <a:lumMod val="60000"/>
                <a:lumOff val="40000"/>
              </a:schemeClr>
            </a:solidFill>
          </a:ln>
          <a:effectLst/>
        </p:spPr>
        <p:txBody>
          <a:bodyPr wrap="square" rtlCol="0">
            <a:spAutoFit/>
          </a:bodyPr>
          <a:lstStyle/>
          <a:p>
            <a:pPr marL="123825" indent="3175">
              <a:spcBef>
                <a:spcPts val="0"/>
              </a:spcBef>
              <a:tabLst>
                <a:tab pos="914400" algn="l"/>
                <a:tab pos="1660525" algn="l"/>
                <a:tab pos="3657600" algn="l"/>
              </a:tabLst>
            </a:pPr>
            <a:r>
              <a:rPr lang="en-US" sz="1700" b="1" dirty="0" smtClean="0">
                <a:solidFill>
                  <a:schemeClr val="bg1"/>
                </a:solidFill>
                <a:cs typeface="Arial" pitchFamily="34" charset="0"/>
              </a:rPr>
              <a:t>.CODE</a:t>
            </a:r>
          </a:p>
          <a:p>
            <a:pPr marL="123825" indent="3175">
              <a:spcBef>
                <a:spcPts val="0"/>
              </a:spcBef>
              <a:tabLst>
                <a:tab pos="914400" algn="l"/>
                <a:tab pos="1660525" algn="l"/>
                <a:tab pos="3657600" algn="l"/>
              </a:tabLst>
            </a:pPr>
            <a:r>
              <a:rPr lang="en-US" sz="1700" b="1" dirty="0" smtClean="0">
                <a:solidFill>
                  <a:schemeClr val="bg1"/>
                </a:solidFill>
                <a:cs typeface="Arial" pitchFamily="34" charset="0"/>
              </a:rPr>
              <a:t>  PS:</a:t>
            </a:r>
          </a:p>
        </p:txBody>
      </p:sp>
      <p:sp>
        <p:nvSpPr>
          <p:cNvPr id="10" name="TextBox 9"/>
          <p:cNvSpPr txBox="1"/>
          <p:nvPr/>
        </p:nvSpPr>
        <p:spPr>
          <a:xfrm>
            <a:off x="417164" y="3640696"/>
            <a:ext cx="8412480" cy="707886"/>
          </a:xfrm>
          <a:prstGeom prst="rect">
            <a:avLst/>
          </a:prstGeom>
          <a:solidFill>
            <a:srgbClr val="0070C0"/>
          </a:solidFill>
          <a:ln>
            <a:solidFill>
              <a:schemeClr val="tx2">
                <a:lumMod val="60000"/>
                <a:lumOff val="40000"/>
              </a:schemeClr>
            </a:solidFill>
          </a:ln>
          <a:effectLst/>
        </p:spPr>
        <p:txBody>
          <a:bodyPr wrap="square" rtlCol="0">
            <a:spAutoFit/>
          </a:bodyPr>
          <a:lstStyle/>
          <a:p>
            <a:pPr indent="3175" algn="just" eaLnBrk="1" hangingPunct="1">
              <a:spcBef>
                <a:spcPts val="0"/>
              </a:spcBef>
              <a:tabLst>
                <a:tab pos="914400" algn="l"/>
                <a:tab pos="1660525"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AX,@data</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Đưa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phần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địa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segment </a:t>
            </a:r>
            <a:r>
              <a:rPr lang="en-US" sz="2000" dirty="0" err="1" smtClean="0">
                <a:solidFill>
                  <a:schemeClr val="bg1"/>
                </a:solidFill>
                <a:latin typeface="Times New Roman" pitchFamily="18" charset="0"/>
                <a:cs typeface="Times New Roman" pitchFamily="18" charset="0"/>
              </a:rPr>
              <a:t>của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dữ</a:t>
            </a:r>
            <a:endParaRPr lang="en-US" sz="2000" dirty="0" smtClean="0">
              <a:solidFill>
                <a:schemeClr val="bg1"/>
              </a:solidFill>
              <a:latin typeface="Times New Roman" pitchFamily="18" charset="0"/>
              <a:cs typeface="Times New Roman" pitchFamily="18" charset="0"/>
            </a:endParaRPr>
          </a:p>
          <a:p>
            <a:pPr indent="3175" algn="just" eaLnBrk="1" hangingPunct="1">
              <a:spcBef>
                <a:spcPts val="0"/>
              </a:spcBef>
              <a:tabLst>
                <a:tab pos="914400" algn="l"/>
                <a:tab pos="1660525"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err="1" smtClean="0">
                <a:solidFill>
                  <a:srgbClr val="FF00FF"/>
                </a:solidFill>
                <a:cs typeface="Arial" pitchFamily="34" charset="0"/>
              </a:rPr>
              <a:t>	</a:t>
            </a:r>
            <a:r>
              <a:rPr lang="en-US" sz="1700" b="1" dirty="0" err="1" smtClean="0">
                <a:solidFill>
                  <a:schemeClr val="bg1"/>
                </a:solidFill>
                <a:cs typeface="Arial" pitchFamily="34" charset="0"/>
              </a:rPr>
              <a:t>DS,AX</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vào</a:t>
            </a:r>
            <a:r>
              <a:rPr lang="en-US" sz="2000" dirty="0" smtClean="0">
                <a:solidFill>
                  <a:schemeClr val="bg1"/>
                </a:solidFill>
                <a:latin typeface="Times New Roman" pitchFamily="18" charset="0"/>
                <a:cs typeface="Times New Roman" pitchFamily="18" charset="0"/>
              </a:rPr>
              <a:t> DS</a:t>
            </a:r>
          </a:p>
        </p:txBody>
      </p:sp>
      <p:sp>
        <p:nvSpPr>
          <p:cNvPr id="11" name="TextBox 10"/>
          <p:cNvSpPr txBox="1"/>
          <p:nvPr/>
        </p:nvSpPr>
        <p:spPr>
          <a:xfrm>
            <a:off x="417164" y="4356740"/>
            <a:ext cx="8412480" cy="984885"/>
          </a:xfrm>
          <a:prstGeom prst="rect">
            <a:avLst/>
          </a:prstGeom>
          <a:solidFill>
            <a:srgbClr val="0070C0"/>
          </a:solidFill>
          <a:ln>
            <a:solidFill>
              <a:schemeClr val="tx2">
                <a:lumMod val="60000"/>
                <a:lumOff val="40000"/>
              </a:schemeClr>
            </a:solidFill>
          </a:ln>
          <a:effectLst/>
        </p:spPr>
        <p:txBody>
          <a:bodyPr wrap="square" rtlCol="0">
            <a:spAutoFit/>
          </a:bodyPr>
          <a:lstStyle/>
          <a:p>
            <a:pPr indent="3175" algn="just" eaLnBrk="1" hangingPunct="1">
              <a:spcBef>
                <a:spcPts val="0"/>
              </a:spcBef>
              <a:tabLst>
                <a:tab pos="914400" algn="l"/>
                <a:tab pos="1660525" algn="l"/>
                <a:tab pos="3657600" algn="l"/>
              </a:tabLst>
            </a:pPr>
            <a:r>
              <a:rPr lang="en-US" dirty="0" smtClean="0">
                <a:solidFill>
                  <a:srgbClr val="FF00FF"/>
                </a:solidFill>
                <a:cs typeface="Arial" pitchFamily="34" charset="0"/>
              </a:rPr>
              <a:t>	</a:t>
            </a:r>
            <a:r>
              <a:rPr lang="en-US" sz="1700" b="1" dirty="0" smtClean="0">
                <a:solidFill>
                  <a:schemeClr val="bg1"/>
                </a:solidFill>
                <a:cs typeface="Arial" pitchFamily="34" charset="0"/>
              </a:rPr>
              <a:t>lea</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DX,m</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Chức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năng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hiện</a:t>
            </a:r>
            <a:r>
              <a:rPr lang="en-US" sz="2000" dirty="0" smtClean="0">
                <a:solidFill>
                  <a:schemeClr val="bg1"/>
                </a:solidFill>
                <a:latin typeface="Times New Roman" pitchFamily="18" charset="0"/>
                <a:cs typeface="Times New Roman" pitchFamily="18" charset="0"/>
              </a:rPr>
              <a:t> 1 </a:t>
            </a:r>
            <a:r>
              <a:rPr lang="en-US" sz="2000" dirty="0" err="1" smtClean="0">
                <a:solidFill>
                  <a:schemeClr val="bg1"/>
                </a:solidFill>
                <a:latin typeface="Times New Roman" pitchFamily="18" charset="0"/>
                <a:cs typeface="Times New Roman" pitchFamily="18" charset="0"/>
              </a:rPr>
              <a:t>xâu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ký</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tự</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kết</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thúc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bằng</a:t>
            </a:r>
            <a:endParaRPr lang="en-US" sz="2000" dirty="0" smtClean="0">
              <a:solidFill>
                <a:schemeClr val="bg1"/>
              </a:solidFill>
              <a:latin typeface="Times New Roman" pitchFamily="18" charset="0"/>
              <a:cs typeface="Times New Roman" pitchFamily="18" charset="0"/>
            </a:endParaRPr>
          </a:p>
          <a:p>
            <a:pPr indent="3175" algn="just" eaLnBrk="1" hangingPunct="1">
              <a:spcBef>
                <a:spcPts val="0"/>
              </a:spcBef>
              <a:tabLst>
                <a:tab pos="914400" algn="l"/>
                <a:tab pos="1712913"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smtClean="0">
                <a:solidFill>
                  <a:schemeClr val="bg1"/>
                </a:solidFill>
                <a:cs typeface="Arial" pitchFamily="34" charset="0"/>
              </a:rPr>
              <a:t>AH,9</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 </a:t>
            </a:r>
            <a:r>
              <a:rPr lang="en-US" sz="2000" dirty="0" err="1" smtClean="0">
                <a:solidFill>
                  <a:schemeClr val="bg1"/>
                </a:solidFill>
                <a:latin typeface="Times New Roman" pitchFamily="18" charset="0"/>
                <a:cs typeface="Times New Roman" pitchFamily="18" charset="0"/>
              </a:rPr>
              <a:t>lên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màn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hình</a:t>
            </a:r>
            <a:r>
              <a:rPr lang="en-US" sz="2000" dirty="0" smtClean="0">
                <a:solidFill>
                  <a:schemeClr val="bg1"/>
                </a:solidFill>
                <a:latin typeface="Times New Roman" pitchFamily="18" charset="0"/>
                <a:cs typeface="Times New Roman" pitchFamily="18" charset="0"/>
              </a:rPr>
              <a:t>)</a:t>
            </a:r>
          </a:p>
          <a:p>
            <a:pPr indent="3175" algn="just" eaLnBrk="1" hangingPunct="1">
              <a:spcBef>
                <a:spcPts val="0"/>
              </a:spcBef>
              <a:tabLst>
                <a:tab pos="914400" algn="l"/>
                <a:tab pos="1712913"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int</a:t>
            </a:r>
            <a:r>
              <a:rPr lang="en-US" sz="1700" b="1" dirty="0" smtClean="0">
                <a:solidFill>
                  <a:srgbClr val="FF00FF"/>
                </a:solidFill>
                <a:cs typeface="Arial" pitchFamily="34" charset="0"/>
              </a:rPr>
              <a:t>	</a:t>
            </a:r>
            <a:r>
              <a:rPr lang="en-US" sz="1700" b="1" dirty="0" smtClean="0">
                <a:solidFill>
                  <a:schemeClr val="bg1"/>
                </a:solidFill>
                <a:cs typeface="Arial" pitchFamily="34" charset="0"/>
              </a:rPr>
              <a:t>21h</a:t>
            </a:r>
          </a:p>
        </p:txBody>
      </p:sp>
      <p:sp>
        <p:nvSpPr>
          <p:cNvPr id="12" name="TextBox 11"/>
          <p:cNvSpPr txBox="1"/>
          <p:nvPr/>
        </p:nvSpPr>
        <p:spPr>
          <a:xfrm>
            <a:off x="417164" y="5322706"/>
            <a:ext cx="8412480" cy="685800"/>
          </a:xfrm>
          <a:prstGeom prst="rect">
            <a:avLst/>
          </a:prstGeom>
          <a:solidFill>
            <a:srgbClr val="0070C0"/>
          </a:solidFill>
          <a:ln>
            <a:solidFill>
              <a:schemeClr val="tx2">
                <a:lumMod val="60000"/>
                <a:lumOff val="40000"/>
              </a:schemeClr>
            </a:solidFill>
          </a:ln>
          <a:effectLst/>
        </p:spPr>
        <p:txBody>
          <a:bodyPr wrap="square" rtlCol="0">
            <a:spAutoFit/>
          </a:bodyPr>
          <a:lstStyle/>
          <a:p>
            <a:pPr indent="3175" algn="just" eaLnBrk="1" hangingPunct="1">
              <a:spcBef>
                <a:spcPts val="0"/>
              </a:spcBef>
              <a:tabLst>
                <a:tab pos="914400" algn="l"/>
                <a:tab pos="1660525"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err="1" smtClean="0">
                <a:solidFill>
                  <a:srgbClr val="FF00FF"/>
                </a:solidFill>
                <a:cs typeface="Arial" pitchFamily="34" charset="0"/>
              </a:rPr>
              <a:t>	</a:t>
            </a:r>
            <a:r>
              <a:rPr lang="en-US" sz="1700" b="1" dirty="0" err="1" smtClean="0">
                <a:solidFill>
                  <a:schemeClr val="bg1"/>
                </a:solidFill>
                <a:cs typeface="Arial" pitchFamily="34" charset="0"/>
              </a:rPr>
              <a:t>AH,4Ch</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Chức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năng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về</a:t>
            </a:r>
            <a:r>
              <a:rPr lang="en-US" sz="2000" dirty="0" smtClean="0">
                <a:solidFill>
                  <a:schemeClr val="bg1"/>
                </a:solidFill>
                <a:latin typeface="Times New Roman" pitchFamily="18" charset="0"/>
                <a:cs typeface="Times New Roman" pitchFamily="18" charset="0"/>
              </a:rPr>
              <a:t> DOS</a:t>
            </a:r>
          </a:p>
          <a:p>
            <a:pPr indent="3175" algn="just" eaLnBrk="1" hangingPunct="1">
              <a:spcBef>
                <a:spcPts val="0"/>
              </a:spcBef>
              <a:tabLst>
                <a:tab pos="914400" algn="l"/>
                <a:tab pos="1712913"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int</a:t>
            </a:r>
            <a:r>
              <a:rPr lang="en-US" sz="1700" b="1" dirty="0" smtClean="0">
                <a:solidFill>
                  <a:srgbClr val="FF00FF"/>
                </a:solidFill>
                <a:cs typeface="Arial" pitchFamily="34" charset="0"/>
              </a:rPr>
              <a:t>	</a:t>
            </a:r>
            <a:r>
              <a:rPr lang="en-US" sz="1700" b="1" dirty="0" smtClean="0">
                <a:solidFill>
                  <a:schemeClr val="bg1"/>
                </a:solidFill>
                <a:cs typeface="Arial" pitchFamily="34" charset="0"/>
              </a:rPr>
              <a:t>21h</a:t>
            </a:r>
          </a:p>
        </p:txBody>
      </p:sp>
      <p:sp>
        <p:nvSpPr>
          <p:cNvPr id="13" name="TextBox 12"/>
          <p:cNvSpPr txBox="1"/>
          <p:nvPr/>
        </p:nvSpPr>
        <p:spPr>
          <a:xfrm>
            <a:off x="417164" y="6019816"/>
            <a:ext cx="8412480" cy="369332"/>
          </a:xfrm>
          <a:prstGeom prst="rect">
            <a:avLst/>
          </a:prstGeom>
          <a:solidFill>
            <a:srgbClr val="0070C0"/>
          </a:solidFill>
          <a:ln>
            <a:solidFill>
              <a:schemeClr val="tx2">
                <a:lumMod val="60000"/>
                <a:lumOff val="40000"/>
              </a:schemeClr>
            </a:solidFill>
          </a:ln>
          <a:effectLst/>
        </p:spPr>
        <p:txBody>
          <a:bodyPr wrap="square" rtlCol="0">
            <a:spAutoFit/>
          </a:bodyPr>
          <a:lstStyle/>
          <a:p>
            <a:pPr indent="3175" eaLnBrk="1" hangingPunct="1">
              <a:spcBef>
                <a:spcPts val="0"/>
              </a:spcBef>
              <a:tabLst>
                <a:tab pos="914400" algn="l"/>
                <a:tab pos="1660525"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END</a:t>
            </a:r>
            <a:r>
              <a:rPr lang="en-US" sz="1700" b="1" dirty="0" err="1" smtClean="0">
                <a:solidFill>
                  <a:srgbClr val="FF00FF"/>
                </a:solidFill>
                <a:cs typeface="Arial" pitchFamily="34" charset="0"/>
              </a:rPr>
              <a:t>	</a:t>
            </a:r>
            <a:r>
              <a:rPr lang="en-US" sz="1700" b="1" dirty="0" err="1" smtClean="0">
                <a:solidFill>
                  <a:schemeClr val="bg1"/>
                </a:solidFill>
                <a:cs typeface="Arial" pitchFamily="34" charset="0"/>
              </a:rPr>
              <a:t>PS</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box(in)">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Effect transition="in" filter="box(in)">
                                      <p:cBhvr>
                                        <p:cTn id="12" dur="500"/>
                                        <p:tgtEl>
                                          <p:spTgt spid="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i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ox(i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ox(in)">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4294967295"/>
          </p:nvPr>
        </p:nvSpPr>
        <p:spPr>
          <a:xfrm>
            <a:off x="8701118" y="6530700"/>
            <a:ext cx="274320" cy="231775"/>
          </a:xfrm>
          <a:prstGeom prst="rect">
            <a:avLst/>
          </a:prstGeom>
        </p:spPr>
        <p:txBody>
          <a:bodyPr lIns="0" rIns="0"/>
          <a:lstStyle/>
          <a:p>
            <a:pPr algn="l">
              <a:defRPr/>
            </a:pPr>
            <a:fld id="{4B98C54A-5BB6-4174-A5AC-54D7E2032524}" type="slidenum">
              <a:rPr lang="en-US" sz="1400" smtClean="0"/>
              <a:pPr algn="l">
                <a:defRPr/>
              </a:pPr>
              <a:t>36</a:t>
            </a:fld>
            <a:endParaRPr lang="en-US" sz="1400" dirty="0"/>
          </a:p>
        </p:txBody>
      </p:sp>
      <p:sp>
        <p:nvSpPr>
          <p:cNvPr id="65" name="Rectangle 64"/>
          <p:cNvSpPr/>
          <p:nvPr/>
        </p:nvSpPr>
        <p:spPr>
          <a:xfrm>
            <a:off x="260002" y="343264"/>
            <a:ext cx="8786874" cy="6571030"/>
          </a:xfrm>
          <a:prstGeom prst="rect">
            <a:avLst/>
          </a:prstGeom>
        </p:spPr>
        <p:txBody>
          <a:bodyPr wrap="square">
            <a:spAutoFit/>
          </a:bodyPr>
          <a:lstStyle/>
          <a:p>
            <a:pPr indent="3175" algn="just">
              <a:spcBef>
                <a:spcPts val="0"/>
              </a:spcBef>
            </a:pPr>
            <a:r>
              <a:rPr lang="en-US" sz="2500" i="1" dirty="0" err="1" smtClean="0">
                <a:latin typeface="Times New Roman" pitchFamily="18" charset="0"/>
                <a:cs typeface="Times New Roman" pitchFamily="18" charset="0"/>
              </a:rPr>
              <a:t>Cách</a:t>
            </a:r>
            <a:r>
              <a:rPr lang="en-US" sz="2500" i="1" dirty="0" smtClean="0">
                <a:latin typeface="Times New Roman" pitchFamily="18" charset="0"/>
                <a:cs typeface="Times New Roman" pitchFamily="18" charset="0"/>
              </a:rPr>
              <a:t> 2</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báo</a:t>
            </a:r>
            <a:r>
              <a:rPr lang="en-US" sz="2500" dirty="0" smtClean="0">
                <a:latin typeface="Times New Roman" pitchFamily="18" charset="0"/>
                <a:cs typeface="Times New Roman" pitchFamily="18" charset="0"/>
              </a:rPr>
              <a:t> 1 </a:t>
            </a:r>
            <a:r>
              <a:rPr lang="en-US" sz="2500" dirty="0" err="1" smtClean="0">
                <a:latin typeface="Times New Roman" pitchFamily="18" charset="0"/>
                <a:cs typeface="Times New Roman" pitchFamily="18" charset="0"/>
              </a:rPr>
              <a:t>xâu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thúc</a:t>
            </a:r>
            <a:r>
              <a:rPr lang="en-US" sz="2500" dirty="0" smtClean="0">
                <a:latin typeface="Times New Roman" pitchFamily="18" charset="0"/>
                <a:cs typeface="Times New Roman" pitchFamily="18" charset="0"/>
              </a:rPr>
              <a:t> \0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dùng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hàm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a:t>
            </a:r>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smtClean="0"/>
          </a:p>
          <a:p>
            <a:pPr marL="171450" indent="3175" algn="just" eaLnBrk="1" hangingPunct="1">
              <a:spcBef>
                <a:spcPts val="0"/>
              </a:spcBef>
            </a:pPr>
            <a:endParaRPr lang="en-US" dirty="0"/>
          </a:p>
        </p:txBody>
      </p:sp>
      <p:sp>
        <p:nvSpPr>
          <p:cNvPr id="7" name="TextBox 6"/>
          <p:cNvSpPr txBox="1"/>
          <p:nvPr/>
        </p:nvSpPr>
        <p:spPr>
          <a:xfrm>
            <a:off x="295244" y="727688"/>
            <a:ext cx="8715436"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23825"/>
            <a:r>
              <a:rPr lang="en-US" sz="1700" b="1" dirty="0" smtClean="0">
                <a:solidFill>
                  <a:schemeClr val="bg1"/>
                </a:solidFill>
                <a:cs typeface="Arial" pitchFamily="34" charset="0"/>
              </a:rPr>
              <a:t>.MODEL  small</a:t>
            </a:r>
          </a:p>
        </p:txBody>
      </p:sp>
      <p:sp>
        <p:nvSpPr>
          <p:cNvPr id="8" name="TextBox 7"/>
          <p:cNvSpPr txBox="1"/>
          <p:nvPr/>
        </p:nvSpPr>
        <p:spPr>
          <a:xfrm>
            <a:off x="295244" y="991538"/>
            <a:ext cx="8715436"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23825"/>
            <a:r>
              <a:rPr lang="en-US" sz="1700" b="1" dirty="0" smtClean="0">
                <a:solidFill>
                  <a:schemeClr val="bg1"/>
                </a:solidFill>
                <a:cs typeface="Arial" pitchFamily="34" charset="0"/>
              </a:rPr>
              <a:t>.STACK  100h</a:t>
            </a:r>
          </a:p>
        </p:txBody>
      </p:sp>
      <p:sp>
        <p:nvSpPr>
          <p:cNvPr id="9" name="TextBox 8"/>
          <p:cNvSpPr txBox="1"/>
          <p:nvPr/>
        </p:nvSpPr>
        <p:spPr>
          <a:xfrm>
            <a:off x="295244" y="1240140"/>
            <a:ext cx="8715436" cy="512961"/>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a:lnSpc>
                <a:spcPts val="2000"/>
              </a:lnSpc>
              <a:spcBef>
                <a:spcPts val="0"/>
              </a:spcBef>
              <a:tabLst>
                <a:tab pos="465138" algn="l"/>
                <a:tab pos="1712913" algn="l"/>
              </a:tabLst>
            </a:pPr>
            <a:r>
              <a:rPr lang="en-US" b="1" dirty="0" smtClean="0">
                <a:solidFill>
                  <a:schemeClr val="bg1"/>
                </a:solidFill>
                <a:latin typeface="Arial Narrow" pitchFamily="34" charset="0"/>
                <a:cs typeface="Arial" pitchFamily="34" charset="0"/>
              </a:rPr>
              <a:t>  </a:t>
            </a:r>
            <a:r>
              <a:rPr lang="en-US" sz="1700" b="1" dirty="0" smtClean="0">
                <a:solidFill>
                  <a:schemeClr val="bg1"/>
                </a:solidFill>
                <a:cs typeface="Arial" pitchFamily="34" charset="0"/>
              </a:rPr>
              <a:t>.DATA</a:t>
            </a:r>
          </a:p>
          <a:p>
            <a:pPr indent="3175" algn="just">
              <a:lnSpc>
                <a:spcPts val="2000"/>
              </a:lnSpc>
              <a:spcBef>
                <a:spcPts val="0"/>
              </a:spcBef>
              <a:tabLst>
                <a:tab pos="228600" algn="l"/>
                <a:tab pos="1712913" algn="l"/>
                <a:tab pos="3657600" algn="l"/>
              </a:tabLst>
            </a:pPr>
            <a:r>
              <a:rPr lang="en-US" b="1" dirty="0" smtClean="0">
                <a:solidFill>
                  <a:srgbClr val="FF00FF"/>
                </a:solidFill>
                <a:latin typeface="Arial Narrow" pitchFamily="34" charset="0"/>
              </a:rPr>
              <a:t>	</a:t>
            </a:r>
            <a:r>
              <a:rPr lang="en-US" b="1" dirty="0" smtClean="0">
                <a:solidFill>
                  <a:schemeClr val="bg1"/>
                </a:solidFill>
                <a:latin typeface="Arial Narrow" pitchFamily="34" charset="0"/>
              </a:rPr>
              <a:t>  </a:t>
            </a:r>
            <a:r>
              <a:rPr lang="en-US" sz="1700" b="1" dirty="0" smtClean="0">
                <a:solidFill>
                  <a:schemeClr val="bg1"/>
                </a:solidFill>
                <a:cs typeface="Arial" pitchFamily="34" charset="0"/>
              </a:rPr>
              <a:t>m  db  ‘Hello World !’,0</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Xâu</a:t>
            </a:r>
            <a:r>
              <a:rPr lang="en-US" sz="2000" dirty="0" smtClean="0">
                <a:solidFill>
                  <a:schemeClr val="bg1"/>
                </a:solidFill>
                <a:latin typeface="Times New Roman" pitchFamily="18" charset="0"/>
                <a:cs typeface="Times New Roman" pitchFamily="18" charset="0"/>
              </a:rPr>
              <a:t> m </a:t>
            </a:r>
            <a:r>
              <a:rPr lang="en-US" sz="2000" dirty="0" err="1" smtClean="0">
                <a:solidFill>
                  <a:schemeClr val="bg1"/>
                </a:solidFill>
                <a:latin typeface="Times New Roman" pitchFamily="18" charset="0"/>
                <a:cs typeface="Times New Roman" pitchFamily="18" charset="0"/>
              </a:rPr>
              <a:t>kết</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thúc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bằng</a:t>
            </a:r>
            <a:r>
              <a:rPr lang="en-US" sz="2000" dirty="0" smtClean="0">
                <a:solidFill>
                  <a:schemeClr val="bg1"/>
                </a:solidFill>
                <a:latin typeface="Times New Roman" pitchFamily="18" charset="0"/>
                <a:cs typeface="Times New Roman" pitchFamily="18" charset="0"/>
              </a:rPr>
              <a:t> \0</a:t>
            </a:r>
          </a:p>
        </p:txBody>
      </p:sp>
      <p:sp>
        <p:nvSpPr>
          <p:cNvPr id="10" name="TextBox 9"/>
          <p:cNvSpPr txBox="1"/>
          <p:nvPr/>
        </p:nvSpPr>
        <p:spPr>
          <a:xfrm>
            <a:off x="295244" y="1747952"/>
            <a:ext cx="8715436" cy="461665"/>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a:lnSpc>
                <a:spcPts val="1800"/>
              </a:lnSpc>
              <a:spcBef>
                <a:spcPts val="0"/>
              </a:spcBef>
              <a:tabLst>
                <a:tab pos="465138" algn="l"/>
                <a:tab pos="1712913" algn="l"/>
              </a:tabLst>
            </a:pPr>
            <a:r>
              <a:rPr lang="en-US" b="1" dirty="0" smtClean="0">
                <a:solidFill>
                  <a:schemeClr val="bg1"/>
                </a:solidFill>
                <a:latin typeface="Arial Narrow" pitchFamily="34" charset="0"/>
                <a:cs typeface="Arial" pitchFamily="34" charset="0"/>
              </a:rPr>
              <a:t>  </a:t>
            </a:r>
            <a:r>
              <a:rPr lang="en-US" sz="1700" b="1" dirty="0" smtClean="0">
                <a:solidFill>
                  <a:schemeClr val="bg1"/>
                </a:solidFill>
                <a:cs typeface="Arial" pitchFamily="34" charset="0"/>
              </a:rPr>
              <a:t>.CODE</a:t>
            </a:r>
          </a:p>
          <a:p>
            <a:pPr indent="3175" algn="just">
              <a:lnSpc>
                <a:spcPts val="1800"/>
              </a:lnSpc>
              <a:spcBef>
                <a:spcPts val="0"/>
              </a:spcBef>
              <a:tabLst>
                <a:tab pos="228600" algn="l"/>
                <a:tab pos="1712913" algn="l"/>
                <a:tab pos="3657600" algn="l"/>
              </a:tabLst>
            </a:pPr>
            <a:r>
              <a:rPr lang="en-US" sz="1700" b="1" dirty="0" smtClean="0">
                <a:solidFill>
                  <a:srgbClr val="FF00FF"/>
                </a:solidFill>
                <a:cs typeface="Arial" pitchFamily="34" charset="0"/>
              </a:rPr>
              <a:t>	</a:t>
            </a:r>
            <a:r>
              <a:rPr lang="en-US" sz="1700" b="1" dirty="0" smtClean="0">
                <a:solidFill>
                  <a:schemeClr val="bg1"/>
                </a:solidFill>
                <a:cs typeface="Arial" pitchFamily="34" charset="0"/>
              </a:rPr>
              <a:t>PS:</a:t>
            </a:r>
          </a:p>
        </p:txBody>
      </p:sp>
      <p:sp>
        <p:nvSpPr>
          <p:cNvPr id="11" name="TextBox 10"/>
          <p:cNvSpPr txBox="1"/>
          <p:nvPr/>
        </p:nvSpPr>
        <p:spPr>
          <a:xfrm>
            <a:off x="295244" y="2203252"/>
            <a:ext cx="8715436" cy="56425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a:lnSpc>
                <a:spcPts val="2200"/>
              </a:lnSpc>
              <a:spcBef>
                <a:spcPts val="0"/>
              </a:spcBef>
              <a:tabLst>
                <a:tab pos="914400" algn="l"/>
                <a:tab pos="1712913"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AX,@data</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Đưa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phần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địa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segment </a:t>
            </a:r>
            <a:r>
              <a:rPr lang="en-US" sz="2000" dirty="0" err="1" smtClean="0">
                <a:solidFill>
                  <a:schemeClr val="bg1"/>
                </a:solidFill>
                <a:latin typeface="Times New Roman" pitchFamily="18" charset="0"/>
                <a:cs typeface="Times New Roman" pitchFamily="18" charset="0"/>
              </a:rPr>
              <a:t>của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dữ</a:t>
            </a:r>
            <a:endParaRPr lang="en-US" sz="2000" dirty="0" smtClean="0">
              <a:solidFill>
                <a:schemeClr val="bg1"/>
              </a:solidFill>
              <a:latin typeface="Times New Roman" pitchFamily="18" charset="0"/>
              <a:cs typeface="Times New Roman" pitchFamily="18" charset="0"/>
            </a:endParaRPr>
          </a:p>
          <a:p>
            <a:pPr indent="3175" algn="just" eaLnBrk="1" hangingPunct="1">
              <a:lnSpc>
                <a:spcPts val="2200"/>
              </a:lnSpc>
              <a:spcBef>
                <a:spcPts val="0"/>
              </a:spcBef>
              <a:tabLst>
                <a:tab pos="914400" algn="l"/>
                <a:tab pos="1712913"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smtClean="0">
                <a:solidFill>
                  <a:schemeClr val="bg1"/>
                </a:solidFill>
                <a:cs typeface="Arial" pitchFamily="34" charset="0"/>
              </a:rPr>
              <a:t>DS,AX</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vào</a:t>
            </a:r>
            <a:r>
              <a:rPr lang="en-US" sz="2000" dirty="0" smtClean="0">
                <a:solidFill>
                  <a:schemeClr val="bg1"/>
                </a:solidFill>
                <a:latin typeface="Times New Roman" pitchFamily="18" charset="0"/>
                <a:cs typeface="Times New Roman" pitchFamily="18" charset="0"/>
              </a:rPr>
              <a:t> DS</a:t>
            </a:r>
          </a:p>
        </p:txBody>
      </p:sp>
      <p:sp>
        <p:nvSpPr>
          <p:cNvPr id="12" name="TextBox 11"/>
          <p:cNvSpPr txBox="1"/>
          <p:nvPr/>
        </p:nvSpPr>
        <p:spPr>
          <a:xfrm>
            <a:off x="295244" y="2773680"/>
            <a:ext cx="8715436" cy="30777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a:spcBef>
                <a:spcPts val="0"/>
              </a:spcBef>
              <a:tabLst>
                <a:tab pos="914400" algn="l"/>
                <a:tab pos="1712913" algn="l"/>
                <a:tab pos="3657600" algn="l"/>
              </a:tabLst>
            </a:pPr>
            <a:r>
              <a:rPr lang="en-US" dirty="0" smtClean="0">
                <a:solidFill>
                  <a:srgbClr val="FF00FF"/>
                </a:solidFill>
                <a:cs typeface="Arial" pitchFamily="34" charset="0"/>
              </a:rPr>
              <a:t>	</a:t>
            </a:r>
            <a:r>
              <a:rPr lang="en-US" sz="1700" b="1" dirty="0" smtClean="0">
                <a:solidFill>
                  <a:schemeClr val="bg1"/>
                </a:solidFill>
                <a:cs typeface="Arial" pitchFamily="34" charset="0"/>
              </a:rPr>
              <a:t>lea</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SI,m</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SI con </a:t>
            </a:r>
            <a:r>
              <a:rPr lang="en-US" sz="2000" dirty="0" err="1" smtClean="0">
                <a:solidFill>
                  <a:schemeClr val="bg1"/>
                </a:solidFill>
                <a:latin typeface="Times New Roman" pitchFamily="18" charset="0"/>
                <a:cs typeface="Times New Roman" pitchFamily="18" charset="0"/>
              </a:rPr>
              <a:t>trỏ</a:t>
            </a:r>
            <a:r>
              <a:rPr lang="en-US" sz="2000" dirty="0" smtClean="0">
                <a:solidFill>
                  <a:schemeClr val="bg1"/>
                </a:solidFill>
                <a:latin typeface="Times New Roman" pitchFamily="18" charset="0"/>
                <a:cs typeface="Times New Roman" pitchFamily="18" charset="0"/>
              </a:rPr>
              <a:t> offset </a:t>
            </a:r>
            <a:r>
              <a:rPr lang="en-US" sz="2000" dirty="0" err="1" smtClean="0">
                <a:solidFill>
                  <a:schemeClr val="bg1"/>
                </a:solidFill>
                <a:latin typeface="Times New Roman" pitchFamily="18" charset="0"/>
                <a:cs typeface="Times New Roman" pitchFamily="18" charset="0"/>
              </a:rPr>
              <a:t>đầu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biến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xâu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cần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hiện</a:t>
            </a:r>
            <a:endParaRPr lang="en-US" sz="2000" dirty="0" smtClean="0">
              <a:solidFill>
                <a:schemeClr val="bg1"/>
              </a:solidFill>
              <a:latin typeface="Times New Roman" pitchFamily="18" charset="0"/>
              <a:cs typeface="Times New Roman" pitchFamily="18" charset="0"/>
            </a:endParaRPr>
          </a:p>
        </p:txBody>
      </p:sp>
      <p:sp>
        <p:nvSpPr>
          <p:cNvPr id="13" name="TextBox 12"/>
          <p:cNvSpPr txBox="1"/>
          <p:nvPr/>
        </p:nvSpPr>
        <p:spPr>
          <a:xfrm>
            <a:off x="295244" y="3052708"/>
            <a:ext cx="8715436" cy="584775"/>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a:lnSpc>
                <a:spcPts val="2200"/>
              </a:lnSpc>
              <a:spcBef>
                <a:spcPts val="0"/>
              </a:spcBef>
              <a:tabLst>
                <a:tab pos="457200" algn="l"/>
              </a:tabLst>
            </a:pPr>
            <a:r>
              <a:rPr lang="en-US" dirty="0" smtClean="0">
                <a:cs typeface="Arial" pitchFamily="34" charset="0"/>
              </a:rPr>
              <a:t>      </a:t>
            </a:r>
            <a:r>
              <a:rPr lang="en-US" dirty="0" smtClean="0">
                <a:solidFill>
                  <a:srgbClr val="FF00FF"/>
                </a:solidFill>
                <a:cs typeface="Arial" pitchFamily="34" charset="0"/>
              </a:rPr>
              <a:t>	</a:t>
            </a:r>
            <a:r>
              <a:rPr lang="en-US" sz="1700" b="1" dirty="0" smtClean="0">
                <a:solidFill>
                  <a:schemeClr val="bg1"/>
                </a:solidFill>
                <a:cs typeface="Arial" pitchFamily="34" charset="0"/>
              </a:rPr>
              <a:t>L1:</a:t>
            </a:r>
          </a:p>
          <a:p>
            <a:pPr indent="3175" algn="just" eaLnBrk="1" hangingPunct="1">
              <a:lnSpc>
                <a:spcPts val="2200"/>
              </a:lnSpc>
              <a:spcBef>
                <a:spcPts val="0"/>
              </a:spcBef>
              <a:tabLst>
                <a:tab pos="914400" algn="l"/>
                <a:tab pos="1712913"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smtClean="0">
                <a:solidFill>
                  <a:schemeClr val="bg1"/>
                </a:solidFill>
                <a:cs typeface="Arial" pitchFamily="34" charset="0"/>
              </a:rPr>
              <a:t>AL,[SI]</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Đưa</a:t>
            </a:r>
            <a:r>
              <a:rPr lang="en-US" sz="2000" dirty="0" smtClean="0">
                <a:solidFill>
                  <a:schemeClr val="bg1"/>
                </a:solidFill>
                <a:latin typeface="Times New Roman" pitchFamily="18" charset="0"/>
                <a:cs typeface="Times New Roman" pitchFamily="18" charset="0"/>
              </a:rPr>
              <a:t> 1 byte </a:t>
            </a:r>
            <a:r>
              <a:rPr lang="en-US" sz="2000" dirty="0" err="1" smtClean="0">
                <a:solidFill>
                  <a:schemeClr val="bg1"/>
                </a:solidFill>
                <a:latin typeface="Times New Roman" pitchFamily="18" charset="0"/>
                <a:cs typeface="Times New Roman" pitchFamily="18" charset="0"/>
              </a:rPr>
              <a:t>trỏ</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bởi</a:t>
            </a:r>
            <a:r>
              <a:rPr lang="en-US" sz="2000" dirty="0" smtClean="0">
                <a:solidFill>
                  <a:schemeClr val="bg1"/>
                </a:solidFill>
                <a:latin typeface="Times New Roman" pitchFamily="18" charset="0"/>
                <a:cs typeface="Times New Roman" pitchFamily="18" charset="0"/>
              </a:rPr>
              <a:t> SI </a:t>
            </a:r>
            <a:r>
              <a:rPr lang="en-US" sz="2000" dirty="0" err="1" smtClean="0">
                <a:solidFill>
                  <a:schemeClr val="bg1"/>
                </a:solidFill>
                <a:latin typeface="Times New Roman" pitchFamily="18" charset="0"/>
                <a:cs typeface="Times New Roman" pitchFamily="18" charset="0"/>
              </a:rPr>
              <a:t>vào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thanh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ghi</a:t>
            </a:r>
            <a:r>
              <a:rPr lang="en-US" sz="2000" dirty="0" smtClean="0">
                <a:solidFill>
                  <a:schemeClr val="bg1"/>
                </a:solidFill>
                <a:latin typeface="Times New Roman" pitchFamily="18" charset="0"/>
                <a:cs typeface="Times New Roman" pitchFamily="18" charset="0"/>
              </a:rPr>
              <a:t> AL</a:t>
            </a:r>
          </a:p>
        </p:txBody>
      </p:sp>
      <p:sp>
        <p:nvSpPr>
          <p:cNvPr id="14" name="TextBox 13"/>
          <p:cNvSpPr txBox="1"/>
          <p:nvPr/>
        </p:nvSpPr>
        <p:spPr>
          <a:xfrm>
            <a:off x="295244" y="3645168"/>
            <a:ext cx="8715436" cy="30777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a:spcBef>
                <a:spcPts val="0"/>
              </a:spcBef>
              <a:tabLst>
                <a:tab pos="914400" algn="l"/>
                <a:tab pos="1712913" algn="l"/>
                <a:tab pos="3657600" algn="l"/>
              </a:tabLst>
            </a:pPr>
            <a:r>
              <a:rPr lang="en-US" dirty="0" smtClean="0">
                <a:solidFill>
                  <a:srgbClr val="FF00FF"/>
                </a:solidFill>
                <a:cs typeface="Arial" pitchFamily="34" charset="0"/>
              </a:rPr>
              <a:t>	</a:t>
            </a:r>
            <a:r>
              <a:rPr lang="en-US" sz="1700" b="1" dirty="0" smtClean="0">
                <a:solidFill>
                  <a:schemeClr val="bg1"/>
                </a:solidFill>
                <a:cs typeface="Arial" pitchFamily="34" charset="0"/>
              </a:rPr>
              <a:t>and</a:t>
            </a:r>
            <a:r>
              <a:rPr lang="en-US" sz="1700" b="1" dirty="0" smtClean="0">
                <a:solidFill>
                  <a:srgbClr val="FF00FF"/>
                </a:solidFill>
                <a:cs typeface="Arial" pitchFamily="34" charset="0"/>
              </a:rPr>
              <a:t>	</a:t>
            </a:r>
            <a:r>
              <a:rPr lang="en-US" sz="1700" b="1" dirty="0" smtClean="0">
                <a:solidFill>
                  <a:schemeClr val="bg1"/>
                </a:solidFill>
                <a:cs typeface="Arial" pitchFamily="34" charset="0"/>
              </a:rPr>
              <a:t>AL,AL</a:t>
            </a:r>
            <a:r>
              <a:rPr lang="en-US" dirty="0" smtClean="0">
                <a:solidFill>
                  <a:srgbClr val="FF00FF"/>
                </a:solidFill>
                <a:cs typeface="Arial" pitchFamily="34" charset="0"/>
              </a:rPr>
              <a:t>	</a:t>
            </a:r>
            <a:r>
              <a:rPr lang="en-US"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AL = 0  (</a:t>
            </a:r>
            <a:r>
              <a:rPr lang="en-US" sz="2000" dirty="0" err="1" smtClean="0">
                <a:solidFill>
                  <a:schemeClr val="bg1"/>
                </a:solidFill>
                <a:latin typeface="Times New Roman" pitchFamily="18" charset="0"/>
                <a:cs typeface="Times New Roman" pitchFamily="18" charset="0"/>
              </a:rPr>
              <a:t>kết</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thúc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xâu</a:t>
            </a:r>
            <a:r>
              <a:rPr lang="en-US" sz="2000" dirty="0" smtClean="0">
                <a:solidFill>
                  <a:schemeClr val="bg1"/>
                </a:solidFill>
                <a:latin typeface="Times New Roman" pitchFamily="18" charset="0"/>
                <a:cs typeface="Times New Roman" pitchFamily="18" charset="0"/>
              </a:rPr>
              <a:t>)?</a:t>
            </a:r>
          </a:p>
        </p:txBody>
      </p:sp>
      <p:sp>
        <p:nvSpPr>
          <p:cNvPr id="15" name="TextBox 14"/>
          <p:cNvSpPr txBox="1"/>
          <p:nvPr/>
        </p:nvSpPr>
        <p:spPr>
          <a:xfrm>
            <a:off x="295244" y="3941398"/>
            <a:ext cx="8715436" cy="30777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a:spcBef>
                <a:spcPts val="0"/>
              </a:spcBef>
              <a:tabLst>
                <a:tab pos="914400" algn="l"/>
                <a:tab pos="1712913"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jz</a:t>
            </a:r>
            <a:r>
              <a:rPr lang="en-US" sz="1700" b="1" dirty="0" smtClean="0">
                <a:solidFill>
                  <a:srgbClr val="FF00FF"/>
                </a:solidFill>
                <a:cs typeface="Arial" pitchFamily="34" charset="0"/>
              </a:rPr>
              <a:t>	</a:t>
            </a:r>
            <a:r>
              <a:rPr lang="en-US" sz="1700" b="1" dirty="0" smtClean="0">
                <a:solidFill>
                  <a:schemeClr val="bg1"/>
                </a:solidFill>
                <a:cs typeface="Arial" pitchFamily="34" charset="0"/>
              </a:rPr>
              <a:t>Exit</a:t>
            </a:r>
            <a:r>
              <a:rPr lang="en-US" dirty="0" smtClean="0">
                <a:solidFill>
                  <a:srgbClr val="FF00FF"/>
                </a:solidFill>
                <a:cs typeface="Arial" pitchFamily="34" charset="0"/>
              </a:rPr>
              <a:t>	</a:t>
            </a:r>
            <a:r>
              <a:rPr lang="en-US" dirty="0" smtClean="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AL=0 (</a:t>
            </a:r>
            <a:r>
              <a:rPr lang="en-US" sz="2000" dirty="0" err="1" smtClean="0">
                <a:solidFill>
                  <a:schemeClr val="bg1"/>
                </a:solidFill>
                <a:latin typeface="Times New Roman" pitchFamily="18" charset="0"/>
                <a:cs typeface="Times New Roman" pitchFamily="18" charset="0"/>
              </a:rPr>
              <a:t>kết</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thúc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xâu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thì</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nhảy</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đến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nhãn</a:t>
            </a:r>
            <a:r>
              <a:rPr lang="en-US" sz="2000" dirty="0" smtClean="0">
                <a:solidFill>
                  <a:schemeClr val="bg1"/>
                </a:solidFill>
                <a:latin typeface="Times New Roman" pitchFamily="18" charset="0"/>
                <a:cs typeface="Times New Roman" pitchFamily="18" charset="0"/>
              </a:rPr>
              <a:t> Exit,</a:t>
            </a:r>
          </a:p>
        </p:txBody>
      </p:sp>
      <p:sp>
        <p:nvSpPr>
          <p:cNvPr id="16" name="TextBox 15"/>
          <p:cNvSpPr txBox="1"/>
          <p:nvPr/>
        </p:nvSpPr>
        <p:spPr>
          <a:xfrm>
            <a:off x="295244" y="4248105"/>
            <a:ext cx="8715436" cy="603504"/>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eaLnBrk="1" hangingPunct="1">
              <a:spcBef>
                <a:spcPts val="0"/>
              </a:spcBef>
              <a:tabLst>
                <a:tab pos="914400" algn="l"/>
                <a:tab pos="1712913"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smtClean="0">
                <a:solidFill>
                  <a:schemeClr val="bg1"/>
                </a:solidFill>
                <a:cs typeface="Arial" pitchFamily="34" charset="0"/>
              </a:rPr>
              <a:t>AH,0Eh</a:t>
            </a:r>
            <a:r>
              <a:rPr lang="en-US" dirty="0" smtClean="0">
                <a:solidFill>
                  <a:srgbClr val="FF00FF"/>
                </a:solidFill>
                <a:cs typeface="Arial" pitchFamily="34" charset="0"/>
              </a:rPr>
              <a:t>	</a:t>
            </a:r>
            <a:r>
              <a:rPr lang="en-US"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còn</a:t>
            </a:r>
            <a:r>
              <a:rPr lang="en-US" sz="2000" dirty="0" smtClean="0">
                <a:solidFill>
                  <a:schemeClr val="bg1"/>
                </a:solidFill>
                <a:latin typeface="Times New Roman" pitchFamily="18" charset="0"/>
                <a:cs typeface="Times New Roman" pitchFamily="18" charset="0"/>
              </a:rPr>
              <a:t> AL≠ 0 </a:t>
            </a:r>
            <a:r>
              <a:rPr lang="en-US" sz="2000" dirty="0" err="1" smtClean="0">
                <a:solidFill>
                  <a:schemeClr val="bg1"/>
                </a:solidFill>
                <a:latin typeface="Times New Roman" pitchFamily="18" charset="0"/>
                <a:cs typeface="Times New Roman" pitchFamily="18" charset="0"/>
              </a:rPr>
              <a:t>thì</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hiện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ký</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tự</a:t>
            </a:r>
            <a:r>
              <a:rPr lang="en-US" sz="2000" dirty="0" smtClean="0">
                <a:solidFill>
                  <a:schemeClr val="bg1"/>
                </a:solidFill>
                <a:latin typeface="Times New Roman" pitchFamily="18" charset="0"/>
                <a:cs typeface="Times New Roman" pitchFamily="18" charset="0"/>
              </a:rPr>
              <a:t> ở AL </a:t>
            </a:r>
            <a:r>
              <a:rPr lang="en-US" sz="2000" dirty="0" err="1" smtClean="0">
                <a:solidFill>
                  <a:schemeClr val="bg1"/>
                </a:solidFill>
                <a:latin typeface="Times New Roman" pitchFamily="18" charset="0"/>
                <a:cs typeface="Times New Roman" pitchFamily="18" charset="0"/>
              </a:rPr>
              <a:t>lên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màn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hình</a:t>
            </a:r>
            <a:endParaRPr lang="en-US" sz="2000" dirty="0" smtClean="0">
              <a:solidFill>
                <a:schemeClr val="bg1"/>
              </a:solidFill>
              <a:latin typeface="Times New Roman" pitchFamily="18" charset="0"/>
              <a:cs typeface="Times New Roman" pitchFamily="18" charset="0"/>
            </a:endParaRPr>
          </a:p>
          <a:p>
            <a:pPr indent="3175" algn="just" eaLnBrk="1" hangingPunct="1">
              <a:spcBef>
                <a:spcPts val="0"/>
              </a:spcBef>
              <a:tabLst>
                <a:tab pos="914400" algn="l"/>
                <a:tab pos="1712913"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smtClean="0">
                <a:solidFill>
                  <a:schemeClr val="bg1"/>
                </a:solidFill>
                <a:cs typeface="Arial" pitchFamily="34" charset="0"/>
              </a:rPr>
              <a:t>10h</a:t>
            </a:r>
          </a:p>
        </p:txBody>
      </p:sp>
      <p:sp>
        <p:nvSpPr>
          <p:cNvPr id="17" name="TextBox 16"/>
          <p:cNvSpPr txBox="1"/>
          <p:nvPr/>
        </p:nvSpPr>
        <p:spPr>
          <a:xfrm>
            <a:off x="295244" y="4843901"/>
            <a:ext cx="8715436" cy="56425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eaLnBrk="1" hangingPunct="1">
              <a:lnSpc>
                <a:spcPts val="2200"/>
              </a:lnSpc>
              <a:spcBef>
                <a:spcPts val="0"/>
              </a:spcBef>
              <a:tabLst>
                <a:tab pos="914400" algn="l"/>
                <a:tab pos="1712913" algn="l"/>
                <a:tab pos="3657600" algn="l"/>
              </a:tabLst>
            </a:pPr>
            <a:r>
              <a:rPr lang="en-US" dirty="0" smtClean="0">
                <a:solidFill>
                  <a:srgbClr val="FF00FF"/>
                </a:solidFill>
                <a:cs typeface="Arial" pitchFamily="34" charset="0"/>
              </a:rPr>
              <a:t>	</a:t>
            </a:r>
            <a:r>
              <a:rPr lang="en-US" sz="1700" b="1" dirty="0" smtClean="0">
                <a:solidFill>
                  <a:schemeClr val="bg1"/>
                </a:solidFill>
                <a:cs typeface="Arial" pitchFamily="34" charset="0"/>
              </a:rPr>
              <a:t>inc</a:t>
            </a:r>
            <a:r>
              <a:rPr lang="en-US" sz="1700" b="1" dirty="0" smtClean="0">
                <a:solidFill>
                  <a:srgbClr val="FF00FF"/>
                </a:solidFill>
                <a:cs typeface="Arial" pitchFamily="34" charset="0"/>
              </a:rPr>
              <a:t>	</a:t>
            </a:r>
            <a:r>
              <a:rPr lang="en-US" sz="1700" b="1" dirty="0" smtClean="0">
                <a:solidFill>
                  <a:schemeClr val="bg1"/>
                </a:solidFill>
                <a:cs typeface="Arial" pitchFamily="34" charset="0"/>
              </a:rPr>
              <a:t>SI</a:t>
            </a:r>
            <a:r>
              <a:rPr lang="en-US" dirty="0" smtClean="0">
                <a:solidFill>
                  <a:srgbClr val="FF00FF"/>
                </a:solidFill>
                <a:cs typeface="Arial" pitchFamily="34" charset="0"/>
              </a:rPr>
              <a:t>	</a:t>
            </a:r>
            <a:r>
              <a:rPr lang="en-US" dirty="0" smtClean="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SI </a:t>
            </a:r>
            <a:r>
              <a:rPr lang="en-US" sz="2000" dirty="0" err="1" smtClean="0">
                <a:solidFill>
                  <a:schemeClr val="bg1"/>
                </a:solidFill>
                <a:latin typeface="Times New Roman" pitchFamily="18" charset="0"/>
                <a:cs typeface="Times New Roman" pitchFamily="18" charset="0"/>
              </a:rPr>
              <a:t>trỏ</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đến</a:t>
            </a:r>
            <a:r>
              <a:rPr lang="en-US" sz="2000" dirty="0" smtClean="0">
                <a:solidFill>
                  <a:schemeClr val="bg1"/>
                </a:solidFill>
                <a:latin typeface="Times New Roman" pitchFamily="18" charset="0"/>
                <a:cs typeface="Times New Roman" pitchFamily="18" charset="0"/>
              </a:rPr>
              <a:t> byte </a:t>
            </a:r>
            <a:r>
              <a:rPr lang="en-US" sz="2000" dirty="0" err="1" smtClean="0">
                <a:solidFill>
                  <a:schemeClr val="bg1"/>
                </a:solidFill>
                <a:latin typeface="Times New Roman" pitchFamily="18" charset="0"/>
                <a:cs typeface="Times New Roman" pitchFamily="18" charset="0"/>
              </a:rPr>
              <a:t>chứa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ký</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tự</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tiếp</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theo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của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xâu</a:t>
            </a:r>
            <a:endParaRPr lang="en-US" sz="2000" dirty="0" smtClean="0">
              <a:solidFill>
                <a:schemeClr val="bg1"/>
              </a:solidFill>
              <a:latin typeface="Times New Roman" pitchFamily="18" charset="0"/>
              <a:cs typeface="Times New Roman" pitchFamily="18" charset="0"/>
            </a:endParaRPr>
          </a:p>
          <a:p>
            <a:pPr indent="3175" algn="just" eaLnBrk="1" hangingPunct="1">
              <a:lnSpc>
                <a:spcPts val="2200"/>
              </a:lnSpc>
              <a:spcBef>
                <a:spcPts val="0"/>
              </a:spcBef>
              <a:tabLst>
                <a:tab pos="914400" algn="l"/>
                <a:tab pos="1712913"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jmp</a:t>
            </a:r>
            <a:r>
              <a:rPr lang="en-US" sz="1700" b="1" dirty="0" smtClean="0">
                <a:solidFill>
                  <a:srgbClr val="FF00FF"/>
                </a:solidFill>
                <a:cs typeface="Arial" pitchFamily="34" charset="0"/>
              </a:rPr>
              <a:t>	</a:t>
            </a:r>
            <a:r>
              <a:rPr lang="en-US" sz="1700" b="1" dirty="0" smtClean="0">
                <a:solidFill>
                  <a:schemeClr val="bg1"/>
                </a:solidFill>
                <a:cs typeface="Arial" pitchFamily="34" charset="0"/>
              </a:rPr>
              <a:t>L1</a:t>
            </a:r>
            <a:r>
              <a:rPr lang="en-US" dirty="0" smtClean="0">
                <a:solidFill>
                  <a:srgbClr val="FF00FF"/>
                </a:solidFill>
                <a:cs typeface="Arial" pitchFamily="34" charset="0"/>
              </a:rPr>
              <a:t>	</a:t>
            </a:r>
            <a:r>
              <a:rPr lang="en-US"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Nhảy</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về</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nhãn</a:t>
            </a:r>
            <a:r>
              <a:rPr lang="en-US" sz="2000" dirty="0" smtClean="0">
                <a:solidFill>
                  <a:schemeClr val="bg1"/>
                </a:solidFill>
                <a:latin typeface="Times New Roman" pitchFamily="18" charset="0"/>
                <a:cs typeface="Times New Roman" pitchFamily="18" charset="0"/>
              </a:rPr>
              <a:t> L1</a:t>
            </a:r>
          </a:p>
        </p:txBody>
      </p:sp>
      <p:sp>
        <p:nvSpPr>
          <p:cNvPr id="18" name="TextBox 17"/>
          <p:cNvSpPr txBox="1"/>
          <p:nvPr/>
        </p:nvSpPr>
        <p:spPr>
          <a:xfrm>
            <a:off x="295244" y="5412368"/>
            <a:ext cx="8715436" cy="276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eaLnBrk="1" hangingPunct="1">
              <a:spcBef>
                <a:spcPts val="0"/>
              </a:spcBef>
              <a:tabLst>
                <a:tab pos="465138" algn="l"/>
              </a:tabLst>
            </a:pPr>
            <a:r>
              <a:rPr lang="en-US" dirty="0" smtClean="0">
                <a:solidFill>
                  <a:srgbClr val="FF00FF"/>
                </a:solidFill>
                <a:cs typeface="Arial" pitchFamily="34" charset="0"/>
              </a:rPr>
              <a:t>	</a:t>
            </a:r>
            <a:r>
              <a:rPr lang="en-US" sz="1700" b="1" dirty="0" smtClean="0">
                <a:solidFill>
                  <a:schemeClr val="bg1"/>
                </a:solidFill>
                <a:cs typeface="Arial" pitchFamily="34" charset="0"/>
              </a:rPr>
              <a:t>Exit:</a:t>
            </a:r>
          </a:p>
        </p:txBody>
      </p:sp>
      <p:sp>
        <p:nvSpPr>
          <p:cNvPr id="19" name="TextBox 18"/>
          <p:cNvSpPr txBox="1"/>
          <p:nvPr/>
        </p:nvSpPr>
        <p:spPr>
          <a:xfrm>
            <a:off x="290482" y="5645486"/>
            <a:ext cx="8715436" cy="56425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eaLnBrk="1" hangingPunct="1">
              <a:lnSpc>
                <a:spcPts val="2200"/>
              </a:lnSpc>
              <a:spcBef>
                <a:spcPts val="0"/>
              </a:spcBef>
              <a:tabLst>
                <a:tab pos="914400" algn="l"/>
                <a:tab pos="1712913"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smtClean="0">
                <a:solidFill>
                  <a:schemeClr val="bg1"/>
                </a:solidFill>
                <a:cs typeface="Arial" pitchFamily="34" charset="0"/>
              </a:rPr>
              <a:t>AH,4Ch</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Chức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năng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về</a:t>
            </a:r>
            <a:r>
              <a:rPr lang="en-US" sz="2000" dirty="0" smtClean="0">
                <a:solidFill>
                  <a:schemeClr val="bg1"/>
                </a:solidFill>
                <a:latin typeface="Times New Roman" pitchFamily="18" charset="0"/>
                <a:cs typeface="Times New Roman" pitchFamily="18" charset="0"/>
              </a:rPr>
              <a:t> DOS</a:t>
            </a:r>
          </a:p>
          <a:p>
            <a:pPr indent="3175" algn="just" eaLnBrk="1" hangingPunct="1">
              <a:lnSpc>
                <a:spcPts val="2200"/>
              </a:lnSpc>
              <a:spcBef>
                <a:spcPts val="0"/>
              </a:spcBef>
              <a:tabLst>
                <a:tab pos="914400" algn="l"/>
                <a:tab pos="1712913"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int</a:t>
            </a:r>
            <a:r>
              <a:rPr lang="en-US" sz="1700" b="1" dirty="0" smtClean="0">
                <a:solidFill>
                  <a:srgbClr val="FF00FF"/>
                </a:solidFill>
                <a:cs typeface="Arial" pitchFamily="34" charset="0"/>
              </a:rPr>
              <a:t>	</a:t>
            </a:r>
            <a:r>
              <a:rPr lang="en-US" sz="1700" b="1" dirty="0" smtClean="0">
                <a:solidFill>
                  <a:schemeClr val="bg1"/>
                </a:solidFill>
                <a:cs typeface="Arial" pitchFamily="34" charset="0"/>
              </a:rPr>
              <a:t>21h</a:t>
            </a:r>
          </a:p>
        </p:txBody>
      </p:sp>
      <p:sp>
        <p:nvSpPr>
          <p:cNvPr id="20" name="TextBox 19"/>
          <p:cNvSpPr txBox="1"/>
          <p:nvPr/>
        </p:nvSpPr>
        <p:spPr>
          <a:xfrm>
            <a:off x="295244" y="6171270"/>
            <a:ext cx="8715436" cy="276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a:spcBef>
                <a:spcPts val="0"/>
              </a:spcBef>
              <a:tabLst>
                <a:tab pos="914400" algn="l"/>
                <a:tab pos="1712913" algn="l"/>
              </a:tabLst>
            </a:pPr>
            <a:r>
              <a:rPr lang="en-US" dirty="0" smtClean="0">
                <a:solidFill>
                  <a:srgbClr val="FF00FF"/>
                </a:solidFill>
                <a:cs typeface="Arial" pitchFamily="34" charset="0"/>
              </a:rPr>
              <a:t>	</a:t>
            </a:r>
            <a:r>
              <a:rPr lang="en-US" sz="1700" b="1" dirty="0" smtClean="0">
                <a:solidFill>
                  <a:schemeClr val="bg1"/>
                </a:solidFill>
                <a:cs typeface="Arial" pitchFamily="34" charset="0"/>
              </a:rPr>
              <a:t>END</a:t>
            </a:r>
            <a:r>
              <a:rPr lang="en-US" sz="1700" b="1" dirty="0" smtClean="0">
                <a:solidFill>
                  <a:srgbClr val="FF00FF"/>
                </a:solidFill>
                <a:cs typeface="Arial" pitchFamily="34" charset="0"/>
              </a:rPr>
              <a:t>	</a:t>
            </a:r>
            <a:r>
              <a:rPr lang="en-US" sz="1700" b="1" dirty="0" smtClean="0">
                <a:solidFill>
                  <a:schemeClr val="bg1"/>
                </a:solidFill>
                <a:cs typeface="Arial" pitchFamily="34" charset="0"/>
              </a:rPr>
              <a:t>PS</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box(in)">
                                      <p:cBhvr>
                                        <p:cTn id="7" dur="500"/>
                                        <p:tgtEl>
                                          <p:spTgt spid="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ox(i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i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ox(i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ox(in)">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ox(in)">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ox(in)">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ox(in)">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Content Placeholder 5"/>
          <p:cNvSpPr>
            <a:spLocks noGrp="1"/>
          </p:cNvSpPr>
          <p:nvPr>
            <p:ph sz="quarter" idx="4294967295"/>
          </p:nvPr>
        </p:nvSpPr>
        <p:spPr>
          <a:xfrm>
            <a:off x="152718" y="383939"/>
            <a:ext cx="8869362" cy="6583362"/>
          </a:xfrm>
        </p:spPr>
        <p:txBody>
          <a:bodyPr/>
          <a:lstStyle/>
          <a:p>
            <a:pPr marL="0" indent="17463" algn="just" eaLnBrk="1" hangingPunct="1">
              <a:lnSpc>
                <a:spcPts val="2800"/>
              </a:lnSpc>
              <a:spcBef>
                <a:spcPts val="600"/>
              </a:spcBef>
              <a:buNone/>
            </a:pPr>
            <a:r>
              <a:rPr lang="en-US" sz="2500" i="1" dirty="0" smtClean="0"/>
              <a:t>B. </a:t>
            </a:r>
            <a:r>
              <a:rPr lang="en-US" sz="2500" i="1" u="sng" dirty="0" err="1" smtClean="0">
                <a:solidFill>
                  <a:schemeClr val="tx1"/>
                </a:solidFill>
                <a:latin typeface="Times New Roman" pitchFamily="18" charset="0"/>
                <a:cs typeface="Times New Roman" pitchFamily="18" charset="0"/>
              </a:rPr>
              <a:t>Các</a:t>
            </a:r>
            <a:r>
              <a:rPr lang="en-US" sz="2500" i="1" u="sng" dirty="0" smtClean="0">
                <a:solidFill>
                  <a:schemeClr val="tx1"/>
                </a:solidFill>
                <a:latin typeface="Times New Roman" pitchFamily="18" charset="0"/>
                <a:cs typeface="Times New Roman" pitchFamily="18" charset="0"/>
              </a:rPr>
              <a:t> </a:t>
            </a:r>
            <a:r>
              <a:rPr lang="en-US" sz="2500" i="1" u="sng" dirty="0" err="1" smtClean="0">
                <a:solidFill>
                  <a:schemeClr val="tx1"/>
                </a:solidFill>
                <a:latin typeface="Times New Roman" pitchFamily="18" charset="0"/>
                <a:cs typeface="Times New Roman" pitchFamily="18" charset="0"/>
              </a:rPr>
              <a:t>lệnh</a:t>
            </a:r>
            <a:r>
              <a:rPr lang="en-US" sz="2500" i="1" u="sng" dirty="0" smtClean="0">
                <a:solidFill>
                  <a:schemeClr val="tx1"/>
                </a:solidFill>
                <a:latin typeface="Times New Roman" pitchFamily="18" charset="0"/>
                <a:cs typeface="Times New Roman" pitchFamily="18" charset="0"/>
              </a:rPr>
              <a:t> </a:t>
            </a:r>
            <a:r>
              <a:rPr lang="en-US" sz="2500" i="1" u="sng" dirty="0" err="1" smtClean="0">
                <a:solidFill>
                  <a:schemeClr val="tx1"/>
                </a:solidFill>
                <a:latin typeface="Times New Roman" pitchFamily="18" charset="0"/>
                <a:cs typeface="Times New Roman" pitchFamily="18" charset="0"/>
              </a:rPr>
              <a:t>điều</a:t>
            </a:r>
            <a:r>
              <a:rPr lang="en-US" sz="2500" i="1" u="sng" dirty="0" smtClean="0">
                <a:solidFill>
                  <a:schemeClr val="tx1"/>
                </a:solidFill>
                <a:latin typeface="Times New Roman" pitchFamily="18" charset="0"/>
                <a:cs typeface="Times New Roman" pitchFamily="18" charset="0"/>
              </a:rPr>
              <a:t> </a:t>
            </a:r>
            <a:r>
              <a:rPr lang="en-US" sz="2500" i="1" u="sng" dirty="0" err="1" smtClean="0">
                <a:solidFill>
                  <a:schemeClr val="tx1"/>
                </a:solidFill>
                <a:latin typeface="Times New Roman" pitchFamily="18" charset="0"/>
                <a:cs typeface="Times New Roman" pitchFamily="18" charset="0"/>
              </a:rPr>
              <a:t>khiển</a:t>
            </a:r>
            <a:r>
              <a:rPr lang="en-US" sz="2500" i="1" u="sng" dirty="0" smtClean="0">
                <a:solidFill>
                  <a:schemeClr val="tx1"/>
                </a:solidFill>
                <a:latin typeface="Times New Roman" pitchFamily="18" charset="0"/>
                <a:cs typeface="Times New Roman" pitchFamily="18" charset="0"/>
              </a:rPr>
              <a:t> segment </a:t>
            </a:r>
            <a:r>
              <a:rPr lang="en-US" sz="2500" i="1" u="sng" dirty="0" err="1" smtClean="0">
                <a:solidFill>
                  <a:schemeClr val="tx1"/>
                </a:solidFill>
                <a:latin typeface="Times New Roman" pitchFamily="18" charset="0"/>
                <a:cs typeface="Times New Roman" pitchFamily="18" charset="0"/>
              </a:rPr>
              <a:t>dạng</a:t>
            </a:r>
            <a:r>
              <a:rPr lang="en-US" sz="2500" i="1" u="sng" dirty="0" smtClean="0">
                <a:solidFill>
                  <a:schemeClr val="tx1"/>
                </a:solidFill>
                <a:latin typeface="Times New Roman" pitchFamily="18" charset="0"/>
                <a:cs typeface="Times New Roman" pitchFamily="18" charset="0"/>
              </a:rPr>
              <a:t> </a:t>
            </a:r>
            <a:r>
              <a:rPr lang="en-US" sz="2500" i="1" u="sng" dirty="0" err="1" smtClean="0">
                <a:solidFill>
                  <a:schemeClr val="tx1"/>
                </a:solidFill>
                <a:latin typeface="Times New Roman" pitchFamily="18" charset="0"/>
                <a:cs typeface="Times New Roman" pitchFamily="18" charset="0"/>
              </a:rPr>
              <a:t>chuẩn</a:t>
            </a:r>
            <a:endParaRPr lang="en-US" sz="2500" i="1" u="sng" dirty="0" smtClean="0">
              <a:solidFill>
                <a:schemeClr val="tx1"/>
              </a:solidFill>
              <a:latin typeface="Times New Roman" pitchFamily="18" charset="0"/>
              <a:cs typeface="Times New Roman" pitchFamily="18" charset="0"/>
            </a:endParaRPr>
          </a:p>
          <a:p>
            <a:pPr marL="0" indent="17463" algn="just" eaLnBrk="1" hangingPunct="1">
              <a:lnSpc>
                <a:spcPts val="2800"/>
              </a:lnSpc>
              <a:spcBef>
                <a:spcPts val="0"/>
              </a:spcBef>
              <a:buNone/>
            </a:pP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2 directive hay </a:t>
            </a:r>
            <a:r>
              <a:rPr lang="en-US" sz="2500" dirty="0" err="1" smtClean="0">
                <a:solidFill>
                  <a:schemeClr val="tx1"/>
                </a:solidFill>
                <a:latin typeface="Times New Roman" pitchFamily="18" charset="0"/>
                <a:cs typeface="Times New Roman" pitchFamily="18" charset="0"/>
              </a:rPr>
              <a:t>dùng</a:t>
            </a:r>
            <a:r>
              <a:rPr lang="en-US" sz="2500" dirty="0" smtClean="0">
                <a:solidFill>
                  <a:schemeClr val="tx1"/>
                </a:solidFill>
                <a:latin typeface="Times New Roman" pitchFamily="18" charset="0"/>
                <a:cs typeface="Times New Roman" pitchFamily="18" charset="0"/>
              </a:rPr>
              <a:t> : SEGMENT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ASSUME</a:t>
            </a:r>
          </a:p>
          <a:p>
            <a:pPr marL="0" indent="17463" algn="just" eaLnBrk="1" hangingPunct="1">
              <a:lnSpc>
                <a:spcPts val="2800"/>
              </a:lnSpc>
              <a:spcBef>
                <a:spcPts val="0"/>
              </a:spcBef>
              <a:buNone/>
            </a:pPr>
            <a:r>
              <a:rPr lang="en-US" sz="2500" dirty="0" smtClean="0">
                <a:solidFill>
                  <a:schemeClr val="tx1"/>
                </a:solidFill>
                <a:latin typeface="Times New Roman" pitchFamily="18" charset="0"/>
                <a:cs typeface="Times New Roman" pitchFamily="18" charset="0"/>
              </a:rPr>
              <a:t>a.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khiển</a:t>
            </a:r>
            <a:r>
              <a:rPr lang="en-US" sz="2500" dirty="0" smtClean="0">
                <a:solidFill>
                  <a:schemeClr val="tx1"/>
                </a:solidFill>
                <a:latin typeface="Times New Roman" pitchFamily="18" charset="0"/>
                <a:cs typeface="Times New Roman" pitchFamily="18" charset="0"/>
              </a:rPr>
              <a:t> SEGMENT:</a:t>
            </a:r>
          </a:p>
          <a:p>
            <a:pPr marL="2003425" indent="-1712913" algn="just" eaLnBrk="1" hangingPunct="1">
              <a:lnSpc>
                <a:spcPts val="2800"/>
              </a:lnSpc>
              <a:spcBef>
                <a:spcPts val="0"/>
              </a:spcBef>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a:t>
            </a:r>
          </a:p>
          <a:p>
            <a:pPr marL="1887538" indent="-1597025" algn="just" eaLnBrk="1" hangingPunct="1">
              <a:lnSpc>
                <a:spcPts val="2800"/>
              </a:lnSpc>
              <a:spcBef>
                <a:spcPts val="0"/>
              </a:spcBef>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1887538" indent="-1597025" algn="just" eaLnBrk="1" hangingPunct="1">
              <a:lnSpc>
                <a:spcPts val="2800"/>
              </a:lnSpc>
              <a:spcBef>
                <a:spcPts val="0"/>
              </a:spcBef>
              <a:buNone/>
            </a:pPr>
            <a:endParaRPr lang="en-US" sz="2500" dirty="0" smtClean="0">
              <a:solidFill>
                <a:schemeClr val="tx1"/>
              </a:solidFill>
              <a:latin typeface="Times New Roman" pitchFamily="18" charset="0"/>
              <a:cs typeface="Times New Roman" pitchFamily="18" charset="0"/>
            </a:endParaRPr>
          </a:p>
          <a:p>
            <a:pPr marL="1887538" indent="-1597025" algn="just" eaLnBrk="1" hangingPunct="1">
              <a:lnSpc>
                <a:spcPts val="2800"/>
              </a:lnSpc>
              <a:spcBef>
                <a:spcPts val="0"/>
              </a:spcBef>
              <a:buNone/>
            </a:pPr>
            <a:endParaRPr lang="en-US" sz="2500" dirty="0" smtClean="0">
              <a:solidFill>
                <a:schemeClr val="tx1"/>
              </a:solidFill>
              <a:latin typeface="Times New Roman" pitchFamily="18" charset="0"/>
              <a:cs typeface="Times New Roman" pitchFamily="18" charset="0"/>
            </a:endParaRPr>
          </a:p>
          <a:p>
            <a:pPr marL="1887538" indent="-1597025" algn="just" eaLnBrk="1" hangingPunct="1">
              <a:lnSpc>
                <a:spcPts val="3000"/>
              </a:lnSpc>
              <a:spcBef>
                <a:spcPts val="600"/>
              </a:spcBef>
              <a:buNone/>
            </a:pP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a:t>
            </a:r>
          </a:p>
          <a:p>
            <a:pPr marL="566738" indent="-290513" algn="just" eaLnBrk="1" hangingPunct="1">
              <a:lnSpc>
                <a:spcPts val="2800"/>
              </a:lnSpc>
              <a:spcBef>
                <a:spcPts val="0"/>
              </a:spcBef>
              <a:buClrTx/>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tên</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1 </a:t>
            </a:r>
            <a:r>
              <a:rPr lang="en-US" sz="2500" dirty="0" err="1" smtClean="0">
                <a:solidFill>
                  <a:schemeClr val="tx1"/>
                </a:solidFill>
                <a:latin typeface="Times New Roman" pitchFamily="18" charset="0"/>
                <a:cs typeface="Times New Roman" pitchFamily="18" charset="0"/>
              </a:rPr>
              <a:t>định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bất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kỳ</a:t>
            </a:r>
            <a:r>
              <a:rPr lang="en-US" sz="2500" dirty="0" smtClean="0">
                <a:solidFill>
                  <a:schemeClr val="tx1"/>
                </a:solidFill>
                <a:latin typeface="Times New Roman" pitchFamily="18" charset="0"/>
                <a:cs typeface="Times New Roman" pitchFamily="18" charset="0"/>
              </a:rPr>
              <a:t>,</a:t>
            </a:r>
          </a:p>
          <a:p>
            <a:pPr marL="566738" indent="-290513" algn="just">
              <a:lnSpc>
                <a:spcPts val="2800"/>
              </a:lnSpc>
              <a:spcBef>
                <a:spcPts val="0"/>
              </a:spcBef>
              <a:buClrTx/>
              <a:buSzPct val="100000"/>
              <a:buFont typeface="Arial" pitchFamily="34" charset="0"/>
              <a:buChar char="•"/>
            </a:pPr>
            <a:r>
              <a:rPr lang="en-US" sz="2500" dirty="0" smtClean="0">
                <a:solidFill>
                  <a:schemeClr val="tx1"/>
                </a:solidFill>
                <a:latin typeface="Times New Roman" pitchFamily="18" charset="0"/>
                <a:cs typeface="Times New Roman" pitchFamily="18" charset="0"/>
              </a:rPr>
              <a:t>options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tùy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chọn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phép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kiểm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toàn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bộ</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đặc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tính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segment (align: </a:t>
            </a:r>
            <a:r>
              <a:rPr lang="en-US" sz="2500" dirty="0" err="1" smtClean="0">
                <a:solidFill>
                  <a:schemeClr val="tx1"/>
                </a:solidFill>
                <a:latin typeface="Times New Roman" pitchFamily="18" charset="0"/>
                <a:cs typeface="Times New Roman" pitchFamily="18" charset="0"/>
              </a:rPr>
              <a:t>xác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định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ranh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giới</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bắt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đầu</a:t>
            </a:r>
            <a:r>
              <a:rPr lang="en-US" sz="2500" dirty="0" smtClean="0">
                <a:solidFill>
                  <a:schemeClr val="tx1"/>
                </a:solidFill>
                <a:latin typeface="Times New Roman" pitchFamily="18" charset="0"/>
                <a:cs typeface="Times New Roman" pitchFamily="18" charset="0"/>
              </a:rPr>
              <a:t> so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khai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trước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nó</a:t>
            </a:r>
            <a:r>
              <a:rPr lang="en-US" sz="2500" dirty="0" smtClean="0">
                <a:solidFill>
                  <a:schemeClr val="tx1"/>
                </a:solidFill>
                <a:latin typeface="Times New Roman" pitchFamily="18" charset="0"/>
                <a:cs typeface="Times New Roman" pitchFamily="18" charset="0"/>
              </a:rPr>
              <a:t>, combine: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phép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đặt</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yêu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cầu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thức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gộp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cùng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CT </a:t>
            </a:r>
            <a:r>
              <a:rPr lang="en-US" sz="2500" dirty="0" err="1" smtClean="0">
                <a:solidFill>
                  <a:schemeClr val="tx1"/>
                </a:solidFill>
                <a:latin typeface="Times New Roman" pitchFamily="18" charset="0"/>
                <a:cs typeface="Times New Roman" pitchFamily="18" charset="0"/>
              </a:rPr>
              <a:t>đa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use: </a:t>
            </a:r>
            <a:r>
              <a:rPr lang="en-US" sz="2500" dirty="0" err="1" smtClean="0">
                <a:solidFill>
                  <a:schemeClr val="tx1"/>
                </a:solidFill>
                <a:latin typeface="Times New Roman" pitchFamily="18" charset="0"/>
                <a:cs typeface="Times New Roman" pitchFamily="18" charset="0"/>
              </a:rPr>
              <a:t>quản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lý</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dạng</a:t>
            </a:r>
            <a:r>
              <a:rPr lang="en-US" sz="2500" dirty="0" smtClean="0">
                <a:solidFill>
                  <a:schemeClr val="tx1"/>
                </a:solidFill>
                <a:latin typeface="Times New Roman" pitchFamily="18" charset="0"/>
                <a:cs typeface="Times New Roman" pitchFamily="18" charset="0"/>
              </a:rPr>
              <a:t> 64 k hay 4 GB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‘class’: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thứ</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tự</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sắp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xếp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liên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kết</a:t>
            </a:r>
            <a:r>
              <a:rPr lang="en-US" sz="2500" dirty="0" smtClean="0">
                <a:solidFill>
                  <a:schemeClr val="tx1"/>
                </a:solidFill>
                <a:latin typeface="Times New Roman" pitchFamily="18" charset="0"/>
                <a:cs typeface="Times New Roman" pitchFamily="18" charset="0"/>
              </a:rPr>
              <a:t>).</a:t>
            </a:r>
          </a:p>
        </p:txBody>
      </p:sp>
      <p:sp>
        <p:nvSpPr>
          <p:cNvPr id="17411" name="Date Placeholder 2"/>
          <p:cNvSpPr>
            <a:spLocks noGrp="1"/>
          </p:cNvSpPr>
          <p:nvPr>
            <p:ph type="dt" sz="half" idx="4294967295"/>
          </p:nvPr>
        </p:nvSpPr>
        <p:spPr bwMode="auto">
          <a:xfrm>
            <a:off x="8583960" y="6400800"/>
            <a:ext cx="274320" cy="23653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7FF42E5B-E803-4411-B7B6-AD2004AFE0CA}" type="slidenum">
              <a:rPr lang="en-US" sz="1400" smtClean="0"/>
              <a:pPr algn="l" fontAlgn="base">
                <a:spcBef>
                  <a:spcPct val="0"/>
                </a:spcBef>
                <a:spcAft>
                  <a:spcPct val="0"/>
                </a:spcAft>
                <a:defRPr/>
              </a:pPr>
              <a:t>37</a:t>
            </a:fld>
            <a:endParaRPr lang="en-US" sz="1400" dirty="0" smtClean="0"/>
          </a:p>
        </p:txBody>
      </p:sp>
      <p:sp>
        <p:nvSpPr>
          <p:cNvPr id="6" name="TextBox 5"/>
          <p:cNvSpPr txBox="1"/>
          <p:nvPr/>
        </p:nvSpPr>
        <p:spPr>
          <a:xfrm>
            <a:off x="2071788" y="2242346"/>
            <a:ext cx="6786492" cy="1210588"/>
          </a:xfrm>
          <a:prstGeom prst="rect">
            <a:avLst/>
          </a:prstGeom>
          <a:solidFill>
            <a:srgbClr val="0070C0"/>
          </a:solidFill>
          <a:ln>
            <a:solidFill>
              <a:schemeClr val="tx2">
                <a:lumMod val="60000"/>
                <a:lumOff val="40000"/>
              </a:schemeClr>
            </a:solidFill>
          </a:ln>
          <a:effectLst/>
        </p:spPr>
        <p:txBody>
          <a:bodyPr wrap="square" rtlCol="0">
            <a:spAutoFit/>
          </a:bodyPr>
          <a:lstStyle/>
          <a:p>
            <a:pPr marL="115888"/>
            <a:r>
              <a:rPr lang="en-US" sz="1700" b="1" dirty="0" err="1" smtClean="0">
                <a:solidFill>
                  <a:schemeClr val="bg1"/>
                </a:solidFill>
                <a:cs typeface="Arial" pitchFamily="34" charset="0"/>
              </a:rPr>
              <a:t>tên</a:t>
            </a:r>
            <a:r>
              <a:rPr lang="en-US" sz="1700" b="1" dirty="0" smtClean="0">
                <a:solidFill>
                  <a:schemeClr val="bg1"/>
                </a:solidFill>
                <a:cs typeface="Arial" pitchFamily="34" charset="0"/>
              </a:rPr>
              <a:t> segment   </a:t>
            </a:r>
            <a:r>
              <a:rPr lang="en-US" sz="1700" b="1" dirty="0" err="1" smtClean="0">
                <a:solidFill>
                  <a:srgbClr val="FFFF00"/>
                </a:solidFill>
                <a:cs typeface="Arial" pitchFamily="34" charset="0"/>
              </a:rPr>
              <a:t>SEGMENT</a:t>
            </a:r>
            <a:r>
              <a:rPr lang="en-US" sz="1700" b="1" dirty="0" smtClean="0">
                <a:solidFill>
                  <a:schemeClr val="bg1"/>
                </a:solidFill>
                <a:cs typeface="Arial" pitchFamily="34" charset="0"/>
              </a:rPr>
              <a:t>   [</a:t>
            </a:r>
            <a:r>
              <a:rPr lang="en-US" sz="1700" b="1" dirty="0" smtClean="0">
                <a:solidFill>
                  <a:srgbClr val="FFFF00"/>
                </a:solidFill>
                <a:cs typeface="Arial" pitchFamily="34" charset="0"/>
              </a:rPr>
              <a:t>align  combine use ‘class</a:t>
            </a:r>
            <a:r>
              <a:rPr lang="en-US" sz="1700" b="1" dirty="0" smtClean="0">
                <a:solidFill>
                  <a:schemeClr val="bg1"/>
                </a:solidFill>
                <a:cs typeface="Arial" pitchFamily="34" charset="0"/>
              </a:rPr>
              <a:t>’]</a:t>
            </a:r>
          </a:p>
          <a:p>
            <a:pPr marL="115888">
              <a:tabLst>
                <a:tab pos="3894138" algn="l"/>
              </a:tabLst>
            </a:pPr>
            <a:r>
              <a:rPr lang="en-US" sz="2000" dirty="0" smtClean="0">
                <a:solidFill>
                  <a:srgbClr val="FF00FF"/>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options</a:t>
            </a:r>
          </a:p>
          <a:p>
            <a:pPr marL="465138">
              <a:lnSpc>
                <a:spcPts val="1800"/>
              </a:lnSpc>
              <a:tabLst>
                <a:tab pos="1435100" algn="l"/>
              </a:tabLst>
            </a:pP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thân</a:t>
            </a:r>
            <a:r>
              <a:rPr lang="en-US" sz="1700" b="1" dirty="0" smtClean="0">
                <a:solidFill>
                  <a:schemeClr val="bg1"/>
                </a:solidFill>
                <a:cs typeface="Arial" pitchFamily="34" charset="0"/>
              </a:rPr>
              <a:t> segment</a:t>
            </a:r>
          </a:p>
          <a:p>
            <a:pPr marL="58738">
              <a:spcBef>
                <a:spcPts val="200"/>
              </a:spcBef>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tên</a:t>
            </a:r>
            <a:r>
              <a:rPr lang="en-US" sz="1700" b="1" dirty="0" smtClean="0">
                <a:solidFill>
                  <a:schemeClr val="bg1"/>
                </a:solidFill>
                <a:cs typeface="Arial" pitchFamily="34" charset="0"/>
              </a:rPr>
              <a:t> segment   </a:t>
            </a:r>
            <a:r>
              <a:rPr lang="en-US" sz="1700" b="1" dirty="0" smtClean="0">
                <a:solidFill>
                  <a:srgbClr val="FFFF00"/>
                </a:solidFill>
                <a:cs typeface="Arial" pitchFamily="34" charset="0"/>
              </a:rPr>
              <a:t>ENDS</a:t>
            </a:r>
          </a:p>
        </p:txBody>
      </p:sp>
      <p:sp>
        <p:nvSpPr>
          <p:cNvPr id="7" name="Left Brace 6"/>
          <p:cNvSpPr/>
          <p:nvPr/>
        </p:nvSpPr>
        <p:spPr>
          <a:xfrm rot="16200000" flipV="1">
            <a:off x="6316844" y="1241201"/>
            <a:ext cx="182880" cy="2651760"/>
          </a:xfrm>
          <a:prstGeom prst="leftBrace">
            <a:avLst/>
          </a:prstGeom>
          <a:ln w="1270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390">
                                            <p:txEl>
                                              <p:pRg st="1" end="1"/>
                                            </p:txEl>
                                          </p:spTgt>
                                        </p:tgtEl>
                                        <p:attrNameLst>
                                          <p:attrName>style.visibility</p:attrName>
                                        </p:attrNameLst>
                                      </p:cBhvr>
                                      <p:to>
                                        <p:strVal val="visible"/>
                                      </p:to>
                                    </p:set>
                                    <p:animEffect transition="in" filter="box(in)">
                                      <p:cBhvr>
                                        <p:cTn id="7" dur="500"/>
                                        <p:tgtEl>
                                          <p:spTgt spid="1639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390">
                                            <p:txEl>
                                              <p:pRg st="2" end="2"/>
                                            </p:txEl>
                                          </p:spTgt>
                                        </p:tgtEl>
                                        <p:attrNameLst>
                                          <p:attrName>style.visibility</p:attrName>
                                        </p:attrNameLst>
                                      </p:cBhvr>
                                      <p:to>
                                        <p:strVal val="visible"/>
                                      </p:to>
                                    </p:set>
                                    <p:animEffect transition="in" filter="box(in)">
                                      <p:cBhvr>
                                        <p:cTn id="12" dur="500"/>
                                        <p:tgtEl>
                                          <p:spTgt spid="163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390">
                                            <p:txEl>
                                              <p:pRg st="3" end="3"/>
                                            </p:txEl>
                                          </p:spTgt>
                                        </p:tgtEl>
                                        <p:attrNameLst>
                                          <p:attrName>style.visibility</p:attrName>
                                        </p:attrNameLst>
                                      </p:cBhvr>
                                      <p:to>
                                        <p:strVal val="visible"/>
                                      </p:to>
                                    </p:set>
                                    <p:animEffect transition="in" filter="box(in)">
                                      <p:cBhvr>
                                        <p:cTn id="17" dur="500"/>
                                        <p:tgtEl>
                                          <p:spTgt spid="1639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390">
                                            <p:txEl>
                                              <p:pRg st="4" end="4"/>
                                            </p:txEl>
                                          </p:spTgt>
                                        </p:tgtEl>
                                        <p:attrNameLst>
                                          <p:attrName>style.visibility</p:attrName>
                                        </p:attrNameLst>
                                      </p:cBhvr>
                                      <p:to>
                                        <p:strVal val="visible"/>
                                      </p:to>
                                    </p:set>
                                    <p:animEffect transition="in" filter="box(in)">
                                      <p:cBhvr>
                                        <p:cTn id="22" dur="500"/>
                                        <p:tgtEl>
                                          <p:spTgt spid="1639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390">
                                            <p:txEl>
                                              <p:pRg st="7" end="7"/>
                                            </p:txEl>
                                          </p:spTgt>
                                        </p:tgtEl>
                                        <p:attrNameLst>
                                          <p:attrName>style.visibility</p:attrName>
                                        </p:attrNameLst>
                                      </p:cBhvr>
                                      <p:to>
                                        <p:strVal val="visible"/>
                                      </p:to>
                                    </p:set>
                                    <p:animEffect transition="in" filter="fade">
                                      <p:cBhvr>
                                        <p:cTn id="32" dur="500"/>
                                        <p:tgtEl>
                                          <p:spTgt spid="1639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390">
                                            <p:txEl>
                                              <p:pRg st="8" end="8"/>
                                            </p:txEl>
                                          </p:spTgt>
                                        </p:tgtEl>
                                        <p:attrNameLst>
                                          <p:attrName>style.visibility</p:attrName>
                                        </p:attrNameLst>
                                      </p:cBhvr>
                                      <p:to>
                                        <p:strVal val="visible"/>
                                      </p:to>
                                    </p:set>
                                    <p:animEffect transition="in" filter="fade">
                                      <p:cBhvr>
                                        <p:cTn id="37" dur="500"/>
                                        <p:tgtEl>
                                          <p:spTgt spid="1639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390">
                                            <p:txEl>
                                              <p:pRg st="9" end="9"/>
                                            </p:txEl>
                                          </p:spTgt>
                                        </p:tgtEl>
                                        <p:attrNameLst>
                                          <p:attrName>style.visibility</p:attrName>
                                        </p:attrNameLst>
                                      </p:cBhvr>
                                      <p:to>
                                        <p:strVal val="visible"/>
                                      </p:to>
                                    </p:set>
                                    <p:animEffect transition="in" filter="fade">
                                      <p:cBhvr>
                                        <p:cTn id="42" dur="500"/>
                                        <p:tgtEl>
                                          <p:spTgt spid="1639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Content Placeholder 5"/>
          <p:cNvSpPr>
            <a:spLocks noGrp="1"/>
          </p:cNvSpPr>
          <p:nvPr>
            <p:ph sz="quarter" idx="4294967295"/>
          </p:nvPr>
        </p:nvSpPr>
        <p:spPr>
          <a:xfrm>
            <a:off x="94615" y="371475"/>
            <a:ext cx="8912225" cy="6218238"/>
          </a:xfrm>
        </p:spPr>
        <p:txBody>
          <a:bodyPr/>
          <a:lstStyle/>
          <a:p>
            <a:pPr marL="3175" indent="9525" algn="just" eaLnBrk="1" hangingPunct="1">
              <a:spcBef>
                <a:spcPts val="0"/>
              </a:spcBef>
              <a:buNone/>
            </a:pPr>
            <a:r>
              <a:rPr lang="en-US" sz="2500" dirty="0" err="1" smtClean="0">
                <a:solidFill>
                  <a:schemeClr val="tx1"/>
                </a:solidFill>
                <a:latin typeface="Times New Roman" pitchFamily="18" charset="0"/>
                <a:cs typeface="Times New Roman" pitchFamily="18" charset="0"/>
              </a:rPr>
              <a:t>Dùng</a:t>
            </a:r>
            <a:r>
              <a:rPr lang="en-US" sz="2500" dirty="0" smtClean="0">
                <a:solidFill>
                  <a:schemeClr val="tx1"/>
                </a:solidFill>
                <a:latin typeface="Times New Roman" pitchFamily="18" charset="0"/>
                <a:cs typeface="Times New Roman" pitchFamily="18" charset="0"/>
              </a:rPr>
              <a:t> directive SEGMENT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xác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3 segment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a:t>
            </a:r>
          </a:p>
          <a:p>
            <a:pPr marL="3175" indent="9525" algn="just" eaLnBrk="1" hangingPunct="1">
              <a:spcBef>
                <a:spcPts val="0"/>
              </a:spcBef>
              <a:buNone/>
              <a:tabLst>
                <a:tab pos="914400" algn="l"/>
                <a:tab pos="5718175" algn="l"/>
              </a:tabLst>
            </a:pPr>
            <a:r>
              <a:rPr lang="en-US" sz="2500" dirty="0" smtClean="0">
                <a:solidFill>
                  <a:srgbClr val="FF00FF"/>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Dạng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đơn</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giản</a:t>
            </a:r>
            <a:r>
              <a:rPr lang="en-US" sz="2500" dirty="0" smtClean="0">
                <a:solidFill>
                  <a:srgbClr val="FF00FF"/>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Dạng</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chuẩn</a:t>
            </a:r>
            <a:endParaRPr lang="en-US" sz="2500" i="1" dirty="0" smtClean="0">
              <a:solidFill>
                <a:schemeClr val="tx1"/>
              </a:solidFill>
              <a:latin typeface="Times New Roman" pitchFamily="18" charset="0"/>
              <a:cs typeface="Times New Roman" pitchFamily="18" charset="0"/>
            </a:endParaRPr>
          </a:p>
          <a:p>
            <a:pPr marL="3175" indent="9525" algn="just" eaLnBrk="1" hangingPunct="1">
              <a:spcBef>
                <a:spcPts val="0"/>
              </a:spcBef>
              <a:buNone/>
              <a:tabLst>
                <a:tab pos="914400" algn="l"/>
                <a:tab pos="5718175" algn="l"/>
              </a:tabLst>
            </a:pPr>
            <a:endParaRPr lang="en-US" sz="2500" dirty="0" smtClean="0">
              <a:solidFill>
                <a:schemeClr val="tx1"/>
              </a:solidFill>
              <a:latin typeface="Times New Roman" pitchFamily="18" charset="0"/>
              <a:cs typeface="Times New Roman" pitchFamily="18" charset="0"/>
            </a:endParaRPr>
          </a:p>
          <a:p>
            <a:pPr marL="3175" indent="9525" algn="just" eaLnBrk="1" hangingPunct="1">
              <a:spcBef>
                <a:spcPts val="0"/>
              </a:spcBef>
              <a:buNone/>
              <a:tabLst>
                <a:tab pos="914400" algn="l"/>
                <a:tab pos="5718175" algn="l"/>
              </a:tabLst>
            </a:pPr>
            <a:endParaRPr lang="en-US" sz="2500" dirty="0" smtClean="0">
              <a:solidFill>
                <a:schemeClr val="tx1"/>
              </a:solidFill>
              <a:latin typeface="Times New Roman" pitchFamily="18" charset="0"/>
              <a:cs typeface="Times New Roman" pitchFamily="18" charset="0"/>
            </a:endParaRPr>
          </a:p>
          <a:p>
            <a:pPr marL="3175" indent="9525" algn="just" eaLnBrk="1" hangingPunct="1">
              <a:spcBef>
                <a:spcPts val="0"/>
              </a:spcBef>
              <a:buNone/>
              <a:tabLst>
                <a:tab pos="914400" algn="l"/>
                <a:tab pos="5718175" algn="l"/>
              </a:tabLst>
            </a:pPr>
            <a:endParaRPr lang="en-US" sz="2500" dirty="0" smtClean="0">
              <a:solidFill>
                <a:schemeClr val="tx1"/>
              </a:solidFill>
              <a:latin typeface="Times New Roman" pitchFamily="18" charset="0"/>
              <a:cs typeface="Times New Roman" pitchFamily="18" charset="0"/>
            </a:endParaRPr>
          </a:p>
          <a:p>
            <a:pPr marL="3175" indent="9525" algn="just" eaLnBrk="1" hangingPunct="1">
              <a:spcBef>
                <a:spcPts val="0"/>
              </a:spcBef>
              <a:buNone/>
              <a:tabLst>
                <a:tab pos="914400" algn="l"/>
                <a:tab pos="5718175" algn="l"/>
              </a:tabLst>
            </a:pPr>
            <a:endParaRPr lang="en-US" sz="2500" dirty="0" smtClean="0">
              <a:solidFill>
                <a:schemeClr val="tx1"/>
              </a:solidFill>
              <a:latin typeface="Times New Roman" pitchFamily="18" charset="0"/>
              <a:cs typeface="Times New Roman" pitchFamily="18" charset="0"/>
            </a:endParaRPr>
          </a:p>
          <a:p>
            <a:pPr marL="3175" indent="9525" algn="just" eaLnBrk="1" hangingPunct="1">
              <a:spcBef>
                <a:spcPts val="0"/>
              </a:spcBef>
              <a:buNone/>
              <a:tabLst>
                <a:tab pos="914400" algn="l"/>
                <a:tab pos="5718175" algn="l"/>
              </a:tabLst>
            </a:pPr>
            <a:endParaRPr lang="en-US" sz="2500" dirty="0" smtClean="0">
              <a:solidFill>
                <a:schemeClr val="tx1"/>
              </a:solidFill>
              <a:latin typeface="Times New Roman" pitchFamily="18" charset="0"/>
              <a:cs typeface="Times New Roman" pitchFamily="18" charset="0"/>
            </a:endParaRPr>
          </a:p>
          <a:p>
            <a:pPr marL="3175" indent="9525" algn="just" eaLnBrk="1" hangingPunct="1">
              <a:spcBef>
                <a:spcPts val="0"/>
              </a:spcBef>
              <a:buNone/>
              <a:tabLst>
                <a:tab pos="914400" algn="l"/>
                <a:tab pos="5718175" algn="l"/>
              </a:tabLst>
            </a:pPr>
            <a:endParaRPr lang="en-US" sz="2500" dirty="0" smtClean="0">
              <a:solidFill>
                <a:schemeClr val="tx1"/>
              </a:solidFill>
              <a:latin typeface="Times New Roman" pitchFamily="18" charset="0"/>
              <a:cs typeface="Times New Roman" pitchFamily="18" charset="0"/>
            </a:endParaRPr>
          </a:p>
          <a:p>
            <a:pPr marL="3175" indent="9525" algn="just" eaLnBrk="1" hangingPunct="1">
              <a:spcBef>
                <a:spcPts val="0"/>
              </a:spcBef>
              <a:buNone/>
              <a:tabLst>
                <a:tab pos="914400" algn="l"/>
                <a:tab pos="5718175" algn="l"/>
              </a:tabLst>
            </a:pPr>
            <a:endParaRPr lang="en-US" sz="2500" dirty="0" smtClean="0">
              <a:solidFill>
                <a:schemeClr val="tx1"/>
              </a:solidFill>
              <a:latin typeface="Times New Roman" pitchFamily="18" charset="0"/>
              <a:cs typeface="Times New Roman" pitchFamily="18" charset="0"/>
            </a:endParaRPr>
          </a:p>
          <a:p>
            <a:pPr marL="3175" indent="9525" algn="just" eaLnBrk="1" hangingPunct="1">
              <a:spcBef>
                <a:spcPts val="0"/>
              </a:spcBef>
              <a:buNone/>
              <a:tabLst>
                <a:tab pos="914400" algn="l"/>
                <a:tab pos="5718175" algn="l"/>
              </a:tabLst>
            </a:pPr>
            <a:endParaRPr lang="en-US" sz="2500" dirty="0" smtClean="0">
              <a:solidFill>
                <a:schemeClr val="tx1"/>
              </a:solidFill>
              <a:latin typeface="Times New Roman" pitchFamily="18" charset="0"/>
              <a:cs typeface="Times New Roman" pitchFamily="18" charset="0"/>
            </a:endParaRPr>
          </a:p>
          <a:p>
            <a:pPr marL="3175" indent="9525" algn="just" eaLnBrk="1" hangingPunct="1">
              <a:spcBef>
                <a:spcPts val="0"/>
              </a:spcBef>
              <a:buNone/>
              <a:tabLst>
                <a:tab pos="914400" algn="l"/>
                <a:tab pos="5718175" algn="l"/>
              </a:tabLst>
            </a:pPr>
            <a:endParaRPr lang="en-US" sz="2500" dirty="0" smtClean="0">
              <a:solidFill>
                <a:schemeClr val="tx1"/>
              </a:solidFill>
              <a:latin typeface="Times New Roman" pitchFamily="18" charset="0"/>
              <a:cs typeface="Times New Roman" pitchFamily="18" charset="0"/>
            </a:endParaRPr>
          </a:p>
          <a:p>
            <a:pPr marL="0" indent="17463" algn="just" eaLnBrk="1" hangingPunct="1">
              <a:lnSpc>
                <a:spcPts val="2500"/>
              </a:lnSpc>
              <a:spcBef>
                <a:spcPts val="0"/>
              </a:spcBef>
              <a:buNone/>
            </a:pPr>
            <a:endParaRPr lang="en-US" sz="2500" dirty="0" smtClean="0">
              <a:solidFill>
                <a:schemeClr val="tx1"/>
              </a:solidFill>
              <a:latin typeface="Times New Roman" pitchFamily="18" charset="0"/>
              <a:cs typeface="Times New Roman" pitchFamily="18" charset="0"/>
            </a:endParaRPr>
          </a:p>
          <a:p>
            <a:pPr marL="0" indent="17463" algn="just" eaLnBrk="1" hangingPunct="1">
              <a:spcBef>
                <a:spcPts val="0"/>
              </a:spcBef>
              <a:buNone/>
            </a:pPr>
            <a:r>
              <a:rPr lang="en-US" sz="2500" dirty="0" smtClean="0">
                <a:solidFill>
                  <a:schemeClr val="tx1"/>
                </a:solidFill>
                <a:latin typeface="Times New Roman" pitchFamily="18" charset="0"/>
                <a:cs typeface="Times New Roman" pitchFamily="18" charset="0"/>
              </a:rPr>
              <a:t>b.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điều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khiển</a:t>
            </a:r>
            <a:r>
              <a:rPr lang="en-US" sz="2500" dirty="0" smtClean="0">
                <a:solidFill>
                  <a:schemeClr val="tx1"/>
                </a:solidFill>
                <a:latin typeface="Times New Roman" pitchFamily="18" charset="0"/>
                <a:cs typeface="Times New Roman" pitchFamily="18" charset="0"/>
              </a:rPr>
              <a:t> ASSUME</a:t>
            </a:r>
            <a:r>
              <a:rPr lang="en-US" sz="2500" dirty="0" err="1" smtClean="0">
                <a:solidFill>
                  <a:schemeClr val="tx1"/>
                </a:solidFill>
                <a:latin typeface="Times New Roman" pitchFamily="18" charset="0"/>
                <a:cs typeface="Times New Roman" pitchFamily="18" charset="0"/>
              </a:rPr>
              <a:t>:</a:t>
            </a:r>
          </a:p>
          <a:p>
            <a:pPr marL="317500" indent="3175" algn="just" eaLnBrk="1" hangingPunct="1">
              <a:spcBef>
                <a:spcPts val="0"/>
              </a:spcBef>
              <a:buNone/>
            </a:pPr>
            <a:r>
              <a:rPr lang="en-US" sz="2500" i="1" dirty="0" err="1" smtClean="0">
                <a:solidFill>
                  <a:schemeClr val="tx1"/>
                </a:solidFill>
                <a:latin typeface="Times New Roman" pitchFamily="18" charset="0"/>
                <a:cs typeface="Times New Roman" pitchFamily="18" charset="0"/>
              </a:rPr>
              <a:t>Chức</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năng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biết</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khai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thuộc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loại</a:t>
            </a:r>
            <a:r>
              <a:rPr lang="en-US" sz="2500" dirty="0" smtClean="0">
                <a:solidFill>
                  <a:schemeClr val="tx1"/>
                </a:solidFill>
                <a:latin typeface="Times New Roman" pitchFamily="18" charset="0"/>
                <a:cs typeface="Times New Roman" pitchFamily="18" charset="0"/>
              </a:rPr>
              <a:t> segment </a:t>
            </a:r>
            <a:r>
              <a:rPr lang="en-US" sz="2500" dirty="0" err="1" smtClean="0">
                <a:solidFill>
                  <a:schemeClr val="tx1"/>
                </a:solidFill>
                <a:latin typeface="Times New Roman" pitchFamily="18" charset="0"/>
                <a:cs typeface="Times New Roman" pitchFamily="18" charset="0"/>
              </a:rPr>
              <a:t>nào</a:t>
            </a:r>
            <a:r>
              <a:rPr lang="en-US" sz="2500" dirty="0" smtClean="0">
                <a:solidFill>
                  <a:schemeClr val="tx1"/>
                </a:solidFill>
                <a:latin typeface="Times New Roman" pitchFamily="18" charset="0"/>
                <a:cs typeface="Times New Roman" pitchFamily="18" charset="0"/>
              </a:rPr>
              <a:t>.</a:t>
            </a:r>
          </a:p>
          <a:p>
            <a:pPr marL="301625" indent="33338" algn="just" eaLnBrk="1" hangingPunct="1">
              <a:spcBef>
                <a:spcPts val="0"/>
              </a:spcBef>
              <a:buNone/>
            </a:pPr>
            <a:r>
              <a:rPr lang="en-US" sz="2500" i="1" dirty="0" err="1" smtClean="0">
                <a:solidFill>
                  <a:schemeClr val="tx1"/>
                </a:solidFill>
                <a:latin typeface="Times New Roman" pitchFamily="18" charset="0"/>
                <a:cs typeface="Times New Roman" pitchFamily="18" charset="0"/>
              </a:rPr>
              <a:t>Cú</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 </a:t>
            </a:r>
          </a:p>
          <a:p>
            <a:pPr marL="0" indent="17463" algn="just" eaLnBrk="1" hangingPunct="1">
              <a:spcBef>
                <a:spcPts val="600"/>
              </a:spcBef>
              <a:buNone/>
            </a:pPr>
            <a:endParaRPr lang="en-US" sz="2500" dirty="0" smtClean="0"/>
          </a:p>
          <a:p>
            <a:pPr marL="3175" indent="9525" algn="just" eaLnBrk="1" hangingPunct="1">
              <a:buNone/>
              <a:tabLst>
                <a:tab pos="914400" algn="l"/>
                <a:tab pos="4572000" algn="l"/>
              </a:tabLst>
            </a:pPr>
            <a:endParaRPr lang="en-US" sz="2500" dirty="0" smtClean="0"/>
          </a:p>
          <a:p>
            <a:pPr marL="3175" indent="9525" algn="just" eaLnBrk="1" hangingPunct="1">
              <a:buNone/>
              <a:tabLst>
                <a:tab pos="914400" algn="l"/>
                <a:tab pos="4572000" algn="l"/>
              </a:tabLst>
            </a:pPr>
            <a:endParaRPr lang="en-US" sz="2500" dirty="0" smtClean="0"/>
          </a:p>
          <a:p>
            <a:pPr marL="3175" indent="9525" algn="just" eaLnBrk="1" hangingPunct="1">
              <a:buNone/>
              <a:tabLst>
                <a:tab pos="914400" algn="l"/>
                <a:tab pos="4572000" algn="l"/>
              </a:tabLst>
            </a:pPr>
            <a:endParaRPr lang="en-US" sz="2500" dirty="0" smtClean="0"/>
          </a:p>
          <a:p>
            <a:pPr marL="3175" indent="9525" algn="just" eaLnBrk="1" hangingPunct="1">
              <a:buNone/>
              <a:tabLst>
                <a:tab pos="914400" algn="l"/>
                <a:tab pos="4572000" algn="l"/>
              </a:tabLst>
            </a:pPr>
            <a:endParaRPr lang="en-US" sz="2500" dirty="0" smtClean="0"/>
          </a:p>
          <a:p>
            <a:pPr marL="3175" indent="9525" algn="just" eaLnBrk="1" hangingPunct="1">
              <a:buNone/>
              <a:tabLst>
                <a:tab pos="914400" algn="l"/>
                <a:tab pos="4572000" algn="l"/>
              </a:tabLst>
            </a:pPr>
            <a:endParaRPr lang="en-US" sz="2500" dirty="0" smtClean="0"/>
          </a:p>
        </p:txBody>
      </p:sp>
      <p:sp>
        <p:nvSpPr>
          <p:cNvPr id="17411" name="Date Placeholder 2"/>
          <p:cNvSpPr>
            <a:spLocks noGrp="1"/>
          </p:cNvSpPr>
          <p:nvPr>
            <p:ph type="dt" sz="half" idx="4294967295"/>
          </p:nvPr>
        </p:nvSpPr>
        <p:spPr bwMode="auto">
          <a:xfrm>
            <a:off x="8432543" y="6490161"/>
            <a:ext cx="274320" cy="27463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3F7F624E-FAC7-491B-9ECC-A980BCD6B960}" type="slidenum">
              <a:rPr lang="en-US" sz="1400" smtClean="0"/>
              <a:pPr algn="l" fontAlgn="base">
                <a:spcBef>
                  <a:spcPct val="0"/>
                </a:spcBef>
                <a:spcAft>
                  <a:spcPct val="0"/>
                </a:spcAft>
                <a:defRPr/>
              </a:pPr>
              <a:t>38</a:t>
            </a:fld>
            <a:endParaRPr lang="en-US" sz="1400" dirty="0" smtClean="0"/>
          </a:p>
        </p:txBody>
      </p:sp>
      <p:sp>
        <p:nvSpPr>
          <p:cNvPr id="18" name="TextBox 17"/>
          <p:cNvSpPr txBox="1"/>
          <p:nvPr/>
        </p:nvSpPr>
        <p:spPr>
          <a:xfrm>
            <a:off x="5277863" y="2083925"/>
            <a:ext cx="3291840" cy="1446550"/>
          </a:xfrm>
          <a:prstGeom prst="rect">
            <a:avLst/>
          </a:prstGeom>
          <a:solidFill>
            <a:srgbClr val="0070C0"/>
          </a:solidFill>
          <a:ln>
            <a:solidFill>
              <a:schemeClr val="tx2">
                <a:lumMod val="60000"/>
                <a:lumOff val="40000"/>
              </a:schemeClr>
            </a:solidFill>
          </a:ln>
          <a:effectLst/>
        </p:spPr>
        <p:txBody>
          <a:bodyPr wrap="square" rtlCol="0">
            <a:spAutoFit/>
          </a:bodyPr>
          <a:lstStyle/>
          <a:p>
            <a:pPr marL="115888"/>
            <a:r>
              <a:rPr lang="en-US" sz="1700" b="1" dirty="0" smtClean="0">
                <a:solidFill>
                  <a:schemeClr val="bg1"/>
                </a:solidFill>
                <a:cs typeface="Arial" pitchFamily="34" charset="0"/>
              </a:rPr>
              <a:t>[data  </a:t>
            </a:r>
            <a:r>
              <a:rPr lang="en-US" sz="1700" b="1" dirty="0" smtClean="0">
                <a:solidFill>
                  <a:srgbClr val="FFFF00"/>
                </a:solidFill>
                <a:cs typeface="Arial" pitchFamily="34" charset="0"/>
              </a:rPr>
              <a:t>segment</a:t>
            </a:r>
          </a:p>
          <a:p>
            <a:pPr marL="115888"/>
            <a:r>
              <a:rPr lang="en-US" sz="1700" b="1" dirty="0" smtClean="0">
                <a:solidFill>
                  <a:schemeClr val="bg1"/>
                </a:solidFill>
                <a:cs typeface="Arial" pitchFamily="34" charset="0"/>
              </a:rPr>
              <a:t>   </a:t>
            </a:r>
            <a:r>
              <a:rPr lang="en-US" sz="1700" b="1" dirty="0" err="1" smtClean="0">
                <a:solidFill>
                  <a:schemeClr val="bg1"/>
                </a:solidFill>
                <a:cs typeface="Arial" pitchFamily="34" charset="0"/>
              </a:rPr>
              <a:t>khai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báo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biến</a:t>
            </a:r>
            <a:endParaRPr lang="en-US" sz="1700" b="1" dirty="0" smtClean="0">
              <a:solidFill>
                <a:schemeClr val="bg1"/>
              </a:solidFill>
              <a:cs typeface="Arial" pitchFamily="34" charset="0"/>
            </a:endParaRPr>
          </a:p>
          <a:p>
            <a:pPr marL="115888"/>
            <a:r>
              <a:rPr lang="en-US" sz="1700" b="1" dirty="0" smtClean="0">
                <a:solidFill>
                  <a:schemeClr val="bg1"/>
                </a:solidFill>
                <a:cs typeface="Arial" pitchFamily="34" charset="0"/>
              </a:rPr>
              <a:t>data  </a:t>
            </a:r>
            <a:r>
              <a:rPr lang="en-US" sz="1700" b="1" dirty="0" smtClean="0">
                <a:solidFill>
                  <a:srgbClr val="FFFF00"/>
                </a:solidFill>
                <a:cs typeface="Arial" pitchFamily="34" charset="0"/>
              </a:rPr>
              <a:t>ends</a:t>
            </a:r>
            <a:r>
              <a:rPr lang="en-US" sz="1700" b="1" dirty="0" smtClean="0">
                <a:solidFill>
                  <a:schemeClr val="bg1"/>
                </a:solidFill>
                <a:cs typeface="Arial" pitchFamily="34" charset="0"/>
              </a:rPr>
              <a:t>]</a:t>
            </a:r>
          </a:p>
          <a:p>
            <a:pPr marL="115888"/>
            <a:r>
              <a:rPr lang="en-US" sz="2000" i="1" dirty="0" err="1" smtClean="0">
                <a:solidFill>
                  <a:schemeClr val="bg1"/>
                </a:solidFill>
                <a:latin typeface="Times New Roman" pitchFamily="18" charset="0"/>
                <a:cs typeface="Times New Roman" pitchFamily="18" charset="0"/>
              </a:rPr>
              <a:t>Chú</a:t>
            </a:r>
            <a:r>
              <a:rPr lang="en-US" sz="2000" i="1" dirty="0" smtClean="0">
                <a:solidFill>
                  <a:schemeClr val="bg1"/>
                </a:solidFill>
                <a:latin typeface="Times New Roman" pitchFamily="18" charset="0"/>
                <a:cs typeface="Times New Roman" pitchFamily="18" charset="0"/>
              </a:rPr>
              <a:t> ý:</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a:t>
            </a:r>
            <a:r>
              <a:rPr lang="en-US" sz="1700" b="1" dirty="0" err="1" smtClean="0">
                <a:solidFill>
                  <a:srgbClr val="FFFF00"/>
                </a:solidFill>
                <a:cs typeface="Arial" pitchFamily="34" charset="0"/>
              </a:rPr>
              <a:t>data</a:t>
            </a:r>
            <a:endParaRPr lang="en-US" sz="1700" b="1" dirty="0" smtClean="0">
              <a:solidFill>
                <a:srgbClr val="FFFF00"/>
              </a:solidFill>
              <a:cs typeface="Arial" pitchFamily="34" charset="0"/>
            </a:endParaRPr>
          </a:p>
          <a:p>
            <a:pPr marL="115888"/>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ds,ax</a:t>
            </a:r>
            <a:endParaRPr lang="en-US" sz="1700" b="1" dirty="0" smtClean="0">
              <a:solidFill>
                <a:schemeClr val="bg1"/>
              </a:solidFill>
              <a:cs typeface="Arial" pitchFamily="34" charset="0"/>
            </a:endParaRPr>
          </a:p>
        </p:txBody>
      </p:sp>
      <p:sp>
        <p:nvSpPr>
          <p:cNvPr id="20" name="Right Arrow 19"/>
          <p:cNvSpPr/>
          <p:nvPr/>
        </p:nvSpPr>
        <p:spPr>
          <a:xfrm>
            <a:off x="4247452" y="1418298"/>
            <a:ext cx="914400" cy="274320"/>
          </a:xfrm>
          <a:prstGeom prst="rightArrow">
            <a:avLst/>
          </a:prstGeom>
          <a:ln>
            <a:solidFill>
              <a:schemeClr val="tx1"/>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21" name="TextBox 20"/>
          <p:cNvSpPr txBox="1"/>
          <p:nvPr/>
        </p:nvSpPr>
        <p:spPr>
          <a:xfrm>
            <a:off x="5284287" y="1168995"/>
            <a:ext cx="3291840" cy="877163"/>
          </a:xfrm>
          <a:prstGeom prst="rect">
            <a:avLst/>
          </a:prstGeom>
          <a:solidFill>
            <a:srgbClr val="0070C0"/>
          </a:solidFill>
          <a:ln>
            <a:solidFill>
              <a:schemeClr val="tx2">
                <a:lumMod val="60000"/>
                <a:lumOff val="40000"/>
              </a:schemeClr>
            </a:solidFill>
          </a:ln>
          <a:effectLst/>
        </p:spPr>
        <p:txBody>
          <a:bodyPr wrap="square" rtlCol="0">
            <a:spAutoFit/>
          </a:bodyPr>
          <a:lstStyle/>
          <a:p>
            <a:pPr marL="115888"/>
            <a:r>
              <a:rPr lang="en-US" sz="1700" b="1" dirty="0" smtClean="0">
                <a:solidFill>
                  <a:schemeClr val="bg1"/>
                </a:solidFill>
                <a:cs typeface="Arial" pitchFamily="34" charset="0"/>
              </a:rPr>
              <a:t>[_stack  </a:t>
            </a:r>
            <a:r>
              <a:rPr lang="en-US" sz="1700" b="1" dirty="0" smtClean="0">
                <a:solidFill>
                  <a:srgbClr val="FFFF00"/>
                </a:solidFill>
                <a:cs typeface="Arial" pitchFamily="34" charset="0"/>
              </a:rPr>
              <a:t>segment</a:t>
            </a:r>
          </a:p>
          <a:p>
            <a:pPr marL="115888"/>
            <a:r>
              <a:rPr lang="en-US" sz="1700" b="1" dirty="0" smtClean="0">
                <a:solidFill>
                  <a:schemeClr val="bg1"/>
                </a:solidFill>
                <a:cs typeface="Arial" pitchFamily="34" charset="0"/>
              </a:rPr>
              <a:t>     db 100h dup(?)</a:t>
            </a:r>
          </a:p>
          <a:p>
            <a:pPr marL="115888"/>
            <a:r>
              <a:rPr lang="en-US" sz="1700" b="1" dirty="0" smtClean="0">
                <a:solidFill>
                  <a:schemeClr val="bg1"/>
                </a:solidFill>
                <a:cs typeface="Arial" pitchFamily="34" charset="0"/>
              </a:rPr>
              <a:t>_stack  </a:t>
            </a:r>
            <a:r>
              <a:rPr lang="en-US" sz="1700" b="1" dirty="0" smtClean="0">
                <a:solidFill>
                  <a:srgbClr val="FFFF00"/>
                </a:solidFill>
                <a:cs typeface="Arial" pitchFamily="34" charset="0"/>
              </a:rPr>
              <a:t>ends</a:t>
            </a:r>
            <a:r>
              <a:rPr lang="en-US" sz="1700" b="1" dirty="0" smtClean="0">
                <a:solidFill>
                  <a:schemeClr val="bg1"/>
                </a:solidFill>
                <a:cs typeface="Arial" pitchFamily="34" charset="0"/>
              </a:rPr>
              <a:t>]</a:t>
            </a:r>
          </a:p>
        </p:txBody>
      </p:sp>
      <p:sp>
        <p:nvSpPr>
          <p:cNvPr id="22" name="TextBox 21"/>
          <p:cNvSpPr txBox="1"/>
          <p:nvPr/>
        </p:nvSpPr>
        <p:spPr>
          <a:xfrm>
            <a:off x="828044" y="2192868"/>
            <a:ext cx="3291840" cy="1200329"/>
          </a:xfrm>
          <a:prstGeom prst="rect">
            <a:avLst/>
          </a:prstGeom>
          <a:solidFill>
            <a:srgbClr val="0070C0"/>
          </a:solidFill>
          <a:ln>
            <a:solidFill>
              <a:schemeClr val="tx2">
                <a:lumMod val="60000"/>
                <a:lumOff val="40000"/>
              </a:schemeClr>
            </a:solidFill>
          </a:ln>
          <a:effectLst/>
        </p:spPr>
        <p:txBody>
          <a:bodyPr wrap="square" rtlCol="0">
            <a:spAutoFit/>
          </a:bodyPr>
          <a:lstStyle/>
          <a:p>
            <a:pPr marL="115888"/>
            <a:r>
              <a:rPr lang="en-US" b="1" dirty="0" smtClean="0">
                <a:solidFill>
                  <a:schemeClr val="bg1"/>
                </a:solidFill>
                <a:latin typeface="Arial Narrow" pitchFamily="34" charset="0"/>
              </a:rPr>
              <a:t>[.</a:t>
            </a:r>
            <a:r>
              <a:rPr lang="en-US" sz="1700" b="1" dirty="0" smtClean="0">
                <a:solidFill>
                  <a:schemeClr val="bg1"/>
                </a:solidFill>
                <a:cs typeface="Arial" pitchFamily="34" charset="0"/>
              </a:rPr>
              <a:t>DATA</a:t>
            </a:r>
          </a:p>
          <a:p>
            <a:pPr marL="115888"/>
            <a:r>
              <a:rPr lang="en-US" sz="1700" b="1" dirty="0" smtClean="0">
                <a:solidFill>
                  <a:schemeClr val="bg1"/>
                </a:solidFill>
                <a:cs typeface="Arial" pitchFamily="34" charset="0"/>
              </a:rPr>
              <a:t>   </a:t>
            </a:r>
            <a:r>
              <a:rPr lang="en-US" sz="1700" b="1" dirty="0" err="1" smtClean="0">
                <a:solidFill>
                  <a:schemeClr val="bg1"/>
                </a:solidFill>
                <a:cs typeface="Arial" pitchFamily="34" charset="0"/>
              </a:rPr>
              <a:t>khai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báo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biến</a:t>
            </a:r>
            <a:r>
              <a:rPr lang="en-US" sz="1700" b="1" dirty="0" smtClean="0">
                <a:solidFill>
                  <a:schemeClr val="bg1"/>
                </a:solidFill>
                <a:cs typeface="Arial" pitchFamily="34" charset="0"/>
              </a:rPr>
              <a:t>]</a:t>
            </a:r>
          </a:p>
          <a:p>
            <a:pPr marL="115888"/>
            <a:r>
              <a:rPr lang="en-US" sz="2000" i="1" dirty="0" err="1" smtClean="0">
                <a:solidFill>
                  <a:schemeClr val="bg1"/>
                </a:solidFill>
                <a:latin typeface="Times New Roman" pitchFamily="18" charset="0"/>
                <a:cs typeface="Times New Roman" pitchFamily="18" charset="0"/>
              </a:rPr>
              <a:t>Chú</a:t>
            </a:r>
            <a:r>
              <a:rPr lang="en-US" sz="2000" i="1" dirty="0" smtClean="0">
                <a:solidFill>
                  <a:schemeClr val="bg1"/>
                </a:solidFill>
                <a:latin typeface="Times New Roman" pitchFamily="18" charset="0"/>
                <a:cs typeface="Times New Roman" pitchFamily="18" charset="0"/>
              </a:rPr>
              <a:t> ý</a:t>
            </a:r>
            <a:r>
              <a:rPr lang="en-US" sz="2000" dirty="0" smtClean="0">
                <a:solidFill>
                  <a:schemeClr val="bg1"/>
                </a:solidFill>
                <a:latin typeface="Times New Roman" pitchFamily="18" charset="0"/>
                <a:cs typeface="Times New Roman" pitchFamily="18" charset="0"/>
              </a:rPr>
              <a:t>:</a:t>
            </a:r>
            <a:r>
              <a:rPr lang="en-US" b="1" dirty="0" smtClean="0">
                <a:solidFill>
                  <a:schemeClr val="bg1"/>
                </a:solidFill>
                <a:latin typeface="Arial Narrow"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ax,@data</a:t>
            </a:r>
            <a:endParaRPr lang="en-US" sz="1700" b="1" dirty="0" smtClean="0">
              <a:solidFill>
                <a:schemeClr val="bg1"/>
              </a:solidFill>
              <a:cs typeface="Arial" pitchFamily="34" charset="0"/>
            </a:endParaRPr>
          </a:p>
          <a:p>
            <a:pPr marL="115888"/>
            <a:r>
              <a:rPr lang="en-US" sz="1700" b="1" dirty="0" smtClean="0">
                <a:solidFill>
                  <a:schemeClr val="bg1"/>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ds,ax</a:t>
            </a:r>
            <a:endParaRPr lang="en-US" sz="1700" b="1" dirty="0" smtClean="0">
              <a:solidFill>
                <a:schemeClr val="bg1"/>
              </a:solidFill>
              <a:cs typeface="Arial" pitchFamily="34" charset="0"/>
            </a:endParaRPr>
          </a:p>
        </p:txBody>
      </p:sp>
      <p:sp>
        <p:nvSpPr>
          <p:cNvPr id="25" name="TextBox 24"/>
          <p:cNvSpPr txBox="1"/>
          <p:nvPr/>
        </p:nvSpPr>
        <p:spPr>
          <a:xfrm>
            <a:off x="795809" y="3622984"/>
            <a:ext cx="3291840" cy="1154162"/>
          </a:xfrm>
          <a:prstGeom prst="rect">
            <a:avLst/>
          </a:prstGeom>
          <a:solidFill>
            <a:srgbClr val="0070C0"/>
          </a:solidFill>
          <a:ln>
            <a:solidFill>
              <a:schemeClr val="tx2">
                <a:lumMod val="60000"/>
                <a:lumOff val="40000"/>
              </a:schemeClr>
            </a:solidFill>
          </a:ln>
          <a:effectLst/>
        </p:spPr>
        <p:txBody>
          <a:bodyPr wrap="square" rtlCol="0">
            <a:spAutoFit/>
          </a:bodyPr>
          <a:lstStyle/>
          <a:p>
            <a:pPr marL="115888"/>
            <a:r>
              <a:rPr lang="en-US" b="1" dirty="0" smtClean="0">
                <a:solidFill>
                  <a:schemeClr val="bg1"/>
                </a:solidFill>
                <a:latin typeface="Arial Narrow" pitchFamily="34" charset="0"/>
              </a:rPr>
              <a:t>.</a:t>
            </a:r>
            <a:r>
              <a:rPr lang="en-US" sz="1700" b="1" dirty="0" smtClean="0">
                <a:solidFill>
                  <a:schemeClr val="bg1"/>
                </a:solidFill>
                <a:cs typeface="Arial" pitchFamily="34" charset="0"/>
              </a:rPr>
              <a:t>CODE</a:t>
            </a:r>
          </a:p>
          <a:p>
            <a:pPr marL="115888"/>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CT:</a:t>
            </a:r>
          </a:p>
          <a:p>
            <a:pPr marL="115888"/>
            <a:r>
              <a:rPr lang="en-US" sz="1700" b="1" dirty="0" smtClean="0">
                <a:solidFill>
                  <a:schemeClr val="bg1"/>
                </a:solidFill>
                <a:cs typeface="Arial" pitchFamily="34" charset="0"/>
              </a:rPr>
              <a:t>   </a:t>
            </a: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lệnh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thân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chương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trình</a:t>
            </a:r>
            <a:endParaRPr lang="en-US" sz="1700" b="1" dirty="0" smtClean="0">
              <a:solidFill>
                <a:schemeClr val="bg1"/>
              </a:solidFill>
              <a:cs typeface="Arial" pitchFamily="34" charset="0"/>
            </a:endParaRPr>
          </a:p>
          <a:p>
            <a:pPr marL="115888"/>
            <a:r>
              <a:rPr lang="en-US" sz="1700" b="1" dirty="0" smtClean="0">
                <a:solidFill>
                  <a:schemeClr val="bg1"/>
                </a:solidFill>
                <a:cs typeface="Arial" pitchFamily="34" charset="0"/>
              </a:rPr>
              <a:t>END  </a:t>
            </a:r>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CT</a:t>
            </a:r>
          </a:p>
        </p:txBody>
      </p:sp>
      <p:sp>
        <p:nvSpPr>
          <p:cNvPr id="26" name="TextBox 25"/>
          <p:cNvSpPr txBox="1"/>
          <p:nvPr/>
        </p:nvSpPr>
        <p:spPr>
          <a:xfrm>
            <a:off x="834468" y="1391333"/>
            <a:ext cx="3291840" cy="353943"/>
          </a:xfrm>
          <a:prstGeom prst="rect">
            <a:avLst/>
          </a:prstGeom>
          <a:solidFill>
            <a:srgbClr val="0070C0"/>
          </a:solidFill>
          <a:ln>
            <a:solidFill>
              <a:schemeClr val="tx2">
                <a:lumMod val="60000"/>
                <a:lumOff val="40000"/>
              </a:schemeClr>
            </a:solidFill>
          </a:ln>
          <a:effectLst/>
        </p:spPr>
        <p:txBody>
          <a:bodyPr wrap="square" rtlCol="0">
            <a:spAutoFit/>
          </a:bodyPr>
          <a:lstStyle/>
          <a:p>
            <a:pPr marL="115888"/>
            <a:r>
              <a:rPr lang="en-US" sz="1700" b="1" dirty="0" smtClean="0">
                <a:solidFill>
                  <a:schemeClr val="bg1"/>
                </a:solidFill>
                <a:cs typeface="Arial" pitchFamily="34" charset="0"/>
              </a:rPr>
              <a:t>[.STACK 100h]</a:t>
            </a:r>
          </a:p>
        </p:txBody>
      </p:sp>
      <p:sp>
        <p:nvSpPr>
          <p:cNvPr id="27" name="TextBox 26"/>
          <p:cNvSpPr txBox="1"/>
          <p:nvPr/>
        </p:nvSpPr>
        <p:spPr>
          <a:xfrm>
            <a:off x="5285495" y="3561104"/>
            <a:ext cx="3291840" cy="1400383"/>
          </a:xfrm>
          <a:prstGeom prst="rect">
            <a:avLst/>
          </a:prstGeom>
          <a:solidFill>
            <a:srgbClr val="0070C0"/>
          </a:solidFill>
          <a:ln>
            <a:solidFill>
              <a:schemeClr val="tx2">
                <a:lumMod val="60000"/>
                <a:lumOff val="40000"/>
              </a:schemeClr>
            </a:solidFill>
          </a:ln>
          <a:effectLst/>
        </p:spPr>
        <p:txBody>
          <a:bodyPr wrap="square" rtlCol="0">
            <a:spAutoFit/>
          </a:bodyPr>
          <a:lstStyle/>
          <a:p>
            <a:pPr marL="115888"/>
            <a:r>
              <a:rPr lang="en-US" sz="1700" b="1" dirty="0" smtClean="0">
                <a:solidFill>
                  <a:schemeClr val="bg1"/>
                </a:solidFill>
                <a:cs typeface="Arial" pitchFamily="34" charset="0"/>
              </a:rPr>
              <a:t>code  </a:t>
            </a:r>
            <a:r>
              <a:rPr lang="en-US" sz="1700" b="1" dirty="0" smtClean="0">
                <a:solidFill>
                  <a:srgbClr val="FFFF00"/>
                </a:solidFill>
                <a:cs typeface="Arial" pitchFamily="34" charset="0"/>
              </a:rPr>
              <a:t>segment</a:t>
            </a:r>
          </a:p>
          <a:p>
            <a:pPr marL="115888"/>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CT:</a:t>
            </a:r>
          </a:p>
          <a:p>
            <a:pPr marL="115888"/>
            <a:r>
              <a:rPr lang="en-US" sz="1700" b="1" dirty="0" smtClean="0">
                <a:solidFill>
                  <a:schemeClr val="bg1"/>
                </a:solidFill>
                <a:cs typeface="Arial" pitchFamily="34" charset="0"/>
              </a:rPr>
              <a:t>   </a:t>
            </a:r>
            <a:r>
              <a:rPr lang="en-US" sz="1700" b="1" dirty="0" err="1" smtClean="0">
                <a:solidFill>
                  <a:schemeClr val="bg1"/>
                </a:solidFill>
                <a:cs typeface="Arial" pitchFamily="34" charset="0"/>
              </a:rPr>
              <a:t>các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lệnh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thân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chương</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trình</a:t>
            </a:r>
            <a:endParaRPr lang="en-US" sz="1700" b="1" dirty="0" smtClean="0">
              <a:solidFill>
                <a:schemeClr val="bg1"/>
              </a:solidFill>
              <a:cs typeface="Arial" pitchFamily="34" charset="0"/>
            </a:endParaRPr>
          </a:p>
          <a:p>
            <a:pPr marL="115888"/>
            <a:r>
              <a:rPr lang="en-US" sz="1700" b="1" dirty="0" smtClean="0">
                <a:solidFill>
                  <a:schemeClr val="bg1"/>
                </a:solidFill>
                <a:cs typeface="Arial" pitchFamily="34" charset="0"/>
              </a:rPr>
              <a:t>code  </a:t>
            </a:r>
            <a:r>
              <a:rPr lang="en-US" sz="1700" b="1" dirty="0" smtClean="0">
                <a:solidFill>
                  <a:srgbClr val="FFFF00"/>
                </a:solidFill>
                <a:cs typeface="Arial" pitchFamily="34" charset="0"/>
              </a:rPr>
              <a:t>ends</a:t>
            </a:r>
          </a:p>
          <a:p>
            <a:pPr marL="115888"/>
            <a:r>
              <a:rPr lang="en-US" sz="1700" b="1" dirty="0" smtClean="0">
                <a:solidFill>
                  <a:schemeClr val="bg1"/>
                </a:solidFill>
                <a:cs typeface="Arial" pitchFamily="34" charset="0"/>
              </a:rPr>
              <a:t>END   </a:t>
            </a:r>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CT</a:t>
            </a:r>
          </a:p>
        </p:txBody>
      </p:sp>
      <p:sp>
        <p:nvSpPr>
          <p:cNvPr id="28" name="Right Arrow 27"/>
          <p:cNvSpPr/>
          <p:nvPr/>
        </p:nvSpPr>
        <p:spPr>
          <a:xfrm>
            <a:off x="4234697" y="2653911"/>
            <a:ext cx="914400" cy="274320"/>
          </a:xfrm>
          <a:prstGeom prst="rightArrow">
            <a:avLst/>
          </a:prstGeom>
          <a:ln>
            <a:solidFill>
              <a:schemeClr val="tx1"/>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32" name="Right Arrow 31"/>
          <p:cNvSpPr/>
          <p:nvPr/>
        </p:nvSpPr>
        <p:spPr>
          <a:xfrm>
            <a:off x="4206791" y="4053773"/>
            <a:ext cx="914400" cy="274320"/>
          </a:xfrm>
          <a:prstGeom prst="rightArrow">
            <a:avLst/>
          </a:prstGeom>
          <a:ln>
            <a:solidFill>
              <a:schemeClr val="tx1"/>
            </a:solidFill>
          </a:ln>
        </p:spPr>
        <p:txBody>
          <a:bodyPr wrap="square" rtlCol="0" anchor="ctr">
            <a:spAutoFit/>
          </a:bodyPr>
          <a:lstStyle/>
          <a:p>
            <a:pPr indent="14288" algn="just">
              <a:spcBef>
                <a:spcPts val="600"/>
              </a:spcBef>
              <a:buClr>
                <a:schemeClr val="accent1"/>
              </a:buClr>
              <a:buSzPct val="85000"/>
            </a:pPr>
            <a:endParaRPr lang="en-US" dirty="0" smtClean="0">
              <a:cs typeface="Arial" pitchFamily="34" charset="0"/>
            </a:endParaRPr>
          </a:p>
        </p:txBody>
      </p:sp>
      <p:sp>
        <p:nvSpPr>
          <p:cNvPr id="34" name="TextBox 33"/>
          <p:cNvSpPr txBox="1"/>
          <p:nvPr/>
        </p:nvSpPr>
        <p:spPr>
          <a:xfrm>
            <a:off x="1767840" y="6089353"/>
            <a:ext cx="7040880" cy="3657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r>
              <a:rPr lang="en-US" sz="1700" b="1" dirty="0" smtClean="0">
                <a:solidFill>
                  <a:schemeClr val="bg1"/>
                </a:solidFill>
                <a:cs typeface="Arial" pitchFamily="34" charset="0"/>
              </a:rPr>
              <a:t>assume  </a:t>
            </a:r>
            <a:r>
              <a:rPr lang="en-US" sz="1700" b="1" dirty="0" err="1" smtClean="0">
                <a:solidFill>
                  <a:schemeClr val="bg1"/>
                </a:solidFill>
                <a:cs typeface="Arial" pitchFamily="34" charset="0"/>
              </a:rPr>
              <a:t>tên</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thanh</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ghi</a:t>
            </a:r>
            <a:r>
              <a:rPr lang="en-US" sz="1700" b="1" dirty="0" smtClean="0">
                <a:solidFill>
                  <a:schemeClr val="bg1"/>
                </a:solidFill>
                <a:cs typeface="Arial" pitchFamily="34" charset="0"/>
              </a:rPr>
              <a:t> segment: </a:t>
            </a:r>
            <a:r>
              <a:rPr lang="en-US" sz="1700" b="1" dirty="0" err="1" smtClean="0">
                <a:solidFill>
                  <a:schemeClr val="bg1"/>
                </a:solidFill>
                <a:cs typeface="Arial" pitchFamily="34" charset="0"/>
              </a:rPr>
              <a:t>tên</a:t>
            </a:r>
            <a:r>
              <a:rPr lang="en-US" sz="1700" b="1" dirty="0" smtClean="0">
                <a:solidFill>
                  <a:schemeClr val="bg1"/>
                </a:solidFill>
                <a:cs typeface="Arial" pitchFamily="34" charset="0"/>
              </a:rPr>
              <a:t> segment  </a:t>
            </a:r>
            <a:r>
              <a:rPr lang="en-US" sz="2000" dirty="0" smtClean="0">
                <a:solidFill>
                  <a:schemeClr val="bg1"/>
                </a:solidFill>
                <a:latin typeface="Times New Roman" pitchFamily="18" charset="0"/>
                <a:cs typeface="Times New Roman" pitchFamily="18" charset="0"/>
              </a:rPr>
              <a:t>hay </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nhóm</a:t>
            </a:r>
            <a:r>
              <a:rPr lang="en-US" sz="1700" b="1" dirty="0" smtClean="0">
                <a:solidFill>
                  <a:schemeClr val="bg1"/>
                </a:solidFill>
                <a:cs typeface="Arial" pitchFamily="34" charset="0"/>
              </a:rPr>
              <a:t> segment</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animEffect transition="in" filter="fade">
                                      <p:cBhvr>
                                        <p:cTn id="7" dur="500"/>
                                        <p:tgtEl>
                                          <p:spTgt spid="163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90">
                                            <p:txEl>
                                              <p:pRg st="1" end="1"/>
                                            </p:txEl>
                                          </p:spTgt>
                                        </p:tgtEl>
                                        <p:attrNameLst>
                                          <p:attrName>style.visibility</p:attrName>
                                        </p:attrNameLst>
                                      </p:cBhvr>
                                      <p:to>
                                        <p:strVal val="visible"/>
                                      </p:to>
                                    </p:set>
                                    <p:animEffect transition="in" filter="fade">
                                      <p:cBhvr>
                                        <p:cTn id="12" dur="500"/>
                                        <p:tgtEl>
                                          <p:spTgt spid="163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ox(i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ox(i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ox(in)">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ox(in)">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box(in)">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6390">
                                            <p:txEl>
                                              <p:pRg st="12" end="12"/>
                                            </p:txEl>
                                          </p:spTgt>
                                        </p:tgtEl>
                                        <p:attrNameLst>
                                          <p:attrName>style.visibility</p:attrName>
                                        </p:attrNameLst>
                                      </p:cBhvr>
                                      <p:to>
                                        <p:strVal val="visible"/>
                                      </p:to>
                                    </p:set>
                                    <p:animEffect transition="in" filter="box(in)">
                                      <p:cBhvr>
                                        <p:cTn id="62" dur="500"/>
                                        <p:tgtEl>
                                          <p:spTgt spid="16390">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6390">
                                            <p:txEl>
                                              <p:pRg st="13" end="13"/>
                                            </p:txEl>
                                          </p:spTgt>
                                        </p:tgtEl>
                                        <p:attrNameLst>
                                          <p:attrName>style.visibility</p:attrName>
                                        </p:attrNameLst>
                                      </p:cBhvr>
                                      <p:to>
                                        <p:strVal val="visible"/>
                                      </p:to>
                                    </p:set>
                                    <p:animEffect transition="in" filter="box(in)">
                                      <p:cBhvr>
                                        <p:cTn id="67" dur="500"/>
                                        <p:tgtEl>
                                          <p:spTgt spid="16390">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6390">
                                            <p:txEl>
                                              <p:pRg st="14" end="14"/>
                                            </p:txEl>
                                          </p:spTgt>
                                        </p:tgtEl>
                                        <p:attrNameLst>
                                          <p:attrName>style.visibility</p:attrName>
                                        </p:attrNameLst>
                                      </p:cBhvr>
                                      <p:to>
                                        <p:strVal val="visible"/>
                                      </p:to>
                                    </p:set>
                                    <p:animEffect transition="in" filter="box(in)">
                                      <p:cBhvr>
                                        <p:cTn id="72" dur="500"/>
                                        <p:tgtEl>
                                          <p:spTgt spid="16390">
                                            <p:txEl>
                                              <p:pRg st="14" end="14"/>
                                            </p:txEl>
                                          </p:spTgt>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box(in)">
                                      <p:cBhvr>
                                        <p:cTn id="7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5" grpId="0" animBg="1"/>
      <p:bldP spid="26" grpId="0" animBg="1"/>
      <p:bldP spid="27" grpId="0" animBg="1"/>
      <p:bldP spid="28" grpId="0" animBg="1"/>
      <p:bldP spid="32" grpId="0" animBg="1"/>
      <p:bldP spid="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35238" y="422566"/>
            <a:ext cx="8908762" cy="759182"/>
          </a:xfrm>
          <a:prstGeom prst="rect">
            <a:avLst/>
          </a:prstGeom>
          <a:solidFill>
            <a:schemeClr val="bg1"/>
          </a:solidFill>
          <a:ln>
            <a:noFill/>
          </a:ln>
          <a:effectLst/>
        </p:spPr>
        <p:txBody>
          <a:bodyPr wrap="square" rtlCol="0">
            <a:spAutoFit/>
          </a:bodyPr>
          <a:lstStyle/>
          <a:p>
            <a:pPr indent="3175" algn="just" eaLnBrk="1" hangingPunct="1">
              <a:lnSpc>
                <a:spcPts val="2600"/>
              </a:lnSpc>
              <a:spcBef>
                <a:spcPts val="0"/>
              </a:spcBef>
            </a:pP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Assembly </a:t>
            </a:r>
            <a:r>
              <a:rPr lang="en-US" sz="2500" dirty="0" err="1" smtClean="0">
                <a:latin typeface="Times New Roman" pitchFamily="18" charset="0"/>
                <a:cs typeface="Times New Roman" pitchFamily="18" charset="0"/>
              </a:rPr>
              <a:t>đơn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directive </a:t>
            </a:r>
            <a:r>
              <a:rPr lang="en-US" sz="2500" dirty="0" err="1" smtClean="0">
                <a:latin typeface="Times New Roman" pitchFamily="18" charset="0"/>
                <a:cs typeface="Times New Roman" pitchFamily="18" charset="0"/>
              </a:rPr>
              <a:t>điều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khiển</a:t>
            </a:r>
            <a:r>
              <a:rPr lang="en-US" sz="2500" dirty="0" smtClean="0">
                <a:latin typeface="Times New Roman" pitchFamily="18" charset="0"/>
                <a:cs typeface="Times New Roman" pitchFamily="18" charset="0"/>
              </a:rPr>
              <a:t> segment </a:t>
            </a:r>
            <a:r>
              <a:rPr lang="en-US" sz="2500" dirty="0" err="1" smtClean="0">
                <a:latin typeface="Times New Roman" pitchFamily="18" charset="0"/>
                <a:cs typeface="Times New Roman" pitchFamily="18" charset="0"/>
              </a:rPr>
              <a:t>dạng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chuẩn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dạng</a:t>
            </a:r>
            <a:r>
              <a:rPr lang="en-US" sz="2500" dirty="0" smtClean="0">
                <a:latin typeface="Times New Roman" pitchFamily="18" charset="0"/>
                <a:cs typeface="Times New Roman" pitchFamily="18" charset="0"/>
              </a:rPr>
              <a:t>:</a:t>
            </a:r>
          </a:p>
        </p:txBody>
      </p:sp>
      <p:sp>
        <p:nvSpPr>
          <p:cNvPr id="16" name="TextBox 15"/>
          <p:cNvSpPr txBox="1"/>
          <p:nvPr/>
        </p:nvSpPr>
        <p:spPr>
          <a:xfrm>
            <a:off x="320040" y="1126790"/>
            <a:ext cx="8595360" cy="861774"/>
          </a:xfrm>
          <a:prstGeom prst="rect">
            <a:avLst/>
          </a:prstGeom>
          <a:solidFill>
            <a:srgbClr val="0070C0"/>
          </a:solidFill>
          <a:ln>
            <a:solidFill>
              <a:schemeClr val="tx2">
                <a:lumMod val="60000"/>
                <a:lumOff val="40000"/>
              </a:schemeClr>
            </a:solidFill>
          </a:ln>
          <a:effectLst/>
        </p:spPr>
        <p:txBody>
          <a:bodyPr wrap="square" rtlCol="0">
            <a:spAutoFit/>
          </a:bodyPr>
          <a:lstStyle/>
          <a:p>
            <a:pPr marL="115888">
              <a:lnSpc>
                <a:spcPts val="2000"/>
              </a:lnSpc>
              <a:tabLst>
                <a:tab pos="2743200" algn="l"/>
              </a:tabLst>
            </a:pPr>
            <a:r>
              <a:rPr lang="en-US" sz="1700" b="1" dirty="0" smtClean="0">
                <a:solidFill>
                  <a:schemeClr val="bg1"/>
                </a:solidFill>
                <a:cs typeface="Arial" pitchFamily="34" charset="0"/>
              </a:rPr>
              <a:t>_stack  segment</a:t>
            </a:r>
            <a:r>
              <a:rPr lang="en-US"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Dành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256 byte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ngăn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xếp</a:t>
            </a:r>
            <a:endParaRPr lang="en-US" sz="2000" dirty="0" smtClean="0">
              <a:solidFill>
                <a:schemeClr val="bg1"/>
              </a:solidFill>
              <a:latin typeface="Times New Roman" pitchFamily="18" charset="0"/>
              <a:cs typeface="Times New Roman" pitchFamily="18" charset="0"/>
            </a:endParaRPr>
          </a:p>
          <a:p>
            <a:pPr marL="115888">
              <a:lnSpc>
                <a:spcPts val="2000"/>
              </a:lnSpc>
            </a:pPr>
            <a:r>
              <a:rPr lang="en-US" b="1" dirty="0" smtClean="0">
                <a:solidFill>
                  <a:schemeClr val="bg1"/>
                </a:solidFill>
                <a:latin typeface="Arial Narrow" pitchFamily="34" charset="0"/>
              </a:rPr>
              <a:t>     </a:t>
            </a:r>
            <a:r>
              <a:rPr lang="en-US" sz="1700" b="1" dirty="0" smtClean="0">
                <a:solidFill>
                  <a:schemeClr val="bg1"/>
                </a:solidFill>
                <a:cs typeface="Arial" pitchFamily="34" charset="0"/>
              </a:rPr>
              <a:t>db 100h dup(?)</a:t>
            </a:r>
          </a:p>
          <a:p>
            <a:pPr marL="115888">
              <a:lnSpc>
                <a:spcPts val="2000"/>
              </a:lnSpc>
            </a:pPr>
            <a:r>
              <a:rPr lang="en-US" sz="1700" b="1" dirty="0" smtClean="0">
                <a:solidFill>
                  <a:schemeClr val="bg1"/>
                </a:solidFill>
                <a:cs typeface="Arial" pitchFamily="34" charset="0"/>
              </a:rPr>
              <a:t>_stack  ends</a:t>
            </a:r>
          </a:p>
        </p:txBody>
      </p:sp>
      <p:sp>
        <p:nvSpPr>
          <p:cNvPr id="7" name="TextBox 6"/>
          <p:cNvSpPr txBox="1"/>
          <p:nvPr/>
        </p:nvSpPr>
        <p:spPr>
          <a:xfrm>
            <a:off x="320040" y="6153388"/>
            <a:ext cx="8595360" cy="369332"/>
          </a:xfrm>
          <a:prstGeom prst="rect">
            <a:avLst/>
          </a:prstGeom>
          <a:solidFill>
            <a:srgbClr val="0070C0"/>
          </a:solidFill>
          <a:ln>
            <a:solidFill>
              <a:schemeClr val="tx2">
                <a:lumMod val="60000"/>
                <a:lumOff val="40000"/>
              </a:schemeClr>
            </a:solidFill>
          </a:ln>
          <a:effectLst/>
        </p:spPr>
        <p:txBody>
          <a:bodyPr wrap="square" rtlCol="0">
            <a:spAutoFit/>
          </a:bodyPr>
          <a:lstStyle/>
          <a:p>
            <a:pPr marL="115888">
              <a:spcBef>
                <a:spcPts val="600"/>
              </a:spcBef>
              <a:tabLst>
                <a:tab pos="974725" algn="l"/>
              </a:tabLst>
            </a:pPr>
            <a:r>
              <a:rPr lang="en-US" b="1" dirty="0" smtClean="0">
                <a:solidFill>
                  <a:srgbClr val="FF00FF"/>
                </a:solidFill>
                <a:latin typeface="Arial Narrow" pitchFamily="34" charset="0"/>
              </a:rPr>
              <a:t>	</a:t>
            </a:r>
            <a:r>
              <a:rPr lang="en-US" sz="1700" b="1" dirty="0" smtClean="0">
                <a:solidFill>
                  <a:schemeClr val="bg1"/>
                </a:solidFill>
                <a:cs typeface="Arial" pitchFamily="34" charset="0"/>
              </a:rPr>
              <a:t>END  </a:t>
            </a:r>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CT</a:t>
            </a:r>
          </a:p>
        </p:txBody>
      </p:sp>
      <p:sp>
        <p:nvSpPr>
          <p:cNvPr id="8" name="TextBox 7"/>
          <p:cNvSpPr txBox="1"/>
          <p:nvPr/>
        </p:nvSpPr>
        <p:spPr>
          <a:xfrm>
            <a:off x="320040" y="1979284"/>
            <a:ext cx="8595360" cy="861774"/>
          </a:xfrm>
          <a:prstGeom prst="rect">
            <a:avLst/>
          </a:prstGeom>
          <a:solidFill>
            <a:srgbClr val="0070C0"/>
          </a:solidFill>
          <a:ln>
            <a:solidFill>
              <a:schemeClr val="tx2">
                <a:lumMod val="60000"/>
                <a:lumOff val="40000"/>
              </a:schemeClr>
            </a:solidFill>
          </a:ln>
          <a:effectLst/>
        </p:spPr>
        <p:txBody>
          <a:bodyPr wrap="square" rtlCol="0">
            <a:spAutoFit/>
          </a:bodyPr>
          <a:lstStyle/>
          <a:p>
            <a:pPr marL="115888">
              <a:lnSpc>
                <a:spcPts val="2000"/>
              </a:lnSpc>
              <a:tabLst>
                <a:tab pos="2743200" algn="l"/>
              </a:tabLst>
            </a:pPr>
            <a:r>
              <a:rPr lang="en-US" sz="1700" b="1" dirty="0" smtClean="0">
                <a:solidFill>
                  <a:schemeClr val="bg1"/>
                </a:solidFill>
                <a:cs typeface="Arial" pitchFamily="34" charset="0"/>
              </a:rPr>
              <a:t>[data  segment</a:t>
            </a:r>
            <a:r>
              <a:rPr lang="en-US"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Dành</a:t>
            </a:r>
            <a:r>
              <a:rPr lang="en-US" sz="2000" dirty="0" smtClean="0">
                <a:solidFill>
                  <a:schemeClr val="bg1"/>
                </a:solidFill>
                <a:latin typeface="Times New Roman" pitchFamily="18" charset="0"/>
                <a:cs typeface="Times New Roman" pitchFamily="18" charset="0"/>
              </a:rPr>
              <a:t> 1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để</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cấp</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phát</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biến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a:t>
            </a:r>
          </a:p>
          <a:p>
            <a:pPr marL="115888">
              <a:lnSpc>
                <a:spcPts val="2000"/>
              </a:lnSpc>
              <a:tabLst>
                <a:tab pos="27432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khai</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báo</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biến</a:t>
            </a:r>
            <a:r>
              <a:rPr lang="en-US"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chương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trình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khai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báo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biến</a:t>
            </a:r>
            <a:r>
              <a:rPr lang="en-US" sz="2000" dirty="0" smtClean="0">
                <a:solidFill>
                  <a:schemeClr val="bg1"/>
                </a:solidFill>
                <a:latin typeface="Times New Roman" pitchFamily="18" charset="0"/>
                <a:cs typeface="Times New Roman" pitchFamily="18" charset="0"/>
              </a:rPr>
              <a:t>)</a:t>
            </a:r>
          </a:p>
          <a:p>
            <a:pPr marL="115888">
              <a:lnSpc>
                <a:spcPts val="2000"/>
              </a:lnSpc>
            </a:pPr>
            <a:r>
              <a:rPr lang="en-US" sz="1700" b="1" dirty="0" smtClean="0">
                <a:solidFill>
                  <a:schemeClr val="bg1"/>
                </a:solidFill>
                <a:cs typeface="Arial" pitchFamily="34" charset="0"/>
              </a:rPr>
              <a:t>data  ends]</a:t>
            </a:r>
          </a:p>
        </p:txBody>
      </p:sp>
      <p:sp>
        <p:nvSpPr>
          <p:cNvPr id="9" name="TextBox 8"/>
          <p:cNvSpPr txBox="1"/>
          <p:nvPr/>
        </p:nvSpPr>
        <p:spPr>
          <a:xfrm>
            <a:off x="320040" y="2805106"/>
            <a:ext cx="8595360" cy="320040"/>
          </a:xfrm>
          <a:prstGeom prst="rect">
            <a:avLst/>
          </a:prstGeom>
          <a:solidFill>
            <a:srgbClr val="0070C0"/>
          </a:solidFill>
          <a:ln>
            <a:solidFill>
              <a:schemeClr val="tx2">
                <a:lumMod val="60000"/>
                <a:lumOff val="40000"/>
              </a:schemeClr>
            </a:solidFill>
          </a:ln>
          <a:effectLst/>
        </p:spPr>
        <p:txBody>
          <a:bodyPr wrap="square" rtlCol="0">
            <a:spAutoFit/>
          </a:bodyPr>
          <a:lstStyle/>
          <a:p>
            <a:pPr marL="115888"/>
            <a:r>
              <a:rPr lang="en-US" sz="1700" b="1" dirty="0" smtClean="0">
                <a:solidFill>
                  <a:schemeClr val="bg1"/>
                </a:solidFill>
                <a:cs typeface="Arial" pitchFamily="34" charset="0"/>
              </a:rPr>
              <a:t>code  segment</a:t>
            </a:r>
          </a:p>
        </p:txBody>
      </p:sp>
      <p:sp>
        <p:nvSpPr>
          <p:cNvPr id="10" name="TextBox 9"/>
          <p:cNvSpPr txBox="1"/>
          <p:nvPr/>
        </p:nvSpPr>
        <p:spPr>
          <a:xfrm>
            <a:off x="320040" y="3128008"/>
            <a:ext cx="8595360" cy="348813"/>
          </a:xfrm>
          <a:prstGeom prst="rect">
            <a:avLst/>
          </a:prstGeom>
          <a:solidFill>
            <a:srgbClr val="0070C0"/>
          </a:solidFill>
          <a:ln>
            <a:solidFill>
              <a:schemeClr val="tx2">
                <a:lumMod val="60000"/>
                <a:lumOff val="40000"/>
              </a:schemeClr>
            </a:solidFill>
          </a:ln>
          <a:effectLst/>
        </p:spPr>
        <p:txBody>
          <a:bodyPr wrap="square" rtlCol="0">
            <a:spAutoFit/>
          </a:bodyPr>
          <a:lstStyle/>
          <a:p>
            <a:pPr marL="115888">
              <a:lnSpc>
                <a:spcPts val="2000"/>
              </a:lnSpc>
              <a:tabLst>
                <a:tab pos="2743200" algn="l"/>
              </a:tabLst>
            </a:pPr>
            <a:r>
              <a:rPr lang="en-US" sz="1700" b="1" dirty="0" smtClean="0">
                <a:solidFill>
                  <a:schemeClr val="bg1"/>
                </a:solidFill>
                <a:cs typeface="Arial" pitchFamily="34" charset="0"/>
              </a:rPr>
              <a:t>assume </a:t>
            </a:r>
            <a:r>
              <a:rPr lang="en-US" sz="1700" b="1" dirty="0" err="1" smtClean="0">
                <a:solidFill>
                  <a:schemeClr val="bg1"/>
                </a:solidFill>
                <a:cs typeface="Arial" pitchFamily="34" charset="0"/>
              </a:rPr>
              <a:t>CS:code</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DS:data</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SS:_stack</a:t>
            </a:r>
            <a:r>
              <a:rPr lang="en-US" sz="1700" b="1" dirty="0" smtClean="0">
                <a:solidFill>
                  <a:schemeClr val="bg1"/>
                </a:solidFill>
                <a:cs typeface="Arial" pitchFamily="34" charset="0"/>
              </a:rPr>
              <a:t> </a:t>
            </a:r>
            <a:r>
              <a:rPr lang="en-US" sz="2000" dirty="0" smtClean="0">
                <a:solidFill>
                  <a:schemeClr val="bg1"/>
                </a:solidFill>
                <a:latin typeface="Times New Roman" pitchFamily="18" charset="0"/>
                <a:cs typeface="Times New Roman" pitchFamily="18" charset="0"/>
              </a:rPr>
              <a:t>; Segment </a:t>
            </a:r>
            <a:r>
              <a:rPr lang="en-US" sz="2000" dirty="0" err="1" smtClean="0">
                <a:solidFill>
                  <a:schemeClr val="bg1"/>
                </a:solidFill>
                <a:latin typeface="Times New Roman" pitchFamily="18" charset="0"/>
                <a:cs typeface="Times New Roman" pitchFamily="18" charset="0"/>
              </a:rPr>
              <a:t>khai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báo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thuộc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loại</a:t>
            </a:r>
            <a:r>
              <a:rPr lang="en-US" sz="2000" dirty="0" smtClean="0">
                <a:solidFill>
                  <a:schemeClr val="bg1"/>
                </a:solidFill>
                <a:latin typeface="Times New Roman" pitchFamily="18" charset="0"/>
                <a:cs typeface="Times New Roman" pitchFamily="18" charset="0"/>
              </a:rPr>
              <a:t> segment </a:t>
            </a:r>
            <a:r>
              <a:rPr lang="en-US" sz="2000" dirty="0" err="1" smtClean="0">
                <a:solidFill>
                  <a:schemeClr val="bg1"/>
                </a:solidFill>
                <a:latin typeface="Times New Roman" pitchFamily="18" charset="0"/>
                <a:cs typeface="Times New Roman" pitchFamily="18" charset="0"/>
              </a:rPr>
              <a:t>nào</a:t>
            </a:r>
            <a:endParaRPr lang="en-US" sz="2000" dirty="0" smtClean="0">
              <a:solidFill>
                <a:schemeClr val="bg1"/>
              </a:solidFill>
              <a:latin typeface="Times New Roman" pitchFamily="18" charset="0"/>
              <a:cs typeface="Times New Roman" pitchFamily="18" charset="0"/>
            </a:endParaRPr>
          </a:p>
        </p:txBody>
      </p:sp>
      <p:sp>
        <p:nvSpPr>
          <p:cNvPr id="11" name="TextBox 10"/>
          <p:cNvSpPr txBox="1"/>
          <p:nvPr/>
        </p:nvSpPr>
        <p:spPr>
          <a:xfrm>
            <a:off x="320040" y="3473353"/>
            <a:ext cx="8595360" cy="320040"/>
          </a:xfrm>
          <a:prstGeom prst="rect">
            <a:avLst/>
          </a:prstGeom>
          <a:solidFill>
            <a:srgbClr val="0070C0"/>
          </a:solidFill>
          <a:ln>
            <a:solidFill>
              <a:schemeClr val="tx2">
                <a:lumMod val="60000"/>
                <a:lumOff val="40000"/>
              </a:schemeClr>
            </a:solidFill>
          </a:ln>
          <a:effectLst/>
        </p:spPr>
        <p:txBody>
          <a:bodyPr wrap="square" rtlCol="0">
            <a:spAutoFit/>
          </a:bodyPr>
          <a:lstStyle/>
          <a:p>
            <a:pPr marL="115888"/>
            <a:r>
              <a:rPr lang="en-US" sz="1700" b="1" dirty="0" err="1" smtClean="0">
                <a:solidFill>
                  <a:schemeClr val="bg1"/>
                </a:solidFill>
                <a:cs typeface="Arial" pitchFamily="34" charset="0"/>
              </a:rPr>
              <a:t>nhãn</a:t>
            </a:r>
            <a:r>
              <a:rPr lang="en-US" sz="1700" b="1" dirty="0" smtClean="0">
                <a:solidFill>
                  <a:schemeClr val="bg1"/>
                </a:solidFill>
                <a:cs typeface="Arial" pitchFamily="34" charset="0"/>
              </a:rPr>
              <a:t> CT:</a:t>
            </a:r>
          </a:p>
        </p:txBody>
      </p:sp>
      <p:sp>
        <p:nvSpPr>
          <p:cNvPr id="12" name="TextBox 11"/>
          <p:cNvSpPr txBox="1"/>
          <p:nvPr/>
        </p:nvSpPr>
        <p:spPr>
          <a:xfrm>
            <a:off x="320040" y="3787212"/>
            <a:ext cx="8595360" cy="656590"/>
          </a:xfrm>
          <a:prstGeom prst="rect">
            <a:avLst/>
          </a:prstGeom>
          <a:solidFill>
            <a:srgbClr val="0070C0"/>
          </a:solidFill>
          <a:ln>
            <a:solidFill>
              <a:schemeClr val="tx2">
                <a:lumMod val="60000"/>
                <a:lumOff val="40000"/>
              </a:schemeClr>
            </a:solidFill>
          </a:ln>
          <a:effectLst/>
        </p:spPr>
        <p:txBody>
          <a:bodyPr wrap="square" rtlCol="0">
            <a:spAutoFit/>
          </a:bodyPr>
          <a:lstStyle/>
          <a:p>
            <a:pPr marL="115888">
              <a:lnSpc>
                <a:spcPts val="2200"/>
              </a:lnSpc>
              <a:tabLst>
                <a:tab pos="914400" algn="l"/>
                <a:tab pos="2743200" algn="l"/>
              </a:tabLst>
            </a:pPr>
            <a:r>
              <a:rPr lang="en-US" b="1" dirty="0" smtClean="0">
                <a:solidFill>
                  <a:srgbClr val="FF00FF"/>
                </a:solidFill>
                <a:latin typeface="Arial Narrow" pitchFamily="34" charset="0"/>
              </a:rPr>
              <a:t>	</a:t>
            </a:r>
            <a:r>
              <a:rPr lang="en-US" sz="1700" b="1" dirty="0" smtClean="0">
                <a:solidFill>
                  <a:schemeClr val="bg1"/>
                </a:solidFill>
                <a:cs typeface="Arial" pitchFamily="34" charset="0"/>
              </a:rPr>
              <a:t>[</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AX,data</a:t>
            </a:r>
            <a:r>
              <a:rPr lang="en-US"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Đưa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phần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địa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segment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dành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dữ</a:t>
            </a:r>
            <a:endParaRPr lang="en-US" sz="2000" dirty="0" smtClean="0">
              <a:solidFill>
                <a:schemeClr val="bg1"/>
              </a:solidFill>
              <a:latin typeface="Times New Roman" pitchFamily="18" charset="0"/>
              <a:cs typeface="Times New Roman" pitchFamily="18" charset="0"/>
            </a:endParaRPr>
          </a:p>
          <a:p>
            <a:pPr marL="115888">
              <a:lnSpc>
                <a:spcPts val="2200"/>
              </a:lnSpc>
              <a:tabLst>
                <a:tab pos="965200" algn="l"/>
                <a:tab pos="27432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DS,AX]</a:t>
            </a:r>
            <a:r>
              <a:rPr lang="en-US"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vào</a:t>
            </a:r>
            <a:r>
              <a:rPr lang="en-US" sz="2000" dirty="0" smtClean="0">
                <a:solidFill>
                  <a:schemeClr val="bg1"/>
                </a:solidFill>
                <a:latin typeface="Times New Roman" pitchFamily="18" charset="0"/>
                <a:cs typeface="Times New Roman" pitchFamily="18" charset="0"/>
              </a:rPr>
              <a:t> DS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khi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có</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khai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báo</a:t>
            </a:r>
            <a:r>
              <a:rPr lang="en-US" sz="2000" dirty="0" smtClean="0">
                <a:solidFill>
                  <a:schemeClr val="bg1"/>
                </a:solidFill>
                <a:latin typeface="Times New Roman" pitchFamily="18" charset="0"/>
                <a:cs typeface="Times New Roman" pitchFamily="18" charset="0"/>
              </a:rPr>
              <a:t> data segment)</a:t>
            </a:r>
          </a:p>
        </p:txBody>
      </p:sp>
      <p:sp>
        <p:nvSpPr>
          <p:cNvPr id="13" name="TextBox 12"/>
          <p:cNvSpPr txBox="1"/>
          <p:nvPr/>
        </p:nvSpPr>
        <p:spPr>
          <a:xfrm>
            <a:off x="320040" y="4393971"/>
            <a:ext cx="8595360" cy="914400"/>
          </a:xfrm>
          <a:prstGeom prst="rect">
            <a:avLst/>
          </a:prstGeom>
          <a:solidFill>
            <a:srgbClr val="0070C0"/>
          </a:solidFill>
          <a:ln>
            <a:solidFill>
              <a:schemeClr val="tx2">
                <a:lumMod val="60000"/>
                <a:lumOff val="40000"/>
              </a:schemeClr>
            </a:solidFill>
          </a:ln>
          <a:effectLst/>
        </p:spPr>
        <p:txBody>
          <a:bodyPr wrap="square" rtlCol="0">
            <a:spAutoFit/>
          </a:bodyPr>
          <a:lstStyle/>
          <a:p>
            <a:pPr marL="115888">
              <a:tabLst>
                <a:tab pos="965200" algn="l"/>
              </a:tabLst>
            </a:pPr>
            <a:endParaRPr lang="en-US" b="1" dirty="0" smtClean="0">
              <a:solidFill>
                <a:schemeClr val="bg1"/>
              </a:solidFill>
              <a:latin typeface="Arial Narrow" pitchFamily="34" charset="0"/>
            </a:endParaRPr>
          </a:p>
          <a:p>
            <a:pPr marL="115888">
              <a:tabLst>
                <a:tab pos="965200" algn="l"/>
              </a:tabLst>
            </a:pPr>
            <a:endParaRPr lang="en-US" b="1" dirty="0" smtClean="0">
              <a:solidFill>
                <a:schemeClr val="bg1"/>
              </a:solidFill>
              <a:latin typeface="Arial Narrow" pitchFamily="34" charset="0"/>
            </a:endParaRPr>
          </a:p>
          <a:p>
            <a:pPr marL="115888">
              <a:tabLst>
                <a:tab pos="965200" algn="l"/>
              </a:tabLst>
            </a:pPr>
            <a:endParaRPr lang="en-US" b="1" dirty="0" smtClean="0">
              <a:solidFill>
                <a:schemeClr val="bg1"/>
              </a:solidFill>
              <a:latin typeface="Arial Narrow" pitchFamily="34" charset="0"/>
            </a:endParaRPr>
          </a:p>
          <a:p>
            <a:pPr marL="115888">
              <a:spcBef>
                <a:spcPts val="600"/>
              </a:spcBef>
              <a:tabLst>
                <a:tab pos="965200" algn="l"/>
                <a:tab pos="2743200" algn="l"/>
              </a:tabLst>
            </a:pPr>
            <a:r>
              <a:rPr lang="en-US" b="1" dirty="0" smtClean="0">
                <a:solidFill>
                  <a:schemeClr val="bg1"/>
                </a:solidFill>
                <a:latin typeface="Arial Narrow" pitchFamily="34" charset="0"/>
              </a:rPr>
              <a:t>	</a:t>
            </a:r>
          </a:p>
        </p:txBody>
      </p:sp>
      <p:sp>
        <p:nvSpPr>
          <p:cNvPr id="17" name="Oval 16"/>
          <p:cNvSpPr/>
          <p:nvPr/>
        </p:nvSpPr>
        <p:spPr>
          <a:xfrm>
            <a:off x="1116641" y="4481570"/>
            <a:ext cx="2194560" cy="73152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700" b="1" dirty="0" err="1" smtClean="0">
                <a:solidFill>
                  <a:schemeClr val="bg1"/>
                </a:solidFill>
                <a:latin typeface="Arial" pitchFamily="34" charset="0"/>
                <a:cs typeface="Arial" pitchFamily="34" charset="0"/>
              </a:rPr>
              <a:t>các</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lệnh</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thân</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chương</a:t>
            </a:r>
            <a:r>
              <a:rPr lang="en-US" sz="1700" b="1" dirty="0" smtClean="0">
                <a:solidFill>
                  <a:schemeClr val="bg1"/>
                </a:solidFill>
                <a:latin typeface="Arial" pitchFamily="34" charset="0"/>
                <a:cs typeface="Arial" pitchFamily="34" charset="0"/>
              </a:rPr>
              <a:t> </a:t>
            </a:r>
            <a:r>
              <a:rPr lang="en-US" sz="1700" b="1" dirty="0" err="1" smtClean="0">
                <a:solidFill>
                  <a:schemeClr val="bg1"/>
                </a:solidFill>
                <a:latin typeface="Arial" pitchFamily="34" charset="0"/>
                <a:cs typeface="Arial" pitchFamily="34" charset="0"/>
              </a:rPr>
              <a:t>trình</a:t>
            </a:r>
            <a:endParaRPr lang="en-US" sz="1700" b="1" dirty="0">
              <a:solidFill>
                <a:schemeClr val="bg1"/>
              </a:solidFill>
              <a:latin typeface="Arial" pitchFamily="34" charset="0"/>
              <a:cs typeface="Arial" pitchFamily="34" charset="0"/>
            </a:endParaRPr>
          </a:p>
        </p:txBody>
      </p:sp>
      <p:sp>
        <p:nvSpPr>
          <p:cNvPr id="14" name="TextBox 13"/>
          <p:cNvSpPr txBox="1"/>
          <p:nvPr/>
        </p:nvSpPr>
        <p:spPr>
          <a:xfrm>
            <a:off x="320040" y="5858136"/>
            <a:ext cx="8595360" cy="353943"/>
          </a:xfrm>
          <a:prstGeom prst="rect">
            <a:avLst/>
          </a:prstGeom>
          <a:solidFill>
            <a:srgbClr val="0070C0"/>
          </a:solidFill>
          <a:ln>
            <a:solidFill>
              <a:schemeClr val="tx2">
                <a:lumMod val="60000"/>
                <a:lumOff val="40000"/>
              </a:schemeClr>
            </a:solidFill>
          </a:ln>
          <a:effectLst/>
        </p:spPr>
        <p:txBody>
          <a:bodyPr wrap="square" rtlCol="0">
            <a:spAutoFit/>
          </a:bodyPr>
          <a:lstStyle/>
          <a:p>
            <a:pPr marL="115888">
              <a:spcBef>
                <a:spcPts val="600"/>
              </a:spcBef>
              <a:tabLst>
                <a:tab pos="974725" algn="l"/>
              </a:tabLst>
            </a:pPr>
            <a:r>
              <a:rPr lang="en-US" sz="1700" b="1" dirty="0" smtClean="0">
                <a:solidFill>
                  <a:schemeClr val="bg1"/>
                </a:solidFill>
                <a:cs typeface="Arial" pitchFamily="34" charset="0"/>
              </a:rPr>
              <a:t>code  </a:t>
            </a:r>
            <a:r>
              <a:rPr lang="en-US" sz="1700" b="1" dirty="0" smtClean="0">
                <a:solidFill>
                  <a:srgbClr val="FF00FF"/>
                </a:solidFill>
                <a:cs typeface="Arial" pitchFamily="34" charset="0"/>
              </a:rPr>
              <a:t>	</a:t>
            </a:r>
            <a:r>
              <a:rPr lang="en-US" sz="1700" b="1" dirty="0" smtClean="0">
                <a:solidFill>
                  <a:schemeClr val="bg1"/>
                </a:solidFill>
                <a:cs typeface="Arial" pitchFamily="34" charset="0"/>
              </a:rPr>
              <a:t>ends</a:t>
            </a:r>
          </a:p>
        </p:txBody>
      </p:sp>
      <p:sp>
        <p:nvSpPr>
          <p:cNvPr id="18" name="TextBox 17"/>
          <p:cNvSpPr txBox="1"/>
          <p:nvPr/>
        </p:nvSpPr>
        <p:spPr>
          <a:xfrm>
            <a:off x="320040" y="5262883"/>
            <a:ext cx="8595360" cy="685800"/>
          </a:xfrm>
          <a:prstGeom prst="rect">
            <a:avLst/>
          </a:prstGeom>
          <a:solidFill>
            <a:srgbClr val="0070C0"/>
          </a:solidFill>
          <a:ln>
            <a:solidFill>
              <a:schemeClr val="tx2">
                <a:lumMod val="60000"/>
                <a:lumOff val="40000"/>
              </a:schemeClr>
            </a:solidFill>
          </a:ln>
          <a:effectLst/>
        </p:spPr>
        <p:txBody>
          <a:bodyPr wrap="square" rtlCol="0">
            <a:spAutoFit/>
          </a:bodyPr>
          <a:lstStyle/>
          <a:p>
            <a:pPr marL="115888">
              <a:spcBef>
                <a:spcPts val="600"/>
              </a:spcBef>
              <a:tabLst>
                <a:tab pos="965200" algn="l"/>
                <a:tab pos="27432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AH,4Ch</a:t>
            </a:r>
            <a:r>
              <a:rPr lang="en-US"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Trở</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về</a:t>
            </a:r>
            <a:r>
              <a:rPr lang="en-US" sz="2000" dirty="0" smtClean="0">
                <a:solidFill>
                  <a:schemeClr val="bg1"/>
                </a:solidFill>
                <a:latin typeface="Times New Roman" pitchFamily="18" charset="0"/>
                <a:cs typeface="Times New Roman" pitchFamily="18" charset="0"/>
              </a:rPr>
              <a:t> DOS</a:t>
            </a:r>
          </a:p>
          <a:p>
            <a:pPr marL="115888">
              <a:tabLst>
                <a:tab pos="9652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21h</a:t>
            </a:r>
          </a:p>
        </p:txBody>
      </p:sp>
      <p:sp>
        <p:nvSpPr>
          <p:cNvPr id="23555" name="Date Placeholder 2"/>
          <p:cNvSpPr>
            <a:spLocks noGrp="1"/>
          </p:cNvSpPr>
          <p:nvPr>
            <p:ph type="dt" sz="half" idx="4294967295"/>
          </p:nvPr>
        </p:nvSpPr>
        <p:spPr bwMode="auto">
          <a:xfrm>
            <a:off x="8641080" y="6522720"/>
            <a:ext cx="274320" cy="27463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90C167DE-E789-449F-B8ED-ADAEC25BDC3B}" type="slidenum">
              <a:rPr lang="en-US" sz="1400" smtClean="0"/>
              <a:pPr algn="l" fontAlgn="base">
                <a:spcBef>
                  <a:spcPct val="0"/>
                </a:spcBef>
                <a:spcAft>
                  <a:spcPct val="0"/>
                </a:spcAft>
                <a:defRPr/>
              </a:pPr>
              <a:t>39</a:t>
            </a:fld>
            <a:endParaRPr lang="en-US" sz="1400" dirty="0" smtClean="0"/>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8" grpId="0" animBg="1"/>
      <p:bldP spid="9" grpId="0" animBg="1"/>
      <p:bldP spid="10" grpId="0" animBg="1"/>
      <p:bldP spid="11" grpId="0" animBg="1"/>
      <p:bldP spid="12" grpId="0" animBg="1"/>
      <p:bldP spid="13" grpId="0" animBg="1"/>
      <p:bldP spid="17" grpId="0" animBg="1"/>
      <p:bldP spid="14"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381000"/>
            <a:ext cx="8229600" cy="548640"/>
          </a:xfrm>
        </p:spPr>
        <p:txBody>
          <a:bodyPr/>
          <a:lstStyle/>
          <a:p>
            <a:pPr eaLnBrk="1" hangingPunct="1"/>
            <a:r>
              <a:rPr lang="en-US" sz="2800" dirty="0" smtClean="0">
                <a:solidFill>
                  <a:schemeClr val="tx1"/>
                </a:solidFill>
              </a:rPr>
              <a:t>1.1 </a:t>
            </a:r>
            <a:r>
              <a:rPr lang="en-US" sz="2800" dirty="0" err="1" smtClean="0">
                <a:solidFill>
                  <a:schemeClr val="tx1"/>
                </a:solidFill>
              </a:rPr>
              <a:t>Mở</a:t>
            </a:r>
            <a:r>
              <a:rPr lang="en-US" sz="2800" dirty="0" smtClean="0">
                <a:solidFill>
                  <a:schemeClr val="tx1"/>
                </a:solidFill>
              </a:rPr>
              <a:t> </a:t>
            </a:r>
            <a:r>
              <a:rPr lang="en-US" sz="2800" dirty="0" err="1" smtClean="0">
                <a:solidFill>
                  <a:schemeClr val="tx1"/>
                </a:solidFill>
              </a:rPr>
              <a:t>đầu</a:t>
            </a:r>
            <a:endParaRPr lang="en-US" sz="2800" dirty="0" smtClean="0">
              <a:solidFill>
                <a:schemeClr val="tx1"/>
              </a:solidFill>
            </a:endParaRPr>
          </a:p>
        </p:txBody>
      </p:sp>
      <p:sp>
        <p:nvSpPr>
          <p:cNvPr id="8198" name="Content Placeholder 5"/>
          <p:cNvSpPr>
            <a:spLocks noGrp="1"/>
          </p:cNvSpPr>
          <p:nvPr>
            <p:ph idx="1"/>
          </p:nvPr>
        </p:nvSpPr>
        <p:spPr>
          <a:xfrm>
            <a:off x="213360" y="857232"/>
            <a:ext cx="8778240" cy="6017032"/>
          </a:xfrm>
        </p:spPr>
        <p:txBody>
          <a:bodyPr wrap="square">
            <a:spAutoFit/>
          </a:bodyPr>
          <a:lstStyle/>
          <a:p>
            <a:pPr algn="just" eaLnBrk="1" hangingPunct="1">
              <a:buNone/>
            </a:pPr>
            <a:r>
              <a:rPr lang="en-US" sz="2500" dirty="0" err="1" smtClean="0">
                <a:solidFill>
                  <a:schemeClr val="tx1"/>
                </a:solidFill>
                <a:latin typeface="Times New Roman" pitchFamily="18" charset="0"/>
                <a:cs typeface="Times New Roman" pitchFamily="18" charset="0"/>
              </a:rPr>
              <a:t>Ngôn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ngữ</a:t>
            </a:r>
            <a:r>
              <a:rPr lang="en-US" sz="2500" dirty="0" smtClean="0">
                <a:solidFill>
                  <a:schemeClr val="tx1"/>
                </a:solidFill>
                <a:latin typeface="Times New Roman" pitchFamily="18" charset="0"/>
                <a:cs typeface="Times New Roman" pitchFamily="18" charset="0"/>
              </a:rPr>
              <a:t> Assembly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ngôn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ngữ</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bậc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thấp</a:t>
            </a:r>
            <a:r>
              <a:rPr lang="en-US" sz="2500" dirty="0" smtClean="0">
                <a:solidFill>
                  <a:schemeClr val="tx1"/>
                </a:solidFill>
                <a:latin typeface="Times New Roman" pitchFamily="18" charset="0"/>
                <a:cs typeface="Times New Roman" pitchFamily="18" charset="0"/>
              </a:rPr>
              <a:t>.</a:t>
            </a:r>
          </a:p>
          <a:p>
            <a:pPr algn="just" eaLnBrk="1" hangingPunct="1">
              <a:buNone/>
            </a:pPr>
            <a:r>
              <a:rPr lang="en-US" sz="2500" dirty="0" err="1" smtClean="0">
                <a:solidFill>
                  <a:schemeClr val="tx1"/>
                </a:solidFill>
                <a:latin typeface="Times New Roman" pitchFamily="18" charset="0"/>
                <a:cs typeface="Times New Roman" pitchFamily="18" charset="0"/>
              </a:rPr>
              <a:t>Ưu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điểm</a:t>
            </a:r>
            <a:r>
              <a:rPr lang="en-US" sz="2500" dirty="0" smtClean="0">
                <a:solidFill>
                  <a:schemeClr val="tx1"/>
                </a:solidFill>
                <a:latin typeface="Times New Roman" pitchFamily="18" charset="0"/>
                <a:cs typeface="Times New Roman" pitchFamily="18" charset="0"/>
              </a:rPr>
              <a:t>: </a:t>
            </a:r>
          </a:p>
          <a:p>
            <a:pPr marL="457200" algn="just">
              <a:spcBef>
                <a:spcPts val="0"/>
              </a:spcBef>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Chạy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kiệm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bộ</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a:t>
            </a:r>
          </a:p>
          <a:p>
            <a:pPr marL="457200" algn="just">
              <a:spcBef>
                <a:spcPts val="0"/>
              </a:spcBef>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Dễ</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dàng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thâm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trực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tiếp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bị</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cứng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như</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cổng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a:t>
            </a:r>
          </a:p>
          <a:p>
            <a:pPr algn="just" eaLnBrk="1" hangingPunct="1">
              <a:buNone/>
            </a:pPr>
            <a:r>
              <a:rPr lang="en-US" sz="2500" dirty="0" err="1" smtClean="0">
                <a:solidFill>
                  <a:schemeClr val="tx1"/>
                </a:solidFill>
                <a:latin typeface="Times New Roman" pitchFamily="18" charset="0"/>
                <a:cs typeface="Times New Roman" pitchFamily="18" charset="0"/>
              </a:rPr>
              <a:t>Nhược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điểm</a:t>
            </a:r>
            <a:r>
              <a:rPr lang="en-US" sz="2500" dirty="0" smtClean="0">
                <a:solidFill>
                  <a:schemeClr val="tx1"/>
                </a:solidFill>
                <a:latin typeface="Times New Roman" pitchFamily="18" charset="0"/>
                <a:cs typeface="Times New Roman" pitchFamily="18" charset="0"/>
              </a:rPr>
              <a:t>:</a:t>
            </a:r>
          </a:p>
          <a:p>
            <a:pPr marL="457200" algn="just">
              <a:spcBef>
                <a:spcPts val="0"/>
              </a:spcBef>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Khó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vì</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phải</a:t>
            </a:r>
            <a:r>
              <a:rPr lang="en-US" sz="2500" dirty="0" smtClean="0">
                <a:solidFill>
                  <a:schemeClr val="tx1"/>
                </a:solidFill>
                <a:latin typeface="Times New Roman" pitchFamily="18" charset="0"/>
                <a:cs typeface="Times New Roman" pitchFamily="18" charset="0"/>
              </a:rPr>
              <a:t> am </a:t>
            </a:r>
            <a:r>
              <a:rPr lang="en-US" sz="2500" dirty="0" err="1" smtClean="0">
                <a:solidFill>
                  <a:schemeClr val="tx1"/>
                </a:solidFill>
                <a:latin typeface="Times New Roman" pitchFamily="18" charset="0"/>
                <a:cs typeface="Times New Roman" pitchFamily="18" charset="0"/>
              </a:rPr>
              <a:t>hiểu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sâu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về</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cứng</a:t>
            </a:r>
            <a:r>
              <a:rPr lang="en-US" sz="2500" dirty="0" smtClean="0">
                <a:solidFill>
                  <a:schemeClr val="tx1"/>
                </a:solidFill>
                <a:latin typeface="Times New Roman" pitchFamily="18" charset="0"/>
                <a:cs typeface="Times New Roman" pitchFamily="18" charset="0"/>
              </a:rPr>
              <a:t>,</a:t>
            </a:r>
          </a:p>
          <a:p>
            <a:pPr marL="457200" algn="just">
              <a:spcBef>
                <a:spcPts val="0"/>
              </a:spcBef>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Khó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việc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kiểm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lỗi</a:t>
            </a:r>
            <a:r>
              <a:rPr lang="en-US" sz="2500" dirty="0" smtClean="0">
                <a:solidFill>
                  <a:schemeClr val="tx1"/>
                </a:solidFill>
                <a:latin typeface="Times New Roman" pitchFamily="18" charset="0"/>
                <a:cs typeface="Times New Roman" pitchFamily="18" charset="0"/>
              </a:rPr>
              <a:t>,</a:t>
            </a:r>
          </a:p>
          <a:p>
            <a:pPr marL="457200" algn="just">
              <a:spcBef>
                <a:spcPts val="0"/>
              </a:spcBef>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Khó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việc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giao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máy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tính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cấu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trúc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nhau</a:t>
            </a:r>
            <a:r>
              <a:rPr lang="en-US" sz="2500" dirty="0" smtClean="0">
                <a:solidFill>
                  <a:schemeClr val="tx1"/>
                </a:solidFill>
                <a:latin typeface="Times New Roman" pitchFamily="18" charset="0"/>
                <a:cs typeface="Times New Roman" pitchFamily="18" charset="0"/>
              </a:rPr>
              <a:t>.</a:t>
            </a:r>
          </a:p>
          <a:p>
            <a:pPr algn="just" eaLnBrk="1" hangingPunct="1">
              <a:spcBef>
                <a:spcPts val="0"/>
              </a:spcBef>
              <a:buNone/>
            </a:pPr>
            <a:r>
              <a:rPr lang="en-US" sz="2500" dirty="0" err="1" smtClean="0">
                <a:solidFill>
                  <a:schemeClr val="tx1"/>
                </a:solidFill>
                <a:latin typeface="Times New Roman" pitchFamily="18" charset="0"/>
                <a:cs typeface="Times New Roman" pitchFamily="18" charset="0"/>
              </a:rPr>
              <a:t>Ứng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dụng</a:t>
            </a:r>
            <a:r>
              <a:rPr lang="en-US" sz="2500" dirty="0" smtClean="0">
                <a:solidFill>
                  <a:schemeClr val="tx1"/>
                </a:solidFill>
                <a:latin typeface="Times New Roman" pitchFamily="18" charset="0"/>
                <a:cs typeface="Times New Roman" pitchFamily="18" charset="0"/>
              </a:rPr>
              <a:t>:</a:t>
            </a:r>
          </a:p>
          <a:p>
            <a:pPr marL="457200" algn="just">
              <a:spcBef>
                <a:spcPts val="0"/>
              </a:spcBef>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của</a:t>
            </a:r>
            <a:r>
              <a:rPr lang="en-US" sz="2500" dirty="0" smtClean="0">
                <a:solidFill>
                  <a:schemeClr val="tx1"/>
                </a:solidFill>
                <a:latin typeface="Times New Roman" pitchFamily="18" charset="0"/>
                <a:cs typeface="Times New Roman" pitchFamily="18" charset="0"/>
              </a:rPr>
              <a:t> ROM BIOS,</a:t>
            </a:r>
          </a:p>
          <a:p>
            <a:pPr marL="457200" algn="just">
              <a:spcBef>
                <a:spcPts val="0"/>
              </a:spcBef>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hệ</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thống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nhúng</a:t>
            </a:r>
            <a:r>
              <a:rPr lang="en-US" sz="2500" dirty="0" smtClean="0">
                <a:solidFill>
                  <a:schemeClr val="tx1"/>
                </a:solidFill>
                <a:latin typeface="Times New Roman" pitchFamily="18" charset="0"/>
                <a:cs typeface="Times New Roman" pitchFamily="18" charset="0"/>
              </a:rPr>
              <a:t>,</a:t>
            </a:r>
          </a:p>
          <a:p>
            <a:pPr marL="457200" algn="just">
              <a:spcBef>
                <a:spcPts val="0"/>
              </a:spcBef>
              <a:buSzPct val="100000"/>
              <a:buFont typeface="Arial" pitchFamily="34" charset="0"/>
              <a:buChar char="•"/>
            </a:pP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diệt</a:t>
            </a:r>
            <a:r>
              <a:rPr lang="en-US" sz="2500" dirty="0" smtClean="0">
                <a:solidFill>
                  <a:schemeClr val="tx1"/>
                </a:solidFill>
                <a:latin typeface="Times New Roman" pitchFamily="18" charset="0"/>
                <a:cs typeface="Times New Roman" pitchFamily="18" charset="0"/>
              </a:rPr>
              <a:t> VIRUS.</a:t>
            </a:r>
          </a:p>
          <a:p>
            <a:pPr marL="457200" algn="just" eaLnBrk="1" hangingPunct="1">
              <a:spcBef>
                <a:spcPts val="0"/>
              </a:spcBef>
            </a:pPr>
            <a:endParaRPr lang="en-US" sz="2500" dirty="0" smtClean="0">
              <a:latin typeface="Times New Roman" pitchFamily="18" charset="0"/>
              <a:cs typeface="Times New Roman" pitchFamily="18" charset="0"/>
            </a:endParaRPr>
          </a:p>
        </p:txBody>
      </p:sp>
      <p:sp>
        <p:nvSpPr>
          <p:cNvPr id="9219" name="Date Placeholder 2"/>
          <p:cNvSpPr>
            <a:spLocks noGrp="1"/>
          </p:cNvSpPr>
          <p:nvPr>
            <p:ph type="dt" sz="half" idx="4294967295"/>
          </p:nvPr>
        </p:nvSpPr>
        <p:spPr bwMode="auto">
          <a:xfrm>
            <a:off x="8747760" y="6448108"/>
            <a:ext cx="18288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1F3EBDA1-1CC8-4637-81A4-6796E5046578}" type="slidenum">
              <a:rPr lang="en-US" sz="1400" smtClean="0"/>
              <a:pPr algn="l" fontAlgn="base">
                <a:spcBef>
                  <a:spcPct val="0"/>
                </a:spcBef>
                <a:spcAft>
                  <a:spcPct val="0"/>
                </a:spcAft>
                <a:defRPr/>
              </a:pPr>
              <a:t>4</a:t>
            </a:fld>
            <a:endParaRPr lang="en-US" sz="1400" dirty="0" smtClean="0"/>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98">
                                            <p:txEl>
                                              <p:pRg st="0" end="0"/>
                                            </p:txEl>
                                          </p:spTgt>
                                        </p:tgtEl>
                                        <p:attrNameLst>
                                          <p:attrName>style.visibility</p:attrName>
                                        </p:attrNameLst>
                                      </p:cBhvr>
                                      <p:to>
                                        <p:strVal val="visible"/>
                                      </p:to>
                                    </p:set>
                                    <p:animEffect transition="in" filter="box(in)">
                                      <p:cBhvr>
                                        <p:cTn id="12" dur="500"/>
                                        <p:tgtEl>
                                          <p:spTgt spid="81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198">
                                            <p:txEl>
                                              <p:pRg st="1" end="1"/>
                                            </p:txEl>
                                          </p:spTgt>
                                        </p:tgtEl>
                                        <p:attrNameLst>
                                          <p:attrName>style.visibility</p:attrName>
                                        </p:attrNameLst>
                                      </p:cBhvr>
                                      <p:to>
                                        <p:strVal val="visible"/>
                                      </p:to>
                                    </p:set>
                                    <p:animEffect transition="in" filter="box(in)">
                                      <p:cBhvr>
                                        <p:cTn id="17" dur="500"/>
                                        <p:tgtEl>
                                          <p:spTgt spid="81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198">
                                            <p:txEl>
                                              <p:pRg st="2" end="2"/>
                                            </p:txEl>
                                          </p:spTgt>
                                        </p:tgtEl>
                                        <p:attrNameLst>
                                          <p:attrName>style.visibility</p:attrName>
                                        </p:attrNameLst>
                                      </p:cBhvr>
                                      <p:to>
                                        <p:strVal val="visible"/>
                                      </p:to>
                                    </p:set>
                                    <p:animEffect transition="in" filter="box(in)">
                                      <p:cBhvr>
                                        <p:cTn id="22" dur="500"/>
                                        <p:tgtEl>
                                          <p:spTgt spid="81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198">
                                            <p:txEl>
                                              <p:pRg st="3" end="3"/>
                                            </p:txEl>
                                          </p:spTgt>
                                        </p:tgtEl>
                                        <p:attrNameLst>
                                          <p:attrName>style.visibility</p:attrName>
                                        </p:attrNameLst>
                                      </p:cBhvr>
                                      <p:to>
                                        <p:strVal val="visible"/>
                                      </p:to>
                                    </p:set>
                                    <p:animEffect transition="in" filter="box(in)">
                                      <p:cBhvr>
                                        <p:cTn id="27" dur="500"/>
                                        <p:tgtEl>
                                          <p:spTgt spid="81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198">
                                            <p:txEl>
                                              <p:pRg st="4" end="4"/>
                                            </p:txEl>
                                          </p:spTgt>
                                        </p:tgtEl>
                                        <p:attrNameLst>
                                          <p:attrName>style.visibility</p:attrName>
                                        </p:attrNameLst>
                                      </p:cBhvr>
                                      <p:to>
                                        <p:strVal val="visible"/>
                                      </p:to>
                                    </p:set>
                                    <p:animEffect transition="in" filter="box(in)">
                                      <p:cBhvr>
                                        <p:cTn id="32" dur="500"/>
                                        <p:tgtEl>
                                          <p:spTgt spid="819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198">
                                            <p:txEl>
                                              <p:pRg st="5" end="5"/>
                                            </p:txEl>
                                          </p:spTgt>
                                        </p:tgtEl>
                                        <p:attrNameLst>
                                          <p:attrName>style.visibility</p:attrName>
                                        </p:attrNameLst>
                                      </p:cBhvr>
                                      <p:to>
                                        <p:strVal val="visible"/>
                                      </p:to>
                                    </p:set>
                                    <p:animEffect transition="in" filter="box(in)">
                                      <p:cBhvr>
                                        <p:cTn id="37" dur="500"/>
                                        <p:tgtEl>
                                          <p:spTgt spid="819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198">
                                            <p:txEl>
                                              <p:pRg st="6" end="6"/>
                                            </p:txEl>
                                          </p:spTgt>
                                        </p:tgtEl>
                                        <p:attrNameLst>
                                          <p:attrName>style.visibility</p:attrName>
                                        </p:attrNameLst>
                                      </p:cBhvr>
                                      <p:to>
                                        <p:strVal val="visible"/>
                                      </p:to>
                                    </p:set>
                                    <p:animEffect transition="in" filter="box(in)">
                                      <p:cBhvr>
                                        <p:cTn id="42" dur="500"/>
                                        <p:tgtEl>
                                          <p:spTgt spid="819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8198">
                                            <p:txEl>
                                              <p:pRg st="7" end="7"/>
                                            </p:txEl>
                                          </p:spTgt>
                                        </p:tgtEl>
                                        <p:attrNameLst>
                                          <p:attrName>style.visibility</p:attrName>
                                        </p:attrNameLst>
                                      </p:cBhvr>
                                      <p:to>
                                        <p:strVal val="visible"/>
                                      </p:to>
                                    </p:set>
                                    <p:animEffect transition="in" filter="box(in)">
                                      <p:cBhvr>
                                        <p:cTn id="47" dur="500"/>
                                        <p:tgtEl>
                                          <p:spTgt spid="819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8198">
                                            <p:txEl>
                                              <p:pRg st="8" end="8"/>
                                            </p:txEl>
                                          </p:spTgt>
                                        </p:tgtEl>
                                        <p:attrNameLst>
                                          <p:attrName>style.visibility</p:attrName>
                                        </p:attrNameLst>
                                      </p:cBhvr>
                                      <p:to>
                                        <p:strVal val="visible"/>
                                      </p:to>
                                    </p:set>
                                    <p:animEffect transition="in" filter="box(in)">
                                      <p:cBhvr>
                                        <p:cTn id="52" dur="500"/>
                                        <p:tgtEl>
                                          <p:spTgt spid="819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8198">
                                            <p:txEl>
                                              <p:pRg st="9" end="9"/>
                                            </p:txEl>
                                          </p:spTgt>
                                        </p:tgtEl>
                                        <p:attrNameLst>
                                          <p:attrName>style.visibility</p:attrName>
                                        </p:attrNameLst>
                                      </p:cBhvr>
                                      <p:to>
                                        <p:strVal val="visible"/>
                                      </p:to>
                                    </p:set>
                                    <p:animEffect transition="in" filter="box(in)">
                                      <p:cBhvr>
                                        <p:cTn id="57" dur="500"/>
                                        <p:tgtEl>
                                          <p:spTgt spid="819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8198">
                                            <p:txEl>
                                              <p:pRg st="10" end="10"/>
                                            </p:txEl>
                                          </p:spTgt>
                                        </p:tgtEl>
                                        <p:attrNameLst>
                                          <p:attrName>style.visibility</p:attrName>
                                        </p:attrNameLst>
                                      </p:cBhvr>
                                      <p:to>
                                        <p:strVal val="visible"/>
                                      </p:to>
                                    </p:set>
                                    <p:animEffect transition="in" filter="box(in)">
                                      <p:cBhvr>
                                        <p:cTn id="62" dur="500"/>
                                        <p:tgtEl>
                                          <p:spTgt spid="819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8198">
                                            <p:txEl>
                                              <p:pRg st="11" end="11"/>
                                            </p:txEl>
                                          </p:spTgt>
                                        </p:tgtEl>
                                        <p:attrNameLst>
                                          <p:attrName>style.visibility</p:attrName>
                                        </p:attrNameLst>
                                      </p:cBhvr>
                                      <p:to>
                                        <p:strVal val="visible"/>
                                      </p:to>
                                    </p:set>
                                    <p:animEffect transition="in" filter="box(in)">
                                      <p:cBhvr>
                                        <p:cTn id="67" dur="500"/>
                                        <p:tgtEl>
                                          <p:spTgt spid="819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294967295"/>
          </p:nvPr>
        </p:nvSpPr>
        <p:spPr>
          <a:xfrm>
            <a:off x="274638" y="433786"/>
            <a:ext cx="8869362" cy="6583363"/>
          </a:xfrm>
        </p:spPr>
        <p:txBody>
          <a:bodyPr numCol="1">
            <a:noAutofit/>
          </a:bodyPr>
          <a:lstStyle/>
          <a:p>
            <a:pPr marL="23813" lvl="2" indent="-23813" eaLnBrk="1" fontAlgn="auto" hangingPunct="1">
              <a:lnSpc>
                <a:spcPts val="2500"/>
              </a:lnSpc>
              <a:spcBef>
                <a:spcPts val="0"/>
              </a:spcBef>
              <a:spcAft>
                <a:spcPts val="0"/>
              </a:spcAft>
              <a:buNone/>
              <a:defRPr/>
            </a:pPr>
            <a:r>
              <a:rPr lang="en-US" sz="2500" i="1" dirty="0" err="1" smtClean="0">
                <a:solidFill>
                  <a:schemeClr val="tx1"/>
                </a:solidFill>
                <a:latin typeface="Times New Roman" pitchFamily="18" charset="0"/>
                <a:cs typeface="Times New Roman" pitchFamily="18" charset="0"/>
              </a:rPr>
              <a:t>Ví</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dụ</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Viết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tính</a:t>
            </a:r>
            <a:r>
              <a:rPr lang="en-US" sz="2500" dirty="0" smtClean="0">
                <a:solidFill>
                  <a:schemeClr val="tx1"/>
                </a:solidFill>
                <a:latin typeface="Times New Roman" pitchFamily="18" charset="0"/>
                <a:cs typeface="Times New Roman" pitchFamily="18" charset="0"/>
              </a:rPr>
              <a:t> 5!</a:t>
            </a:r>
          </a:p>
          <a:p>
            <a:pPr marL="23813" lvl="2" indent="-23813" eaLnBrk="1" fontAlgn="auto" hangingPunct="1">
              <a:lnSpc>
                <a:spcPts val="2500"/>
              </a:lnSpc>
              <a:spcBef>
                <a:spcPts val="0"/>
              </a:spcBef>
              <a:spcAft>
                <a:spcPts val="0"/>
              </a:spcAft>
              <a:buNone/>
              <a:defRPr/>
            </a:pPr>
            <a:r>
              <a:rPr lang="en-US" sz="2500" i="1" dirty="0" err="1" smtClean="0">
                <a:solidFill>
                  <a:schemeClr val="tx1"/>
                </a:solidFill>
                <a:latin typeface="Times New Roman" pitchFamily="18" charset="0"/>
                <a:cs typeface="Times New Roman" pitchFamily="18" charset="0"/>
              </a:rPr>
              <a:t>Cách</a:t>
            </a:r>
            <a:r>
              <a:rPr lang="en-US" sz="2500" i="1" dirty="0" smtClean="0">
                <a:solidFill>
                  <a:schemeClr val="tx1"/>
                </a:solidFill>
                <a:latin typeface="Times New Roman" pitchFamily="18" charset="0"/>
                <a:cs typeface="Times New Roman" pitchFamily="18" charset="0"/>
              </a:rPr>
              <a:t> 1</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sử</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dụng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defRPr/>
            </a:pP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defRPr/>
            </a:pP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defRPr/>
            </a:pP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defRPr/>
            </a:pP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defRPr/>
            </a:pP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defRPr/>
            </a:pP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defRPr/>
            </a:pP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defRPr/>
            </a:pP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tabLst>
                <a:tab pos="228600" algn="l"/>
                <a:tab pos="4572000" algn="l"/>
              </a:tabLst>
              <a:defRPr/>
            </a:pP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tabLst>
                <a:tab pos="228600" algn="l"/>
                <a:tab pos="4572000" algn="l"/>
              </a:tabLst>
              <a:defRPr/>
            </a:pP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tabLst>
                <a:tab pos="228600" algn="l"/>
                <a:tab pos="4572000" algn="l"/>
              </a:tabLst>
              <a:defRPr/>
            </a:pP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tabLst>
                <a:tab pos="120650" algn="l"/>
                <a:tab pos="4572000" algn="l"/>
              </a:tabLst>
              <a:defRPr/>
            </a:pPr>
            <a:r>
              <a:rPr lang="en-US" sz="2500" dirty="0" smtClean="0">
                <a:solidFill>
                  <a:srgbClr val="FF00FF"/>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Cách</a:t>
            </a:r>
            <a:r>
              <a:rPr lang="en-US" sz="2500" i="1" dirty="0" smtClean="0">
                <a:solidFill>
                  <a:schemeClr val="tx1"/>
                </a:solidFill>
                <a:latin typeface="Times New Roman" pitchFamily="18" charset="0"/>
                <a:cs typeface="Times New Roman" pitchFamily="18" charset="0"/>
              </a:rPr>
              <a:t> 2</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Khai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endParaRPr lang="en-US" sz="2500" dirty="0" smtClean="0">
              <a:solidFill>
                <a:schemeClr val="tx1"/>
              </a:solidFill>
              <a:latin typeface="Times New Roman" pitchFamily="18" charset="0"/>
              <a:cs typeface="Times New Roman" pitchFamily="18" charset="0"/>
            </a:endParaRPr>
          </a:p>
          <a:p>
            <a:pPr marL="23813" lvl="2" indent="-23813" eaLnBrk="1" fontAlgn="auto" hangingPunct="1">
              <a:spcBef>
                <a:spcPts val="0"/>
              </a:spcBef>
              <a:spcAft>
                <a:spcPts val="0"/>
              </a:spcAft>
              <a:buNone/>
              <a:tabLst>
                <a:tab pos="120650" algn="l"/>
                <a:tab pos="4572000" algn="l"/>
              </a:tabLst>
              <a:defRPr/>
            </a:pPr>
            <a:endParaRPr lang="en-US" sz="1800" dirty="0" smtClean="0">
              <a:solidFill>
                <a:schemeClr val="tx1"/>
              </a:solidFill>
              <a:latin typeface="Arial" pitchFamily="34" charset="0"/>
              <a:cs typeface="Arial" pitchFamily="34" charset="0"/>
            </a:endParaRPr>
          </a:p>
          <a:p>
            <a:pPr marL="23813" lvl="2" indent="-23813" eaLnBrk="1" fontAlgn="auto" hangingPunct="1">
              <a:spcBef>
                <a:spcPts val="0"/>
              </a:spcBef>
              <a:spcAft>
                <a:spcPts val="0"/>
              </a:spcAft>
              <a:buNone/>
              <a:tabLst>
                <a:tab pos="349250" algn="l"/>
                <a:tab pos="4572000" algn="l"/>
              </a:tabLst>
              <a:defRPr/>
            </a:pPr>
            <a:r>
              <a:rPr lang="en-US" sz="1800" dirty="0" smtClean="0">
                <a:solidFill>
                  <a:schemeClr val="tx1"/>
                </a:solidFill>
                <a:latin typeface="Arial" pitchFamily="34" charset="0"/>
                <a:cs typeface="Arial" pitchFamily="34" charset="0"/>
              </a:rPr>
              <a:t>  </a:t>
            </a:r>
            <a:r>
              <a:rPr lang="en-US" sz="1800" dirty="0" smtClean="0">
                <a:solidFill>
                  <a:srgbClr val="FF00FF"/>
                </a:solidFill>
                <a:latin typeface="Arial" pitchFamily="34" charset="0"/>
                <a:cs typeface="Arial" pitchFamily="34" charset="0"/>
              </a:rPr>
              <a:t>	</a:t>
            </a:r>
          </a:p>
          <a:p>
            <a:pPr marL="23813" lvl="2" indent="-23813" eaLnBrk="1" fontAlgn="auto" hangingPunct="1">
              <a:spcBef>
                <a:spcPts val="0"/>
              </a:spcBef>
              <a:spcAft>
                <a:spcPts val="0"/>
              </a:spcAft>
              <a:buNone/>
              <a:tabLst>
                <a:tab pos="228600" algn="l"/>
                <a:tab pos="4572000" algn="l"/>
              </a:tabLst>
              <a:defRPr/>
            </a:pPr>
            <a:r>
              <a:rPr lang="en-US" sz="1800" dirty="0" smtClean="0">
                <a:latin typeface="Arial" pitchFamily="34" charset="0"/>
                <a:cs typeface="Arial" pitchFamily="34" charset="0"/>
              </a:rPr>
              <a:t> </a:t>
            </a:r>
          </a:p>
          <a:p>
            <a:pPr marL="23813" lvl="2" indent="-23813" eaLnBrk="1" fontAlgn="auto" hangingPunct="1">
              <a:spcBef>
                <a:spcPts val="0"/>
              </a:spcBef>
              <a:spcAft>
                <a:spcPts val="0"/>
              </a:spcAft>
              <a:buNone/>
              <a:tabLst>
                <a:tab pos="228600" algn="l"/>
                <a:tab pos="4572000" algn="l"/>
              </a:tabLst>
              <a:defRPr/>
            </a:pPr>
            <a:endParaRPr lang="en-US" sz="1800" dirty="0" smtClean="0">
              <a:latin typeface="Arial" pitchFamily="34" charset="0"/>
              <a:cs typeface="Arial" pitchFamily="34" charset="0"/>
            </a:endParaRPr>
          </a:p>
          <a:p>
            <a:pPr marL="23813" lvl="2" indent="-23813" eaLnBrk="1" fontAlgn="auto" hangingPunct="1">
              <a:spcBef>
                <a:spcPts val="0"/>
              </a:spcBef>
              <a:spcAft>
                <a:spcPts val="0"/>
              </a:spcAft>
              <a:buNone/>
              <a:tabLst>
                <a:tab pos="228600" algn="l"/>
                <a:tab pos="4572000" algn="l"/>
              </a:tabLst>
              <a:defRPr/>
            </a:pPr>
            <a:endParaRPr lang="en-US" sz="1800" dirty="0" smtClean="0">
              <a:latin typeface="Arial" pitchFamily="34" charset="0"/>
              <a:cs typeface="Arial" pitchFamily="34" charset="0"/>
            </a:endParaRPr>
          </a:p>
          <a:p>
            <a:pPr marL="23813" lvl="2" indent="-23813" eaLnBrk="1" fontAlgn="auto" hangingPunct="1">
              <a:spcBef>
                <a:spcPts val="0"/>
              </a:spcBef>
              <a:spcAft>
                <a:spcPts val="0"/>
              </a:spcAft>
              <a:buNone/>
              <a:tabLst>
                <a:tab pos="228600" algn="l"/>
                <a:tab pos="4572000" algn="l"/>
              </a:tabLst>
              <a:defRPr/>
            </a:pPr>
            <a:r>
              <a:rPr lang="en-US" sz="1800" dirty="0" smtClean="0">
                <a:solidFill>
                  <a:srgbClr val="FF00FF"/>
                </a:solidFill>
                <a:latin typeface="Arial" pitchFamily="34" charset="0"/>
                <a:cs typeface="Arial" pitchFamily="34" charset="0"/>
              </a:rPr>
              <a:t>	</a:t>
            </a:r>
          </a:p>
          <a:p>
            <a:pPr marL="23813" lvl="2" indent="-23813" eaLnBrk="1" fontAlgn="auto" hangingPunct="1">
              <a:spcBef>
                <a:spcPts val="0"/>
              </a:spcBef>
              <a:spcAft>
                <a:spcPts val="0"/>
              </a:spcAft>
              <a:buNone/>
              <a:tabLst>
                <a:tab pos="685800" algn="l"/>
                <a:tab pos="4572000" algn="l"/>
              </a:tabLst>
              <a:defRPr/>
            </a:pPr>
            <a:r>
              <a:rPr lang="en-US" sz="1800" dirty="0" smtClean="0">
                <a:solidFill>
                  <a:srgbClr val="FF00FF"/>
                </a:solidFill>
                <a:latin typeface="Arial" pitchFamily="34" charset="0"/>
                <a:cs typeface="Arial" pitchFamily="34" charset="0"/>
              </a:rPr>
              <a:t>		</a:t>
            </a:r>
          </a:p>
          <a:p>
            <a:pPr marL="23813" lvl="2" indent="-23813" eaLnBrk="1" fontAlgn="auto" hangingPunct="1">
              <a:spcBef>
                <a:spcPts val="0"/>
              </a:spcBef>
              <a:spcAft>
                <a:spcPts val="0"/>
              </a:spcAft>
              <a:buNone/>
              <a:tabLst>
                <a:tab pos="685800" algn="l"/>
                <a:tab pos="4572000" algn="l"/>
              </a:tabLst>
              <a:defRPr/>
            </a:pPr>
            <a:r>
              <a:rPr lang="en-US" sz="1800" dirty="0" smtClean="0">
                <a:solidFill>
                  <a:srgbClr val="FF00FF"/>
                </a:solidFill>
                <a:latin typeface="Arial" pitchFamily="34" charset="0"/>
                <a:cs typeface="Arial" pitchFamily="34" charset="0"/>
              </a:rPr>
              <a:t>		</a:t>
            </a:r>
          </a:p>
          <a:p>
            <a:pPr marL="50800" lvl="2" indent="-23813" eaLnBrk="1" fontAlgn="auto" hangingPunct="1">
              <a:spcBef>
                <a:spcPts val="0"/>
              </a:spcBef>
              <a:spcAft>
                <a:spcPts val="0"/>
              </a:spcAft>
              <a:buNone/>
              <a:tabLst>
                <a:tab pos="228600" algn="l"/>
                <a:tab pos="4572000" algn="l"/>
              </a:tabLst>
              <a:defRPr/>
            </a:pPr>
            <a:r>
              <a:rPr lang="en-US" sz="1800" dirty="0" smtClean="0">
                <a:solidFill>
                  <a:srgbClr val="FF00FF"/>
                </a:solidFill>
                <a:latin typeface="Arial" pitchFamily="34" charset="0"/>
                <a:cs typeface="Arial" pitchFamily="34" charset="0"/>
              </a:rPr>
              <a:t>		</a:t>
            </a:r>
          </a:p>
          <a:p>
            <a:pPr marL="50800" lvl="2" indent="-23813" eaLnBrk="1" fontAlgn="auto" hangingPunct="1">
              <a:spcBef>
                <a:spcPts val="0"/>
              </a:spcBef>
              <a:spcAft>
                <a:spcPts val="0"/>
              </a:spcAft>
              <a:buNone/>
              <a:tabLst>
                <a:tab pos="685800" algn="l"/>
                <a:tab pos="4572000" algn="l"/>
              </a:tabLst>
              <a:defRPr/>
            </a:pPr>
            <a:r>
              <a:rPr lang="en-US" sz="1800" dirty="0" smtClean="0">
                <a:solidFill>
                  <a:srgbClr val="FF00FF"/>
                </a:solidFill>
                <a:latin typeface="Arial" pitchFamily="34" charset="0"/>
                <a:cs typeface="Arial" pitchFamily="34" charset="0"/>
              </a:rPr>
              <a:t>		</a:t>
            </a:r>
          </a:p>
          <a:p>
            <a:pPr marL="117475" lvl="2" indent="-23813" eaLnBrk="1" fontAlgn="auto" hangingPunct="1">
              <a:spcBef>
                <a:spcPts val="0"/>
              </a:spcBef>
              <a:spcAft>
                <a:spcPts val="0"/>
              </a:spcAft>
              <a:buNone/>
              <a:tabLst>
                <a:tab pos="631825" algn="l"/>
                <a:tab pos="4572000" algn="l"/>
              </a:tabLst>
              <a:defRPr/>
            </a:pPr>
            <a:r>
              <a:rPr lang="en-US" sz="1800" dirty="0" smtClean="0">
                <a:solidFill>
                  <a:srgbClr val="FF00FF"/>
                </a:solidFill>
                <a:latin typeface="Arial" pitchFamily="34" charset="0"/>
                <a:cs typeface="Arial" pitchFamily="34" charset="0"/>
              </a:rPr>
              <a:t>		</a:t>
            </a:r>
          </a:p>
          <a:p>
            <a:pPr marL="117475" lvl="2" indent="-23813" eaLnBrk="1" fontAlgn="auto" hangingPunct="1">
              <a:spcBef>
                <a:spcPts val="0"/>
              </a:spcBef>
              <a:spcAft>
                <a:spcPts val="0"/>
              </a:spcAft>
              <a:buNone/>
              <a:tabLst>
                <a:tab pos="685800" algn="l"/>
                <a:tab pos="4572000" algn="l"/>
              </a:tabLst>
              <a:defRPr/>
            </a:pPr>
            <a:r>
              <a:rPr lang="en-US" sz="1800" dirty="0" smtClean="0">
                <a:solidFill>
                  <a:srgbClr val="FF00FF"/>
                </a:solidFill>
                <a:latin typeface="Arial" pitchFamily="34" charset="0"/>
                <a:cs typeface="Arial" pitchFamily="34" charset="0"/>
              </a:rPr>
              <a:t>			</a:t>
            </a:r>
          </a:p>
          <a:p>
            <a:pPr marL="50800" lvl="2" indent="-23813" eaLnBrk="1" fontAlgn="auto" hangingPunct="1">
              <a:spcBef>
                <a:spcPts val="0"/>
              </a:spcBef>
              <a:spcAft>
                <a:spcPts val="0"/>
              </a:spcAft>
              <a:buNone/>
              <a:tabLst>
                <a:tab pos="228600" algn="l"/>
                <a:tab pos="4572000" algn="l"/>
              </a:tabLst>
              <a:defRPr/>
            </a:pPr>
            <a:r>
              <a:rPr lang="en-US" sz="1800" dirty="0" smtClean="0">
                <a:solidFill>
                  <a:srgbClr val="FF00FF"/>
                </a:solidFill>
                <a:latin typeface="Arial" pitchFamily="34" charset="0"/>
                <a:cs typeface="Arial" pitchFamily="34" charset="0"/>
              </a:rPr>
              <a:t>	</a:t>
            </a:r>
          </a:p>
        </p:txBody>
      </p:sp>
      <p:sp>
        <p:nvSpPr>
          <p:cNvPr id="27651" name="Date Placeholder 2"/>
          <p:cNvSpPr>
            <a:spLocks noGrp="1"/>
          </p:cNvSpPr>
          <p:nvPr>
            <p:ph type="dt" sz="half" idx="4294967295"/>
          </p:nvPr>
        </p:nvSpPr>
        <p:spPr bwMode="auto">
          <a:xfrm>
            <a:off x="8580120" y="6513159"/>
            <a:ext cx="274320" cy="233362"/>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E7BEA0A3-B043-412F-A4E9-5FBC6B86F5FA}" type="slidenum">
              <a:rPr lang="en-US" sz="1400" smtClean="0"/>
              <a:pPr algn="l" fontAlgn="base">
                <a:spcBef>
                  <a:spcPct val="0"/>
                </a:spcBef>
                <a:spcAft>
                  <a:spcPct val="0"/>
                </a:spcAft>
                <a:defRPr/>
              </a:pPr>
              <a:t>40</a:t>
            </a:fld>
            <a:endParaRPr lang="en-US" sz="1400" dirty="0" smtClean="0"/>
          </a:p>
        </p:txBody>
      </p:sp>
      <p:sp>
        <p:nvSpPr>
          <p:cNvPr id="7" name="TextBox 6"/>
          <p:cNvSpPr txBox="1"/>
          <p:nvPr/>
        </p:nvSpPr>
        <p:spPr>
          <a:xfrm>
            <a:off x="320040" y="1127824"/>
            <a:ext cx="8503920" cy="79508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lnSpc>
                <a:spcPts val="2200"/>
              </a:lnSpc>
              <a:tabLst>
                <a:tab pos="3657600" algn="l"/>
              </a:tabLst>
            </a:pPr>
            <a:r>
              <a:rPr lang="en-US" sz="1700" b="1" dirty="0" smtClean="0">
                <a:solidFill>
                  <a:schemeClr val="bg1"/>
                </a:solidFill>
                <a:cs typeface="Arial" pitchFamily="34" charset="0"/>
              </a:rPr>
              <a:t>_stack    segment</a:t>
            </a:r>
            <a:r>
              <a:rPr lang="en-US"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Dành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256 byte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ngăn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xếp</a:t>
            </a:r>
            <a:endParaRPr lang="en-US" sz="2000" dirty="0" smtClean="0">
              <a:solidFill>
                <a:schemeClr val="bg1"/>
              </a:solidFill>
              <a:latin typeface="Times New Roman" pitchFamily="18" charset="0"/>
              <a:cs typeface="Times New Roman" pitchFamily="18" charset="0"/>
            </a:endParaRPr>
          </a:p>
          <a:p>
            <a:pPr marL="115888">
              <a:lnSpc>
                <a:spcPts val="2000"/>
              </a:lnSpc>
            </a:pPr>
            <a:r>
              <a:rPr lang="en-US" sz="1700" b="1" dirty="0" smtClean="0">
                <a:solidFill>
                  <a:schemeClr val="bg1"/>
                </a:solidFill>
                <a:cs typeface="Arial" pitchFamily="34" charset="0"/>
              </a:rPr>
              <a:t>     db 100h dup(?)</a:t>
            </a:r>
          </a:p>
          <a:p>
            <a:pPr marL="115888">
              <a:lnSpc>
                <a:spcPts val="2000"/>
              </a:lnSpc>
              <a:tabLst>
                <a:tab pos="3657600" algn="l"/>
              </a:tabLst>
            </a:pPr>
            <a:r>
              <a:rPr lang="en-US" sz="1700" b="1" dirty="0" smtClean="0">
                <a:solidFill>
                  <a:schemeClr val="bg1"/>
                </a:solidFill>
                <a:cs typeface="Arial" pitchFamily="34" charset="0"/>
              </a:rPr>
              <a:t>_stack    ends</a:t>
            </a:r>
          </a:p>
        </p:txBody>
      </p:sp>
      <p:sp>
        <p:nvSpPr>
          <p:cNvPr id="8" name="TextBox 7"/>
          <p:cNvSpPr txBox="1"/>
          <p:nvPr/>
        </p:nvSpPr>
        <p:spPr>
          <a:xfrm>
            <a:off x="320040" y="1930297"/>
            <a:ext cx="850392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code       segment</a:t>
            </a:r>
          </a:p>
        </p:txBody>
      </p:sp>
      <p:sp>
        <p:nvSpPr>
          <p:cNvPr id="9" name="TextBox 8"/>
          <p:cNvSpPr txBox="1"/>
          <p:nvPr/>
        </p:nvSpPr>
        <p:spPr>
          <a:xfrm>
            <a:off x="320040" y="2214634"/>
            <a:ext cx="8503920" cy="276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b="1" dirty="0" smtClean="0">
                <a:solidFill>
                  <a:schemeClr val="bg1"/>
                </a:solidFill>
                <a:cs typeface="Arial" pitchFamily="34" charset="0"/>
              </a:rPr>
              <a:t>  </a:t>
            </a:r>
            <a:r>
              <a:rPr lang="en-US" sz="1700" b="1" dirty="0" smtClean="0">
                <a:solidFill>
                  <a:schemeClr val="bg1"/>
                </a:solidFill>
                <a:cs typeface="Arial" pitchFamily="34" charset="0"/>
              </a:rPr>
              <a:t>assume </a:t>
            </a:r>
            <a:r>
              <a:rPr lang="en-US" sz="1700" b="1" dirty="0" err="1" smtClean="0">
                <a:solidFill>
                  <a:schemeClr val="bg1"/>
                </a:solidFill>
                <a:cs typeface="Arial" pitchFamily="34" charset="0"/>
              </a:rPr>
              <a:t>CS:code</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SS:_stack</a:t>
            </a:r>
            <a:endParaRPr lang="en-US" sz="1700" b="1" dirty="0" smtClean="0">
              <a:solidFill>
                <a:schemeClr val="bg1"/>
              </a:solidFill>
              <a:cs typeface="Arial" pitchFamily="34" charset="0"/>
            </a:endParaRPr>
          </a:p>
        </p:txBody>
      </p:sp>
      <p:sp>
        <p:nvSpPr>
          <p:cNvPr id="10" name="TextBox 9"/>
          <p:cNvSpPr txBox="1"/>
          <p:nvPr/>
        </p:nvSpPr>
        <p:spPr>
          <a:xfrm>
            <a:off x="320040" y="2499099"/>
            <a:ext cx="850392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PS:</a:t>
            </a:r>
          </a:p>
        </p:txBody>
      </p:sp>
      <p:sp>
        <p:nvSpPr>
          <p:cNvPr id="11" name="TextBox 10"/>
          <p:cNvSpPr txBox="1"/>
          <p:nvPr/>
        </p:nvSpPr>
        <p:spPr>
          <a:xfrm>
            <a:off x="320040" y="2744371"/>
            <a:ext cx="8503920" cy="30777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0" lvl="1">
              <a:tabLst>
                <a:tab pos="914400" algn="l"/>
                <a:tab pos="1658938" algn="l"/>
                <a:tab pos="3657600" algn="l"/>
              </a:tabLst>
            </a:pPr>
            <a:r>
              <a:rPr lang="en-US" b="1"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smtClean="0">
                <a:solidFill>
                  <a:schemeClr val="bg1"/>
                </a:solidFill>
                <a:cs typeface="Arial" pitchFamily="34" charset="0"/>
              </a:rPr>
              <a:t>CX,5</a:t>
            </a:r>
            <a:r>
              <a:rPr lang="en-US" b="1"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Gán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thanh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ghi</a:t>
            </a:r>
            <a:r>
              <a:rPr lang="en-US" sz="2000" dirty="0" smtClean="0">
                <a:solidFill>
                  <a:schemeClr val="bg1"/>
                </a:solidFill>
                <a:latin typeface="Times New Roman" pitchFamily="18" charset="0"/>
                <a:cs typeface="Times New Roman" pitchFamily="18" charset="0"/>
              </a:rPr>
              <a:t> CX=5</a:t>
            </a:r>
          </a:p>
        </p:txBody>
      </p:sp>
      <p:sp>
        <p:nvSpPr>
          <p:cNvPr id="13" name="TextBox 12"/>
          <p:cNvSpPr txBox="1"/>
          <p:nvPr/>
        </p:nvSpPr>
        <p:spPr>
          <a:xfrm>
            <a:off x="320040" y="3051888"/>
            <a:ext cx="8503920" cy="30777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914400" algn="l"/>
                <a:tab pos="1658938" algn="l"/>
                <a:tab pos="3657600" algn="l"/>
              </a:tabLst>
            </a:pPr>
            <a:r>
              <a:rPr lang="en-US" b="1"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smtClean="0">
                <a:solidFill>
                  <a:schemeClr val="bg1"/>
                </a:solidFill>
                <a:cs typeface="Arial" pitchFamily="34" charset="0"/>
              </a:rPr>
              <a:t>AX,1</a:t>
            </a:r>
            <a:r>
              <a:rPr lang="en-US" b="1"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Gán</a:t>
            </a:r>
            <a:r>
              <a:rPr lang="en-US" sz="2000" dirty="0" smtClean="0">
                <a:solidFill>
                  <a:schemeClr val="bg1"/>
                </a:solidFill>
                <a:latin typeface="Times New Roman" pitchFamily="18" charset="0"/>
                <a:cs typeface="Times New Roman" pitchFamily="18" charset="0"/>
              </a:rPr>
              <a:t> AX=1</a:t>
            </a:r>
          </a:p>
        </p:txBody>
      </p:sp>
      <p:sp>
        <p:nvSpPr>
          <p:cNvPr id="15" name="TextBox 14"/>
          <p:cNvSpPr txBox="1"/>
          <p:nvPr/>
        </p:nvSpPr>
        <p:spPr>
          <a:xfrm>
            <a:off x="320040" y="3360832"/>
            <a:ext cx="8503920" cy="8229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914400" algn="l"/>
                <a:tab pos="1660525" algn="l"/>
                <a:tab pos="3657600" algn="l"/>
              </a:tabLst>
            </a:pPr>
            <a:r>
              <a:rPr lang="en-US" dirty="0">
                <a:solidFill>
                  <a:srgbClr val="FF00FF"/>
                </a:solidFill>
                <a:cs typeface="Arial" pitchFamily="34" charset="0"/>
              </a:rPr>
              <a:t> </a:t>
            </a:r>
            <a:r>
              <a:rPr lang="en-US" dirty="0" smtClean="0">
                <a:solidFill>
                  <a:srgbClr val="FF00FF"/>
                </a:solidFill>
                <a:cs typeface="Arial" pitchFamily="34" charset="0"/>
              </a:rPr>
              <a:t>    </a:t>
            </a:r>
            <a:r>
              <a:rPr lang="en-US" sz="1700" b="1" dirty="0">
                <a:solidFill>
                  <a:schemeClr val="bg1"/>
                </a:solidFill>
                <a:cs typeface="Arial" pitchFamily="34" charset="0"/>
              </a:rPr>
              <a:t>L1</a:t>
            </a:r>
            <a:r>
              <a:rPr lang="en-US" sz="1700" b="1" dirty="0" smtClean="0">
                <a:solidFill>
                  <a:schemeClr val="bg1"/>
                </a:solidFill>
                <a:cs typeface="Arial" pitchFamily="34" charset="0"/>
              </a:rPr>
              <a:t>:</a:t>
            </a:r>
          </a:p>
          <a:p>
            <a:pPr marL="115888">
              <a:lnSpc>
                <a:spcPts val="1900"/>
              </a:lnSpc>
              <a:tabLst>
                <a:tab pos="914400" algn="l"/>
                <a:tab pos="1660525" algn="l"/>
                <a:tab pos="3657600" algn="l"/>
              </a:tabLst>
            </a:pPr>
            <a:r>
              <a:rPr lang="en-US" sz="1700" b="1" dirty="0" smtClean="0">
                <a:solidFill>
                  <a:srgbClr val="FF00FF"/>
                </a:solidFill>
                <a:cs typeface="Arial" pitchFamily="34" charset="0"/>
              </a:rPr>
              <a:t>	</a:t>
            </a:r>
            <a:r>
              <a:rPr lang="en-US" sz="1700" b="1" dirty="0" err="1" smtClean="0">
                <a:solidFill>
                  <a:schemeClr val="bg1"/>
                </a:solidFill>
                <a:cs typeface="Arial" pitchFamily="34" charset="0"/>
              </a:rPr>
              <a:t>mul</a:t>
            </a:r>
            <a:r>
              <a:rPr lang="en-US" sz="1700" b="1" dirty="0" smtClean="0">
                <a:solidFill>
                  <a:srgbClr val="FF00FF"/>
                </a:solidFill>
                <a:cs typeface="Arial" pitchFamily="34" charset="0"/>
              </a:rPr>
              <a:t>	</a:t>
            </a:r>
            <a:r>
              <a:rPr lang="en-US" sz="1700" b="1" dirty="0" smtClean="0">
                <a:solidFill>
                  <a:schemeClr val="bg1"/>
                </a:solidFill>
                <a:cs typeface="Arial" pitchFamily="34" charset="0"/>
              </a:rPr>
              <a:t>CX</a:t>
            </a:r>
            <a:r>
              <a:rPr lang="en-US" b="1"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AX*CX       DX:AX (song DX=0)</a:t>
            </a:r>
          </a:p>
          <a:p>
            <a:pPr marL="115888">
              <a:tabLst>
                <a:tab pos="914400" algn="l"/>
                <a:tab pos="1660525" algn="l"/>
                <a:tab pos="3657600" algn="l"/>
              </a:tabLst>
            </a:pPr>
            <a:r>
              <a:rPr lang="en-US" sz="2000" dirty="0">
                <a:solidFill>
                  <a:srgbClr val="FF00FF"/>
                </a:solidFill>
                <a:latin typeface="Times New Roman" pitchFamily="18" charset="0"/>
                <a:cs typeface="Times New Roman" pitchFamily="18" charset="0"/>
              </a:rPr>
              <a:t>	</a:t>
            </a:r>
            <a:r>
              <a:rPr lang="en-US" sz="1700" b="1" dirty="0">
                <a:solidFill>
                  <a:schemeClr val="bg1"/>
                </a:solidFill>
                <a:cs typeface="Arial" pitchFamily="34" charset="0"/>
              </a:rPr>
              <a:t>loop</a:t>
            </a:r>
            <a:r>
              <a:rPr lang="en-US" sz="1700" b="1" dirty="0">
                <a:solidFill>
                  <a:srgbClr val="FF00FF"/>
                </a:solidFill>
                <a:cs typeface="Arial" pitchFamily="34" charset="0"/>
              </a:rPr>
              <a:t>	</a:t>
            </a:r>
            <a:r>
              <a:rPr lang="en-US" sz="1700" b="1" dirty="0" smtClean="0">
                <a:solidFill>
                  <a:schemeClr val="bg1"/>
                </a:solidFill>
                <a:cs typeface="Arial" pitchFamily="34" charset="0"/>
              </a:rPr>
              <a:t>L1</a:t>
            </a:r>
            <a:r>
              <a:rPr lang="en-US" sz="2000" dirty="0">
                <a:solidFill>
                  <a:srgbClr val="FF00FF"/>
                </a:solidFill>
                <a:latin typeface="Times New Roman" pitchFamily="18" charset="0"/>
                <a:cs typeface="Times New Roman" pitchFamily="18" charset="0"/>
              </a:rPr>
              <a:t>	</a:t>
            </a:r>
            <a:endParaRPr lang="en-US" sz="2000" dirty="0" smtClean="0">
              <a:solidFill>
                <a:srgbClr val="FF00FF"/>
              </a:solidFill>
              <a:latin typeface="Times New Roman" pitchFamily="18" charset="0"/>
              <a:cs typeface="Times New Roman" pitchFamily="18" charset="0"/>
            </a:endParaRPr>
          </a:p>
        </p:txBody>
      </p:sp>
      <p:cxnSp>
        <p:nvCxnSpPr>
          <p:cNvPr id="17" name="Straight Arrow Connector 16"/>
          <p:cNvCxnSpPr/>
          <p:nvPr/>
        </p:nvCxnSpPr>
        <p:spPr>
          <a:xfrm>
            <a:off x="5016682" y="3731066"/>
            <a:ext cx="274320" cy="1588"/>
          </a:xfrm>
          <a:prstGeom prst="straightConnector1">
            <a:avLst/>
          </a:prstGeom>
          <a:ln w="25400">
            <a:solidFill>
              <a:srgbClr val="FFFFF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40" y="4189926"/>
            <a:ext cx="8503920" cy="584775"/>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7475" lvl="2" indent="-23813" eaLnBrk="1" fontAlgn="auto" hangingPunct="1">
              <a:spcBef>
                <a:spcPts val="0"/>
              </a:spcBef>
              <a:spcAft>
                <a:spcPts val="0"/>
              </a:spcAft>
              <a:buNone/>
              <a:tabLst>
                <a:tab pos="914400" algn="l"/>
                <a:tab pos="1660525" algn="l"/>
                <a:tab pos="3657600" algn="l"/>
                <a:tab pos="4572000" algn="l"/>
              </a:tabLst>
              <a:defRPr/>
            </a:pPr>
            <a:r>
              <a:rPr lang="en-US" b="1"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smtClean="0">
                <a:solidFill>
                  <a:schemeClr val="bg1"/>
                </a:solidFill>
                <a:cs typeface="Arial" pitchFamily="34" charset="0"/>
              </a:rPr>
              <a:t>AH,4Ch</a:t>
            </a:r>
            <a:r>
              <a:rPr lang="en-US" b="1"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Về</a:t>
            </a:r>
            <a:r>
              <a:rPr lang="en-US" sz="2000" dirty="0" smtClean="0">
                <a:solidFill>
                  <a:schemeClr val="bg1"/>
                </a:solidFill>
                <a:latin typeface="Times New Roman" pitchFamily="18" charset="0"/>
                <a:cs typeface="Times New Roman" pitchFamily="18" charset="0"/>
              </a:rPr>
              <a:t> DOS</a:t>
            </a:r>
          </a:p>
          <a:p>
            <a:pPr marL="117475" lvl="2" indent="-23813" eaLnBrk="1" fontAlgn="auto" hangingPunct="1">
              <a:spcBef>
                <a:spcPts val="0"/>
              </a:spcBef>
              <a:spcAft>
                <a:spcPts val="0"/>
              </a:spcAft>
              <a:buNone/>
              <a:tabLst>
                <a:tab pos="914400" algn="l"/>
                <a:tab pos="1660525" algn="l"/>
                <a:tab pos="3657600" algn="l"/>
              </a:tabLst>
              <a:defRPr/>
            </a:pPr>
            <a:r>
              <a:rPr lang="en-US" b="1" dirty="0" smtClean="0">
                <a:solidFill>
                  <a:srgbClr val="FF00FF"/>
                </a:solidFill>
                <a:cs typeface="Arial"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smtClean="0">
                <a:solidFill>
                  <a:schemeClr val="bg1"/>
                </a:solidFill>
                <a:cs typeface="Arial" pitchFamily="34" charset="0"/>
              </a:rPr>
              <a:t>21h</a:t>
            </a:r>
          </a:p>
        </p:txBody>
      </p:sp>
      <p:sp>
        <p:nvSpPr>
          <p:cNvPr id="20" name="TextBox 19"/>
          <p:cNvSpPr txBox="1"/>
          <p:nvPr/>
        </p:nvSpPr>
        <p:spPr>
          <a:xfrm>
            <a:off x="320040" y="4758845"/>
            <a:ext cx="8503920" cy="276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7475" lvl="2" indent="-23813" eaLnBrk="1" fontAlgn="auto" hangingPunct="1">
              <a:spcBef>
                <a:spcPts val="0"/>
              </a:spcBef>
              <a:spcAft>
                <a:spcPts val="0"/>
              </a:spcAft>
              <a:buNone/>
              <a:tabLst>
                <a:tab pos="914400" algn="l"/>
                <a:tab pos="4572000" algn="l"/>
              </a:tabLst>
              <a:defRPr/>
            </a:pPr>
            <a:r>
              <a:rPr lang="en-US" dirty="0" smtClean="0">
                <a:solidFill>
                  <a:srgbClr val="FF00FF"/>
                </a:solidFill>
                <a:cs typeface="Arial" pitchFamily="34" charset="0"/>
              </a:rPr>
              <a:t>	</a:t>
            </a:r>
            <a:r>
              <a:rPr lang="en-US" sz="1700" b="1" dirty="0" smtClean="0">
                <a:solidFill>
                  <a:schemeClr val="bg1"/>
                </a:solidFill>
                <a:cs typeface="Arial" pitchFamily="34" charset="0"/>
              </a:rPr>
              <a:t>code </a:t>
            </a:r>
            <a:r>
              <a:rPr lang="en-US" sz="1700" b="1" dirty="0" smtClean="0">
                <a:solidFill>
                  <a:srgbClr val="FF00FF"/>
                </a:solidFill>
                <a:cs typeface="Arial" pitchFamily="34" charset="0"/>
              </a:rPr>
              <a:t>	</a:t>
            </a:r>
            <a:r>
              <a:rPr lang="en-US" sz="1700" b="1" dirty="0" smtClean="0">
                <a:solidFill>
                  <a:schemeClr val="bg1"/>
                </a:solidFill>
                <a:cs typeface="Arial" pitchFamily="34" charset="0"/>
              </a:rPr>
              <a:t>ends</a:t>
            </a:r>
          </a:p>
        </p:txBody>
      </p:sp>
      <p:sp>
        <p:nvSpPr>
          <p:cNvPr id="21" name="TextBox 20"/>
          <p:cNvSpPr txBox="1"/>
          <p:nvPr/>
        </p:nvSpPr>
        <p:spPr>
          <a:xfrm>
            <a:off x="320040" y="5018818"/>
            <a:ext cx="8503920" cy="276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7475" lvl="2" indent="-23813" fontAlgn="auto">
              <a:spcBef>
                <a:spcPts val="0"/>
              </a:spcBef>
              <a:spcAft>
                <a:spcPts val="0"/>
              </a:spcAft>
              <a:tabLst>
                <a:tab pos="914400" algn="l"/>
                <a:tab pos="4572000" algn="l"/>
              </a:tabLst>
              <a:defRPr/>
            </a:pPr>
            <a:r>
              <a:rPr lang="en-US" b="1" dirty="0" smtClean="0">
                <a:solidFill>
                  <a:schemeClr val="bg1"/>
                </a:solidFill>
                <a:cs typeface="Arial" pitchFamily="34" charset="0"/>
              </a:rPr>
              <a:t> </a:t>
            </a:r>
            <a:r>
              <a:rPr lang="en-US" sz="1700" b="1" dirty="0" smtClean="0">
                <a:solidFill>
                  <a:schemeClr val="bg1"/>
                </a:solidFill>
                <a:cs typeface="Arial" pitchFamily="34" charset="0"/>
              </a:rPr>
              <a:t>END</a:t>
            </a:r>
            <a:r>
              <a:rPr lang="en-US" sz="1700" b="1" dirty="0" smtClean="0">
                <a:solidFill>
                  <a:srgbClr val="FF00FF"/>
                </a:solidFill>
                <a:cs typeface="Arial" pitchFamily="34" charset="0"/>
              </a:rPr>
              <a:t>	</a:t>
            </a:r>
            <a:r>
              <a:rPr lang="en-US" sz="1700" b="1" dirty="0" smtClean="0">
                <a:solidFill>
                  <a:schemeClr val="bg1"/>
                </a:solidFill>
                <a:cs typeface="Arial" pitchFamily="34" charset="0"/>
              </a:rPr>
              <a:t>PS</a:t>
            </a:r>
          </a:p>
        </p:txBody>
      </p:sp>
      <p:sp>
        <p:nvSpPr>
          <p:cNvPr id="22" name="TextBox 21"/>
          <p:cNvSpPr txBox="1"/>
          <p:nvPr/>
        </p:nvSpPr>
        <p:spPr>
          <a:xfrm>
            <a:off x="275242" y="5652933"/>
            <a:ext cx="8503920" cy="8229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_stack    segment</a:t>
            </a:r>
            <a:r>
              <a:rPr lang="en-US"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Dành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256 byte </a:t>
            </a:r>
            <a:r>
              <a:rPr lang="en-US" sz="2000" dirty="0" err="1" smtClean="0">
                <a:solidFill>
                  <a:schemeClr val="bg1"/>
                </a:solidFill>
                <a:latin typeface="Times New Roman" pitchFamily="18" charset="0"/>
                <a:cs typeface="Times New Roman" pitchFamily="18" charset="0"/>
              </a:rPr>
              <a:t>cho</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ngăn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xếp</a:t>
            </a:r>
            <a:endParaRPr lang="en-US" sz="2000" dirty="0" smtClean="0">
              <a:solidFill>
                <a:schemeClr val="bg1"/>
              </a:solidFill>
              <a:latin typeface="Times New Roman" pitchFamily="18" charset="0"/>
              <a:cs typeface="Times New Roman" pitchFamily="18" charset="0"/>
            </a:endParaRPr>
          </a:p>
          <a:p>
            <a:pPr marL="115888"/>
            <a:r>
              <a:rPr lang="en-US" sz="1700" b="1" dirty="0" smtClean="0">
                <a:solidFill>
                  <a:schemeClr val="bg1"/>
                </a:solidFill>
                <a:cs typeface="Arial" pitchFamily="34" charset="0"/>
              </a:rPr>
              <a:t>     db 100h dup(?)</a:t>
            </a:r>
          </a:p>
          <a:p>
            <a:pPr marL="115888">
              <a:tabLst>
                <a:tab pos="3657600" algn="l"/>
              </a:tabLst>
            </a:pPr>
            <a:r>
              <a:rPr lang="en-US" sz="1700" b="1" dirty="0" smtClean="0">
                <a:solidFill>
                  <a:schemeClr val="bg1"/>
                </a:solidFill>
                <a:cs typeface="Arial" pitchFamily="34" charset="0"/>
              </a:rPr>
              <a:t>_stack    ends</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ox(i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ox(i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ox(i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ox(in)">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animEffect transition="in" filter="box(in)">
                                      <p:cBhvr>
                                        <p:cTn id="67" dur="500"/>
                                        <p:tgtEl>
                                          <p:spTgt spid="6">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box(in)">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5" grpId="0" animBg="1"/>
      <p:bldP spid="19" grpId="0" animBg="1"/>
      <p:bldP spid="20" grpId="0" animBg="1"/>
      <p:bldP spid="21"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294967295"/>
          </p:nvPr>
        </p:nvSpPr>
        <p:spPr>
          <a:xfrm>
            <a:off x="300592" y="909568"/>
            <a:ext cx="8870950" cy="6492240"/>
          </a:xfrm>
        </p:spPr>
        <p:txBody>
          <a:bodyPr numCol="1">
            <a:noAutofit/>
          </a:bodyPr>
          <a:lstStyle/>
          <a:p>
            <a:pPr marL="23813" lvl="2" indent="-23813" eaLnBrk="1" fontAlgn="auto" hangingPunct="1">
              <a:spcBef>
                <a:spcPts val="0"/>
              </a:spcBef>
              <a:spcAft>
                <a:spcPts val="0"/>
              </a:spcAft>
              <a:buNone/>
              <a:defRPr/>
            </a:pPr>
            <a:endParaRPr lang="en-US" sz="1700" b="1" dirty="0" smtClean="0">
              <a:solidFill>
                <a:schemeClr val="bg1"/>
              </a:solidFill>
              <a:latin typeface="Arial" pitchFamily="34" charset="0"/>
              <a:cs typeface="Arial" pitchFamily="34" charset="0"/>
            </a:endParaRPr>
          </a:p>
          <a:p>
            <a:pPr marL="23813" lvl="2" indent="-23813" eaLnBrk="1" fontAlgn="auto" hangingPunct="1">
              <a:spcBef>
                <a:spcPts val="0"/>
              </a:spcBef>
              <a:spcAft>
                <a:spcPts val="0"/>
              </a:spcAft>
              <a:buNone/>
              <a:defRPr/>
            </a:pPr>
            <a:endParaRPr lang="en-US" sz="2500" dirty="0" smtClean="0"/>
          </a:p>
          <a:p>
            <a:pPr marL="23813" lvl="2" indent="-23813" eaLnBrk="1" fontAlgn="auto" hangingPunct="1">
              <a:spcBef>
                <a:spcPts val="0"/>
              </a:spcBef>
              <a:spcAft>
                <a:spcPts val="0"/>
              </a:spcAft>
              <a:buNone/>
              <a:defRPr/>
            </a:pPr>
            <a:endParaRPr lang="en-US" sz="2500" dirty="0" smtClean="0"/>
          </a:p>
          <a:p>
            <a:pPr marL="23813" lvl="2" indent="-23813" eaLnBrk="1" fontAlgn="auto" hangingPunct="1">
              <a:spcBef>
                <a:spcPts val="0"/>
              </a:spcBef>
              <a:spcAft>
                <a:spcPts val="0"/>
              </a:spcAft>
              <a:buNone/>
              <a:defRPr/>
            </a:pPr>
            <a:endParaRPr lang="en-US" sz="2500" dirty="0" smtClean="0"/>
          </a:p>
          <a:p>
            <a:pPr marL="23813" lvl="2" indent="-23813" eaLnBrk="1" fontAlgn="auto" hangingPunct="1">
              <a:spcBef>
                <a:spcPts val="0"/>
              </a:spcBef>
              <a:spcAft>
                <a:spcPts val="0"/>
              </a:spcAft>
              <a:buNone/>
              <a:defRPr/>
            </a:pPr>
            <a:endParaRPr lang="en-US" sz="2500" dirty="0" smtClean="0"/>
          </a:p>
          <a:p>
            <a:pPr marL="23813" lvl="2" indent="-23813" eaLnBrk="1" fontAlgn="auto" hangingPunct="1">
              <a:spcBef>
                <a:spcPts val="0"/>
              </a:spcBef>
              <a:spcAft>
                <a:spcPts val="0"/>
              </a:spcAft>
              <a:buNone/>
              <a:tabLst>
                <a:tab pos="228600" algn="l"/>
                <a:tab pos="4572000" algn="l"/>
              </a:tabLst>
              <a:defRPr/>
            </a:pPr>
            <a:endParaRPr lang="en-US" sz="1800" dirty="0" smtClean="0">
              <a:latin typeface="Arial" pitchFamily="34" charset="0"/>
              <a:cs typeface="Arial" pitchFamily="34" charset="0"/>
            </a:endParaRPr>
          </a:p>
          <a:p>
            <a:pPr marL="23813" lvl="2" indent="-23813" eaLnBrk="1" fontAlgn="auto" hangingPunct="1">
              <a:spcBef>
                <a:spcPts val="0"/>
              </a:spcBef>
              <a:spcAft>
                <a:spcPts val="0"/>
              </a:spcAft>
              <a:buNone/>
              <a:tabLst>
                <a:tab pos="228600" algn="l"/>
                <a:tab pos="4572000" algn="l"/>
              </a:tabLst>
              <a:defRPr/>
            </a:pPr>
            <a:endParaRPr lang="en-US" sz="1800" dirty="0" smtClean="0">
              <a:latin typeface="Arial" pitchFamily="34" charset="0"/>
              <a:cs typeface="Arial" pitchFamily="34" charset="0"/>
            </a:endParaRPr>
          </a:p>
          <a:p>
            <a:pPr marL="23813" lvl="2" indent="-23813" eaLnBrk="1" fontAlgn="auto" hangingPunct="1">
              <a:spcBef>
                <a:spcPts val="0"/>
              </a:spcBef>
              <a:spcAft>
                <a:spcPts val="0"/>
              </a:spcAft>
              <a:buNone/>
              <a:tabLst>
                <a:tab pos="228600" algn="l"/>
                <a:tab pos="4572000" algn="l"/>
              </a:tabLst>
              <a:defRPr/>
            </a:pPr>
            <a:endParaRPr lang="en-US" sz="1800" dirty="0" smtClean="0">
              <a:latin typeface="Arial" pitchFamily="34" charset="0"/>
              <a:cs typeface="Arial" pitchFamily="34" charset="0"/>
            </a:endParaRPr>
          </a:p>
          <a:p>
            <a:pPr marL="23813" lvl="2" indent="-23813" eaLnBrk="1" fontAlgn="auto" hangingPunct="1">
              <a:spcBef>
                <a:spcPts val="0"/>
              </a:spcBef>
              <a:spcAft>
                <a:spcPts val="0"/>
              </a:spcAft>
              <a:buNone/>
              <a:tabLst>
                <a:tab pos="120650" algn="l"/>
                <a:tab pos="4572000" algn="l"/>
              </a:tabLst>
              <a:defRPr/>
            </a:pPr>
            <a:endParaRPr lang="en-US" sz="2500" dirty="0" smtClean="0"/>
          </a:p>
          <a:p>
            <a:pPr marL="23813" lvl="2" indent="-23813" eaLnBrk="1" fontAlgn="auto" hangingPunct="1">
              <a:spcBef>
                <a:spcPts val="0"/>
              </a:spcBef>
              <a:spcAft>
                <a:spcPts val="0"/>
              </a:spcAft>
              <a:buNone/>
              <a:tabLst>
                <a:tab pos="120650" algn="l"/>
                <a:tab pos="4572000" algn="l"/>
              </a:tabLst>
              <a:defRPr/>
            </a:pPr>
            <a:endParaRPr lang="en-US" sz="1800" dirty="0" smtClean="0">
              <a:latin typeface="Arial" pitchFamily="34" charset="0"/>
              <a:cs typeface="Arial" pitchFamily="34" charset="0"/>
            </a:endParaRPr>
          </a:p>
          <a:p>
            <a:pPr marL="23813" lvl="2" indent="-23813" eaLnBrk="1" fontAlgn="auto" hangingPunct="1">
              <a:spcBef>
                <a:spcPts val="0"/>
              </a:spcBef>
              <a:spcAft>
                <a:spcPts val="0"/>
              </a:spcAft>
              <a:buNone/>
              <a:tabLst>
                <a:tab pos="349250" algn="l"/>
                <a:tab pos="4572000" algn="l"/>
              </a:tabLst>
              <a:defRPr/>
            </a:pPr>
            <a:r>
              <a:rPr lang="en-US" sz="1800" dirty="0" smtClean="0">
                <a:latin typeface="Arial" pitchFamily="34" charset="0"/>
                <a:cs typeface="Arial" pitchFamily="34" charset="0"/>
              </a:rPr>
              <a:t>  </a:t>
            </a:r>
            <a:r>
              <a:rPr lang="en-US" sz="1800" dirty="0" smtClean="0">
                <a:solidFill>
                  <a:srgbClr val="FF00FF"/>
                </a:solidFill>
                <a:latin typeface="Arial" pitchFamily="34" charset="0"/>
                <a:cs typeface="Arial" pitchFamily="34" charset="0"/>
              </a:rPr>
              <a:t>	</a:t>
            </a:r>
          </a:p>
          <a:p>
            <a:pPr marL="23813" lvl="2" indent="-23813" eaLnBrk="1" fontAlgn="auto" hangingPunct="1">
              <a:spcBef>
                <a:spcPts val="0"/>
              </a:spcBef>
              <a:spcAft>
                <a:spcPts val="0"/>
              </a:spcAft>
              <a:buNone/>
              <a:tabLst>
                <a:tab pos="228600" algn="l"/>
                <a:tab pos="4572000" algn="l"/>
              </a:tabLst>
              <a:defRPr/>
            </a:pPr>
            <a:r>
              <a:rPr lang="en-US" sz="1800" dirty="0" smtClean="0">
                <a:latin typeface="Arial" pitchFamily="34" charset="0"/>
                <a:cs typeface="Arial" pitchFamily="34" charset="0"/>
              </a:rPr>
              <a:t> </a:t>
            </a:r>
          </a:p>
          <a:p>
            <a:pPr marL="23813" lvl="2" indent="-23813" eaLnBrk="1" fontAlgn="auto" hangingPunct="1">
              <a:spcBef>
                <a:spcPts val="0"/>
              </a:spcBef>
              <a:spcAft>
                <a:spcPts val="0"/>
              </a:spcAft>
              <a:buNone/>
              <a:tabLst>
                <a:tab pos="228600" algn="l"/>
                <a:tab pos="4572000" algn="l"/>
              </a:tabLst>
              <a:defRPr/>
            </a:pPr>
            <a:endParaRPr lang="en-US" sz="1800" dirty="0" smtClean="0">
              <a:latin typeface="Arial" pitchFamily="34" charset="0"/>
              <a:cs typeface="Arial" pitchFamily="34" charset="0"/>
            </a:endParaRPr>
          </a:p>
          <a:p>
            <a:pPr marL="23813" lvl="2" indent="-23813" eaLnBrk="1" fontAlgn="auto" hangingPunct="1">
              <a:spcBef>
                <a:spcPts val="0"/>
              </a:spcBef>
              <a:spcAft>
                <a:spcPts val="0"/>
              </a:spcAft>
              <a:buNone/>
              <a:tabLst>
                <a:tab pos="228600" algn="l"/>
                <a:tab pos="4572000" algn="l"/>
              </a:tabLst>
              <a:defRPr/>
            </a:pPr>
            <a:endParaRPr lang="en-US" sz="1800" dirty="0" smtClean="0">
              <a:latin typeface="Arial" pitchFamily="34" charset="0"/>
              <a:cs typeface="Arial" pitchFamily="34" charset="0"/>
            </a:endParaRPr>
          </a:p>
          <a:p>
            <a:pPr marL="23813" lvl="2" indent="-23813" eaLnBrk="1" fontAlgn="auto" hangingPunct="1">
              <a:spcBef>
                <a:spcPts val="0"/>
              </a:spcBef>
              <a:spcAft>
                <a:spcPts val="0"/>
              </a:spcAft>
              <a:buNone/>
              <a:tabLst>
                <a:tab pos="228600" algn="l"/>
                <a:tab pos="4572000" algn="l"/>
              </a:tabLst>
              <a:defRPr/>
            </a:pPr>
            <a:r>
              <a:rPr lang="en-US" sz="1800" dirty="0" smtClean="0">
                <a:solidFill>
                  <a:srgbClr val="FF00FF"/>
                </a:solidFill>
                <a:latin typeface="Arial" pitchFamily="34" charset="0"/>
                <a:cs typeface="Arial" pitchFamily="34" charset="0"/>
              </a:rPr>
              <a:t>	</a:t>
            </a:r>
          </a:p>
          <a:p>
            <a:pPr marL="23813" lvl="2" indent="-23813" eaLnBrk="1" fontAlgn="auto" hangingPunct="1">
              <a:spcBef>
                <a:spcPts val="0"/>
              </a:spcBef>
              <a:spcAft>
                <a:spcPts val="0"/>
              </a:spcAft>
              <a:buNone/>
              <a:tabLst>
                <a:tab pos="685800" algn="l"/>
                <a:tab pos="4572000" algn="l"/>
              </a:tabLst>
              <a:defRPr/>
            </a:pPr>
            <a:r>
              <a:rPr lang="en-US" sz="1800" dirty="0" smtClean="0">
                <a:solidFill>
                  <a:srgbClr val="FF00FF"/>
                </a:solidFill>
                <a:latin typeface="Arial" pitchFamily="34" charset="0"/>
                <a:cs typeface="Arial" pitchFamily="34" charset="0"/>
              </a:rPr>
              <a:t>		</a:t>
            </a:r>
          </a:p>
          <a:p>
            <a:pPr marL="23813" lvl="2" indent="-23813" eaLnBrk="1" fontAlgn="auto" hangingPunct="1">
              <a:spcBef>
                <a:spcPts val="0"/>
              </a:spcBef>
              <a:spcAft>
                <a:spcPts val="0"/>
              </a:spcAft>
              <a:buNone/>
              <a:tabLst>
                <a:tab pos="685800" algn="l"/>
                <a:tab pos="4572000" algn="l"/>
              </a:tabLst>
              <a:defRPr/>
            </a:pPr>
            <a:r>
              <a:rPr lang="en-US" sz="1800" dirty="0" smtClean="0">
                <a:solidFill>
                  <a:srgbClr val="FF00FF"/>
                </a:solidFill>
                <a:latin typeface="Arial" pitchFamily="34" charset="0"/>
                <a:cs typeface="Arial" pitchFamily="34" charset="0"/>
              </a:rPr>
              <a:t>		</a:t>
            </a:r>
          </a:p>
          <a:p>
            <a:pPr marL="50800" lvl="2" indent="-23813" eaLnBrk="1" fontAlgn="auto" hangingPunct="1">
              <a:spcBef>
                <a:spcPts val="0"/>
              </a:spcBef>
              <a:spcAft>
                <a:spcPts val="0"/>
              </a:spcAft>
              <a:buNone/>
              <a:tabLst>
                <a:tab pos="228600" algn="l"/>
                <a:tab pos="4572000" algn="l"/>
              </a:tabLst>
              <a:defRPr/>
            </a:pPr>
            <a:r>
              <a:rPr lang="en-US" sz="1800" dirty="0" smtClean="0">
                <a:solidFill>
                  <a:srgbClr val="FF00FF"/>
                </a:solidFill>
                <a:latin typeface="Arial" pitchFamily="34" charset="0"/>
                <a:cs typeface="Arial" pitchFamily="34" charset="0"/>
              </a:rPr>
              <a:t>		</a:t>
            </a:r>
          </a:p>
          <a:p>
            <a:pPr marL="50800" lvl="2" indent="-23813" eaLnBrk="1" fontAlgn="auto" hangingPunct="1">
              <a:spcBef>
                <a:spcPts val="0"/>
              </a:spcBef>
              <a:spcAft>
                <a:spcPts val="0"/>
              </a:spcAft>
              <a:buNone/>
              <a:tabLst>
                <a:tab pos="685800" algn="l"/>
                <a:tab pos="4572000" algn="l"/>
              </a:tabLst>
              <a:defRPr/>
            </a:pPr>
            <a:r>
              <a:rPr lang="en-US" sz="1800" dirty="0" smtClean="0">
                <a:solidFill>
                  <a:srgbClr val="FF00FF"/>
                </a:solidFill>
                <a:latin typeface="Arial" pitchFamily="34" charset="0"/>
                <a:cs typeface="Arial" pitchFamily="34" charset="0"/>
              </a:rPr>
              <a:t>		</a:t>
            </a:r>
          </a:p>
          <a:p>
            <a:pPr marL="117475" lvl="2" indent="-23813" eaLnBrk="1" fontAlgn="auto" hangingPunct="1">
              <a:spcBef>
                <a:spcPts val="0"/>
              </a:spcBef>
              <a:spcAft>
                <a:spcPts val="0"/>
              </a:spcAft>
              <a:buNone/>
              <a:tabLst>
                <a:tab pos="631825" algn="l"/>
                <a:tab pos="4572000" algn="l"/>
              </a:tabLst>
              <a:defRPr/>
            </a:pPr>
            <a:r>
              <a:rPr lang="en-US" sz="1800" dirty="0" smtClean="0">
                <a:solidFill>
                  <a:srgbClr val="FF00FF"/>
                </a:solidFill>
                <a:latin typeface="Arial" pitchFamily="34" charset="0"/>
                <a:cs typeface="Arial" pitchFamily="34" charset="0"/>
              </a:rPr>
              <a:t>		</a:t>
            </a:r>
          </a:p>
          <a:p>
            <a:pPr marL="117475" lvl="2" indent="-23813" eaLnBrk="1" fontAlgn="auto" hangingPunct="1">
              <a:spcBef>
                <a:spcPts val="0"/>
              </a:spcBef>
              <a:spcAft>
                <a:spcPts val="0"/>
              </a:spcAft>
              <a:buNone/>
              <a:tabLst>
                <a:tab pos="685800" algn="l"/>
                <a:tab pos="4572000" algn="l"/>
              </a:tabLst>
              <a:defRPr/>
            </a:pPr>
            <a:r>
              <a:rPr lang="en-US" sz="1800" dirty="0" smtClean="0">
                <a:solidFill>
                  <a:srgbClr val="FF00FF"/>
                </a:solidFill>
                <a:latin typeface="Arial" pitchFamily="34" charset="0"/>
                <a:cs typeface="Arial" pitchFamily="34" charset="0"/>
              </a:rPr>
              <a:t>			</a:t>
            </a:r>
          </a:p>
          <a:p>
            <a:pPr marL="50800" lvl="2" indent="-23813" eaLnBrk="1" fontAlgn="auto" hangingPunct="1">
              <a:spcBef>
                <a:spcPts val="0"/>
              </a:spcBef>
              <a:spcAft>
                <a:spcPts val="0"/>
              </a:spcAft>
              <a:buNone/>
              <a:tabLst>
                <a:tab pos="228600" algn="l"/>
                <a:tab pos="4572000" algn="l"/>
              </a:tabLst>
              <a:defRPr/>
            </a:pPr>
            <a:r>
              <a:rPr lang="en-US" sz="1800" dirty="0" smtClean="0">
                <a:solidFill>
                  <a:srgbClr val="FF00FF"/>
                </a:solidFill>
                <a:latin typeface="Arial" pitchFamily="34" charset="0"/>
                <a:cs typeface="Arial" pitchFamily="34" charset="0"/>
              </a:rPr>
              <a:t>	</a:t>
            </a:r>
          </a:p>
        </p:txBody>
      </p:sp>
      <p:sp>
        <p:nvSpPr>
          <p:cNvPr id="27651" name="Date Placeholder 2"/>
          <p:cNvSpPr>
            <a:spLocks noGrp="1"/>
          </p:cNvSpPr>
          <p:nvPr>
            <p:ph type="dt" sz="half" idx="4294967295"/>
          </p:nvPr>
        </p:nvSpPr>
        <p:spPr bwMode="auto">
          <a:xfrm>
            <a:off x="8619744" y="6515549"/>
            <a:ext cx="274320" cy="233362"/>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0E587E45-695F-4682-9AD6-5D202C04267E}" type="slidenum">
              <a:rPr lang="en-US" sz="1400" smtClean="0"/>
              <a:pPr algn="l" fontAlgn="base">
                <a:spcBef>
                  <a:spcPct val="0"/>
                </a:spcBef>
                <a:spcAft>
                  <a:spcPct val="0"/>
                </a:spcAft>
                <a:defRPr/>
              </a:pPr>
              <a:t>41</a:t>
            </a:fld>
            <a:endParaRPr lang="en-US" sz="1400" dirty="0" smtClean="0"/>
          </a:p>
        </p:txBody>
      </p:sp>
      <p:sp>
        <p:nvSpPr>
          <p:cNvPr id="8" name="TextBox 7"/>
          <p:cNvSpPr txBox="1"/>
          <p:nvPr/>
        </p:nvSpPr>
        <p:spPr>
          <a:xfrm>
            <a:off x="435864" y="1446208"/>
            <a:ext cx="832104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code       segment</a:t>
            </a:r>
          </a:p>
        </p:txBody>
      </p:sp>
      <p:sp>
        <p:nvSpPr>
          <p:cNvPr id="9" name="TextBox 8"/>
          <p:cNvSpPr txBox="1"/>
          <p:nvPr/>
        </p:nvSpPr>
        <p:spPr>
          <a:xfrm>
            <a:off x="435864" y="1714488"/>
            <a:ext cx="832104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b="1" dirty="0" smtClean="0">
                <a:solidFill>
                  <a:schemeClr val="bg1"/>
                </a:solidFill>
                <a:cs typeface="Arial" pitchFamily="34" charset="0"/>
              </a:rPr>
              <a:t>  </a:t>
            </a:r>
            <a:r>
              <a:rPr lang="en-US" b="1" dirty="0" smtClean="0">
                <a:solidFill>
                  <a:schemeClr val="bg1"/>
                </a:solidFill>
                <a:latin typeface="Arial Narrow" pitchFamily="34" charset="0"/>
              </a:rPr>
              <a:t>assume </a:t>
            </a:r>
            <a:r>
              <a:rPr lang="en-US" b="1" dirty="0" err="1" smtClean="0">
                <a:solidFill>
                  <a:schemeClr val="bg1"/>
                </a:solidFill>
                <a:latin typeface="Arial Narrow" pitchFamily="34" charset="0"/>
              </a:rPr>
              <a:t>CS:code</a:t>
            </a: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DS:data</a:t>
            </a:r>
            <a:r>
              <a:rPr lang="en-US" b="1" dirty="0" smtClean="0">
                <a:solidFill>
                  <a:schemeClr val="bg1"/>
                </a:solidFill>
                <a:latin typeface="Arial Narrow" pitchFamily="34" charset="0"/>
              </a:rPr>
              <a:t>, </a:t>
            </a:r>
            <a:r>
              <a:rPr lang="en-US" b="1" dirty="0" err="1" smtClean="0">
                <a:solidFill>
                  <a:schemeClr val="bg1"/>
                </a:solidFill>
                <a:latin typeface="Arial Narrow" pitchFamily="34" charset="0"/>
              </a:rPr>
              <a:t>SS:_stack</a:t>
            </a:r>
            <a:endParaRPr lang="en-US" b="1" dirty="0" smtClean="0">
              <a:solidFill>
                <a:schemeClr val="bg1"/>
              </a:solidFill>
              <a:latin typeface="Arial Narrow" pitchFamily="34" charset="0"/>
            </a:endParaRPr>
          </a:p>
        </p:txBody>
      </p:sp>
      <p:sp>
        <p:nvSpPr>
          <p:cNvPr id="10" name="TextBox 9"/>
          <p:cNvSpPr txBox="1"/>
          <p:nvPr/>
        </p:nvSpPr>
        <p:spPr>
          <a:xfrm>
            <a:off x="435864" y="2030720"/>
            <a:ext cx="832104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smtClean="0">
                <a:solidFill>
                  <a:schemeClr val="bg1"/>
                </a:solidFill>
                <a:cs typeface="Arial" pitchFamily="34" charset="0"/>
              </a:rPr>
              <a:t>PS:</a:t>
            </a:r>
          </a:p>
        </p:txBody>
      </p:sp>
      <p:sp>
        <p:nvSpPr>
          <p:cNvPr id="11" name="TextBox 10"/>
          <p:cNvSpPr txBox="1"/>
          <p:nvPr/>
        </p:nvSpPr>
        <p:spPr>
          <a:xfrm>
            <a:off x="435864" y="3306126"/>
            <a:ext cx="8321040" cy="30777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0" lvl="1">
              <a:tabLst>
                <a:tab pos="914400" algn="l"/>
                <a:tab pos="1600200" algn="l"/>
                <a:tab pos="3657600" algn="l"/>
              </a:tabLst>
            </a:pPr>
            <a:r>
              <a:rPr lang="en-US" b="1"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smtClean="0">
                <a:solidFill>
                  <a:schemeClr val="bg1"/>
                </a:solidFill>
                <a:cs typeface="Arial" pitchFamily="34" charset="0"/>
              </a:rPr>
              <a:t>CX,4</a:t>
            </a:r>
            <a:r>
              <a:rPr lang="en-US" b="1"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Gán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thanh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ghi</a:t>
            </a:r>
            <a:r>
              <a:rPr lang="en-US" sz="2000" dirty="0" smtClean="0">
                <a:solidFill>
                  <a:schemeClr val="bg1"/>
                </a:solidFill>
                <a:latin typeface="Times New Roman" pitchFamily="18" charset="0"/>
                <a:cs typeface="Times New Roman" pitchFamily="18" charset="0"/>
              </a:rPr>
              <a:t> CX=4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số</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vòng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lặp</a:t>
            </a:r>
            <a:r>
              <a:rPr lang="en-US" sz="2000" dirty="0" smtClean="0">
                <a:solidFill>
                  <a:schemeClr val="bg1"/>
                </a:solidFill>
                <a:latin typeface="Times New Roman" pitchFamily="18" charset="0"/>
                <a:cs typeface="Times New Roman" pitchFamily="18" charset="0"/>
              </a:rPr>
              <a:t>)</a:t>
            </a:r>
          </a:p>
        </p:txBody>
      </p:sp>
      <p:sp>
        <p:nvSpPr>
          <p:cNvPr id="13" name="TextBox 12"/>
          <p:cNvSpPr txBox="1"/>
          <p:nvPr/>
        </p:nvSpPr>
        <p:spPr>
          <a:xfrm>
            <a:off x="435864" y="3606203"/>
            <a:ext cx="8321040" cy="1687641"/>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914400" algn="l"/>
                <a:tab pos="1600200" algn="l"/>
                <a:tab pos="3657600" algn="l"/>
              </a:tabLst>
            </a:pPr>
            <a:r>
              <a:rPr lang="en-US" b="1" dirty="0">
                <a:solidFill>
                  <a:srgbClr val="FF00FF"/>
                </a:solidFill>
                <a:cs typeface="Arial" pitchFamily="34" charset="0"/>
              </a:rPr>
              <a:t> </a:t>
            </a:r>
            <a:r>
              <a:rPr lang="en-US" b="1" dirty="0" smtClean="0">
                <a:solidFill>
                  <a:srgbClr val="FF00FF"/>
                </a:solidFill>
                <a:cs typeface="Arial" pitchFamily="34" charset="0"/>
              </a:rPr>
              <a:t>    </a:t>
            </a:r>
            <a:r>
              <a:rPr lang="en-US" b="1" dirty="0">
                <a:solidFill>
                  <a:srgbClr val="FF00FF"/>
                </a:solidFill>
                <a:cs typeface="Arial" pitchFamily="34" charset="0"/>
              </a:rPr>
              <a:t> </a:t>
            </a:r>
            <a:r>
              <a:rPr lang="en-US" b="1" dirty="0" smtClean="0">
                <a:solidFill>
                  <a:srgbClr val="FF00FF"/>
                </a:solidFill>
                <a:cs typeface="Arial" pitchFamily="34" charset="0"/>
              </a:rPr>
              <a:t> </a:t>
            </a:r>
            <a:r>
              <a:rPr lang="en-US" b="1" dirty="0" smtClean="0">
                <a:solidFill>
                  <a:schemeClr val="bg1"/>
                </a:solidFill>
                <a:cs typeface="Arial" pitchFamily="34" charset="0"/>
              </a:rPr>
              <a:t>L1:</a:t>
            </a:r>
          </a:p>
          <a:p>
            <a:pPr marL="115888">
              <a:lnSpc>
                <a:spcPts val="2200"/>
              </a:lnSpc>
              <a:tabLst>
                <a:tab pos="914400" algn="l"/>
                <a:tab pos="1600200" algn="l"/>
                <a:tab pos="3657600" algn="l"/>
              </a:tabLst>
            </a:pPr>
            <a:r>
              <a:rPr lang="en-US" sz="1700" b="1"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smtClean="0">
                <a:solidFill>
                  <a:schemeClr val="bg1"/>
                </a:solidFill>
                <a:cs typeface="Arial" pitchFamily="34" charset="0"/>
              </a:rPr>
              <a:t>AX,FV</a:t>
            </a:r>
            <a:r>
              <a:rPr lang="en-US" b="1"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Gán</a:t>
            </a:r>
            <a:r>
              <a:rPr lang="en-US" sz="2000" dirty="0" smtClean="0">
                <a:solidFill>
                  <a:schemeClr val="bg1"/>
                </a:solidFill>
                <a:latin typeface="Times New Roman" pitchFamily="18" charset="0"/>
                <a:cs typeface="Times New Roman" pitchFamily="18" charset="0"/>
              </a:rPr>
              <a:t> AX=FV</a:t>
            </a:r>
          </a:p>
          <a:p>
            <a:pPr marL="115888">
              <a:lnSpc>
                <a:spcPts val="2200"/>
              </a:lnSpc>
              <a:tabLst>
                <a:tab pos="914400" algn="l"/>
                <a:tab pos="1600200" algn="l"/>
                <a:tab pos="3657600" algn="l"/>
              </a:tabLst>
            </a:pPr>
            <a:r>
              <a:rPr lang="en-US" sz="2000" dirty="0">
                <a:solidFill>
                  <a:srgbClr val="FF00FF"/>
                </a:solidFill>
                <a:latin typeface="Times New Roman" pitchFamily="18" charset="0"/>
                <a:cs typeface="Times New Roman" pitchFamily="18" charset="0"/>
              </a:rPr>
              <a:t>	</a:t>
            </a:r>
            <a:r>
              <a:rPr lang="en-US" sz="1700" b="1" dirty="0" err="1">
                <a:solidFill>
                  <a:schemeClr val="bg1"/>
                </a:solidFill>
                <a:cs typeface="Arial" pitchFamily="34" charset="0"/>
              </a:rPr>
              <a:t>mul</a:t>
            </a:r>
            <a:r>
              <a:rPr lang="en-US" sz="1700" b="1" dirty="0">
                <a:solidFill>
                  <a:srgbClr val="FF00FF"/>
                </a:solidFill>
                <a:cs typeface="Arial" pitchFamily="34" charset="0"/>
              </a:rPr>
              <a:t>	</a:t>
            </a:r>
            <a:r>
              <a:rPr lang="en-US" sz="1700" b="1" dirty="0" err="1">
                <a:solidFill>
                  <a:schemeClr val="bg1"/>
                </a:solidFill>
                <a:cs typeface="Arial" pitchFamily="34" charset="0"/>
              </a:rPr>
              <a:t>Fac</a:t>
            </a:r>
            <a:r>
              <a:rPr lang="en-US" sz="2000" dirty="0" smtClean="0">
                <a:solidFill>
                  <a:srgbClr val="FF00FF"/>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 AX*</a:t>
            </a:r>
            <a:r>
              <a:rPr lang="en-US" sz="2000" dirty="0" err="1" smtClean="0">
                <a:solidFill>
                  <a:schemeClr val="bg1"/>
                </a:solidFill>
                <a:latin typeface="Times New Roman" pitchFamily="18" charset="0"/>
                <a:cs typeface="Times New Roman" pitchFamily="18" charset="0"/>
              </a:rPr>
              <a:t>Fac</a:t>
            </a:r>
            <a:r>
              <a:rPr lang="en-US" sz="2000" dirty="0" smtClean="0">
                <a:solidFill>
                  <a:schemeClr val="bg1"/>
                </a:solidFill>
                <a:latin typeface="Times New Roman" pitchFamily="18" charset="0"/>
                <a:cs typeface="Times New Roman" pitchFamily="18" charset="0"/>
              </a:rPr>
              <a:t>=DX:AX (song DX=0)</a:t>
            </a:r>
          </a:p>
          <a:p>
            <a:pPr marL="115888">
              <a:lnSpc>
                <a:spcPts val="2200"/>
              </a:lnSpc>
              <a:tabLst>
                <a:tab pos="914400" algn="l"/>
                <a:tab pos="1600200" algn="l"/>
                <a:tab pos="3657600" algn="l"/>
              </a:tabLst>
            </a:pPr>
            <a:r>
              <a:rPr lang="en-US" sz="2000" dirty="0">
                <a:solidFill>
                  <a:srgbClr val="FF00FF"/>
                </a:solidFill>
                <a:latin typeface="Times New Roman" pitchFamily="18" charset="0"/>
                <a:cs typeface="Times New Roman" pitchFamily="18" charset="0"/>
              </a:rPr>
              <a:t>	</a:t>
            </a:r>
            <a:r>
              <a:rPr lang="en-US" sz="1700" b="1" dirty="0" err="1">
                <a:solidFill>
                  <a:schemeClr val="bg1"/>
                </a:solidFill>
                <a:cs typeface="Arial" pitchFamily="34" charset="0"/>
              </a:rPr>
              <a:t>mov</a:t>
            </a:r>
            <a:r>
              <a:rPr lang="en-US" sz="1700" b="1" dirty="0">
                <a:solidFill>
                  <a:srgbClr val="FF00FF"/>
                </a:solidFill>
                <a:cs typeface="Arial" pitchFamily="34" charset="0"/>
              </a:rPr>
              <a:t>	</a:t>
            </a:r>
            <a:r>
              <a:rPr lang="en-US" sz="1700" b="1" dirty="0" smtClean="0">
                <a:solidFill>
                  <a:schemeClr val="bg1"/>
                </a:solidFill>
                <a:cs typeface="Arial" pitchFamily="34" charset="0"/>
              </a:rPr>
              <a:t>FV,AX </a:t>
            </a:r>
          </a:p>
          <a:p>
            <a:pPr marL="115888">
              <a:lnSpc>
                <a:spcPts val="2200"/>
              </a:lnSpc>
              <a:tabLst>
                <a:tab pos="914400" algn="l"/>
                <a:tab pos="1600200" algn="l"/>
                <a:tab pos="3657600" algn="l"/>
              </a:tabLst>
            </a:pPr>
            <a:r>
              <a:rPr lang="en-US" sz="1700" b="1" dirty="0">
                <a:solidFill>
                  <a:srgbClr val="FF00FF"/>
                </a:solidFill>
                <a:cs typeface="Arial" pitchFamily="34" charset="0"/>
              </a:rPr>
              <a:t>	</a:t>
            </a:r>
            <a:r>
              <a:rPr lang="en-US" sz="1700" b="1" dirty="0" err="1" smtClean="0">
                <a:solidFill>
                  <a:schemeClr val="bg1"/>
                </a:solidFill>
                <a:cs typeface="Arial" pitchFamily="34" charset="0"/>
              </a:rPr>
              <a:t>inc</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Fac</a:t>
            </a:r>
            <a:r>
              <a:rPr lang="en-US" sz="1700" b="1" dirty="0" smtClean="0">
                <a:solidFill>
                  <a:srgbClr val="FF00FF"/>
                </a:solidFill>
                <a:cs typeface="Arial" pitchFamily="34" charset="0"/>
              </a:rPr>
              <a:t>	</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Tăng</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Fac</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lên</a:t>
            </a:r>
            <a:r>
              <a:rPr lang="en-US" sz="2000" dirty="0">
                <a:solidFill>
                  <a:schemeClr val="bg1"/>
                </a:solidFill>
                <a:latin typeface="Times New Roman" pitchFamily="18" charset="0"/>
                <a:cs typeface="Times New Roman" pitchFamily="18" charset="0"/>
              </a:rPr>
              <a:t> 1</a:t>
            </a:r>
          </a:p>
          <a:p>
            <a:pPr marL="115888">
              <a:lnSpc>
                <a:spcPts val="2200"/>
              </a:lnSpc>
              <a:tabLst>
                <a:tab pos="914400" algn="l"/>
                <a:tab pos="1600200" algn="l"/>
                <a:tab pos="3657600" algn="l"/>
              </a:tabLst>
            </a:pPr>
            <a:r>
              <a:rPr lang="en-US" sz="1700" b="1" dirty="0">
                <a:solidFill>
                  <a:srgbClr val="FF00FF"/>
                </a:solidFill>
                <a:cs typeface="Arial" pitchFamily="34" charset="0"/>
              </a:rPr>
              <a:t>	</a:t>
            </a:r>
            <a:r>
              <a:rPr lang="en-US" sz="1700" b="1" dirty="0" smtClean="0">
                <a:solidFill>
                  <a:schemeClr val="bg1"/>
                </a:solidFill>
                <a:cs typeface="Arial" pitchFamily="34" charset="0"/>
              </a:rPr>
              <a:t>loop</a:t>
            </a:r>
            <a:r>
              <a:rPr lang="en-US" sz="1700" b="1" dirty="0" smtClean="0">
                <a:solidFill>
                  <a:srgbClr val="FF00FF"/>
                </a:solidFill>
                <a:cs typeface="Arial" pitchFamily="34" charset="0"/>
              </a:rPr>
              <a:t>	</a:t>
            </a:r>
            <a:r>
              <a:rPr lang="en-US" sz="1700" b="1" dirty="0" smtClean="0">
                <a:solidFill>
                  <a:schemeClr val="bg1"/>
                </a:solidFill>
                <a:cs typeface="Arial" pitchFamily="34" charset="0"/>
              </a:rPr>
              <a:t>L1</a:t>
            </a:r>
            <a:r>
              <a:rPr lang="en-US" sz="1700" b="1"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a:solidFill>
                  <a:schemeClr val="bg1"/>
                </a:solidFill>
                <a:latin typeface="Times New Roman" pitchFamily="18" charset="0"/>
                <a:cs typeface="Times New Roman" pitchFamily="18" charset="0"/>
              </a:rPr>
              <a:t>CX=CX-1 </a:t>
            </a:r>
            <a:r>
              <a:rPr lang="en-US" sz="2000" dirty="0" err="1" smtClean="0">
                <a:solidFill>
                  <a:schemeClr val="bg1"/>
                </a:solidFill>
                <a:latin typeface="Times New Roman" pitchFamily="18" charset="0"/>
                <a:cs typeface="Times New Roman" pitchFamily="18" charset="0"/>
              </a:rPr>
              <a:t>và</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a:solidFill>
                  <a:schemeClr val="bg1"/>
                </a:solidFill>
                <a:latin typeface="Times New Roman" pitchFamily="18" charset="0"/>
                <a:cs typeface="Times New Roman" pitchFamily="18" charset="0"/>
              </a:rPr>
              <a:t>CX=0</a:t>
            </a:r>
            <a:r>
              <a:rPr lang="en-US" sz="2000" dirty="0" smtClean="0">
                <a:solidFill>
                  <a:schemeClr val="bg1"/>
                </a:solidFill>
                <a:latin typeface="Times New Roman" pitchFamily="18" charset="0"/>
                <a:cs typeface="Times New Roman" pitchFamily="18" charset="0"/>
              </a:rPr>
              <a:t>?</a:t>
            </a:r>
          </a:p>
        </p:txBody>
      </p:sp>
      <p:sp>
        <p:nvSpPr>
          <p:cNvPr id="19" name="TextBox 18"/>
          <p:cNvSpPr txBox="1"/>
          <p:nvPr/>
        </p:nvSpPr>
        <p:spPr>
          <a:xfrm>
            <a:off x="435864" y="5293844"/>
            <a:ext cx="8321040" cy="584775"/>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7475" lvl="2" indent="-23813" eaLnBrk="1" fontAlgn="auto" hangingPunct="1">
              <a:spcBef>
                <a:spcPts val="0"/>
              </a:spcBef>
              <a:spcAft>
                <a:spcPts val="0"/>
              </a:spcAft>
              <a:buNone/>
              <a:tabLst>
                <a:tab pos="914400" algn="l"/>
                <a:tab pos="1600200" algn="l"/>
                <a:tab pos="3657600" algn="l"/>
                <a:tab pos="4572000" algn="l"/>
              </a:tabLst>
              <a:defRPr/>
            </a:pPr>
            <a:r>
              <a:rPr lang="en-US" b="1"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smtClean="0">
                <a:solidFill>
                  <a:schemeClr val="bg1"/>
                </a:solidFill>
                <a:cs typeface="Arial" pitchFamily="34" charset="0"/>
              </a:rPr>
              <a:t>AH,4Ch</a:t>
            </a:r>
            <a:r>
              <a:rPr lang="en-US" b="1"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Về</a:t>
            </a:r>
            <a:r>
              <a:rPr lang="en-US" sz="2000" dirty="0" smtClean="0">
                <a:solidFill>
                  <a:schemeClr val="bg1"/>
                </a:solidFill>
                <a:latin typeface="Times New Roman" pitchFamily="18" charset="0"/>
                <a:cs typeface="Times New Roman" pitchFamily="18" charset="0"/>
              </a:rPr>
              <a:t> DOS</a:t>
            </a:r>
          </a:p>
          <a:p>
            <a:pPr marL="117475" lvl="2" indent="-23813" eaLnBrk="1" fontAlgn="auto" hangingPunct="1">
              <a:spcBef>
                <a:spcPts val="0"/>
              </a:spcBef>
              <a:spcAft>
                <a:spcPts val="0"/>
              </a:spcAft>
              <a:buNone/>
              <a:tabLst>
                <a:tab pos="914400" algn="l"/>
                <a:tab pos="1600200" algn="l"/>
                <a:tab pos="3657600" algn="l"/>
              </a:tabLst>
              <a:defRPr/>
            </a:pPr>
            <a:r>
              <a:rPr lang="en-US" b="1" dirty="0" smtClean="0">
                <a:solidFill>
                  <a:srgbClr val="FF00FF"/>
                </a:solidFill>
                <a:cs typeface="Arial" pitchFamily="34" charset="0"/>
              </a:rPr>
              <a:t>		</a:t>
            </a:r>
            <a:r>
              <a:rPr lang="en-US" sz="1700" b="1" dirty="0" err="1" smtClean="0">
                <a:solidFill>
                  <a:schemeClr val="bg1"/>
                </a:solidFill>
                <a:cs typeface="Arial" pitchFamily="34" charset="0"/>
              </a:rPr>
              <a:t>int</a:t>
            </a:r>
            <a:r>
              <a:rPr lang="en-US" sz="1700" b="1" dirty="0" smtClean="0">
                <a:solidFill>
                  <a:schemeClr val="bg1"/>
                </a:solidFill>
                <a:cs typeface="Arial" pitchFamily="34" charset="0"/>
              </a:rPr>
              <a:t>      </a:t>
            </a:r>
            <a:r>
              <a:rPr lang="en-US" sz="1700" b="1" dirty="0" smtClean="0">
                <a:solidFill>
                  <a:srgbClr val="FF00FF"/>
                </a:solidFill>
                <a:cs typeface="Arial" pitchFamily="34" charset="0"/>
              </a:rPr>
              <a:t>	</a:t>
            </a:r>
            <a:r>
              <a:rPr lang="en-US" sz="1700" b="1" dirty="0" smtClean="0">
                <a:solidFill>
                  <a:schemeClr val="bg1"/>
                </a:solidFill>
                <a:cs typeface="Arial" pitchFamily="34" charset="0"/>
              </a:rPr>
              <a:t>21h</a:t>
            </a:r>
          </a:p>
        </p:txBody>
      </p:sp>
      <p:sp>
        <p:nvSpPr>
          <p:cNvPr id="20" name="TextBox 19"/>
          <p:cNvSpPr txBox="1"/>
          <p:nvPr/>
        </p:nvSpPr>
        <p:spPr>
          <a:xfrm>
            <a:off x="435864" y="5871406"/>
            <a:ext cx="8321040" cy="276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7475" lvl="2" indent="-23813" eaLnBrk="1" fontAlgn="auto" hangingPunct="1">
              <a:spcBef>
                <a:spcPts val="0"/>
              </a:spcBef>
              <a:spcAft>
                <a:spcPts val="0"/>
              </a:spcAft>
              <a:buNone/>
              <a:tabLst>
                <a:tab pos="914400" algn="l"/>
                <a:tab pos="4572000" algn="l"/>
              </a:tabLst>
              <a:defRPr/>
            </a:pPr>
            <a:r>
              <a:rPr lang="en-US" dirty="0" smtClean="0">
                <a:solidFill>
                  <a:srgbClr val="FF00FF"/>
                </a:solidFill>
                <a:cs typeface="Arial" pitchFamily="34" charset="0"/>
              </a:rPr>
              <a:t>	</a:t>
            </a:r>
            <a:r>
              <a:rPr lang="en-US" sz="1700" b="1" dirty="0" smtClean="0">
                <a:solidFill>
                  <a:schemeClr val="bg1"/>
                </a:solidFill>
                <a:cs typeface="Arial" pitchFamily="34" charset="0"/>
              </a:rPr>
              <a:t>code </a:t>
            </a:r>
            <a:r>
              <a:rPr lang="en-US" sz="1700" b="1" dirty="0" smtClean="0">
                <a:solidFill>
                  <a:srgbClr val="FF00FF"/>
                </a:solidFill>
                <a:cs typeface="Arial" pitchFamily="34" charset="0"/>
              </a:rPr>
              <a:t>	</a:t>
            </a:r>
            <a:r>
              <a:rPr lang="en-US" sz="1700" b="1" dirty="0" smtClean="0">
                <a:solidFill>
                  <a:schemeClr val="bg1"/>
                </a:solidFill>
                <a:cs typeface="Arial" pitchFamily="34" charset="0"/>
              </a:rPr>
              <a:t>ends</a:t>
            </a:r>
          </a:p>
        </p:txBody>
      </p:sp>
      <p:sp>
        <p:nvSpPr>
          <p:cNvPr id="21" name="TextBox 20"/>
          <p:cNvSpPr txBox="1"/>
          <p:nvPr/>
        </p:nvSpPr>
        <p:spPr>
          <a:xfrm>
            <a:off x="435864" y="6157158"/>
            <a:ext cx="8321040" cy="276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7475" lvl="2" indent="-23813" fontAlgn="auto">
              <a:spcBef>
                <a:spcPts val="0"/>
              </a:spcBef>
              <a:spcAft>
                <a:spcPts val="0"/>
              </a:spcAft>
              <a:tabLst>
                <a:tab pos="914400" algn="l"/>
                <a:tab pos="4572000" algn="l"/>
              </a:tabLst>
              <a:defRPr/>
            </a:pPr>
            <a:r>
              <a:rPr lang="en-US" b="1" dirty="0" smtClean="0">
                <a:solidFill>
                  <a:schemeClr val="bg1"/>
                </a:solidFill>
                <a:cs typeface="Arial" pitchFamily="34" charset="0"/>
              </a:rPr>
              <a:t> </a:t>
            </a:r>
            <a:r>
              <a:rPr lang="en-US" sz="1700" b="1" dirty="0" smtClean="0">
                <a:solidFill>
                  <a:schemeClr val="bg1"/>
                </a:solidFill>
                <a:cs typeface="Arial" pitchFamily="34" charset="0"/>
              </a:rPr>
              <a:t>END</a:t>
            </a:r>
            <a:r>
              <a:rPr lang="en-US" sz="1700" b="1" dirty="0" smtClean="0">
                <a:solidFill>
                  <a:srgbClr val="FF00FF"/>
                </a:solidFill>
                <a:cs typeface="Arial" pitchFamily="34" charset="0"/>
              </a:rPr>
              <a:t>	</a:t>
            </a:r>
            <a:r>
              <a:rPr lang="en-US" sz="1700" b="1" dirty="0" smtClean="0">
                <a:solidFill>
                  <a:schemeClr val="bg1"/>
                </a:solidFill>
                <a:cs typeface="Arial" pitchFamily="34" charset="0"/>
              </a:rPr>
              <a:t>PS</a:t>
            </a:r>
          </a:p>
        </p:txBody>
      </p:sp>
      <p:sp>
        <p:nvSpPr>
          <p:cNvPr id="23" name="TextBox 22"/>
          <p:cNvSpPr txBox="1"/>
          <p:nvPr/>
        </p:nvSpPr>
        <p:spPr>
          <a:xfrm>
            <a:off x="435864" y="2292662"/>
            <a:ext cx="8321040" cy="512961"/>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a:lnSpc>
                <a:spcPts val="2000"/>
              </a:lnSpc>
              <a:spcBef>
                <a:spcPts val="0"/>
              </a:spcBef>
              <a:tabLst>
                <a:tab pos="914400" algn="l"/>
                <a:tab pos="1600200" algn="l"/>
                <a:tab pos="36576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err="1" smtClean="0">
                <a:solidFill>
                  <a:schemeClr val="bg1"/>
                </a:solidFill>
                <a:cs typeface="Arial" pitchFamily="34" charset="0"/>
              </a:rPr>
              <a:t>AX,data</a:t>
            </a:r>
            <a:r>
              <a:rPr lang="en-US"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Đưa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phần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địa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chỉ</a:t>
            </a:r>
            <a:r>
              <a:rPr lang="en-US" sz="2000" dirty="0" smtClean="0">
                <a:solidFill>
                  <a:schemeClr val="bg1"/>
                </a:solidFill>
                <a:latin typeface="Times New Roman" pitchFamily="18" charset="0"/>
                <a:cs typeface="Times New Roman" pitchFamily="18" charset="0"/>
              </a:rPr>
              <a:t> segment </a:t>
            </a:r>
            <a:r>
              <a:rPr lang="en-US" sz="2000" dirty="0" err="1" smtClean="0">
                <a:solidFill>
                  <a:schemeClr val="bg1"/>
                </a:solidFill>
                <a:latin typeface="Times New Roman" pitchFamily="18" charset="0"/>
                <a:cs typeface="Times New Roman" pitchFamily="18" charset="0"/>
              </a:rPr>
              <a:t>của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vùng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nhớ</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dữ</a:t>
            </a:r>
            <a:endParaRPr lang="en-US" sz="2000" dirty="0" smtClean="0">
              <a:solidFill>
                <a:schemeClr val="bg1"/>
              </a:solidFill>
              <a:latin typeface="Times New Roman" pitchFamily="18" charset="0"/>
              <a:cs typeface="Times New Roman" pitchFamily="18" charset="0"/>
            </a:endParaRPr>
          </a:p>
          <a:p>
            <a:pPr indent="3175" algn="just" eaLnBrk="1" hangingPunct="1">
              <a:lnSpc>
                <a:spcPts val="2000"/>
              </a:lnSpc>
              <a:spcBef>
                <a:spcPts val="0"/>
              </a:spcBef>
              <a:tabLst>
                <a:tab pos="914400" algn="l"/>
                <a:tab pos="1600200"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smtClean="0">
                <a:solidFill>
                  <a:schemeClr val="bg1"/>
                </a:solidFill>
                <a:cs typeface="Arial" pitchFamily="34" charset="0"/>
              </a:rPr>
              <a:t>DS,AX</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liệu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vào</a:t>
            </a:r>
            <a:r>
              <a:rPr lang="en-US" sz="2000" dirty="0" smtClean="0">
                <a:solidFill>
                  <a:schemeClr val="bg1"/>
                </a:solidFill>
                <a:latin typeface="Times New Roman" pitchFamily="18" charset="0"/>
                <a:cs typeface="Times New Roman" pitchFamily="18" charset="0"/>
              </a:rPr>
              <a:t> DS</a:t>
            </a:r>
            <a:endParaRPr lang="en-US" sz="2000" b="1" dirty="0" smtClean="0">
              <a:solidFill>
                <a:schemeClr val="bg1"/>
              </a:solidFill>
              <a:latin typeface="Arial Narrow" pitchFamily="34" charset="0"/>
            </a:endParaRPr>
          </a:p>
        </p:txBody>
      </p:sp>
      <p:sp>
        <p:nvSpPr>
          <p:cNvPr id="24" name="TextBox 23"/>
          <p:cNvSpPr txBox="1"/>
          <p:nvPr/>
        </p:nvSpPr>
        <p:spPr>
          <a:xfrm>
            <a:off x="435864" y="2797847"/>
            <a:ext cx="8321040" cy="512961"/>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indent="3175" algn="just">
              <a:lnSpc>
                <a:spcPts val="2000"/>
              </a:lnSpc>
              <a:spcBef>
                <a:spcPts val="0"/>
              </a:spcBef>
              <a:tabLst>
                <a:tab pos="914400" algn="l"/>
                <a:tab pos="1600200" algn="l"/>
                <a:tab pos="3657600" algn="l"/>
              </a:tabLst>
            </a:pPr>
            <a:r>
              <a:rPr lang="en-US" b="1" dirty="0" smtClean="0">
                <a:solidFill>
                  <a:srgbClr val="FF00FF"/>
                </a:solidFill>
                <a:latin typeface="Arial Narrow"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smtClean="0">
                <a:solidFill>
                  <a:schemeClr val="bg1"/>
                </a:solidFill>
                <a:cs typeface="Arial" pitchFamily="34" charset="0"/>
              </a:rPr>
              <a:t>FV,1</a:t>
            </a:r>
            <a:r>
              <a:rPr lang="en-US" b="1" dirty="0" smtClean="0">
                <a:solidFill>
                  <a:srgbClr val="FF00FF"/>
                </a:solidFill>
                <a:latin typeface="Arial Narrow"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Gán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biến</a:t>
            </a:r>
            <a:r>
              <a:rPr lang="en-US" sz="2000" dirty="0" smtClean="0">
                <a:solidFill>
                  <a:schemeClr val="bg1"/>
                </a:solidFill>
                <a:latin typeface="Times New Roman" pitchFamily="18" charset="0"/>
                <a:cs typeface="Times New Roman" pitchFamily="18" charset="0"/>
              </a:rPr>
              <a:t> FV=1</a:t>
            </a:r>
          </a:p>
          <a:p>
            <a:pPr indent="3175" algn="just" eaLnBrk="1" hangingPunct="1">
              <a:lnSpc>
                <a:spcPts val="2000"/>
              </a:lnSpc>
              <a:spcBef>
                <a:spcPts val="0"/>
              </a:spcBef>
              <a:tabLst>
                <a:tab pos="914400" algn="l"/>
                <a:tab pos="1600200" algn="l"/>
                <a:tab pos="3657600" algn="l"/>
              </a:tabLst>
            </a:pPr>
            <a:r>
              <a:rPr lang="en-US" dirty="0" smtClean="0">
                <a:solidFill>
                  <a:srgbClr val="FF00FF"/>
                </a:solidFill>
                <a:cs typeface="Arial" pitchFamily="34" charset="0"/>
              </a:rPr>
              <a:t>	</a:t>
            </a:r>
            <a:r>
              <a:rPr lang="en-US" sz="1700" b="1" dirty="0" err="1" smtClean="0">
                <a:solidFill>
                  <a:schemeClr val="bg1"/>
                </a:solidFill>
                <a:cs typeface="Arial" pitchFamily="34" charset="0"/>
              </a:rPr>
              <a:t>mov</a:t>
            </a:r>
            <a:r>
              <a:rPr lang="en-US" sz="1700" b="1" dirty="0" smtClean="0">
                <a:solidFill>
                  <a:srgbClr val="FF00FF"/>
                </a:solidFill>
                <a:cs typeface="Arial" pitchFamily="34" charset="0"/>
              </a:rPr>
              <a:t>	</a:t>
            </a:r>
            <a:r>
              <a:rPr lang="en-US" sz="1700" b="1" dirty="0" smtClean="0">
                <a:solidFill>
                  <a:schemeClr val="bg1"/>
                </a:solidFill>
                <a:cs typeface="Arial" pitchFamily="34" charset="0"/>
              </a:rPr>
              <a:t>Fac,2</a:t>
            </a:r>
            <a:r>
              <a:rPr lang="en-US" dirty="0" smtClean="0">
                <a:solidFill>
                  <a:srgbClr val="FF00FF"/>
                </a:solidFill>
                <a:cs typeface="Arial" pitchFamily="34" charset="0"/>
              </a:rPr>
              <a:t>	</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Gán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biến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Fac</a:t>
            </a:r>
            <a:r>
              <a:rPr lang="en-US" sz="2000" dirty="0" smtClean="0">
                <a:solidFill>
                  <a:schemeClr val="bg1"/>
                </a:solidFill>
                <a:latin typeface="Times New Roman" pitchFamily="18" charset="0"/>
                <a:cs typeface="Times New Roman" pitchFamily="18" charset="0"/>
              </a:rPr>
              <a:t>=2</a:t>
            </a:r>
            <a:endParaRPr lang="en-US" sz="2000" b="1" dirty="0" smtClean="0">
              <a:solidFill>
                <a:schemeClr val="bg1"/>
              </a:solidFill>
              <a:latin typeface="Arial Narrow" pitchFamily="34" charset="0"/>
            </a:endParaRPr>
          </a:p>
        </p:txBody>
      </p:sp>
      <p:sp>
        <p:nvSpPr>
          <p:cNvPr id="27" name="TextBox 26"/>
          <p:cNvSpPr txBox="1"/>
          <p:nvPr/>
        </p:nvSpPr>
        <p:spPr>
          <a:xfrm>
            <a:off x="438120" y="432412"/>
            <a:ext cx="8321040" cy="1025922"/>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lnSpc>
                <a:spcPts val="2000"/>
              </a:lnSpc>
              <a:tabLst>
                <a:tab pos="3657600" algn="l"/>
              </a:tabLst>
            </a:pPr>
            <a:r>
              <a:rPr lang="en-US" sz="1700" b="1" dirty="0" smtClean="0">
                <a:solidFill>
                  <a:schemeClr val="bg1"/>
                </a:solidFill>
                <a:cs typeface="Arial" pitchFamily="34" charset="0"/>
              </a:rPr>
              <a:t>data       segment</a:t>
            </a:r>
          </a:p>
          <a:p>
            <a:pPr marL="115888">
              <a:lnSpc>
                <a:spcPts val="2000"/>
              </a:lnSpc>
              <a:tabLst>
                <a:tab pos="3657600" algn="l"/>
              </a:tabLst>
            </a:pPr>
            <a:r>
              <a:rPr lang="en-US" sz="1700" b="1" dirty="0" smtClean="0">
                <a:solidFill>
                  <a:schemeClr val="bg1"/>
                </a:solidFill>
                <a:cs typeface="Arial" pitchFamily="34" charset="0"/>
              </a:rPr>
              <a:t>   FV       </a:t>
            </a:r>
            <a:r>
              <a:rPr lang="en-US" sz="1700" b="1" dirty="0" err="1" smtClean="0">
                <a:solidFill>
                  <a:schemeClr val="bg1"/>
                </a:solidFill>
                <a:cs typeface="Arial" pitchFamily="34" charset="0"/>
              </a:rPr>
              <a:t>dw</a:t>
            </a:r>
            <a:r>
              <a:rPr lang="en-US" sz="1700" b="1" dirty="0" smtClean="0">
                <a:solidFill>
                  <a:schemeClr val="bg1"/>
                </a:solidFill>
                <a:cs typeface="Arial" pitchFamily="34" charset="0"/>
              </a:rPr>
              <a:t>       ?</a:t>
            </a:r>
          </a:p>
          <a:p>
            <a:pPr marL="115888">
              <a:lnSpc>
                <a:spcPts val="2000"/>
              </a:lnSpc>
              <a:tabLst>
                <a:tab pos="3657600" algn="l"/>
              </a:tabLst>
            </a:pPr>
            <a:r>
              <a:rPr lang="en-US" sz="1700" b="1" dirty="0" smtClean="0">
                <a:solidFill>
                  <a:schemeClr val="bg1"/>
                </a:solidFill>
                <a:cs typeface="Arial" pitchFamily="34" charset="0"/>
              </a:rPr>
              <a:t>   </a:t>
            </a:r>
            <a:r>
              <a:rPr lang="en-US" sz="1700" b="1" dirty="0" err="1" smtClean="0">
                <a:solidFill>
                  <a:schemeClr val="bg1"/>
                </a:solidFill>
                <a:cs typeface="Arial" pitchFamily="34" charset="0"/>
              </a:rPr>
              <a:t>Fac</a:t>
            </a:r>
            <a:r>
              <a:rPr lang="en-US" sz="1700" b="1" dirty="0" smtClean="0">
                <a:solidFill>
                  <a:schemeClr val="bg1"/>
                </a:solidFill>
                <a:cs typeface="Arial" pitchFamily="34" charset="0"/>
              </a:rPr>
              <a:t>      </a:t>
            </a:r>
            <a:r>
              <a:rPr lang="en-US" sz="1700" b="1" dirty="0" err="1" smtClean="0">
                <a:solidFill>
                  <a:schemeClr val="bg1"/>
                </a:solidFill>
                <a:cs typeface="Arial" pitchFamily="34" charset="0"/>
              </a:rPr>
              <a:t>dw</a:t>
            </a:r>
            <a:r>
              <a:rPr lang="en-US" sz="1700" b="1" dirty="0" smtClean="0">
                <a:solidFill>
                  <a:schemeClr val="bg1"/>
                </a:solidFill>
                <a:cs typeface="Arial" pitchFamily="34" charset="0"/>
              </a:rPr>
              <a:t>       ?</a:t>
            </a:r>
          </a:p>
          <a:p>
            <a:pPr marL="115888">
              <a:lnSpc>
                <a:spcPts val="2000"/>
              </a:lnSpc>
              <a:tabLst>
                <a:tab pos="3657600" algn="l"/>
              </a:tabLst>
            </a:pPr>
            <a:r>
              <a:rPr lang="en-US" sz="1700" b="1" dirty="0" smtClean="0">
                <a:solidFill>
                  <a:schemeClr val="bg1"/>
                </a:solidFill>
                <a:cs typeface="Arial" pitchFamily="34" charset="0"/>
              </a:rPr>
              <a:t>data       ends</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ox(i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ox(in)">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9" grpId="0" animBg="1"/>
      <p:bldP spid="20" grpId="0" animBg="1"/>
      <p:bldP spid="21" grpId="0" animBg="1"/>
      <p:bldP spid="23" grpId="0" animBg="1"/>
      <p:bldP spid="24"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4320" y="447652"/>
            <a:ext cx="8869680" cy="6400800"/>
          </a:xfrm>
          <a:prstGeom prst="rect">
            <a:avLst/>
          </a:prstGeom>
          <a:noFill/>
          <a:ln>
            <a:solidFill>
              <a:srgbClr val="FFFFFF"/>
            </a:solidFill>
          </a:ln>
          <a:effectLst/>
        </p:spPr>
        <p:txBody>
          <a:bodyPr wrap="square" rtlCol="0">
            <a:spAutoFit/>
          </a:bodyPr>
          <a:lstStyle/>
          <a:p>
            <a:pPr marL="517525" indent="-228600" algn="just">
              <a:spcBef>
                <a:spcPts val="200"/>
              </a:spcBef>
            </a:pPr>
            <a:r>
              <a:rPr lang="en-US" sz="2500" i="1" dirty="0" smtClean="0">
                <a:latin typeface="Times New Roman" pitchFamily="18" charset="0"/>
                <a:cs typeface="Times New Roman" pitchFamily="18" charset="0"/>
              </a:rPr>
              <a:t>B. </a:t>
            </a:r>
            <a:r>
              <a:rPr lang="en-US" sz="2500" i="1" u="sng" dirty="0" err="1" smtClean="0">
                <a:latin typeface="Times New Roman" pitchFamily="18" charset="0"/>
                <a:cs typeface="Times New Roman" pitchFamily="18" charset="0"/>
              </a:rPr>
              <a:t>Các</a:t>
            </a:r>
            <a:r>
              <a:rPr lang="en-US" sz="2500" i="1" u="sng" dirty="0" smtClean="0">
                <a:latin typeface="Times New Roman" pitchFamily="18" charset="0"/>
                <a:cs typeface="Times New Roman" pitchFamily="18" charset="0"/>
              </a:rPr>
              <a:t> </a:t>
            </a:r>
            <a:r>
              <a:rPr lang="en-US" sz="2500" i="1" u="sng" dirty="0" err="1" smtClean="0">
                <a:latin typeface="Times New Roman" pitchFamily="18" charset="0"/>
                <a:cs typeface="Times New Roman" pitchFamily="18" charset="0"/>
              </a:rPr>
              <a:t>lệnh</a:t>
            </a:r>
            <a:r>
              <a:rPr lang="en-US" sz="2500" i="1" u="sng" dirty="0" smtClean="0">
                <a:latin typeface="Times New Roman" pitchFamily="18" charset="0"/>
                <a:cs typeface="Times New Roman" pitchFamily="18" charset="0"/>
              </a:rPr>
              <a:t> </a:t>
            </a:r>
            <a:r>
              <a:rPr lang="en-US" sz="2500" i="1" u="sng" dirty="0" err="1" smtClean="0">
                <a:latin typeface="Times New Roman" pitchFamily="18" charset="0"/>
                <a:cs typeface="Times New Roman" pitchFamily="18" charset="0"/>
              </a:rPr>
              <a:t>điều</a:t>
            </a:r>
            <a:r>
              <a:rPr lang="en-US" sz="2500" i="1" u="sng" dirty="0" smtClean="0">
                <a:latin typeface="Times New Roman" pitchFamily="18" charset="0"/>
                <a:cs typeface="Times New Roman" pitchFamily="18" charset="0"/>
              </a:rPr>
              <a:t> </a:t>
            </a:r>
            <a:r>
              <a:rPr lang="en-US" sz="2500" i="1" u="sng" dirty="0" err="1" smtClean="0">
                <a:latin typeface="Times New Roman" pitchFamily="18" charset="0"/>
                <a:cs typeface="Times New Roman" pitchFamily="18" charset="0"/>
              </a:rPr>
              <a:t>khiển</a:t>
            </a:r>
            <a:r>
              <a:rPr lang="en-US" sz="2500" i="1" u="sng" dirty="0" smtClean="0">
                <a:latin typeface="Times New Roman" pitchFamily="18" charset="0"/>
                <a:cs typeface="Times New Roman" pitchFamily="18" charset="0"/>
              </a:rPr>
              <a:t> </a:t>
            </a:r>
            <a:r>
              <a:rPr lang="en-US" sz="2500" i="1" u="sng" dirty="0" err="1" smtClean="0">
                <a:latin typeface="Times New Roman" pitchFamily="18" charset="0"/>
                <a:cs typeface="Times New Roman" pitchFamily="18" charset="0"/>
              </a:rPr>
              <a:t>khác</a:t>
            </a:r>
            <a:r>
              <a:rPr lang="en-US" sz="2500" i="1" u="sng" dirty="0" smtClean="0">
                <a:latin typeface="Times New Roman" pitchFamily="18" charset="0"/>
                <a:cs typeface="Times New Roman" pitchFamily="18" charset="0"/>
              </a:rPr>
              <a:t> hay </a:t>
            </a:r>
            <a:r>
              <a:rPr lang="en-US" sz="2500" i="1" u="sng" dirty="0" err="1" smtClean="0">
                <a:latin typeface="Times New Roman" pitchFamily="18" charset="0"/>
                <a:cs typeface="Times New Roman" pitchFamily="18" charset="0"/>
              </a:rPr>
              <a:t>dùng</a:t>
            </a:r>
            <a:endParaRPr lang="en-US" sz="2500" i="1" u="sng" dirty="0" smtClean="0">
              <a:latin typeface="Times New Roman" pitchFamily="18" charset="0"/>
              <a:cs typeface="Times New Roman" pitchFamily="18" charset="0"/>
            </a:endParaRPr>
          </a:p>
          <a:p>
            <a:pPr marL="517525" indent="-228600" algn="just">
              <a:spcBef>
                <a:spcPts val="200"/>
              </a:spcBef>
            </a:pPr>
            <a:r>
              <a:rPr lang="en-US" sz="2500" dirty="0" smtClean="0">
                <a:latin typeface="Times New Roman" pitchFamily="18" charset="0"/>
                <a:cs typeface="Times New Roman" pitchFamily="18" charset="0"/>
              </a:rPr>
              <a:t>a. </a:t>
            </a:r>
            <a:r>
              <a:rPr lang="en-US" sz="2500" dirty="0" err="1" smtClean="0">
                <a:latin typeface="Times New Roman" pitchFamily="18" charset="0"/>
                <a:cs typeface="Times New Roman" pitchFamily="18" charset="0"/>
              </a:rPr>
              <a:t>Lệnh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điều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khiển</a:t>
            </a:r>
            <a:r>
              <a:rPr lang="en-US" sz="2500" dirty="0" smtClean="0">
                <a:latin typeface="Times New Roman" pitchFamily="18" charset="0"/>
                <a:cs typeface="Times New Roman" pitchFamily="18" charset="0"/>
              </a:rPr>
              <a:t> SEG:</a:t>
            </a:r>
          </a:p>
          <a:p>
            <a:pPr marL="287338" indent="1588" algn="just" eaLnBrk="1" hangingPunct="1">
              <a:spcBef>
                <a:spcPts val="0"/>
              </a:spcBef>
              <a:buNone/>
            </a:pPr>
            <a:r>
              <a:rPr lang="en-US" sz="2500" i="1" dirty="0" err="1" smtClean="0">
                <a:latin typeface="Times New Roman" pitchFamily="18" charset="0"/>
                <a:cs typeface="Times New Roman" pitchFamily="18" charset="0"/>
              </a:rPr>
              <a:t>Chức</a:t>
            </a:r>
            <a:r>
              <a:rPr lang="en-US" sz="2500" i="1" dirty="0" smtClean="0">
                <a:latin typeface="Times New Roman" pitchFamily="18" charset="0"/>
                <a:cs typeface="Times New Roman" pitchFamily="18" charset="0"/>
              </a:rPr>
              <a:t> </a:t>
            </a:r>
            <a:r>
              <a:rPr lang="en-US" sz="2500" i="1" dirty="0" err="1" smtClean="0">
                <a:latin typeface="Times New Roman" pitchFamily="18" charset="0"/>
                <a:cs typeface="Times New Roman" pitchFamily="18" charset="0"/>
              </a:rPr>
              <a:t>năng</a:t>
            </a:r>
            <a:r>
              <a:rPr lang="en-US" sz="2500" dirty="0" smtClean="0">
                <a:latin typeface="Times New Roman" pitchFamily="18" charset="0"/>
                <a:cs typeface="Times New Roman" pitchFamily="18" charset="0"/>
              </a:rPr>
              <a:t>: Cho </a:t>
            </a:r>
            <a:r>
              <a:rPr lang="en-US" sz="2500" dirty="0" err="1" smtClean="0">
                <a:latin typeface="Times New Roman" pitchFamily="18" charset="0"/>
                <a:cs typeface="Times New Roman" pitchFamily="18" charset="0"/>
              </a:rPr>
              <a:t>phép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lấy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địa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chỉ</a:t>
            </a:r>
            <a:r>
              <a:rPr lang="en-US" sz="2500" dirty="0" smtClean="0">
                <a:latin typeface="Times New Roman" pitchFamily="18" charset="0"/>
                <a:cs typeface="Times New Roman" pitchFamily="18" charset="0"/>
              </a:rPr>
              <a:t> segment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ô </a:t>
            </a:r>
            <a:r>
              <a:rPr lang="en-US" sz="2500" dirty="0" err="1" smtClean="0">
                <a:latin typeface="Times New Roman" pitchFamily="18" charset="0"/>
                <a:cs typeface="Times New Roman" pitchFamily="18" charset="0"/>
              </a:rPr>
              <a:t>nhớ</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cấp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phát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biến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nhớ</a:t>
            </a:r>
            <a:r>
              <a:rPr lang="en-US" sz="2500" dirty="0" smtClean="0">
                <a:latin typeface="Times New Roman" pitchFamily="18" charset="0"/>
                <a:cs typeface="Times New Roman" pitchFamily="18" charset="0"/>
              </a:rPr>
              <a:t>.</a:t>
            </a:r>
          </a:p>
          <a:p>
            <a:pPr marL="290513" indent="17463" algn="just" eaLnBrk="1" hangingPunct="1">
              <a:spcBef>
                <a:spcPts val="0"/>
              </a:spcBef>
              <a:buNone/>
            </a:pPr>
            <a:r>
              <a:rPr lang="en-US" sz="2500" i="1" dirty="0" err="1" smtClean="0">
                <a:latin typeface="Times New Roman" pitchFamily="18" charset="0"/>
                <a:cs typeface="Times New Roman" pitchFamily="18" charset="0"/>
              </a:rPr>
              <a:t>Cú</a:t>
            </a:r>
            <a:r>
              <a:rPr lang="en-US" sz="2500" i="1" dirty="0" smtClean="0">
                <a:latin typeface="Times New Roman" pitchFamily="18" charset="0"/>
                <a:cs typeface="Times New Roman" pitchFamily="18" charset="0"/>
              </a:rPr>
              <a:t> </a:t>
            </a:r>
            <a:r>
              <a:rPr lang="en-US" sz="2500" i="1" dirty="0" err="1" smtClean="0">
                <a:latin typeface="Times New Roman" pitchFamily="18" charset="0"/>
                <a:cs typeface="Times New Roman" pitchFamily="18" charset="0"/>
              </a:rPr>
              <a:t>pháp</a:t>
            </a:r>
            <a:r>
              <a:rPr lang="en-US" sz="2500" dirty="0" smtClean="0">
                <a:latin typeface="Times New Roman" pitchFamily="18" charset="0"/>
                <a:cs typeface="Times New Roman" pitchFamily="18" charset="0"/>
              </a:rPr>
              <a:t>:</a:t>
            </a:r>
            <a:r>
              <a:rPr lang="en-US" sz="2500" dirty="0" smtClean="0"/>
              <a:t> </a:t>
            </a:r>
          </a:p>
          <a:p>
            <a:pPr marL="290513" indent="17463" algn="just" eaLnBrk="1" hangingPunct="1">
              <a:spcBef>
                <a:spcPts val="0"/>
              </a:spcBef>
              <a:buNone/>
            </a:pPr>
            <a:endParaRPr lang="en-US" sz="2500" dirty="0" smtClean="0"/>
          </a:p>
          <a:p>
            <a:pPr marL="517525" indent="-228600" algn="just">
              <a:spcBef>
                <a:spcPts val="600"/>
              </a:spcBef>
            </a:pPr>
            <a:r>
              <a:rPr lang="en-US" sz="2500" dirty="0" smtClean="0">
                <a:latin typeface="Times New Roman" pitchFamily="18" charset="0"/>
                <a:cs typeface="Times New Roman" pitchFamily="18" charset="0"/>
              </a:rPr>
              <a:t>a. </a:t>
            </a:r>
            <a:r>
              <a:rPr lang="en-US" sz="2500" dirty="0" err="1" smtClean="0">
                <a:latin typeface="Times New Roman" pitchFamily="18" charset="0"/>
                <a:cs typeface="Times New Roman" pitchFamily="18" charset="0"/>
              </a:rPr>
              <a:t>Lệnh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điều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khiển</a:t>
            </a:r>
            <a:r>
              <a:rPr lang="en-US" sz="2500" dirty="0" smtClean="0">
                <a:latin typeface="Times New Roman" pitchFamily="18" charset="0"/>
                <a:cs typeface="Times New Roman" pitchFamily="18" charset="0"/>
              </a:rPr>
              <a:t> OFFSET:</a:t>
            </a:r>
          </a:p>
          <a:p>
            <a:pPr marL="287338" indent="1588" algn="just" eaLnBrk="1" hangingPunct="1">
              <a:spcBef>
                <a:spcPts val="0"/>
              </a:spcBef>
              <a:buNone/>
            </a:pPr>
            <a:r>
              <a:rPr lang="en-US" sz="2500" i="1" dirty="0" err="1" smtClean="0">
                <a:latin typeface="Times New Roman" pitchFamily="18" charset="0"/>
                <a:cs typeface="Times New Roman" pitchFamily="18" charset="0"/>
              </a:rPr>
              <a:t>Chức</a:t>
            </a:r>
            <a:r>
              <a:rPr lang="en-US" sz="2500" i="1" dirty="0" smtClean="0">
                <a:latin typeface="Times New Roman" pitchFamily="18" charset="0"/>
                <a:cs typeface="Times New Roman" pitchFamily="18" charset="0"/>
              </a:rPr>
              <a:t> </a:t>
            </a:r>
            <a:r>
              <a:rPr lang="en-US" sz="2500" i="1" dirty="0" err="1" smtClean="0">
                <a:latin typeface="Times New Roman" pitchFamily="18" charset="0"/>
                <a:cs typeface="Times New Roman" pitchFamily="18" charset="0"/>
              </a:rPr>
              <a:t>năng</a:t>
            </a:r>
            <a:r>
              <a:rPr lang="en-US" sz="2500" dirty="0" smtClean="0">
                <a:latin typeface="Times New Roman" pitchFamily="18" charset="0"/>
                <a:cs typeface="Times New Roman" pitchFamily="18" charset="0"/>
              </a:rPr>
              <a:t>: Cho </a:t>
            </a:r>
            <a:r>
              <a:rPr lang="en-US" sz="2500" dirty="0" err="1" smtClean="0">
                <a:latin typeface="Times New Roman" pitchFamily="18" charset="0"/>
                <a:cs typeface="Times New Roman" pitchFamily="18" charset="0"/>
              </a:rPr>
              <a:t>phép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lấy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địa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chỉ</a:t>
            </a:r>
            <a:r>
              <a:rPr lang="en-US" sz="2500" dirty="0" smtClean="0">
                <a:latin typeface="Times New Roman" pitchFamily="18" charset="0"/>
                <a:cs typeface="Times New Roman" pitchFamily="18" charset="0"/>
              </a:rPr>
              <a:t> offset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ô </a:t>
            </a:r>
            <a:r>
              <a:rPr lang="en-US" sz="2500" dirty="0" err="1" smtClean="0">
                <a:latin typeface="Times New Roman" pitchFamily="18" charset="0"/>
                <a:cs typeface="Times New Roman" pitchFamily="18" charset="0"/>
              </a:rPr>
              <a:t>nhớ</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cấp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phát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biến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nhớ</a:t>
            </a:r>
            <a:r>
              <a:rPr lang="en-US" sz="2500" dirty="0" smtClean="0">
                <a:latin typeface="Times New Roman" pitchFamily="18" charset="0"/>
                <a:cs typeface="Times New Roman" pitchFamily="18" charset="0"/>
              </a:rPr>
              <a:t>.</a:t>
            </a:r>
          </a:p>
          <a:p>
            <a:pPr marL="290513" indent="17463" algn="just" eaLnBrk="1" hangingPunct="1">
              <a:spcBef>
                <a:spcPts val="0"/>
              </a:spcBef>
              <a:buNone/>
            </a:pPr>
            <a:r>
              <a:rPr lang="en-US" sz="2500" i="1" dirty="0" err="1" smtClean="0">
                <a:latin typeface="Times New Roman" pitchFamily="18" charset="0"/>
                <a:cs typeface="Times New Roman" pitchFamily="18" charset="0"/>
              </a:rPr>
              <a:t>Cú</a:t>
            </a:r>
            <a:r>
              <a:rPr lang="en-US" sz="2500" i="1" dirty="0" smtClean="0">
                <a:latin typeface="Times New Roman" pitchFamily="18" charset="0"/>
                <a:cs typeface="Times New Roman" pitchFamily="18" charset="0"/>
              </a:rPr>
              <a:t> </a:t>
            </a:r>
            <a:r>
              <a:rPr lang="en-US" sz="2500" i="1" dirty="0" err="1" smtClean="0">
                <a:latin typeface="Times New Roman" pitchFamily="18" charset="0"/>
                <a:cs typeface="Times New Roman" pitchFamily="18" charset="0"/>
              </a:rPr>
              <a:t>pháp</a:t>
            </a:r>
            <a:r>
              <a:rPr lang="en-US" sz="2500" dirty="0" smtClean="0">
                <a:latin typeface="Times New Roman" pitchFamily="18" charset="0"/>
                <a:cs typeface="Times New Roman" pitchFamily="18" charset="0"/>
              </a:rPr>
              <a:t>:</a:t>
            </a:r>
            <a:r>
              <a:rPr lang="en-US" sz="2500" dirty="0" smtClean="0"/>
              <a:t> </a:t>
            </a:r>
          </a:p>
          <a:p>
            <a:pPr marL="290513" indent="17463" algn="just" eaLnBrk="1" hangingPunct="1">
              <a:spcBef>
                <a:spcPts val="0"/>
              </a:spcBef>
              <a:buNone/>
            </a:pPr>
            <a:endParaRPr lang="en-US" sz="2500" dirty="0" smtClean="0"/>
          </a:p>
          <a:p>
            <a:pPr marL="517525" indent="-228600" algn="just">
              <a:spcBef>
                <a:spcPts val="200"/>
              </a:spcBef>
            </a:pPr>
            <a:endParaRPr lang="en-US" sz="2500" dirty="0" smtClean="0">
              <a:latin typeface="Times New Roman" pitchFamily="18" charset="0"/>
              <a:cs typeface="Times New Roman" pitchFamily="18" charset="0"/>
            </a:endParaRPr>
          </a:p>
          <a:p>
            <a:pPr marL="517525" indent="-228600" algn="just">
              <a:spcBef>
                <a:spcPts val="200"/>
              </a:spcBef>
            </a:pPr>
            <a:endParaRPr lang="en-US" sz="1400" dirty="0" smtClean="0">
              <a:latin typeface="Times New Roman" pitchFamily="18" charset="0"/>
              <a:cs typeface="Times New Roman" pitchFamily="18" charset="0"/>
            </a:endParaRPr>
          </a:p>
          <a:p>
            <a:pPr marL="288925" indent="-228600" algn="just">
              <a:spcBef>
                <a:spcPts val="300"/>
              </a:spcBef>
            </a:pPr>
            <a:r>
              <a:rPr lang="en-US" sz="2500" dirty="0" smtClean="0">
                <a:latin typeface="Times New Roman" pitchFamily="18" charset="0"/>
                <a:cs typeface="Times New Roman" pitchFamily="18" charset="0"/>
              </a:rPr>
              <a:t>  </a:t>
            </a:r>
          </a:p>
          <a:p>
            <a:pPr marL="288925" indent="-228600" algn="just">
              <a:spcBef>
                <a:spcPts val="300"/>
              </a:spcBef>
            </a:pPr>
            <a:endParaRPr lang="en-US" sz="2500" dirty="0" smtClean="0">
              <a:latin typeface="Times New Roman" pitchFamily="18" charset="0"/>
              <a:cs typeface="Times New Roman" pitchFamily="18" charset="0"/>
            </a:endParaRPr>
          </a:p>
          <a:p>
            <a:pPr marL="288925" indent="-228600" algn="just">
              <a:spcBef>
                <a:spcPts val="300"/>
              </a:spcBef>
            </a:pPr>
            <a:endParaRPr lang="en-US" sz="2500" dirty="0" smtClean="0">
              <a:latin typeface="Times New Roman" pitchFamily="18" charset="0"/>
              <a:cs typeface="Times New Roman" pitchFamily="18" charset="0"/>
            </a:endParaRPr>
          </a:p>
          <a:p>
            <a:pPr marL="288925" indent="-228600" algn="just">
              <a:spcBef>
                <a:spcPts val="300"/>
              </a:spcBef>
            </a:pPr>
            <a:endParaRPr lang="en-US" sz="2500" dirty="0" smtClean="0">
              <a:latin typeface="Times New Roman" pitchFamily="18" charset="0"/>
              <a:cs typeface="Times New Roman" pitchFamily="18" charset="0"/>
            </a:endParaRPr>
          </a:p>
          <a:p>
            <a:pPr marL="288925" indent="-228600" algn="just">
              <a:spcBef>
                <a:spcPts val="300"/>
              </a:spcBef>
            </a:pPr>
            <a:r>
              <a:rPr lang="en-US" sz="2500" dirty="0" smtClean="0">
                <a:latin typeface="Times New Roman" pitchFamily="18" charset="0"/>
                <a:cs typeface="Times New Roman" pitchFamily="18" charset="0"/>
              </a:rPr>
              <a:t> </a:t>
            </a:r>
          </a:p>
          <a:p>
            <a:pPr marL="288925" indent="-228600" algn="just">
              <a:spcBef>
                <a:spcPts val="0"/>
              </a:spcBef>
            </a:pPr>
            <a:endParaRPr lang="en-US" sz="2500" dirty="0" smtClean="0">
              <a:latin typeface="Times New Roman" pitchFamily="18" charset="0"/>
              <a:cs typeface="Times New Roman" pitchFamily="18" charset="0"/>
            </a:endParaRPr>
          </a:p>
          <a:p>
            <a:pPr marL="288925" indent="-228600" algn="just">
              <a:spcBef>
                <a:spcPts val="0"/>
              </a:spcBef>
            </a:pPr>
            <a:endParaRPr lang="en-US" sz="2000" dirty="0" smtClean="0">
              <a:latin typeface="Times New Roman" pitchFamily="18" charset="0"/>
              <a:cs typeface="Times New Roman" pitchFamily="18" charset="0"/>
            </a:endParaRPr>
          </a:p>
          <a:p>
            <a:pPr marL="288925" indent="-228600" algn="just">
              <a:spcBef>
                <a:spcPts val="0"/>
              </a:spcBef>
            </a:pPr>
            <a:r>
              <a:rPr lang="en-US" sz="2500" dirty="0" smtClean="0">
                <a:latin typeface="Times New Roman" pitchFamily="18" charset="0"/>
                <a:cs typeface="Times New Roman" pitchFamily="18" charset="0"/>
              </a:rPr>
              <a:t>   </a:t>
            </a:r>
          </a:p>
        </p:txBody>
      </p:sp>
      <p:sp>
        <p:nvSpPr>
          <p:cNvPr id="2" name="Date Placeholder 1"/>
          <p:cNvSpPr>
            <a:spLocks noGrp="1"/>
          </p:cNvSpPr>
          <p:nvPr>
            <p:ph type="dt" sz="half" idx="4294967295"/>
          </p:nvPr>
        </p:nvSpPr>
        <p:spPr>
          <a:xfrm>
            <a:off x="8458200" y="6400800"/>
            <a:ext cx="274320" cy="228600"/>
          </a:xfrm>
          <a:prstGeom prst="rect">
            <a:avLst/>
          </a:prstGeom>
        </p:spPr>
        <p:txBody>
          <a:bodyPr lIns="0" rIns="0"/>
          <a:lstStyle/>
          <a:p>
            <a:pPr algn="l">
              <a:defRPr/>
            </a:pPr>
            <a:fld id="{1B84929D-B87A-4388-B378-0BE9D420CD3F}" type="slidenum">
              <a:rPr lang="en-US" sz="1400" smtClean="0"/>
              <a:pPr algn="l">
                <a:defRPr/>
              </a:pPr>
              <a:t>42</a:t>
            </a:fld>
            <a:endParaRPr lang="en-US" sz="1400" dirty="0"/>
          </a:p>
        </p:txBody>
      </p:sp>
      <p:sp>
        <p:nvSpPr>
          <p:cNvPr id="9" name="TextBox 8"/>
          <p:cNvSpPr txBox="1"/>
          <p:nvPr/>
        </p:nvSpPr>
        <p:spPr>
          <a:xfrm>
            <a:off x="1980278" y="2075486"/>
            <a:ext cx="5263532" cy="7772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ct val="120000"/>
              </a:lnSpc>
            </a:pPr>
            <a:r>
              <a:rPr lang="en-US" sz="2000" b="1" dirty="0" smtClean="0">
                <a:solidFill>
                  <a:schemeClr val="bg1"/>
                </a:solidFill>
                <a:cs typeface="Arial" pitchFamily="34" charset="0"/>
              </a:rPr>
              <a:t> </a:t>
            </a:r>
            <a:r>
              <a:rPr lang="en-US" b="1" dirty="0" smtClean="0">
                <a:solidFill>
                  <a:schemeClr val="bg1"/>
                </a:solidFill>
                <a:cs typeface="Arial" pitchFamily="34" charset="0"/>
              </a:rPr>
              <a:t>SEG  </a:t>
            </a:r>
            <a:r>
              <a:rPr lang="en-US" b="1" dirty="0" err="1" smtClean="0">
                <a:solidFill>
                  <a:schemeClr val="bg1"/>
                </a:solidFill>
                <a:cs typeface="Arial" pitchFamily="34" charset="0"/>
              </a:rPr>
              <a:t>mem</a:t>
            </a:r>
            <a:endParaRPr lang="en-US" b="1" dirty="0" smtClean="0">
              <a:solidFill>
                <a:schemeClr val="bg1"/>
              </a:solidFill>
              <a:cs typeface="Arial" pitchFamily="34" charset="0"/>
            </a:endParaRPr>
          </a:p>
          <a:p>
            <a:pPr>
              <a:lnSpc>
                <a:spcPct val="120000"/>
              </a:lnSpc>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phần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địa</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chỉ</a:t>
            </a:r>
            <a:r>
              <a:rPr lang="en-US" dirty="0" smtClean="0">
                <a:solidFill>
                  <a:schemeClr val="bg1"/>
                </a:solidFill>
                <a:latin typeface="Times New Roman" pitchFamily="18" charset="0"/>
                <a:cs typeface="Times New Roman" pitchFamily="18" charset="0"/>
              </a:rPr>
              <a:t> segment </a:t>
            </a:r>
            <a:r>
              <a:rPr lang="en-US" dirty="0" err="1" smtClean="0">
                <a:solidFill>
                  <a:schemeClr val="bg1"/>
                </a:solidFill>
                <a:latin typeface="Times New Roman" pitchFamily="18" charset="0"/>
                <a:cs typeface="Times New Roman" pitchFamily="18" charset="0"/>
              </a:rPr>
              <a:t>của</a:t>
            </a:r>
            <a:r>
              <a:rPr lang="en-US" dirty="0" smtClean="0">
                <a:solidFill>
                  <a:schemeClr val="bg1"/>
                </a:solidFill>
                <a:latin typeface="Times New Roman" pitchFamily="18" charset="0"/>
                <a:cs typeface="Times New Roman" pitchFamily="18" charset="0"/>
              </a:rPr>
              <a:t> ô </a:t>
            </a:r>
            <a:r>
              <a:rPr lang="en-US" dirty="0" err="1" smtClean="0">
                <a:solidFill>
                  <a:schemeClr val="bg1"/>
                </a:solidFill>
                <a:latin typeface="Times New Roman" pitchFamily="18" charset="0"/>
                <a:cs typeface="Times New Roman" pitchFamily="18" charset="0"/>
              </a:rPr>
              <a:t>nhớ</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được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cấp</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phát</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cho</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biến</a:t>
            </a:r>
            <a:r>
              <a:rPr lang="en-US" dirty="0" smtClean="0">
                <a:solidFill>
                  <a:schemeClr val="bg1"/>
                </a:solidFill>
                <a:latin typeface="Times New Roman" pitchFamily="18" charset="0"/>
                <a:cs typeface="Times New Roman" pitchFamily="18" charset="0"/>
              </a:rPr>
              <a:t>.</a:t>
            </a:r>
            <a:endParaRPr lang="en-US" dirty="0" smtClean="0">
              <a:solidFill>
                <a:schemeClr val="bg1"/>
              </a:solidFill>
              <a:cs typeface="Arial" pitchFamily="34" charset="0"/>
            </a:endParaRPr>
          </a:p>
          <a:p>
            <a:pPr>
              <a:lnSpc>
                <a:spcPct val="120000"/>
              </a:lnSpc>
            </a:pPr>
            <a:endParaRPr lang="en-US" b="1" dirty="0" smtClean="0">
              <a:solidFill>
                <a:schemeClr val="bg1"/>
              </a:solidFill>
              <a:cs typeface="Arial" pitchFamily="34" charset="0"/>
            </a:endParaRPr>
          </a:p>
        </p:txBody>
      </p:sp>
      <p:sp>
        <p:nvSpPr>
          <p:cNvPr id="12" name="Right Brace 11"/>
          <p:cNvSpPr/>
          <p:nvPr/>
        </p:nvSpPr>
        <p:spPr>
          <a:xfrm rot="5400000">
            <a:off x="2572896" y="1878222"/>
            <a:ext cx="91440" cy="10972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928794" y="4038082"/>
            <a:ext cx="5263532" cy="8229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ct val="120000"/>
              </a:lnSpc>
            </a:pPr>
            <a:r>
              <a:rPr lang="en-US" sz="2000" b="1" dirty="0" smtClean="0">
                <a:solidFill>
                  <a:schemeClr val="bg1"/>
                </a:solidFill>
                <a:cs typeface="Arial" pitchFamily="34" charset="0"/>
              </a:rPr>
              <a:t> </a:t>
            </a:r>
            <a:r>
              <a:rPr lang="en-US" b="1" dirty="0" smtClean="0">
                <a:solidFill>
                  <a:schemeClr val="bg1"/>
                </a:solidFill>
                <a:cs typeface="Arial" pitchFamily="34" charset="0"/>
              </a:rPr>
              <a:t>OFFSET  </a:t>
            </a:r>
            <a:r>
              <a:rPr lang="en-US" b="1" dirty="0" err="1" smtClean="0">
                <a:solidFill>
                  <a:schemeClr val="bg1"/>
                </a:solidFill>
                <a:cs typeface="Arial" pitchFamily="34" charset="0"/>
              </a:rPr>
              <a:t>mem</a:t>
            </a:r>
            <a:endParaRPr lang="en-US" b="1" dirty="0" smtClean="0">
              <a:solidFill>
                <a:schemeClr val="bg1"/>
              </a:solidFill>
              <a:cs typeface="Arial" pitchFamily="34" charset="0"/>
            </a:endParaRPr>
          </a:p>
          <a:p>
            <a:pPr>
              <a:lnSpc>
                <a:spcPct val="120000"/>
              </a:lnSpc>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phần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địa</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chỉ</a:t>
            </a:r>
            <a:r>
              <a:rPr lang="en-US" dirty="0" smtClean="0">
                <a:solidFill>
                  <a:schemeClr val="bg1"/>
                </a:solidFill>
                <a:latin typeface="Times New Roman" pitchFamily="18" charset="0"/>
                <a:cs typeface="Times New Roman" pitchFamily="18" charset="0"/>
              </a:rPr>
              <a:t> offset </a:t>
            </a:r>
            <a:r>
              <a:rPr lang="en-US" dirty="0" err="1" smtClean="0">
                <a:solidFill>
                  <a:schemeClr val="bg1"/>
                </a:solidFill>
                <a:latin typeface="Times New Roman" pitchFamily="18" charset="0"/>
                <a:cs typeface="Times New Roman" pitchFamily="18" charset="0"/>
              </a:rPr>
              <a:t>của</a:t>
            </a:r>
            <a:r>
              <a:rPr lang="en-US" dirty="0" smtClean="0">
                <a:solidFill>
                  <a:schemeClr val="bg1"/>
                </a:solidFill>
                <a:latin typeface="Times New Roman" pitchFamily="18" charset="0"/>
                <a:cs typeface="Times New Roman" pitchFamily="18" charset="0"/>
              </a:rPr>
              <a:t> ô </a:t>
            </a:r>
            <a:r>
              <a:rPr lang="en-US" dirty="0" err="1" smtClean="0">
                <a:solidFill>
                  <a:schemeClr val="bg1"/>
                </a:solidFill>
                <a:latin typeface="Times New Roman" pitchFamily="18" charset="0"/>
                <a:cs typeface="Times New Roman" pitchFamily="18" charset="0"/>
              </a:rPr>
              <a:t>nhớ</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được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cấp</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phát</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cho</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biến</a:t>
            </a:r>
            <a:r>
              <a:rPr lang="en-US" dirty="0" smtClean="0">
                <a:solidFill>
                  <a:schemeClr val="bg1"/>
                </a:solidFill>
                <a:latin typeface="Times New Roman" pitchFamily="18" charset="0"/>
                <a:cs typeface="Times New Roman" pitchFamily="18" charset="0"/>
              </a:rPr>
              <a:t>.</a:t>
            </a:r>
            <a:endParaRPr lang="en-US" dirty="0" smtClean="0">
              <a:solidFill>
                <a:schemeClr val="bg1"/>
              </a:solidFill>
              <a:cs typeface="Arial" pitchFamily="34" charset="0"/>
            </a:endParaRPr>
          </a:p>
          <a:p>
            <a:pPr>
              <a:lnSpc>
                <a:spcPct val="120000"/>
              </a:lnSpc>
            </a:pPr>
            <a:endParaRPr lang="en-US" b="1" dirty="0" smtClean="0">
              <a:solidFill>
                <a:schemeClr val="bg1"/>
              </a:solidFill>
              <a:cs typeface="Arial" pitchFamily="34" charset="0"/>
            </a:endParaRPr>
          </a:p>
        </p:txBody>
      </p:sp>
      <p:sp>
        <p:nvSpPr>
          <p:cNvPr id="16" name="Right Brace 15"/>
          <p:cNvSpPr/>
          <p:nvPr/>
        </p:nvSpPr>
        <p:spPr>
          <a:xfrm rot="5400000">
            <a:off x="2731752" y="3626602"/>
            <a:ext cx="91440" cy="15544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i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ox(i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ox(in)">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ox(in)">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ox(in)">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ox(in)">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6296" y="517992"/>
            <a:ext cx="8869680" cy="11651908"/>
          </a:xfrm>
          <a:prstGeom prst="rect">
            <a:avLst/>
          </a:prstGeom>
          <a:noFill/>
          <a:ln>
            <a:solidFill>
              <a:srgbClr val="FFFFFF"/>
            </a:solidFill>
          </a:ln>
          <a:effectLst/>
        </p:spPr>
        <p:txBody>
          <a:bodyPr wrap="square" rtlCol="0">
            <a:spAutoFit/>
          </a:bodyPr>
          <a:lstStyle/>
          <a:p>
            <a:pPr marL="52388" algn="just">
              <a:spcBef>
                <a:spcPts val="200"/>
              </a:spcBef>
            </a:pPr>
            <a:r>
              <a:rPr lang="en-US" sz="2800" b="1" dirty="0" err="1" smtClean="0">
                <a:latin typeface="+mj-lt"/>
                <a:ea typeface="+mj-ea"/>
                <a:cs typeface="+mj-cs"/>
              </a:rPr>
              <a:t>Tóm</a:t>
            </a:r>
            <a:r>
              <a:rPr lang="en-US" sz="2800" b="1" dirty="0" smtClean="0">
                <a:latin typeface="+mj-lt"/>
                <a:ea typeface="+mj-ea"/>
                <a:cs typeface="+mj-cs"/>
              </a:rPr>
              <a:t> </a:t>
            </a:r>
            <a:r>
              <a:rPr lang="en-US" sz="2800" b="1" dirty="0" err="1" smtClean="0">
                <a:latin typeface="+mj-lt"/>
                <a:ea typeface="+mj-ea"/>
                <a:cs typeface="+mj-cs"/>
              </a:rPr>
              <a:t>lượt</a:t>
            </a:r>
            <a:r>
              <a:rPr lang="en-US" sz="2800" b="1" dirty="0" smtClean="0">
                <a:latin typeface="+mj-lt"/>
                <a:ea typeface="+mj-ea"/>
                <a:cs typeface="+mj-cs"/>
              </a:rPr>
              <a:t> </a:t>
            </a:r>
            <a:r>
              <a:rPr lang="en-US" sz="2800" b="1" dirty="0" err="1" smtClean="0">
                <a:latin typeface="+mj-lt"/>
                <a:ea typeface="+mj-ea"/>
                <a:cs typeface="+mj-cs"/>
              </a:rPr>
              <a:t>bài</a:t>
            </a:r>
            <a:r>
              <a:rPr lang="en-US" sz="2800" b="1" dirty="0" smtClean="0">
                <a:latin typeface="+mj-lt"/>
                <a:ea typeface="+mj-ea"/>
                <a:cs typeface="+mj-cs"/>
              </a:rPr>
              <a:t> </a:t>
            </a:r>
            <a:r>
              <a:rPr lang="en-US" sz="2800" b="1" dirty="0" err="1" smtClean="0">
                <a:latin typeface="+mj-lt"/>
                <a:ea typeface="+mj-ea"/>
                <a:cs typeface="+mj-cs"/>
              </a:rPr>
              <a:t>học</a:t>
            </a:r>
            <a:endParaRPr lang="en-US" sz="2800" b="1" dirty="0" smtClean="0">
              <a:latin typeface="+mj-lt"/>
              <a:ea typeface="+mj-ea"/>
              <a:cs typeface="+mj-cs"/>
            </a:endParaRPr>
          </a:p>
          <a:p>
            <a:pPr marL="52388" algn="just">
              <a:spcBef>
                <a:spcPts val="600"/>
              </a:spcBef>
            </a:pPr>
            <a:r>
              <a:rPr lang="en-US" sz="2500" dirty="0" err="1" smtClean="0">
                <a:latin typeface="Times New Roman" pitchFamily="18" charset="0"/>
                <a:cs typeface="Times New Roman" pitchFamily="18" charset="0"/>
              </a:rPr>
              <a:t>Như</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vậy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học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đầu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bày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đầu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Ngôn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ngữ</a:t>
            </a:r>
            <a:r>
              <a:rPr lang="en-US" sz="2500" dirty="0" smtClean="0">
                <a:latin typeface="Times New Roman" pitchFamily="18" charset="0"/>
                <a:cs typeface="Times New Roman" pitchFamily="18" charset="0"/>
              </a:rPr>
              <a:t> Assembly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thông</a:t>
            </a:r>
            <a:r>
              <a:rPr lang="en-US" sz="2500" dirty="0" smtClean="0">
                <a:latin typeface="Times New Roman" pitchFamily="18" charset="0"/>
                <a:cs typeface="Times New Roman" pitchFamily="18" charset="0"/>
              </a:rPr>
              <a:t> qua </a:t>
            </a:r>
            <a:r>
              <a:rPr lang="en-US" sz="2500" dirty="0" err="1" smtClean="0">
                <a:latin typeface="Times New Roman" pitchFamily="18" charset="0"/>
                <a:cs typeface="Times New Roman" pitchFamily="18" charset="0"/>
              </a:rPr>
              <a:t>việc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nêu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lên</a:t>
            </a:r>
            <a:r>
              <a:rPr lang="en-US" sz="2500" dirty="0" smtClean="0">
                <a:latin typeface="Times New Roman" pitchFamily="18" charset="0"/>
                <a:cs typeface="Times New Roman" pitchFamily="18" charset="0"/>
              </a:rPr>
              <a:t>:</a:t>
            </a:r>
          </a:p>
          <a:p>
            <a:pPr marL="703263" indent="-352425" algn="just">
              <a:spcBef>
                <a:spcPts val="200"/>
              </a:spcBef>
              <a:buFont typeface="Arial" pitchFamily="34" charset="0"/>
              <a:buChar char="•"/>
            </a:pP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đặc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tính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ngôn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ngữ</a:t>
            </a:r>
            <a:r>
              <a:rPr lang="en-US" sz="2500" dirty="0" smtClean="0">
                <a:latin typeface="Times New Roman" pitchFamily="18" charset="0"/>
                <a:cs typeface="Times New Roman" pitchFamily="18" charset="0"/>
              </a:rPr>
              <a:t> Assembly, </a:t>
            </a:r>
          </a:p>
          <a:p>
            <a:pPr marL="703263" indent="-352425" algn="just">
              <a:spcBef>
                <a:spcPts val="200"/>
              </a:spcBef>
              <a:buFont typeface="Arial" pitchFamily="34" charset="0"/>
              <a:buChar char="•"/>
            </a:pPr>
            <a:r>
              <a:rPr lang="en-US" sz="2500" dirty="0" err="1" smtClean="0">
                <a:latin typeface="Times New Roman" pitchFamily="18" charset="0"/>
                <a:cs typeface="Times New Roman" pitchFamily="18" charset="0"/>
              </a:rPr>
              <a:t>Cách cài đặt chương trình dịch, </a:t>
            </a:r>
          </a:p>
          <a:p>
            <a:pPr marL="703263" indent="-352425" algn="just">
              <a:spcBef>
                <a:spcPts val="200"/>
              </a:spcBef>
              <a:buFont typeface="Arial" pitchFamily="34" charset="0"/>
              <a:buChar char="•"/>
            </a:pPr>
            <a:r>
              <a:rPr lang="en-US" sz="2500" dirty="0" err="1" smtClean="0">
                <a:latin typeface="Times New Roman" pitchFamily="18" charset="0"/>
                <a:cs typeface="Times New Roman" pitchFamily="18" charset="0"/>
              </a:rPr>
              <a:t>Qui trình 4 bước để thực hiện một chương trình Assembly, </a:t>
            </a:r>
          </a:p>
          <a:p>
            <a:pPr marL="703263" indent="-352425" algn="just">
              <a:spcBef>
                <a:spcPts val="200"/>
              </a:spcBef>
              <a:buFont typeface="Arial" pitchFamily="34" charset="0"/>
              <a:buChar char="•"/>
            </a:pP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niệm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sự</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hỗ</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hệ</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thống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Assembly</a:t>
            </a:r>
          </a:p>
          <a:p>
            <a:pPr marL="703263" indent="-352425" algn="just">
              <a:spcBef>
                <a:spcPts val="200"/>
              </a:spcBef>
              <a:buFont typeface="Arial" pitchFamily="34" charset="0"/>
              <a:buChar char="•"/>
            </a:pPr>
            <a:r>
              <a:rPr lang="en-US" sz="2500" dirty="0" err="1" smtClean="0">
                <a:latin typeface="Times New Roman" pitchFamily="18" charset="0"/>
                <a:cs typeface="Times New Roman" pitchFamily="18" charset="0"/>
              </a:rPr>
              <a:t>Lướt qua một số lệnh hay dùng trong 6 nhóm lệnh mnemonic (instruction set) của ngôn ngữ Assembly, những lệnh sinh ra mã máy để chạy chương trình và </a:t>
            </a:r>
          </a:p>
          <a:p>
            <a:pPr marL="703263" indent="-352425" algn="just">
              <a:spcBef>
                <a:spcPts val="200"/>
              </a:spcBef>
              <a:buFont typeface="Arial" pitchFamily="34" charset="0"/>
              <a:buChar char="•"/>
            </a:pPr>
            <a:r>
              <a:rPr lang="en-US" sz="2500" dirty="0" err="1" smtClean="0">
                <a:latin typeface="Times New Roman" pitchFamily="18" charset="0"/>
                <a:cs typeface="Times New Roman" pitchFamily="18" charset="0"/>
              </a:rPr>
              <a:t>Các lệnh điều khiển hỗ trợ khi dịch chương trình (directive), đặc biệt là 2 dạng lệnh điều khiển segment dạng đơn giản và chuẩn.  </a:t>
            </a:r>
          </a:p>
          <a:p>
            <a:pPr marL="517525" indent="-228600" algn="just">
              <a:spcBef>
                <a:spcPts val="200"/>
              </a:spcBef>
            </a:pPr>
            <a:endParaRPr lang="en-US" sz="2500" i="1" dirty="0" smtClean="0">
              <a:latin typeface="Times New Roman" pitchFamily="18" charset="0"/>
              <a:cs typeface="Times New Roman" pitchFamily="18" charset="0"/>
            </a:endParaRPr>
          </a:p>
          <a:p>
            <a:pPr marL="517525" indent="-228600" algn="just">
              <a:spcBef>
                <a:spcPts val="200"/>
              </a:spcBef>
            </a:pPr>
            <a:endParaRPr lang="en-US" sz="2500" i="1" dirty="0" smtClean="0">
              <a:latin typeface="Times New Roman" pitchFamily="18" charset="0"/>
              <a:cs typeface="Times New Roman" pitchFamily="18" charset="0"/>
            </a:endParaRPr>
          </a:p>
          <a:p>
            <a:pPr marL="517525" indent="-228600" algn="just">
              <a:spcBef>
                <a:spcPts val="200"/>
              </a:spcBef>
            </a:pPr>
            <a:endParaRPr lang="en-US" sz="2500" i="1" dirty="0" smtClean="0">
              <a:latin typeface="Times New Roman" pitchFamily="18" charset="0"/>
              <a:cs typeface="Times New Roman" pitchFamily="18" charset="0"/>
            </a:endParaRPr>
          </a:p>
          <a:p>
            <a:pPr marL="517525" indent="-228600" algn="just">
              <a:spcBef>
                <a:spcPts val="200"/>
              </a:spcBef>
            </a:pPr>
            <a:endParaRPr lang="en-US" sz="2500" i="1" dirty="0" smtClean="0">
              <a:latin typeface="Times New Roman" pitchFamily="18" charset="0"/>
              <a:cs typeface="Times New Roman" pitchFamily="18" charset="0"/>
            </a:endParaRPr>
          </a:p>
          <a:p>
            <a:pPr marL="517525" indent="-228600" algn="just">
              <a:spcBef>
                <a:spcPts val="200"/>
              </a:spcBef>
            </a:pPr>
            <a:r>
              <a:rPr lang="en-US" sz="2500" i="1" dirty="0" smtClean="0">
                <a:latin typeface="Times New Roman" pitchFamily="18" charset="0"/>
                <a:cs typeface="Times New Roman" pitchFamily="18" charset="0"/>
              </a:rPr>
              <a:t> </a:t>
            </a:r>
            <a:endParaRPr lang="en-US" sz="2500" dirty="0" smtClean="0"/>
          </a:p>
          <a:p>
            <a:pPr marL="517525" indent="-228600" algn="just">
              <a:spcBef>
                <a:spcPts val="200"/>
              </a:spcBef>
            </a:pPr>
            <a:endParaRPr lang="en-US" sz="2500" dirty="0" smtClean="0">
              <a:latin typeface="Times New Roman" pitchFamily="18" charset="0"/>
              <a:cs typeface="Times New Roman" pitchFamily="18" charset="0"/>
            </a:endParaRPr>
          </a:p>
          <a:p>
            <a:pPr marL="517525" indent="-228600" algn="just">
              <a:spcBef>
                <a:spcPts val="200"/>
              </a:spcBef>
            </a:pPr>
            <a:endParaRPr lang="en-US" sz="1400" dirty="0" smtClean="0">
              <a:latin typeface="Times New Roman" pitchFamily="18" charset="0"/>
              <a:cs typeface="Times New Roman" pitchFamily="18" charset="0"/>
            </a:endParaRPr>
          </a:p>
          <a:p>
            <a:pPr marL="288925" indent="-228600" algn="just">
              <a:spcBef>
                <a:spcPts val="300"/>
              </a:spcBef>
            </a:pPr>
            <a:r>
              <a:rPr lang="en-US" sz="2500" dirty="0" smtClean="0">
                <a:latin typeface="Times New Roman" pitchFamily="18" charset="0"/>
                <a:cs typeface="Times New Roman" pitchFamily="18" charset="0"/>
              </a:rPr>
              <a:t>  </a:t>
            </a:r>
          </a:p>
          <a:p>
            <a:pPr marL="288925" indent="-228600" algn="just">
              <a:spcBef>
                <a:spcPts val="300"/>
              </a:spcBef>
            </a:pPr>
            <a:endParaRPr lang="en-US" sz="2500" dirty="0" smtClean="0">
              <a:latin typeface="Times New Roman" pitchFamily="18" charset="0"/>
              <a:cs typeface="Times New Roman" pitchFamily="18" charset="0"/>
            </a:endParaRPr>
          </a:p>
          <a:p>
            <a:pPr marL="288925" indent="-228600" algn="just">
              <a:spcBef>
                <a:spcPts val="300"/>
              </a:spcBef>
            </a:pPr>
            <a:endParaRPr lang="en-US" sz="2500" dirty="0" smtClean="0">
              <a:latin typeface="Times New Roman" pitchFamily="18" charset="0"/>
              <a:cs typeface="Times New Roman" pitchFamily="18" charset="0"/>
            </a:endParaRPr>
          </a:p>
          <a:p>
            <a:pPr marL="288925" indent="-228600" algn="just">
              <a:spcBef>
                <a:spcPts val="300"/>
              </a:spcBef>
            </a:pPr>
            <a:endParaRPr lang="en-US" sz="2500" dirty="0" smtClean="0">
              <a:latin typeface="Times New Roman" pitchFamily="18" charset="0"/>
              <a:cs typeface="Times New Roman" pitchFamily="18" charset="0"/>
            </a:endParaRPr>
          </a:p>
          <a:p>
            <a:pPr marL="288925" indent="-228600" algn="just">
              <a:spcBef>
                <a:spcPts val="300"/>
              </a:spcBef>
            </a:pPr>
            <a:r>
              <a:rPr lang="en-US" sz="2500" dirty="0" smtClean="0">
                <a:latin typeface="Times New Roman" pitchFamily="18" charset="0"/>
                <a:cs typeface="Times New Roman" pitchFamily="18" charset="0"/>
              </a:rPr>
              <a:t> </a:t>
            </a:r>
          </a:p>
          <a:p>
            <a:pPr marL="288925" indent="-228600" algn="just">
              <a:spcBef>
                <a:spcPts val="0"/>
              </a:spcBef>
            </a:pPr>
            <a:endParaRPr lang="en-US" sz="2500" dirty="0" smtClean="0">
              <a:latin typeface="Times New Roman" pitchFamily="18" charset="0"/>
              <a:cs typeface="Times New Roman" pitchFamily="18" charset="0"/>
            </a:endParaRPr>
          </a:p>
          <a:p>
            <a:pPr marL="288925" indent="-228600" algn="just">
              <a:spcBef>
                <a:spcPts val="0"/>
              </a:spcBef>
            </a:pPr>
            <a:endParaRPr lang="en-US" sz="2000" dirty="0" smtClean="0">
              <a:latin typeface="Times New Roman" pitchFamily="18" charset="0"/>
              <a:cs typeface="Times New Roman" pitchFamily="18" charset="0"/>
            </a:endParaRPr>
          </a:p>
          <a:p>
            <a:pPr marL="288925" indent="-228600" algn="just">
              <a:spcBef>
                <a:spcPts val="0"/>
              </a:spcBef>
            </a:pPr>
            <a:r>
              <a:rPr lang="en-US" sz="2500" dirty="0" smtClean="0">
                <a:latin typeface="Times New Roman" pitchFamily="18" charset="0"/>
                <a:cs typeface="Times New Roman" pitchFamily="18" charset="0"/>
              </a:rPr>
              <a:t>   </a:t>
            </a:r>
          </a:p>
        </p:txBody>
      </p:sp>
      <p:sp>
        <p:nvSpPr>
          <p:cNvPr id="2" name="Date Placeholder 1"/>
          <p:cNvSpPr>
            <a:spLocks noGrp="1"/>
          </p:cNvSpPr>
          <p:nvPr>
            <p:ph type="dt" sz="half" idx="4294967295"/>
          </p:nvPr>
        </p:nvSpPr>
        <p:spPr>
          <a:xfrm>
            <a:off x="8534400" y="6374426"/>
            <a:ext cx="274320" cy="228600"/>
          </a:xfrm>
          <a:prstGeom prst="rect">
            <a:avLst/>
          </a:prstGeom>
        </p:spPr>
        <p:txBody>
          <a:bodyPr lIns="0" rIns="0"/>
          <a:lstStyle/>
          <a:p>
            <a:pPr algn="l">
              <a:defRPr/>
            </a:pPr>
            <a:fld id="{AA6B788C-ABBC-4AFF-A70D-3BE29A1CAEC8}" type="slidenum">
              <a:rPr lang="en-US" sz="1400" smtClean="0"/>
              <a:pPr algn="l">
                <a:defRPr/>
              </a:pPr>
              <a:t>43</a:t>
            </a:fld>
            <a:endParaRPr lang="en-US" sz="1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i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ox(i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ox(i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ox(in)">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ox(in)">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ox(in)">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21920" y="426720"/>
            <a:ext cx="8229600" cy="400032"/>
          </a:xfrm>
        </p:spPr>
        <p:txBody>
          <a:bodyPr/>
          <a:lstStyle/>
          <a:p>
            <a:pPr eaLnBrk="1" hangingPunct="1"/>
            <a:r>
              <a:rPr lang="en-US" sz="2800" dirty="0" smtClean="0">
                <a:solidFill>
                  <a:schemeClr val="tx1"/>
                </a:solidFill>
              </a:rPr>
              <a:t>1.2 </a:t>
            </a:r>
            <a:r>
              <a:rPr lang="en-US" sz="2800" dirty="0" err="1" smtClean="0">
                <a:solidFill>
                  <a:schemeClr val="tx1"/>
                </a:solidFill>
              </a:rPr>
              <a:t>Cài</a:t>
            </a:r>
            <a:r>
              <a:rPr lang="en-US" sz="2800" dirty="0" smtClean="0">
                <a:solidFill>
                  <a:schemeClr val="tx1"/>
                </a:solidFill>
              </a:rPr>
              <a:t> </a:t>
            </a:r>
            <a:r>
              <a:rPr lang="en-US" sz="2800" dirty="0" err="1" smtClean="0">
                <a:solidFill>
                  <a:schemeClr val="tx1"/>
                </a:solidFill>
              </a:rPr>
              <a:t>đặt</a:t>
            </a:r>
            <a:r>
              <a:rPr lang="en-US" sz="2800" dirty="0" smtClean="0">
                <a:solidFill>
                  <a:schemeClr val="tx1"/>
                </a:solidFill>
              </a:rPr>
              <a:t> </a:t>
            </a:r>
            <a:r>
              <a:rPr lang="en-US" sz="2800" dirty="0" err="1" smtClean="0">
                <a:solidFill>
                  <a:schemeClr val="tx1"/>
                </a:solidFill>
              </a:rPr>
              <a:t>chương</a:t>
            </a:r>
            <a:r>
              <a:rPr lang="en-US" sz="2800" dirty="0" smtClean="0">
                <a:solidFill>
                  <a:schemeClr val="tx1"/>
                </a:solidFill>
              </a:rPr>
              <a:t> </a:t>
            </a:r>
            <a:r>
              <a:rPr lang="en-US" sz="2800" dirty="0" err="1" smtClean="0">
                <a:solidFill>
                  <a:schemeClr val="tx1"/>
                </a:solidFill>
              </a:rPr>
              <a:t>trình</a:t>
            </a:r>
            <a:r>
              <a:rPr lang="en-US" sz="2800" dirty="0" smtClean="0">
                <a:solidFill>
                  <a:schemeClr val="tx1"/>
                </a:solidFill>
              </a:rPr>
              <a:t> </a:t>
            </a:r>
            <a:r>
              <a:rPr lang="en-US" sz="2800" dirty="0" err="1" smtClean="0">
                <a:solidFill>
                  <a:schemeClr val="tx1"/>
                </a:solidFill>
              </a:rPr>
              <a:t>dịch</a:t>
            </a:r>
            <a:endParaRPr lang="en-US" sz="2800" dirty="0" smtClean="0">
              <a:solidFill>
                <a:schemeClr val="tx1"/>
              </a:solidFill>
            </a:endParaRPr>
          </a:p>
        </p:txBody>
      </p:sp>
      <p:sp>
        <p:nvSpPr>
          <p:cNvPr id="8198" name="Content Placeholder 5"/>
          <p:cNvSpPr>
            <a:spLocks noGrp="1"/>
          </p:cNvSpPr>
          <p:nvPr>
            <p:ph idx="1"/>
          </p:nvPr>
        </p:nvSpPr>
        <p:spPr>
          <a:xfrm>
            <a:off x="209520" y="1221740"/>
            <a:ext cx="5315517" cy="5196294"/>
          </a:xfrm>
        </p:spPr>
        <p:txBody>
          <a:bodyPr wrap="square">
            <a:spAutoFit/>
          </a:bodyPr>
          <a:lstStyle/>
          <a:p>
            <a:pPr algn="just" eaLnBrk="1" hangingPunct="1">
              <a:spcBef>
                <a:spcPts val="0"/>
              </a:spcBef>
              <a:buNone/>
            </a:pPr>
            <a:r>
              <a:rPr lang="en-US" sz="2500" i="1" u="sng" dirty="0" err="1" smtClean="0">
                <a:solidFill>
                  <a:schemeClr val="tx1"/>
                </a:solidFill>
                <a:latin typeface="Times New Roman" pitchFamily="18" charset="0"/>
                <a:cs typeface="Times New Roman" pitchFamily="18" charset="0"/>
              </a:rPr>
              <a:t>Cách</a:t>
            </a:r>
            <a:r>
              <a:rPr lang="en-US" sz="2500" i="1" u="sng" dirty="0" smtClean="0">
                <a:solidFill>
                  <a:schemeClr val="tx1"/>
                </a:solidFill>
                <a:latin typeface="Times New Roman" pitchFamily="18" charset="0"/>
                <a:cs typeface="Times New Roman" pitchFamily="18" charset="0"/>
              </a:rPr>
              <a:t> 1</a:t>
            </a:r>
            <a:r>
              <a:rPr lang="en-US" sz="2500" dirty="0" smtClean="0">
                <a:solidFill>
                  <a:schemeClr val="tx1"/>
                </a:solidFill>
                <a:latin typeface="Times New Roman" pitchFamily="18" charset="0"/>
                <a:cs typeface="Times New Roman" pitchFamily="18" charset="0"/>
              </a:rPr>
              <a:t>:</a:t>
            </a:r>
          </a:p>
          <a:p>
            <a:pPr marL="288925" algn="just" eaLnBrk="1" hangingPunct="1">
              <a:spcBef>
                <a:spcPts val="200"/>
              </a:spcBef>
              <a:buClrTx/>
              <a:buSzPct val="100000"/>
              <a:buFont typeface="Arial" pitchFamily="34" charset="0"/>
              <a:buChar char="•"/>
            </a:pPr>
            <a:r>
              <a:rPr lang="en-US" sz="2500" kern="1200" dirty="0" err="1" smtClean="0">
                <a:solidFill>
                  <a:schemeClr val="tx1"/>
                </a:solidFill>
                <a:latin typeface="Times New Roman" pitchFamily="18" charset="0"/>
                <a:cs typeface="Times New Roman" pitchFamily="18" charset="0"/>
              </a:rPr>
              <a:t>Đưa</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đĩa</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có</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chương</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trình</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cài</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đặt</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vào</a:t>
            </a:r>
            <a:r>
              <a:rPr lang="en-US" sz="2500" kern="1200" dirty="0" smtClean="0">
                <a:solidFill>
                  <a:schemeClr val="tx1"/>
                </a:solidFill>
                <a:latin typeface="Times New Roman" pitchFamily="18" charset="0"/>
                <a:cs typeface="Times New Roman" pitchFamily="18" charset="0"/>
              </a:rPr>
              <a:t> ổ CD, </a:t>
            </a:r>
            <a:r>
              <a:rPr lang="en-US" sz="2500" kern="1200" dirty="0" err="1" smtClean="0">
                <a:solidFill>
                  <a:schemeClr val="tx1"/>
                </a:solidFill>
                <a:latin typeface="Times New Roman" pitchFamily="18" charset="0"/>
                <a:cs typeface="Times New Roman" pitchFamily="18" charset="0"/>
              </a:rPr>
              <a:t>chạy</a:t>
            </a:r>
            <a:r>
              <a:rPr lang="en-US" sz="2500" kern="1200" dirty="0" smtClean="0">
                <a:solidFill>
                  <a:schemeClr val="tx1"/>
                </a:solidFill>
                <a:latin typeface="Times New Roman" pitchFamily="18" charset="0"/>
                <a:cs typeface="Times New Roman" pitchFamily="18" charset="0"/>
              </a:rPr>
              <a:t> setup.exe </a:t>
            </a:r>
            <a:r>
              <a:rPr lang="en-US" sz="2500" kern="1200" dirty="0" err="1" smtClean="0">
                <a:solidFill>
                  <a:schemeClr val="tx1"/>
                </a:solidFill>
                <a:latin typeface="Times New Roman" pitchFamily="18" charset="0"/>
                <a:cs typeface="Times New Roman" pitchFamily="18" charset="0"/>
              </a:rPr>
              <a:t>thì</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hiện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màn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hình</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giới</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thiệu</a:t>
            </a:r>
            <a:r>
              <a:rPr lang="en-US" sz="2500" kern="1200" dirty="0" smtClean="0">
                <a:solidFill>
                  <a:schemeClr val="tx1"/>
                </a:solidFill>
                <a:latin typeface="Times New Roman" pitchFamily="18" charset="0"/>
                <a:cs typeface="Times New Roman" pitchFamily="18" charset="0"/>
              </a:rPr>
              <a:t>.</a:t>
            </a:r>
          </a:p>
          <a:p>
            <a:pPr lvl="0" algn="just" eaLnBrk="1" hangingPunct="1">
              <a:spcBef>
                <a:spcPts val="600"/>
              </a:spcBef>
              <a:buClrTx/>
              <a:buSzPct val="100000"/>
              <a:buFont typeface="Arial" pitchFamily="34" charset="0"/>
              <a:buChar char="•"/>
              <a:defRPr/>
            </a:pPr>
            <a:r>
              <a:rPr lang="en-US" sz="2500" kern="1200" dirty="0" err="1" smtClean="0">
                <a:solidFill>
                  <a:schemeClr val="tx1"/>
                </a:solidFill>
                <a:latin typeface="Times New Roman" pitchFamily="18" charset="0"/>
                <a:cs typeface="Times New Roman" pitchFamily="18" charset="0"/>
              </a:rPr>
              <a:t>Ấn</a:t>
            </a:r>
            <a:r>
              <a:rPr lang="en-US" sz="2500" kern="1200" dirty="0" smtClean="0">
                <a:solidFill>
                  <a:schemeClr val="tx1"/>
                </a:solidFill>
                <a:latin typeface="Times New Roman" pitchFamily="18" charset="0"/>
                <a:cs typeface="Times New Roman" pitchFamily="18" charset="0"/>
              </a:rPr>
              <a:t> Enter </a:t>
            </a:r>
            <a:r>
              <a:rPr lang="en-US" sz="2500" kern="1200" dirty="0" err="1" smtClean="0">
                <a:solidFill>
                  <a:schemeClr val="tx1"/>
                </a:solidFill>
                <a:latin typeface="Times New Roman" pitchFamily="18" charset="0"/>
                <a:cs typeface="Times New Roman" pitchFamily="18" charset="0"/>
              </a:rPr>
              <a:t>thì</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để</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tiếp</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tục</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quá</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trình</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cài</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đặt</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trên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màn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hình</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sẽ</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hiện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lên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với</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các</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thư</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mục</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mặc</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định</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Muốn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thay</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đổi</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thì</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đưa</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thanh</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sáng</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đến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phần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cần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thay</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đổi</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và</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ấn</a:t>
            </a:r>
            <a:r>
              <a:rPr lang="en-US" sz="2500" kern="1200" dirty="0" smtClean="0">
                <a:solidFill>
                  <a:schemeClr val="tx1"/>
                </a:solidFill>
                <a:latin typeface="Times New Roman" pitchFamily="18" charset="0"/>
                <a:cs typeface="Times New Roman" pitchFamily="18" charset="0"/>
              </a:rPr>
              <a:t> Enter, </a:t>
            </a:r>
            <a:r>
              <a:rPr lang="en-US" sz="2500" kern="1200" dirty="0" err="1" smtClean="0">
                <a:solidFill>
                  <a:schemeClr val="tx1"/>
                </a:solidFill>
                <a:latin typeface="Times New Roman" pitchFamily="18" charset="0"/>
                <a:cs typeface="Times New Roman" pitchFamily="18" charset="0"/>
              </a:rPr>
              <a:t>các</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dòng</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hướng</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dẫn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sẽ</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hiện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ra</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cho</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phép</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vào</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tên</a:t>
            </a:r>
            <a:r>
              <a:rPr lang="en-US" sz="2500" kern="1200" dirty="0" smtClean="0">
                <a:solidFill>
                  <a:schemeClr val="tx1"/>
                </a:solidFill>
                <a:latin typeface="Times New Roman" pitchFamily="18" charset="0"/>
                <a:cs typeface="Times New Roman" pitchFamily="18" charset="0"/>
              </a:rPr>
              <a:t> ổ </a:t>
            </a:r>
            <a:r>
              <a:rPr lang="en-US" sz="2500" kern="1200" dirty="0" err="1" smtClean="0">
                <a:solidFill>
                  <a:schemeClr val="tx1"/>
                </a:solidFill>
                <a:latin typeface="Times New Roman" pitchFamily="18" charset="0"/>
                <a:cs typeface="Times New Roman" pitchFamily="18" charset="0"/>
              </a:rPr>
              <a:t>đĩa</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và</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thư</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mục</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yêu</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cầu</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Sau</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khi</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thay</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đổi</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xong</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ấn</a:t>
            </a:r>
            <a:r>
              <a:rPr lang="en-US" sz="2500" dirty="0" smtClean="0">
                <a:latin typeface="Times New Roman" pitchFamily="18" charset="0"/>
                <a:cs typeface="Times New Roman" pitchFamily="18" charset="0"/>
              </a:rPr>
              <a:t> </a:t>
            </a:r>
            <a:r>
              <a:rPr lang="en-US" sz="2300" dirty="0" smtClean="0">
                <a:solidFill>
                  <a:srgbClr val="FF0000"/>
                </a:solidFill>
              </a:rPr>
              <a:t>Start </a:t>
            </a:r>
            <a:r>
              <a:rPr lang="en-US" sz="2300" dirty="0" err="1" smtClean="0">
                <a:solidFill>
                  <a:srgbClr val="FF0000"/>
                </a:solidFill>
              </a:rPr>
              <a:t>Instalation</a:t>
            </a:r>
            <a:r>
              <a:rPr lang="en-US" sz="2500" dirty="0" smtClean="0">
                <a:solidFill>
                  <a:srgbClr val="E84E24"/>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thì</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quá</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trình</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cài</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đặt</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sẽ</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được</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thực</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hiện</a:t>
            </a:r>
            <a:r>
              <a:rPr lang="en-US" sz="2500" kern="1200" dirty="0" smtClean="0">
                <a:solidFill>
                  <a:schemeClr val="tx1"/>
                </a:solidFill>
                <a:latin typeface="Times New Roman" pitchFamily="18" charset="0"/>
                <a:cs typeface="Times New Roman" pitchFamily="18" charset="0"/>
              </a:rPr>
              <a:t>. </a:t>
            </a:r>
          </a:p>
        </p:txBody>
      </p:sp>
      <p:sp>
        <p:nvSpPr>
          <p:cNvPr id="9219" name="Date Placeholder 2"/>
          <p:cNvSpPr>
            <a:spLocks noGrp="1"/>
          </p:cNvSpPr>
          <p:nvPr>
            <p:ph type="dt" sz="half" idx="4294967295"/>
          </p:nvPr>
        </p:nvSpPr>
        <p:spPr bwMode="auto">
          <a:xfrm>
            <a:off x="8686800" y="6418034"/>
            <a:ext cx="18288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C4B047A9-6469-4D1C-96E5-B569812971CE}" type="slidenum">
              <a:rPr lang="en-US" sz="1400" smtClean="0"/>
              <a:pPr algn="l" fontAlgn="base">
                <a:spcBef>
                  <a:spcPct val="0"/>
                </a:spcBef>
                <a:spcAft>
                  <a:spcPct val="0"/>
                </a:spcAft>
                <a:defRPr/>
              </a:pPr>
              <a:t>5</a:t>
            </a:fld>
            <a:endParaRPr lang="en-US" sz="1400" dirty="0" smtClean="0"/>
          </a:p>
        </p:txBody>
      </p:sp>
      <p:sp>
        <p:nvSpPr>
          <p:cNvPr id="9" name="Content Placeholder 5"/>
          <p:cNvSpPr txBox="1">
            <a:spLocks/>
          </p:cNvSpPr>
          <p:nvPr/>
        </p:nvSpPr>
        <p:spPr bwMode="auto">
          <a:xfrm>
            <a:off x="158724" y="836912"/>
            <a:ext cx="8842432" cy="4770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defRPr/>
            </a:pPr>
            <a:r>
              <a:rPr kumimoji="0" lang="en-US" sz="25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Có</a:t>
            </a:r>
            <a:r>
              <a:rPr kumimoji="0" lang="en-US" sz="25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2 CT </a:t>
            </a:r>
            <a:r>
              <a:rPr kumimoji="0" lang="en-US" sz="25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dịch</a:t>
            </a:r>
            <a:r>
              <a:rPr kumimoji="0" lang="en-US" sz="25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MASM </a:t>
            </a:r>
            <a:r>
              <a:rPr kumimoji="0" lang="en-US" sz="25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của</a:t>
            </a:r>
            <a:r>
              <a:rPr kumimoji="0" lang="en-US" sz="25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Microsoft </a:t>
            </a:r>
            <a:r>
              <a:rPr kumimoji="0" lang="en-US" sz="25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và</a:t>
            </a:r>
            <a:r>
              <a:rPr kumimoji="0" lang="en-US" sz="25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TASM </a:t>
            </a:r>
            <a:r>
              <a:rPr kumimoji="0" lang="en-US" sz="25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của</a:t>
            </a:r>
            <a:r>
              <a:rPr kumimoji="0" lang="en-US" sz="25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Borland.</a:t>
            </a:r>
          </a:p>
        </p:txBody>
      </p:sp>
      <p:sp>
        <p:nvSpPr>
          <p:cNvPr id="11" name="TextBox 10"/>
          <p:cNvSpPr txBox="1"/>
          <p:nvPr/>
        </p:nvSpPr>
        <p:spPr>
          <a:xfrm>
            <a:off x="5563674" y="1667601"/>
            <a:ext cx="3503054" cy="1338828"/>
          </a:xfrm>
          <a:prstGeom prst="rect">
            <a:avLst/>
          </a:prstGeom>
          <a:solidFill>
            <a:srgbClr val="0070C0"/>
          </a:solidFill>
          <a:ln>
            <a:solidFill>
              <a:schemeClr val="tx2">
                <a:lumMod val="60000"/>
                <a:lumOff val="40000"/>
              </a:schemeClr>
            </a:solidFill>
          </a:ln>
          <a:effectLst>
            <a:outerShdw blurRad="50800" dist="50800" dir="5400000" algn="ctr" rotWithShape="0">
              <a:schemeClr val="tx2">
                <a:lumMod val="60000"/>
                <a:lumOff val="40000"/>
              </a:schemeClr>
            </a:outerShdw>
          </a:effectLst>
        </p:spPr>
        <p:txBody>
          <a:bodyPr wrap="square" rtlCol="0">
            <a:spAutoFit/>
          </a:bodyPr>
          <a:lstStyle/>
          <a:p>
            <a:pPr algn="ctr">
              <a:lnSpc>
                <a:spcPct val="120000"/>
              </a:lnSpc>
            </a:pPr>
            <a:r>
              <a:rPr lang="en-US" sz="1500" b="1" dirty="0" err="1" smtClean="0">
                <a:solidFill>
                  <a:schemeClr val="bg1"/>
                </a:solidFill>
              </a:rPr>
              <a:t>Phần</a:t>
            </a:r>
            <a:r>
              <a:rPr lang="en-US" sz="1500" b="1" dirty="0" smtClean="0">
                <a:solidFill>
                  <a:schemeClr val="bg1"/>
                </a:solidFill>
              </a:rPr>
              <a:t> </a:t>
            </a:r>
            <a:r>
              <a:rPr lang="en-US" sz="1500" b="1" dirty="0" err="1" smtClean="0">
                <a:solidFill>
                  <a:schemeClr val="bg1"/>
                </a:solidFill>
              </a:rPr>
              <a:t>giới</a:t>
            </a:r>
            <a:r>
              <a:rPr lang="en-US" sz="1500" b="1" dirty="0" smtClean="0">
                <a:solidFill>
                  <a:schemeClr val="bg1"/>
                </a:solidFill>
              </a:rPr>
              <a:t> </a:t>
            </a:r>
            <a:r>
              <a:rPr lang="en-US" sz="1500" b="1" dirty="0" err="1" smtClean="0">
                <a:solidFill>
                  <a:schemeClr val="bg1"/>
                </a:solidFill>
              </a:rPr>
              <a:t>thiệu</a:t>
            </a:r>
            <a:r>
              <a:rPr lang="en-US" sz="1500" b="1" dirty="0" smtClean="0">
                <a:solidFill>
                  <a:schemeClr val="bg1"/>
                </a:solidFill>
              </a:rPr>
              <a:t> </a:t>
            </a:r>
            <a:r>
              <a:rPr lang="en-US" sz="1500" b="1" dirty="0" err="1" smtClean="0">
                <a:solidFill>
                  <a:schemeClr val="bg1"/>
                </a:solidFill>
              </a:rPr>
              <a:t>về</a:t>
            </a:r>
            <a:r>
              <a:rPr lang="en-US" sz="1500" b="1" dirty="0" smtClean="0">
                <a:solidFill>
                  <a:schemeClr val="bg1"/>
                </a:solidFill>
              </a:rPr>
              <a:t> </a:t>
            </a:r>
            <a:r>
              <a:rPr lang="en-US" sz="1500" b="1" dirty="0" err="1" smtClean="0">
                <a:solidFill>
                  <a:schemeClr val="bg1"/>
                </a:solidFill>
              </a:rPr>
              <a:t>hãng</a:t>
            </a:r>
            <a:r>
              <a:rPr lang="en-US" sz="1500" b="1" dirty="0" smtClean="0">
                <a:solidFill>
                  <a:schemeClr val="bg1"/>
                </a:solidFill>
              </a:rPr>
              <a:t> </a:t>
            </a:r>
            <a:r>
              <a:rPr lang="en-US" sz="1500" b="1" dirty="0" err="1" smtClean="0">
                <a:solidFill>
                  <a:schemeClr val="bg1"/>
                </a:solidFill>
              </a:rPr>
              <a:t>và</a:t>
            </a:r>
            <a:r>
              <a:rPr lang="en-US" sz="1500" b="1" dirty="0" smtClean="0">
                <a:solidFill>
                  <a:schemeClr val="bg1"/>
                </a:solidFill>
              </a:rPr>
              <a:t> </a:t>
            </a:r>
            <a:r>
              <a:rPr lang="en-US" sz="1500" b="1" dirty="0" err="1" smtClean="0">
                <a:solidFill>
                  <a:schemeClr val="bg1"/>
                </a:solidFill>
              </a:rPr>
              <a:t>những</a:t>
            </a:r>
            <a:r>
              <a:rPr lang="en-US" sz="1500" b="1" dirty="0" smtClean="0">
                <a:solidFill>
                  <a:schemeClr val="bg1"/>
                </a:solidFill>
              </a:rPr>
              <a:t> </a:t>
            </a:r>
            <a:r>
              <a:rPr lang="en-US" sz="1500" b="1" dirty="0" err="1" smtClean="0">
                <a:solidFill>
                  <a:schemeClr val="bg1"/>
                </a:solidFill>
              </a:rPr>
              <a:t>lưu</a:t>
            </a:r>
            <a:r>
              <a:rPr lang="en-US" sz="1500" b="1" dirty="0" smtClean="0">
                <a:solidFill>
                  <a:schemeClr val="bg1"/>
                </a:solidFill>
              </a:rPr>
              <a:t> ý </a:t>
            </a:r>
            <a:r>
              <a:rPr lang="en-US" sz="1500" b="1" dirty="0" err="1" smtClean="0">
                <a:solidFill>
                  <a:schemeClr val="bg1"/>
                </a:solidFill>
              </a:rPr>
              <a:t>về</a:t>
            </a:r>
            <a:r>
              <a:rPr lang="en-US" sz="1500" b="1" dirty="0" smtClean="0">
                <a:solidFill>
                  <a:schemeClr val="bg1"/>
                </a:solidFill>
              </a:rPr>
              <a:t> </a:t>
            </a:r>
            <a:r>
              <a:rPr lang="en-US" sz="1500" b="1" dirty="0" err="1" smtClean="0">
                <a:solidFill>
                  <a:schemeClr val="bg1"/>
                </a:solidFill>
              </a:rPr>
              <a:t>vấn</a:t>
            </a:r>
            <a:r>
              <a:rPr lang="en-US" sz="1500" b="1" dirty="0" smtClean="0">
                <a:solidFill>
                  <a:schemeClr val="bg1"/>
                </a:solidFill>
              </a:rPr>
              <a:t> </a:t>
            </a:r>
            <a:r>
              <a:rPr lang="en-US" sz="1500" b="1" dirty="0" err="1" smtClean="0">
                <a:solidFill>
                  <a:schemeClr val="bg1"/>
                </a:solidFill>
              </a:rPr>
              <a:t>đề</a:t>
            </a:r>
            <a:r>
              <a:rPr lang="en-US" sz="1500" b="1" dirty="0" smtClean="0">
                <a:solidFill>
                  <a:schemeClr val="bg1"/>
                </a:solidFill>
              </a:rPr>
              <a:t> </a:t>
            </a:r>
            <a:r>
              <a:rPr lang="en-US" sz="1500" b="1" dirty="0" err="1" smtClean="0">
                <a:solidFill>
                  <a:schemeClr val="bg1"/>
                </a:solidFill>
              </a:rPr>
              <a:t>bản</a:t>
            </a:r>
            <a:r>
              <a:rPr lang="en-US" sz="1500" b="1" dirty="0" smtClean="0">
                <a:solidFill>
                  <a:schemeClr val="bg1"/>
                </a:solidFill>
              </a:rPr>
              <a:t> </a:t>
            </a:r>
            <a:r>
              <a:rPr lang="en-US" sz="1500" b="1" dirty="0" err="1" smtClean="0">
                <a:solidFill>
                  <a:schemeClr val="bg1"/>
                </a:solidFill>
              </a:rPr>
              <a:t>quyền</a:t>
            </a:r>
            <a:endParaRPr lang="en-US" sz="1500" b="1" dirty="0" smtClean="0">
              <a:solidFill>
                <a:schemeClr val="bg1"/>
              </a:solidFill>
            </a:endParaRPr>
          </a:p>
          <a:p>
            <a:pPr algn="ctr"/>
            <a:r>
              <a:rPr lang="en-US" sz="1500" b="1" dirty="0" smtClean="0">
                <a:solidFill>
                  <a:schemeClr val="bg1"/>
                </a:solidFill>
              </a:rPr>
              <a:t>………………………………</a:t>
            </a:r>
          </a:p>
          <a:p>
            <a:pPr algn="ctr"/>
            <a:endParaRPr lang="en-US" sz="1500" b="1" dirty="0" smtClean="0">
              <a:solidFill>
                <a:schemeClr val="bg1"/>
              </a:solidFill>
            </a:endParaRPr>
          </a:p>
          <a:p>
            <a:pPr algn="ctr"/>
            <a:r>
              <a:rPr lang="en-US" sz="1500" b="1" dirty="0" smtClean="0">
                <a:solidFill>
                  <a:schemeClr val="bg1"/>
                </a:solidFill>
              </a:rPr>
              <a:t>Press Enter to continue, Esc to quit</a:t>
            </a:r>
            <a:endParaRPr lang="en-US" sz="1500" b="1" dirty="0"/>
          </a:p>
        </p:txBody>
      </p:sp>
      <p:sp>
        <p:nvSpPr>
          <p:cNvPr id="12" name="TextBox 11"/>
          <p:cNvSpPr txBox="1"/>
          <p:nvPr/>
        </p:nvSpPr>
        <p:spPr>
          <a:xfrm>
            <a:off x="5550795" y="3966694"/>
            <a:ext cx="3515931" cy="1802032"/>
          </a:xfrm>
          <a:prstGeom prst="rect">
            <a:avLst/>
          </a:prstGeom>
          <a:solidFill>
            <a:srgbClr val="0070C0"/>
          </a:solidFill>
          <a:ln>
            <a:solidFill>
              <a:schemeClr val="tx2">
                <a:lumMod val="60000"/>
                <a:lumOff val="40000"/>
              </a:schemeClr>
            </a:solidFill>
          </a:ln>
          <a:effectLst>
            <a:outerShdw blurRad="50800" dist="50800" dir="5400000" algn="ctr" rotWithShape="0">
              <a:schemeClr val="tx2">
                <a:lumMod val="60000"/>
                <a:lumOff val="40000"/>
              </a:schemeClr>
            </a:outerShdw>
          </a:effectLst>
        </p:spPr>
        <p:txBody>
          <a:bodyPr wrap="square" rtlCol="0">
            <a:spAutoFit/>
          </a:bodyPr>
          <a:lstStyle/>
          <a:p>
            <a:pPr>
              <a:lnSpc>
                <a:spcPct val="130000"/>
              </a:lnSpc>
            </a:pPr>
            <a:r>
              <a:rPr lang="en-US" b="1" dirty="0" smtClean="0">
                <a:solidFill>
                  <a:schemeClr val="bg1"/>
                </a:solidFill>
                <a:latin typeface="Arial Narrow" pitchFamily="34" charset="0"/>
              </a:rPr>
              <a:t>Turbo Assembler Directory: C:\TASM</a:t>
            </a:r>
          </a:p>
          <a:p>
            <a:pPr>
              <a:lnSpc>
                <a:spcPct val="130000"/>
              </a:lnSpc>
            </a:pPr>
            <a:endParaRPr lang="en-US" sz="1450" b="1" dirty="0" smtClean="0">
              <a:solidFill>
                <a:schemeClr val="bg1"/>
              </a:solidFill>
              <a:latin typeface="Arial Narrow" pitchFamily="34" charset="0"/>
            </a:endParaRPr>
          </a:p>
          <a:p>
            <a:pPr>
              <a:lnSpc>
                <a:spcPct val="130000"/>
              </a:lnSpc>
            </a:pPr>
            <a:r>
              <a:rPr lang="en-US" sz="1450" b="1" dirty="0" smtClean="0">
                <a:solidFill>
                  <a:schemeClr val="bg1"/>
                </a:solidFill>
                <a:latin typeface="Arial Narrow" pitchFamily="34" charset="0"/>
              </a:rPr>
              <a:t>Unzip Example File: Yes</a:t>
            </a:r>
          </a:p>
          <a:p>
            <a:endParaRPr lang="en-US" sz="1400" b="1" dirty="0" smtClean="0">
              <a:solidFill>
                <a:schemeClr val="bg1"/>
              </a:solidFill>
              <a:latin typeface="Arial Narrow" pitchFamily="34" charset="0"/>
            </a:endParaRPr>
          </a:p>
          <a:p>
            <a:endParaRPr lang="en-US" b="1" dirty="0" smtClean="0">
              <a:solidFill>
                <a:schemeClr val="bg1"/>
              </a:solidFill>
              <a:latin typeface="Arial Narrow" pitchFamily="34" charset="0"/>
            </a:endParaRPr>
          </a:p>
          <a:p>
            <a:r>
              <a:rPr lang="en-US" b="1" dirty="0" smtClean="0">
                <a:solidFill>
                  <a:schemeClr val="bg1"/>
                </a:solidFill>
                <a:latin typeface="Arial Narrow" pitchFamily="34" charset="0"/>
              </a:rPr>
              <a:t>Start </a:t>
            </a:r>
            <a:r>
              <a:rPr lang="en-US" b="1" dirty="0" err="1" smtClean="0">
                <a:solidFill>
                  <a:schemeClr val="bg1"/>
                </a:solidFill>
                <a:latin typeface="Arial Narrow" pitchFamily="34" charset="0"/>
              </a:rPr>
              <a:t>Instalation</a:t>
            </a:r>
            <a:endParaRPr lang="en-US" dirty="0"/>
          </a:p>
        </p:txBody>
      </p:sp>
      <p:cxnSp>
        <p:nvCxnSpPr>
          <p:cNvPr id="14" name="Straight Connector 13"/>
          <p:cNvCxnSpPr/>
          <p:nvPr/>
        </p:nvCxnSpPr>
        <p:spPr>
          <a:xfrm>
            <a:off x="5533495" y="5196036"/>
            <a:ext cx="3566160" cy="1588"/>
          </a:xfrm>
          <a:prstGeom prst="line">
            <a:avLst/>
          </a:prstGeom>
          <a:ln w="254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49230" y="4370622"/>
            <a:ext cx="3520440" cy="315471"/>
          </a:xfrm>
          <a:prstGeom prst="rect">
            <a:avLst/>
          </a:prstGeom>
          <a:solidFill>
            <a:srgbClr val="C00000"/>
          </a:solidFill>
        </p:spPr>
        <p:txBody>
          <a:bodyPr wrap="square" rtlCol="0">
            <a:spAutoFit/>
          </a:bodyPr>
          <a:lstStyle/>
          <a:p>
            <a:r>
              <a:rPr lang="en-US" sz="1450" b="1" dirty="0" smtClean="0">
                <a:solidFill>
                  <a:schemeClr val="bg1"/>
                </a:solidFill>
                <a:latin typeface="Arial Narrow" panose="020B0606020202030204" pitchFamily="34" charset="0"/>
              </a:rPr>
              <a:t>Turbo Assembler Example </a:t>
            </a:r>
            <a:r>
              <a:rPr lang="en-US" sz="1450" b="1" dirty="0" err="1" smtClean="0">
                <a:solidFill>
                  <a:schemeClr val="bg1"/>
                </a:solidFill>
                <a:latin typeface="Arial Narrow" panose="020B0606020202030204" pitchFamily="34" charset="0"/>
              </a:rPr>
              <a:t>Directoty:C</a:t>
            </a:r>
            <a:r>
              <a:rPr lang="en-US" sz="1450" b="1" dirty="0" smtClean="0">
                <a:solidFill>
                  <a:schemeClr val="bg1"/>
                </a:solidFill>
                <a:latin typeface="Arial Narrow" panose="020B0606020202030204" pitchFamily="34" charset="0"/>
              </a:rPr>
              <a:t>:\TASM</a:t>
            </a:r>
            <a:endParaRPr lang="en-US" sz="1450" b="1" dirty="0">
              <a:solidFill>
                <a:schemeClr val="bg1"/>
              </a:solidFill>
              <a:latin typeface="Arial Narrow" panose="020B0606020202030204"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198">
                                            <p:txEl>
                                              <p:pRg st="0" end="0"/>
                                            </p:txEl>
                                          </p:spTgt>
                                        </p:tgtEl>
                                        <p:attrNameLst>
                                          <p:attrName>style.visibility</p:attrName>
                                        </p:attrNameLst>
                                      </p:cBhvr>
                                      <p:to>
                                        <p:strVal val="visible"/>
                                      </p:to>
                                    </p:set>
                                    <p:animEffect transition="in" filter="box(in)">
                                      <p:cBhvr>
                                        <p:cTn id="17" dur="500"/>
                                        <p:tgtEl>
                                          <p:spTgt spid="819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198">
                                            <p:txEl>
                                              <p:pRg st="1" end="1"/>
                                            </p:txEl>
                                          </p:spTgt>
                                        </p:tgtEl>
                                        <p:attrNameLst>
                                          <p:attrName>style.visibility</p:attrName>
                                        </p:attrNameLst>
                                      </p:cBhvr>
                                      <p:to>
                                        <p:strVal val="visible"/>
                                      </p:to>
                                    </p:set>
                                    <p:animEffect transition="in" filter="box(in)">
                                      <p:cBhvr>
                                        <p:cTn id="22" dur="500"/>
                                        <p:tgtEl>
                                          <p:spTgt spid="819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198">
                                            <p:txEl>
                                              <p:pRg st="2" end="2"/>
                                            </p:txEl>
                                          </p:spTgt>
                                        </p:tgtEl>
                                        <p:attrNameLst>
                                          <p:attrName>style.visibility</p:attrName>
                                        </p:attrNameLst>
                                      </p:cBhvr>
                                      <p:to>
                                        <p:strVal val="visible"/>
                                      </p:to>
                                    </p:set>
                                    <p:animEffect transition="in" filter="box(in)">
                                      <p:cBhvr>
                                        <p:cTn id="32" dur="500"/>
                                        <p:tgtEl>
                                          <p:spTgt spid="8198">
                                            <p:txEl>
                                              <p:pRg st="2" end="2"/>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ox(in)">
                                      <p:cBhvr>
                                        <p:cTn id="35" dur="500"/>
                                        <p:tgtEl>
                                          <p:spTgt spid="12"/>
                                        </p:tgtEl>
                                      </p:cBhvr>
                                    </p:animEffect>
                                  </p:childTnLst>
                                </p:cTn>
                              </p:par>
                              <p:par>
                                <p:cTn id="36" presetID="4" presetClass="entr" presetSubtype="16"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ox(in)">
                                      <p:cBhvr>
                                        <p:cTn id="38" dur="500"/>
                                        <p:tgtEl>
                                          <p:spTgt spid="14"/>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9" grpId="0"/>
      <p:bldP spid="11" grpId="0" animBg="1"/>
      <p:bldP spid="1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Date Placeholder 10"/>
          <p:cNvSpPr>
            <a:spLocks noGrp="1"/>
          </p:cNvSpPr>
          <p:nvPr>
            <p:ph type="dt" sz="half" idx="4294967295"/>
          </p:nvPr>
        </p:nvSpPr>
        <p:spPr>
          <a:xfrm>
            <a:off x="8747760" y="6460173"/>
            <a:ext cx="182880" cy="288925"/>
          </a:xfrm>
          <a:prstGeom prst="rect">
            <a:avLst/>
          </a:prstGeom>
        </p:spPr>
        <p:txBody>
          <a:bodyPr lIns="0" rIns="0"/>
          <a:lstStyle/>
          <a:p>
            <a:pPr algn="l"/>
            <a:fld id="{2F1EC020-6D8F-44C2-A64B-5BAB4C10FF65}" type="slidenum">
              <a:rPr lang="en-US" sz="1400" smtClean="0"/>
              <a:pPr algn="l"/>
              <a:t>6</a:t>
            </a:fld>
            <a:endParaRPr lang="en-US" sz="1400" dirty="0" smtClean="0"/>
          </a:p>
        </p:txBody>
      </p:sp>
      <p:grpSp>
        <p:nvGrpSpPr>
          <p:cNvPr id="2" name="Group 35"/>
          <p:cNvGrpSpPr/>
          <p:nvPr>
            <p:custDataLst>
              <p:tags r:id="rId2"/>
            </p:custDataLst>
          </p:nvPr>
        </p:nvGrpSpPr>
        <p:grpSpPr>
          <a:xfrm>
            <a:off x="2427689" y="2047868"/>
            <a:ext cx="3817834" cy="1228732"/>
            <a:chOff x="1853854" y="3196418"/>
            <a:chExt cx="1545134" cy="1060121"/>
          </a:xfrm>
        </p:grpSpPr>
        <p:sp>
          <p:nvSpPr>
            <p:cNvPr id="37" name="Right Arrow 6"/>
            <p:cNvSpPr/>
            <p:nvPr/>
          </p:nvSpPr>
          <p:spPr>
            <a:xfrm>
              <a:off x="1862219" y="3699181"/>
              <a:ext cx="159114" cy="1595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vi-VN" sz="2000" kern="1200"/>
            </a:p>
          </p:txBody>
        </p:sp>
        <p:sp>
          <p:nvSpPr>
            <p:cNvPr id="40" name="Rounded Rectangle 8"/>
            <p:cNvSpPr/>
            <p:nvPr/>
          </p:nvSpPr>
          <p:spPr>
            <a:xfrm>
              <a:off x="1853854" y="3196418"/>
              <a:ext cx="1545134" cy="1060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defTabSz="889000">
                <a:spcBef>
                  <a:spcPct val="0"/>
                </a:spcBef>
                <a:spcAft>
                  <a:spcPts val="0"/>
                </a:spcAft>
              </a:pPr>
              <a:endParaRPr lang="vi-VN" sz="2000" kern="1200" dirty="0">
                <a:latin typeface="Times New Roman" pitchFamily="18" charset="0"/>
                <a:cs typeface="Times New Roman" pitchFamily="18" charset="0"/>
              </a:endParaRPr>
            </a:p>
          </p:txBody>
        </p:sp>
      </p:grpSp>
      <p:sp>
        <p:nvSpPr>
          <p:cNvPr id="11" name="TextBox 10"/>
          <p:cNvSpPr txBox="1"/>
          <p:nvPr/>
        </p:nvSpPr>
        <p:spPr>
          <a:xfrm>
            <a:off x="241300" y="384469"/>
            <a:ext cx="8902700" cy="6642844"/>
          </a:xfrm>
          <a:prstGeom prst="rect">
            <a:avLst/>
          </a:prstGeom>
          <a:noFill/>
        </p:spPr>
        <p:txBody>
          <a:bodyPr wrap="square" rtlCol="0">
            <a:spAutoFit/>
          </a:bodyPr>
          <a:lstStyle/>
          <a:p>
            <a:pPr marL="457200" indent="-273050">
              <a:lnSpc>
                <a:spcPts val="2900"/>
              </a:lnSpc>
              <a:spcBef>
                <a:spcPts val="0"/>
              </a:spcBef>
              <a:buSzPct val="85000"/>
              <a:buFont typeface="Wingdings 2" pitchFamily="18" charset="2"/>
              <a:buChar char=""/>
              <a:defRPr/>
            </a:pPr>
            <a:r>
              <a:rPr lang="en-US" sz="2500" dirty="0" err="1" smtClean="0">
                <a:latin typeface="Times New Roman" pitchFamily="18" charset="0"/>
                <a:cs typeface="Times New Roman" pitchFamily="18" charset="0"/>
              </a:rPr>
              <a:t>Khi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đặt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hoàn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mục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chứa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tệp</a:t>
            </a:r>
            <a:r>
              <a:rPr lang="en-US" sz="2500" dirty="0" smtClean="0">
                <a:latin typeface="Times New Roman" pitchFamily="18" charset="0"/>
                <a:cs typeface="Times New Roman" pitchFamily="18" charset="0"/>
              </a:rPr>
              <a:t> CT </a:t>
            </a:r>
            <a:r>
              <a:rPr lang="en-US" sz="2500" dirty="0" err="1" smtClean="0">
                <a:latin typeface="Times New Roman" pitchFamily="18" charset="0"/>
                <a:cs typeface="Times New Roman" pitchFamily="18" charset="0"/>
              </a:rPr>
              <a:t>dịch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sự</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lựa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chọn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mặc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định</a:t>
            </a:r>
            <a:r>
              <a:rPr lang="en-US" sz="2500" dirty="0" smtClean="0">
                <a:latin typeface="Times New Roman" pitchFamily="18" charset="0"/>
                <a:cs typeface="Times New Roman" pitchFamily="18" charset="0"/>
              </a:rPr>
              <a:t> C: </a:t>
            </a:r>
            <a:r>
              <a:rPr lang="en-US" sz="2500" dirty="0" err="1" smtClean="0">
                <a:latin typeface="Times New Roman" pitchFamily="18" charset="0"/>
                <a:cs typeface="Times New Roman" pitchFamily="18" charset="0"/>
              </a:rPr>
              <a:t>hoặc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thay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đổi</a:t>
            </a:r>
            <a:r>
              <a:rPr lang="en-US" sz="2500" dirty="0" smtClean="0">
                <a:latin typeface="Times New Roman" pitchFamily="18" charset="0"/>
                <a:cs typeface="Times New Roman" pitchFamily="18" charset="0"/>
              </a:rPr>
              <a:t> D:</a:t>
            </a:r>
          </a:p>
          <a:p>
            <a:pPr marL="292100" indent="-273050" algn="just">
              <a:spcBef>
                <a:spcPts val="600"/>
              </a:spcBef>
              <a:buClr>
                <a:schemeClr val="accent1"/>
              </a:buClr>
              <a:buSzPct val="85000"/>
              <a:buFont typeface="Wingdings 2" pitchFamily="18" charset="2"/>
              <a:buChar char=""/>
              <a:defRPr/>
            </a:pPr>
            <a:endParaRPr lang="en-US" sz="2500" dirty="0" smtClean="0">
              <a:cs typeface="Arial" pitchFamily="34" charset="0"/>
            </a:endParaRPr>
          </a:p>
          <a:p>
            <a:pPr marL="292100" indent="-273050" algn="just">
              <a:spcBef>
                <a:spcPts val="600"/>
              </a:spcBef>
              <a:buClr>
                <a:schemeClr val="accent1"/>
              </a:buClr>
              <a:buSzPct val="85000"/>
              <a:defRPr/>
            </a:pPr>
            <a:endParaRPr lang="en-US" sz="2500" dirty="0" smtClean="0">
              <a:cs typeface="Arial" pitchFamily="34" charset="0"/>
            </a:endParaRPr>
          </a:p>
          <a:p>
            <a:pPr marL="292100" indent="-273050" algn="just">
              <a:spcBef>
                <a:spcPts val="600"/>
              </a:spcBef>
              <a:buClr>
                <a:schemeClr val="accent1"/>
              </a:buClr>
              <a:buSzPct val="85000"/>
              <a:defRPr/>
            </a:pPr>
            <a:endParaRPr lang="en-US" sz="2400" dirty="0" smtClean="0">
              <a:cs typeface="Arial" pitchFamily="34" charset="0"/>
            </a:endParaRPr>
          </a:p>
          <a:p>
            <a:pPr marL="292100" indent="-273050" algn="just">
              <a:lnSpc>
                <a:spcPts val="1500"/>
              </a:lnSpc>
              <a:spcBef>
                <a:spcPts val="0"/>
              </a:spcBef>
              <a:buClr>
                <a:schemeClr val="accent1"/>
              </a:buClr>
              <a:buSzPct val="85000"/>
              <a:defRPr/>
            </a:pPr>
            <a:endParaRPr lang="en-US" sz="2500" dirty="0" smtClean="0">
              <a:cs typeface="Arial" pitchFamily="34" charset="0"/>
            </a:endParaRPr>
          </a:p>
          <a:p>
            <a:pPr marL="457200" indent="-273050" algn="just">
              <a:lnSpc>
                <a:spcPts val="2900"/>
              </a:lnSpc>
              <a:spcBef>
                <a:spcPts val="1800"/>
              </a:spcBef>
              <a:buSzPct val="85000"/>
              <a:buFont typeface="Wingdings 2" pitchFamily="18" charset="2"/>
              <a:buChar char=""/>
              <a:defRPr/>
            </a:pP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mục</a:t>
            </a:r>
            <a:r>
              <a:rPr lang="en-US" sz="2500" dirty="0" smtClean="0">
                <a:latin typeface="Times New Roman" pitchFamily="18" charset="0"/>
                <a:cs typeface="Times New Roman" pitchFamily="18" charset="0"/>
              </a:rPr>
              <a:t> BIN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nhiều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tệp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dịch</a:t>
            </a:r>
            <a:r>
              <a:rPr lang="en-US" sz="2500" dirty="0" smtClean="0">
                <a:latin typeface="Times New Roman" pitchFamily="18" charset="0"/>
                <a:cs typeface="Times New Roman" pitchFamily="18" charset="0"/>
              </a:rPr>
              <a:t> TASM,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tệp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chính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tệp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lõi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CT </a:t>
            </a:r>
            <a:r>
              <a:rPr lang="en-US" sz="2500" dirty="0" err="1" smtClean="0">
                <a:latin typeface="Times New Roman" pitchFamily="18" charset="0"/>
                <a:cs typeface="Times New Roman" pitchFamily="18" charset="0"/>
              </a:rPr>
              <a:t>dịch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gồm</a:t>
            </a:r>
            <a:r>
              <a:rPr lang="en-US" sz="2500" dirty="0" smtClean="0">
                <a:latin typeface="Times New Roman" pitchFamily="18" charset="0"/>
                <a:cs typeface="Times New Roman" pitchFamily="18" charset="0"/>
              </a:rPr>
              <a:t> :</a:t>
            </a:r>
          </a:p>
          <a:p>
            <a:pPr marL="273050" indent="-273050" algn="just">
              <a:spcBef>
                <a:spcPts val="600"/>
              </a:spcBef>
              <a:buClr>
                <a:schemeClr val="accent1"/>
              </a:buClr>
              <a:buSzPct val="85000"/>
              <a:defRPr/>
            </a:pPr>
            <a:endParaRPr lang="en-US" sz="2500" i="1" dirty="0" smtClean="0">
              <a:cs typeface="Arial" pitchFamily="34" charset="0"/>
            </a:endParaRPr>
          </a:p>
          <a:p>
            <a:pPr marL="273050" indent="-273050" algn="just">
              <a:spcBef>
                <a:spcPts val="600"/>
              </a:spcBef>
              <a:buClr>
                <a:schemeClr val="accent1"/>
              </a:buClr>
              <a:buSzPct val="85000"/>
              <a:defRPr/>
            </a:pPr>
            <a:endParaRPr lang="en-US" sz="2500" i="1" dirty="0" smtClean="0">
              <a:cs typeface="Arial" pitchFamily="34" charset="0"/>
            </a:endParaRPr>
          </a:p>
          <a:p>
            <a:pPr marL="273050" indent="-273050" algn="just">
              <a:spcBef>
                <a:spcPts val="600"/>
              </a:spcBef>
              <a:buClr>
                <a:schemeClr val="accent1"/>
              </a:buClr>
              <a:buSzPct val="85000"/>
              <a:defRPr/>
            </a:pPr>
            <a:endParaRPr lang="en-US" sz="2500" i="1" dirty="0" smtClean="0">
              <a:cs typeface="Arial" pitchFamily="34" charset="0"/>
            </a:endParaRPr>
          </a:p>
          <a:p>
            <a:pPr marL="273050" indent="-273050" algn="just">
              <a:spcBef>
                <a:spcPts val="0"/>
              </a:spcBef>
              <a:buClr>
                <a:schemeClr val="accent1"/>
              </a:buClr>
              <a:buSzPct val="85000"/>
              <a:defRPr/>
            </a:pPr>
            <a:r>
              <a:rPr lang="en-US" sz="2500" i="1" dirty="0" smtClean="0">
                <a:latin typeface="Times New Roman" pitchFamily="18" charset="0"/>
                <a:cs typeface="Times New Roman" pitchFamily="18" charset="0"/>
              </a:rPr>
              <a:t>  </a:t>
            </a:r>
            <a:r>
              <a:rPr lang="en-US" sz="2500" i="1" u="sng" dirty="0" err="1" smtClean="0">
                <a:latin typeface="Times New Roman" pitchFamily="18" charset="0"/>
                <a:cs typeface="Times New Roman" pitchFamily="18" charset="0"/>
              </a:rPr>
              <a:t>Cách</a:t>
            </a:r>
            <a:r>
              <a:rPr lang="en-US" sz="2500" i="1" u="sng" dirty="0" smtClean="0">
                <a:latin typeface="Times New Roman" pitchFamily="18" charset="0"/>
                <a:cs typeface="Times New Roman" pitchFamily="18" charset="0"/>
              </a:rPr>
              <a:t> 2</a:t>
            </a:r>
            <a:r>
              <a:rPr lang="en-US" sz="2500" dirty="0" smtClean="0">
                <a:latin typeface="Times New Roman" pitchFamily="18" charset="0"/>
                <a:cs typeface="Times New Roman" pitchFamily="18" charset="0"/>
              </a:rPr>
              <a:t>: </a:t>
            </a:r>
          </a:p>
          <a:p>
            <a:pPr marL="273050" indent="-273050" algn="just">
              <a:lnSpc>
                <a:spcPts val="2900"/>
              </a:lnSpc>
              <a:spcBef>
                <a:spcPts val="0"/>
              </a:spcBef>
              <a:buClr>
                <a:schemeClr val="accent1"/>
              </a:buClr>
              <a:buSzPct val="85000"/>
              <a:defRPr/>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tiết</a:t>
            </a:r>
            <a:r>
              <a:rPr lang="en-US" sz="25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kiệm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bộ</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nhớ</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chỉ</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cần</a:t>
            </a:r>
            <a:r>
              <a:rPr lang="en-US" sz="2500" dirty="0" smtClean="0">
                <a:latin typeface="Times New Roman" pitchFamily="18" charset="0"/>
                <a:cs typeface="Times New Roman" pitchFamily="18" charset="0"/>
              </a:rPr>
              <a:t> copy 4 </a:t>
            </a:r>
            <a:r>
              <a:rPr lang="en-US" sz="2500" dirty="0" err="1" smtClean="0">
                <a:latin typeface="Times New Roman" pitchFamily="18" charset="0"/>
                <a:cs typeface="Times New Roman" pitchFamily="18" charset="0"/>
              </a:rPr>
              <a:t>tệp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lõi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dịch</a:t>
            </a:r>
            <a:r>
              <a:rPr lang="en-US" sz="2500" dirty="0" smtClean="0">
                <a:latin typeface="Times New Roman" pitchFamily="18" charset="0"/>
                <a:cs typeface="Times New Roman" pitchFamily="18" charset="0"/>
              </a:rPr>
              <a:t>: </a:t>
            </a:r>
            <a:r>
              <a:rPr lang="en-US" sz="2200" dirty="0" smtClean="0">
                <a:cs typeface="Arial" pitchFamily="34" charset="0"/>
              </a:rPr>
              <a:t>tasm.exe, tlink.exe, rtm.exe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a:t>
            </a:r>
            <a:r>
              <a:rPr lang="en-US" sz="2200" dirty="0" smtClean="0">
                <a:cs typeface="Arial" pitchFamily="34" charset="0"/>
              </a:rPr>
              <a:t>dpmi16bi.ovl</a:t>
            </a:r>
            <a:r>
              <a:rPr lang="en-US" sz="22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máy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cách</a:t>
            </a:r>
            <a:r>
              <a:rPr lang="en-US" sz="2500" dirty="0" smtClean="0">
                <a:latin typeface="Times New Roman" pitchFamily="18" charset="0"/>
                <a:cs typeface="Times New Roman" pitchFamily="18" charset="0"/>
              </a:rPr>
              <a:t> 1 </a:t>
            </a:r>
            <a:r>
              <a:rPr lang="en-US" sz="2500" dirty="0" err="1" smtClean="0">
                <a:latin typeface="Times New Roman" pitchFamily="18" charset="0"/>
                <a:cs typeface="Times New Roman" pitchFamily="18" charset="0"/>
              </a:rPr>
              <a:t>về</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máy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mình</a:t>
            </a:r>
            <a:r>
              <a:rPr lang="en-US" sz="25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273050" indent="-273050" algn="just">
              <a:spcBef>
                <a:spcPts val="0"/>
              </a:spcBef>
              <a:buClr>
                <a:schemeClr val="accent1"/>
              </a:buClr>
              <a:buSzPct val="85000"/>
              <a:defRPr/>
            </a:pPr>
            <a:endParaRPr lang="en-US" sz="2500" dirty="0" smtClean="0">
              <a:latin typeface="Times New Roman" pitchFamily="18" charset="0"/>
              <a:cs typeface="Times New Roman" pitchFamily="18" charset="0"/>
            </a:endParaRPr>
          </a:p>
        </p:txBody>
      </p:sp>
      <p:sp>
        <p:nvSpPr>
          <p:cNvPr id="14" name="Rectangle 13"/>
          <p:cNvSpPr/>
          <p:nvPr/>
        </p:nvSpPr>
        <p:spPr>
          <a:xfrm>
            <a:off x="2598235" y="3786306"/>
            <a:ext cx="3474720" cy="1250983"/>
          </a:xfrm>
          <a:prstGeom prst="rect">
            <a:avLst/>
          </a:prstGeom>
          <a:blipFill>
            <a:blip r:embed="rId5" cstate="print"/>
            <a:tile tx="0" ty="0" sx="100000" sy="100000" flip="none" algn="tl"/>
          </a:blipFill>
        </p:spPr>
        <p:txBody>
          <a:bodyPr wrap="square">
            <a:spAutoFit/>
          </a:bodyPr>
          <a:lstStyle/>
          <a:p>
            <a:pPr indent="14288" algn="just">
              <a:lnSpc>
                <a:spcPts val="2300"/>
              </a:lnSpc>
              <a:spcBef>
                <a:spcPts val="0"/>
              </a:spcBef>
              <a:buClr>
                <a:schemeClr val="accent1"/>
              </a:buClr>
              <a:buSzPct val="85000"/>
              <a:defRPr/>
            </a:pPr>
            <a:r>
              <a:rPr lang="en-US" dirty="0" smtClean="0">
                <a:solidFill>
                  <a:schemeClr val="bg1"/>
                </a:solidFill>
                <a:cs typeface="Arial" pitchFamily="34" charset="0"/>
              </a:rPr>
              <a:t>TASM.EXE … CT </a:t>
            </a:r>
            <a:r>
              <a:rPr lang="en-US" dirty="0" err="1" smtClean="0">
                <a:solidFill>
                  <a:schemeClr val="bg1"/>
                </a:solidFill>
                <a:cs typeface="Arial" pitchFamily="34" charset="0"/>
              </a:rPr>
              <a:t>dịch</a:t>
            </a:r>
            <a:endParaRPr lang="en-US" dirty="0" smtClean="0">
              <a:solidFill>
                <a:schemeClr val="bg1"/>
              </a:solidFill>
              <a:cs typeface="Arial" pitchFamily="34" charset="0"/>
            </a:endParaRPr>
          </a:p>
          <a:p>
            <a:pPr indent="14288" algn="just">
              <a:lnSpc>
                <a:spcPts val="2300"/>
              </a:lnSpc>
              <a:spcBef>
                <a:spcPts val="0"/>
              </a:spcBef>
              <a:buClr>
                <a:schemeClr val="accent1"/>
              </a:buClr>
              <a:buSzPct val="85000"/>
              <a:defRPr/>
            </a:pPr>
            <a:r>
              <a:rPr lang="en-US" dirty="0" smtClean="0">
                <a:solidFill>
                  <a:schemeClr val="bg1"/>
                </a:solidFill>
                <a:cs typeface="Arial" pitchFamily="34" charset="0"/>
              </a:rPr>
              <a:t>TLINK.EXE … CT </a:t>
            </a:r>
            <a:r>
              <a:rPr lang="en-US" dirty="0" err="1" smtClean="0">
                <a:solidFill>
                  <a:schemeClr val="bg1"/>
                </a:solidFill>
                <a:cs typeface="Arial" pitchFamily="34" charset="0"/>
              </a:rPr>
              <a:t>liên</a:t>
            </a:r>
            <a:r>
              <a:rPr lang="en-US" dirty="0" smtClean="0">
                <a:solidFill>
                  <a:schemeClr val="bg1"/>
                </a:solidFill>
                <a:cs typeface="Arial" pitchFamily="34" charset="0"/>
              </a:rPr>
              <a:t> </a:t>
            </a:r>
            <a:r>
              <a:rPr lang="en-US" dirty="0" err="1" smtClean="0">
                <a:solidFill>
                  <a:schemeClr val="bg1"/>
                </a:solidFill>
                <a:cs typeface="Arial" pitchFamily="34" charset="0"/>
              </a:rPr>
              <a:t>kết</a:t>
            </a:r>
            <a:endParaRPr lang="en-US" dirty="0" smtClean="0">
              <a:solidFill>
                <a:schemeClr val="bg1"/>
              </a:solidFill>
              <a:cs typeface="Arial" pitchFamily="34" charset="0"/>
            </a:endParaRPr>
          </a:p>
          <a:p>
            <a:pPr marL="52388" algn="just">
              <a:lnSpc>
                <a:spcPts val="2300"/>
              </a:lnSpc>
              <a:spcBef>
                <a:spcPts val="0"/>
              </a:spcBef>
              <a:buClr>
                <a:schemeClr val="accent1"/>
              </a:buClr>
              <a:buSzPct val="85000"/>
              <a:defRPr/>
            </a:pPr>
            <a:r>
              <a:rPr lang="en-US" dirty="0" err="1" smtClean="0">
                <a:solidFill>
                  <a:schemeClr val="bg1"/>
                </a:solidFill>
                <a:cs typeface="Arial" pitchFamily="34" charset="0"/>
              </a:rPr>
              <a:t>và</a:t>
            </a:r>
            <a:r>
              <a:rPr lang="en-US" dirty="0" smtClean="0">
                <a:solidFill>
                  <a:schemeClr val="bg1"/>
                </a:solidFill>
                <a:cs typeface="Arial" pitchFamily="34" charset="0"/>
              </a:rPr>
              <a:t> </a:t>
            </a:r>
            <a:r>
              <a:rPr lang="en-US" dirty="0" err="1" smtClean="0">
                <a:solidFill>
                  <a:schemeClr val="bg1"/>
                </a:solidFill>
                <a:cs typeface="Arial" pitchFamily="34" charset="0"/>
              </a:rPr>
              <a:t>hai</a:t>
            </a:r>
            <a:r>
              <a:rPr lang="en-US" dirty="0" smtClean="0">
                <a:solidFill>
                  <a:schemeClr val="bg1"/>
                </a:solidFill>
                <a:cs typeface="Arial" pitchFamily="34" charset="0"/>
              </a:rPr>
              <a:t> </a:t>
            </a:r>
            <a:r>
              <a:rPr lang="en-US" dirty="0" err="1" smtClean="0">
                <a:solidFill>
                  <a:schemeClr val="bg1"/>
                </a:solidFill>
                <a:cs typeface="Arial" pitchFamily="34" charset="0"/>
              </a:rPr>
              <a:t>tệp</a:t>
            </a:r>
            <a:r>
              <a:rPr lang="en-US" dirty="0" smtClean="0">
                <a:solidFill>
                  <a:schemeClr val="bg1"/>
                </a:solidFill>
                <a:cs typeface="Arial" pitchFamily="34" charset="0"/>
              </a:rPr>
              <a:t> </a:t>
            </a:r>
            <a:r>
              <a:rPr lang="en-US" dirty="0" err="1" smtClean="0">
                <a:solidFill>
                  <a:schemeClr val="bg1"/>
                </a:solidFill>
                <a:cs typeface="Arial" pitchFamily="34" charset="0"/>
              </a:rPr>
              <a:t>hỗ</a:t>
            </a:r>
            <a:r>
              <a:rPr lang="en-US" dirty="0" smtClean="0">
                <a:solidFill>
                  <a:schemeClr val="bg1"/>
                </a:solidFill>
                <a:cs typeface="Arial" pitchFamily="34" charset="0"/>
              </a:rPr>
              <a:t> </a:t>
            </a:r>
            <a:r>
              <a:rPr lang="en-US" dirty="0" err="1" smtClean="0">
                <a:solidFill>
                  <a:schemeClr val="bg1"/>
                </a:solidFill>
                <a:cs typeface="Arial" pitchFamily="34" charset="0"/>
              </a:rPr>
              <a:t>trợ</a:t>
            </a:r>
            <a:r>
              <a:rPr lang="en-US" dirty="0" smtClean="0">
                <a:solidFill>
                  <a:schemeClr val="bg1"/>
                </a:solidFill>
                <a:cs typeface="Arial" pitchFamily="34" charset="0"/>
              </a:rPr>
              <a:t> </a:t>
            </a:r>
            <a:r>
              <a:rPr lang="en-US" dirty="0" err="1" smtClean="0">
                <a:solidFill>
                  <a:schemeClr val="bg1"/>
                </a:solidFill>
                <a:cs typeface="Arial" pitchFamily="34" charset="0"/>
              </a:rPr>
              <a:t>là</a:t>
            </a:r>
            <a:r>
              <a:rPr lang="en-US" dirty="0" smtClean="0">
                <a:solidFill>
                  <a:schemeClr val="bg1"/>
                </a:solidFill>
                <a:cs typeface="Arial" pitchFamily="34" charset="0"/>
              </a:rPr>
              <a:t> RTM.EXE </a:t>
            </a:r>
            <a:r>
              <a:rPr lang="en-US" dirty="0" err="1" smtClean="0">
                <a:solidFill>
                  <a:schemeClr val="bg1"/>
                </a:solidFill>
                <a:cs typeface="Arial" pitchFamily="34" charset="0"/>
              </a:rPr>
              <a:t>và</a:t>
            </a:r>
            <a:r>
              <a:rPr lang="en-US" dirty="0" smtClean="0">
                <a:solidFill>
                  <a:schemeClr val="bg1"/>
                </a:solidFill>
                <a:cs typeface="Arial" pitchFamily="34" charset="0"/>
              </a:rPr>
              <a:t> DPMI16BI.OVL</a:t>
            </a:r>
          </a:p>
        </p:txBody>
      </p:sp>
      <p:pic>
        <p:nvPicPr>
          <p:cNvPr id="1026" name="Picture 2"/>
          <p:cNvPicPr>
            <a:picLocks noChangeAspect="1" noChangeArrowheads="1"/>
          </p:cNvPicPr>
          <p:nvPr/>
        </p:nvPicPr>
        <p:blipFill>
          <a:blip r:embed="rId6" cstate="print"/>
          <a:srcRect/>
          <a:stretch>
            <a:fillRect/>
          </a:stretch>
        </p:blipFill>
        <p:spPr bwMode="auto">
          <a:xfrm>
            <a:off x="2025014" y="1164778"/>
            <a:ext cx="5295748" cy="1737360"/>
          </a:xfrm>
          <a:prstGeom prst="rect">
            <a:avLst/>
          </a:prstGeom>
          <a:noFill/>
          <a:ln w="9525">
            <a:noFill/>
            <a:miter lim="800000"/>
            <a:headEnd/>
            <a:tailEnd/>
          </a:ln>
          <a:effectLst/>
        </p:spPr>
      </p:pic>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ox(i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ox(i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animEffect transition="in" filter="box(in)">
                                      <p:cBhvr>
                                        <p:cTn id="17" dur="500"/>
                                        <p:tgtEl>
                                          <p:spTgt spid="1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animEffect transition="in" filter="box(in)">
                                      <p:cBhvr>
                                        <p:cTn id="27" dur="500"/>
                                        <p:tgtEl>
                                          <p:spTgt spid="11">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
                                            <p:txEl>
                                              <p:pRg st="10" end="10"/>
                                            </p:txEl>
                                          </p:spTgt>
                                        </p:tgtEl>
                                        <p:attrNameLst>
                                          <p:attrName>style.visibility</p:attrName>
                                        </p:attrNameLst>
                                      </p:cBhvr>
                                      <p:to>
                                        <p:strVal val="visible"/>
                                      </p:to>
                                    </p:set>
                                    <p:animEffect transition="in" filter="box(in)">
                                      <p:cBhvr>
                                        <p:cTn id="3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18080" y="320040"/>
            <a:ext cx="8448676" cy="528577"/>
          </a:xfrm>
        </p:spPr>
        <p:txBody>
          <a:bodyPr>
            <a:normAutofit/>
          </a:bodyPr>
          <a:lstStyle/>
          <a:p>
            <a:pPr eaLnBrk="1" hangingPunct="1"/>
            <a:r>
              <a:rPr lang="en-US" sz="2800" dirty="0" smtClean="0">
                <a:solidFill>
                  <a:schemeClr val="tx1"/>
                </a:solidFill>
              </a:rPr>
              <a:t>1.3 </a:t>
            </a:r>
            <a:r>
              <a:rPr lang="en-US" sz="2800" dirty="0" err="1" smtClean="0">
                <a:solidFill>
                  <a:schemeClr val="tx1"/>
                </a:solidFill>
              </a:rPr>
              <a:t>Các</a:t>
            </a:r>
            <a:r>
              <a:rPr lang="en-US" sz="2800" dirty="0" smtClean="0">
                <a:solidFill>
                  <a:schemeClr val="tx1"/>
                </a:solidFill>
              </a:rPr>
              <a:t> </a:t>
            </a:r>
            <a:r>
              <a:rPr lang="en-US" sz="2800" dirty="0" err="1" smtClean="0">
                <a:solidFill>
                  <a:schemeClr val="tx1"/>
                </a:solidFill>
              </a:rPr>
              <a:t>bước</a:t>
            </a:r>
            <a:r>
              <a:rPr lang="en-US" sz="2800" dirty="0" smtClean="0">
                <a:solidFill>
                  <a:schemeClr val="tx1"/>
                </a:solidFill>
              </a:rPr>
              <a:t> </a:t>
            </a:r>
            <a:r>
              <a:rPr lang="en-US" sz="2800" dirty="0" err="1" smtClean="0">
                <a:solidFill>
                  <a:schemeClr val="tx1"/>
                </a:solidFill>
              </a:rPr>
              <a:t>thực</a:t>
            </a:r>
            <a:r>
              <a:rPr lang="en-US" sz="2800" dirty="0" smtClean="0">
                <a:solidFill>
                  <a:schemeClr val="tx1"/>
                </a:solidFill>
              </a:rPr>
              <a:t> </a:t>
            </a:r>
            <a:r>
              <a:rPr lang="en-US" sz="2800" dirty="0" err="1" smtClean="0">
                <a:solidFill>
                  <a:schemeClr val="tx1"/>
                </a:solidFill>
              </a:rPr>
              <a:t>hiện</a:t>
            </a:r>
            <a:r>
              <a:rPr lang="en-US" sz="2800" dirty="0" smtClean="0">
                <a:solidFill>
                  <a:schemeClr val="tx1"/>
                </a:solidFill>
              </a:rPr>
              <a:t> </a:t>
            </a:r>
            <a:r>
              <a:rPr lang="en-US" sz="2800" dirty="0" err="1" smtClean="0">
                <a:solidFill>
                  <a:schemeClr val="tx1"/>
                </a:solidFill>
              </a:rPr>
              <a:t>một</a:t>
            </a:r>
            <a:r>
              <a:rPr lang="en-US" sz="2800" dirty="0" smtClean="0">
                <a:solidFill>
                  <a:schemeClr val="tx1"/>
                </a:solidFill>
              </a:rPr>
              <a:t> CT ASM </a:t>
            </a:r>
            <a:r>
              <a:rPr lang="en-US" sz="2800" dirty="0" err="1" smtClean="0">
                <a:solidFill>
                  <a:schemeClr val="tx1"/>
                </a:solidFill>
              </a:rPr>
              <a:t>trên</a:t>
            </a:r>
            <a:r>
              <a:rPr lang="en-US" sz="2800" dirty="0" smtClean="0">
                <a:solidFill>
                  <a:schemeClr val="tx1"/>
                </a:solidFill>
              </a:rPr>
              <a:t> PC</a:t>
            </a:r>
          </a:p>
        </p:txBody>
      </p:sp>
      <p:sp>
        <p:nvSpPr>
          <p:cNvPr id="16" name="Content Placeholder 15"/>
          <p:cNvSpPr>
            <a:spLocks noGrp="1"/>
          </p:cNvSpPr>
          <p:nvPr>
            <p:ph idx="1"/>
          </p:nvPr>
        </p:nvSpPr>
        <p:spPr>
          <a:xfrm>
            <a:off x="203200" y="714356"/>
            <a:ext cx="8839200" cy="6035040"/>
          </a:xfrm>
        </p:spPr>
        <p:txBody>
          <a:bodyPr/>
          <a:lstStyle/>
          <a:p>
            <a:pPr>
              <a:spcBef>
                <a:spcPts val="0"/>
              </a:spcBef>
              <a:buNone/>
            </a:pPr>
            <a:r>
              <a:rPr lang="en-US" sz="2500" kern="1200" dirty="0" err="1" smtClean="0">
                <a:solidFill>
                  <a:schemeClr val="tx1"/>
                </a:solidFill>
                <a:latin typeface="Times New Roman" pitchFamily="18" charset="0"/>
                <a:cs typeface="Times New Roman" pitchFamily="18" charset="0"/>
              </a:rPr>
              <a:t>Để</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thực</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hiện</a:t>
            </a:r>
            <a:r>
              <a:rPr lang="en-US" sz="2500" kern="1200" dirty="0" smtClean="0">
                <a:solidFill>
                  <a:schemeClr val="tx1"/>
                </a:solidFill>
                <a:latin typeface="Times New Roman" pitchFamily="18" charset="0"/>
                <a:cs typeface="Times New Roman" pitchFamily="18" charset="0"/>
              </a:rPr>
              <a:t> 1 </a:t>
            </a:r>
            <a:r>
              <a:rPr lang="en-US" sz="2500" kern="1200" dirty="0" err="1" smtClean="0">
                <a:solidFill>
                  <a:schemeClr val="tx1"/>
                </a:solidFill>
                <a:latin typeface="Times New Roman" pitchFamily="18" charset="0"/>
                <a:cs typeface="Times New Roman" pitchFamily="18" charset="0"/>
              </a:rPr>
              <a:t>chương</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trình</a:t>
            </a:r>
            <a:r>
              <a:rPr lang="en-US" sz="2500" kern="1200" dirty="0" smtClean="0">
                <a:solidFill>
                  <a:schemeClr val="tx1"/>
                </a:solidFill>
                <a:latin typeface="Times New Roman" pitchFamily="18" charset="0"/>
                <a:cs typeface="Times New Roman" pitchFamily="18" charset="0"/>
              </a:rPr>
              <a:t> Assembly </a:t>
            </a:r>
            <a:r>
              <a:rPr lang="en-US" sz="2500" kern="1200" dirty="0" err="1" smtClean="0">
                <a:solidFill>
                  <a:schemeClr val="tx1"/>
                </a:solidFill>
                <a:latin typeface="Times New Roman" pitchFamily="18" charset="0"/>
                <a:cs typeface="Times New Roman" pitchFamily="18" charset="0"/>
              </a:rPr>
              <a:t>trên</a:t>
            </a:r>
            <a:r>
              <a:rPr lang="en-US" sz="2500" kern="1200" dirty="0" smtClean="0">
                <a:solidFill>
                  <a:schemeClr val="tx1"/>
                </a:solidFill>
                <a:latin typeface="Times New Roman" pitchFamily="18" charset="0"/>
                <a:cs typeface="Times New Roman" pitchFamily="18" charset="0"/>
              </a:rPr>
              <a:t> </a:t>
            </a:r>
            <a:r>
              <a:rPr lang="en-US" sz="2500" kern="1200" dirty="0" err="1" smtClean="0">
                <a:solidFill>
                  <a:schemeClr val="tx1"/>
                </a:solidFill>
                <a:latin typeface="Times New Roman" pitchFamily="18" charset="0"/>
                <a:cs typeface="Times New Roman" pitchFamily="18" charset="0"/>
              </a:rPr>
              <a:t>máy</a:t>
            </a:r>
            <a:r>
              <a:rPr lang="en-US" sz="2500" kern="1200" dirty="0" smtClean="0">
                <a:solidFill>
                  <a:schemeClr val="tx1"/>
                </a:solidFill>
                <a:latin typeface="Times New Roman" pitchFamily="18" charset="0"/>
                <a:cs typeface="Times New Roman" pitchFamily="18" charset="0"/>
              </a:rPr>
              <a:t> PC </a:t>
            </a:r>
            <a:r>
              <a:rPr lang="en-US" sz="2500" kern="1200" dirty="0" err="1" smtClean="0">
                <a:solidFill>
                  <a:schemeClr val="tx1"/>
                </a:solidFill>
                <a:latin typeface="Times New Roman" pitchFamily="18" charset="0"/>
                <a:cs typeface="Times New Roman" pitchFamily="18" charset="0"/>
              </a:rPr>
              <a:t>có</a:t>
            </a:r>
            <a:r>
              <a:rPr lang="en-US" sz="2500" kern="1200" dirty="0" smtClean="0">
                <a:solidFill>
                  <a:schemeClr val="tx1"/>
                </a:solidFill>
                <a:latin typeface="Times New Roman" pitchFamily="18" charset="0"/>
                <a:cs typeface="Times New Roman" pitchFamily="18" charset="0"/>
              </a:rPr>
              <a:t> 4 </a:t>
            </a:r>
            <a:r>
              <a:rPr lang="en-US" sz="2500" kern="1200" dirty="0" err="1" smtClean="0">
                <a:solidFill>
                  <a:schemeClr val="tx1"/>
                </a:solidFill>
                <a:latin typeface="Times New Roman" pitchFamily="18" charset="0"/>
                <a:cs typeface="Times New Roman" pitchFamily="18" charset="0"/>
              </a:rPr>
              <a:t>bước</a:t>
            </a:r>
            <a:r>
              <a:rPr lang="en-US" sz="2500" kern="1200" dirty="0" smtClean="0">
                <a:solidFill>
                  <a:schemeClr val="tx1"/>
                </a:solidFill>
                <a:latin typeface="Times New Roman" pitchFamily="18" charset="0"/>
                <a:cs typeface="Times New Roman" pitchFamily="18" charset="0"/>
              </a:rPr>
              <a:t>: </a:t>
            </a:r>
          </a:p>
          <a:p>
            <a:pPr marL="288925" algn="just">
              <a:spcBef>
                <a:spcPts val="0"/>
              </a:spcBef>
              <a:buClrTx/>
              <a:buSzPct val="100000"/>
              <a:buFont typeface="Arial" pitchFamily="34" charset="0"/>
              <a:buChar char="•"/>
              <a:tabLst>
                <a:tab pos="1422400" algn="l"/>
              </a:tabLst>
              <a:defRPr/>
            </a:pPr>
            <a:r>
              <a:rPr lang="en-US" sz="2500" i="1" u="sng" dirty="0" err="1" smtClean="0">
                <a:solidFill>
                  <a:schemeClr val="tx1"/>
                </a:solidFill>
                <a:latin typeface="Times New Roman" pitchFamily="18" charset="0"/>
                <a:cs typeface="Times New Roman" pitchFamily="18" charset="0"/>
              </a:rPr>
              <a:t>Bước</a:t>
            </a:r>
            <a:r>
              <a:rPr lang="en-US" sz="2500" i="1" u="sng" dirty="0" smtClean="0">
                <a:solidFill>
                  <a:schemeClr val="tx1"/>
                </a:solidFill>
                <a:latin typeface="Times New Roman" pitchFamily="18" charset="0"/>
                <a:cs typeface="Times New Roman" pitchFamily="18" charset="0"/>
              </a:rPr>
              <a:t> 1</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Dùng</a:t>
            </a:r>
            <a:r>
              <a:rPr lang="en-US" sz="2500" dirty="0" smtClean="0">
                <a:solidFill>
                  <a:schemeClr val="tx1"/>
                </a:solidFill>
                <a:latin typeface="Times New Roman" pitchFamily="18" charset="0"/>
                <a:cs typeface="Times New Roman" pitchFamily="18" charset="0"/>
              </a:rPr>
              <a:t> 1 editor </a:t>
            </a:r>
            <a:r>
              <a:rPr lang="en-US" sz="2500" dirty="0" err="1" smtClean="0">
                <a:solidFill>
                  <a:schemeClr val="tx1"/>
                </a:solidFill>
                <a:latin typeface="Times New Roman" pitchFamily="18" charset="0"/>
                <a:cs typeface="Times New Roman" pitchFamily="18" charset="0"/>
              </a:rPr>
              <a:t>bất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soạn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thảo</a:t>
            </a:r>
            <a:r>
              <a:rPr lang="en-US" sz="2500" dirty="0" smtClean="0">
                <a:solidFill>
                  <a:schemeClr val="tx1"/>
                </a:solidFill>
                <a:latin typeface="Times New Roman" pitchFamily="18" charset="0"/>
                <a:cs typeface="Times New Roman" pitchFamily="18" charset="0"/>
              </a:rPr>
              <a:t> CT,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cất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phải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đuôi</a:t>
            </a:r>
            <a:r>
              <a:rPr lang="en-US" sz="2500" dirty="0" smtClean="0">
                <a:solidFill>
                  <a:schemeClr val="tx1"/>
                </a:solidFill>
                <a:latin typeface="Times New Roman" pitchFamily="18" charset="0"/>
                <a:cs typeface="Times New Roman" pitchFamily="18" charset="0"/>
              </a:rPr>
              <a:t> .ASM,</a:t>
            </a:r>
          </a:p>
          <a:p>
            <a:pPr marL="288925" algn="just">
              <a:spcBef>
                <a:spcPts val="100"/>
              </a:spcBef>
              <a:buClrTx/>
              <a:buSzPct val="100000"/>
              <a:buFont typeface="Arial" pitchFamily="34" charset="0"/>
              <a:buChar char="•"/>
              <a:defRPr/>
            </a:pPr>
            <a:r>
              <a:rPr lang="en-US" sz="2500" i="1" u="sng" dirty="0" err="1" smtClean="0">
                <a:solidFill>
                  <a:schemeClr val="tx1"/>
                </a:solidFill>
                <a:latin typeface="Times New Roman" pitchFamily="18" charset="0"/>
                <a:cs typeface="Times New Roman" pitchFamily="18" charset="0"/>
              </a:rPr>
              <a:t>Bước</a:t>
            </a:r>
            <a:r>
              <a:rPr lang="en-US" sz="2500" i="1" u="sng" dirty="0" smtClean="0">
                <a:solidFill>
                  <a:schemeClr val="tx1"/>
                </a:solidFill>
                <a:latin typeface="Times New Roman" pitchFamily="18" charset="0"/>
                <a:cs typeface="Times New Roman" pitchFamily="18" charset="0"/>
              </a:rPr>
              <a:t> 2</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CT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r>
              <a:rPr lang="en-US" sz="2200" dirty="0" smtClean="0">
                <a:solidFill>
                  <a:schemeClr val="tx1"/>
                </a:solidFill>
              </a:rPr>
              <a:t>.</a:t>
            </a:r>
            <a:r>
              <a:rPr lang="en-US" sz="2200" dirty="0" err="1" smtClean="0">
                <a:solidFill>
                  <a:schemeClr val="tx1"/>
                </a:solidFill>
              </a:rPr>
              <a:t>asm</a:t>
            </a:r>
            <a:r>
              <a:rPr lang="en-US" sz="2200" dirty="0" smtClean="0">
                <a:solidFill>
                  <a:schemeClr val="tx1"/>
                </a:solidFill>
              </a:rPr>
              <a:t> </a:t>
            </a:r>
            <a:r>
              <a:rPr lang="en-US" sz="2500" dirty="0" smtClean="0">
                <a:solidFill>
                  <a:schemeClr val="tx1"/>
                </a:solidFill>
                <a:latin typeface="Times New Roman" pitchFamily="18" charset="0"/>
                <a:cs typeface="Times New Roman" pitchFamily="18" charset="0"/>
              </a:rPr>
              <a:t>sang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r>
              <a:rPr lang="en-US" sz="2200" dirty="0" smtClean="0">
                <a:solidFill>
                  <a:schemeClr val="tx1"/>
                </a:solidFill>
              </a:rPr>
              <a:t>.</a:t>
            </a:r>
            <a:r>
              <a:rPr lang="en-US" sz="2200" dirty="0" err="1" smtClean="0">
                <a:solidFill>
                  <a:schemeClr val="tx1"/>
                </a:solidFill>
              </a:rPr>
              <a:t>obj</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cú</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635000" algn="just">
              <a:spcBef>
                <a:spcPts val="0"/>
              </a:spcBef>
              <a:buNone/>
              <a:defRPr/>
            </a:pPr>
            <a:r>
              <a:rPr lang="en-US" sz="2500" dirty="0" smtClean="0">
                <a:solidFill>
                  <a:schemeClr val="tx1"/>
                </a:solidFill>
              </a:rPr>
              <a:t>  </a:t>
            </a:r>
            <a:r>
              <a:rPr lang="en-US" sz="2200" dirty="0" smtClean="0">
                <a:solidFill>
                  <a:schemeClr val="tx1"/>
                </a:solidFill>
              </a:rPr>
              <a:t>TASM [option] </a:t>
            </a:r>
            <a:r>
              <a:rPr lang="en-US" sz="2200" dirty="0" err="1" smtClean="0">
                <a:solidFill>
                  <a:schemeClr val="tx1"/>
                </a:solidFill>
              </a:rPr>
              <a:t>SOURCEfile</a:t>
            </a:r>
            <a:r>
              <a:rPr lang="en-US" sz="2200" dirty="0" smtClean="0">
                <a:solidFill>
                  <a:schemeClr val="tx1"/>
                </a:solidFill>
              </a:rPr>
              <a:t> [,</a:t>
            </a:r>
            <a:r>
              <a:rPr lang="en-US" sz="2200" dirty="0" err="1" smtClean="0">
                <a:solidFill>
                  <a:schemeClr val="tx1"/>
                </a:solidFill>
              </a:rPr>
              <a:t>OBJfile</a:t>
            </a:r>
            <a:r>
              <a:rPr lang="en-US" sz="2200" dirty="0" smtClean="0">
                <a:solidFill>
                  <a:schemeClr val="tx1"/>
                </a:solidFill>
              </a:rPr>
              <a:t>][,</a:t>
            </a:r>
            <a:r>
              <a:rPr lang="en-US" sz="2200" dirty="0" err="1" smtClean="0">
                <a:solidFill>
                  <a:schemeClr val="tx1"/>
                </a:solidFill>
              </a:rPr>
              <a:t>LSTfile</a:t>
            </a:r>
            <a:r>
              <a:rPr lang="en-US" sz="2200" dirty="0" smtClean="0">
                <a:solidFill>
                  <a:schemeClr val="tx1"/>
                </a:solidFill>
              </a:rPr>
              <a:t>][,</a:t>
            </a:r>
            <a:r>
              <a:rPr lang="en-US" sz="2200" dirty="0" err="1" smtClean="0">
                <a:solidFill>
                  <a:schemeClr val="tx1"/>
                </a:solidFill>
              </a:rPr>
              <a:t>XRFfile</a:t>
            </a:r>
            <a:r>
              <a:rPr lang="en-US" sz="2200" dirty="0" smtClean="0">
                <a:solidFill>
                  <a:schemeClr val="tx1"/>
                </a:solidFill>
              </a:rPr>
              <a:t>]</a:t>
            </a:r>
          </a:p>
          <a:p>
            <a:pPr marL="457200" algn="just">
              <a:lnSpc>
                <a:spcPts val="2800"/>
              </a:lnSpc>
              <a:spcBef>
                <a:spcPts val="0"/>
              </a:spcBef>
              <a:buNone/>
              <a:defRPr/>
            </a:pPr>
            <a:r>
              <a:rPr lang="en-US" sz="2500" dirty="0" smtClean="0">
                <a:solidFill>
                  <a:schemeClr val="bg2"/>
                </a:solidFill>
              </a:rPr>
              <a:t> </a:t>
            </a:r>
            <a:r>
              <a:rPr lang="en-US" sz="2500" dirty="0" err="1" smtClean="0">
                <a:solidFill>
                  <a:schemeClr val="tx1"/>
                </a:solidFill>
                <a:latin typeface="Times New Roman" pitchFamily="18" charset="0"/>
                <a:cs typeface="Times New Roman" pitchFamily="18" charset="0"/>
              </a:rPr>
              <a:t>trong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a:t>
            </a:r>
          </a:p>
          <a:p>
            <a:pPr marL="457200" algn="just">
              <a:lnSpc>
                <a:spcPts val="2900"/>
              </a:lnSpc>
              <a:spcBef>
                <a:spcPts val="0"/>
              </a:spcBef>
              <a:buNone/>
              <a:defRPr/>
            </a:pPr>
            <a:r>
              <a:rPr lang="en-US" sz="2500" dirty="0" smtClean="0">
                <a:solidFill>
                  <a:schemeClr val="tx1"/>
                </a:solidFill>
                <a:latin typeface="Times New Roman" pitchFamily="18" charset="0"/>
                <a:cs typeface="Times New Roman" pitchFamily="18" charset="0"/>
              </a:rPr>
              <a:t>   </a:t>
            </a:r>
            <a:r>
              <a:rPr lang="en-US" sz="2200" dirty="0" err="1" smtClean="0">
                <a:solidFill>
                  <a:schemeClr val="tx1"/>
                </a:solidFill>
              </a:rPr>
              <a:t>SOURCEfile</a:t>
            </a:r>
            <a:r>
              <a:rPr lang="en-US" sz="25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nguồn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mở</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rộng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asm</a:t>
            </a:r>
            <a:r>
              <a:rPr lang="en-US" sz="2500" dirty="0" smtClean="0">
                <a:solidFill>
                  <a:schemeClr val="tx1"/>
                </a:solidFill>
                <a:latin typeface="Times New Roman" pitchFamily="18" charset="0"/>
                <a:cs typeface="Times New Roman" pitchFamily="18" charset="0"/>
              </a:rPr>
              <a:t>),</a:t>
            </a:r>
          </a:p>
          <a:p>
            <a:pPr marL="457200" algn="just">
              <a:lnSpc>
                <a:spcPts val="2900"/>
              </a:lnSpc>
              <a:spcBef>
                <a:spcPts val="0"/>
              </a:spcBef>
              <a:buNone/>
              <a:defRPr/>
            </a:pPr>
            <a:r>
              <a:rPr lang="en-US" sz="2500" dirty="0" smtClean="0">
                <a:solidFill>
                  <a:schemeClr val="tx1"/>
                </a:solidFill>
                <a:latin typeface="Times New Roman" pitchFamily="18" charset="0"/>
                <a:cs typeface="Times New Roman" pitchFamily="18" charset="0"/>
              </a:rPr>
              <a:t>   </a:t>
            </a:r>
            <a:r>
              <a:rPr lang="en-US" sz="2200" dirty="0" err="1" smtClean="0">
                <a:solidFill>
                  <a:schemeClr val="tx1"/>
                </a:solidFill>
              </a:rPr>
              <a:t>OBJflie</a:t>
            </a:r>
            <a:r>
              <a:rPr lang="en-US" sz="25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đích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mở</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rộng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obj</a:t>
            </a:r>
            <a:r>
              <a:rPr lang="en-US" sz="2500" dirty="0" smtClean="0">
                <a:solidFill>
                  <a:schemeClr val="tx1"/>
                </a:solidFill>
                <a:latin typeface="Times New Roman" pitchFamily="18" charset="0"/>
                <a:cs typeface="Times New Roman" pitchFamily="18" charset="0"/>
              </a:rPr>
              <a:t>),</a:t>
            </a:r>
          </a:p>
          <a:p>
            <a:pPr marL="457200" algn="just">
              <a:lnSpc>
                <a:spcPts val="2900"/>
              </a:lnSpc>
              <a:spcBef>
                <a:spcPts val="0"/>
              </a:spcBef>
              <a:buNone/>
              <a:defRPr/>
            </a:pPr>
            <a:r>
              <a:rPr lang="en-US" sz="2500" dirty="0" smtClean="0">
                <a:solidFill>
                  <a:schemeClr val="tx1"/>
                </a:solidFill>
                <a:latin typeface="Times New Roman" pitchFamily="18" charset="0"/>
                <a:cs typeface="Times New Roman" pitchFamily="18" charset="0"/>
              </a:rPr>
              <a:t>   </a:t>
            </a:r>
            <a:r>
              <a:rPr lang="en-US" sz="2200" dirty="0" err="1" smtClean="0">
                <a:solidFill>
                  <a:schemeClr val="tx1"/>
                </a:solidFill>
              </a:rPr>
              <a:t>LSTfile</a:t>
            </a:r>
            <a:r>
              <a:rPr lang="en-US" sz="2200" dirty="0" smtClean="0">
                <a:solidFill>
                  <a:schemeClr val="tx1"/>
                </a:solidFill>
              </a:rPr>
              <a:t> </a:t>
            </a:r>
            <a:r>
              <a:rPr lang="en-US" sz="25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phục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vụ</a:t>
            </a:r>
            <a:r>
              <a:rPr lang="en-US" sz="2500" dirty="0" smtClean="0">
                <a:solidFill>
                  <a:schemeClr val="tx1"/>
                </a:solidFill>
                <a:latin typeface="Times New Roman" pitchFamily="18" charset="0"/>
                <a:cs typeface="Times New Roman" pitchFamily="18" charset="0"/>
              </a:rPr>
              <a:t> in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mở</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rộng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lst</a:t>
            </a:r>
            <a:r>
              <a:rPr lang="en-US" sz="2500" dirty="0" smtClean="0">
                <a:solidFill>
                  <a:schemeClr val="tx1"/>
                </a:solidFill>
                <a:latin typeface="Times New Roman" pitchFamily="18" charset="0"/>
                <a:cs typeface="Times New Roman" pitchFamily="18" charset="0"/>
              </a:rPr>
              <a:t>)</a:t>
            </a:r>
          </a:p>
          <a:p>
            <a:pPr marL="457200" algn="just">
              <a:lnSpc>
                <a:spcPts val="2900"/>
              </a:lnSpc>
              <a:spcBef>
                <a:spcPts val="0"/>
              </a:spcBef>
              <a:buNone/>
              <a:defRPr/>
            </a:pPr>
            <a:r>
              <a:rPr lang="en-US" sz="2500" dirty="0" smtClean="0">
                <a:solidFill>
                  <a:schemeClr val="tx1"/>
                </a:solidFill>
                <a:latin typeface="Times New Roman" pitchFamily="18" charset="0"/>
                <a:cs typeface="Times New Roman" pitchFamily="18" charset="0"/>
              </a:rPr>
              <a:t>   </a:t>
            </a:r>
            <a:r>
              <a:rPr lang="en-US" sz="2200" dirty="0" err="1" smtClean="0">
                <a:solidFill>
                  <a:schemeClr val="tx1"/>
                </a:solidFill>
              </a:rPr>
              <a:t>XRFfile</a:t>
            </a:r>
            <a:r>
              <a:rPr lang="en-US" sz="2500" dirty="0" smtClean="0">
                <a:solidFill>
                  <a:schemeClr val="tx1"/>
                </a:solidFill>
                <a:latin typeface="Times New Roman" pitchFamily="18" charset="0"/>
                <a:cs typeface="Times New Roman" pitchFamily="18" charset="0"/>
              </a:rPr>
              <a:t>          … </a:t>
            </a:r>
            <a:r>
              <a:rPr lang="en-US" sz="2500" dirty="0" err="1" smtClean="0">
                <a:solidFill>
                  <a:schemeClr val="tx1"/>
                </a:solidFill>
                <a:latin typeface="Times New Roman" pitchFamily="18" charset="0"/>
                <a:cs typeface="Times New Roman" pitchFamily="18" charset="0"/>
              </a:rPr>
              <a:t>giống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LST (</a:t>
            </a:r>
            <a:r>
              <a:rPr lang="en-US" sz="2500" dirty="0" err="1" smtClean="0">
                <a:solidFill>
                  <a:schemeClr val="tx1"/>
                </a:solidFill>
                <a:latin typeface="Times New Roman" pitchFamily="18" charset="0"/>
                <a:cs typeface="Times New Roman" pitchFamily="18" charset="0"/>
              </a:rPr>
              <a:t>thêm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phần</a:t>
            </a:r>
            <a:r>
              <a:rPr lang="en-US" sz="2500" dirty="0" smtClean="0">
                <a:solidFill>
                  <a:schemeClr val="tx1"/>
                </a:solidFill>
                <a:latin typeface="Times New Roman" pitchFamily="18" charset="0"/>
                <a:cs typeface="Times New Roman" pitchFamily="18" charset="0"/>
              </a:rPr>
              <a:t> qui </a:t>
            </a:r>
            <a:r>
              <a:rPr lang="en-US" sz="2500" dirty="0" err="1" smtClean="0">
                <a:solidFill>
                  <a:schemeClr val="tx1"/>
                </a:solidFill>
                <a:latin typeface="Times New Roman" pitchFamily="18" charset="0"/>
                <a:cs typeface="Times New Roman" pitchFamily="18" charset="0"/>
              </a:rPr>
              <a:t>chiếu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nhãn</a:t>
            </a:r>
            <a:r>
              <a:rPr lang="en-US" sz="2500" dirty="0" smtClean="0">
                <a:solidFill>
                  <a:schemeClr val="tx1"/>
                </a:solidFill>
                <a:latin typeface="Times New Roman" pitchFamily="18" charset="0"/>
                <a:cs typeface="Times New Roman" pitchFamily="18" charset="0"/>
              </a:rPr>
              <a:t>)</a:t>
            </a:r>
          </a:p>
          <a:p>
            <a:pPr marL="457200" algn="just">
              <a:spcBef>
                <a:spcPts val="0"/>
              </a:spcBef>
              <a:buNone/>
              <a:defRPr/>
            </a:pPr>
            <a:r>
              <a:rPr lang="en-US" sz="2500" i="1" dirty="0" err="1" smtClean="0">
                <a:solidFill>
                  <a:schemeClr val="tx1"/>
                </a:solidFill>
                <a:latin typeface="Times New Roman" pitchFamily="18" charset="0"/>
                <a:cs typeface="Times New Roman" pitchFamily="18" charset="0"/>
              </a:rPr>
              <a:t>Chú</a:t>
            </a:r>
            <a:r>
              <a:rPr lang="en-US" sz="2500" i="1" dirty="0" smtClean="0">
                <a:solidFill>
                  <a:schemeClr val="tx1"/>
                </a:solidFill>
                <a:latin typeface="Times New Roman" pitchFamily="18" charset="0"/>
                <a:cs typeface="Times New Roman" pitchFamily="18" charset="0"/>
              </a:rPr>
              <a:t> ý</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Bước</a:t>
            </a:r>
            <a:r>
              <a:rPr lang="en-US" sz="2500" dirty="0" smtClean="0">
                <a:solidFill>
                  <a:schemeClr val="tx1"/>
                </a:solidFill>
                <a:latin typeface="Times New Roman" pitchFamily="18" charset="0"/>
                <a:cs typeface="Times New Roman" pitchFamily="18" charset="0"/>
              </a:rPr>
              <a:t> 2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ra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đuôi</a:t>
            </a:r>
            <a:r>
              <a:rPr lang="en-US" sz="2500" dirty="0" smtClean="0">
                <a:solidFill>
                  <a:schemeClr val="tx1"/>
                </a:solidFill>
                <a:latin typeface="Times New Roman" pitchFamily="18" charset="0"/>
                <a:cs typeface="Times New Roman" pitchFamily="18" charset="0"/>
              </a:rPr>
              <a:t> </a:t>
            </a:r>
            <a:r>
              <a:rPr lang="en-US" sz="2500" b="1" dirty="0" smtClean="0">
                <a:solidFill>
                  <a:schemeClr val="tx1"/>
                </a:solidFill>
                <a:latin typeface="Times New Roman" pitchFamily="18" charset="0"/>
                <a:cs typeface="Times New Roman" pitchFamily="18" charset="0"/>
              </a:rPr>
              <a:t>.</a:t>
            </a:r>
            <a:r>
              <a:rPr lang="en-US" sz="2500" b="1" dirty="0" err="1" smtClean="0">
                <a:solidFill>
                  <a:schemeClr val="tx1"/>
                </a:solidFill>
                <a:latin typeface="Times New Roman" pitchFamily="18" charset="0"/>
                <a:cs typeface="Times New Roman" pitchFamily="18" charset="0"/>
              </a:rPr>
              <a:t>obj</a:t>
            </a:r>
            <a:r>
              <a:rPr lang="en-US" sz="2500" b="1"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dịch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không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sai</a:t>
            </a:r>
            <a:r>
              <a:rPr lang="en-US" sz="2500" dirty="0" smtClean="0">
                <a:solidFill>
                  <a:schemeClr val="tx1"/>
                </a:solidFill>
                <a:latin typeface="Times New Roman" pitchFamily="18" charset="0"/>
                <a:cs typeface="Times New Roman" pitchFamily="18" charset="0"/>
              </a:rPr>
              <a:t>.</a:t>
            </a:r>
          </a:p>
          <a:p>
            <a:pPr marL="288925" algn="just">
              <a:spcBef>
                <a:spcPts val="100"/>
              </a:spcBef>
              <a:buClrTx/>
              <a:buSzPct val="100000"/>
              <a:buFont typeface="Arial" pitchFamily="34" charset="0"/>
              <a:buChar char="•"/>
              <a:defRPr/>
            </a:pPr>
            <a:r>
              <a:rPr lang="en-US" sz="2500" i="1" u="sng" dirty="0" err="1" smtClean="0">
                <a:solidFill>
                  <a:schemeClr val="tx1"/>
                </a:solidFill>
                <a:latin typeface="Times New Roman" pitchFamily="18" charset="0"/>
                <a:cs typeface="Times New Roman" pitchFamily="18" charset="0"/>
              </a:rPr>
              <a:t>Bước</a:t>
            </a:r>
            <a:r>
              <a:rPr lang="en-US" sz="2500" i="1" u="sng" dirty="0" smtClean="0">
                <a:solidFill>
                  <a:schemeClr val="tx1"/>
                </a:solidFill>
                <a:latin typeface="Times New Roman" pitchFamily="18" charset="0"/>
                <a:cs typeface="Times New Roman" pitchFamily="18" charset="0"/>
              </a:rPr>
              <a:t> 3</a:t>
            </a:r>
            <a:r>
              <a:rPr lang="en-US" sz="2500" i="1"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Liên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kết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chuyển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r>
              <a:rPr lang="en-US" sz="2200" dirty="0" smtClean="0">
                <a:solidFill>
                  <a:schemeClr val="tx1"/>
                </a:solidFill>
              </a:rPr>
              <a:t>.</a:t>
            </a:r>
            <a:r>
              <a:rPr lang="en-US" sz="2200" dirty="0" err="1" smtClean="0">
                <a:solidFill>
                  <a:schemeClr val="tx1"/>
                </a:solidFill>
              </a:rPr>
              <a:t>obj</a:t>
            </a:r>
            <a:r>
              <a:rPr lang="en-US" sz="2200" dirty="0" smtClean="0">
                <a:solidFill>
                  <a:schemeClr val="tx1"/>
                </a:solidFill>
              </a:rPr>
              <a:t> </a:t>
            </a:r>
            <a:r>
              <a:rPr lang="en-US" sz="2500" dirty="0" smtClean="0">
                <a:solidFill>
                  <a:schemeClr val="tx1"/>
                </a:solidFill>
                <a:latin typeface="Times New Roman" pitchFamily="18" charset="0"/>
                <a:cs typeface="Times New Roman" pitchFamily="18" charset="0"/>
              </a:rPr>
              <a:t>sang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 </a:t>
            </a:r>
            <a:r>
              <a:rPr lang="en-US" sz="2200" dirty="0" smtClean="0">
                <a:solidFill>
                  <a:schemeClr val="tx1"/>
                </a:solidFill>
              </a:rPr>
              <a:t>.exe</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với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cú</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pháp</a:t>
            </a:r>
            <a:r>
              <a:rPr lang="en-US" sz="2500" dirty="0" smtClean="0">
                <a:solidFill>
                  <a:schemeClr val="tx1"/>
                </a:solidFill>
                <a:latin typeface="Times New Roman" pitchFamily="18" charset="0"/>
                <a:cs typeface="Times New Roman" pitchFamily="18" charset="0"/>
              </a:rPr>
              <a:t>:</a:t>
            </a:r>
          </a:p>
          <a:p>
            <a:pPr marL="457200" algn="just">
              <a:spcBef>
                <a:spcPts val="0"/>
              </a:spcBef>
              <a:buNone/>
              <a:defRPr/>
            </a:pPr>
            <a:r>
              <a:rPr lang="en-US" sz="2500" i="1" dirty="0" smtClean="0">
                <a:solidFill>
                  <a:schemeClr val="tx1"/>
                </a:solidFill>
              </a:rPr>
              <a:t>    </a:t>
            </a:r>
            <a:r>
              <a:rPr lang="en-US" sz="2200" dirty="0" smtClean="0">
                <a:solidFill>
                  <a:schemeClr val="tx1"/>
                </a:solidFill>
              </a:rPr>
              <a:t>TLINK [option] </a:t>
            </a:r>
            <a:r>
              <a:rPr lang="en-US" sz="2200" dirty="0" err="1" smtClean="0">
                <a:solidFill>
                  <a:schemeClr val="tx1"/>
                </a:solidFill>
              </a:rPr>
              <a:t>OBJfile</a:t>
            </a:r>
            <a:r>
              <a:rPr lang="en-US" sz="2200" dirty="0" smtClean="0">
                <a:solidFill>
                  <a:schemeClr val="tx1"/>
                </a:solidFill>
              </a:rPr>
              <a:t> [,</a:t>
            </a:r>
            <a:r>
              <a:rPr lang="en-US" sz="2200" dirty="0" err="1" smtClean="0">
                <a:solidFill>
                  <a:schemeClr val="tx1"/>
                </a:solidFill>
              </a:rPr>
              <a:t>EXEfile</a:t>
            </a:r>
            <a:r>
              <a:rPr lang="en-US" sz="2200" dirty="0" smtClean="0">
                <a:solidFill>
                  <a:schemeClr val="tx1"/>
                </a:solidFill>
              </a:rPr>
              <a:t>] [,</a:t>
            </a:r>
            <a:r>
              <a:rPr lang="en-US" sz="2200" dirty="0" err="1" smtClean="0">
                <a:solidFill>
                  <a:schemeClr val="tx1"/>
                </a:solidFill>
              </a:rPr>
              <a:t>MAPfile</a:t>
            </a:r>
            <a:r>
              <a:rPr lang="en-US" sz="2200" dirty="0" smtClean="0">
                <a:solidFill>
                  <a:schemeClr val="tx1"/>
                </a:solidFill>
              </a:rPr>
              <a:t>] [,</a:t>
            </a:r>
            <a:r>
              <a:rPr lang="en-US" sz="2200" dirty="0" err="1" smtClean="0">
                <a:solidFill>
                  <a:schemeClr val="tx1"/>
                </a:solidFill>
              </a:rPr>
              <a:t>LIBfile</a:t>
            </a:r>
            <a:r>
              <a:rPr lang="en-US" sz="2200" dirty="0" smtClean="0">
                <a:solidFill>
                  <a:schemeClr val="tx1"/>
                </a:solidFill>
              </a:rPr>
              <a:t>]</a:t>
            </a:r>
          </a:p>
          <a:p>
            <a:pPr marL="457200" algn="just">
              <a:spcBef>
                <a:spcPts val="0"/>
              </a:spcBef>
              <a:buNone/>
              <a:defRPr/>
            </a:pPr>
            <a:r>
              <a:rPr lang="en-US" sz="2400" i="1" dirty="0" err="1" smtClean="0">
                <a:solidFill>
                  <a:schemeClr val="tx1"/>
                </a:solidFill>
                <a:latin typeface="Times New Roman" pitchFamily="18" charset="0"/>
                <a:cs typeface="Times New Roman" pitchFamily="18" charset="0"/>
              </a:rPr>
              <a:t>Chú</a:t>
            </a:r>
            <a:r>
              <a:rPr lang="en-US" sz="2400" i="1" dirty="0" smtClean="0">
                <a:solidFill>
                  <a:schemeClr val="tx1"/>
                </a:solidFill>
                <a:latin typeface="Times New Roman" pitchFamily="18" charset="0"/>
                <a:cs typeface="Times New Roman" pitchFamily="18" charset="0"/>
              </a:rPr>
              <a:t> 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Bước</a:t>
            </a:r>
            <a:r>
              <a:rPr lang="en-US" sz="2400" dirty="0" smtClean="0">
                <a:solidFill>
                  <a:schemeClr val="tx1"/>
                </a:solidFill>
                <a:latin typeface="Times New Roman" pitchFamily="18" charset="0"/>
                <a:cs typeface="Times New Roman" pitchFamily="18" charset="0"/>
              </a:rPr>
              <a:t> 3 </a:t>
            </a:r>
            <a:r>
              <a:rPr lang="en-US" sz="2400" dirty="0" err="1" smtClean="0">
                <a:solidFill>
                  <a:schemeClr val="tx1"/>
                </a:solidFill>
                <a:latin typeface="Times New Roman" pitchFamily="18" charset="0"/>
                <a:cs typeface="Times New Roman" pitchFamily="18" charset="0"/>
              </a:rPr>
              <a:t>chỉ</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tệp</a:t>
            </a:r>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.exe </a:t>
            </a:r>
            <a:r>
              <a:rPr lang="en-US" sz="2400" dirty="0" err="1" smtClean="0">
                <a:solidFill>
                  <a:schemeClr val="tx1"/>
                </a:solidFill>
                <a:latin typeface="Times New Roman" pitchFamily="18" charset="0"/>
                <a:cs typeface="Times New Roman" pitchFamily="18" charset="0"/>
              </a:rPr>
              <a:t>khi</a:t>
            </a:r>
            <a:r>
              <a:rPr lang="en-US" sz="2400" b="1"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sai</a:t>
            </a:r>
            <a:r>
              <a:rPr lang="en-US" sz="2400" dirty="0" smtClean="0">
                <a:solidFill>
                  <a:schemeClr val="tx1"/>
                </a:solidFill>
                <a:latin typeface="Times New Roman" pitchFamily="18" charset="0"/>
                <a:cs typeface="Times New Roman" pitchFamily="18" charset="0"/>
              </a:rPr>
              <a:t>.</a:t>
            </a:r>
            <a:endParaRPr lang="en-US" sz="2200" dirty="0" smtClean="0">
              <a:solidFill>
                <a:schemeClr val="tx1"/>
              </a:solidFill>
            </a:endParaRPr>
          </a:p>
          <a:p>
            <a:pPr marL="238125" indent="-228600" algn="just">
              <a:lnSpc>
                <a:spcPts val="2900"/>
              </a:lnSpc>
              <a:spcBef>
                <a:spcPts val="0"/>
              </a:spcBef>
              <a:buClrTx/>
              <a:buSzPct val="100000"/>
              <a:buFont typeface="Arial" pitchFamily="34" charset="0"/>
              <a:buChar char="•"/>
              <a:defRPr/>
            </a:pPr>
            <a:r>
              <a:rPr lang="en-US" sz="2500" dirty="0" smtClean="0">
                <a:solidFill>
                  <a:schemeClr val="bg2"/>
                </a:solidFill>
              </a:rPr>
              <a:t> </a:t>
            </a:r>
            <a:r>
              <a:rPr lang="en-US" sz="2500" i="1" u="sng" dirty="0" err="1" smtClean="0">
                <a:solidFill>
                  <a:schemeClr val="tx1"/>
                </a:solidFill>
                <a:latin typeface="Times New Roman" pitchFamily="18" charset="0"/>
                <a:cs typeface="Times New Roman" pitchFamily="18" charset="0"/>
              </a:rPr>
              <a:t>Bước</a:t>
            </a:r>
            <a:r>
              <a:rPr lang="en-US" sz="2500" i="1" u="sng" dirty="0" smtClean="0">
                <a:solidFill>
                  <a:schemeClr val="tx1"/>
                </a:solidFill>
                <a:latin typeface="Times New Roman" pitchFamily="18" charset="0"/>
                <a:cs typeface="Times New Roman" pitchFamily="18" charset="0"/>
              </a:rPr>
              <a:t> 4</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Chạy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thử</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chương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đánh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tệp</a:t>
            </a:r>
            <a:r>
              <a:rPr lang="en-US" sz="2500" dirty="0" smtClean="0">
                <a:solidFill>
                  <a:schemeClr val="tx1"/>
                </a:solidFill>
                <a:latin typeface="Times New Roman" pitchFamily="18" charset="0"/>
                <a:cs typeface="Times New Roman" pitchFamily="18" charset="0"/>
              </a:rPr>
              <a:t>)</a:t>
            </a:r>
          </a:p>
          <a:p>
            <a:pPr marL="1028700" indent="-1028700" algn="just">
              <a:spcBef>
                <a:spcPts val="100"/>
              </a:spcBef>
              <a:buNone/>
              <a:defRPr/>
            </a:pPr>
            <a:endParaRPr lang="en-US" sz="2500" dirty="0" smtClean="0">
              <a:solidFill>
                <a:schemeClr val="tx1"/>
              </a:solidFill>
              <a:latin typeface="Times New Roman" pitchFamily="18" charset="0"/>
              <a:cs typeface="Times New Roman" pitchFamily="18" charset="0"/>
            </a:endParaRPr>
          </a:p>
          <a:p>
            <a:pPr marL="457200" algn="just">
              <a:spcBef>
                <a:spcPts val="0"/>
              </a:spcBef>
              <a:defRPr/>
            </a:pPr>
            <a:endParaRPr lang="en-US" sz="2500" dirty="0" smtClean="0"/>
          </a:p>
        </p:txBody>
      </p:sp>
      <p:sp>
        <p:nvSpPr>
          <p:cNvPr id="11267" name="Date Placeholder 2"/>
          <p:cNvSpPr>
            <a:spLocks noGrp="1"/>
          </p:cNvSpPr>
          <p:nvPr>
            <p:ph type="dt" sz="half" idx="4294967295"/>
          </p:nvPr>
        </p:nvSpPr>
        <p:spPr bwMode="auto">
          <a:xfrm>
            <a:off x="8686800" y="6462713"/>
            <a:ext cx="18288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764ED5F0-58F4-43B6-A4E3-25E698E421AA}" type="slidenum">
              <a:rPr lang="en-US" sz="1400" smtClean="0"/>
              <a:pPr algn="l" fontAlgn="base">
                <a:spcBef>
                  <a:spcPct val="0"/>
                </a:spcBef>
                <a:spcAft>
                  <a:spcPct val="0"/>
                </a:spcAft>
                <a:defRPr/>
              </a:pPr>
              <a:t>7</a:t>
            </a:fld>
            <a:endParaRPr lang="en-US" sz="1400" dirty="0" smtClean="0"/>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ox(in)">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ox(in)">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box(in)">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ox(in)">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box(in)">
                                      <p:cBhvr>
                                        <p:cTn id="27" dur="500"/>
                                        <p:tgtEl>
                                          <p:spTgt spid="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box(in)">
                                      <p:cBhvr>
                                        <p:cTn id="32" dur="500"/>
                                        <p:tgtEl>
                                          <p:spTgt spid="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box(in)">
                                      <p:cBhvr>
                                        <p:cTn id="37" dur="500"/>
                                        <p:tgtEl>
                                          <p:spTgt spid="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box(in)">
                                      <p:cBhvr>
                                        <p:cTn id="42" dur="500"/>
                                        <p:tgtEl>
                                          <p:spTgt spid="1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6">
                                            <p:txEl>
                                              <p:pRg st="7" end="7"/>
                                            </p:txEl>
                                          </p:spTgt>
                                        </p:tgtEl>
                                        <p:attrNameLst>
                                          <p:attrName>style.visibility</p:attrName>
                                        </p:attrNameLst>
                                      </p:cBhvr>
                                      <p:to>
                                        <p:strVal val="visible"/>
                                      </p:to>
                                    </p:set>
                                    <p:animEffect transition="in" filter="box(in)">
                                      <p:cBhvr>
                                        <p:cTn id="47" dur="500"/>
                                        <p:tgtEl>
                                          <p:spTgt spid="1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6">
                                            <p:txEl>
                                              <p:pRg st="8" end="8"/>
                                            </p:txEl>
                                          </p:spTgt>
                                        </p:tgtEl>
                                        <p:attrNameLst>
                                          <p:attrName>style.visibility</p:attrName>
                                        </p:attrNameLst>
                                      </p:cBhvr>
                                      <p:to>
                                        <p:strVal val="visible"/>
                                      </p:to>
                                    </p:set>
                                    <p:animEffect transition="in" filter="box(in)">
                                      <p:cBhvr>
                                        <p:cTn id="52" dur="500"/>
                                        <p:tgtEl>
                                          <p:spTgt spid="16">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6">
                                            <p:txEl>
                                              <p:pRg st="9" end="9"/>
                                            </p:txEl>
                                          </p:spTgt>
                                        </p:tgtEl>
                                        <p:attrNameLst>
                                          <p:attrName>style.visibility</p:attrName>
                                        </p:attrNameLst>
                                      </p:cBhvr>
                                      <p:to>
                                        <p:strVal val="visible"/>
                                      </p:to>
                                    </p:set>
                                    <p:animEffect transition="in" filter="box(in)">
                                      <p:cBhvr>
                                        <p:cTn id="57" dur="500"/>
                                        <p:tgtEl>
                                          <p:spTgt spid="16">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6">
                                            <p:txEl>
                                              <p:pRg st="10" end="10"/>
                                            </p:txEl>
                                          </p:spTgt>
                                        </p:tgtEl>
                                        <p:attrNameLst>
                                          <p:attrName>style.visibility</p:attrName>
                                        </p:attrNameLst>
                                      </p:cBhvr>
                                      <p:to>
                                        <p:strVal val="visible"/>
                                      </p:to>
                                    </p:set>
                                    <p:animEffect transition="in" filter="box(in)">
                                      <p:cBhvr>
                                        <p:cTn id="62" dur="500"/>
                                        <p:tgtEl>
                                          <p:spTgt spid="16">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6">
                                            <p:txEl>
                                              <p:pRg st="11" end="11"/>
                                            </p:txEl>
                                          </p:spTgt>
                                        </p:tgtEl>
                                        <p:attrNameLst>
                                          <p:attrName>style.visibility</p:attrName>
                                        </p:attrNameLst>
                                      </p:cBhvr>
                                      <p:to>
                                        <p:strVal val="visible"/>
                                      </p:to>
                                    </p:set>
                                    <p:animEffect transition="in" filter="box(in)">
                                      <p:cBhvr>
                                        <p:cTn id="67" dur="500"/>
                                        <p:tgtEl>
                                          <p:spTgt spid="16">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6">
                                            <p:txEl>
                                              <p:pRg st="12" end="12"/>
                                            </p:txEl>
                                          </p:spTgt>
                                        </p:tgtEl>
                                        <p:attrNameLst>
                                          <p:attrName>style.visibility</p:attrName>
                                        </p:attrNameLst>
                                      </p:cBhvr>
                                      <p:to>
                                        <p:strVal val="visible"/>
                                      </p:to>
                                    </p:set>
                                    <p:animEffect transition="in" filter="box(in)">
                                      <p:cBhvr>
                                        <p:cTn id="72" dur="500"/>
                                        <p:tgtEl>
                                          <p:spTgt spid="16">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6">
                                            <p:txEl>
                                              <p:pRg st="13" end="13"/>
                                            </p:txEl>
                                          </p:spTgt>
                                        </p:tgtEl>
                                        <p:attrNameLst>
                                          <p:attrName>style.visibility</p:attrName>
                                        </p:attrNameLst>
                                      </p:cBhvr>
                                      <p:to>
                                        <p:strVal val="visible"/>
                                      </p:to>
                                    </p:set>
                                    <p:animEffect transition="in" filter="box(in)">
                                      <p:cBhvr>
                                        <p:cTn id="77" dur="500"/>
                                        <p:tgtEl>
                                          <p:spTgt spid="1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 y="457200"/>
            <a:ext cx="8412480" cy="365760"/>
          </a:xfrm>
        </p:spPr>
        <p:txBody>
          <a:bodyPr/>
          <a:lstStyle/>
          <a:p>
            <a:r>
              <a:rPr lang="en-US" sz="2800" dirty="0" smtClean="0">
                <a:solidFill>
                  <a:schemeClr val="tx1"/>
                </a:solidFill>
              </a:rPr>
              <a:t>1.4 </a:t>
            </a:r>
            <a:r>
              <a:rPr lang="en-US" sz="2800" dirty="0" err="1" smtClean="0">
                <a:solidFill>
                  <a:schemeClr val="tx1"/>
                </a:solidFill>
              </a:rPr>
              <a:t>Tổng</a:t>
            </a:r>
            <a:r>
              <a:rPr lang="en-US" sz="2800" dirty="0" smtClean="0">
                <a:solidFill>
                  <a:schemeClr val="tx1"/>
                </a:solidFill>
              </a:rPr>
              <a:t> </a:t>
            </a:r>
            <a:r>
              <a:rPr lang="en-US" sz="2800" dirty="0" err="1" smtClean="0">
                <a:solidFill>
                  <a:schemeClr val="tx1"/>
                </a:solidFill>
              </a:rPr>
              <a:t>quan</a:t>
            </a:r>
            <a:r>
              <a:rPr lang="en-US" sz="2800" dirty="0" smtClean="0">
                <a:solidFill>
                  <a:schemeClr val="tx1"/>
                </a:solidFill>
              </a:rPr>
              <a:t> </a:t>
            </a:r>
            <a:r>
              <a:rPr lang="en-US" sz="2800" dirty="0" err="1" smtClean="0">
                <a:solidFill>
                  <a:schemeClr val="tx1"/>
                </a:solidFill>
              </a:rPr>
              <a:t>về</a:t>
            </a:r>
            <a:r>
              <a:rPr lang="en-US" sz="2800" dirty="0" smtClean="0">
                <a:solidFill>
                  <a:schemeClr val="tx1"/>
                </a:solidFill>
              </a:rPr>
              <a:t> </a:t>
            </a:r>
            <a:r>
              <a:rPr lang="en-US" sz="2800" dirty="0" err="1" smtClean="0">
                <a:solidFill>
                  <a:schemeClr val="tx1"/>
                </a:solidFill>
              </a:rPr>
              <a:t>môi</a:t>
            </a:r>
            <a:r>
              <a:rPr lang="en-US" sz="2800" dirty="0" smtClean="0">
                <a:solidFill>
                  <a:schemeClr val="tx1"/>
                </a:solidFill>
              </a:rPr>
              <a:t> </a:t>
            </a:r>
            <a:r>
              <a:rPr lang="en-US" sz="2800" dirty="0" err="1" smtClean="0">
                <a:solidFill>
                  <a:schemeClr val="tx1"/>
                </a:solidFill>
              </a:rPr>
              <a:t>trường</a:t>
            </a:r>
            <a:r>
              <a:rPr lang="en-US" sz="2800" dirty="0" smtClean="0">
                <a:solidFill>
                  <a:schemeClr val="tx1"/>
                </a:solidFill>
              </a:rPr>
              <a:t> </a:t>
            </a:r>
            <a:r>
              <a:rPr lang="en-US" sz="2800" dirty="0" err="1" smtClean="0">
                <a:solidFill>
                  <a:schemeClr val="tx1"/>
                </a:solidFill>
              </a:rPr>
              <a:t>lập</a:t>
            </a:r>
            <a:r>
              <a:rPr lang="en-US" sz="2800" dirty="0" smtClean="0">
                <a:solidFill>
                  <a:schemeClr val="tx1"/>
                </a:solidFill>
              </a:rPr>
              <a:t> </a:t>
            </a:r>
            <a:r>
              <a:rPr lang="en-US" sz="2800" dirty="0" err="1" smtClean="0">
                <a:solidFill>
                  <a:schemeClr val="tx1"/>
                </a:solidFill>
              </a:rPr>
              <a:t>trình</a:t>
            </a:r>
            <a:endParaRPr lang="vi-VN" sz="2800" dirty="0">
              <a:solidFill>
                <a:schemeClr val="tx1"/>
              </a:solidFill>
            </a:endParaRPr>
          </a:p>
        </p:txBody>
      </p:sp>
      <p:sp>
        <p:nvSpPr>
          <p:cNvPr id="10" name="Content Placeholder 9"/>
          <p:cNvSpPr>
            <a:spLocks noGrp="1"/>
          </p:cNvSpPr>
          <p:nvPr>
            <p:ph idx="1"/>
          </p:nvPr>
        </p:nvSpPr>
        <p:spPr>
          <a:xfrm>
            <a:off x="198120" y="858330"/>
            <a:ext cx="8778240" cy="6035040"/>
          </a:xfrm>
        </p:spPr>
        <p:txBody>
          <a:bodyPr/>
          <a:lstStyle/>
          <a:p>
            <a:pPr>
              <a:spcBef>
                <a:spcPts val="0"/>
              </a:spcBef>
              <a:buNone/>
            </a:pPr>
            <a:r>
              <a:rPr lang="en-US" sz="2300" dirty="0" smtClean="0">
                <a:solidFill>
                  <a:schemeClr val="tx1"/>
                </a:solidFill>
              </a:rPr>
              <a:t>1.4.1 </a:t>
            </a:r>
            <a:r>
              <a:rPr lang="en-US" sz="2300" dirty="0" err="1" smtClean="0">
                <a:solidFill>
                  <a:schemeClr val="tx1"/>
                </a:solidFill>
              </a:rPr>
              <a:t>Các</a:t>
            </a:r>
            <a:r>
              <a:rPr lang="en-US" sz="2300" dirty="0" smtClean="0">
                <a:solidFill>
                  <a:schemeClr val="tx1"/>
                </a:solidFill>
              </a:rPr>
              <a:t> </a:t>
            </a:r>
            <a:r>
              <a:rPr lang="en-US" sz="2300" dirty="0" err="1" smtClean="0">
                <a:solidFill>
                  <a:schemeClr val="tx1"/>
                </a:solidFill>
              </a:rPr>
              <a:t>thanh</a:t>
            </a:r>
            <a:r>
              <a:rPr lang="en-US" sz="2300" dirty="0" smtClean="0">
                <a:solidFill>
                  <a:schemeClr val="tx1"/>
                </a:solidFill>
              </a:rPr>
              <a:t> </a:t>
            </a:r>
            <a:r>
              <a:rPr lang="en-US" sz="2300" dirty="0" err="1" smtClean="0">
                <a:solidFill>
                  <a:schemeClr val="tx1"/>
                </a:solidFill>
              </a:rPr>
              <a:t>ghi</a:t>
            </a:r>
            <a:endParaRPr lang="en-US" sz="2300" dirty="0" smtClean="0">
              <a:solidFill>
                <a:schemeClr val="tx1"/>
              </a:solidFill>
            </a:endParaRPr>
          </a:p>
          <a:p>
            <a:pPr marL="3175" indent="9525" algn="just">
              <a:lnSpc>
                <a:spcPts val="2900"/>
              </a:lnSpc>
              <a:spcBef>
                <a:spcPts val="100"/>
              </a:spcBef>
              <a:buNone/>
            </a:pP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nhớ</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đặc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biệt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dạng</a:t>
            </a:r>
            <a:r>
              <a:rPr lang="en-US" sz="2500" dirty="0" smtClean="0">
                <a:solidFill>
                  <a:schemeClr val="tx1"/>
                </a:solidFill>
                <a:latin typeface="Times New Roman" pitchFamily="18" charset="0"/>
                <a:cs typeface="Times New Roman" pitchFamily="18" charset="0"/>
              </a:rPr>
              <a:t> RAM </a:t>
            </a:r>
            <a:r>
              <a:rPr lang="en-US" sz="2500" dirty="0" err="1" smtClean="0">
                <a:solidFill>
                  <a:schemeClr val="tx1"/>
                </a:solidFill>
                <a:latin typeface="Times New Roman" pitchFamily="18" charset="0"/>
                <a:cs typeface="Times New Roman" pitchFamily="18" charset="0"/>
              </a:rPr>
              <a:t>nằm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trên</a:t>
            </a:r>
            <a:r>
              <a:rPr lang="en-US" sz="2500" dirty="0" smtClean="0">
                <a:solidFill>
                  <a:schemeClr val="tx1"/>
                </a:solidFill>
                <a:latin typeface="Times New Roman" pitchFamily="18" charset="0"/>
                <a:cs typeface="Times New Roman" pitchFamily="18" charset="0"/>
              </a:rPr>
              <a:t> CPU. </a:t>
            </a:r>
            <a:r>
              <a:rPr lang="en-US" sz="2500" dirty="0" err="1" smtClean="0">
                <a:solidFill>
                  <a:schemeClr val="tx1"/>
                </a:solidFill>
                <a:latin typeface="Times New Roman" pitchFamily="18" charset="0"/>
                <a:cs typeface="Times New Roman" pitchFamily="18" charset="0"/>
              </a:rPr>
              <a:t>Việc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thâm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vào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thông</a:t>
            </a:r>
            <a:r>
              <a:rPr lang="en-US" sz="2500" dirty="0" smtClean="0">
                <a:solidFill>
                  <a:schemeClr val="tx1"/>
                </a:solidFill>
                <a:latin typeface="Times New Roman" pitchFamily="18" charset="0"/>
                <a:cs typeface="Times New Roman" pitchFamily="18" charset="0"/>
              </a:rPr>
              <a:t> qua </a:t>
            </a:r>
            <a:r>
              <a:rPr lang="en-US" sz="2500" dirty="0" err="1" smtClean="0">
                <a:solidFill>
                  <a:schemeClr val="tx1"/>
                </a:solidFill>
                <a:latin typeface="Times New Roman" pitchFamily="18" charset="0"/>
                <a:cs typeface="Times New Roman" pitchFamily="18" charset="0"/>
              </a:rPr>
              <a:t>tên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chứ</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không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phải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thông</a:t>
            </a:r>
            <a:r>
              <a:rPr lang="en-US" sz="2500" dirty="0" smtClean="0">
                <a:solidFill>
                  <a:schemeClr val="tx1"/>
                </a:solidFill>
                <a:latin typeface="Times New Roman" pitchFamily="18" charset="0"/>
                <a:cs typeface="Times New Roman" pitchFamily="18" charset="0"/>
              </a:rPr>
              <a:t> qua </a:t>
            </a:r>
            <a:r>
              <a:rPr lang="en-US" sz="2500" dirty="0" err="1" smtClean="0">
                <a:solidFill>
                  <a:schemeClr val="tx1"/>
                </a:solidFill>
                <a:latin typeface="Times New Roman" pitchFamily="18" charset="0"/>
                <a:cs typeface="Times New Roman" pitchFamily="18" charset="0"/>
              </a:rPr>
              <a:t>địa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chỉ</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như</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khai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báo</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Người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lập</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trình</a:t>
            </a:r>
            <a:r>
              <a:rPr lang="en-US" sz="2500" dirty="0" smtClean="0">
                <a:solidFill>
                  <a:schemeClr val="tx1"/>
                </a:solidFill>
                <a:latin typeface="Times New Roman" pitchFamily="18" charset="0"/>
                <a:cs typeface="Times New Roman" pitchFamily="18" charset="0"/>
              </a:rPr>
              <a:t> ASM </a:t>
            </a:r>
            <a:r>
              <a:rPr lang="en-US" sz="2500" dirty="0" err="1" smtClean="0">
                <a:solidFill>
                  <a:schemeClr val="tx1"/>
                </a:solidFill>
                <a:latin typeface="Times New Roman" pitchFamily="18" charset="0"/>
                <a:cs typeface="Times New Roman" pitchFamily="18" charset="0"/>
              </a:rPr>
              <a:t>rất</a:t>
            </a:r>
            <a:r>
              <a:rPr lang="en-US" sz="2500" dirty="0" smtClean="0">
                <a:solidFill>
                  <a:schemeClr val="tx1"/>
                </a:solidFill>
                <a:latin typeface="Times New Roman" pitchFamily="18" charset="0"/>
                <a:cs typeface="Times New Roman" pitchFamily="18" charset="0"/>
              </a:rPr>
              <a:t> hay </a:t>
            </a:r>
            <a:r>
              <a:rPr lang="en-US" sz="2500" dirty="0" err="1" smtClean="0">
                <a:solidFill>
                  <a:schemeClr val="tx1"/>
                </a:solidFill>
                <a:latin typeface="Times New Roman" pitchFamily="18" charset="0"/>
                <a:cs typeface="Times New Roman" pitchFamily="18" charset="0"/>
              </a:rPr>
              <a:t>dùng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làm</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toán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hạng</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sau</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lệnh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thay</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vì</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các</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biến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thể</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chia</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làm</a:t>
            </a:r>
            <a:r>
              <a:rPr lang="en-US" sz="2500" dirty="0" smtClean="0">
                <a:solidFill>
                  <a:schemeClr val="tx1"/>
                </a:solidFill>
                <a:latin typeface="Times New Roman" pitchFamily="18" charset="0"/>
                <a:cs typeface="Times New Roman" pitchFamily="18" charset="0"/>
              </a:rPr>
              <a:t> 4 </a:t>
            </a:r>
            <a:r>
              <a:rPr lang="en-US" sz="2500" dirty="0" err="1" smtClean="0">
                <a:solidFill>
                  <a:schemeClr val="tx1"/>
                </a:solidFill>
                <a:latin typeface="Times New Roman" pitchFamily="18" charset="0"/>
                <a:cs typeface="Times New Roman" pitchFamily="18" charset="0"/>
              </a:rPr>
              <a:t>nhóm</a:t>
            </a:r>
            <a:r>
              <a:rPr lang="en-US" sz="2500" dirty="0" smtClean="0">
                <a:solidFill>
                  <a:schemeClr val="tx1"/>
                </a:solidFill>
                <a:latin typeface="Times New Roman" pitchFamily="18" charset="0"/>
                <a:cs typeface="Times New Roman" pitchFamily="18" charset="0"/>
              </a:rPr>
              <a:t>.</a:t>
            </a:r>
          </a:p>
          <a:p>
            <a:pPr marL="3175" indent="9525" algn="just">
              <a:spcBef>
                <a:spcPts val="400"/>
              </a:spcBef>
              <a:buClrTx/>
              <a:buFont typeface="+mj-lt"/>
              <a:buAutoNum type="alphaLcPeriod"/>
            </a:pP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Với</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máy</a:t>
            </a:r>
            <a:r>
              <a:rPr lang="en-US" sz="2500" i="1"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tính</a:t>
            </a:r>
            <a:r>
              <a:rPr lang="en-US" sz="2500" i="1" dirty="0" smtClean="0">
                <a:solidFill>
                  <a:schemeClr val="tx1"/>
                </a:solidFill>
                <a:latin typeface="Times New Roman" pitchFamily="18" charset="0"/>
                <a:cs typeface="Times New Roman" pitchFamily="18" charset="0"/>
              </a:rPr>
              <a:t> 16 bit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Có</a:t>
            </a:r>
            <a:r>
              <a:rPr lang="en-US" sz="2500" dirty="0" smtClean="0">
                <a:solidFill>
                  <a:schemeClr val="tx1"/>
                </a:solidFill>
                <a:latin typeface="Times New Roman" pitchFamily="18" charset="0"/>
                <a:cs typeface="Times New Roman" pitchFamily="18" charset="0"/>
              </a:rPr>
              <a:t> 14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endParaRPr lang="en-US" sz="2500" dirty="0" smtClean="0">
              <a:solidFill>
                <a:schemeClr val="tx1"/>
              </a:solidFill>
              <a:latin typeface="Times New Roman" pitchFamily="18" charset="0"/>
              <a:cs typeface="Times New Roman" pitchFamily="18" charset="0"/>
            </a:endParaRPr>
          </a:p>
          <a:p>
            <a:pPr marL="3175" indent="9525" algn="just">
              <a:spcBef>
                <a:spcPts val="200"/>
              </a:spcBef>
              <a:buNone/>
            </a:pPr>
            <a:r>
              <a:rPr lang="en-US" sz="2500" dirty="0" smtClean="0">
                <a:solidFill>
                  <a:schemeClr val="tx1"/>
                </a:solidFill>
                <a:latin typeface="Times New Roman" pitchFamily="18" charset="0"/>
                <a:cs typeface="Times New Roman" pitchFamily="18" charset="0"/>
              </a:rPr>
              <a:t>   </a:t>
            </a:r>
            <a:r>
              <a:rPr lang="en-US" sz="2500" i="1" dirty="0" err="1" smtClean="0">
                <a:solidFill>
                  <a:schemeClr val="tx1"/>
                </a:solidFill>
                <a:latin typeface="Times New Roman" pitchFamily="18" charset="0"/>
                <a:cs typeface="Times New Roman" pitchFamily="18" charset="0"/>
              </a:rPr>
              <a:t>Nhóm</a:t>
            </a:r>
            <a:r>
              <a:rPr lang="en-US" sz="2500" i="1" dirty="0" smtClean="0">
                <a:solidFill>
                  <a:schemeClr val="tx1"/>
                </a:solidFill>
                <a:latin typeface="Times New Roman" pitchFamily="18" charset="0"/>
                <a:cs typeface="Times New Roman" pitchFamily="18" charset="0"/>
              </a:rPr>
              <a:t> 1</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thanh</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ghi</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cờ</a:t>
            </a:r>
            <a:r>
              <a:rPr lang="en-US" sz="2500" dirty="0" smtClean="0">
                <a:solidFill>
                  <a:schemeClr val="tx1"/>
                </a:solidFill>
                <a:latin typeface="Times New Roman" pitchFamily="18" charset="0"/>
                <a:cs typeface="Times New Roman" pitchFamily="18" charset="0"/>
              </a:rPr>
              <a:t> 16 bit</a:t>
            </a:r>
          </a:p>
          <a:p>
            <a:pPr marL="3175" indent="9525" algn="just">
              <a:spcBef>
                <a:spcPts val="200"/>
              </a:spcBef>
              <a:buNone/>
            </a:pPr>
            <a:endParaRPr lang="en-US" dirty="0" smtClean="0">
              <a:latin typeface="Times New Roman" pitchFamily="18" charset="0"/>
              <a:cs typeface="Times New Roman" pitchFamily="18" charset="0"/>
            </a:endParaRPr>
          </a:p>
          <a:p>
            <a:pPr marL="3175" indent="9525" algn="just">
              <a:lnSpc>
                <a:spcPts val="1500"/>
              </a:lnSpc>
              <a:spcBef>
                <a:spcPts val="0"/>
              </a:spcBef>
              <a:buNone/>
            </a:pPr>
            <a:endParaRPr lang="en-US" sz="2000" dirty="0" smtClean="0">
              <a:latin typeface="Times New Roman" pitchFamily="18" charset="0"/>
              <a:cs typeface="Times New Roman" pitchFamily="18" charset="0"/>
            </a:endParaRPr>
          </a:p>
          <a:p>
            <a:pPr marL="3175" indent="9525" algn="just">
              <a:spcBef>
                <a:spcPts val="0"/>
              </a:spcBef>
              <a:buNone/>
            </a:pPr>
            <a:r>
              <a:rPr lang="en-US" sz="2500" dirty="0" err="1" smtClean="0">
                <a:solidFill>
                  <a:schemeClr val="tx1"/>
                </a:solidFill>
                <a:latin typeface="Times New Roman" pitchFamily="18" charset="0"/>
                <a:cs typeface="Times New Roman" pitchFamily="18" charset="0"/>
              </a:rPr>
              <a:t>trong</a:t>
            </a:r>
            <a:r>
              <a:rPr lang="en-US"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đó</a:t>
            </a:r>
            <a:r>
              <a:rPr lang="en-US" sz="2500" dirty="0" smtClean="0">
                <a:solidFill>
                  <a:schemeClr val="tx1"/>
                </a:solidFill>
                <a:latin typeface="Times New Roman" pitchFamily="18" charset="0"/>
                <a:cs typeface="Times New Roman" pitchFamily="18" charset="0"/>
              </a:rPr>
              <a:t>:</a:t>
            </a:r>
          </a:p>
          <a:p>
            <a:pPr marL="3175" indent="9525" algn="just">
              <a:lnSpc>
                <a:spcPts val="2800"/>
              </a:lnSpc>
              <a:spcBef>
                <a:spcPts val="0"/>
              </a:spcBef>
              <a:buNone/>
            </a:pPr>
            <a:r>
              <a:rPr lang="en-US" sz="2100" dirty="0" smtClean="0">
                <a:solidFill>
                  <a:srgbClr val="FF00FF"/>
                </a:solidFill>
              </a:rPr>
              <a:t>	</a:t>
            </a:r>
            <a:r>
              <a:rPr lang="en-US" sz="2100" dirty="0" smtClean="0">
                <a:solidFill>
                  <a:schemeClr val="tx1"/>
                </a:solidFill>
              </a:rPr>
              <a:t>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tràn</a:t>
            </a:r>
            <a:r>
              <a:rPr lang="en-US" sz="2400" dirty="0" smtClean="0">
                <a:solidFill>
                  <a:schemeClr val="tx1"/>
                </a:solidFill>
                <a:latin typeface="Times New Roman" pitchFamily="18" charset="0"/>
                <a:cs typeface="Times New Roman" pitchFamily="18" charset="0"/>
              </a:rPr>
              <a:t> (Overflow) </a:t>
            </a:r>
            <a:r>
              <a:rPr lang="en-US" sz="2400" dirty="0" smtClean="0">
                <a:solidFill>
                  <a:srgbClr val="FF00FF"/>
                </a:solidFill>
                <a:latin typeface="Times New Roman" pitchFamily="18" charset="0"/>
                <a:cs typeface="Times New Roman" pitchFamily="18" charset="0"/>
              </a:rPr>
              <a:t>	</a:t>
            </a:r>
            <a:r>
              <a:rPr lang="en-US" sz="2100" dirty="0" smtClean="0">
                <a:solidFill>
                  <a:schemeClr val="tx1"/>
                </a:solidFill>
              </a:rPr>
              <a:t>D</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hướng</a:t>
            </a:r>
            <a:r>
              <a:rPr lang="en-US" sz="2400" dirty="0" smtClean="0">
                <a:solidFill>
                  <a:schemeClr val="tx1"/>
                </a:solidFill>
                <a:latin typeface="Times New Roman" pitchFamily="18" charset="0"/>
                <a:cs typeface="Times New Roman" pitchFamily="18" charset="0"/>
              </a:rPr>
              <a:t> (Direction)    </a:t>
            </a:r>
          </a:p>
          <a:p>
            <a:pPr marL="3175" indent="9525" algn="just">
              <a:lnSpc>
                <a:spcPts val="2800"/>
              </a:lnSpc>
              <a:spcBef>
                <a:spcPts val="0"/>
              </a:spcBef>
              <a:buNone/>
            </a:pPr>
            <a:r>
              <a:rPr lang="en-US" sz="2400" dirty="0" smtClean="0">
                <a:solidFill>
                  <a:srgbClr val="FF00FF"/>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rPr>
              <a:t>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ngắt</a:t>
            </a:r>
            <a:r>
              <a:rPr lang="en-US" sz="2400" dirty="0" smtClean="0">
                <a:solidFill>
                  <a:schemeClr val="tx1"/>
                </a:solidFill>
                <a:latin typeface="Times New Roman" pitchFamily="18" charset="0"/>
                <a:cs typeface="Times New Roman" pitchFamily="18" charset="0"/>
              </a:rPr>
              <a:t> (Interruption) </a:t>
            </a:r>
            <a:r>
              <a:rPr lang="en-US" sz="2400" dirty="0" smtClean="0">
                <a:solidFill>
                  <a:srgbClr val="FF00FF"/>
                </a:solidFill>
                <a:latin typeface="Times New Roman" pitchFamily="18" charset="0"/>
                <a:cs typeface="Times New Roman" pitchFamily="18" charset="0"/>
              </a:rPr>
              <a:t>	</a:t>
            </a:r>
            <a:r>
              <a:rPr lang="en-US" sz="2100" dirty="0" smtClean="0">
                <a:solidFill>
                  <a:schemeClr val="tx1"/>
                </a:solidFill>
              </a:rPr>
              <a:t>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bẫy</a:t>
            </a:r>
            <a:r>
              <a:rPr lang="en-US" sz="2400" dirty="0" smtClean="0">
                <a:solidFill>
                  <a:schemeClr val="tx1"/>
                </a:solidFill>
                <a:latin typeface="Times New Roman" pitchFamily="18" charset="0"/>
                <a:cs typeface="Times New Roman" pitchFamily="18" charset="0"/>
              </a:rPr>
              <a:t> (Trap)</a:t>
            </a:r>
          </a:p>
          <a:p>
            <a:pPr marL="3175" indent="9525" algn="just">
              <a:lnSpc>
                <a:spcPts val="2800"/>
              </a:lnSpc>
              <a:spcBef>
                <a:spcPts val="0"/>
              </a:spcBef>
              <a:buNone/>
            </a:pPr>
            <a:r>
              <a:rPr lang="en-US" sz="2100" dirty="0" smtClean="0">
                <a:solidFill>
                  <a:srgbClr val="FF00FF"/>
                </a:solidFill>
              </a:rPr>
              <a:t>	</a:t>
            </a:r>
            <a:r>
              <a:rPr lang="en-US" sz="2100" dirty="0" smtClean="0">
                <a:solidFill>
                  <a:schemeClr val="tx1"/>
                </a:solidFill>
              </a:rPr>
              <a:t>S</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dấu</a:t>
            </a:r>
            <a:r>
              <a:rPr lang="en-US" sz="2400" dirty="0" smtClean="0">
                <a:solidFill>
                  <a:schemeClr val="tx1"/>
                </a:solidFill>
                <a:latin typeface="Times New Roman" pitchFamily="18" charset="0"/>
                <a:cs typeface="Times New Roman" pitchFamily="18" charset="0"/>
              </a:rPr>
              <a:t> (Sign)</a:t>
            </a:r>
            <a:r>
              <a:rPr lang="en-US" sz="2400" dirty="0" smtClean="0">
                <a:solidFill>
                  <a:srgbClr val="FF00FF"/>
                </a:solidFill>
                <a:latin typeface="Times New Roman" pitchFamily="18" charset="0"/>
                <a:cs typeface="Times New Roman" pitchFamily="18" charset="0"/>
              </a:rPr>
              <a:t>		</a:t>
            </a:r>
            <a:r>
              <a:rPr lang="en-US" sz="2100" dirty="0" smtClean="0">
                <a:solidFill>
                  <a:schemeClr val="tx1"/>
                </a:solidFill>
              </a:rPr>
              <a:t>Z</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zero (Zero)</a:t>
            </a:r>
          </a:p>
          <a:p>
            <a:pPr marL="3175" indent="9525" algn="just">
              <a:lnSpc>
                <a:spcPts val="2800"/>
              </a:lnSpc>
              <a:spcBef>
                <a:spcPts val="0"/>
              </a:spcBef>
              <a:buNone/>
            </a:pPr>
            <a:r>
              <a:rPr lang="en-US" sz="2400" dirty="0" smtClean="0">
                <a:solidFill>
                  <a:srgbClr val="FF00FF"/>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100" dirty="0" smtClean="0">
                <a:solidFill>
                  <a:schemeClr val="tx1"/>
                </a:solidFill>
              </a:rPr>
              <a:t>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(Auxiliary)</a:t>
            </a:r>
            <a:r>
              <a:rPr lang="en-US" sz="2400" dirty="0" smtClean="0">
                <a:solidFill>
                  <a:srgbClr val="FF00FF"/>
                </a:solidFill>
                <a:latin typeface="Times New Roman" pitchFamily="18" charset="0"/>
                <a:cs typeface="Times New Roman" pitchFamily="18" charset="0"/>
              </a:rPr>
              <a:t>	</a:t>
            </a:r>
            <a:r>
              <a:rPr lang="en-US" sz="2100" dirty="0" smtClean="0">
                <a:solidFill>
                  <a:schemeClr val="tx1"/>
                </a:solidFill>
              </a:rPr>
              <a:t>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chẵn</a:t>
            </a:r>
            <a:r>
              <a:rPr lang="en-US" sz="2400" dirty="0" smtClean="0">
                <a:solidFill>
                  <a:schemeClr val="tx1"/>
                </a:solidFill>
                <a:latin typeface="Times New Roman" pitchFamily="18" charset="0"/>
                <a:cs typeface="Times New Roman" pitchFamily="18" charset="0"/>
              </a:rPr>
              <a:t>/</a:t>
            </a:r>
            <a:r>
              <a:rPr lang="en-US" sz="2400" dirty="0" err="1" smtClean="0">
                <a:solidFill>
                  <a:schemeClr val="tx1"/>
                </a:solidFill>
                <a:latin typeface="Times New Roman" pitchFamily="18" charset="0"/>
                <a:cs typeface="Times New Roman" pitchFamily="18" charset="0"/>
              </a:rPr>
              <a:t>lẻ</a:t>
            </a:r>
            <a:r>
              <a:rPr lang="en-US" sz="2400" dirty="0" smtClean="0">
                <a:solidFill>
                  <a:schemeClr val="tx1"/>
                </a:solidFill>
                <a:latin typeface="Times New Roman" pitchFamily="18" charset="0"/>
                <a:cs typeface="Times New Roman" pitchFamily="18" charset="0"/>
              </a:rPr>
              <a:t> (Parity)</a:t>
            </a:r>
          </a:p>
          <a:p>
            <a:pPr marL="3175" indent="9525" algn="just">
              <a:lnSpc>
                <a:spcPts val="2800"/>
              </a:lnSpc>
              <a:spcBef>
                <a:spcPts val="0"/>
              </a:spcBef>
              <a:buNone/>
            </a:pPr>
            <a:r>
              <a:rPr lang="en-US" sz="2100" dirty="0" smtClean="0">
                <a:solidFill>
                  <a:schemeClr val="tx1"/>
                </a:solidFill>
              </a:rPr>
              <a:t>                                                  </a:t>
            </a:r>
            <a:r>
              <a:rPr lang="en-US" sz="2100" dirty="0" smtClean="0">
                <a:solidFill>
                  <a:srgbClr val="FF00FF"/>
                </a:solidFill>
              </a:rPr>
              <a:t>	</a:t>
            </a:r>
            <a:r>
              <a:rPr lang="en-US" sz="2100" dirty="0" smtClean="0">
                <a:solidFill>
                  <a:schemeClr val="tx1"/>
                </a:solidFill>
              </a:rPr>
              <a:t>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cờ</a:t>
            </a:r>
            <a:r>
              <a:rPr lang="en-US" sz="2400" dirty="0" smtClean="0">
                <a:solidFill>
                  <a:schemeClr val="tx1"/>
                </a:solidFill>
                <a:latin typeface="Times New Roman" pitchFamily="18" charset="0"/>
                <a:cs typeface="Times New Roman" pitchFamily="18" charset="0"/>
              </a:rPr>
              <a:t> carry (Carry)</a:t>
            </a:r>
          </a:p>
          <a:p>
            <a:pPr marL="3175" indent="9525" algn="just">
              <a:spcBef>
                <a:spcPts val="200"/>
              </a:spcBef>
              <a:buNone/>
            </a:pPr>
            <a:endParaRPr lang="en-US" sz="2400" dirty="0" smtClean="0">
              <a:latin typeface="Times New Roman" pitchFamily="18" charset="0"/>
              <a:cs typeface="Times New Roman" pitchFamily="18" charset="0"/>
            </a:endParaRPr>
          </a:p>
          <a:p>
            <a:pPr marL="3175" indent="9525" algn="just">
              <a:spcBef>
                <a:spcPts val="200"/>
              </a:spcBef>
              <a:buNone/>
            </a:pPr>
            <a:endParaRPr lang="en-US" sz="2400" dirty="0" smtClean="0">
              <a:latin typeface="Times New Roman" pitchFamily="18" charset="0"/>
              <a:cs typeface="Times New Roman" pitchFamily="18" charset="0"/>
            </a:endParaRPr>
          </a:p>
          <a:p>
            <a:pPr marL="3175" indent="9525" algn="just">
              <a:spcBef>
                <a:spcPts val="200"/>
              </a:spcBef>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4294967295"/>
          </p:nvPr>
        </p:nvSpPr>
        <p:spPr>
          <a:xfrm>
            <a:off x="8671560" y="6493193"/>
            <a:ext cx="182880" cy="260350"/>
          </a:xfrm>
          <a:prstGeom prst="rect">
            <a:avLst/>
          </a:prstGeom>
        </p:spPr>
        <p:txBody>
          <a:bodyPr lIns="0" rIns="0"/>
          <a:lstStyle/>
          <a:p>
            <a:pPr algn="l">
              <a:defRPr/>
            </a:pPr>
            <a:fld id="{56863F9F-AE40-4A9F-B795-80208C338DAD}" type="slidenum">
              <a:rPr lang="en-US" sz="1400" smtClean="0"/>
              <a:pPr algn="l">
                <a:defRPr/>
              </a:pPr>
              <a:t>8</a:t>
            </a:fld>
            <a:endParaRPr lang="en-US" sz="1400" dirty="0"/>
          </a:p>
        </p:txBody>
      </p:sp>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09800" y="3962400"/>
            <a:ext cx="3886200" cy="6096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in)">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ox(in)">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box(in)">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box(in)">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fade">
                                      <p:cBhvr>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fade">
                                      <p:cBhvr>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fade">
                                      <p:cBhvr>
                                        <p:cTn id="57" dur="50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fade">
                                      <p:cBhvr>
                                        <p:cTn id="62"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Content Placeholder 5"/>
          <p:cNvSpPr>
            <a:spLocks noGrp="1"/>
          </p:cNvSpPr>
          <p:nvPr>
            <p:ph sz="quarter" idx="4294967295"/>
          </p:nvPr>
        </p:nvSpPr>
        <p:spPr>
          <a:xfrm>
            <a:off x="181583" y="90488"/>
            <a:ext cx="8821737" cy="6675120"/>
          </a:xfrm>
        </p:spPr>
        <p:txBody>
          <a:bodyPr wrap="none" lIns="0" tIns="0" rIns="0" bIns="0"/>
          <a:lstStyle/>
          <a:p>
            <a:pPr eaLnBrk="1" hangingPunct="1">
              <a:lnSpc>
                <a:spcPts val="2500"/>
              </a:lnSpc>
              <a:spcBef>
                <a:spcPts val="0"/>
              </a:spcBef>
              <a:buNone/>
            </a:pPr>
            <a:endParaRPr lang="en-US" sz="2500" i="1" dirty="0" smtClean="0"/>
          </a:p>
          <a:p>
            <a:pPr eaLnBrk="1" hangingPunct="1">
              <a:spcBef>
                <a:spcPts val="0"/>
              </a:spcBef>
              <a:buNone/>
            </a:pPr>
            <a:r>
              <a:rPr lang="en-US" sz="2500" i="1" dirty="0" err="1" smtClean="0">
                <a:solidFill>
                  <a:schemeClr val="tx1"/>
                </a:solidFill>
              </a:rPr>
              <a:t>Nhóm</a:t>
            </a:r>
            <a:r>
              <a:rPr lang="en-US" sz="2500" i="1" dirty="0" smtClean="0">
                <a:solidFill>
                  <a:schemeClr val="tx1"/>
                </a:solidFill>
              </a:rPr>
              <a:t> 2</a:t>
            </a:r>
            <a:r>
              <a:rPr lang="en-US" sz="2500" dirty="0" smtClean="0">
                <a:solidFill>
                  <a:schemeClr val="tx1"/>
                </a:solidFill>
              </a:rPr>
              <a:t>: 8 </a:t>
            </a:r>
            <a:r>
              <a:rPr lang="en-US" sz="2500" dirty="0" err="1" smtClean="0">
                <a:solidFill>
                  <a:schemeClr val="tx1"/>
                </a:solidFill>
              </a:rPr>
              <a:t>thanh</a:t>
            </a:r>
            <a:r>
              <a:rPr lang="en-US" sz="2500" dirty="0" smtClean="0">
                <a:solidFill>
                  <a:schemeClr val="tx1"/>
                </a:solidFill>
              </a:rPr>
              <a:t> </a:t>
            </a:r>
            <a:r>
              <a:rPr lang="en-US" sz="2500" dirty="0" err="1" smtClean="0">
                <a:solidFill>
                  <a:schemeClr val="tx1"/>
                </a:solidFill>
              </a:rPr>
              <a:t>ghi</a:t>
            </a:r>
            <a:r>
              <a:rPr lang="en-US" sz="2500" dirty="0" smtClean="0">
                <a:solidFill>
                  <a:schemeClr val="tx1"/>
                </a:solidFill>
              </a:rPr>
              <a:t> </a:t>
            </a:r>
            <a:r>
              <a:rPr lang="en-US" sz="2500" dirty="0" err="1" smtClean="0">
                <a:solidFill>
                  <a:schemeClr val="tx1"/>
                </a:solidFill>
              </a:rPr>
              <a:t>đa</a:t>
            </a:r>
            <a:r>
              <a:rPr lang="en-US" sz="2500" dirty="0" smtClean="0">
                <a:solidFill>
                  <a:schemeClr val="tx1"/>
                </a:solidFill>
              </a:rPr>
              <a:t> </a:t>
            </a:r>
            <a:r>
              <a:rPr lang="en-US" sz="2500" dirty="0" err="1" smtClean="0">
                <a:solidFill>
                  <a:schemeClr val="tx1"/>
                </a:solidFill>
              </a:rPr>
              <a:t>năng</a:t>
            </a:r>
            <a:r>
              <a:rPr lang="en-US" sz="2500" dirty="0" smtClean="0">
                <a:solidFill>
                  <a:schemeClr val="tx1"/>
                </a:solidFill>
              </a:rPr>
              <a:t> 16 bit</a:t>
            </a:r>
          </a:p>
          <a:p>
            <a:pPr eaLnBrk="1" hangingPunct="1">
              <a:buNone/>
            </a:pPr>
            <a:endParaRPr lang="en-US" dirty="0" smtClean="0"/>
          </a:p>
          <a:p>
            <a:pPr eaLnBrk="1" hangingPunct="1">
              <a:buNone/>
            </a:pPr>
            <a:endParaRPr lang="en-US" sz="1640" dirty="0" smtClean="0"/>
          </a:p>
          <a:p>
            <a:pPr eaLnBrk="1" hangingPunct="1"/>
            <a:endParaRPr lang="en-US" dirty="0" smtClean="0"/>
          </a:p>
          <a:p>
            <a:pPr eaLnBrk="1" hangingPunct="1">
              <a:buNone/>
            </a:pPr>
            <a:endParaRPr lang="en-US" dirty="0" smtClean="0">
              <a:latin typeface="Poor Richard" pitchFamily="18" charset="0"/>
            </a:endParaRPr>
          </a:p>
          <a:p>
            <a:pPr eaLnBrk="1" hangingPunct="1">
              <a:buNone/>
            </a:pPr>
            <a:endParaRPr lang="en-US" dirty="0" smtClean="0"/>
          </a:p>
          <a:p>
            <a:pPr eaLnBrk="1" hangingPunct="1">
              <a:buNone/>
            </a:pPr>
            <a:endParaRPr lang="en-US" dirty="0" smtClean="0"/>
          </a:p>
          <a:p>
            <a:pPr eaLnBrk="1" hangingPunct="1">
              <a:spcBef>
                <a:spcPts val="0"/>
              </a:spcBef>
              <a:buNone/>
            </a:pPr>
            <a:endParaRPr lang="en-US" dirty="0" smtClean="0"/>
          </a:p>
          <a:p>
            <a:pPr eaLnBrk="1" hangingPunct="1">
              <a:spcBef>
                <a:spcPts val="0"/>
              </a:spcBef>
              <a:buNone/>
            </a:pPr>
            <a:endParaRPr lang="en-US" sz="2500" i="1" dirty="0" smtClean="0"/>
          </a:p>
          <a:p>
            <a:pPr eaLnBrk="1" hangingPunct="1">
              <a:spcBef>
                <a:spcPts val="0"/>
              </a:spcBef>
              <a:buNone/>
            </a:pPr>
            <a:endParaRPr lang="en-US" sz="2500" i="1" dirty="0" smtClean="0"/>
          </a:p>
          <a:p>
            <a:pPr eaLnBrk="1" hangingPunct="1">
              <a:spcBef>
                <a:spcPts val="1000"/>
              </a:spcBef>
              <a:buNone/>
            </a:pPr>
            <a:r>
              <a:rPr lang="en-US" sz="2500" i="1" dirty="0" err="1" smtClean="0">
                <a:solidFill>
                  <a:schemeClr val="tx1"/>
                </a:solidFill>
              </a:rPr>
              <a:t>Nhóm</a:t>
            </a:r>
            <a:r>
              <a:rPr lang="en-US" sz="2500" i="1" dirty="0" smtClean="0">
                <a:solidFill>
                  <a:schemeClr val="tx1"/>
                </a:solidFill>
              </a:rPr>
              <a:t> 3</a:t>
            </a:r>
            <a:r>
              <a:rPr lang="en-US" sz="2500" dirty="0" smtClean="0">
                <a:solidFill>
                  <a:schemeClr val="tx1"/>
                </a:solidFill>
              </a:rPr>
              <a:t>: </a:t>
            </a:r>
            <a:r>
              <a:rPr lang="en-US" sz="2500" dirty="0" err="1" smtClean="0">
                <a:solidFill>
                  <a:schemeClr val="tx1"/>
                </a:solidFill>
              </a:rPr>
              <a:t>Một</a:t>
            </a:r>
            <a:r>
              <a:rPr lang="en-US" sz="2500" dirty="0" smtClean="0">
                <a:solidFill>
                  <a:schemeClr val="tx1"/>
                </a:solidFill>
              </a:rPr>
              <a:t> </a:t>
            </a:r>
            <a:r>
              <a:rPr lang="en-US" sz="2500" dirty="0" err="1" smtClean="0">
                <a:solidFill>
                  <a:schemeClr val="tx1"/>
                </a:solidFill>
              </a:rPr>
              <a:t>thanh</a:t>
            </a:r>
            <a:r>
              <a:rPr lang="en-US" sz="2500" dirty="0" smtClean="0">
                <a:solidFill>
                  <a:schemeClr val="tx1"/>
                </a:solidFill>
              </a:rPr>
              <a:t> </a:t>
            </a:r>
            <a:r>
              <a:rPr lang="en-US" sz="2500" dirty="0" err="1" smtClean="0">
                <a:solidFill>
                  <a:schemeClr val="tx1"/>
                </a:solidFill>
              </a:rPr>
              <a:t>ghi</a:t>
            </a:r>
            <a:r>
              <a:rPr lang="en-US" sz="2500" dirty="0" smtClean="0">
                <a:solidFill>
                  <a:schemeClr val="tx1"/>
                </a:solidFill>
              </a:rPr>
              <a:t> con </a:t>
            </a:r>
            <a:r>
              <a:rPr lang="en-US" sz="2500" dirty="0" err="1" smtClean="0">
                <a:solidFill>
                  <a:schemeClr val="tx1"/>
                </a:solidFill>
              </a:rPr>
              <a:t>trỏ</a:t>
            </a:r>
            <a:r>
              <a:rPr lang="en-US" sz="2500" dirty="0" smtClean="0">
                <a:solidFill>
                  <a:schemeClr val="tx1"/>
                </a:solidFill>
              </a:rPr>
              <a:t> </a:t>
            </a:r>
            <a:r>
              <a:rPr lang="en-US" sz="2500" dirty="0" err="1" smtClean="0">
                <a:solidFill>
                  <a:schemeClr val="tx1"/>
                </a:solidFill>
              </a:rPr>
              <a:t>lệnh</a:t>
            </a:r>
            <a:r>
              <a:rPr lang="en-US" sz="2500" dirty="0" smtClean="0">
                <a:solidFill>
                  <a:schemeClr val="tx1"/>
                </a:solidFill>
              </a:rPr>
              <a:t> 16 bit (IP)</a:t>
            </a:r>
          </a:p>
          <a:p>
            <a:pPr eaLnBrk="1" hangingPunct="1">
              <a:spcBef>
                <a:spcPts val="0"/>
              </a:spcBef>
              <a:buNone/>
            </a:pPr>
            <a:endParaRPr lang="en-US" dirty="0" smtClean="0"/>
          </a:p>
          <a:p>
            <a:pPr eaLnBrk="1" hangingPunct="1">
              <a:lnSpc>
                <a:spcPct val="200000"/>
              </a:lnSpc>
              <a:spcBef>
                <a:spcPts val="0"/>
              </a:spcBef>
              <a:buNone/>
            </a:pPr>
            <a:r>
              <a:rPr lang="en-US" sz="2500" i="1" dirty="0" err="1" smtClean="0">
                <a:solidFill>
                  <a:schemeClr val="tx1"/>
                </a:solidFill>
              </a:rPr>
              <a:t>Nhóm</a:t>
            </a:r>
            <a:r>
              <a:rPr lang="en-US" sz="2500" i="1" dirty="0" smtClean="0">
                <a:solidFill>
                  <a:schemeClr val="tx1"/>
                </a:solidFill>
              </a:rPr>
              <a:t> 4</a:t>
            </a:r>
            <a:r>
              <a:rPr lang="en-US" sz="2500" dirty="0" smtClean="0">
                <a:solidFill>
                  <a:schemeClr val="tx1"/>
                </a:solidFill>
              </a:rPr>
              <a:t>: 4 </a:t>
            </a:r>
            <a:r>
              <a:rPr lang="en-US" sz="2500" dirty="0" err="1" smtClean="0">
                <a:solidFill>
                  <a:schemeClr val="tx1"/>
                </a:solidFill>
              </a:rPr>
              <a:t>thanh</a:t>
            </a:r>
            <a:r>
              <a:rPr lang="en-US" sz="2500" dirty="0" smtClean="0">
                <a:solidFill>
                  <a:schemeClr val="tx1"/>
                </a:solidFill>
              </a:rPr>
              <a:t> </a:t>
            </a:r>
            <a:r>
              <a:rPr lang="en-US" sz="2500" dirty="0" err="1" smtClean="0">
                <a:solidFill>
                  <a:schemeClr val="tx1"/>
                </a:solidFill>
              </a:rPr>
              <a:t>ghi</a:t>
            </a:r>
            <a:r>
              <a:rPr lang="en-US" sz="2500" dirty="0" smtClean="0">
                <a:solidFill>
                  <a:schemeClr val="tx1"/>
                </a:solidFill>
              </a:rPr>
              <a:t> segment 16 bit</a:t>
            </a:r>
          </a:p>
          <a:p>
            <a:pPr eaLnBrk="1" hangingPunct="1">
              <a:spcBef>
                <a:spcPts val="0"/>
              </a:spcBef>
              <a:buNone/>
            </a:pPr>
            <a:endParaRPr lang="en-US" dirty="0" smtClean="0"/>
          </a:p>
        </p:txBody>
      </p:sp>
      <p:sp>
        <p:nvSpPr>
          <p:cNvPr id="13315" name="Date Placeholder 2"/>
          <p:cNvSpPr>
            <a:spLocks noGrp="1"/>
          </p:cNvSpPr>
          <p:nvPr>
            <p:ph type="dt" sz="half" idx="4294967295"/>
          </p:nvPr>
        </p:nvSpPr>
        <p:spPr bwMode="auto">
          <a:xfrm>
            <a:off x="8671560" y="6521133"/>
            <a:ext cx="182880" cy="288925"/>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DAF4DB6-4A5C-44E5-B18A-762935351753}" type="slidenum">
              <a:rPr lang="en-US" sz="1400" smtClean="0"/>
              <a:pPr algn="l" fontAlgn="base">
                <a:spcBef>
                  <a:spcPct val="0"/>
                </a:spcBef>
                <a:spcAft>
                  <a:spcPct val="0"/>
                </a:spcAft>
                <a:defRPr/>
              </a:pPr>
              <a:t>9</a:t>
            </a:fld>
            <a:endParaRPr lang="en-US" sz="1400" dirty="0" smtClean="0"/>
          </a:p>
        </p:txBody>
      </p:sp>
      <p:sp>
        <p:nvSpPr>
          <p:cNvPr id="13" name="TextBox 12"/>
          <p:cNvSpPr txBox="1"/>
          <p:nvPr/>
        </p:nvSpPr>
        <p:spPr>
          <a:xfrm>
            <a:off x="5051937" y="714555"/>
            <a:ext cx="274320" cy="246221"/>
          </a:xfrm>
          <a:prstGeom prst="rect">
            <a:avLst/>
          </a:prstGeom>
          <a:noFill/>
        </p:spPr>
        <p:txBody>
          <a:bodyPr wrap="square" rtlCol="0">
            <a:spAutoFit/>
          </a:bodyPr>
          <a:lstStyle/>
          <a:p>
            <a:r>
              <a:rPr lang="en-US" sz="1000" dirty="0" smtClean="0"/>
              <a:t>0</a:t>
            </a:r>
            <a:endParaRPr lang="en-US" sz="1000" dirty="0"/>
          </a:p>
        </p:txBody>
      </p:sp>
      <p:sp>
        <p:nvSpPr>
          <p:cNvPr id="14" name="TextBox 13"/>
          <p:cNvSpPr txBox="1"/>
          <p:nvPr/>
        </p:nvSpPr>
        <p:spPr>
          <a:xfrm>
            <a:off x="634340" y="714555"/>
            <a:ext cx="365760" cy="246221"/>
          </a:xfrm>
          <a:prstGeom prst="rect">
            <a:avLst/>
          </a:prstGeom>
          <a:noFill/>
        </p:spPr>
        <p:txBody>
          <a:bodyPr wrap="square" rtlCol="0">
            <a:spAutoFit/>
          </a:bodyPr>
          <a:lstStyle/>
          <a:p>
            <a:r>
              <a:rPr lang="en-US" sz="1000" dirty="0" smtClean="0"/>
              <a:t>15</a:t>
            </a:r>
            <a:endParaRPr lang="en-US" sz="1000" dirty="0"/>
          </a:p>
        </p:txBody>
      </p:sp>
      <p:sp>
        <p:nvSpPr>
          <p:cNvPr id="15" name="TextBox 14"/>
          <p:cNvSpPr txBox="1"/>
          <p:nvPr/>
        </p:nvSpPr>
        <p:spPr>
          <a:xfrm>
            <a:off x="2960520" y="714555"/>
            <a:ext cx="274320" cy="246221"/>
          </a:xfrm>
          <a:prstGeom prst="rect">
            <a:avLst/>
          </a:prstGeom>
          <a:noFill/>
        </p:spPr>
        <p:txBody>
          <a:bodyPr wrap="square" rtlCol="0">
            <a:spAutoFit/>
          </a:bodyPr>
          <a:lstStyle/>
          <a:p>
            <a:r>
              <a:rPr lang="en-US" sz="1000" dirty="0" smtClean="0"/>
              <a:t>7</a:t>
            </a:r>
            <a:endParaRPr lang="en-US" sz="1000" dirty="0"/>
          </a:p>
        </p:txBody>
      </p:sp>
      <p:sp>
        <p:nvSpPr>
          <p:cNvPr id="37" name="TextBox 36"/>
          <p:cNvSpPr txBox="1"/>
          <p:nvPr/>
        </p:nvSpPr>
        <p:spPr>
          <a:xfrm>
            <a:off x="214282" y="907974"/>
            <a:ext cx="500066" cy="338554"/>
          </a:xfrm>
          <a:prstGeom prst="rect">
            <a:avLst/>
          </a:prstGeom>
          <a:noFill/>
        </p:spPr>
        <p:txBody>
          <a:bodyPr wrap="square" rtlCol="0">
            <a:spAutoFit/>
          </a:bodyPr>
          <a:lstStyle/>
          <a:p>
            <a:r>
              <a:rPr lang="en-US" sz="1600" dirty="0" smtClean="0"/>
              <a:t>AX</a:t>
            </a:r>
            <a:endParaRPr lang="en-US" sz="1600" dirty="0"/>
          </a:p>
        </p:txBody>
      </p:sp>
      <p:sp>
        <p:nvSpPr>
          <p:cNvPr id="38" name="TextBox 37"/>
          <p:cNvSpPr txBox="1"/>
          <p:nvPr/>
        </p:nvSpPr>
        <p:spPr>
          <a:xfrm>
            <a:off x="214282" y="1234168"/>
            <a:ext cx="500066" cy="338554"/>
          </a:xfrm>
          <a:prstGeom prst="rect">
            <a:avLst/>
          </a:prstGeom>
          <a:noFill/>
        </p:spPr>
        <p:txBody>
          <a:bodyPr wrap="square" rtlCol="0">
            <a:spAutoFit/>
          </a:bodyPr>
          <a:lstStyle/>
          <a:p>
            <a:r>
              <a:rPr lang="en-US" sz="1600" dirty="0" smtClean="0"/>
              <a:t>BX</a:t>
            </a:r>
            <a:endParaRPr lang="en-US" sz="1600" dirty="0"/>
          </a:p>
        </p:txBody>
      </p:sp>
      <p:sp>
        <p:nvSpPr>
          <p:cNvPr id="39" name="TextBox 38"/>
          <p:cNvSpPr txBox="1"/>
          <p:nvPr/>
        </p:nvSpPr>
        <p:spPr>
          <a:xfrm>
            <a:off x="218706" y="1591358"/>
            <a:ext cx="500066" cy="338554"/>
          </a:xfrm>
          <a:prstGeom prst="rect">
            <a:avLst/>
          </a:prstGeom>
          <a:noFill/>
        </p:spPr>
        <p:txBody>
          <a:bodyPr wrap="square" rtlCol="0">
            <a:spAutoFit/>
          </a:bodyPr>
          <a:lstStyle/>
          <a:p>
            <a:r>
              <a:rPr lang="en-US" sz="1600" dirty="0" smtClean="0"/>
              <a:t>CX</a:t>
            </a:r>
            <a:endParaRPr lang="en-US" sz="1600" dirty="0"/>
          </a:p>
        </p:txBody>
      </p:sp>
      <p:sp>
        <p:nvSpPr>
          <p:cNvPr id="40" name="TextBox 39"/>
          <p:cNvSpPr txBox="1"/>
          <p:nvPr/>
        </p:nvSpPr>
        <p:spPr>
          <a:xfrm>
            <a:off x="214282" y="1948548"/>
            <a:ext cx="500066" cy="338554"/>
          </a:xfrm>
          <a:prstGeom prst="rect">
            <a:avLst/>
          </a:prstGeom>
          <a:noFill/>
        </p:spPr>
        <p:txBody>
          <a:bodyPr wrap="square" rtlCol="0">
            <a:spAutoFit/>
          </a:bodyPr>
          <a:lstStyle/>
          <a:p>
            <a:r>
              <a:rPr lang="en-US" sz="1600" dirty="0" smtClean="0"/>
              <a:t>DX</a:t>
            </a:r>
            <a:endParaRPr lang="en-US" sz="1600" dirty="0"/>
          </a:p>
        </p:txBody>
      </p:sp>
      <p:sp>
        <p:nvSpPr>
          <p:cNvPr id="44" name="Right Brace 43"/>
          <p:cNvSpPr/>
          <p:nvPr/>
        </p:nvSpPr>
        <p:spPr>
          <a:xfrm>
            <a:off x="5319181" y="926821"/>
            <a:ext cx="182880" cy="1325880"/>
          </a:xfrm>
          <a:prstGeom prst="rightBrace">
            <a:avLst/>
          </a:prstGeom>
          <a:ln w="158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46" name="TextBox 45"/>
          <p:cNvSpPr txBox="1"/>
          <p:nvPr/>
        </p:nvSpPr>
        <p:spPr>
          <a:xfrm>
            <a:off x="5692464" y="1035630"/>
            <a:ext cx="2910624" cy="1126462"/>
          </a:xfrm>
          <a:prstGeom prst="rect">
            <a:avLst/>
          </a:prstGeom>
          <a:ln>
            <a:solidFill>
              <a:schemeClr val="tx1"/>
            </a:solidFill>
          </a:ln>
          <a:effectLst/>
        </p:spPr>
        <p:txBody>
          <a:bodyPr wrap="square" rtlCol="0">
            <a:spAutoFit/>
          </a:bodyPr>
          <a:lstStyle/>
          <a:p>
            <a:pPr algn="ctr">
              <a:lnSpc>
                <a:spcPct val="120000"/>
              </a:lnSpc>
            </a:pPr>
            <a:r>
              <a:rPr lang="en-US" sz="1600" i="1" dirty="0" err="1" smtClean="0">
                <a:cs typeface="Arial" pitchFamily="34" charset="0"/>
              </a:rPr>
              <a:t>Có</a:t>
            </a:r>
            <a:r>
              <a:rPr lang="en-US" sz="1600" i="1" dirty="0" smtClean="0">
                <a:cs typeface="Arial" pitchFamily="34" charset="0"/>
              </a:rPr>
              <a:t> 3 mode </a:t>
            </a:r>
            <a:r>
              <a:rPr lang="en-US" sz="1600" i="1" dirty="0" err="1" smtClean="0">
                <a:cs typeface="Arial" pitchFamily="34" charset="0"/>
              </a:rPr>
              <a:t>truy</a:t>
            </a:r>
            <a:r>
              <a:rPr lang="en-US" sz="1600" i="1" dirty="0" smtClean="0">
                <a:cs typeface="Arial" pitchFamily="34" charset="0"/>
              </a:rPr>
              <a:t> </a:t>
            </a:r>
            <a:r>
              <a:rPr lang="en-US" sz="1600" i="1" dirty="0" err="1" smtClean="0">
                <a:cs typeface="Arial" pitchFamily="34" charset="0"/>
              </a:rPr>
              <a:t>nhập</a:t>
            </a:r>
            <a:r>
              <a:rPr lang="en-US" sz="1600" dirty="0" smtClean="0">
                <a:cs typeface="Arial" pitchFamily="34" charset="0"/>
              </a:rPr>
              <a:t>:</a:t>
            </a:r>
          </a:p>
          <a:p>
            <a:pPr algn="just"/>
            <a:r>
              <a:rPr lang="en-US" sz="1600" dirty="0" err="1" smtClean="0">
                <a:cs typeface="Arial" pitchFamily="34" charset="0"/>
              </a:rPr>
              <a:t>Thanh</a:t>
            </a:r>
            <a:r>
              <a:rPr lang="en-US" sz="1600" dirty="0" smtClean="0">
                <a:cs typeface="Arial" pitchFamily="34" charset="0"/>
              </a:rPr>
              <a:t> </a:t>
            </a:r>
            <a:r>
              <a:rPr lang="en-US" sz="1600" dirty="0" err="1" smtClean="0">
                <a:cs typeface="Arial" pitchFamily="34" charset="0"/>
              </a:rPr>
              <a:t>ghi</a:t>
            </a:r>
            <a:r>
              <a:rPr lang="en-US" sz="1600" dirty="0" smtClean="0">
                <a:cs typeface="Arial" pitchFamily="34" charset="0"/>
              </a:rPr>
              <a:t> byte </a:t>
            </a:r>
            <a:r>
              <a:rPr lang="en-US" sz="1600" dirty="0" err="1" smtClean="0">
                <a:cs typeface="Arial" pitchFamily="34" charset="0"/>
              </a:rPr>
              <a:t>thấp</a:t>
            </a:r>
            <a:r>
              <a:rPr lang="en-US" sz="1600" dirty="0" smtClean="0">
                <a:cs typeface="Arial" pitchFamily="34" charset="0"/>
              </a:rPr>
              <a:t> (</a:t>
            </a:r>
            <a:r>
              <a:rPr lang="en-US" sz="1600" dirty="0" err="1" smtClean="0">
                <a:cs typeface="Arial" pitchFamily="34" charset="0"/>
              </a:rPr>
              <a:t>ví</a:t>
            </a:r>
            <a:r>
              <a:rPr lang="en-US" sz="1600" dirty="0" smtClean="0">
                <a:cs typeface="Arial" pitchFamily="34" charset="0"/>
              </a:rPr>
              <a:t> </a:t>
            </a:r>
            <a:r>
              <a:rPr lang="en-US" sz="1600" dirty="0" err="1" smtClean="0">
                <a:cs typeface="Arial" pitchFamily="34" charset="0"/>
              </a:rPr>
              <a:t>dụ</a:t>
            </a:r>
            <a:r>
              <a:rPr lang="en-US" sz="1600" dirty="0" smtClean="0">
                <a:cs typeface="Arial" pitchFamily="34" charset="0"/>
              </a:rPr>
              <a:t> AL)</a:t>
            </a:r>
          </a:p>
          <a:p>
            <a:pPr algn="just"/>
            <a:r>
              <a:rPr lang="en-US" sz="1600" dirty="0" err="1" smtClean="0">
                <a:cs typeface="Arial" pitchFamily="34" charset="0"/>
              </a:rPr>
              <a:t>Thanh</a:t>
            </a:r>
            <a:r>
              <a:rPr lang="en-US" sz="1600" dirty="0" smtClean="0">
                <a:cs typeface="Arial" pitchFamily="34" charset="0"/>
              </a:rPr>
              <a:t> </a:t>
            </a:r>
            <a:r>
              <a:rPr lang="en-US" sz="1600" dirty="0" err="1" smtClean="0">
                <a:cs typeface="Arial" pitchFamily="34" charset="0"/>
              </a:rPr>
              <a:t>ghi</a:t>
            </a:r>
            <a:r>
              <a:rPr lang="en-US" sz="1600" dirty="0" smtClean="0">
                <a:cs typeface="Arial" pitchFamily="34" charset="0"/>
              </a:rPr>
              <a:t> byte </a:t>
            </a:r>
            <a:r>
              <a:rPr lang="en-US" sz="1600" dirty="0" err="1" smtClean="0">
                <a:cs typeface="Arial" pitchFamily="34" charset="0"/>
              </a:rPr>
              <a:t>cao</a:t>
            </a:r>
            <a:r>
              <a:rPr lang="en-US" sz="1600" dirty="0" smtClean="0">
                <a:cs typeface="Arial" pitchFamily="34" charset="0"/>
              </a:rPr>
              <a:t> (</a:t>
            </a:r>
            <a:r>
              <a:rPr lang="en-US" sz="1600" dirty="0" err="1" smtClean="0">
                <a:cs typeface="Arial" pitchFamily="34" charset="0"/>
              </a:rPr>
              <a:t>ví</a:t>
            </a:r>
            <a:r>
              <a:rPr lang="en-US" sz="1600" dirty="0" smtClean="0">
                <a:cs typeface="Arial" pitchFamily="34" charset="0"/>
              </a:rPr>
              <a:t> </a:t>
            </a:r>
            <a:r>
              <a:rPr lang="en-US" sz="1600" dirty="0" err="1" smtClean="0">
                <a:cs typeface="Arial" pitchFamily="34" charset="0"/>
              </a:rPr>
              <a:t>dụ</a:t>
            </a:r>
            <a:r>
              <a:rPr lang="en-US" sz="1600" dirty="0" smtClean="0">
                <a:cs typeface="Arial" pitchFamily="34" charset="0"/>
              </a:rPr>
              <a:t> AH)</a:t>
            </a:r>
          </a:p>
          <a:p>
            <a:pPr algn="just"/>
            <a:r>
              <a:rPr lang="en-US" sz="1600" dirty="0" err="1" smtClean="0">
                <a:cs typeface="Arial" pitchFamily="34" charset="0"/>
              </a:rPr>
              <a:t>Thanh</a:t>
            </a:r>
            <a:r>
              <a:rPr lang="en-US" sz="1600" dirty="0" smtClean="0">
                <a:cs typeface="Arial" pitchFamily="34" charset="0"/>
              </a:rPr>
              <a:t> </a:t>
            </a:r>
            <a:r>
              <a:rPr lang="en-US" sz="1600" dirty="0" err="1" smtClean="0">
                <a:cs typeface="Arial" pitchFamily="34" charset="0"/>
              </a:rPr>
              <a:t>ghi</a:t>
            </a:r>
            <a:r>
              <a:rPr lang="en-US" sz="1600" dirty="0" smtClean="0">
                <a:cs typeface="Arial" pitchFamily="34" charset="0"/>
              </a:rPr>
              <a:t> 16 bit (</a:t>
            </a:r>
            <a:r>
              <a:rPr lang="en-US" sz="1600" dirty="0" err="1" smtClean="0">
                <a:cs typeface="Arial" pitchFamily="34" charset="0"/>
              </a:rPr>
              <a:t>ví</a:t>
            </a:r>
            <a:r>
              <a:rPr lang="en-US" sz="1600" dirty="0" smtClean="0">
                <a:cs typeface="Arial" pitchFamily="34" charset="0"/>
              </a:rPr>
              <a:t> </a:t>
            </a:r>
            <a:r>
              <a:rPr lang="en-US" sz="1600" dirty="0" err="1" smtClean="0">
                <a:cs typeface="Arial" pitchFamily="34" charset="0"/>
              </a:rPr>
              <a:t>dụ</a:t>
            </a:r>
            <a:r>
              <a:rPr lang="en-US" sz="1600" dirty="0" smtClean="0">
                <a:cs typeface="Arial" pitchFamily="34" charset="0"/>
              </a:rPr>
              <a:t> AX)</a:t>
            </a:r>
            <a:endParaRPr lang="en-US" sz="1600" dirty="0">
              <a:cs typeface="Arial" pitchFamily="34" charset="0"/>
            </a:endParaRPr>
          </a:p>
        </p:txBody>
      </p:sp>
      <p:sp>
        <p:nvSpPr>
          <p:cNvPr id="29" name="Right Brace 28"/>
          <p:cNvSpPr/>
          <p:nvPr/>
        </p:nvSpPr>
        <p:spPr>
          <a:xfrm>
            <a:off x="5317033" y="2319387"/>
            <a:ext cx="182880" cy="1371600"/>
          </a:xfrm>
          <a:prstGeom prst="rightBrace">
            <a:avLst/>
          </a:prstGeom>
          <a:ln w="158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35" name="TextBox 34"/>
          <p:cNvSpPr txBox="1"/>
          <p:nvPr/>
        </p:nvSpPr>
        <p:spPr>
          <a:xfrm>
            <a:off x="5690316" y="2657610"/>
            <a:ext cx="2910624" cy="584775"/>
          </a:xfrm>
          <a:prstGeom prst="rect">
            <a:avLst/>
          </a:prstGeom>
          <a:ln>
            <a:solidFill>
              <a:schemeClr val="tx1"/>
            </a:solidFill>
          </a:ln>
          <a:effectLst/>
        </p:spPr>
        <p:txBody>
          <a:bodyPr wrap="square" rtlCol="0">
            <a:spAutoFit/>
          </a:bodyPr>
          <a:lstStyle/>
          <a:p>
            <a:pPr algn="ctr"/>
            <a:r>
              <a:rPr lang="en-US" sz="1600" dirty="0" err="1" smtClean="0">
                <a:cs typeface="Arial" pitchFamily="34" charset="0"/>
              </a:rPr>
              <a:t>Chỉ</a:t>
            </a:r>
            <a:r>
              <a:rPr lang="en-US" sz="1600" dirty="0" smtClean="0">
                <a:cs typeface="Arial" pitchFamily="34" charset="0"/>
              </a:rPr>
              <a:t> </a:t>
            </a:r>
            <a:r>
              <a:rPr lang="en-US" sz="1600" dirty="0" err="1" smtClean="0">
                <a:cs typeface="Arial" pitchFamily="34" charset="0"/>
              </a:rPr>
              <a:t>có</a:t>
            </a:r>
            <a:r>
              <a:rPr lang="en-US" sz="1600" dirty="0" smtClean="0">
                <a:cs typeface="Arial" pitchFamily="34" charset="0"/>
              </a:rPr>
              <a:t> </a:t>
            </a:r>
            <a:r>
              <a:rPr lang="en-US" sz="1600" dirty="0" err="1" smtClean="0">
                <a:cs typeface="Arial" pitchFamily="34" charset="0"/>
              </a:rPr>
              <a:t>một</a:t>
            </a:r>
            <a:r>
              <a:rPr lang="en-US" sz="1600" dirty="0" smtClean="0">
                <a:cs typeface="Arial" pitchFamily="34" charset="0"/>
              </a:rPr>
              <a:t> mode </a:t>
            </a:r>
            <a:r>
              <a:rPr lang="en-US" sz="1600" dirty="0" err="1" smtClean="0">
                <a:cs typeface="Arial" pitchFamily="34" charset="0"/>
              </a:rPr>
              <a:t>truy</a:t>
            </a:r>
            <a:r>
              <a:rPr lang="en-US" sz="1600" dirty="0" smtClean="0">
                <a:cs typeface="Arial" pitchFamily="34" charset="0"/>
              </a:rPr>
              <a:t> </a:t>
            </a:r>
            <a:r>
              <a:rPr lang="en-US" sz="1600" dirty="0" err="1" smtClean="0">
                <a:cs typeface="Arial" pitchFamily="34" charset="0"/>
              </a:rPr>
              <a:t>nhập</a:t>
            </a:r>
            <a:r>
              <a:rPr lang="en-US" sz="1600" dirty="0" smtClean="0">
                <a:cs typeface="Arial" pitchFamily="34" charset="0"/>
              </a:rPr>
              <a:t> </a:t>
            </a:r>
            <a:r>
              <a:rPr lang="en-US" sz="1600" dirty="0" err="1" smtClean="0">
                <a:cs typeface="Arial" pitchFamily="34" charset="0"/>
              </a:rPr>
              <a:t>duy</a:t>
            </a:r>
            <a:r>
              <a:rPr lang="en-US" sz="1600" dirty="0" smtClean="0">
                <a:cs typeface="Arial" pitchFamily="34" charset="0"/>
              </a:rPr>
              <a:t> </a:t>
            </a:r>
            <a:r>
              <a:rPr lang="en-US" sz="1600" dirty="0" err="1" smtClean="0">
                <a:cs typeface="Arial" pitchFamily="34" charset="0"/>
              </a:rPr>
              <a:t>nhất</a:t>
            </a:r>
            <a:r>
              <a:rPr lang="en-US" sz="1600" dirty="0" smtClean="0">
                <a:cs typeface="Arial" pitchFamily="34" charset="0"/>
              </a:rPr>
              <a:t> 16 bit</a:t>
            </a:r>
            <a:endParaRPr lang="en-US" sz="1600" dirty="0">
              <a:cs typeface="Arial" pitchFamily="34" charset="0"/>
            </a:endParaRPr>
          </a:p>
        </p:txBody>
      </p:sp>
      <p:sp useBgFill="1">
        <p:nvSpPr>
          <p:cNvPr id="36" name="TextBox 35"/>
          <p:cNvSpPr txBox="1"/>
          <p:nvPr/>
        </p:nvSpPr>
        <p:spPr>
          <a:xfrm>
            <a:off x="5643570" y="4053050"/>
            <a:ext cx="2910624" cy="584775"/>
          </a:xfrm>
          <a:prstGeom prst="rect">
            <a:avLst/>
          </a:prstGeom>
          <a:ln>
            <a:solidFill>
              <a:schemeClr val="tx1"/>
            </a:solidFill>
          </a:ln>
          <a:effectLst/>
        </p:spPr>
        <p:txBody>
          <a:bodyPr wrap="square" rtlCol="0">
            <a:spAutoFit/>
          </a:bodyPr>
          <a:lstStyle/>
          <a:p>
            <a:pPr algn="ctr"/>
            <a:r>
              <a:rPr lang="en-US" sz="1600" dirty="0" err="1" smtClean="0">
                <a:cs typeface="Arial" pitchFamily="34" charset="0"/>
              </a:rPr>
              <a:t>Chứa</a:t>
            </a:r>
            <a:r>
              <a:rPr lang="en-US" sz="1600" dirty="0" smtClean="0">
                <a:cs typeface="Arial" pitchFamily="34" charset="0"/>
              </a:rPr>
              <a:t> </a:t>
            </a:r>
            <a:r>
              <a:rPr lang="en-US" sz="1600" dirty="0" err="1" smtClean="0">
                <a:cs typeface="Arial" pitchFamily="34" charset="0"/>
              </a:rPr>
              <a:t>phần</a:t>
            </a:r>
            <a:r>
              <a:rPr lang="en-US" sz="1600" dirty="0" smtClean="0">
                <a:cs typeface="Arial" pitchFamily="34" charset="0"/>
              </a:rPr>
              <a:t> </a:t>
            </a:r>
            <a:r>
              <a:rPr lang="en-US" sz="1600" dirty="0" err="1" smtClean="0">
                <a:cs typeface="Arial" pitchFamily="34" charset="0"/>
              </a:rPr>
              <a:t>địa</a:t>
            </a:r>
            <a:r>
              <a:rPr lang="en-US" sz="1600" dirty="0" smtClean="0">
                <a:cs typeface="Arial" pitchFamily="34" charset="0"/>
              </a:rPr>
              <a:t> </a:t>
            </a:r>
            <a:r>
              <a:rPr lang="en-US" sz="1600" dirty="0" err="1" smtClean="0">
                <a:cs typeface="Arial" pitchFamily="34" charset="0"/>
              </a:rPr>
              <a:t>chỉ</a:t>
            </a:r>
            <a:r>
              <a:rPr lang="en-US" sz="1600" dirty="0" smtClean="0">
                <a:cs typeface="Arial" pitchFamily="34" charset="0"/>
              </a:rPr>
              <a:t> offset </a:t>
            </a:r>
            <a:r>
              <a:rPr lang="en-US" sz="1600" dirty="0" err="1" smtClean="0">
                <a:cs typeface="Arial" pitchFamily="34" charset="0"/>
              </a:rPr>
              <a:t>của</a:t>
            </a:r>
            <a:r>
              <a:rPr lang="en-US" sz="1600" dirty="0" smtClean="0">
                <a:cs typeface="Arial" pitchFamily="34" charset="0"/>
              </a:rPr>
              <a:t> </a:t>
            </a:r>
            <a:r>
              <a:rPr lang="en-US" sz="1600" dirty="0" err="1" smtClean="0">
                <a:cs typeface="Arial" pitchFamily="34" charset="0"/>
              </a:rPr>
              <a:t>vùng</a:t>
            </a:r>
            <a:r>
              <a:rPr lang="en-US" sz="1600" dirty="0" smtClean="0">
                <a:cs typeface="Arial" pitchFamily="34" charset="0"/>
              </a:rPr>
              <a:t> </a:t>
            </a:r>
            <a:r>
              <a:rPr lang="en-US" sz="1600" dirty="0" err="1" smtClean="0">
                <a:cs typeface="Arial" pitchFamily="34" charset="0"/>
              </a:rPr>
              <a:t>nhớ</a:t>
            </a:r>
            <a:r>
              <a:rPr lang="en-US" sz="1600" dirty="0" smtClean="0">
                <a:cs typeface="Arial" pitchFamily="34" charset="0"/>
              </a:rPr>
              <a:t> </a:t>
            </a:r>
            <a:r>
              <a:rPr lang="en-US" sz="1600" dirty="0" err="1" smtClean="0">
                <a:cs typeface="Arial" pitchFamily="34" charset="0"/>
              </a:rPr>
              <a:t>chứa</a:t>
            </a:r>
            <a:r>
              <a:rPr lang="en-US" sz="1600" dirty="0" smtClean="0">
                <a:cs typeface="Arial" pitchFamily="34" charset="0"/>
              </a:rPr>
              <a:t> </a:t>
            </a:r>
            <a:r>
              <a:rPr lang="en-US" sz="1600" dirty="0" err="1" smtClean="0">
                <a:cs typeface="Arial" pitchFamily="34" charset="0"/>
              </a:rPr>
              <a:t>mã</a:t>
            </a:r>
            <a:r>
              <a:rPr lang="en-US" sz="1600" dirty="0" smtClean="0">
                <a:cs typeface="Arial" pitchFamily="34" charset="0"/>
              </a:rPr>
              <a:t> </a:t>
            </a:r>
            <a:r>
              <a:rPr lang="en-US" sz="1600" dirty="0" err="1" smtClean="0">
                <a:cs typeface="Arial" pitchFamily="34" charset="0"/>
              </a:rPr>
              <a:t>lệnh</a:t>
            </a:r>
            <a:endParaRPr lang="en-US" sz="1600" dirty="0">
              <a:cs typeface="Arial" pitchFamily="34" charset="0"/>
            </a:endParaRPr>
          </a:p>
        </p:txBody>
      </p:sp>
      <p:sp useBgFill="1">
        <p:nvSpPr>
          <p:cNvPr id="41" name="TextBox 40"/>
          <p:cNvSpPr txBox="1"/>
          <p:nvPr/>
        </p:nvSpPr>
        <p:spPr>
          <a:xfrm>
            <a:off x="5636652" y="5072588"/>
            <a:ext cx="2910624" cy="1323439"/>
          </a:xfrm>
          <a:prstGeom prst="rect">
            <a:avLst/>
          </a:prstGeom>
          <a:ln>
            <a:solidFill>
              <a:schemeClr val="tx1"/>
            </a:solidFill>
          </a:ln>
          <a:effectLst/>
        </p:spPr>
        <p:txBody>
          <a:bodyPr wrap="square" rtlCol="0">
            <a:spAutoFit/>
          </a:bodyPr>
          <a:lstStyle/>
          <a:p>
            <a:pPr algn="just"/>
            <a:r>
              <a:rPr lang="en-US" sz="1600" dirty="0" err="1" smtClean="0">
                <a:cs typeface="Arial" pitchFamily="34" charset="0"/>
              </a:rPr>
              <a:t>Chứa</a:t>
            </a:r>
            <a:r>
              <a:rPr lang="en-US" sz="1600" dirty="0" smtClean="0">
                <a:cs typeface="Arial" pitchFamily="34" charset="0"/>
              </a:rPr>
              <a:t> </a:t>
            </a:r>
            <a:r>
              <a:rPr lang="en-US" sz="1600" dirty="0" err="1" smtClean="0">
                <a:cs typeface="Arial" pitchFamily="34" charset="0"/>
              </a:rPr>
              <a:t>phần</a:t>
            </a:r>
            <a:r>
              <a:rPr lang="en-US" sz="1600" dirty="0" smtClean="0">
                <a:cs typeface="Arial" pitchFamily="34" charset="0"/>
              </a:rPr>
              <a:t> </a:t>
            </a:r>
            <a:r>
              <a:rPr lang="en-US" sz="1600" dirty="0" err="1" smtClean="0">
                <a:cs typeface="Arial" pitchFamily="34" charset="0"/>
              </a:rPr>
              <a:t>địa</a:t>
            </a:r>
            <a:r>
              <a:rPr lang="en-US" sz="1600" dirty="0" smtClean="0">
                <a:cs typeface="Arial" pitchFamily="34" charset="0"/>
              </a:rPr>
              <a:t> </a:t>
            </a:r>
            <a:r>
              <a:rPr lang="en-US" sz="1600" dirty="0" err="1" smtClean="0">
                <a:cs typeface="Arial" pitchFamily="34" charset="0"/>
              </a:rPr>
              <a:t>chỉ</a:t>
            </a:r>
            <a:r>
              <a:rPr lang="en-US" sz="1600" dirty="0" smtClean="0">
                <a:cs typeface="Arial" pitchFamily="34" charset="0"/>
              </a:rPr>
              <a:t> segment </a:t>
            </a:r>
            <a:r>
              <a:rPr lang="en-US" sz="1600" dirty="0" err="1" smtClean="0">
                <a:cs typeface="Arial" pitchFamily="34" charset="0"/>
              </a:rPr>
              <a:t>của</a:t>
            </a:r>
            <a:r>
              <a:rPr lang="en-US" sz="1600" dirty="0" smtClean="0">
                <a:cs typeface="Arial" pitchFamily="34" charset="0"/>
              </a:rPr>
              <a:t> </a:t>
            </a:r>
            <a:r>
              <a:rPr lang="en-US" sz="1600" dirty="0" err="1" smtClean="0">
                <a:cs typeface="Arial" pitchFamily="34" charset="0"/>
              </a:rPr>
              <a:t>vùng</a:t>
            </a:r>
            <a:r>
              <a:rPr lang="en-US" sz="1600" dirty="0" smtClean="0">
                <a:cs typeface="Arial" pitchFamily="34" charset="0"/>
              </a:rPr>
              <a:t> </a:t>
            </a:r>
            <a:r>
              <a:rPr lang="en-US" sz="1600" dirty="0" err="1" smtClean="0">
                <a:cs typeface="Arial" pitchFamily="34" charset="0"/>
              </a:rPr>
              <a:t>nhớ</a:t>
            </a:r>
            <a:r>
              <a:rPr lang="en-US" sz="1600" dirty="0" smtClean="0">
                <a:cs typeface="Arial" pitchFamily="34" charset="0"/>
              </a:rPr>
              <a:t> </a:t>
            </a:r>
            <a:r>
              <a:rPr lang="en-US" sz="1600" dirty="0" err="1" smtClean="0">
                <a:cs typeface="Arial" pitchFamily="34" charset="0"/>
              </a:rPr>
              <a:t>chứa</a:t>
            </a:r>
            <a:r>
              <a:rPr lang="en-US" sz="1600" dirty="0" smtClean="0">
                <a:cs typeface="Arial" pitchFamily="34" charset="0"/>
              </a:rPr>
              <a:t> </a:t>
            </a:r>
            <a:r>
              <a:rPr lang="en-US" sz="1600" dirty="0" err="1" smtClean="0">
                <a:cs typeface="Arial" pitchFamily="34" charset="0"/>
              </a:rPr>
              <a:t>mã</a:t>
            </a:r>
            <a:r>
              <a:rPr lang="en-US" sz="1600" dirty="0" smtClean="0">
                <a:cs typeface="Arial" pitchFamily="34" charset="0"/>
              </a:rPr>
              <a:t> </a:t>
            </a:r>
            <a:r>
              <a:rPr lang="en-US" sz="1600" dirty="0" err="1" smtClean="0">
                <a:cs typeface="Arial" pitchFamily="34" charset="0"/>
              </a:rPr>
              <a:t>lệnh</a:t>
            </a:r>
            <a:r>
              <a:rPr lang="en-US" sz="1600" dirty="0" smtClean="0">
                <a:cs typeface="Arial" pitchFamily="34" charset="0"/>
              </a:rPr>
              <a:t> (CS),  </a:t>
            </a:r>
            <a:r>
              <a:rPr lang="en-US" sz="1600" dirty="0" err="1" smtClean="0">
                <a:cs typeface="Arial" pitchFamily="34" charset="0"/>
              </a:rPr>
              <a:t>vùng</a:t>
            </a:r>
            <a:r>
              <a:rPr lang="en-US" sz="1600" dirty="0" smtClean="0">
                <a:cs typeface="Arial" pitchFamily="34" charset="0"/>
              </a:rPr>
              <a:t> </a:t>
            </a:r>
            <a:r>
              <a:rPr lang="en-US" sz="1600" dirty="0" err="1" smtClean="0">
                <a:cs typeface="Arial" pitchFamily="34" charset="0"/>
              </a:rPr>
              <a:t>nhớ</a:t>
            </a:r>
            <a:r>
              <a:rPr lang="en-US" sz="1600" dirty="0" smtClean="0">
                <a:cs typeface="Arial" pitchFamily="34" charset="0"/>
              </a:rPr>
              <a:t> </a:t>
            </a:r>
            <a:r>
              <a:rPr lang="en-US" sz="1600" dirty="0" err="1" smtClean="0">
                <a:cs typeface="Arial" pitchFamily="34" charset="0"/>
              </a:rPr>
              <a:t>chứa</a:t>
            </a:r>
            <a:r>
              <a:rPr lang="en-US" sz="1600" dirty="0" smtClean="0">
                <a:cs typeface="Arial" pitchFamily="34" charset="0"/>
              </a:rPr>
              <a:t> </a:t>
            </a:r>
            <a:r>
              <a:rPr lang="en-US" sz="1600" dirty="0" err="1" smtClean="0">
                <a:cs typeface="Arial" pitchFamily="34" charset="0"/>
              </a:rPr>
              <a:t>dữ</a:t>
            </a:r>
            <a:r>
              <a:rPr lang="en-US" sz="1600" dirty="0" smtClean="0">
                <a:cs typeface="Arial" pitchFamily="34" charset="0"/>
              </a:rPr>
              <a:t> </a:t>
            </a:r>
            <a:r>
              <a:rPr lang="en-US" sz="1600" dirty="0" err="1" smtClean="0">
                <a:cs typeface="Arial" pitchFamily="34" charset="0"/>
              </a:rPr>
              <a:t>liệu</a:t>
            </a:r>
            <a:r>
              <a:rPr lang="en-US" sz="1600" dirty="0" smtClean="0">
                <a:cs typeface="Arial" pitchFamily="34" charset="0"/>
              </a:rPr>
              <a:t> (DS </a:t>
            </a:r>
            <a:r>
              <a:rPr lang="en-US" sz="1600" dirty="0" err="1" smtClean="0">
                <a:cs typeface="Arial" pitchFamily="34" charset="0"/>
              </a:rPr>
              <a:t>và</a:t>
            </a:r>
            <a:r>
              <a:rPr lang="en-US" sz="1600" dirty="0" smtClean="0">
                <a:cs typeface="Arial" pitchFamily="34" charset="0"/>
              </a:rPr>
              <a:t> ES) </a:t>
            </a:r>
            <a:r>
              <a:rPr lang="en-US" sz="1600" dirty="0" err="1" smtClean="0">
                <a:cs typeface="Arial" pitchFamily="34" charset="0"/>
              </a:rPr>
              <a:t>và</a:t>
            </a:r>
            <a:r>
              <a:rPr lang="en-US" sz="1600" dirty="0" smtClean="0">
                <a:cs typeface="Arial" pitchFamily="34" charset="0"/>
              </a:rPr>
              <a:t> </a:t>
            </a:r>
            <a:r>
              <a:rPr lang="en-US" sz="1600" dirty="0" err="1" smtClean="0">
                <a:cs typeface="Arial" pitchFamily="34" charset="0"/>
              </a:rPr>
              <a:t>vùng</a:t>
            </a:r>
            <a:r>
              <a:rPr lang="en-US" sz="1600" dirty="0" smtClean="0">
                <a:cs typeface="Arial" pitchFamily="34" charset="0"/>
              </a:rPr>
              <a:t> </a:t>
            </a:r>
            <a:r>
              <a:rPr lang="en-US" sz="1600" dirty="0" err="1" smtClean="0">
                <a:cs typeface="Arial" pitchFamily="34" charset="0"/>
              </a:rPr>
              <a:t>nhớ</a:t>
            </a:r>
            <a:r>
              <a:rPr lang="en-US" sz="1600" dirty="0" smtClean="0">
                <a:cs typeface="Arial" pitchFamily="34" charset="0"/>
              </a:rPr>
              <a:t> </a:t>
            </a:r>
            <a:r>
              <a:rPr lang="en-US" sz="1600" dirty="0" err="1" smtClean="0">
                <a:cs typeface="Arial" pitchFamily="34" charset="0"/>
              </a:rPr>
              <a:t>dành</a:t>
            </a:r>
            <a:r>
              <a:rPr lang="en-US" sz="1600" dirty="0" smtClean="0">
                <a:cs typeface="Arial" pitchFamily="34" charset="0"/>
              </a:rPr>
              <a:t> </a:t>
            </a:r>
            <a:r>
              <a:rPr lang="en-US" sz="1600" dirty="0" err="1" smtClean="0">
                <a:cs typeface="Arial" pitchFamily="34" charset="0"/>
              </a:rPr>
              <a:t>cho</a:t>
            </a:r>
            <a:r>
              <a:rPr lang="en-US" sz="1600" dirty="0" smtClean="0">
                <a:cs typeface="Arial" pitchFamily="34" charset="0"/>
              </a:rPr>
              <a:t> </a:t>
            </a:r>
            <a:r>
              <a:rPr lang="en-US" sz="1600" dirty="0" err="1" smtClean="0">
                <a:cs typeface="Arial" pitchFamily="34" charset="0"/>
              </a:rPr>
              <a:t>ngăn</a:t>
            </a:r>
            <a:r>
              <a:rPr lang="en-US" sz="1600" dirty="0" smtClean="0">
                <a:cs typeface="Arial" pitchFamily="34" charset="0"/>
              </a:rPr>
              <a:t> </a:t>
            </a:r>
            <a:r>
              <a:rPr lang="en-US" sz="1600" dirty="0" err="1" smtClean="0">
                <a:cs typeface="Arial" pitchFamily="34" charset="0"/>
              </a:rPr>
              <a:t>xếp</a:t>
            </a:r>
            <a:r>
              <a:rPr lang="en-US" sz="1600" dirty="0" smtClean="0">
                <a:cs typeface="Arial" pitchFamily="34" charset="0"/>
              </a:rPr>
              <a:t> (SS)</a:t>
            </a:r>
            <a:endParaRPr lang="en-US" sz="1600" dirty="0">
              <a:cs typeface="Arial" pitchFamily="34" charset="0"/>
            </a:endParaRPr>
          </a:p>
        </p:txBody>
      </p:sp>
      <p:sp>
        <p:nvSpPr>
          <p:cNvPr id="42" name="Right Brace 41"/>
          <p:cNvSpPr/>
          <p:nvPr/>
        </p:nvSpPr>
        <p:spPr>
          <a:xfrm>
            <a:off x="5327764" y="5037684"/>
            <a:ext cx="182880" cy="1371600"/>
          </a:xfrm>
          <a:prstGeom prst="rightBrace">
            <a:avLst/>
          </a:prstGeom>
          <a:ln w="158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713232" y="900158"/>
            <a:ext cx="2267712" cy="329184"/>
          </a:xfrm>
          <a:prstGeom prst="rect">
            <a:avLst/>
          </a:prstGeom>
          <a:solidFill>
            <a:srgbClr val="0070C0"/>
          </a:solidFill>
        </p:spPr>
        <p:txBody>
          <a:bodyPr wrap="square" rtlCol="0">
            <a:spAutoFit/>
          </a:bodyPr>
          <a:lstStyle/>
          <a:p>
            <a:pPr algn="ctr"/>
            <a:r>
              <a:rPr lang="en-US" dirty="0" smtClean="0">
                <a:solidFill>
                  <a:schemeClr val="bg1"/>
                </a:solidFill>
              </a:rPr>
              <a:t>AH</a:t>
            </a:r>
            <a:endParaRPr lang="en-US" dirty="0">
              <a:solidFill>
                <a:schemeClr val="bg1"/>
              </a:solidFill>
            </a:endParaRPr>
          </a:p>
        </p:txBody>
      </p:sp>
      <p:sp>
        <p:nvSpPr>
          <p:cNvPr id="43" name="TextBox 42"/>
          <p:cNvSpPr txBox="1"/>
          <p:nvPr/>
        </p:nvSpPr>
        <p:spPr>
          <a:xfrm>
            <a:off x="2999232" y="900158"/>
            <a:ext cx="2267712" cy="329184"/>
          </a:xfrm>
          <a:prstGeom prst="rect">
            <a:avLst/>
          </a:prstGeom>
          <a:solidFill>
            <a:srgbClr val="0070C0"/>
          </a:solidFill>
        </p:spPr>
        <p:txBody>
          <a:bodyPr wrap="square" rtlCol="0">
            <a:spAutoFit/>
          </a:bodyPr>
          <a:lstStyle/>
          <a:p>
            <a:pPr algn="ctr"/>
            <a:r>
              <a:rPr lang="en-US" dirty="0" smtClean="0">
                <a:solidFill>
                  <a:schemeClr val="bg1"/>
                </a:solidFill>
              </a:rPr>
              <a:t>AL</a:t>
            </a:r>
            <a:endParaRPr lang="en-US" dirty="0">
              <a:solidFill>
                <a:schemeClr val="bg1"/>
              </a:solidFill>
            </a:endParaRPr>
          </a:p>
        </p:txBody>
      </p:sp>
      <p:sp>
        <p:nvSpPr>
          <p:cNvPr id="45" name="TextBox 44"/>
          <p:cNvSpPr txBox="1"/>
          <p:nvPr/>
        </p:nvSpPr>
        <p:spPr>
          <a:xfrm>
            <a:off x="713232" y="1246108"/>
            <a:ext cx="2267712" cy="329184"/>
          </a:xfrm>
          <a:prstGeom prst="rect">
            <a:avLst/>
          </a:prstGeom>
          <a:solidFill>
            <a:srgbClr val="0070C0"/>
          </a:solidFill>
        </p:spPr>
        <p:txBody>
          <a:bodyPr wrap="square" rtlCol="0">
            <a:spAutoFit/>
          </a:bodyPr>
          <a:lstStyle/>
          <a:p>
            <a:pPr algn="ctr"/>
            <a:r>
              <a:rPr lang="en-US" dirty="0">
                <a:solidFill>
                  <a:schemeClr val="bg1"/>
                </a:solidFill>
              </a:rPr>
              <a:t>B</a:t>
            </a:r>
            <a:r>
              <a:rPr lang="en-US" dirty="0" smtClean="0">
                <a:solidFill>
                  <a:schemeClr val="bg1"/>
                </a:solidFill>
              </a:rPr>
              <a:t>H</a:t>
            </a:r>
            <a:endParaRPr lang="en-US" dirty="0">
              <a:solidFill>
                <a:schemeClr val="bg1"/>
              </a:solidFill>
            </a:endParaRPr>
          </a:p>
        </p:txBody>
      </p:sp>
      <p:sp>
        <p:nvSpPr>
          <p:cNvPr id="47" name="TextBox 46"/>
          <p:cNvSpPr txBox="1"/>
          <p:nvPr/>
        </p:nvSpPr>
        <p:spPr>
          <a:xfrm>
            <a:off x="2999232" y="1246108"/>
            <a:ext cx="2267712" cy="329184"/>
          </a:xfrm>
          <a:prstGeom prst="rect">
            <a:avLst/>
          </a:prstGeom>
          <a:solidFill>
            <a:srgbClr val="0070C0"/>
          </a:solidFill>
        </p:spPr>
        <p:txBody>
          <a:bodyPr wrap="square" rtlCol="0">
            <a:spAutoFit/>
          </a:bodyPr>
          <a:lstStyle/>
          <a:p>
            <a:pPr algn="ctr"/>
            <a:r>
              <a:rPr lang="en-US" dirty="0" smtClean="0">
                <a:solidFill>
                  <a:schemeClr val="bg1"/>
                </a:solidFill>
              </a:rPr>
              <a:t>BL</a:t>
            </a:r>
            <a:endParaRPr lang="en-US" dirty="0">
              <a:solidFill>
                <a:schemeClr val="bg1"/>
              </a:solidFill>
            </a:endParaRPr>
          </a:p>
        </p:txBody>
      </p:sp>
      <p:sp>
        <p:nvSpPr>
          <p:cNvPr id="48" name="TextBox 47"/>
          <p:cNvSpPr txBox="1"/>
          <p:nvPr/>
        </p:nvSpPr>
        <p:spPr>
          <a:xfrm>
            <a:off x="713232" y="1581388"/>
            <a:ext cx="2267712" cy="329184"/>
          </a:xfrm>
          <a:prstGeom prst="rect">
            <a:avLst/>
          </a:prstGeom>
          <a:solidFill>
            <a:srgbClr val="0070C0"/>
          </a:solidFill>
        </p:spPr>
        <p:txBody>
          <a:bodyPr wrap="square" rtlCol="0">
            <a:spAutoFit/>
          </a:bodyPr>
          <a:lstStyle/>
          <a:p>
            <a:pPr algn="ctr"/>
            <a:r>
              <a:rPr lang="en-US" dirty="0">
                <a:solidFill>
                  <a:schemeClr val="bg1"/>
                </a:solidFill>
              </a:rPr>
              <a:t>C</a:t>
            </a:r>
            <a:r>
              <a:rPr lang="en-US" dirty="0" smtClean="0">
                <a:solidFill>
                  <a:schemeClr val="bg1"/>
                </a:solidFill>
              </a:rPr>
              <a:t>H</a:t>
            </a:r>
            <a:endParaRPr lang="en-US" dirty="0">
              <a:solidFill>
                <a:schemeClr val="bg1"/>
              </a:solidFill>
            </a:endParaRPr>
          </a:p>
        </p:txBody>
      </p:sp>
      <p:sp>
        <p:nvSpPr>
          <p:cNvPr id="49" name="TextBox 48"/>
          <p:cNvSpPr txBox="1"/>
          <p:nvPr/>
        </p:nvSpPr>
        <p:spPr>
          <a:xfrm>
            <a:off x="2999232" y="1581388"/>
            <a:ext cx="2267712" cy="329184"/>
          </a:xfrm>
          <a:prstGeom prst="rect">
            <a:avLst/>
          </a:prstGeom>
          <a:solidFill>
            <a:srgbClr val="0070C0"/>
          </a:solidFill>
        </p:spPr>
        <p:txBody>
          <a:bodyPr wrap="square" rtlCol="0">
            <a:spAutoFit/>
          </a:bodyPr>
          <a:lstStyle/>
          <a:p>
            <a:pPr algn="ctr"/>
            <a:r>
              <a:rPr lang="en-US" dirty="0" smtClean="0">
                <a:solidFill>
                  <a:schemeClr val="bg1"/>
                </a:solidFill>
              </a:rPr>
              <a:t>CL</a:t>
            </a:r>
            <a:endParaRPr lang="en-US" dirty="0">
              <a:solidFill>
                <a:schemeClr val="bg1"/>
              </a:solidFill>
            </a:endParaRPr>
          </a:p>
        </p:txBody>
      </p:sp>
      <p:sp>
        <p:nvSpPr>
          <p:cNvPr id="50" name="TextBox 49"/>
          <p:cNvSpPr txBox="1"/>
          <p:nvPr/>
        </p:nvSpPr>
        <p:spPr>
          <a:xfrm>
            <a:off x="713232" y="1931908"/>
            <a:ext cx="2267712" cy="369332"/>
          </a:xfrm>
          <a:prstGeom prst="rect">
            <a:avLst/>
          </a:prstGeom>
          <a:solidFill>
            <a:srgbClr val="0070C0"/>
          </a:solidFill>
        </p:spPr>
        <p:txBody>
          <a:bodyPr wrap="square" rtlCol="0">
            <a:spAutoFit/>
          </a:bodyPr>
          <a:lstStyle/>
          <a:p>
            <a:pPr algn="ctr"/>
            <a:r>
              <a:rPr lang="en-US" dirty="0">
                <a:solidFill>
                  <a:schemeClr val="bg1"/>
                </a:solidFill>
              </a:rPr>
              <a:t>D</a:t>
            </a:r>
            <a:r>
              <a:rPr lang="en-US" dirty="0" smtClean="0">
                <a:solidFill>
                  <a:schemeClr val="bg1"/>
                </a:solidFill>
              </a:rPr>
              <a:t>H</a:t>
            </a:r>
            <a:endParaRPr lang="en-US" dirty="0">
              <a:solidFill>
                <a:schemeClr val="bg1"/>
              </a:solidFill>
            </a:endParaRPr>
          </a:p>
        </p:txBody>
      </p:sp>
      <p:sp>
        <p:nvSpPr>
          <p:cNvPr id="51" name="TextBox 50"/>
          <p:cNvSpPr txBox="1"/>
          <p:nvPr/>
        </p:nvSpPr>
        <p:spPr>
          <a:xfrm>
            <a:off x="2999232" y="1931908"/>
            <a:ext cx="2267712" cy="369332"/>
          </a:xfrm>
          <a:prstGeom prst="rect">
            <a:avLst/>
          </a:prstGeom>
          <a:solidFill>
            <a:srgbClr val="0070C0"/>
          </a:solidFill>
        </p:spPr>
        <p:txBody>
          <a:bodyPr wrap="square" rtlCol="0">
            <a:spAutoFit/>
          </a:bodyPr>
          <a:lstStyle/>
          <a:p>
            <a:pPr algn="ctr"/>
            <a:r>
              <a:rPr lang="en-US" dirty="0" smtClean="0">
                <a:solidFill>
                  <a:schemeClr val="bg1"/>
                </a:solidFill>
              </a:rPr>
              <a:t>DL</a:t>
            </a:r>
            <a:endParaRPr lang="en-US" dirty="0">
              <a:solidFill>
                <a:schemeClr val="bg1"/>
              </a:solidFill>
            </a:endParaRPr>
          </a:p>
        </p:txBody>
      </p:sp>
      <p:sp>
        <p:nvSpPr>
          <p:cNvPr id="52" name="TextBox 51"/>
          <p:cNvSpPr txBox="1"/>
          <p:nvPr/>
        </p:nvSpPr>
        <p:spPr>
          <a:xfrm>
            <a:off x="713232" y="2322576"/>
            <a:ext cx="4562856" cy="329184"/>
          </a:xfrm>
          <a:prstGeom prst="rect">
            <a:avLst/>
          </a:prstGeom>
          <a:solidFill>
            <a:srgbClr val="0070C0"/>
          </a:solidFill>
        </p:spPr>
        <p:txBody>
          <a:bodyPr wrap="square" rtlCol="0">
            <a:spAutoFit/>
          </a:bodyPr>
          <a:lstStyle/>
          <a:p>
            <a:pPr algn="ctr"/>
            <a:r>
              <a:rPr lang="en-US" dirty="0" smtClean="0">
                <a:solidFill>
                  <a:schemeClr val="bg1"/>
                </a:solidFill>
              </a:rPr>
              <a:t>SI</a:t>
            </a:r>
            <a:endParaRPr lang="en-US" dirty="0">
              <a:solidFill>
                <a:schemeClr val="bg1"/>
              </a:solidFill>
            </a:endParaRPr>
          </a:p>
        </p:txBody>
      </p:sp>
      <p:sp>
        <p:nvSpPr>
          <p:cNvPr id="53" name="TextBox 52"/>
          <p:cNvSpPr txBox="1"/>
          <p:nvPr/>
        </p:nvSpPr>
        <p:spPr>
          <a:xfrm>
            <a:off x="713232" y="3023616"/>
            <a:ext cx="4562856" cy="329184"/>
          </a:xfrm>
          <a:prstGeom prst="rect">
            <a:avLst/>
          </a:prstGeom>
          <a:solidFill>
            <a:srgbClr val="0070C0"/>
          </a:solidFill>
        </p:spPr>
        <p:txBody>
          <a:bodyPr wrap="square" rtlCol="0">
            <a:spAutoFit/>
          </a:bodyPr>
          <a:lstStyle/>
          <a:p>
            <a:pPr algn="ctr"/>
            <a:r>
              <a:rPr lang="en-US" dirty="0" smtClean="0">
                <a:solidFill>
                  <a:schemeClr val="bg1"/>
                </a:solidFill>
              </a:rPr>
              <a:t>BP</a:t>
            </a:r>
            <a:endParaRPr lang="en-US" dirty="0">
              <a:solidFill>
                <a:schemeClr val="bg1"/>
              </a:solidFill>
            </a:endParaRPr>
          </a:p>
        </p:txBody>
      </p:sp>
      <p:sp>
        <p:nvSpPr>
          <p:cNvPr id="54" name="TextBox 53"/>
          <p:cNvSpPr txBox="1"/>
          <p:nvPr/>
        </p:nvSpPr>
        <p:spPr>
          <a:xfrm>
            <a:off x="713232" y="3374136"/>
            <a:ext cx="4562856" cy="329184"/>
          </a:xfrm>
          <a:prstGeom prst="rect">
            <a:avLst/>
          </a:prstGeom>
          <a:solidFill>
            <a:srgbClr val="0070C0"/>
          </a:solidFill>
        </p:spPr>
        <p:txBody>
          <a:bodyPr wrap="square" rtlCol="0">
            <a:spAutoFit/>
          </a:bodyPr>
          <a:lstStyle/>
          <a:p>
            <a:pPr algn="ctr"/>
            <a:r>
              <a:rPr lang="en-US" dirty="0" smtClean="0">
                <a:solidFill>
                  <a:schemeClr val="bg1"/>
                </a:solidFill>
              </a:rPr>
              <a:t>SP</a:t>
            </a:r>
            <a:endParaRPr lang="en-US" dirty="0">
              <a:solidFill>
                <a:schemeClr val="bg1"/>
              </a:solidFill>
            </a:endParaRPr>
          </a:p>
        </p:txBody>
      </p:sp>
      <p:sp>
        <p:nvSpPr>
          <p:cNvPr id="55" name="TextBox 54"/>
          <p:cNvSpPr txBox="1"/>
          <p:nvPr/>
        </p:nvSpPr>
        <p:spPr>
          <a:xfrm>
            <a:off x="713232" y="2673096"/>
            <a:ext cx="4562856" cy="329184"/>
          </a:xfrm>
          <a:prstGeom prst="rect">
            <a:avLst/>
          </a:prstGeom>
          <a:solidFill>
            <a:srgbClr val="0070C0"/>
          </a:solidFill>
        </p:spPr>
        <p:txBody>
          <a:bodyPr wrap="square" rtlCol="0">
            <a:spAutoFit/>
          </a:bodyPr>
          <a:lstStyle/>
          <a:p>
            <a:pPr algn="ctr"/>
            <a:r>
              <a:rPr lang="en-US" dirty="0" smtClean="0">
                <a:solidFill>
                  <a:schemeClr val="bg1"/>
                </a:solidFill>
              </a:rPr>
              <a:t>DI</a:t>
            </a:r>
            <a:endParaRPr lang="en-US" dirty="0">
              <a:solidFill>
                <a:schemeClr val="bg1"/>
              </a:solidFill>
            </a:endParaRPr>
          </a:p>
        </p:txBody>
      </p:sp>
      <p:sp>
        <p:nvSpPr>
          <p:cNvPr id="56" name="TextBox 55"/>
          <p:cNvSpPr txBox="1"/>
          <p:nvPr/>
        </p:nvSpPr>
        <p:spPr>
          <a:xfrm>
            <a:off x="722376" y="4151376"/>
            <a:ext cx="4562856" cy="369332"/>
          </a:xfrm>
          <a:prstGeom prst="rect">
            <a:avLst/>
          </a:prstGeom>
          <a:solidFill>
            <a:srgbClr val="0070C0"/>
          </a:solidFill>
        </p:spPr>
        <p:txBody>
          <a:bodyPr wrap="square" rtlCol="0">
            <a:spAutoFit/>
          </a:bodyPr>
          <a:lstStyle/>
          <a:p>
            <a:pPr algn="ctr"/>
            <a:r>
              <a:rPr lang="en-US" dirty="0" smtClean="0">
                <a:solidFill>
                  <a:schemeClr val="bg1"/>
                </a:solidFill>
              </a:rPr>
              <a:t>IP</a:t>
            </a:r>
            <a:endParaRPr lang="en-US" dirty="0">
              <a:solidFill>
                <a:schemeClr val="bg1"/>
              </a:solidFill>
            </a:endParaRPr>
          </a:p>
        </p:txBody>
      </p:sp>
      <p:sp>
        <p:nvSpPr>
          <p:cNvPr id="57" name="TextBox 56"/>
          <p:cNvSpPr txBox="1"/>
          <p:nvPr/>
        </p:nvSpPr>
        <p:spPr>
          <a:xfrm>
            <a:off x="713232" y="5050536"/>
            <a:ext cx="4562856" cy="329184"/>
          </a:xfrm>
          <a:prstGeom prst="rect">
            <a:avLst/>
          </a:prstGeom>
          <a:solidFill>
            <a:srgbClr val="0070C0"/>
          </a:solidFill>
        </p:spPr>
        <p:txBody>
          <a:bodyPr wrap="square" rtlCol="0">
            <a:spAutoFit/>
          </a:bodyPr>
          <a:lstStyle/>
          <a:p>
            <a:pPr algn="ctr"/>
            <a:r>
              <a:rPr lang="en-US" dirty="0" smtClean="0">
                <a:solidFill>
                  <a:schemeClr val="bg1"/>
                </a:solidFill>
              </a:rPr>
              <a:t>CS</a:t>
            </a:r>
            <a:endParaRPr lang="en-US" dirty="0">
              <a:solidFill>
                <a:schemeClr val="bg1"/>
              </a:solidFill>
            </a:endParaRPr>
          </a:p>
        </p:txBody>
      </p:sp>
      <p:sp>
        <p:nvSpPr>
          <p:cNvPr id="58" name="TextBox 57"/>
          <p:cNvSpPr txBox="1"/>
          <p:nvPr/>
        </p:nvSpPr>
        <p:spPr>
          <a:xfrm>
            <a:off x="713232" y="5401056"/>
            <a:ext cx="4562856" cy="329184"/>
          </a:xfrm>
          <a:prstGeom prst="rect">
            <a:avLst/>
          </a:prstGeom>
          <a:solidFill>
            <a:srgbClr val="0070C0"/>
          </a:solidFill>
        </p:spPr>
        <p:txBody>
          <a:bodyPr wrap="square" rtlCol="0">
            <a:spAutoFit/>
          </a:bodyPr>
          <a:lstStyle/>
          <a:p>
            <a:pPr algn="ctr"/>
            <a:r>
              <a:rPr lang="en-US" dirty="0" smtClean="0">
                <a:solidFill>
                  <a:schemeClr val="bg1"/>
                </a:solidFill>
              </a:rPr>
              <a:t>DS</a:t>
            </a:r>
            <a:endParaRPr lang="en-US" dirty="0">
              <a:solidFill>
                <a:schemeClr val="bg1"/>
              </a:solidFill>
            </a:endParaRPr>
          </a:p>
        </p:txBody>
      </p:sp>
      <p:sp>
        <p:nvSpPr>
          <p:cNvPr id="59" name="TextBox 58"/>
          <p:cNvSpPr txBox="1"/>
          <p:nvPr/>
        </p:nvSpPr>
        <p:spPr>
          <a:xfrm>
            <a:off x="713232" y="5751576"/>
            <a:ext cx="4562856" cy="329184"/>
          </a:xfrm>
          <a:prstGeom prst="rect">
            <a:avLst/>
          </a:prstGeom>
          <a:solidFill>
            <a:srgbClr val="0070C0"/>
          </a:solidFill>
        </p:spPr>
        <p:txBody>
          <a:bodyPr wrap="square" rtlCol="0">
            <a:spAutoFit/>
          </a:bodyPr>
          <a:lstStyle/>
          <a:p>
            <a:pPr algn="ctr"/>
            <a:r>
              <a:rPr lang="en-US" dirty="0" smtClean="0">
                <a:solidFill>
                  <a:schemeClr val="bg1"/>
                </a:solidFill>
              </a:rPr>
              <a:t>ES</a:t>
            </a:r>
            <a:endParaRPr lang="en-US" dirty="0">
              <a:solidFill>
                <a:schemeClr val="bg1"/>
              </a:solidFill>
            </a:endParaRPr>
          </a:p>
        </p:txBody>
      </p:sp>
      <p:sp>
        <p:nvSpPr>
          <p:cNvPr id="60" name="TextBox 59"/>
          <p:cNvSpPr txBox="1"/>
          <p:nvPr/>
        </p:nvSpPr>
        <p:spPr>
          <a:xfrm>
            <a:off x="713232" y="6102096"/>
            <a:ext cx="4562856" cy="329184"/>
          </a:xfrm>
          <a:prstGeom prst="rect">
            <a:avLst/>
          </a:prstGeom>
          <a:solidFill>
            <a:srgbClr val="0070C0"/>
          </a:solidFill>
        </p:spPr>
        <p:txBody>
          <a:bodyPr wrap="square" rtlCol="0">
            <a:spAutoFit/>
          </a:bodyPr>
          <a:lstStyle/>
          <a:p>
            <a:pPr algn="ctr"/>
            <a:r>
              <a:rPr lang="en-US" dirty="0" smtClean="0">
                <a:solidFill>
                  <a:schemeClr val="bg1"/>
                </a:solidFill>
              </a:rPr>
              <a:t>SS</a:t>
            </a:r>
            <a:endParaRPr lang="en-US" dirty="0">
              <a:solidFill>
                <a:schemeClr val="bg1"/>
              </a:solidFill>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94">
                                            <p:txEl>
                                              <p:pRg st="1" end="1"/>
                                            </p:txEl>
                                          </p:spTgt>
                                        </p:tgtEl>
                                        <p:attrNameLst>
                                          <p:attrName>style.visibility</p:attrName>
                                        </p:attrNameLst>
                                      </p:cBhvr>
                                      <p:to>
                                        <p:strVal val="visible"/>
                                      </p:to>
                                    </p:set>
                                    <p:animEffect transition="in" filter="box(in)">
                                      <p:cBhvr>
                                        <p:cTn id="7" dur="500"/>
                                        <p:tgtEl>
                                          <p:spTgt spid="122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fade">
                                      <p:cBhvr>
                                        <p:cTn id="102" dur="500"/>
                                        <p:tgtEl>
                                          <p:spTgt spid="3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2294">
                                            <p:txEl>
                                              <p:pRg st="11" end="11"/>
                                            </p:txEl>
                                          </p:spTgt>
                                        </p:tgtEl>
                                        <p:attrNameLst>
                                          <p:attrName>style.visibility</p:attrName>
                                        </p:attrNameLst>
                                      </p:cBhvr>
                                      <p:to>
                                        <p:strVal val="visible"/>
                                      </p:to>
                                    </p:set>
                                    <p:animEffect transition="in" filter="fade">
                                      <p:cBhvr>
                                        <p:cTn id="107" dur="500"/>
                                        <p:tgtEl>
                                          <p:spTgt spid="12294">
                                            <p:txEl>
                                              <p:pRg st="11" end="1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500"/>
                                        <p:tgtEl>
                                          <p:spTgt spid="3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12294">
                                            <p:txEl>
                                              <p:pRg st="13" end="13"/>
                                            </p:txEl>
                                          </p:spTgt>
                                        </p:tgtEl>
                                        <p:attrNameLst>
                                          <p:attrName>style.visibility</p:attrName>
                                        </p:attrNameLst>
                                      </p:cBhvr>
                                      <p:to>
                                        <p:strVal val="visible"/>
                                      </p:to>
                                    </p:set>
                                    <p:animEffect transition="in" filter="fade">
                                      <p:cBhvr>
                                        <p:cTn id="122" dur="500"/>
                                        <p:tgtEl>
                                          <p:spTgt spid="12294">
                                            <p:txEl>
                                              <p:pRg st="13" end="1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57"/>
                                        </p:tgtEl>
                                        <p:attrNameLst>
                                          <p:attrName>style.visibility</p:attrName>
                                        </p:attrNameLst>
                                      </p:cBhvr>
                                      <p:to>
                                        <p:strVal val="visible"/>
                                      </p:to>
                                    </p:set>
                                    <p:animEffect transition="in" filter="fade">
                                      <p:cBhvr>
                                        <p:cTn id="127" dur="500"/>
                                        <p:tgtEl>
                                          <p:spTgt spid="5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fade">
                                      <p:cBhvr>
                                        <p:cTn id="137" dur="500"/>
                                        <p:tgtEl>
                                          <p:spTgt spid="59"/>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fade">
                                      <p:cBhvr>
                                        <p:cTn id="142" dur="500"/>
                                        <p:tgtEl>
                                          <p:spTgt spid="6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2"/>
                                        </p:tgtEl>
                                        <p:attrNameLst>
                                          <p:attrName>style.visibility</p:attrName>
                                        </p:attrNameLst>
                                      </p:cBhvr>
                                      <p:to>
                                        <p:strVal val="visible"/>
                                      </p:to>
                                    </p:set>
                                    <p:animEffect transition="in" filter="fade">
                                      <p:cBhvr>
                                        <p:cTn id="147" dur="500"/>
                                        <p:tgtEl>
                                          <p:spTgt spid="42"/>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1"/>
                                        </p:tgtEl>
                                        <p:attrNameLst>
                                          <p:attrName>style.visibility</p:attrName>
                                        </p:attrNameLst>
                                      </p:cBhvr>
                                      <p:to>
                                        <p:strVal val="visible"/>
                                      </p:to>
                                    </p:set>
                                    <p:animEffect transition="in" filter="fade">
                                      <p:cBhvr>
                                        <p:cTn id="1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37" grpId="0"/>
      <p:bldP spid="38" grpId="0"/>
      <p:bldP spid="39" grpId="0"/>
      <p:bldP spid="40" grpId="0"/>
      <p:bldP spid="44" grpId="0" animBg="1"/>
      <p:bldP spid="46" grpId="0" animBg="1"/>
      <p:bldP spid="29" grpId="0" animBg="1"/>
      <p:bldP spid="35" grpId="0" animBg="1"/>
      <p:bldP spid="36" grpId="0" animBg="1"/>
      <p:bldP spid="41" grpId="0" animBg="1"/>
      <p:bldP spid="42" grpId="0" animBg="1"/>
      <p:bldP spid="2" grpId="0" animBg="1"/>
      <p:bldP spid="43" grpId="0" animBg="1"/>
      <p:bldP spid="45"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ESENTER_PREVIEW_END" val="4"/>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PRESENTER_PREVIEW_MODE" val="0"/>
  <p:tag name="PRESENTER_PREVIEW_START" val="1"/>
  <p:tag name="LAUNCHINNEWWINDOW" val="0"/>
  <p:tag name="LASTPUBLISHED" val="C:\Users\LongHLK\Documents\My Articulate Projects\CSLT.Bai so 1.Slides\player.html"/>
  <p:tag name="ART_ENCODE_TYPE" val="0"/>
  <p:tag name="ART_ENCODE_INDEX" val="1"/>
  <p:tag name="ARTICULATE_META_COURSE_VERSION_SET" val="True"/>
  <p:tag name="ARTICULATE_PRESENTATION_ID" val="2485"/>
  <p:tag name="ARTICULATE_REFERENCE_COUNT" val="0"/>
  <p:tag name="ARTICULATE_PLAYER_GLOSSARY_XML" val="&lt;?xml version=&quot;1.0&quot; encoding=&quot;utf-16&quot;?&gt;&lt;glossary xmlns:xsi=&quot;http://www.w3.org/2001/XMLSchema-instance&quot; xmlns:xsd=&quot;http://www.w3.org/2001/XMLSchema&quot;&gt;&lt;terms /&gt;&lt;/glossary&gt;"/>
  <p:tag name="ARTICULATE_SLIDE_COUNT" val="45"/>
  <p:tag name="TAG_BACKING_FORM_KEY" val="197588-e:\hoc lieu dien tu\bai1\ltht_bai1.pptx"/>
  <p:tag name="ARTICULATE_PRESENTER_VERSION" val="7"/>
  <p:tag name="ARTICULATE_PROJECT_OPEN" val="1"/>
  <p:tag name="ARTICULATE_USED_PAGE_ORIENTATION" val="1"/>
  <p:tag name="ARTICULATE_USED_PAGE_SIZE" val="1"/>
  <p:tag name="ARTICULATE_META_COURSE_ID" val="5wN3urwzHYV_course_id"/>
  <p:tag name="ARTICULATE_LAUNCH_URL" val="presentation.html"/>
  <p:tag name="ARTICULATE_META_NAME_SET" val="True"/>
</p:tagLst>
</file>

<file path=ppt/tags/tag10.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AUDIO_ID" val="277"/>
  <p:tag name="TIMING" val="|3.2|1.6|0.7|0.7|0.7|0.7|0.8|0.8|0.7|1.3|1.2|0.6|0.9"/>
  <p:tag name="ORIGINAL_AUDIO_FILEPATH" val="E:\HOC LIEU DIEN TU\Bai1\Audio\b1s4.mp3"/>
  <p:tag name="ELAPSEDTIME" val="53.76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4.80/6.20/7.70/10.50/11.80/23.30/25.10/31.70/33.00/40.20/41.80/48.00/50.10"/>
  <p:tag name="ARTICULATE_USED_LAYOUT" val="2"/>
</p:tagLst>
</file>

<file path=ppt/tags/tag1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2.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0.5|1.1|2.4"/>
  <p:tag name="AUDIO_ID" val="335"/>
  <p:tag name="ORIGINAL_AUDIO_FILEPATH" val="E:\HOC LIEU DIEN TU\Bai1\Audio\b1s5.mp3"/>
  <p:tag name="ELAPSEDTIME" val="81.44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6.40/7.60/20.20/28.60/43.60/46.20"/>
  <p:tag name="ARTICULATE_USED_LAYOUT" val="2"/>
</p:tagLst>
</file>

<file path=ppt/tags/tag1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d904358a-6a0c-4a2d-b836-8f3dca2e9ed4"/>
  <p:tag name="ARTICULATE_SLIDE_NAV" val="3"/>
  <p:tag name="AUDIO_ID" val="336"/>
  <p:tag name="ORIGINAL_AUDIO_FILEPATH" val="E:\HOC LIEU DIEN TU\Bai1\Audio\b1s6.mp3"/>
  <p:tag name="ELAPSEDTIME" val="48.74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90/3.80/15.80/19.90/29.90/32.50"/>
  <p:tag name="ARTICULATE_USED_LAYOUT" val="7"/>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BULLET_5" val="8226"/>
  <p:tag name="BULLET_6" val="8226"/>
  <p:tag name="BULLET_7" val="8226"/>
  <p:tag name="BULLET_8" val="8226"/>
  <p:tag name="BULLET_9" val="8226"/>
  <p:tag name="BULLET_10" val="8226"/>
  <p:tag name="BULLET_11" val="8226"/>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50eaec2d-cddb-4259-aba3-f2769742ebe7"/>
  <p:tag name="AUDIO_ID" val="278"/>
  <p:tag name="ARTICULATE_SLIDE_NAV" val="4"/>
  <p:tag name="ORIGINAL_AUDIO_FILEPATH" val="E:\HOC LIEU DIEN TU\Bai1\Audio\b1s7.mp3"/>
  <p:tag name="ELAPSEDTIME" val="104.04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1.60/13.30/16.20/30.40/40.30/49.10/50.00/53.70/57.40/61.50/68.70/76.70/85.00/92.80/99.60"/>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044c73ed-8aa7-4458-97e7-040bb422366e"/>
  <p:tag name="AUDIO_ID" val="323"/>
  <p:tag name="ARTICULATE_SLIDE_NAV" val="6"/>
  <p:tag name="ORIGINAL_AUDIO_FILEPATH" val="E:\HOC LIEU DIEN TU\Bai1\Audio\b1s8.mp3"/>
  <p:tag name="ELAPSEDTIME" val="69.17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8.30/11.30/14.20/40.10/44.10/46.30/47.80/49.70/51.10/53.10/56.40/59.90"/>
  <p:tag name="ARTICULATE_USED_LAYOUT"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ongHLK\AppData\Local\Temp\articulate\presenter\imgtemp\vF1dQmOl_files\slide0001_image001.gif"/>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279"/>
  <p:tag name="ARTICULATE_SLIDE_NAV" val="7"/>
  <p:tag name="ARTICULATE_SLIDE_GUID" val="de18cb36-d476-492a-b631-7e25c5f393cc"/>
  <p:tag name="ARTICULATE_TITLE_TAG" val="1.4.1 Các thanh ghi"/>
  <p:tag name="ORIGINAL_AUDIO_FILEPATH" val="E:\HOC LIEU DIEN TU\Bai1\Audio\b1s9.mp3"/>
  <p:tag name="ELAPSEDTIME" val="71.13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70/5.00/6.00/6.70/7.40/8.10/8.90/10.10/25.00/27.20/28.00/28.80/29.80/31.00/33.00/34.80/37.20/41.90/44.70/46.10/47.00/48.10/49.00/50.70"/>
  <p:tag name="ARTICULATE_USED_LAYOUT" val="7"/>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9"/>
</p:tagLst>
</file>

<file path=ppt/tags/tag23.xml><?xml version="1.0" encoding="utf-8"?>
<p:tagLst xmlns:a="http://schemas.openxmlformats.org/drawingml/2006/main" xmlns:r="http://schemas.openxmlformats.org/officeDocument/2006/relationships" xmlns:p="http://schemas.openxmlformats.org/presentationml/2006/main">
  <p:tag name="AUDIO_ID" val="280"/>
  <p:tag name="ARTICULATE_SLIDE_NAV" val="8"/>
  <p:tag name="ARTICULATE_SLIDE_GUID" val="4478117d-451f-4079-996a-8a89fdd6d606"/>
  <p:tag name="ARTICULATE_TITLE_TAG" val="1.4.2 Cách thể hiện địa chỉ 1 ô nhớ"/>
  <p:tag name="ORIGINAL_AUDIO_FILEPATH" val="E:\HOC LIEU DIEN TU\Bai1\Audio\b1s10.mp3"/>
  <p:tag name="ELAPSEDTIME" val="86.30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50/4.20/30.80/40.30/45.00/48.30/51.00/57.00/57.80/63.90/70.90/73.00"/>
  <p:tag name="ARTICULATE_USED_LAYOUT" val="7"/>
</p:tagLst>
</file>

<file path=ppt/tags/tag24.xml><?xml version="1.0" encoding="utf-8"?>
<p:tagLst xmlns:a="http://schemas.openxmlformats.org/drawingml/2006/main" xmlns:r="http://schemas.openxmlformats.org/officeDocument/2006/relationships" xmlns:p="http://schemas.openxmlformats.org/presentationml/2006/main">
  <p:tag name="BULLET_3" val="8226"/>
  <p:tag name="BULLET_1" val="8226"/>
  <p:tag name="BULLET_2"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UDIO_ID" val="259"/>
  <p:tag name="ARTICULATE_SLIDE_NAV" val="9"/>
  <p:tag name="ARTICULATE_SLIDE_GUID" val="ed3173a8-0811-4069-941e-682135efe90c"/>
  <p:tag name="ARTICULATE_TITLE_TAG" val="1.4.3 Các phần mềm hệ thống"/>
  <p:tag name="ORIGINAL_AUDIO_FILEPATH" val="E:\HOC LIEU DIEN TU\Bai1\Audio\b1s11.mp3"/>
  <p:tag name="ELAPSEDTIME" val="82.05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60/3.40/8.30/11.70/12.90/14.20/15.10/15.70/16.40/17.10/17.80/18.80/27.10/41.90/54.30/61.90/73.40"/>
  <p:tag name="ARTICULATE_USED_LAYOUT" val="7"/>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UDIO_ID" val="260"/>
  <p:tag name="ARTICULATE_SLIDE_NAV" val="10"/>
  <p:tag name="ARTICULATE_SLIDE_GUID" val="d57483c7-a55d-4041-b60b-d93d21207f92"/>
  <p:tag name="ARTICULATE_TITLE_TAG" val="1.5 Hệ lệnh-1.5.1 Cú pháp 1 dòng lệnh "/>
  <p:tag name="ORIGINAL_AUDIO_FILEPATH" val="E:\HOC LIEU DIEN TU\Bai1\Audio\b1s12.mp3"/>
  <p:tag name="ELAPSEDTIME" val="71.54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70/6.40/21.00/26.90/33.50/34.30/41.60/52.20/62.40"/>
  <p:tag name="ARTICULATE_USED_LAYOUT" val="2"/>
</p:tagLst>
</file>

<file path=ppt/tags/tag2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29.xml><?xml version="1.0" encoding="utf-8"?>
<p:tagLst xmlns:a="http://schemas.openxmlformats.org/drawingml/2006/main" xmlns:r="http://schemas.openxmlformats.org/officeDocument/2006/relationships" xmlns:p="http://schemas.openxmlformats.org/presentationml/2006/main">
  <p:tag name="AUDIO_ID" val="325"/>
  <p:tag name="ARTICULATE_SLIDE_NAV" val="11"/>
  <p:tag name="ARTICULATE_SLIDE_GUID" val="16db8bde-627d-46c2-a1fe-b06efd466ff2"/>
  <p:tag name="ARTICULATE_TITLE_TAG" val="1.5.2 Tập lệnh mnemonic"/>
  <p:tag name="ORIGINAL_AUDIO_FILEPATH" val="E:\HOC LIEU DIEN TU\Bai1\Audio\b1s13.mp3"/>
  <p:tag name="ELAPSEDTIME" val="66.37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5.70/16.50/21.20/23.00/24.70/26.50/29.00/30.70/34.50/39.40/42.20/44.30/47.90/51.60/54.20/59.10/61.60"/>
  <p:tag name="ARTICULATE_USED_LAYOUT" val="7"/>
</p:tagLst>
</file>

<file path=ppt/tags/tag3.xml><?xml version="1.0" encoding="utf-8"?>
<p:tagLst xmlns:a="http://schemas.openxmlformats.org/drawingml/2006/main" xmlns:r="http://schemas.openxmlformats.org/officeDocument/2006/relationships" xmlns:p="http://schemas.openxmlformats.org/presentationml/2006/main">
  <p:tag name="DUPLICATEID" val="28132fcc11574d6c9da7e74a2e8babc6"/>
</p:tagLst>
</file>

<file path=ppt/tags/tag3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MARGIN_1" val="0"/>
  <p:tag name="MARGIN_2" val="36"/>
  <p:tag name="MARGIN_3" val="72"/>
  <p:tag name="MARGIN_4" val="108"/>
  <p:tag name="MARGIN_5" val="144"/>
  <p:tag name="FONT_SIZE" val="12"/>
</p:tagLst>
</file>

<file path=ppt/tags/tag31.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39"/>
  <p:tag name="ARTICULATE_TITLE_TAG" val="Các lệnh thuộc nhóm chuyển dữ liệu "/>
  <p:tag name="ORIGINAL_AUDIO_FILEPATH" val="E:\HOC LIEU DIEN TU\Bai1\Audio\b1s14.mp3"/>
  <p:tag name="ELAPSEDTIME" val="85.94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30/4.70/9.40/13.80/14.80/22.60/32.40/41.00/69.40/71.20/74.80/75.90"/>
  <p:tag name="ARTICULATE_USED_LAYOUT" val="7"/>
</p:tagLst>
</file>

<file path=ppt/tags/tag32.xml><?xml version="1.0" encoding="utf-8"?>
<p:tagLst xmlns:a="http://schemas.openxmlformats.org/drawingml/2006/main" xmlns:r="http://schemas.openxmlformats.org/officeDocument/2006/relationships" xmlns:p="http://schemas.openxmlformats.org/presentationml/2006/main">
  <p:tag name="BULLET_2" val="8226"/>
  <p:tag name="BULLET_1" val="8226"/>
  <p:tag name="MARGIN_1" val="0"/>
  <p:tag name="MARGIN_2" val="36"/>
  <p:tag name="MARGIN_3" val="72"/>
  <p:tag name="MARGIN_4" val="108"/>
  <p:tag name="MARGIN_5" val="144"/>
  <p:tag name="FONT_SIZE" val="12"/>
</p:tagLst>
</file>

<file path=ppt/tags/tag33.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68"/>
  <p:tag name="ORIGINAL_AUDIO_FILEPATH" val="E:\HOC LIEU DIEN TU\Bai1\Audio\b1s15.mp3"/>
  <p:tag name="ELAPSEDTIME" val="57.91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10/2.40/7.30/8.60/15.10/17.00/21.10/22.50/23.50/25.30/30.00/30.90/32.50/44.40/48.70/50.70"/>
  <p:tag name="ARTICULATE_USED_LAYOUT" val="7"/>
</p:tagLst>
</file>

<file path=ppt/tags/tag34.xml><?xml version="1.0" encoding="utf-8"?>
<p:tagLst xmlns:a="http://schemas.openxmlformats.org/drawingml/2006/main" xmlns:r="http://schemas.openxmlformats.org/officeDocument/2006/relationships" xmlns:p="http://schemas.openxmlformats.org/presentationml/2006/main">
  <p:tag name="BULLET_2" val="8226"/>
  <p:tag name="BULLET_1" val="8226"/>
  <p:tag name="MARGIN_1" val="0"/>
  <p:tag name="MARGIN_2" val="36"/>
  <p:tag name="MARGIN_3" val="72"/>
  <p:tag name="MARGIN_4" val="108"/>
  <p:tag name="MARGIN_5" val="144"/>
  <p:tag name="FONT_SIZE" val="12"/>
</p:tagLst>
</file>

<file path=ppt/tags/tag35.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40"/>
  <p:tag name="ORIGINAL_AUDIO_FILEPATH" val="E:\HOC LIEU DIEN TU\Bai1\Audio\b1s16.mp3"/>
  <p:tag name="ELAPSEDTIME" val="58.88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80/3.20/8.90/9.90/19.40/22.10/29.30/30.20/40.80/43.20/47.30/48.60"/>
  <p:tag name="ARTICULATE_USED_LAYOUT" val="7"/>
</p:tagLst>
</file>

<file path=ppt/tags/tag36.xml><?xml version="1.0" encoding="utf-8"?>
<p:tagLst xmlns:a="http://schemas.openxmlformats.org/drawingml/2006/main" xmlns:r="http://schemas.openxmlformats.org/officeDocument/2006/relationships" xmlns:p="http://schemas.openxmlformats.org/presentationml/2006/main">
  <p:tag name="BULLET_2" val="8226"/>
  <p:tag name="BULLET_1" val="8226"/>
  <p:tag name="MARGIN_1" val="0"/>
  <p:tag name="MARGIN_2" val="36"/>
  <p:tag name="MARGIN_3" val="72"/>
  <p:tag name="MARGIN_4" val="108"/>
  <p:tag name="MARGIN_5" val="144"/>
  <p:tag name="FONT_SIZE" val="12"/>
</p:tagLst>
</file>

<file path=ppt/tags/tag37.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41"/>
  <p:tag name="ARTICULATE_TITLE_TAG" val="Các lệnh thuộc nhóm số học"/>
  <p:tag name="ORIGINAL_AUDIO_FILEPATH" val="E:\HOC LIEU DIEN TU\Bai1\Audio\b1s17.mp3"/>
  <p:tag name="ELAPSEDTIME" val="93.77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60/5.80/10.30/13.20/22.70/23.70/46.00/48.70/59.80/61.10/74.50/76.80/80.00/81.10"/>
  <p:tag name="ARTICULATE_USED_LAYOUT" val="7"/>
</p:tagLst>
</file>

<file path=ppt/tags/tag38.xml><?xml version="1.0" encoding="utf-8"?>
<p:tagLst xmlns:a="http://schemas.openxmlformats.org/drawingml/2006/main" xmlns:r="http://schemas.openxmlformats.org/officeDocument/2006/relationships" xmlns:p="http://schemas.openxmlformats.org/presentationml/2006/main">
  <p:tag name="BULLET_2" val="8226"/>
  <p:tag name="BULLET_1"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43"/>
  <p:tag name="ORIGINAL_AUDIO_FILEPATH" val="E:\HOC LIEU DIEN TU\Bai1\Audio\b1s18.mp3"/>
  <p:tag name="ELAPSEDTIME" val="96.47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50/2.30/10.70/11.70/27.00/28.70/40.10/40.90/55.30/57.10/59.90/60.90/74.20/76.20/81.30/82.20"/>
  <p:tag name="ARTICULATE_USED_LAYOUT" val="7"/>
</p:tagLst>
</file>

<file path=ppt/tags/tag4.xml><?xml version="1.0" encoding="utf-8"?>
<p:tagLst xmlns:a="http://schemas.openxmlformats.org/drawingml/2006/main" xmlns:r="http://schemas.openxmlformats.org/officeDocument/2006/relationships" xmlns:p="http://schemas.openxmlformats.org/presentationml/2006/main">
  <p:tag name="DUPLICATEID" val="40744faa9d73467f946b8ebac7acaa98"/>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44"/>
  <p:tag name="ORIGINAL_AUDIO_FILEPATH" val="E:\HOC LIEU DIEN TU\Bai1\Audio\b1s19.mp3"/>
  <p:tag name="ELAPSEDTIME" val="77.76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00/3.20/9.20/13.10/15.20/30.40/34.60/40.60/42.80/48.00/51.00/57.30/58.30"/>
  <p:tag name="ARTICULATE_USED_LAYOUT" val="7"/>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45"/>
  <p:tag name="ORIGINAL_AUDIO_FILEPATH" val="E:\HOC LIEU DIEN TU\Bai1\Audio\b1s20.mp3"/>
  <p:tag name="ELAPSEDTIME" val="69.87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40/4.50/12.30/15.20/19.90/23.90/27.30/33.00/36.70/39.50/48.30"/>
  <p:tag name="ARTICULATE_USED_LAYOUT" val="7"/>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47"/>
  <p:tag name="ARTICULATE_TITLE_TAG" val="Các lệnh thuộc nhóm thao tác bit"/>
  <p:tag name="ORIGINAL_AUDIO_FILEPATH" val="E:\HOC LIEU DIEN TU\Bai1\Audio\b1s21.mp3"/>
  <p:tag name="ELAPSEDTIME" val="92.23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70/4.60/10.10/11.90/17.90/19.10/34.40/38.60/45.20/59.80/72.40"/>
  <p:tag name="ARTICULATE_USED_LAYOUT" val="7"/>
</p:tagLst>
</file>

<file path=ppt/tags/tag46.xml><?xml version="1.0" encoding="utf-8"?>
<p:tagLst xmlns:a="http://schemas.openxmlformats.org/drawingml/2006/main" xmlns:r="http://schemas.openxmlformats.org/officeDocument/2006/relationships" xmlns:p="http://schemas.openxmlformats.org/presentationml/2006/main">
  <p:tag name="BULLET_2" val="8226"/>
  <p:tag name="BULLET_1"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48"/>
  <p:tag name="ORIGINAL_AUDIO_FILEPATH" val="E:\HOC LIEU DIEN TU\Bai1\Audio\b1s22.mp3"/>
  <p:tag name="ELAPSEDTIME" val="68.62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30/2.20/8.10/9.60/25.90/27.50/38.60/39.60/55.30/63.00"/>
  <p:tag name="ARTICULATE_USED_LAYOUT" val="7"/>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49"/>
  <p:tag name="ORIGINAL_AUDIO_FILEPATH" val="E:\HOC LIEU DIEN TU\Bai1\Audio\b1s23.mp3"/>
  <p:tag name="ELAPSEDTIME" val="59.92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90/3.40/6.80/7.50/8.90/23.80/30.90/33.30/37.20/37.90/39.00/53.00"/>
  <p:tag name="ARTICULATE_USED_LAYOUT" val="7"/>
</p:tagLst>
</file>

<file path=ppt/tags/tag5.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8e00f3a7-d384-4179-b891-07318b7f9302"/>
  <p:tag name="AUDIO_ID" val="365"/>
  <p:tag name="ORIGINAL_AUDIO_FILEPATH" val="E:\HOC LIEU DIEN TU\Bai1\Audio\b1s1.mp3"/>
  <p:tag name="ELAPSEDTIME" val="33.56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00/4.60/6.50"/>
  <p:tag name="ARTICULATE_USED_LAYOUT"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50"/>
  <p:tag name="ORIGINAL_AUDIO_FILEPATH" val="E:\HOC LIEU DIEN TU\Bai1\Audio\b1s24.mp3"/>
  <p:tag name="ELAPSEDTIME" val="33.35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30/3.40/11.80/13.30/15.20/27.00"/>
  <p:tag name="ARTICULATE_USED_LAYOUT" val="7"/>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52"/>
  <p:tag name="ARTICULATE_TITLE_TAG" val="Các lệnh làm việc với xâu ký tự"/>
  <p:tag name="ORIGINAL_AUDIO_FILEPATH" val="E:\HOC LIEU DIEN TU\Bai1\Audio\b1s25.mp3"/>
  <p:tag name="ELAPSEDTIME" val="85.89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10/4.30/8.60/38.90/40.00/44.80/50.10/78.40/79.40"/>
  <p:tag name="ARTICULATE_USED_LAYOUT" val="7"/>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51"/>
  <p:tag name="ORIGINAL_AUDIO_FILEPATH" val="E:\HOC LIEU DIEN TU\Bai1\Audio\b1s26.mp3"/>
  <p:tag name="ELAPSEDTIME" val="86.04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70/4.70/34.40/35.70/41.60/46.30/78.60/80.80"/>
  <p:tag name="ARTICULATE_USED_LAYOUT" val="7"/>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53"/>
  <p:tag name="ARTICULATE_TITLE_TAG" val="Các lệnh rẽ nhánh"/>
  <p:tag name="ORIGINAL_AUDIO_FILEPATH" val="E:\HOC LIEU DIEN TU\Bai1\Audio\b1s27.mp3"/>
  <p:tag name="ELAPSEDTIME" val="55.11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80/4.70/16.60/17.60/20.40/24.50/26.30/28.10/30.60/35.70/37.50/40.90/42.10/43.40/45.10/47.60/48.50"/>
  <p:tag name="ARTICULATE_USED_LAYOUT" val="7"/>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54"/>
  <p:tag name="ORIGINAL_AUDIO_FILEPATH" val="E:\HOC LIEU DIEN TU\Bai1\Audio\b1s28.mp3"/>
  <p:tag name="ELAPSEDTIME" val="49.84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30/2.70/8.30/9.20/18.70/20.80/23.00/24.00/31.60/35.80/38.70/41.30/44.70/47.30"/>
  <p:tag name="ARTICULATE_USED_LAYOUT" val="7"/>
</p:tagLst>
</file>

<file path=ppt/tags/tag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61.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55"/>
  <p:tag name="ORIGINAL_AUDIO_FILEPATH" val="E:\HOC LIEU DIEN TU\Bai1\Audio\b1s29.mp3"/>
  <p:tag name="ELAPSEDTIME" val="154.01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40/1.30/2.30/12.30/22.20/32.90/42.90/48.20/51.90/58.50/59.40/69.40/78.60/89.10/99.40/102.70/105.50/112.30/117.20/119.80/124.90/130.00/133.20/138.50/145.80"/>
  <p:tag name="ARTICULATE_USED_LAYOUT" val="7"/>
</p:tagLst>
</file>

<file path=ppt/tags/tag62.xml><?xml version="1.0" encoding="utf-8"?>
<p:tagLst xmlns:a="http://schemas.openxmlformats.org/drawingml/2006/main" xmlns:r="http://schemas.openxmlformats.org/officeDocument/2006/relationships" xmlns:p="http://schemas.openxmlformats.org/presentationml/2006/main">
  <p:tag name="BULLET_2" val="8226"/>
  <p:tag name="BULLET_1" val="8226"/>
  <p:tag name="MARGIN_1" val="0"/>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57"/>
  <p:tag name="ARTICULATE_TITLE_TAG" val="Các lệnh xác lập các bit cờ "/>
  <p:tag name="ORIGINAL_AUDIO_FILEPATH" val="E:\HOC LIEU DIEN TU\Bai1\Audio\b1s30.mp3"/>
  <p:tag name="ELAPSEDTIME" val="73.95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00/3.40/12.10/13.00/20.20/23.20/29.10/30.90/33.40/43.00/45.90/54.50/56.60"/>
  <p:tag name="ARTICULATE_USED_LAYOUT" val="7"/>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a098d0d5-28f0-48ce-8a85-8ef8cb2b8c72"/>
  <p:tag name="AUDIO_ID" val="326"/>
  <p:tag name="ARTICULATE_SLIDE_NAV" val="12"/>
  <p:tag name="ARTICULATE_TITLE_TAG" val="1.5.3 Các directive đ/k khi dịch CT"/>
  <p:tag name="ORIGINAL_AUDIO_FILEPATH" val="E:\HOC LIEU DIEN TU\Bai1\Audio\b1s32.mp3"/>
  <p:tag name="ELAPSEDTIME" val="92.86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40/4.10/17.90/23.90/29.50/33.40/37.20/40.10/45.40/47.00/49.60/54.50/60.60/68.10/74.80/83.20"/>
  <p:tag name="ARTICULATE_USED_LAYOUT" val="7"/>
</p:tagLst>
</file>

<file path=ppt/tags/tag6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a098d0d5-28f0-48ce-8a85-8ef8cb2b8c72"/>
  <p:tag name="ARTICULATE_SLIDE_NAV" val="12"/>
  <p:tag name="AUDIO_ID" val="337"/>
  <p:tag name="ARTICULATE_TITLE_TAG" val="Các directive đ/k segmentđơn giản "/>
  <p:tag name="ORIGINAL_AUDIO_FILEPATH" val="E:\HOC LIEU DIEN TU\Bai1\Audio\b1s33.mp3"/>
  <p:tag name="ELAPSEDTIME" val="64.65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90/3.20/8.40/9.30/13.80/19.60/22.20/29.70/30.70/31.90/32.90/42.90/50.20/53.20/55.60/57.50/59.80/62.20"/>
  <p:tag name="ARTICULATE_USED_LAYOUT" val="7"/>
</p:tagLst>
</file>

<file path=ppt/tags/tag6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a098d0d5-28f0-48ce-8a85-8ef8cb2b8c72"/>
  <p:tag name="ARTICULATE_SLIDE_NAV" val="12"/>
  <p:tag name="AUDIO_ID" val="338"/>
  <p:tag name="ORIGINAL_AUDIO_FILEPATH" val="E:\HOC LIEU DIEN TU\Bai1\Audio\b1s34.mp3"/>
  <p:tag name="ELAPSEDTIME" val="80.71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80/4.00/19.60/22.80/38.90/52.50/59.20/63.20/66.80/72.80/74.20"/>
  <p:tag name="ARTICULATE_USED_LAYOUT" val="7"/>
</p:tagLst>
</file>

<file path=ppt/tags/tag7.xml><?xml version="1.0" encoding="utf-8"?>
<p:tagLst xmlns:a="http://schemas.openxmlformats.org/drawingml/2006/main" xmlns:r="http://schemas.openxmlformats.org/officeDocument/2006/relationships" xmlns:p="http://schemas.openxmlformats.org/presentationml/2006/main">
  <p:tag name="AUDIO_ID" val="369"/>
  <p:tag name="ORIGINAL_AUDIO_FILEPATH" val="E:\HOC LIEU DIEN TU\Bai1\Audio\b1s2.mp3"/>
  <p:tag name="ELAPSEDTIME" val="70.42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70/10.00/11.60/17.10/18.60/27.30/36.30/45.30/55.50/63.20"/>
  <p:tag name="ARTICULATE_USED_LAYOUT" val="2"/>
</p:tagLst>
</file>

<file path=ppt/tags/tag7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71.xml><?xml version="1.0" encoding="utf-8"?>
<p:tagLst xmlns:a="http://schemas.openxmlformats.org/drawingml/2006/main" xmlns:r="http://schemas.openxmlformats.org/officeDocument/2006/relationships" xmlns:p="http://schemas.openxmlformats.org/presentationml/2006/main">
  <p:tag name="AUDIO_ID" val="330"/>
  <p:tag name="ARTICULATE_SLIDE_NAV" val="15"/>
  <p:tag name="ARTICULATE_SLIDE_GUID" val="1844883c-a7c8-4e3c-a7d0-6c34dc9acc6d"/>
  <p:tag name="ORIGINAL_AUDIO_FILEPATH" val="E:\HOC LIEU DIEN TU\Bai1\Audio\b1s35.mp3"/>
  <p:tag name="ELAPSEDTIME" val="48.56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40/15.70/16.50/21.00/25.50/30.00/33.30/34.20/40.50/44.00/46.70"/>
  <p:tag name="ARTICULATE_USED_LAYOUT" val="7"/>
</p:tagLst>
</file>

<file path=ppt/tags/tag7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45"/>
  <p:tag name="BULLET_6" val="8226"/>
  <p:tag name="MARGIN_1" val="0"/>
  <p:tag name="MARGIN_2" val="36"/>
  <p:tag name="MARGIN_3" val="72"/>
  <p:tag name="MARGIN_4" val="108"/>
  <p:tag name="MARGIN_5" val="144"/>
  <p:tag name="FONT_SIZE" val="12"/>
</p:tagLst>
</file>

<file path=ppt/tags/tag73.xml><?xml version="1.0" encoding="utf-8"?>
<p:tagLst xmlns:a="http://schemas.openxmlformats.org/drawingml/2006/main" xmlns:r="http://schemas.openxmlformats.org/officeDocument/2006/relationships" xmlns:p="http://schemas.openxmlformats.org/presentationml/2006/main">
  <p:tag name="AUDIO_ID" val="329"/>
  <p:tag name="ARTICULATE_SLIDE_NAV" val="16"/>
  <p:tag name="ARTICULATE_SLIDE_GUID" val="82894a2c-3917-4b9f-9e2a-4894ad42cba1"/>
  <p:tag name="ORIGINAL_AUDIO_FILEPATH" val="E:\HOC LIEU DIEN TU\Bai1\Audio\b1s36.mp3"/>
  <p:tag name="ELAPSEDTIME" val="52.32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30/10.30/19.40/24.50/28.60/31.90/35.90/41.50/45.70/48.50"/>
  <p:tag name="ARTICULATE_USED_LAYOUT" val="7"/>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02eea0b9-c2b4-48d5-b8c3-f77d98d413a4"/>
  <p:tag name="AUDIO_ID" val="331"/>
  <p:tag name="ARTICULATE_SLIDE_NAV" val="17"/>
  <p:tag name="ORIGINAL_AUDIO_FILEPATH" val="E:\HOC LIEU DIEN TU\Bai1\Audio\b1s37.mp3"/>
  <p:tag name="ELAPSEDTIME" val="71.07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70/11.40/15.80/19.10/22.30/25.30/34.00/37.10/41.80/47.50/51.90/57.60/64.70/67.50/69.20"/>
  <p:tag name="ARTICULATE_USED_LAYOUT" val="7"/>
</p:tagLst>
</file>

<file path=ppt/tags/tag75.xml><?xml version="1.0" encoding="utf-8"?>
<p:tagLst xmlns:a="http://schemas.openxmlformats.org/drawingml/2006/main" xmlns:r="http://schemas.openxmlformats.org/officeDocument/2006/relationships" xmlns:p="http://schemas.openxmlformats.org/presentationml/2006/main">
  <p:tag name="AUDIO_ID" val="281"/>
  <p:tag name="ARTICULATE_SLIDE_NAV" val="18"/>
  <p:tag name="ARTICULATE_SLIDE_GUID" val="6db7a994-888a-404b-b283-7176fcf4109a"/>
  <p:tag name="ARTICULATE_TITLE_TAG" val="Các directive đ/k segment chuẩn"/>
  <p:tag name="ORIGINAL_AUDIO_FILEPATH" val="E:\HOC LIEU DIEN TU\Bai1\Audio\b1s38.mp3"/>
  <p:tag name="ELAPSEDTIME" val="58.59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8.30/9.70/12.00/17.10/18.10/26.40/27.30/29.50"/>
  <p:tag name="ARTICULATE_USED_LAYOUT" val="7"/>
</p:tagLst>
</file>

<file path=ppt/tags/tag76.xml><?xml version="1.0" encoding="utf-8"?>
<p:tagLst xmlns:a="http://schemas.openxmlformats.org/drawingml/2006/main" xmlns:r="http://schemas.openxmlformats.org/officeDocument/2006/relationships" xmlns:p="http://schemas.openxmlformats.org/presentationml/2006/main">
  <p:tag name="BULLET_9" val="8226"/>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1"/>
</p:tagLst>
</file>

<file path=ppt/tags/tag77.xml><?xml version="1.0" encoding="utf-8"?>
<p:tagLst xmlns:a="http://schemas.openxmlformats.org/drawingml/2006/main" xmlns:r="http://schemas.openxmlformats.org/officeDocument/2006/relationships" xmlns:p="http://schemas.openxmlformats.org/presentationml/2006/main">
  <p:tag name="AUDIO_ID" val="324"/>
  <p:tag name="ARTICULATE_SLIDE_NAV" val="19"/>
  <p:tag name="ARTICULATE_SLIDE_GUID" val="fa0ad9c7-32a0-4813-bbd3-50bc78d60bbf"/>
  <p:tag name="ORIGINAL_AUDIO_FILEPATH" val="E:\HOC LIEU DIEN TU\Bai1\Audio\b1s39.mp3"/>
  <p:tag name="ELAPSEDTIME" val="120.92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90/15.20/30.20/31.10/33.00/42.50/58.50/59.30/78.90/91.00/91.80/104.40/106.90/113.50"/>
  <p:tag name="ARTICULATE_USED_LAYOUT" val="7"/>
</p:tagLst>
</file>

<file path=ppt/tags/tag78.xml><?xml version="1.0" encoding="utf-8"?>
<p:tagLst xmlns:a="http://schemas.openxmlformats.org/drawingml/2006/main" xmlns:r="http://schemas.openxmlformats.org/officeDocument/2006/relationships" xmlns:p="http://schemas.openxmlformats.org/presentationml/2006/main">
  <p:tag name="BULLET_6" val="8226"/>
  <p:tag name="BULLET_7" val="8226"/>
  <p:tag name="BULLET_8" val="8226"/>
  <p:tag name="BULLET_9" val="8226"/>
  <p:tag name="BULLET_2" val="8226"/>
  <p:tag name="BULLET_3" val="8226"/>
  <p:tag name="BULLET_4" val="8226"/>
  <p:tag name="BULLET_5" val="8226"/>
  <p:tag name="BULLET_1" val="8226"/>
  <p:tag name="MARGIN_1" val="0"/>
  <p:tag name="MARGIN_2" val="36"/>
  <p:tag name="MARGIN_3" val="72"/>
  <p:tag name="MARGIN_4" val="108"/>
  <p:tag name="MARGIN_5" val="144"/>
  <p:tag name="FONT_SIZE" val="12"/>
</p:tagLst>
</file>

<file path=ppt/tags/tag79.xml><?xml version="1.0" encoding="utf-8"?>
<p:tagLst xmlns:a="http://schemas.openxmlformats.org/drawingml/2006/main" xmlns:r="http://schemas.openxmlformats.org/officeDocument/2006/relationships" xmlns:p="http://schemas.openxmlformats.org/presentationml/2006/main">
  <p:tag name="AUDIO_ID" val="282"/>
  <p:tag name="ARTICULATE_SLIDE_NAV" val="20"/>
  <p:tag name="ARTICULATE_SLIDE_GUID" val="c0b67e68-5d19-4185-81b4-7cb196095e07"/>
  <p:tag name="ORIGINAL_AUDIO_FILEPATH" val="E:\HOC LIEU DIEN TU\Bai1\Audio\b1s40.mp3"/>
  <p:tag name="ELAPSEDTIME" val="48.19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8.40/9.20/12.90/16.50/19.00/28.70/31.10/36.10/38.70/41.30/44.70"/>
  <p:tag name="ARTICULATE_USED_LAYOUT" val="7"/>
</p:tagLst>
</file>

<file path=ppt/tags/tag8.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8e00f3a7-d384-4179-b891-07318b7f9302"/>
  <p:tag name="AUDIO_ID" val="366"/>
  <p:tag name="ORIGINAL_AUDIO_FILEPATH" val="E:\HOC LIEU DIEN TU\Bai1\Audio\b1s3.mp3"/>
  <p:tag name="ELAPSEDTIME" val="15.28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40/4.40/6.70"/>
  <p:tag name="ARTICULATE_USED_LAYOUT"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UDIO_ID" val="264"/>
  <p:tag name="ARTICULATE_SLIDE_NAV" val="21"/>
  <p:tag name="ARTICULATE_SLIDE_GUID" val="a269097e-399d-4c8f-a3f3-5f1f64b56f5d"/>
  <p:tag name="ORIGINAL_AUDIO_FILEPATH" val="E:\HOC LIEU DIEN TU\Bai1\Audio\b1s41.mp3"/>
  <p:tag name="ELAPSEDTIME" val="53.39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3.10/7.80/10.50/13.60/19.30/26.00/28.20/30.80/32.10/37.00/42.30/44.90/47.80/50.80"/>
  <p:tag name="ARTICULATE_USED_LAYOUT" val="7"/>
</p:tagLst>
</file>

<file path=ppt/tags/tag8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83.xml><?xml version="1.0" encoding="utf-8"?>
<p:tagLst xmlns:a="http://schemas.openxmlformats.org/drawingml/2006/main" xmlns:r="http://schemas.openxmlformats.org/officeDocument/2006/relationships" xmlns:p="http://schemas.openxmlformats.org/presentationml/2006/main">
  <p:tag name="ARTICULATE_SLIDE_NAV" val="21"/>
  <p:tag name="ARTICULATE_SLIDE_GUID" val="a269097e-399d-4c8f-a3f3-5f1f64b56f5d"/>
  <p:tag name="AUDIO_ID" val="358"/>
  <p:tag name="ORIGINAL_AUDIO_FILEPATH" val="E:\HOC LIEU DIEN TU\Bai1\Audio\b1s42.mp3"/>
  <p:tag name="ELAPSEDTIME" val="60.76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20/8.10/11.40/18.50/20.80/25.00/26.80/30.00/41.60/44.00/46.30"/>
  <p:tag name="ARTICULATE_USED_LAYOUT" val="7"/>
</p:tagLst>
</file>

<file path=ppt/tags/tag8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85.xml><?xml version="1.0" encoding="utf-8"?>
<p:tagLst xmlns:a="http://schemas.openxmlformats.org/drawingml/2006/main" xmlns:r="http://schemas.openxmlformats.org/officeDocument/2006/relationships" xmlns:p="http://schemas.openxmlformats.org/presentationml/2006/main">
  <p:tag name="AUDIO_ID" val="367"/>
  <p:tag name="ORIGINAL_AUDIO_FILEPATH" val="E:\HOC LIEU DIEN TU\Bai1\Audio\b1s43.mp3"/>
  <p:tag name="ELAPSEDTIME" val="32.13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7.70/13.00/14.80/19.50/20.60/23.70/25.50/30.00/31.20"/>
  <p:tag name="ARTICULATE_USED_LAYOUT" val="7"/>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87.xml><?xml version="1.0" encoding="utf-8"?>
<p:tagLst xmlns:a="http://schemas.openxmlformats.org/drawingml/2006/main" xmlns:r="http://schemas.openxmlformats.org/officeDocument/2006/relationships" xmlns:p="http://schemas.openxmlformats.org/presentationml/2006/main">
  <p:tag name="AUDIO_ID" val="370"/>
  <p:tag name="ARTICULATE_TITLE_TAG" val="Tóm lượt bài học"/>
  <p:tag name="ORIGINAL_AUDIO_FILEPATH" val="E:\HOC LIEU DIEN TU\Bai1\Audio\b1s44.mp3"/>
  <p:tag name="ELAPSEDTIME" val="43.38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5.40/8.00/10.00/12.80/16.00/18.40/22.40/29.60"/>
  <p:tag name="ARTICULATE_USED_LAYOUT" val="7"/>
</p:tagLst>
</file>

<file path=ppt/tags/tag8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 hou5">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16616</TotalTime>
  <Words>8011</Words>
  <Application>Microsoft Office PowerPoint</Application>
  <PresentationFormat>On-screen Show (4:3)</PresentationFormat>
  <Paragraphs>1164</Paragraphs>
  <Slides>43</Slides>
  <Notes>43</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Custom Design</vt:lpstr>
      <vt:lpstr>THEME - hou5</vt:lpstr>
      <vt:lpstr>Giới thiệu môn học</vt:lpstr>
      <vt:lpstr>Tài liệu </vt:lpstr>
      <vt:lpstr>Chương 1</vt:lpstr>
      <vt:lpstr>1.1 Mở đầu</vt:lpstr>
      <vt:lpstr>1.2 Cài đặt chương trình dịch</vt:lpstr>
      <vt:lpstr>Slide 6</vt:lpstr>
      <vt:lpstr>1.3 Các bước thực hiện một CT ASM trên PC</vt:lpstr>
      <vt:lpstr>1.4 Tổng quan về môi trường lập trình</vt:lpstr>
      <vt:lpstr>Slide 9</vt:lpstr>
      <vt:lpstr>Slide 10</vt:lpstr>
      <vt:lpstr>Slide 11</vt:lpstr>
      <vt:lpstr>1.5 Hệ lệnh</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dc:title>
  <dc:creator>QuynhNhu</dc:creator>
  <cp:lastModifiedBy>Administrator</cp:lastModifiedBy>
  <cp:revision>3119</cp:revision>
  <dcterms:created xsi:type="dcterms:W3CDTF">2012-02-28T13:51:27Z</dcterms:created>
  <dcterms:modified xsi:type="dcterms:W3CDTF">2014-09-02T09:39:46Z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CSLT.Bai so 1.Slides</vt:lpwstr>
  </property>
  <property fmtid="{D5CDD505-2E9C-101B-9397-08002B2CF9AE}" pid="4" name="ArticulateProjectVersion">
    <vt:lpwstr>7</vt:lpwstr>
  </property>
  <property fmtid="{D5CDD505-2E9C-101B-9397-08002B2CF9AE}" pid="5" name="ArticulateGUID">
    <vt:lpwstr>7AB61B4E-22BA-4D3D-95DF-46D2A155B371</vt:lpwstr>
  </property>
  <property fmtid="{D5CDD505-2E9C-101B-9397-08002B2CF9AE}" pid="6" name="ArticulateProjectFull">
    <vt:lpwstr>E:\HOC LIEU DIEN TU\Bai1\LTHT_Bai1.ppta</vt:lpwstr>
  </property>
</Properties>
</file>