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9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0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4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5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6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8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9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30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1.xml" ContentType="application/vnd.openxmlformats-officedocument.presentationml.notesSlide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  <p:sldMasterId id="2147483844" r:id="rId2"/>
  </p:sldMasterIdLst>
  <p:notesMasterIdLst>
    <p:notesMasterId r:id="rId34"/>
  </p:notesMasterIdLst>
  <p:sldIdLst>
    <p:sldId id="294" r:id="rId3"/>
    <p:sldId id="277" r:id="rId4"/>
    <p:sldId id="335" r:id="rId5"/>
    <p:sldId id="336" r:id="rId6"/>
    <p:sldId id="258" r:id="rId7"/>
    <p:sldId id="365" r:id="rId8"/>
    <p:sldId id="280" r:id="rId9"/>
    <p:sldId id="392" r:id="rId10"/>
    <p:sldId id="367" r:id="rId11"/>
    <p:sldId id="259" r:id="rId12"/>
    <p:sldId id="369" r:id="rId13"/>
    <p:sldId id="370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91" r:id="rId29"/>
    <p:sldId id="387" r:id="rId30"/>
    <p:sldId id="388" r:id="rId31"/>
    <p:sldId id="389" r:id="rId32"/>
    <p:sldId id="390" r:id="rId33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  <a:srgbClr val="FAC090"/>
    <a:srgbClr val="66FF33"/>
    <a:srgbClr val="E84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89580" autoAdjust="0"/>
  </p:normalViewPr>
  <p:slideViewPr>
    <p:cSldViewPr>
      <p:cViewPr varScale="1">
        <p:scale>
          <a:sx n="62" d="100"/>
          <a:sy n="62" d="100"/>
        </p:scale>
        <p:origin x="-153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CC4E202-47DF-4BC1-A4BE-0A377622C483}" type="datetimeFigureOut">
              <a:rPr lang="en-US"/>
              <a:pPr>
                <a:defRPr/>
              </a:pPr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A8CF735-9D60-47CD-87CB-43F21FF56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3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9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3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5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9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3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5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227D12-516F-4467-A43F-B184FC14B0E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 err="1" smtClean="0"/>
              <a:t>Chú</a:t>
            </a:r>
            <a:r>
              <a:rPr lang="en-US" i="1" baseline="0" dirty="0" smtClean="0"/>
              <a:t> ý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module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_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cục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).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CF735-9D60-47CD-87CB-43F21FF56DE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CF735-9D60-47CD-87CB-43F21FF56DE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CF735-9D60-47CD-87CB-43F21FF56D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CF735-9D60-47CD-87CB-43F21FF56D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 err="1" smtClean="0"/>
              <a:t>Chú</a:t>
            </a:r>
            <a:r>
              <a:rPr lang="en-US" i="1" baseline="0" dirty="0" smtClean="0"/>
              <a:t> ý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2)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offset (2 byte)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NEAR (tiny, small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compact),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segment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offset (4 byte)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FAR (medium, large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huge)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CF735-9D60-47CD-87CB-43F21FF56D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 err="1" smtClean="0"/>
              <a:t>Chú</a:t>
            </a:r>
            <a:r>
              <a:rPr lang="en-US" i="1" baseline="0" dirty="0" smtClean="0"/>
              <a:t> ý</a:t>
            </a:r>
            <a:r>
              <a:rPr lang="en-US" baseline="0" dirty="0" smtClean="0"/>
              <a:t>: Hay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BP, song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CF735-9D60-47CD-87CB-43F21FF56DE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CF735-9D60-47CD-87CB-43F21FF56DE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CF735-9D60-47CD-87CB-43F21FF56DE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CF735-9D60-47CD-87CB-43F21FF56DE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CF735-9D60-47CD-87CB-43F21FF56DE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CF735-9D60-47CD-87CB-43F21FF56DE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CF735-9D60-47CD-87CB-43F21FF56DE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CF735-9D60-47CD-87CB-43F21FF56DE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CF735-9D60-47CD-87CB-43F21FF56DE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CF735-9D60-47CD-87CB-43F21FF56DE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CF735-9D60-47CD-87CB-43F21FF56DE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CF735-9D60-47CD-87CB-43F21FF56DE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CF735-9D60-47CD-87CB-43F21FF56DE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CF735-9D60-47CD-87CB-43F21FF56DE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CF735-9D60-47CD-87CB-43F21FF56DE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i="1" dirty="0" err="1" smtClean="0"/>
              <a:t>Chú</a:t>
            </a:r>
            <a:r>
              <a:rPr lang="en-US" i="1" baseline="0" dirty="0" smtClean="0"/>
              <a:t> ý</a:t>
            </a:r>
            <a:r>
              <a:rPr lang="en-US" baseline="0" dirty="0" smtClean="0"/>
              <a:t>: directive </a:t>
            </a:r>
            <a:r>
              <a:rPr lang="en-US" b="1" baseline="0" dirty="0" err="1" smtClean="0"/>
              <a:t>asm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</a:t>
            </a:r>
            <a:r>
              <a:rPr lang="en-US" b="1" baseline="0" dirty="0" smtClean="0"/>
              <a:t>{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endParaRPr 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CF735-9D60-47CD-87CB-43F21FF56DE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 err="1" smtClean="0"/>
              <a:t>Chú</a:t>
            </a:r>
            <a:r>
              <a:rPr lang="en-US" i="1" baseline="0" dirty="0" smtClean="0"/>
              <a:t> ý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Assembly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, song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lag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Assembly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C/C</a:t>
            </a:r>
            <a:r>
              <a:rPr lang="en-US" baseline="30000" dirty="0" smtClean="0"/>
              <a:t>++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”.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CF735-9D60-47CD-87CB-43F21FF56DE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dirty="0" err="1" smtClean="0"/>
              <a:t>Chú</a:t>
            </a:r>
            <a:r>
              <a:rPr lang="en-US" baseline="0" dirty="0" smtClean="0"/>
              <a:t> ý: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Assembly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(option)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tệp</a:t>
            </a:r>
            <a:r>
              <a:rPr lang="en-US" baseline="0" dirty="0" smtClean="0"/>
              <a:t> include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(library)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EEBEBE-05EE-4361-8FC8-62D49526824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i="1" dirty="0" err="1" smtClean="0"/>
              <a:t>Chú</a:t>
            </a:r>
            <a:r>
              <a:rPr lang="en-US" i="1" baseline="0" dirty="0" smtClean="0"/>
              <a:t> ý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:</a:t>
            </a:r>
          </a:p>
          <a:p>
            <a:pPr algn="just"/>
            <a:r>
              <a:rPr lang="en-US" baseline="0" dirty="0" smtClean="0"/>
              <a:t>                       – ml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endParaRPr lang="en-US" baseline="0" dirty="0" smtClean="0"/>
          </a:p>
          <a:p>
            <a:pPr algn="just"/>
            <a:r>
              <a:rPr lang="en-US" baseline="0" dirty="0" smtClean="0"/>
              <a:t>                       – 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–L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</a:t>
            </a:r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EEBEBE-05EE-4361-8FC8-62D49526824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FC1E98-A8D4-484C-9118-A6D8B4B4746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FC1E98-A8D4-484C-9118-A6D8B4B4746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i="1" dirty="0" err="1" smtClean="0"/>
              <a:t>Chú</a:t>
            </a:r>
            <a:r>
              <a:rPr lang="en-US" i="1" baseline="0" dirty="0" smtClean="0"/>
              <a:t> ý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Assembly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C</a:t>
            </a:r>
            <a:r>
              <a:rPr lang="en-US" baseline="30000" dirty="0" smtClean="0"/>
              <a:t>++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</a:p>
          <a:p>
            <a:pPr marL="228600" indent="-2286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baseline="0" dirty="0" err="1" smtClean="0"/>
              <a:t>Viết</a:t>
            </a:r>
            <a:r>
              <a:rPr lang="en-US" baseline="0" dirty="0" smtClean="0"/>
              <a:t> module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</a:t>
            </a:r>
            <a:r>
              <a:rPr lang="en-US" baseline="30000" dirty="0" smtClean="0"/>
              <a:t>++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do Assembly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,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baseline="0" dirty="0" smtClean="0"/>
              <a:t>2. 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module C</a:t>
            </a:r>
            <a:r>
              <a:rPr lang="en-US" baseline="30000" dirty="0" smtClean="0"/>
              <a:t>++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–B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tệp</a:t>
            </a:r>
            <a:r>
              <a:rPr lang="en-US" baseline="0" dirty="0" smtClean="0"/>
              <a:t> C</a:t>
            </a:r>
            <a:r>
              <a:rPr lang="en-US" baseline="30000" dirty="0" smtClean="0"/>
              <a:t>++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đuôi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tệp</a:t>
            </a:r>
            <a:endParaRPr lang="en-US" baseline="0" dirty="0" smtClean="0"/>
          </a:p>
          <a:p>
            <a:pPr algn="just" eaLnBrk="1" hangingPunct="1">
              <a:spcBef>
                <a:spcPct val="0"/>
              </a:spcBef>
            </a:pPr>
            <a:r>
              <a:rPr lang="en-US" baseline="0" dirty="0" smtClean="0"/>
              <a:t>   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đuôi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asm</a:t>
            </a:r>
            <a:r>
              <a:rPr lang="en-US" baseline="0" dirty="0" smtClean="0"/>
              <a:t>,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baseline="0" dirty="0" smtClean="0"/>
              <a:t>3.  </a:t>
            </a:r>
            <a:r>
              <a:rPr lang="en-US" baseline="0" dirty="0" err="1" smtClean="0"/>
              <a:t>Hãy</a:t>
            </a:r>
            <a:r>
              <a:rPr lang="en-US" baseline="0" dirty="0" smtClean="0"/>
              <a:t> listing (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tệp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asm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C</a:t>
            </a:r>
            <a:r>
              <a:rPr lang="en-US" baseline="30000" dirty="0" smtClean="0"/>
              <a:t>++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baseline="0" dirty="0" smtClean="0"/>
              <a:t>     Assembly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baseline="0" dirty="0" smtClean="0"/>
              <a:t>4.   </a:t>
            </a:r>
            <a:r>
              <a:rPr lang="en-US" baseline="0" dirty="0" err="1" smtClean="0"/>
              <a:t>Hãy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module Assembly.</a:t>
            </a:r>
          </a:p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FC1E98-A8D4-484C-9118-A6D8B4B4746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 useBgFill="1">
        <p:nvSpPr>
          <p:cNvPr id="4" name="Rounded Rectangle 3"/>
          <p:cNvSpPr/>
          <p:nvPr userDrawn="1"/>
        </p:nvSpPr>
        <p:spPr>
          <a:xfrm>
            <a:off x="79375" y="69850"/>
            <a:ext cx="9013825" cy="6691313"/>
          </a:xfrm>
          <a:prstGeom prst="roundRect">
            <a:avLst>
              <a:gd name="adj" fmla="val 4338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09575" y="304800"/>
            <a:ext cx="11906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447800" y="304800"/>
            <a:ext cx="723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4000" b="1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VIỆN ĐẠI HỌC MỞ HÀ NỘI</a:t>
            </a: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928794" y="1092200"/>
            <a:ext cx="660560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HANOI OPEN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04175" y="714356"/>
            <a:ext cx="90068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 userDrawn="1"/>
        </p:nvSpPr>
        <p:spPr>
          <a:xfrm>
            <a:off x="79375" y="69850"/>
            <a:ext cx="9013825" cy="6691313"/>
          </a:xfrm>
          <a:prstGeom prst="roundRect">
            <a:avLst>
              <a:gd name="adj" fmla="val 4338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375" y="3429000"/>
            <a:ext cx="9021763" cy="1108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13" y="3384550"/>
            <a:ext cx="9021762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375" y="4537075"/>
            <a:ext cx="9021763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09575" y="304800"/>
            <a:ext cx="11906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447800" y="304800"/>
            <a:ext cx="723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4000" b="1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VIỆN ĐẠI HỌC MỞ HÀ NỘI</a:t>
            </a: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28794" y="1092200"/>
            <a:ext cx="660560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HANOI OPEN UNIVERSITY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7559" y="2261131"/>
            <a:ext cx="8988879" cy="1143001"/>
          </a:xfrm>
        </p:spPr>
        <p:txBody>
          <a:bodyPr anchor="ctr">
            <a:normAutofit/>
          </a:bodyPr>
          <a:lstStyle>
            <a:lvl1pPr algn="ctr">
              <a:defRPr lang="en-US" sz="3200" b="1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Subtitle 8"/>
          <p:cNvSpPr>
            <a:spLocks noGrp="1"/>
          </p:cNvSpPr>
          <p:nvPr>
            <p:ph type="subTitle" idx="1"/>
          </p:nvPr>
        </p:nvSpPr>
        <p:spPr>
          <a:xfrm>
            <a:off x="76200" y="3581400"/>
            <a:ext cx="9002487" cy="8382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2293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ED8BA-A6FC-4D03-9E20-66A73DF4E11B}" type="datetime1">
              <a:rPr lang="en-US"/>
              <a:pPr>
                <a:defRPr/>
              </a:pPr>
              <a:t>12/27/2021</a:t>
            </a:fld>
            <a:endParaRPr lang="en-US"/>
          </a:p>
        </p:txBody>
      </p:sp>
      <p:sp>
        <p:nvSpPr>
          <p:cNvPr id="14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838200" y="6229350"/>
            <a:ext cx="4876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77828" y="6389225"/>
            <a:ext cx="331458" cy="312360"/>
          </a:xfrm>
          <a:prstGeom prst="ellipse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A5AEC4-BB7C-4B16-AD16-7FD09AFE7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3F88-BDC9-406B-BA33-7C39D7FA1A18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192" y="22"/>
              <a:ext cx="5568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/>
              <a:r>
                <a:rPr lang="en-US" sz="1600" dirty="0">
                  <a:solidFill>
                    <a:schemeClr val="bg2"/>
                  </a:solidFill>
                  <a:latin typeface="Tahoma" pitchFamily="34" charset="0"/>
                  <a:cs typeface="Tahoma" pitchFamily="34" charset="0"/>
                </a:rPr>
                <a:t>E-Learning Programs of Hanoi Open University</a:t>
              </a:r>
              <a:endParaRPr 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10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" name="Footer Placeholder 3"/>
          <p:cNvSpPr txBox="1">
            <a:spLocks/>
          </p:cNvSpPr>
          <p:nvPr/>
        </p:nvSpPr>
        <p:spPr>
          <a:xfrm>
            <a:off x="304800" y="6485603"/>
            <a:ext cx="2057400" cy="228600"/>
          </a:xfrm>
          <a:prstGeom prst="rect">
            <a:avLst/>
          </a:prstGeom>
          <a:ln w="34925">
            <a:noFill/>
          </a:ln>
          <a:effectLst>
            <a:outerShdw blurRad="241300" dist="38100" dir="18900000" sx="102000" sy="102000" algn="bl" rotWithShape="0">
              <a:srgbClr val="002060">
                <a:alpha val="56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</a:rPr>
              <a:t>Learning Opportunity for 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27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16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1600">
          <a:solidFill>
            <a:srgbClr val="003399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1600">
          <a:solidFill>
            <a:srgbClr val="003399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600">
          <a:solidFill>
            <a:srgbClr val="003399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0" y="1163320"/>
            <a:ext cx="8988425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sz="320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sz="3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endParaRPr sz="32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4" name="Subtitle 5"/>
          <p:cNvSpPr>
            <a:spLocks noGrp="1"/>
          </p:cNvSpPr>
          <p:nvPr>
            <p:ph type="subTitle" idx="4294967295"/>
          </p:nvPr>
        </p:nvSpPr>
        <p:spPr>
          <a:xfrm>
            <a:off x="65088" y="2468880"/>
            <a:ext cx="9002712" cy="1188720"/>
          </a:xfrm>
        </p:spPr>
        <p:txBody>
          <a:bodyPr>
            <a:noAutofit/>
          </a:bodyPr>
          <a:lstStyle/>
          <a:p>
            <a:pPr algn="ctr" eaLnBrk="1" hangingPunct="1">
              <a:buNone/>
            </a:pPr>
            <a:r>
              <a:rPr lang="en-US" sz="3600" dirty="0" err="1" smtClean="0">
                <a:solidFill>
                  <a:schemeClr val="tx1"/>
                </a:solidFill>
              </a:rPr>
              <a:t>Liên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kết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ngôn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ngữ</a:t>
            </a:r>
            <a:r>
              <a:rPr lang="en-US" sz="3600" dirty="0" smtClean="0">
                <a:solidFill>
                  <a:schemeClr val="tx1"/>
                </a:solidFill>
              </a:rPr>
              <a:t> Assembly </a:t>
            </a:r>
          </a:p>
          <a:p>
            <a:pPr algn="ctr" eaLnBrk="1" hangingPunct="1">
              <a:spcBef>
                <a:spcPts val="0"/>
              </a:spcBef>
              <a:buNone/>
            </a:pPr>
            <a:r>
              <a:rPr lang="en-US" sz="3600" dirty="0" err="1" smtClean="0">
                <a:solidFill>
                  <a:schemeClr val="tx1"/>
                </a:solidFill>
              </a:rPr>
              <a:t>với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ngôn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ngữ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bậc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cao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01090" y="6357958"/>
            <a:ext cx="331788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300359B9-347C-44F4-9F91-0266E0380368}" type="slidenum">
              <a:rPr lang="en-US" sz="1400"/>
              <a:pPr>
                <a:defRPr/>
              </a:pPr>
              <a:t>1</a:t>
            </a:fld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89368" y="3948792"/>
            <a:ext cx="8681012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i="1" dirty="0" err="1" smtClean="0"/>
              <a:t>Mục</a:t>
            </a:r>
            <a:r>
              <a:rPr lang="en-US" sz="2500" i="1" dirty="0" smtClean="0"/>
              <a:t> </a:t>
            </a:r>
            <a:r>
              <a:rPr lang="en-US" sz="2500" i="1" dirty="0" err="1" smtClean="0"/>
              <a:t>đích</a:t>
            </a:r>
            <a:r>
              <a:rPr lang="en-US" sz="2500" dirty="0" smtClean="0"/>
              <a:t>:</a:t>
            </a:r>
          </a:p>
          <a:p>
            <a:pPr algn="just">
              <a:spcBef>
                <a:spcPts val="400"/>
              </a:spcBef>
              <a:spcAft>
                <a:spcPts val="0"/>
              </a:spcAft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1130" y="372428"/>
            <a:ext cx="8869680" cy="6400800"/>
          </a:xfrm>
        </p:spPr>
        <p:txBody>
          <a:bodyPr>
            <a:noAutofit/>
          </a:bodyPr>
          <a:lstStyle/>
          <a:p>
            <a:pPr marL="274638" indent="19050">
              <a:lnSpc>
                <a:spcPts val="2800"/>
              </a:lnSpc>
              <a:spcBef>
                <a:spcPts val="0"/>
              </a:spcBef>
              <a:buNone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PUBLIC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EXTERNAL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9050">
              <a:lnSpc>
                <a:spcPts val="2800"/>
              </a:lnSpc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19050">
              <a:lnSpc>
                <a:spcPts val="2800"/>
              </a:lnSpc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19050">
              <a:lnSpc>
                <a:spcPts val="2800"/>
              </a:lnSpc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19050">
              <a:lnSpc>
                <a:spcPts val="2800"/>
              </a:lnSpc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19050">
              <a:lnSpc>
                <a:spcPts val="2800"/>
              </a:lnSpc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19050">
              <a:lnSpc>
                <a:spcPts val="2800"/>
              </a:lnSpc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19050">
              <a:lnSpc>
                <a:spcPts val="2800"/>
              </a:lnSpc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4488" indent="-344488">
              <a:lnSpc>
                <a:spcPts val="2800"/>
              </a:lnSpc>
              <a:spcBef>
                <a:spcPts val="400"/>
              </a:spcBef>
              <a:buNone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_ (underscore)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C/C</a:t>
            </a:r>
            <a:r>
              <a:rPr lang="en-US" sz="2500" i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module Assembly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04800" indent="19050" algn="just">
              <a:lnSpc>
                <a:spcPts val="2800"/>
              </a:lnSpc>
              <a:spcBef>
                <a:spcPts val="0"/>
              </a:spcBef>
              <a:buNone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TC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rằng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_. Do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TC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_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module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_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C/C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module Assembly.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01090" y="6394450"/>
            <a:ext cx="548640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8BFA6FD-BA14-47A0-9B2B-3C6132287FAA}" type="slidenum">
              <a:rPr lang="en-US" sz="1400"/>
              <a:pPr>
                <a:defRPr/>
              </a:pPr>
              <a:t>10</a:t>
            </a:fld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968666" y="1117408"/>
            <a:ext cx="338328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 bwMode="auto">
          <a:xfrm>
            <a:off x="960120" y="1143666"/>
            <a:ext cx="3383280" cy="4114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C/C</a:t>
            </a:r>
            <a:r>
              <a:rPr lang="en-US" sz="2000" i="1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++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343400" y="1146166"/>
            <a:ext cx="3566160" cy="4114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Assembly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960120" y="1588056"/>
            <a:ext cx="3383280" cy="4114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unsigned char, char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343400" y="1591056"/>
            <a:ext cx="3566160" cy="4114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byte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960120" y="2005206"/>
            <a:ext cx="3383280" cy="4114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unsigned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</a:t>
            </a:r>
            <a:endParaRPr lang="en-US" sz="17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343400" y="2002536"/>
            <a:ext cx="3566160" cy="4114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word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960120" y="2403854"/>
            <a:ext cx="3383280" cy="4114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float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343400" y="2404872"/>
            <a:ext cx="3566160" cy="4114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dword</a:t>
            </a:r>
            <a:endParaRPr lang="en-US" sz="17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960120" y="2810468"/>
            <a:ext cx="3383280" cy="4114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near *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343400" y="2807208"/>
            <a:ext cx="3566160" cy="4114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word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960120" y="3205604"/>
            <a:ext cx="3383280" cy="4114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far  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343400" y="3194304"/>
            <a:ext cx="3566160" cy="4114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dword</a:t>
            </a:r>
            <a:endParaRPr lang="en-US" sz="17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12090" y="387668"/>
            <a:ext cx="8794750" cy="6583362"/>
          </a:xfrm>
        </p:spPr>
        <p:txBody>
          <a:bodyPr>
            <a:noAutofit/>
          </a:bodyPr>
          <a:lstStyle/>
          <a:p>
            <a:pPr marL="344488" indent="-344488">
              <a:spcBef>
                <a:spcPts val="0"/>
              </a:spcBef>
              <a:buNone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C/C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qui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ý: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Assembler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Song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TC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Do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Assembler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TC.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500" dirty="0" smtClean="0"/>
              <a:t>       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75372" y="6440170"/>
            <a:ext cx="548640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8BFA6FD-BA14-47A0-9B2B-3C6132287FAA}" type="slidenum">
              <a:rPr lang="en-US" sz="1400"/>
              <a:pPr>
                <a:defRPr/>
              </a:pPr>
              <a:t>11</a:t>
            </a:fld>
            <a:endParaRPr lang="en-US" sz="14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960120" y="1607040"/>
            <a:ext cx="3383280" cy="4114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endParaRPr lang="en-US" i="1" baseline="30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343400" y="1603248"/>
            <a:ext cx="3383280" cy="4114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endParaRPr lang="en-US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60120" y="2039006"/>
            <a:ext cx="3383280" cy="4114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unsigned char, char, num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343400" y="2042160"/>
            <a:ext cx="3383280" cy="4114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AX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960120" y="2456156"/>
            <a:ext cx="3383280" cy="4114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unsigned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</a:t>
            </a:r>
            <a:endParaRPr lang="en-US" sz="17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343400" y="2453486"/>
            <a:ext cx="3383280" cy="4114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AX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960120" y="2854804"/>
            <a:ext cx="3383280" cy="4114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float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343400" y="2855822"/>
            <a:ext cx="3383280" cy="4114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Đỉnh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ngăn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xếp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80x87 (ST0)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960120" y="3261418"/>
            <a:ext cx="3383280" cy="4114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near *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343400" y="3258158"/>
            <a:ext cx="3383280" cy="4114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AX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960120" y="3656554"/>
            <a:ext cx="3383280" cy="4114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far  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343400" y="3660494"/>
            <a:ext cx="3383280" cy="4114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DX:AX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12090" y="540068"/>
            <a:ext cx="8794750" cy="6583362"/>
          </a:xfrm>
        </p:spPr>
        <p:txBody>
          <a:bodyPr>
            <a:noAutofit/>
          </a:bodyPr>
          <a:lstStyle/>
          <a:p>
            <a:pPr marL="630238" indent="-223838" algn="just">
              <a:lnSpc>
                <a:spcPts val="2600"/>
              </a:lnSpc>
              <a:spcBef>
                <a:spcPts val="0"/>
              </a:spcBef>
              <a:buClr>
                <a:schemeClr val="tx1"/>
              </a:buClr>
              <a:buFont typeface="Symbol" pitchFamily="18" charset="2"/>
              <a:buChar char="*"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/ml …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Turbo Assembler</a:t>
            </a:r>
          </a:p>
          <a:p>
            <a:pPr marL="630238" indent="-223838" algn="just">
              <a:lnSpc>
                <a:spcPts val="2600"/>
              </a:lnSpc>
              <a:spcBef>
                <a:spcPts val="0"/>
              </a:spcBef>
              <a:buNone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630238" indent="-223838" algn="just">
              <a:lnSpc>
                <a:spcPts val="2600"/>
              </a:lnSpc>
              <a:spcBef>
                <a:spcPts val="200"/>
              </a:spcBef>
              <a:buClrTx/>
              <a:buFont typeface="Symbol" pitchFamily="18" charset="2"/>
              <a:buChar char="*"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mx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Turbo Assembler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directive PUBLIC, EXTRN.</a:t>
            </a:r>
          </a:p>
          <a:p>
            <a:pPr marL="120650" indent="0" algn="just">
              <a:lnSpc>
                <a:spcPts val="2800"/>
              </a:lnSpc>
              <a:spcBef>
                <a:spcPts val="0"/>
              </a:spcBef>
              <a:buNone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Song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module C/C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module Assembly.</a:t>
            </a:r>
          </a:p>
          <a:p>
            <a:pPr marL="120650" indent="0" algn="just">
              <a:spcBef>
                <a:spcPts val="200"/>
              </a:spcBef>
              <a:buNone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C/C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120650" indent="0" algn="just">
              <a:lnSpc>
                <a:spcPts val="2600"/>
              </a:lnSpc>
              <a:spcBef>
                <a:spcPts val="600"/>
              </a:spcBef>
              <a:buNone/>
              <a:defRPr/>
            </a:pP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module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directive PUBLIC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EXTERNAL).</a:t>
            </a:r>
          </a:p>
          <a:p>
            <a:pPr marL="120650" indent="0" algn="just">
              <a:lnSpc>
                <a:spcPts val="2600"/>
              </a:lnSpc>
              <a:spcBef>
                <a:spcPts val="200"/>
              </a:spcBef>
              <a:buNone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module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C/C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segment.</a:t>
            </a:r>
          </a:p>
          <a:p>
            <a:pPr marL="0" indent="0" algn="just">
              <a:lnSpc>
                <a:spcPts val="2500"/>
              </a:lnSpc>
              <a:spcBef>
                <a:spcPts val="0"/>
              </a:spcBef>
              <a:buNone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90612" y="6357958"/>
            <a:ext cx="548640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8BFA6FD-BA14-47A0-9B2B-3C6132287FAA}" type="slidenum">
              <a:rPr lang="en-US" sz="1400"/>
              <a:pPr>
                <a:defRPr/>
              </a:pPr>
              <a:t>12</a:t>
            </a:fld>
            <a:endParaRPr lang="en-US" sz="1400" dirty="0"/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12090" y="387668"/>
            <a:ext cx="8794750" cy="6583362"/>
          </a:xfrm>
        </p:spPr>
        <p:txBody>
          <a:bodyPr>
            <a:noAutofit/>
          </a:bodyPr>
          <a:lstStyle/>
          <a:p>
            <a:pPr marL="120650" indent="0" algn="just">
              <a:lnSpc>
                <a:spcPts val="2800"/>
              </a:lnSpc>
              <a:spcBef>
                <a:spcPts val="600"/>
              </a:spcBef>
              <a:buNone/>
              <a:defRPr/>
            </a:pP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800"/>
              </a:lnSpc>
              <a:spcBef>
                <a:spcPts val="0"/>
              </a:spcBef>
              <a:buNone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module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0650" indent="0" algn="just">
              <a:lnSpc>
                <a:spcPts val="2800"/>
              </a:lnSpc>
              <a:spcBef>
                <a:spcPts val="200"/>
              </a:spcBef>
              <a:buNone/>
              <a:defRPr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túy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0650" indent="0" algn="just">
              <a:lnSpc>
                <a:spcPts val="2800"/>
              </a:lnSpc>
              <a:spcBef>
                <a:spcPts val="0"/>
              </a:spcBef>
              <a:buNone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650" indent="0" algn="just">
              <a:lnSpc>
                <a:spcPts val="2800"/>
              </a:lnSpc>
              <a:spcBef>
                <a:spcPts val="0"/>
              </a:spcBef>
              <a:buNone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C/C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65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500" dirty="0" smtClean="0"/>
              <a:t>       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11568" y="6440170"/>
            <a:ext cx="548640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8BFA6FD-BA14-47A0-9B2B-3C6132287FAA}" type="slidenum">
              <a:rPr lang="en-US" sz="1400"/>
              <a:pPr>
                <a:defRPr/>
              </a:pPr>
              <a:t>13</a:t>
            </a:fld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763168"/>
            <a:ext cx="8412480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. . .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115888">
              <a:tabLst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extern test(int i1, int i2, int i3);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263234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void  main()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5542160"/>
            <a:ext cx="8412480" cy="5486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{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115888">
              <a:tabLst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 int a,b,c;;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090510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 . . .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96850" y="207963"/>
            <a:ext cx="8794750" cy="6583362"/>
          </a:xfrm>
        </p:spPr>
        <p:txBody>
          <a:bodyPr>
            <a:noAutofit/>
          </a:bodyPr>
          <a:lstStyle/>
          <a:p>
            <a:pPr marL="12065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C/C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ASM:</a:t>
            </a:r>
          </a:p>
          <a:p>
            <a:pPr marL="120650" indent="0" algn="just">
              <a:lnSpc>
                <a:spcPts val="2800"/>
              </a:lnSpc>
              <a:spcBef>
                <a:spcPts val="0"/>
              </a:spcBef>
              <a:buNone/>
              <a:defRPr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800"/>
              </a:lnSpc>
              <a:spcBef>
                <a:spcPts val="0"/>
              </a:spcBef>
              <a:buNone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0650" indent="0" algn="just">
              <a:lnSpc>
                <a:spcPts val="2800"/>
              </a:lnSpc>
              <a:spcBef>
                <a:spcPts val="0"/>
              </a:spcBef>
              <a:buNone/>
              <a:defRPr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800"/>
              </a:lnSpc>
              <a:spcBef>
                <a:spcPts val="0"/>
              </a:spcBef>
              <a:buNone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800"/>
              </a:lnSpc>
              <a:spcBef>
                <a:spcPts val="300"/>
              </a:spcBef>
              <a:buNone/>
              <a:defRPr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800"/>
              </a:lnSpc>
              <a:spcBef>
                <a:spcPts val="0"/>
              </a:spcBef>
              <a:buNone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ô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</a:p>
          <a:p>
            <a:pPr marL="120650" indent="0" algn="just">
              <a:lnSpc>
                <a:spcPts val="2800"/>
              </a:lnSpc>
              <a:spcBef>
                <a:spcPts val="0"/>
              </a:spcBef>
              <a:buNone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CS:IP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nhánh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800"/>
              </a:lnSpc>
              <a:spcBef>
                <a:spcPts val="0"/>
              </a:spcBef>
              <a:buNone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120650" indent="0" algn="just">
              <a:lnSpc>
                <a:spcPts val="2800"/>
              </a:lnSpc>
              <a:spcBef>
                <a:spcPts val="0"/>
              </a:spcBef>
              <a:buNone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a, b, c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 	  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BP. Song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BP 		  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 Assembly 	  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650" indent="0" algn="just">
              <a:spcBef>
                <a:spcPts val="0"/>
              </a:spcBef>
              <a:buNone/>
              <a:defRPr/>
            </a:pPr>
            <a:r>
              <a:rPr lang="en-US" sz="2500" dirty="0" smtClean="0"/>
              <a:t>                     </a:t>
            </a:r>
          </a:p>
          <a:p>
            <a:pPr marL="120650" indent="0" algn="just">
              <a:spcBef>
                <a:spcPts val="0"/>
              </a:spcBef>
              <a:buNone/>
              <a:defRPr/>
            </a:pPr>
            <a:r>
              <a:rPr lang="en-US" sz="2500" dirty="0" smtClean="0"/>
              <a:t> </a:t>
            </a:r>
          </a:p>
          <a:p>
            <a:pPr marL="12065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500" dirty="0" smtClean="0"/>
              <a:t>       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72528" y="6357958"/>
            <a:ext cx="548640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8BFA6FD-BA14-47A0-9B2B-3C6132287FAA}" type="slidenum">
              <a:rPr lang="en-US" sz="1400"/>
              <a:pPr>
                <a:defRPr/>
              </a:pPr>
              <a:t>14</a:t>
            </a:fld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439210"/>
            <a:ext cx="8138160" cy="92333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lnSpc>
                <a:spcPts val="1800"/>
              </a:lnSpc>
              <a:tabLst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. . .</a:t>
            </a:r>
          </a:p>
          <a:p>
            <a:pPr marL="115888">
              <a:lnSpc>
                <a:spcPts val="1800"/>
              </a:lnSpc>
              <a:tabLst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test(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a,b,c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);</a:t>
            </a:r>
          </a:p>
          <a:p>
            <a:pPr marL="115888">
              <a:lnSpc>
                <a:spcPts val="1800"/>
              </a:lnSpc>
              <a:tabLst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. . .</a:t>
            </a:r>
          </a:p>
          <a:p>
            <a:pPr marL="115888">
              <a:lnSpc>
                <a:spcPts val="1800"/>
              </a:lnSpc>
              <a:tabLst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}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661984" y="1694070"/>
            <a:ext cx="1932002" cy="1840216"/>
            <a:chOff x="5570544" y="1885952"/>
            <a:chExt cx="1932002" cy="1840216"/>
          </a:xfrm>
        </p:grpSpPr>
        <p:cxnSp>
          <p:nvCxnSpPr>
            <p:cNvPr id="13" name="Straight Connector 12"/>
            <p:cNvCxnSpPr/>
            <p:nvPr/>
          </p:nvCxnSpPr>
          <p:spPr>
            <a:xfrm rot="5400000">
              <a:off x="6587352" y="2810036"/>
              <a:ext cx="1828800" cy="15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572132" y="3724865"/>
              <a:ext cx="1928826" cy="130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4656938" y="2799558"/>
              <a:ext cx="1828800" cy="15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>
            <a:off x="5571873" y="4386269"/>
            <a:ext cx="1928826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38544" y="5990290"/>
            <a:ext cx="146304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push  BP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013717" y="2563190"/>
            <a:ext cx="640080" cy="261610"/>
            <a:chOff x="4998727" y="3239311"/>
            <a:chExt cx="640080" cy="261610"/>
          </a:xfrm>
        </p:grpSpPr>
        <p:sp>
          <p:nvSpPr>
            <p:cNvPr id="16" name="TextBox 15"/>
            <p:cNvSpPr txBox="1"/>
            <p:nvPr/>
          </p:nvSpPr>
          <p:spPr>
            <a:xfrm>
              <a:off x="4998727" y="3239311"/>
              <a:ext cx="640080" cy="26161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smtClean="0">
                  <a:cs typeface="Arial" pitchFamily="34" charset="0"/>
                </a:rPr>
                <a:t>SP</a:t>
              </a:r>
              <a:endParaRPr lang="en-US" sz="1700" b="1" dirty="0" smtClean="0">
                <a:cs typeface="Arial" pitchFamily="34" charset="0"/>
              </a:endParaRPr>
            </a:p>
          </p:txBody>
        </p:sp>
        <p:cxnSp>
          <p:nvCxnSpPr>
            <p:cNvPr id="41" name="Straight Arrow Connector 40"/>
            <p:cNvCxnSpPr>
              <a:endCxn id="16" idx="3"/>
            </p:cNvCxnSpPr>
            <p:nvPr/>
          </p:nvCxnSpPr>
          <p:spPr>
            <a:xfrm>
              <a:off x="5355917" y="3358045"/>
              <a:ext cx="18288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013967" y="1998494"/>
            <a:ext cx="640080" cy="261610"/>
            <a:chOff x="5013717" y="3755841"/>
            <a:chExt cx="640080" cy="261610"/>
          </a:xfrm>
        </p:grpSpPr>
        <p:sp>
          <p:nvSpPr>
            <p:cNvPr id="52" name="TextBox 51"/>
            <p:cNvSpPr txBox="1"/>
            <p:nvPr/>
          </p:nvSpPr>
          <p:spPr>
            <a:xfrm>
              <a:off x="5013717" y="3755841"/>
              <a:ext cx="640080" cy="26161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smtClean="0">
                  <a:cs typeface="Arial" pitchFamily="34" charset="0"/>
                </a:rPr>
                <a:t>SP</a:t>
              </a:r>
              <a:endParaRPr lang="en-US" sz="1700" b="1" dirty="0" smtClean="0">
                <a:cs typeface="Arial" pitchFamily="34" charset="0"/>
              </a:endParaRPr>
            </a:p>
          </p:txBody>
        </p:sp>
        <p:cxnSp>
          <p:nvCxnSpPr>
            <p:cNvPr id="53" name="Straight Arrow Connector 52"/>
            <p:cNvCxnSpPr>
              <a:endCxn id="52" idx="3"/>
            </p:cNvCxnSpPr>
            <p:nvPr/>
          </p:nvCxnSpPr>
          <p:spPr>
            <a:xfrm>
              <a:off x="5370907" y="3874575"/>
              <a:ext cx="18288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663313" y="3250365"/>
            <a:ext cx="1937385" cy="261610"/>
            <a:chOff x="5562348" y="4510093"/>
            <a:chExt cx="1937385" cy="261610"/>
          </a:xfrm>
          <a:solidFill>
            <a:srgbClr val="0070C0"/>
          </a:solidFill>
        </p:grpSpPr>
        <p:sp>
          <p:nvSpPr>
            <p:cNvPr id="10" name="TextBox 9"/>
            <p:cNvSpPr txBox="1"/>
            <p:nvPr/>
          </p:nvSpPr>
          <p:spPr>
            <a:xfrm>
              <a:off x="5570934" y="4510093"/>
              <a:ext cx="1920240" cy="26161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 algn="ctr">
                <a:spcBef>
                  <a:spcPts val="300"/>
                </a:spcBef>
                <a:tabLst>
                  <a:tab pos="3657600" algn="l"/>
                </a:tabLst>
              </a:pPr>
              <a:r>
                <a:rPr lang="en-US" sz="1700" b="1" smtClean="0">
                  <a:solidFill>
                    <a:schemeClr val="bg1"/>
                  </a:solidFill>
                  <a:cs typeface="Arial" pitchFamily="34" charset="0"/>
                </a:rPr>
                <a:t>c</a:t>
              </a:r>
              <a:endParaRPr lang="en-US" sz="1700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562348" y="4652969"/>
              <a:ext cx="82296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676773" y="4672973"/>
              <a:ext cx="82296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663313" y="2971839"/>
            <a:ext cx="1937385" cy="261610"/>
            <a:chOff x="5562348" y="4510093"/>
            <a:chExt cx="1937385" cy="261610"/>
          </a:xfrm>
          <a:solidFill>
            <a:srgbClr val="0070C0"/>
          </a:solidFill>
        </p:grpSpPr>
        <p:sp>
          <p:nvSpPr>
            <p:cNvPr id="33" name="TextBox 32"/>
            <p:cNvSpPr txBox="1"/>
            <p:nvPr/>
          </p:nvSpPr>
          <p:spPr>
            <a:xfrm>
              <a:off x="5570934" y="4510093"/>
              <a:ext cx="1920240" cy="26161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 algn="ctr">
                <a:spcBef>
                  <a:spcPts val="300"/>
                </a:spcBef>
                <a:tabLst>
                  <a:tab pos="3657600" algn="l"/>
                </a:tabLst>
              </a:pPr>
              <a:r>
                <a:rPr lang="en-US" sz="1700" b="1" smtClean="0">
                  <a:solidFill>
                    <a:schemeClr val="bg1"/>
                  </a:solidFill>
                  <a:cs typeface="Arial" pitchFamily="34" charset="0"/>
                </a:rPr>
                <a:t>b</a:t>
              </a:r>
              <a:endParaRPr lang="en-US" sz="1700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5562348" y="4652969"/>
              <a:ext cx="82296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676773" y="4657733"/>
              <a:ext cx="82296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663572" y="2689136"/>
            <a:ext cx="1937385" cy="261610"/>
            <a:chOff x="5562348" y="4510093"/>
            <a:chExt cx="1937385" cy="261610"/>
          </a:xfrm>
          <a:solidFill>
            <a:srgbClr val="0070C0"/>
          </a:solidFill>
        </p:grpSpPr>
        <p:sp>
          <p:nvSpPr>
            <p:cNvPr id="37" name="TextBox 36"/>
            <p:cNvSpPr txBox="1"/>
            <p:nvPr/>
          </p:nvSpPr>
          <p:spPr>
            <a:xfrm>
              <a:off x="5570934" y="4510093"/>
              <a:ext cx="1920240" cy="26161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 algn="ctr">
                <a:spcBef>
                  <a:spcPts val="300"/>
                </a:spcBef>
                <a:tabLst>
                  <a:tab pos="3657600" algn="l"/>
                </a:tabLst>
              </a:pPr>
              <a:r>
                <a:rPr lang="en-US" sz="1700" b="1" smtClean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endParaRPr lang="en-US" sz="1700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5562348" y="4652969"/>
              <a:ext cx="82296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76773" y="4657733"/>
              <a:ext cx="82296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672158" y="2111821"/>
            <a:ext cx="1920240" cy="548640"/>
            <a:chOff x="5580718" y="3374683"/>
            <a:chExt cx="1920240" cy="548640"/>
          </a:xfrm>
          <a:solidFill>
            <a:srgbClr val="0070C0"/>
          </a:solidFill>
        </p:grpSpPr>
        <p:sp>
          <p:nvSpPr>
            <p:cNvPr id="45" name="TextBox 44"/>
            <p:cNvSpPr txBox="1"/>
            <p:nvPr/>
          </p:nvSpPr>
          <p:spPr>
            <a:xfrm>
              <a:off x="5580718" y="3374683"/>
              <a:ext cx="1920240" cy="54864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 algn="ctr">
                <a:spcBef>
                  <a:spcPts val="300"/>
                </a:spcBef>
                <a:tabLst>
                  <a:tab pos="3657600" algn="l"/>
                </a:tabLst>
              </a:pPr>
              <a:r>
                <a:rPr lang="en-US" sz="1400" smtClean="0">
                  <a:solidFill>
                    <a:schemeClr val="bg1"/>
                  </a:solidFill>
                  <a:cs typeface="Arial" pitchFamily="34" charset="0"/>
                </a:rPr>
                <a:t>Địa chỉ lệnh tiếp theo</a:t>
              </a:r>
            </a:p>
            <a:p>
              <a:pPr marL="1588" algn="ctr">
                <a:spcBef>
                  <a:spcPts val="300"/>
                </a:spcBef>
                <a:tabLst>
                  <a:tab pos="3657600" algn="l"/>
                </a:tabLst>
              </a:pPr>
              <a:r>
                <a:rPr lang="en-US" sz="1400" smtClean="0">
                  <a:solidFill>
                    <a:schemeClr val="bg1"/>
                  </a:solidFill>
                  <a:cs typeface="Arial" pitchFamily="34" charset="0"/>
                </a:rPr>
                <a:t>(2/4 byte)     ngăn xếp</a:t>
              </a:r>
              <a:endParaRPr lang="en-US" sz="1400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470342" y="3757620"/>
              <a:ext cx="182880" cy="0"/>
            </a:xfrm>
            <a:prstGeom prst="straightConnector1">
              <a:avLst/>
            </a:prstGeom>
            <a:grpFill/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5663313" y="1821296"/>
            <a:ext cx="1937385" cy="261610"/>
            <a:chOff x="5562348" y="4510093"/>
            <a:chExt cx="1937385" cy="261610"/>
          </a:xfrm>
          <a:solidFill>
            <a:srgbClr val="0070C0"/>
          </a:solidFill>
        </p:grpSpPr>
        <p:sp>
          <p:nvSpPr>
            <p:cNvPr id="60" name="TextBox 59"/>
            <p:cNvSpPr txBox="1"/>
            <p:nvPr/>
          </p:nvSpPr>
          <p:spPr>
            <a:xfrm>
              <a:off x="5570934" y="4510093"/>
              <a:ext cx="1920240" cy="26161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 algn="ctr">
                <a:spcBef>
                  <a:spcPts val="300"/>
                </a:spcBef>
                <a:tabLst>
                  <a:tab pos="3657600" algn="l"/>
                </a:tabLst>
              </a:pPr>
              <a:r>
                <a:rPr lang="en-US" sz="1700" b="1" smtClean="0">
                  <a:solidFill>
                    <a:schemeClr val="bg1"/>
                  </a:solidFill>
                  <a:cs typeface="Arial" pitchFamily="34" charset="0"/>
                </a:rPr>
                <a:t>BP</a:t>
              </a:r>
              <a:endParaRPr lang="en-US" sz="1700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5562348" y="4652969"/>
              <a:ext cx="82296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76773" y="4657733"/>
              <a:ext cx="82296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045406" y="1729228"/>
            <a:ext cx="640080" cy="261610"/>
            <a:chOff x="5013717" y="3622708"/>
            <a:chExt cx="640080" cy="261610"/>
          </a:xfrm>
        </p:grpSpPr>
        <p:sp>
          <p:nvSpPr>
            <p:cNvPr id="64" name="TextBox 63"/>
            <p:cNvSpPr txBox="1"/>
            <p:nvPr/>
          </p:nvSpPr>
          <p:spPr>
            <a:xfrm>
              <a:off x="5013717" y="3622708"/>
              <a:ext cx="640080" cy="26161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dirty="0" smtClean="0">
                  <a:cs typeface="Arial" pitchFamily="34" charset="0"/>
                </a:rPr>
                <a:t>SP</a:t>
              </a:r>
            </a:p>
          </p:txBody>
        </p:sp>
        <p:cxnSp>
          <p:nvCxnSpPr>
            <p:cNvPr id="65" name="Straight Arrow Connector 64"/>
            <p:cNvCxnSpPr>
              <a:endCxn id="64" idx="3"/>
            </p:cNvCxnSpPr>
            <p:nvPr/>
          </p:nvCxnSpPr>
          <p:spPr>
            <a:xfrm>
              <a:off x="5370907" y="3741442"/>
              <a:ext cx="18288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7559560" y="1724620"/>
            <a:ext cx="1005840" cy="261610"/>
            <a:chOff x="7870535" y="2474588"/>
            <a:chExt cx="1005840" cy="261610"/>
          </a:xfrm>
        </p:grpSpPr>
        <p:sp>
          <p:nvSpPr>
            <p:cNvPr id="67" name="TextBox 66"/>
            <p:cNvSpPr txBox="1"/>
            <p:nvPr/>
          </p:nvSpPr>
          <p:spPr>
            <a:xfrm>
              <a:off x="7870535" y="2474588"/>
              <a:ext cx="1005840" cy="26161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smtClean="0">
                  <a:cs typeface="Arial" pitchFamily="34" charset="0"/>
                </a:rPr>
                <a:t>     BP</a:t>
              </a:r>
              <a:endParaRPr lang="en-US" sz="1700" b="1" dirty="0" smtClean="0">
                <a:cs typeface="Arial" pitchFamily="34" charset="0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7958161" y="2593322"/>
              <a:ext cx="18288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7559060" y="2550820"/>
            <a:ext cx="1097280" cy="274320"/>
            <a:chOff x="7861010" y="2429618"/>
            <a:chExt cx="1097280" cy="274320"/>
          </a:xfrm>
        </p:grpSpPr>
        <p:sp>
          <p:nvSpPr>
            <p:cNvPr id="82" name="TextBox 81"/>
            <p:cNvSpPr txBox="1"/>
            <p:nvPr/>
          </p:nvSpPr>
          <p:spPr>
            <a:xfrm>
              <a:off x="7861010" y="2429618"/>
              <a:ext cx="1097280" cy="27432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smtClean="0">
                  <a:cs typeface="Arial" pitchFamily="34" charset="0"/>
                </a:rPr>
                <a:t>     BP+4/6</a:t>
              </a:r>
              <a:endParaRPr lang="en-US" sz="1700" b="1" dirty="0" smtClean="0">
                <a:cs typeface="Arial" pitchFamily="34" charset="0"/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7929586" y="2563342"/>
              <a:ext cx="18288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7559060" y="2857025"/>
            <a:ext cx="1097280" cy="261610"/>
            <a:chOff x="7861010" y="2474588"/>
            <a:chExt cx="1097280" cy="261610"/>
          </a:xfrm>
        </p:grpSpPr>
        <p:sp>
          <p:nvSpPr>
            <p:cNvPr id="88" name="TextBox 87"/>
            <p:cNvSpPr txBox="1"/>
            <p:nvPr/>
          </p:nvSpPr>
          <p:spPr>
            <a:xfrm>
              <a:off x="7861010" y="2474588"/>
              <a:ext cx="1097280" cy="26161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smtClean="0">
                  <a:cs typeface="Arial" pitchFamily="34" charset="0"/>
                </a:rPr>
                <a:t>     BP+6/8</a:t>
              </a:r>
              <a:endParaRPr lang="en-US" sz="1700" b="1" dirty="0" smtClean="0">
                <a:cs typeface="Arial" pitchFamily="34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7929586" y="2593322"/>
              <a:ext cx="18288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7559060" y="3134655"/>
            <a:ext cx="1188720" cy="274320"/>
            <a:chOff x="7861010" y="2474588"/>
            <a:chExt cx="1188720" cy="274320"/>
          </a:xfrm>
        </p:grpSpPr>
        <p:sp>
          <p:nvSpPr>
            <p:cNvPr id="94" name="TextBox 93"/>
            <p:cNvSpPr txBox="1"/>
            <p:nvPr/>
          </p:nvSpPr>
          <p:spPr>
            <a:xfrm>
              <a:off x="7861010" y="2474588"/>
              <a:ext cx="1188720" cy="27432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smtClean="0">
                  <a:cs typeface="Arial" pitchFamily="34" charset="0"/>
                </a:rPr>
                <a:t>     BP+8/10</a:t>
              </a:r>
              <a:endParaRPr lang="en-US" sz="1700" b="1" dirty="0" smtClean="0">
                <a:cs typeface="Arial" pitchFamily="34" charset="0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>
              <a:off x="7929586" y="2593322"/>
              <a:ext cx="18288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3243072" y="6283810"/>
            <a:ext cx="146304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mov BP,SP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5" grpId="0" animBg="1"/>
      <p:bldP spid="9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96850" y="375603"/>
            <a:ext cx="8794750" cy="6583362"/>
          </a:xfrm>
          <a:ln w="0"/>
        </p:spPr>
        <p:txBody>
          <a:bodyPr>
            <a:noAutofit/>
          </a:bodyPr>
          <a:lstStyle/>
          <a:p>
            <a:pPr marL="120650" indent="0" algn="just">
              <a:lnSpc>
                <a:spcPts val="2900"/>
              </a:lnSpc>
              <a:spcBef>
                <a:spcPts val="0"/>
              </a:spcBef>
              <a:buNone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đốivề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650" indent="0" algn="just">
              <a:lnSpc>
                <a:spcPts val="2900"/>
              </a:lnSpc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900"/>
              </a:lnSpc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900"/>
              </a:lnSpc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900"/>
              </a:lnSpc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900"/>
              </a:lnSpc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900"/>
              </a:lnSpc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900"/>
              </a:lnSpc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900"/>
              </a:lnSpc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900"/>
              </a:lnSpc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900"/>
              </a:lnSpc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900"/>
              </a:lnSpc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900"/>
              </a:lnSpc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900"/>
              </a:lnSpc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900"/>
              </a:lnSpc>
              <a:spcBef>
                <a:spcPts val="1000"/>
              </a:spcBef>
              <a:buNone/>
              <a:defRPr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n! (0≤n≤7)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65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500" dirty="0" smtClean="0"/>
              <a:t>       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85850" y="6394450"/>
            <a:ext cx="548640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8BFA6FD-BA14-47A0-9B2B-3C6132287FAA}" type="slidenum">
              <a:rPr lang="en-US" sz="1400"/>
              <a:pPr>
                <a:defRPr/>
              </a:pPr>
              <a:t>15</a:t>
            </a:fld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571873" y="4386269"/>
            <a:ext cx="1928826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470342" y="2509998"/>
            <a:ext cx="1828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 bwMode="auto">
          <a:xfrm>
            <a:off x="804672" y="2461732"/>
            <a:ext cx="2834640" cy="36576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.CODE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04672" y="3186960"/>
            <a:ext cx="2834640" cy="36576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hàm$qv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PROC         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804672" y="2804072"/>
            <a:ext cx="2834640" cy="36576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PUBLIC   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hàm$qv</a:t>
            </a:r>
            <a:endParaRPr lang="en-US" sz="17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804672" y="4569962"/>
            <a:ext cx="2834640" cy="365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   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     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804672" y="4922948"/>
            <a:ext cx="2834640" cy="36576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hàm$qv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ENDP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474156" y="1156770"/>
            <a:ext cx="1188720" cy="274320"/>
          </a:xfrm>
          <a:prstGeom prst="rect">
            <a:avLst/>
          </a:prstGeom>
          <a:noFill/>
          <a:ln w="19050"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 Narrow" pitchFamily="34" charset="0"/>
              </a:rPr>
              <a:t>Không</a:t>
            </a:r>
            <a:r>
              <a:rPr lang="en-US" sz="2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 Narrow" pitchFamily="34" charset="0"/>
              </a:rPr>
              <a:t>đối</a:t>
            </a:r>
            <a:endParaRPr lang="en-US" sz="2000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801624" y="1517472"/>
            <a:ext cx="2834640" cy="36576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.MODEL large</a:t>
            </a:r>
          </a:p>
        </p:txBody>
      </p:sp>
      <p:sp>
        <p:nvSpPr>
          <p:cNvPr id="79" name="Oval 78"/>
          <p:cNvSpPr/>
          <p:nvPr/>
        </p:nvSpPr>
        <p:spPr>
          <a:xfrm>
            <a:off x="122842" y="3566788"/>
            <a:ext cx="4206240" cy="1005840"/>
          </a:xfrm>
          <a:prstGeom prst="ellipse">
            <a:avLst/>
          </a:prstGeom>
          <a:solidFill>
            <a:srgbClr val="0070C0"/>
          </a:solidFill>
        </p:spPr>
        <p:txBody>
          <a:bodyPr wrap="square" lIns="91440" tIns="182880" rIns="91440" bIns="91440" rtlCol="0" anchor="ctr">
            <a:spAutoFit/>
          </a:bodyPr>
          <a:lstStyle/>
          <a:p>
            <a:pPr>
              <a:defRPr/>
            </a:pP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>
              <a:lnSpc>
                <a:spcPts val="2200"/>
              </a:lnSpc>
              <a:spcBef>
                <a:spcPts val="300"/>
              </a:spcBef>
              <a:defRPr/>
            </a:pP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thanh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ghi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biến</a:t>
            </a:r>
            <a:endParaRPr lang="en-US" sz="1700" b="1" dirty="0" smtClean="0">
              <a:solidFill>
                <a:srgbClr val="FFFF00"/>
              </a:solidFill>
              <a:cs typeface="Arial" pitchFamily="34" charset="0"/>
            </a:endParaRPr>
          </a:p>
          <a:p>
            <a:pPr>
              <a:lnSpc>
                <a:spcPts val="2200"/>
              </a:lnSpc>
              <a:defRPr/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XỬ LÝ THEO THUẬT TOÁN</a:t>
            </a:r>
          </a:p>
          <a:p>
            <a:pPr>
              <a:defRPr/>
            </a:pP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>
              <a:defRPr/>
            </a:pP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5248656" y="2609932"/>
            <a:ext cx="3017520" cy="36576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hàm$q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… 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         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5248656" y="2242284"/>
            <a:ext cx="3017520" cy="36576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    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PUBLIC   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hàm$q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5248656" y="5261654"/>
            <a:ext cx="2926080" cy="36576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                  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  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      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5248656" y="5618320"/>
            <a:ext cx="2926080" cy="365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hàm$q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ENDP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6208412" y="1157020"/>
            <a:ext cx="822960" cy="274320"/>
          </a:xfrm>
          <a:prstGeom prst="rect">
            <a:avLst/>
          </a:prstGeom>
          <a:noFill/>
          <a:ln w="19050"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 Narrow" pitchFamily="34" charset="0"/>
              </a:rPr>
              <a:t>Có</a:t>
            </a:r>
            <a:r>
              <a:rPr lang="en-US" sz="2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 Narrow" pitchFamily="34" charset="0"/>
              </a:rPr>
              <a:t>đối</a:t>
            </a:r>
            <a:endParaRPr lang="en-US" sz="2000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248656" y="1502232"/>
            <a:ext cx="3017520" cy="36576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.MODEL large</a:t>
            </a:r>
          </a:p>
        </p:txBody>
      </p:sp>
      <p:sp>
        <p:nvSpPr>
          <p:cNvPr id="98" name="Oval 97"/>
          <p:cNvSpPr/>
          <p:nvPr/>
        </p:nvSpPr>
        <p:spPr>
          <a:xfrm>
            <a:off x="4374986" y="3728412"/>
            <a:ext cx="4709160" cy="1143000"/>
          </a:xfrm>
          <a:prstGeom prst="ellipse">
            <a:avLst/>
          </a:prstGeom>
          <a:solidFill>
            <a:srgbClr val="0070C0"/>
          </a:solidFill>
        </p:spPr>
        <p:txBody>
          <a:bodyPr wrap="square" lIns="91440" tIns="182880" rIns="91440" bIns="91440" rtlCol="0" anchor="ctr">
            <a:spAutoFit/>
          </a:bodyPr>
          <a:lstStyle/>
          <a:p>
            <a:pPr>
              <a:defRPr/>
            </a:pP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thanh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ghi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lấy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giá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</a:t>
            </a:r>
          </a:p>
          <a:p>
            <a:pPr>
              <a:defRPr/>
            </a:pP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                         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trị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từ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ngăn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xếp</a:t>
            </a:r>
            <a:endParaRPr lang="en-US" sz="1700" b="1" dirty="0" smtClean="0">
              <a:solidFill>
                <a:srgbClr val="FFFF00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XỬ LÝ THEO THUẬT TOÁN</a:t>
            </a:r>
          </a:p>
          <a:p>
            <a:pPr>
              <a:defRPr/>
            </a:pP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>
              <a:defRPr/>
            </a:pP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rot="10800000">
            <a:off x="6635132" y="3995742"/>
            <a:ext cx="182880" cy="1701"/>
          </a:xfrm>
          <a:prstGeom prst="straightConnector1">
            <a:avLst/>
          </a:prstGeom>
          <a:ln w="1905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 bwMode="auto">
          <a:xfrm>
            <a:off x="5248656" y="1856974"/>
            <a:ext cx="3017520" cy="36576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.CODE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5248656" y="2953198"/>
            <a:ext cx="3017520" cy="36576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push  BP         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5245608" y="3333844"/>
            <a:ext cx="3017520" cy="36576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                  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BP,SP         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248656" y="4877036"/>
            <a:ext cx="2926080" cy="36576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                  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pop  BP         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804672" y="1889606"/>
            <a:ext cx="2834640" cy="54864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.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DATA</a:t>
            </a:r>
          </a:p>
          <a:p>
            <a:pPr>
              <a:defRPr/>
            </a:pP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EXTRN  _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biến:kiểu</a:t>
            </a:r>
            <a:endParaRPr lang="en-US" sz="17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rot="10800000">
            <a:off x="2322180" y="3877630"/>
            <a:ext cx="182880" cy="1732"/>
          </a:xfrm>
          <a:prstGeom prst="straightConnector1">
            <a:avLst/>
          </a:prstGeom>
          <a:ln w="1905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4" grpId="0" animBg="1"/>
      <p:bldP spid="57" grpId="0" animBg="1"/>
      <p:bldP spid="58" grpId="0" animBg="1"/>
      <p:bldP spid="59" grpId="0" animBg="1"/>
      <p:bldP spid="73" grpId="0"/>
      <p:bldP spid="74" grpId="0" animBg="1"/>
      <p:bldP spid="79" grpId="0" animBg="1"/>
      <p:bldP spid="86" grpId="0" animBg="1"/>
      <p:bldP spid="87" grpId="0" animBg="1"/>
      <p:bldP spid="90" grpId="0" animBg="1"/>
      <p:bldP spid="91" grpId="0" animBg="1"/>
      <p:bldP spid="92" grpId="0"/>
      <p:bldP spid="93" grpId="0" animBg="1"/>
      <p:bldP spid="98" grpId="0" animBg="1"/>
      <p:bldP spid="100" grpId="0" animBg="1"/>
      <p:bldP spid="101" grpId="0" animBg="1"/>
      <p:bldP spid="102" grpId="0" animBg="1"/>
      <p:bldP spid="103" grpId="0" animBg="1"/>
      <p:bldP spid="10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96850" y="407670"/>
            <a:ext cx="8794750" cy="6400800"/>
          </a:xfrm>
        </p:spPr>
        <p:txBody>
          <a:bodyPr>
            <a:noAutofit/>
          </a:bodyPr>
          <a:lstStyle/>
          <a:p>
            <a:pPr marL="120650" indent="0" algn="just">
              <a:lnSpc>
                <a:spcPts val="2800"/>
              </a:lnSpc>
              <a:spcBef>
                <a:spcPts val="0"/>
              </a:spcBef>
              <a:buClrTx/>
              <a:buSzPct val="90000"/>
              <a:buFont typeface="Arial" pitchFamily="34" charset="0"/>
              <a:buChar char="•"/>
              <a:defRPr/>
            </a:pPr>
            <a:r>
              <a:rPr lang="en-US" sz="2500" dirty="0" smtClean="0"/>
              <a:t> 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C</a:t>
            </a:r>
            <a:r>
              <a:rPr lang="en-US" sz="2500" i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4488" indent="0" algn="just">
              <a:lnSpc>
                <a:spcPts val="2800"/>
              </a:lnSpc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Nhận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n,</a:t>
            </a:r>
          </a:p>
          <a:p>
            <a:pPr marL="344488" indent="0" algn="just">
              <a:lnSpc>
                <a:spcPts val="2800"/>
              </a:lnSpc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n! do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0650" indent="0" algn="just">
              <a:lnSpc>
                <a:spcPts val="2800"/>
              </a:lnSpc>
              <a:spcBef>
                <a:spcPts val="200"/>
              </a:spcBef>
              <a:buClrTx/>
              <a:buSzPct val="100000"/>
              <a:buFont typeface="Times New Roman" pitchFamily="18" charset="0"/>
              <a:buChar char="•"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Assembly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n!.</a:t>
            </a:r>
          </a:p>
          <a:p>
            <a:pPr marL="120650" indent="0" algn="just">
              <a:lnSpc>
                <a:spcPts val="2800"/>
              </a:lnSpc>
              <a:spcBef>
                <a:spcPts val="100"/>
              </a:spcBef>
              <a:buSzPct val="100000"/>
              <a:buNone/>
              <a:defRPr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Nhận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n!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Assembly.</a:t>
            </a:r>
          </a:p>
          <a:p>
            <a:pPr marL="120650" indent="0" algn="just">
              <a:lnSpc>
                <a:spcPts val="2800"/>
              </a:lnSpc>
              <a:spcBef>
                <a:spcPts val="0"/>
              </a:spcBef>
              <a:buSzPct val="100000"/>
              <a:buNone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650" indent="0" algn="just">
              <a:lnSpc>
                <a:spcPts val="2800"/>
              </a:lnSpc>
              <a:spcBef>
                <a:spcPts val="30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lnSpc>
                <a:spcPts val="2800"/>
              </a:lnSpc>
              <a:spcBef>
                <a:spcPts val="30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lnSpc>
                <a:spcPts val="2800"/>
              </a:lnSpc>
              <a:spcBef>
                <a:spcPts val="600"/>
              </a:spcBef>
              <a:buSzPct val="100000"/>
              <a:buNone/>
              <a:defRPr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ts val="2800"/>
              </a:lnSpc>
              <a:spcBef>
                <a:spcPts val="600"/>
              </a:spcBef>
              <a:buClrTx/>
              <a:buFont typeface="Symbol" pitchFamily="18" charset="2"/>
              <a:buChar char="*"/>
              <a:defRPr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C++ (gtn1.cpp):</a:t>
            </a:r>
          </a:p>
          <a:p>
            <a:pPr marL="120650" indent="0" algn="just">
              <a:lnSpc>
                <a:spcPts val="2800"/>
              </a:lnSpc>
              <a:spcBef>
                <a:spcPts val="30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lnSpc>
                <a:spcPts val="2800"/>
              </a:lnSpc>
              <a:spcBef>
                <a:spcPts val="300"/>
              </a:spcBef>
              <a:buSzPct val="100000"/>
              <a:buNone/>
              <a:defRPr/>
            </a:pPr>
            <a:r>
              <a:rPr lang="en-US" sz="2500" dirty="0" smtClean="0"/>
              <a:t> </a:t>
            </a:r>
          </a:p>
          <a:p>
            <a:pPr marL="344488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344488" indent="0" algn="just"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500" dirty="0" smtClean="0"/>
              <a:t>    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96328" y="6424930"/>
            <a:ext cx="548640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8BFA6FD-BA14-47A0-9B2B-3C6132287FAA}" type="slidenum">
              <a:rPr lang="en-US" sz="1400"/>
              <a:pPr>
                <a:defRPr/>
              </a:pPr>
              <a:t>16</a:t>
            </a:fld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571873" y="4386269"/>
            <a:ext cx="1928826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470342" y="2509998"/>
            <a:ext cx="1828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89174" y="3027962"/>
            <a:ext cx="3108960" cy="78483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Hay vao n: </a:t>
            </a:r>
            <a:r>
              <a:rPr lang="en-US" sz="1700" b="1" u="sng" smtClean="0">
                <a:solidFill>
                  <a:schemeClr val="bg1"/>
                </a:solidFill>
                <a:cs typeface="Arial" pitchFamily="34" charset="0"/>
              </a:rPr>
              <a:t>6</a:t>
            </a:r>
          </a:p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Giai thua cua 6 la: 720</a:t>
            </a:r>
          </a:p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Co tiep tuc CT (c/k)?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7770" y="4637480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#include &lt;iostream.h&gt;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7472" y="4906312"/>
            <a:ext cx="841248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#include &lt;conio.h&gt;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7472" y="5163379"/>
            <a:ext cx="841248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int n;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472" y="5430583"/>
            <a:ext cx="841248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extern int GIAITHUA();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7472" y="5932579"/>
            <a:ext cx="841248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{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7472" y="5676807"/>
            <a:ext cx="841248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void  main()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7472" y="6189537"/>
            <a:ext cx="841248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        char  tl;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49250" y="274638"/>
            <a:ext cx="8794750" cy="6583362"/>
          </a:xfrm>
        </p:spPr>
        <p:txBody>
          <a:bodyPr>
            <a:noAutofit/>
          </a:bodyPr>
          <a:lstStyle/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r>
              <a:rPr lang="en-US" sz="2500" dirty="0" smtClean="0"/>
              <a:t> </a:t>
            </a:r>
          </a:p>
          <a:p>
            <a:pPr marL="0" indent="0" algn="just">
              <a:lnSpc>
                <a:spcPts val="2000"/>
              </a:lnSpc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lnSpc>
                <a:spcPts val="2000"/>
              </a:lnSpc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ClrTx/>
              <a:buFont typeface="Symbol" pitchFamily="18" charset="2"/>
              <a:buChar char="*"/>
              <a:defRPr/>
            </a:pPr>
            <a:r>
              <a:rPr lang="en-US" sz="2500" dirty="0" smtClean="0"/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(gtn2.asm):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70610" y="6455410"/>
            <a:ext cx="548640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8BFA6FD-BA14-47A0-9B2B-3C6132287FAA}" type="slidenum">
              <a:rPr lang="en-US" sz="1400"/>
              <a:pPr>
                <a:defRPr/>
              </a:pPr>
              <a:t>17</a:t>
            </a:fld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571873" y="4386269"/>
            <a:ext cx="1928826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4282" y="426876"/>
            <a:ext cx="8412480" cy="2651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 L1:</a:t>
            </a:r>
          </a:p>
          <a:p>
            <a:pPr marL="115888">
              <a:tabLst>
                <a:tab pos="457200" algn="l"/>
                <a:tab pos="3657600" algn="l"/>
              </a:tabLst>
            </a:pP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4282" y="683294"/>
            <a:ext cx="8412480" cy="2651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clrscr();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940624"/>
            <a:ext cx="8412480" cy="2651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cout&lt;&lt;“\n Hay vao n:”;      cin&gt;&gt;n;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282" y="1189988"/>
            <a:ext cx="8412480" cy="2651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cout&lt;&lt;“\n Giai thua cua “&lt;&lt;n&lt;&lt;“ la:  “&lt;&lt;GIAITHUA();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4282" y="1445760"/>
            <a:ext cx="8412480" cy="2651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 n Co tiep tuc CT (c/k)?”;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1705044"/>
            <a:ext cx="8412480" cy="2651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tl=getch();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282" y="1951414"/>
            <a:ext cx="8412480" cy="2651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if (tl==‘c’) goto L1;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282" y="2203122"/>
            <a:ext cx="8412480" cy="2651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}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4282" y="2824550"/>
            <a:ext cx="841248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.MODEL large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4282" y="3058478"/>
            <a:ext cx="841248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.DATA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282" y="3277414"/>
            <a:ext cx="841248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EXTRN  _n:word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4282" y="3548426"/>
            <a:ext cx="841248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.CODE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4282" y="3780788"/>
            <a:ext cx="841248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PUBLIC  @GIAITHUA$qv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4282" y="4017512"/>
            <a:ext cx="841248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@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GIAITHUA$qv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PROC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4282" y="4261806"/>
            <a:ext cx="8412480" cy="25648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lnSpc>
                <a:spcPts val="2000"/>
              </a:lnSpc>
              <a:tabLst>
                <a:tab pos="1139825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CX,_n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82" y="4518886"/>
            <a:ext cx="8412480" cy="25648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lnSpc>
                <a:spcPts val="2000"/>
              </a:lnSpc>
              <a:tabLst>
                <a:tab pos="1139825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AX,1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AX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282" y="4771082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139825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cmp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CX,2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n=0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4282" y="5040595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139825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jb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  L3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n=0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4282" y="5315179"/>
            <a:ext cx="8412480" cy="25648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lnSpc>
                <a:spcPts val="2000"/>
              </a:lnSpc>
              <a:tabLst>
                <a:tab pos="465138" algn="l"/>
                <a:tab pos="1139825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L2: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mul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CX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AX*CX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DX:AX (DX=0)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4282" y="5551827"/>
            <a:ext cx="841248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13982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loop   L2	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4282" y="5765391"/>
            <a:ext cx="841248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65138" algn="l"/>
                <a:tab pos="113982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L3:	ret	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4282" y="6001230"/>
            <a:ext cx="841248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@GIAITHUA$qv   ENDP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4282" y="6220684"/>
            <a:ext cx="841248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        END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49250" y="377190"/>
            <a:ext cx="8794750" cy="6583363"/>
          </a:xfrm>
        </p:spPr>
        <p:txBody>
          <a:bodyPr>
            <a:noAutofit/>
          </a:bodyPr>
          <a:lstStyle/>
          <a:p>
            <a:pPr marL="120650" indent="0" algn="just">
              <a:lnSpc>
                <a:spcPts val="2600"/>
              </a:lnSpc>
              <a:spcBef>
                <a:spcPts val="0"/>
              </a:spcBef>
              <a:buSzPct val="100000"/>
              <a:buNone/>
              <a:defRPr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0650" indent="0" algn="just">
              <a:lnSpc>
                <a:spcPts val="2600"/>
              </a:lnSpc>
              <a:spcBef>
                <a:spcPts val="0"/>
              </a:spcBef>
              <a:buClrTx/>
              <a:buSzPct val="100000"/>
              <a:buFont typeface="Symbol" pitchFamily="18" charset="2"/>
              <a:buChar char="*"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sz="2500" i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 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(gtn11.cpp)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650" indent="0" algn="just">
              <a:lnSpc>
                <a:spcPts val="2600"/>
              </a:lnSpc>
              <a:spcBef>
                <a:spcPts val="0"/>
              </a:spcBef>
              <a:buClrTx/>
              <a:buSzPct val="100000"/>
              <a:buFont typeface="Symbol" pitchFamily="18" charset="2"/>
              <a:buChar char="*"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600"/>
              </a:lnSpc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600"/>
              </a:lnSpc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600"/>
              </a:lnSpc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600"/>
              </a:lnSpc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600"/>
              </a:lnSpc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600"/>
              </a:lnSpc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600"/>
              </a:lnSpc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600"/>
              </a:lnSpc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600"/>
              </a:lnSpc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600"/>
              </a:lnSpc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600"/>
              </a:lnSpc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000"/>
              </a:lnSpc>
              <a:spcBef>
                <a:spcPts val="0"/>
              </a:spcBef>
              <a:buSzPct val="100000"/>
              <a:buNone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600"/>
              </a:lnSpc>
              <a:spcBef>
                <a:spcPts val="0"/>
              </a:spcBef>
              <a:buClrTx/>
              <a:buSzPct val="100000"/>
              <a:buFont typeface="Symbol" pitchFamily="18" charset="2"/>
              <a:buChar char="*"/>
              <a:defRPr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(gtn22.asm)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650" indent="0" algn="just">
              <a:lnSpc>
                <a:spcPts val="2600"/>
              </a:lnSpc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120650" indent="0" algn="just">
              <a:lnSpc>
                <a:spcPts val="2600"/>
              </a:lnSpc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r>
              <a:rPr lang="en-US" sz="2500" dirty="0" smtClean="0"/>
              <a:t> </a:t>
            </a:r>
          </a:p>
          <a:p>
            <a:pPr marL="344488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344488" indent="0" algn="just"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500" dirty="0" smtClean="0"/>
              <a:t>    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75372" y="6485890"/>
            <a:ext cx="548640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98D3735-EE29-4B48-9E24-D07F7F295E06}" type="slidenum">
              <a:rPr lang="en-US" sz="1400" smtClean="0"/>
              <a:pPr>
                <a:defRPr/>
              </a:pPr>
              <a:t>18</a:t>
            </a:fld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571873" y="4386269"/>
            <a:ext cx="1928826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470342" y="2509998"/>
            <a:ext cx="1828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7770" y="1082512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#include &lt;iostream.h&gt;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7472" y="1335604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#include &lt;conio.h&gt;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472" y="1607308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extern int GIAITHUA(int i);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7472" y="2153774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{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7472" y="1868022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void  main()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7472" y="2440712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        char  tl;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7472" y="2727848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 L1:</a:t>
            </a:r>
          </a:p>
          <a:p>
            <a:pPr marL="115888">
              <a:tabLst>
                <a:tab pos="457200" algn="l"/>
                <a:tab pos="3657600" algn="l"/>
              </a:tabLst>
            </a:pP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7472" y="3287356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clrscr();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7472" y="3574666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cout&lt;&lt;“\n Hay vao n:”;      cin&gt;&gt;n;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472" y="3853760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cout&lt;&lt;“\n Giai thua cua “&lt;&lt;n&lt;&lt;“ la:  “&lt;&lt;GIAITHUA(n);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7472" y="4124272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 n Co tiep tuc CT (c/k)?”;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7472" y="4398296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tl=getch();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7472" y="4674646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if (tl==‘c’) goto L1;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7472" y="4956584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9972" y="3011274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int n;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7158" y="5662690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.MODEL large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7158" y="5937366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.CODE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7158" y="6214948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PUBLIC  @GIAITHUA$qi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6" grpId="0" animBg="1"/>
      <p:bldP spid="37" grpId="0" animBg="1"/>
      <p:bldP spid="3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47" grpId="0" animBg="1"/>
      <p:bldP spid="49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77800" y="131763"/>
            <a:ext cx="8794750" cy="658336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lnSpc>
                <a:spcPts val="2000"/>
              </a:lnSpc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lnSpc>
                <a:spcPts val="2000"/>
              </a:lnSpc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lnSpc>
                <a:spcPts val="2500"/>
              </a:lnSpc>
              <a:spcBef>
                <a:spcPts val="600"/>
              </a:spcBef>
              <a:buNone/>
              <a:defRPr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(a: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n: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lnSpc>
                <a:spcPts val="2500"/>
              </a:lnSpc>
              <a:spcBef>
                <a:spcPts val="0"/>
              </a:spcBef>
              <a:buNone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lnSpc>
                <a:spcPts val="2500"/>
              </a:lnSpc>
              <a:spcBef>
                <a:spcPts val="0"/>
              </a:spcBef>
              <a:buClrTx/>
              <a:buSzPct val="100000"/>
              <a:buFont typeface="Arial" pitchFamily="34" charset="0"/>
              <a:buChar char="•"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C</a:t>
            </a:r>
            <a:r>
              <a:rPr lang="en-US" sz="2500" i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65100" indent="0" algn="just">
              <a:lnSpc>
                <a:spcPts val="2500"/>
              </a:lnSpc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Nhận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n,</a:t>
            </a:r>
          </a:p>
          <a:p>
            <a:pPr marL="165100" indent="0" algn="just">
              <a:lnSpc>
                <a:spcPts val="2500"/>
              </a:lnSpc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do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ts val="2500"/>
              </a:lnSpc>
              <a:spcBef>
                <a:spcPts val="0"/>
              </a:spcBef>
              <a:buClrTx/>
              <a:buSzPct val="100000"/>
              <a:buFont typeface="Times New Roman" pitchFamily="18" charset="0"/>
              <a:buChar char="•"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Assembly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29652" y="6286520"/>
            <a:ext cx="548640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8BFA6FD-BA14-47A0-9B2B-3C6132287FAA}" type="slidenum">
              <a:rPr lang="en-US" sz="1400"/>
              <a:pPr>
                <a:defRPr/>
              </a:pPr>
              <a:t>19</a:t>
            </a:fld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571873" y="4386269"/>
            <a:ext cx="1928826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470342" y="2509998"/>
            <a:ext cx="1828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4282" y="442890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@GIAITHUA$qi  PROC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4282" y="1251991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2398713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mov  CX,[BP+6]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Giá trị biến n đưa vào CX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82" y="1535241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2398713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mov  AX,1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Tích  nằm trong AX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282" y="1813851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914400" algn="l"/>
                <a:tab pos="2398713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cmp  CX,2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Loại trừ trường hợp n=0, 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4282" y="2101556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2398713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jb       L3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n=0 và 1 thì nhảy đến L3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4282" y="2384806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688975" algn="l"/>
                <a:tab pos="2398713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L2:	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4282" y="2919789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loop   L2	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4282" y="3685470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ret	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4282" y="3950527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@GIAITHUA$qi  ENDP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4282" y="4223321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END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4282" y="978028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mov  BP,SP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4282" y="713902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push BP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282" y="3180643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L3:	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206062" y="131468"/>
            <a:ext cx="8795094" cy="658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</a:t>
            </a: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6715140" y="2000240"/>
            <a:ext cx="169871" cy="0"/>
          </a:xfrm>
          <a:prstGeom prst="straightConnector1">
            <a:avLst/>
          </a:prstGeom>
          <a:ln w="158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271213" y="1176318"/>
            <a:ext cx="1794572" cy="1197273"/>
            <a:chOff x="6271213" y="1176318"/>
            <a:chExt cx="1794572" cy="1197273"/>
          </a:xfrm>
        </p:grpSpPr>
        <p:cxnSp>
          <p:nvCxnSpPr>
            <p:cNvPr id="49" name="Straight Connector 48"/>
            <p:cNvCxnSpPr/>
            <p:nvPr/>
          </p:nvCxnSpPr>
          <p:spPr>
            <a:xfrm rot="5400000">
              <a:off x="7470688" y="1769940"/>
              <a:ext cx="1188720" cy="147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272688" y="2372288"/>
              <a:ext cx="1791623" cy="130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5677591" y="1774159"/>
              <a:ext cx="1188720" cy="147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5762633" y="1995473"/>
            <a:ext cx="594549" cy="261610"/>
            <a:chOff x="5762633" y="1995473"/>
            <a:chExt cx="594549" cy="261610"/>
          </a:xfrm>
        </p:grpSpPr>
        <p:sp>
          <p:nvSpPr>
            <p:cNvPr id="56" name="TextBox 55"/>
            <p:cNvSpPr txBox="1"/>
            <p:nvPr/>
          </p:nvSpPr>
          <p:spPr>
            <a:xfrm>
              <a:off x="5762633" y="1995473"/>
              <a:ext cx="594549" cy="26161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smtClean="0">
                  <a:cs typeface="Arial" pitchFamily="34" charset="0"/>
                </a:rPr>
                <a:t>SP</a:t>
              </a:r>
              <a:endParaRPr lang="en-US" sz="1700" b="1" dirty="0" smtClean="0">
                <a:cs typeface="Arial" pitchFamily="34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6066566" y="2119299"/>
              <a:ext cx="16987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6272448" y="1362385"/>
            <a:ext cx="1799573" cy="261610"/>
            <a:chOff x="6272448" y="1362385"/>
            <a:chExt cx="1799573" cy="261610"/>
          </a:xfrm>
          <a:solidFill>
            <a:srgbClr val="0070C0"/>
          </a:solidFill>
        </p:grpSpPr>
        <p:sp>
          <p:nvSpPr>
            <p:cNvPr id="74" name="TextBox 73"/>
            <p:cNvSpPr txBox="1"/>
            <p:nvPr/>
          </p:nvSpPr>
          <p:spPr>
            <a:xfrm>
              <a:off x="6280423" y="1362385"/>
              <a:ext cx="1783648" cy="26161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 algn="ctr">
                <a:spcBef>
                  <a:spcPts val="300"/>
                </a:spcBef>
                <a:tabLst>
                  <a:tab pos="3657600" algn="l"/>
                </a:tabLst>
              </a:pPr>
              <a:r>
                <a:rPr lang="en-US" sz="1700" b="1" smtClean="0">
                  <a:solidFill>
                    <a:schemeClr val="bg1"/>
                  </a:solidFill>
                  <a:cs typeface="Arial" pitchFamily="34" charset="0"/>
                </a:rPr>
                <a:t>BP</a:t>
              </a:r>
              <a:endParaRPr lang="en-US" sz="1700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6272448" y="1505261"/>
              <a:ext cx="76442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307601" y="1510025"/>
              <a:ext cx="76442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8001024" y="1266815"/>
            <a:ext cx="934292" cy="261610"/>
            <a:chOff x="8001024" y="1266815"/>
            <a:chExt cx="934292" cy="261610"/>
          </a:xfrm>
        </p:grpSpPr>
        <p:sp>
          <p:nvSpPr>
            <p:cNvPr id="81" name="TextBox 80"/>
            <p:cNvSpPr txBox="1"/>
            <p:nvPr/>
          </p:nvSpPr>
          <p:spPr>
            <a:xfrm>
              <a:off x="8001024" y="1266815"/>
              <a:ext cx="934292" cy="26161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smtClean="0">
                  <a:cs typeface="Arial" pitchFamily="34" charset="0"/>
                </a:rPr>
                <a:t>     BP</a:t>
              </a:r>
              <a:endParaRPr lang="en-US" sz="1700" b="1" dirty="0" smtClean="0">
                <a:cs typeface="Arial" pitchFamily="34" charset="0"/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>
              <a:off x="8082417" y="1371260"/>
              <a:ext cx="16987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262699" y="2119303"/>
            <a:ext cx="1799573" cy="261610"/>
            <a:chOff x="6262699" y="2114865"/>
            <a:chExt cx="1799573" cy="261610"/>
          </a:xfrm>
          <a:solidFill>
            <a:srgbClr val="0070C0"/>
          </a:solidFill>
        </p:grpSpPr>
        <p:sp>
          <p:nvSpPr>
            <p:cNvPr id="105" name="TextBox 104"/>
            <p:cNvSpPr txBox="1"/>
            <p:nvPr/>
          </p:nvSpPr>
          <p:spPr>
            <a:xfrm>
              <a:off x="6270674" y="2114865"/>
              <a:ext cx="1783648" cy="26161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 algn="ctr">
                <a:spcBef>
                  <a:spcPts val="300"/>
                </a:spcBef>
                <a:tabLst>
                  <a:tab pos="3657600" algn="l"/>
                </a:tabLst>
              </a:pPr>
              <a:r>
                <a:rPr lang="en-US" sz="1700" b="1" smtClean="0">
                  <a:solidFill>
                    <a:schemeClr val="bg1"/>
                  </a:solidFill>
                  <a:cs typeface="Arial" pitchFamily="34" charset="0"/>
                </a:rPr>
                <a:t>n</a:t>
              </a:r>
              <a:endParaRPr lang="en-US" sz="1700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6262699" y="2257741"/>
              <a:ext cx="76442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297852" y="2262505"/>
              <a:ext cx="76442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6266329" y="1652570"/>
            <a:ext cx="1801368" cy="43088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400" smtClean="0">
                <a:solidFill>
                  <a:schemeClr val="bg1"/>
                </a:solidFill>
                <a:cs typeface="Arial" pitchFamily="34" charset="0"/>
              </a:rPr>
              <a:t>Địa chỉ lệnh tiếp theo</a:t>
            </a:r>
          </a:p>
          <a:p>
            <a:pPr marL="115888">
              <a:tabLst>
                <a:tab pos="688975" algn="l"/>
                <a:tab pos="3657600" algn="l"/>
              </a:tabLst>
            </a:pPr>
            <a:r>
              <a:rPr lang="en-US" sz="1400" smtClean="0">
                <a:solidFill>
                  <a:schemeClr val="bg1"/>
                </a:solidFill>
                <a:cs typeface="Arial" pitchFamily="34" charset="0"/>
              </a:rPr>
              <a:t>(4 byte -&gt; ngăn xếp)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772158" y="1523983"/>
            <a:ext cx="594549" cy="261610"/>
            <a:chOff x="5772158" y="1523983"/>
            <a:chExt cx="594549" cy="261610"/>
          </a:xfrm>
        </p:grpSpPr>
        <p:sp>
          <p:nvSpPr>
            <p:cNvPr id="111" name="TextBox 110"/>
            <p:cNvSpPr txBox="1"/>
            <p:nvPr/>
          </p:nvSpPr>
          <p:spPr>
            <a:xfrm>
              <a:off x="5772158" y="1523983"/>
              <a:ext cx="594549" cy="26161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smtClean="0">
                  <a:cs typeface="Arial" pitchFamily="34" charset="0"/>
                </a:rPr>
                <a:t>SP</a:t>
              </a:r>
              <a:endParaRPr lang="en-US" sz="1700" b="1" dirty="0" smtClean="0">
                <a:cs typeface="Arial" pitchFamily="34" charset="0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6076091" y="1647809"/>
              <a:ext cx="16987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786446" y="1247756"/>
            <a:ext cx="594549" cy="261610"/>
            <a:chOff x="5786446" y="1247756"/>
            <a:chExt cx="594549" cy="261610"/>
          </a:xfrm>
        </p:grpSpPr>
        <p:sp>
          <p:nvSpPr>
            <p:cNvPr id="114" name="TextBox 113"/>
            <p:cNvSpPr txBox="1"/>
            <p:nvPr/>
          </p:nvSpPr>
          <p:spPr>
            <a:xfrm>
              <a:off x="5786446" y="1247756"/>
              <a:ext cx="594549" cy="26161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smtClean="0">
                  <a:cs typeface="Arial" pitchFamily="34" charset="0"/>
                </a:rPr>
                <a:t>SP</a:t>
              </a:r>
              <a:endParaRPr lang="en-US" sz="1700" b="1" dirty="0" smtClean="0">
                <a:cs typeface="Arial" pitchFamily="34" charset="0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6090379" y="1371582"/>
              <a:ext cx="169871" cy="0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8024544" y="1986277"/>
            <a:ext cx="934292" cy="261610"/>
            <a:chOff x="8024544" y="1986277"/>
            <a:chExt cx="934292" cy="261610"/>
          </a:xfrm>
        </p:grpSpPr>
        <p:sp>
          <p:nvSpPr>
            <p:cNvPr id="117" name="TextBox 116"/>
            <p:cNvSpPr txBox="1"/>
            <p:nvPr/>
          </p:nvSpPr>
          <p:spPr>
            <a:xfrm>
              <a:off x="8024544" y="1986277"/>
              <a:ext cx="934292" cy="26161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smtClean="0">
                  <a:cs typeface="Arial" pitchFamily="34" charset="0"/>
                </a:rPr>
                <a:t>     BP+6</a:t>
              </a:r>
              <a:endParaRPr lang="en-US" sz="1700" b="1" dirty="0" smtClean="0">
                <a:cs typeface="Arial" pitchFamily="34" charset="0"/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8096411" y="2105011"/>
              <a:ext cx="16987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214282" y="2659257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688975" algn="l"/>
                <a:tab pos="2398713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mul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CX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AX*CX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DX:AX (DX=0)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10312" y="3418768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	pop    BP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31" grpId="0" animBg="1"/>
      <p:bldP spid="32" grpId="0" animBg="1"/>
      <p:bldP spid="34" grpId="0" animBg="1"/>
      <p:bldP spid="108" grpId="0" animBg="1"/>
      <p:bldP spid="119" grpId="0" animBg="1"/>
      <p:bldP spid="1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228600" y="345123"/>
            <a:ext cx="8305800" cy="528637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2.1 </a:t>
            </a:r>
            <a:r>
              <a:rPr lang="en-US" sz="2800" dirty="0" err="1" smtClean="0">
                <a:solidFill>
                  <a:schemeClr val="tx1"/>
                </a:solidFill>
              </a:rPr>
              <a:t>Mở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đầu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27965" y="820738"/>
            <a:ext cx="8778875" cy="6299200"/>
          </a:xfrm>
        </p:spPr>
        <p:txBody>
          <a:bodyPr wrap="square">
            <a:spAutoFit/>
          </a:bodyPr>
          <a:lstStyle/>
          <a:p>
            <a:pPr marL="36513" indent="-36513" algn="just" eaLnBrk="1" hangingPunct="1"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Do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6513" indent="-36513" algn="just" eaLnBrk="1" hangingPunct="1">
              <a:spcBef>
                <a:spcPts val="20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54013" algn="just" eaLnBrk="1" hangingPunct="1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Inline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chèn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4013" algn="just" eaLnBrk="1" hangingPunct="1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module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module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Assembly.</a:t>
            </a:r>
          </a:p>
          <a:p>
            <a:pPr marL="0" indent="0" algn="just" eaLnBrk="1" hangingPunct="1">
              <a:spcBef>
                <a:spcPts val="20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C/C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algn="just" eaLnBrk="1" hangingPunct="1">
              <a:spcBef>
                <a:spcPts val="0"/>
              </a:spcBef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algn="just" eaLnBrk="1" hangingPunct="1">
              <a:spcBef>
                <a:spcPts val="0"/>
              </a:spcBef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43966" y="6357958"/>
            <a:ext cx="331788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BC9B1C8C-A007-43F6-BC63-24B69F94ED01}" type="slidenum">
              <a:rPr lang="en-US" sz="1400"/>
              <a:pPr>
                <a:defRPr/>
              </a:pPr>
              <a:t>2</a:t>
            </a:fld>
            <a:endParaRPr lang="en-US" sz="1400" dirty="0"/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34950" y="379413"/>
            <a:ext cx="8794750" cy="6583362"/>
          </a:xfrm>
        </p:spPr>
        <p:txBody>
          <a:bodyPr>
            <a:noAutofit/>
          </a:bodyPr>
          <a:lstStyle/>
          <a:p>
            <a:pPr marL="120650" indent="0" algn="just">
              <a:lnSpc>
                <a:spcPts val="2700"/>
              </a:lnSpc>
              <a:spcBef>
                <a:spcPts val="300"/>
              </a:spcBef>
              <a:buSzPct val="100000"/>
              <a:buNone/>
              <a:defRPr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Nhận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a, 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Assembly.</a:t>
            </a:r>
          </a:p>
          <a:p>
            <a:pPr marL="120650" indent="0" algn="just">
              <a:lnSpc>
                <a:spcPts val="2700"/>
              </a:lnSpc>
              <a:spcBef>
                <a:spcPts val="0"/>
              </a:spcBef>
              <a:buSzPct val="100000"/>
              <a:buNone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650" indent="0" algn="just">
              <a:lnSpc>
                <a:spcPts val="2700"/>
              </a:lnSpc>
              <a:spcBef>
                <a:spcPts val="0"/>
              </a:spcBef>
              <a:buSzPct val="100000"/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700"/>
              </a:lnSpc>
              <a:spcBef>
                <a:spcPts val="0"/>
              </a:spcBef>
              <a:buSzPct val="100000"/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700"/>
              </a:lnSpc>
              <a:spcBef>
                <a:spcPts val="0"/>
              </a:spcBef>
              <a:buSzPct val="100000"/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700"/>
              </a:lnSpc>
              <a:spcBef>
                <a:spcPts val="0"/>
              </a:spcBef>
              <a:buSzPct val="100000"/>
              <a:buNone/>
              <a:defRPr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0650" indent="0" algn="just">
              <a:lnSpc>
                <a:spcPts val="2700"/>
              </a:lnSpc>
              <a:spcBef>
                <a:spcPts val="0"/>
              </a:spcBef>
              <a:buClrTx/>
              <a:buSzPct val="100000"/>
              <a:buFont typeface="Symbol" pitchFamily="18" charset="2"/>
              <a:buChar char="*"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sz="2500" i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 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(lt1.cpp)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650" indent="0" algn="just">
              <a:lnSpc>
                <a:spcPts val="2800"/>
              </a:lnSpc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72528" y="6451600"/>
            <a:ext cx="548640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8BFA6FD-BA14-47A0-9B2B-3C6132287FAA}" type="slidenum">
              <a:rPr lang="en-US" sz="1400"/>
              <a:pPr>
                <a:defRPr/>
              </a:pPr>
              <a:t>20</a:t>
            </a:fld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571873" y="4386269"/>
            <a:ext cx="1928826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470342" y="2509998"/>
            <a:ext cx="1828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206062" y="131468"/>
            <a:ext cx="8795094" cy="658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</a:t>
            </a: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6715140" y="2000240"/>
            <a:ext cx="169871" cy="0"/>
          </a:xfrm>
          <a:prstGeom prst="straightConnector1">
            <a:avLst/>
          </a:prstGeom>
          <a:ln w="158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89174" y="1817156"/>
            <a:ext cx="3108960" cy="97462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lnSpc>
                <a:spcPts val="1900"/>
              </a:lnSpc>
              <a:tabLst>
                <a:tab pos="4572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a:</a:t>
            </a:r>
            <a:r>
              <a:rPr lang="en-US" sz="1700" b="1" u="sng" dirty="0" smtClean="0">
                <a:solidFill>
                  <a:schemeClr val="bg1"/>
                </a:solidFill>
                <a:cs typeface="Arial" pitchFamily="34" charset="0"/>
              </a:rPr>
              <a:t>-4</a:t>
            </a:r>
          </a:p>
          <a:p>
            <a:pPr marL="115888">
              <a:lnSpc>
                <a:spcPts val="1900"/>
              </a:lnSpc>
              <a:tabLst>
                <a:tab pos="4572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vào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n: </a:t>
            </a:r>
            <a:r>
              <a:rPr lang="en-US" sz="1700" b="1" u="sng" dirty="0" smtClean="0">
                <a:solidFill>
                  <a:schemeClr val="bg1"/>
                </a:solidFill>
                <a:cs typeface="Arial" pitchFamily="34" charset="0"/>
              </a:rPr>
              <a:t>3</a:t>
            </a:r>
          </a:p>
          <a:p>
            <a:pPr marL="115888">
              <a:lnSpc>
                <a:spcPts val="1900"/>
              </a:lnSpc>
              <a:tabLst>
                <a:tab pos="4572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-4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luy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3 la:-64</a:t>
            </a:r>
          </a:p>
          <a:p>
            <a:pPr marL="115888">
              <a:lnSpc>
                <a:spcPts val="1900"/>
              </a:lnSpc>
              <a:tabLst>
                <a:tab pos="4572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tiep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tuc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CT (c/k)?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3970" y="3568364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#include &lt;iostream.h&gt;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3672" y="3846721"/>
            <a:ext cx="841248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#include &lt;conio.h&gt;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3672" y="4111516"/>
            <a:ext cx="841248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int a,n;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3672" y="4378720"/>
            <a:ext cx="841248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extern int LT();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3672" y="4880716"/>
            <a:ext cx="841248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{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3672" y="4624944"/>
            <a:ext cx="841248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void  main()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3672" y="5137674"/>
            <a:ext cx="841248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        char  tl;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0582" y="5390868"/>
            <a:ext cx="8412480" cy="2651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 L1:</a:t>
            </a:r>
          </a:p>
          <a:p>
            <a:pPr marL="115888">
              <a:tabLst>
                <a:tab pos="457200" algn="l"/>
                <a:tab pos="3657600" algn="l"/>
              </a:tabLst>
            </a:pP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0582" y="5662526"/>
            <a:ext cx="8412480" cy="2651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clrscr();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0582" y="6159696"/>
            <a:ext cx="8412480" cy="2651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cout&lt;&lt;“\n Hay vao n:”;      cin&gt;&gt;n;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3672" y="5907366"/>
            <a:ext cx="8412480" cy="2651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cout&lt;&lt;“\n Hay vao a:”;      cin&gt;&gt;a;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49250" y="131763"/>
            <a:ext cx="8794750" cy="658336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lnSpc>
                <a:spcPts val="1800"/>
              </a:lnSpc>
              <a:spcBef>
                <a:spcPts val="0"/>
              </a:spcBef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0" indent="0" algn="just">
              <a:lnSpc>
                <a:spcPts val="2700"/>
              </a:lnSpc>
              <a:spcBef>
                <a:spcPts val="0"/>
              </a:spcBef>
              <a:buClrTx/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0" indent="0" algn="just">
              <a:lnSpc>
                <a:spcPts val="2200"/>
              </a:lnSpc>
              <a:spcBef>
                <a:spcPts val="0"/>
              </a:spcBef>
              <a:buClrTx/>
              <a:buSzPct val="100000"/>
              <a:buFont typeface="Symbol" pitchFamily="18" charset="2"/>
              <a:buChar char="*"/>
              <a:defRPr/>
            </a:pPr>
            <a:r>
              <a:rPr lang="en-US" sz="2500" dirty="0" smtClean="0"/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(lt2.asm)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72528" y="6470650"/>
            <a:ext cx="548640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8BFA6FD-BA14-47A0-9B2B-3C6132287FAA}" type="slidenum">
              <a:rPr lang="en-US" sz="1400"/>
              <a:pPr>
                <a:defRPr/>
              </a:pPr>
              <a:t>21</a:t>
            </a:fld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571873" y="4386269"/>
            <a:ext cx="1928826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470342" y="2509998"/>
            <a:ext cx="1828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206062" y="400050"/>
            <a:ext cx="8795094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</a:t>
            </a: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6715140" y="2000240"/>
            <a:ext cx="169871" cy="0"/>
          </a:xfrm>
          <a:prstGeom prst="straightConnector1">
            <a:avLst/>
          </a:prstGeom>
          <a:ln w="158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53932" y="454522"/>
            <a:ext cx="8229600" cy="2651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cout&lt;&lt;“\n”&lt;&lt;a&lt;&lt;“ luy thua “&lt;&lt;n&lt;&lt;“ la:”&lt;&lt;LT();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8742" y="718120"/>
            <a:ext cx="8229600" cy="2651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 n Co tiep tuc CT (c/k)?”;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8742" y="977404"/>
            <a:ext cx="8229600" cy="2651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tl=getch();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8742" y="1239014"/>
            <a:ext cx="8229600" cy="2651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if (tl==‘c’) goto L1;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8742" y="1505962"/>
            <a:ext cx="8229600" cy="2651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}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6072" y="2185600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.MODEL large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6072" y="2465010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.DATA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72" y="2717224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EXTRN  _a:word,_n:word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6072" y="2972996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.CODE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6072" y="3235838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PUBLIC  @LT$qv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072" y="3503042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@LT$qv   PROC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072" y="4028086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13982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mov  CX,_n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Giá trị biến n được đưa vào CX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6072" y="4302669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13982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mov  AX,1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Tích nằm trong AX (lúc đầu bằng 1)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6072" y="4564884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13982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and  CX,CX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Xét trường hợp n=0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6072" y="4843064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13982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jz       L3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n=0 thì nhảy đến L3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072" y="5126314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65138" algn="l"/>
                <a:tab pos="1139825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L2: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mul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BX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AX*BX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DX:AX (DX=0)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6072" y="5404122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13982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loop   L2	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6072" y="5682456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65138" algn="l"/>
                <a:tab pos="113982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L3:	ret	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6072" y="5948775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@LT$qv   ENDP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6072" y="6198709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        END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0768" y="3753708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139825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BX,_a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BX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34950" y="381000"/>
            <a:ext cx="8794750" cy="6583363"/>
          </a:xfrm>
        </p:spPr>
        <p:txBody>
          <a:bodyPr>
            <a:noAutofit/>
          </a:bodyPr>
          <a:lstStyle/>
          <a:p>
            <a:pPr marL="1066800" indent="-1066800" algn="just">
              <a:lnSpc>
                <a:spcPts val="2600"/>
              </a:lnSpc>
              <a:spcBef>
                <a:spcPts val="0"/>
              </a:spcBef>
              <a:buSzPct val="100000"/>
              <a:buNone/>
              <a:defRPr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</a:rPr>
              <a:t>PUBLIC, EXTERNAL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120650" indent="0" algn="just">
              <a:lnSpc>
                <a:spcPts val="2700"/>
              </a:lnSpc>
              <a:spcBef>
                <a:spcPts val="0"/>
              </a:spcBef>
              <a:buClrTx/>
              <a:buSzPct val="100000"/>
              <a:buFont typeface="Symbol" pitchFamily="18" charset="2"/>
              <a:buChar char="*"/>
              <a:defRPr/>
            </a:pPr>
            <a:r>
              <a:rPr lang="en-US" sz="2500" dirty="0" smtClean="0"/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sz="2500" i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 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(lt11.cpp)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650" indent="0" algn="just">
              <a:lnSpc>
                <a:spcPts val="2600"/>
              </a:lnSpc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120650" indent="0" algn="just">
              <a:lnSpc>
                <a:spcPts val="2600"/>
              </a:lnSpc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120650" indent="0" algn="just">
              <a:lnSpc>
                <a:spcPts val="3000"/>
              </a:lnSpc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r>
              <a:rPr lang="en-US" sz="2500" dirty="0" smtClean="0"/>
              <a:t> </a:t>
            </a:r>
          </a:p>
          <a:p>
            <a:pPr marL="344488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344488" indent="0" algn="just"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500" dirty="0" smtClean="0"/>
              <a:t>    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53478" y="6451600"/>
            <a:ext cx="548640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8BFA6FD-BA14-47A0-9B2B-3C6132287FAA}" type="slidenum">
              <a:rPr lang="en-US" sz="1400"/>
              <a:pPr>
                <a:defRPr/>
              </a:pPr>
              <a:t>22</a:t>
            </a:fld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571873" y="4386269"/>
            <a:ext cx="1928826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470342" y="2509998"/>
            <a:ext cx="1828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3020" y="1775612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#include &lt;iostream.h&gt;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2722" y="2055374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#include &lt;conio.h&gt;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2722" y="2573788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extern int LT(int i1);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2722" y="3112634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{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2722" y="2845932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void  main()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2722" y="3380522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        char  tl;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722" y="3648608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 L1:</a:t>
            </a:r>
          </a:p>
          <a:p>
            <a:pPr marL="115888">
              <a:tabLst>
                <a:tab pos="457200" algn="l"/>
                <a:tab pos="3657600" algn="l"/>
              </a:tabLst>
            </a:pP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722" y="4189066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clrscr();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722" y="4742136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cout&lt;&lt;“\n Hay vao n:”;      cin&gt;&gt;n;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722" y="5017420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cout&lt;&lt;“\n”&lt;&lt;a&lt;&lt;“ luy thua  ”&lt;&lt;n&lt;&lt;“ la: “&lt;&lt;LT(a);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722" y="5258202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 n Co tiep tuc CT (c/k)?”;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722" y="5528416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tl=getch();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2722" y="5800956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if (tl==‘c’) goto L1;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2722" y="6063844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5222" y="3912984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int a;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222" y="2309016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int n;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0930" y="4466304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cout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&lt;&lt;“\n 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a:”;   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cin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&gt;&gt;a;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6" grpId="0" animBg="1"/>
      <p:bldP spid="37" grpId="0" animBg="1"/>
      <p:bldP spid="3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31140" y="373380"/>
            <a:ext cx="8794750" cy="6583363"/>
          </a:xfrm>
        </p:spPr>
        <p:txBody>
          <a:bodyPr>
            <a:noAutofit/>
          </a:bodyPr>
          <a:lstStyle/>
          <a:p>
            <a:pPr marL="120650" indent="0" algn="just">
              <a:spcBef>
                <a:spcPts val="300"/>
              </a:spcBef>
              <a:buClrTx/>
              <a:buSzPct val="100000"/>
              <a:buFont typeface="Symbol" pitchFamily="18" charset="2"/>
              <a:buChar char="*"/>
              <a:defRPr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(lt22.asm)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r>
              <a:rPr lang="en-US" sz="2500" dirty="0" smtClean="0"/>
              <a:t> </a:t>
            </a:r>
          </a:p>
          <a:p>
            <a:pPr marL="344488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344488" indent="0" algn="just"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500" dirty="0" smtClean="0"/>
              <a:t>    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96328" y="6357958"/>
            <a:ext cx="548640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8BFA6FD-BA14-47A0-9B2B-3C6132287FAA}" type="slidenum">
              <a:rPr lang="en-US" sz="1400"/>
              <a:pPr>
                <a:defRPr/>
              </a:pPr>
              <a:t>23</a:t>
            </a:fld>
            <a:endParaRPr lang="en-US" sz="14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470342" y="2509998"/>
            <a:ext cx="1828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4282" y="770254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.MODEL large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4282" y="1561710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.CODE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4282" y="1801442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PUBLIC  @LT$qi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4282" y="1033444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.DATA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4282" y="1296286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 EXTRN _n:word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282" y="2081599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@LT$qi  PROC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4282" y="2893510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2398713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BX,[BP+6]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4282" y="3446580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2398713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mov  AX,1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Tích  nằm trong AX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4282" y="3710200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914400" algn="l"/>
                <a:tab pos="2398713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and   CX,CX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Xét trường hợp n=0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4282" y="3967925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2398713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jz       L3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n=0 thì nhảy đến L3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4282" y="4236185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688975" algn="l"/>
                <a:tab pos="2398713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L2:	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4282" y="4767108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loop  L2	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4282" y="5584629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ret	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4282" y="5852496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@LT$qi  ENDP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4282" y="6121480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END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4282" y="2619546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mov  BP,SP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4282" y="2348301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push BP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4282" y="5038892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L3:	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4282" y="4502516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688975" algn="l"/>
                <a:tab pos="2398713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mul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BX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AX*BX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DX:AX (DX=0)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0312" y="5306997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	pop    BP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301193" y="2376560"/>
            <a:ext cx="1794572" cy="1206794"/>
            <a:chOff x="6301193" y="2376560"/>
            <a:chExt cx="1794572" cy="1206794"/>
          </a:xfrm>
        </p:grpSpPr>
        <p:cxnSp>
          <p:nvCxnSpPr>
            <p:cNvPr id="53" name="Straight Connector 52"/>
            <p:cNvCxnSpPr/>
            <p:nvPr/>
          </p:nvCxnSpPr>
          <p:spPr>
            <a:xfrm rot="5400000">
              <a:off x="7500668" y="2979703"/>
              <a:ext cx="1188720" cy="147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302668" y="3582051"/>
              <a:ext cx="1791623" cy="130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5707571" y="2970182"/>
              <a:ext cx="1188720" cy="147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792613" y="3205236"/>
            <a:ext cx="594549" cy="261610"/>
            <a:chOff x="5762633" y="1995473"/>
            <a:chExt cx="594549" cy="261610"/>
          </a:xfrm>
        </p:grpSpPr>
        <p:sp>
          <p:nvSpPr>
            <p:cNvPr id="57" name="TextBox 56"/>
            <p:cNvSpPr txBox="1"/>
            <p:nvPr/>
          </p:nvSpPr>
          <p:spPr>
            <a:xfrm>
              <a:off x="5762633" y="1995473"/>
              <a:ext cx="594549" cy="26161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smtClean="0">
                  <a:cs typeface="Arial" pitchFamily="34" charset="0"/>
                </a:rPr>
                <a:t>SP</a:t>
              </a:r>
              <a:endParaRPr lang="en-US" sz="1700" b="1" dirty="0" smtClean="0">
                <a:cs typeface="Arial" pitchFamily="34" charset="0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6066566" y="2119299"/>
              <a:ext cx="16987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6302428" y="2572148"/>
            <a:ext cx="1799573" cy="261610"/>
            <a:chOff x="6272448" y="1362385"/>
            <a:chExt cx="1799573" cy="261610"/>
          </a:xfrm>
          <a:solidFill>
            <a:srgbClr val="0070C0"/>
          </a:solidFill>
        </p:grpSpPr>
        <p:sp>
          <p:nvSpPr>
            <p:cNvPr id="60" name="TextBox 59"/>
            <p:cNvSpPr txBox="1"/>
            <p:nvPr/>
          </p:nvSpPr>
          <p:spPr>
            <a:xfrm>
              <a:off x="6280423" y="1362385"/>
              <a:ext cx="1783648" cy="26161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 algn="ctr">
                <a:spcBef>
                  <a:spcPts val="300"/>
                </a:spcBef>
                <a:tabLst>
                  <a:tab pos="3657600" algn="l"/>
                </a:tabLst>
              </a:pPr>
              <a:r>
                <a:rPr lang="en-US" sz="1700" b="1" smtClean="0">
                  <a:solidFill>
                    <a:schemeClr val="bg1"/>
                  </a:solidFill>
                  <a:cs typeface="Arial" pitchFamily="34" charset="0"/>
                </a:rPr>
                <a:t>BP</a:t>
              </a:r>
              <a:endParaRPr lang="en-US" sz="1700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6272448" y="1505261"/>
              <a:ext cx="76442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7601" y="1510025"/>
              <a:ext cx="76442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8031004" y="2476578"/>
            <a:ext cx="934292" cy="261610"/>
            <a:chOff x="8001024" y="1266815"/>
            <a:chExt cx="934292" cy="261610"/>
          </a:xfrm>
          <a:solidFill>
            <a:srgbClr val="0070C0"/>
          </a:solidFill>
        </p:grpSpPr>
        <p:sp>
          <p:nvSpPr>
            <p:cNvPr id="64" name="TextBox 63"/>
            <p:cNvSpPr txBox="1"/>
            <p:nvPr/>
          </p:nvSpPr>
          <p:spPr>
            <a:xfrm>
              <a:off x="8001024" y="1266815"/>
              <a:ext cx="93429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dirty="0" smtClean="0">
                  <a:cs typeface="Arial" pitchFamily="34" charset="0"/>
                </a:rPr>
                <a:t>     BP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8082417" y="1371260"/>
              <a:ext cx="169871" cy="0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292679" y="3324559"/>
            <a:ext cx="1799573" cy="261610"/>
            <a:chOff x="6262699" y="2114865"/>
            <a:chExt cx="1799573" cy="261610"/>
          </a:xfrm>
          <a:solidFill>
            <a:srgbClr val="0070C0"/>
          </a:solidFill>
        </p:grpSpPr>
        <p:sp>
          <p:nvSpPr>
            <p:cNvPr id="67" name="TextBox 66"/>
            <p:cNvSpPr txBox="1"/>
            <p:nvPr/>
          </p:nvSpPr>
          <p:spPr>
            <a:xfrm>
              <a:off x="6270674" y="2114865"/>
              <a:ext cx="1783648" cy="26161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 algn="ctr">
                <a:spcBef>
                  <a:spcPts val="300"/>
                </a:spcBef>
                <a:tabLst>
                  <a:tab pos="3657600" algn="l"/>
                </a:tabLst>
              </a:pPr>
              <a:r>
                <a:rPr lang="en-US" sz="1700" b="1" smtClean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endParaRPr lang="en-US" sz="1700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6262699" y="2257741"/>
              <a:ext cx="76442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297852" y="2262505"/>
              <a:ext cx="76442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6296309" y="2862333"/>
            <a:ext cx="1801368" cy="43088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400" smtClean="0">
                <a:solidFill>
                  <a:schemeClr val="bg1"/>
                </a:solidFill>
                <a:cs typeface="Arial" pitchFamily="34" charset="0"/>
              </a:rPr>
              <a:t>Địa chỉ lệnh tiếp theo</a:t>
            </a:r>
          </a:p>
          <a:p>
            <a:pPr marL="115888">
              <a:tabLst>
                <a:tab pos="688975" algn="l"/>
                <a:tab pos="3657600" algn="l"/>
              </a:tabLst>
            </a:pPr>
            <a:r>
              <a:rPr lang="en-US" sz="1400" smtClean="0">
                <a:solidFill>
                  <a:schemeClr val="bg1"/>
                </a:solidFill>
                <a:cs typeface="Arial" pitchFamily="34" charset="0"/>
              </a:rPr>
              <a:t>(4 byte -&gt; ngăn xếp)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802138" y="2733746"/>
            <a:ext cx="594549" cy="261610"/>
            <a:chOff x="5772158" y="1523983"/>
            <a:chExt cx="594549" cy="261610"/>
          </a:xfrm>
        </p:grpSpPr>
        <p:sp>
          <p:nvSpPr>
            <p:cNvPr id="72" name="TextBox 71"/>
            <p:cNvSpPr txBox="1"/>
            <p:nvPr/>
          </p:nvSpPr>
          <p:spPr>
            <a:xfrm>
              <a:off x="5772158" y="1523983"/>
              <a:ext cx="594549" cy="26161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smtClean="0">
                  <a:cs typeface="Arial" pitchFamily="34" charset="0"/>
                </a:rPr>
                <a:t>SP</a:t>
              </a:r>
              <a:endParaRPr lang="en-US" sz="1700" b="1" dirty="0" smtClean="0">
                <a:cs typeface="Arial" pitchFamily="34" charset="0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6076091" y="1647809"/>
              <a:ext cx="16987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816426" y="2457519"/>
            <a:ext cx="594549" cy="261610"/>
            <a:chOff x="5786446" y="1247756"/>
            <a:chExt cx="594549" cy="261610"/>
          </a:xfrm>
          <a:solidFill>
            <a:schemeClr val="bg1"/>
          </a:solidFill>
        </p:grpSpPr>
        <p:sp>
          <p:nvSpPr>
            <p:cNvPr id="75" name="TextBox 74"/>
            <p:cNvSpPr txBox="1"/>
            <p:nvPr/>
          </p:nvSpPr>
          <p:spPr>
            <a:xfrm>
              <a:off x="5786446" y="1247756"/>
              <a:ext cx="594549" cy="26161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smtClean="0">
                  <a:cs typeface="Arial" pitchFamily="34" charset="0"/>
                </a:rPr>
                <a:t>SP</a:t>
              </a:r>
              <a:endParaRPr lang="en-US" sz="1700" b="1" dirty="0" smtClean="0">
                <a:cs typeface="Arial" pitchFamily="34" charset="0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6090379" y="1371582"/>
              <a:ext cx="169871" cy="0"/>
            </a:xfrm>
            <a:prstGeom prst="straightConnector1">
              <a:avLst/>
            </a:prstGeom>
            <a:grpFill/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8054524" y="3196040"/>
            <a:ext cx="934292" cy="261610"/>
            <a:chOff x="8024544" y="1986277"/>
            <a:chExt cx="934292" cy="261610"/>
          </a:xfrm>
        </p:grpSpPr>
        <p:sp>
          <p:nvSpPr>
            <p:cNvPr id="78" name="TextBox 77"/>
            <p:cNvSpPr txBox="1"/>
            <p:nvPr/>
          </p:nvSpPr>
          <p:spPr>
            <a:xfrm>
              <a:off x="8024544" y="1986277"/>
              <a:ext cx="934292" cy="26161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smtClean="0">
                  <a:cs typeface="Arial" pitchFamily="34" charset="0"/>
                </a:rPr>
                <a:t>     BP+6</a:t>
              </a:r>
              <a:endParaRPr lang="en-US" sz="1700" b="1" dirty="0" smtClean="0">
                <a:cs typeface="Arial" pitchFamily="34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8096411" y="2105011"/>
              <a:ext cx="16987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214282" y="3164239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2398713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mov  CX,_n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Giá trị biến n đưa vào CX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5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1" grpId="0" animBg="1"/>
      <p:bldP spid="70" grpId="0" animBg="1"/>
      <p:bldP spid="8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7330" y="392430"/>
            <a:ext cx="8794750" cy="6400800"/>
          </a:xfrm>
        </p:spPr>
        <p:txBody>
          <a:bodyPr>
            <a:noAutofit/>
          </a:bodyPr>
          <a:lstStyle/>
          <a:p>
            <a:pPr marL="0" indent="0" algn="just">
              <a:lnSpc>
                <a:spcPts val="3000"/>
              </a:lnSpc>
              <a:spcBef>
                <a:spcPts val="0"/>
              </a:spcBef>
              <a:buSzPct val="100000"/>
              <a:buNone/>
              <a:defRPr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a, 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3000"/>
              </a:lnSpc>
              <a:spcBef>
                <a:spcPts val="0"/>
              </a:spcBef>
              <a:buSzPct val="100000"/>
              <a:buNone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</a:t>
            </a:r>
          </a:p>
          <a:p>
            <a:pPr marL="120650" indent="0" algn="just">
              <a:lnSpc>
                <a:spcPts val="3000"/>
              </a:lnSpc>
              <a:spcBef>
                <a:spcPts val="0"/>
              </a:spcBef>
              <a:buSzPct val="100000"/>
              <a:buNone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0650" indent="0" algn="just">
              <a:lnSpc>
                <a:spcPts val="3000"/>
              </a:lnSpc>
              <a:spcBef>
                <a:spcPts val="0"/>
              </a:spcBef>
              <a:buClrTx/>
              <a:buSzPct val="100000"/>
              <a:buFont typeface="Symbol" pitchFamily="18" charset="2"/>
              <a:buChar char="*"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sz="2500" i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 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(lt111.cpp)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3000"/>
              </a:lnSpc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r>
              <a:rPr lang="en-US" sz="2500" dirty="0" smtClean="0"/>
              <a:t> </a:t>
            </a:r>
          </a:p>
          <a:p>
            <a:pPr marL="344488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344488" indent="0" algn="just"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500" dirty="0" smtClean="0"/>
              <a:t>    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11568" y="6424930"/>
            <a:ext cx="548640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8BFA6FD-BA14-47A0-9B2B-3C6132287FAA}" type="slidenum">
              <a:rPr lang="en-US" sz="1400"/>
              <a:pPr>
                <a:defRPr/>
              </a:pPr>
              <a:t>24</a:t>
            </a:fld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571873" y="4386269"/>
            <a:ext cx="1928826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470342" y="2509998"/>
            <a:ext cx="1828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7770" y="2060612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#include &lt;iostream.h&gt;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7472" y="2328944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#include &lt;conio.h&gt;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7472" y="2600398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extern int LT(int i1, int i2);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7472" y="3146614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{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7472" y="2876352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void  main()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7472" y="3402822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        char  tl;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7472" y="3659228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 L1:</a:t>
            </a:r>
          </a:p>
          <a:p>
            <a:pPr marL="115888">
              <a:tabLst>
                <a:tab pos="457200" algn="l"/>
                <a:tab pos="3657600" algn="l"/>
              </a:tabLst>
            </a:pP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7472" y="4187756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clrscr();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7472" y="4759626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cout&lt;&lt;“\n Hay vao n:”;      cin&gt;&gt;n;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472" y="5023480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cout&lt;&lt;“\n”&lt;&lt;a&lt;&lt;“ luy thua  ”&lt;&lt;n&lt;&lt;“ la: “&lt;&lt;LT(a,n);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7472" y="5309232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 n Co tiep tuc CT (c/k)?”;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7472" y="5583256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tl=getch();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7472" y="5859606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if (tl==‘c’) goto L1;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7472" y="6126054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9972" y="3927164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int a,n;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680" y="4468804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cout&lt;&lt;“\n Hay vao a:”;      cin&gt;&gt;a;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6" grpId="0" animBg="1"/>
      <p:bldP spid="37" grpId="0" animBg="1"/>
      <p:bldP spid="3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12090" y="316230"/>
            <a:ext cx="8794750" cy="6583363"/>
          </a:xfrm>
        </p:spPr>
        <p:txBody>
          <a:bodyPr>
            <a:noAutofit/>
          </a:bodyPr>
          <a:lstStyle/>
          <a:p>
            <a:pPr marL="120650" indent="0" algn="just">
              <a:spcBef>
                <a:spcPts val="600"/>
              </a:spcBef>
              <a:buClrTx/>
              <a:buSzPct val="100000"/>
              <a:buFont typeface="Symbol" pitchFamily="18" charset="2"/>
              <a:buChar char="*"/>
              <a:defRPr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(lt222.asm)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r>
              <a:rPr lang="en-US" sz="2500" dirty="0" smtClean="0"/>
              <a:t> </a:t>
            </a:r>
          </a:p>
          <a:p>
            <a:pPr marL="344488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344488" indent="0" algn="just"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500" dirty="0" smtClean="0"/>
              <a:t>    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01090" y="6357958"/>
            <a:ext cx="548640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8BFA6FD-BA14-47A0-9B2B-3C6132287FAA}" type="slidenum">
              <a:rPr lang="en-US" sz="1400"/>
              <a:pPr>
                <a:defRPr/>
              </a:pPr>
              <a:t>25</a:t>
            </a:fld>
            <a:endParaRPr lang="en-US" sz="14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470342" y="2509998"/>
            <a:ext cx="1828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4282" y="792364"/>
            <a:ext cx="5394960" cy="2926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.MODEL large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4282" y="1097270"/>
            <a:ext cx="5394960" cy="2926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.CODE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4282" y="1405082"/>
            <a:ext cx="5394960" cy="2926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PUBLIC  @LT$qii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282" y="1700229"/>
            <a:ext cx="5394960" cy="2926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@LT$qii  PROC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4282" y="2606139"/>
            <a:ext cx="5394960" cy="2926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2398713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BX,[BP+6]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4282" y="3192749"/>
            <a:ext cx="5394960" cy="2926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2398713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AX,1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4282" y="3490409"/>
            <a:ext cx="5394960" cy="2926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914400" algn="l"/>
                <a:tab pos="2398713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and   CX,CX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Xét trường hợp n=0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4282" y="3782174"/>
            <a:ext cx="5394960" cy="2926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2398713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jz       L3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n=0 thì nhảy đến L3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4282" y="4084475"/>
            <a:ext cx="5394960" cy="2926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688975" algn="l"/>
                <a:tab pos="2398713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L2:	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4282" y="4668238"/>
            <a:ext cx="5394960" cy="2926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loop  L2	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4282" y="5568329"/>
            <a:ext cx="5394960" cy="2926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ret	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4282" y="5854996"/>
            <a:ext cx="5394960" cy="2926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@LT$qii  ENDP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4282" y="6134660"/>
            <a:ext cx="5394960" cy="2926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END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4282" y="2306256"/>
            <a:ext cx="5394960" cy="2926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mov  BP,SP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4282" y="2000971"/>
            <a:ext cx="5394960" cy="2926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push BP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4282" y="4974062"/>
            <a:ext cx="5394960" cy="2926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L3:	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4282" y="4384846"/>
            <a:ext cx="5394960" cy="2926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688975" algn="l"/>
                <a:tab pos="2398713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mul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BX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AX*BX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DX:AX (DX=0)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0312" y="5275957"/>
            <a:ext cx="5394960" cy="2926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	pop    BP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6301193" y="2414580"/>
            <a:ext cx="1794572" cy="1472561"/>
            <a:chOff x="6301193" y="3555716"/>
            <a:chExt cx="1794572" cy="1472561"/>
          </a:xfrm>
        </p:grpSpPr>
        <p:cxnSp>
          <p:nvCxnSpPr>
            <p:cNvPr id="53" name="Straight Connector 52"/>
            <p:cNvCxnSpPr/>
            <p:nvPr/>
          </p:nvCxnSpPr>
          <p:spPr>
            <a:xfrm rot="5400000">
              <a:off x="7363508" y="4296019"/>
              <a:ext cx="1463040" cy="147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302668" y="5021347"/>
              <a:ext cx="1791623" cy="130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5570411" y="4286498"/>
              <a:ext cx="1463040" cy="147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5"/>
          <p:cNvGrpSpPr/>
          <p:nvPr/>
        </p:nvGrpSpPr>
        <p:grpSpPr>
          <a:xfrm>
            <a:off x="5792613" y="3205236"/>
            <a:ext cx="594549" cy="261610"/>
            <a:chOff x="5762633" y="1995473"/>
            <a:chExt cx="594549" cy="261610"/>
          </a:xfrm>
        </p:grpSpPr>
        <p:sp>
          <p:nvSpPr>
            <p:cNvPr id="57" name="TextBox 56"/>
            <p:cNvSpPr txBox="1"/>
            <p:nvPr/>
          </p:nvSpPr>
          <p:spPr>
            <a:xfrm>
              <a:off x="5762633" y="1995473"/>
              <a:ext cx="594549" cy="26161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dirty="0" smtClean="0">
                  <a:cs typeface="Arial" pitchFamily="34" charset="0"/>
                </a:rPr>
                <a:t>SP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6066566" y="2119299"/>
              <a:ext cx="16987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8"/>
          <p:cNvGrpSpPr/>
          <p:nvPr/>
        </p:nvGrpSpPr>
        <p:grpSpPr>
          <a:xfrm>
            <a:off x="6302428" y="2572148"/>
            <a:ext cx="1799573" cy="261610"/>
            <a:chOff x="6272448" y="1362385"/>
            <a:chExt cx="1799573" cy="261610"/>
          </a:xfrm>
          <a:solidFill>
            <a:srgbClr val="0070C0"/>
          </a:solidFill>
        </p:grpSpPr>
        <p:sp>
          <p:nvSpPr>
            <p:cNvPr id="60" name="TextBox 59"/>
            <p:cNvSpPr txBox="1"/>
            <p:nvPr/>
          </p:nvSpPr>
          <p:spPr>
            <a:xfrm>
              <a:off x="6280423" y="1362385"/>
              <a:ext cx="1783648" cy="26161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 algn="ctr">
                <a:spcBef>
                  <a:spcPts val="300"/>
                </a:spcBef>
                <a:tabLst>
                  <a:tab pos="3657600" algn="l"/>
                </a:tabLst>
              </a:pPr>
              <a:r>
                <a:rPr lang="en-US" sz="1700" b="1" smtClean="0">
                  <a:solidFill>
                    <a:schemeClr val="bg1"/>
                  </a:solidFill>
                  <a:cs typeface="Arial" pitchFamily="34" charset="0"/>
                </a:rPr>
                <a:t>BP</a:t>
              </a:r>
              <a:endParaRPr lang="en-US" sz="1700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6272448" y="1505261"/>
              <a:ext cx="76442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7601" y="1510025"/>
              <a:ext cx="76442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2"/>
          <p:cNvGrpSpPr/>
          <p:nvPr/>
        </p:nvGrpSpPr>
        <p:grpSpPr>
          <a:xfrm>
            <a:off x="8031004" y="2476578"/>
            <a:ext cx="934292" cy="261610"/>
            <a:chOff x="8001024" y="1266815"/>
            <a:chExt cx="934292" cy="261610"/>
          </a:xfrm>
        </p:grpSpPr>
        <p:sp>
          <p:nvSpPr>
            <p:cNvPr id="64" name="TextBox 63"/>
            <p:cNvSpPr txBox="1"/>
            <p:nvPr/>
          </p:nvSpPr>
          <p:spPr>
            <a:xfrm>
              <a:off x="8001024" y="1266815"/>
              <a:ext cx="934292" cy="26161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smtClean="0">
                  <a:cs typeface="Arial" pitchFamily="34" charset="0"/>
                </a:rPr>
                <a:t>     BP</a:t>
              </a:r>
              <a:endParaRPr lang="en-US" sz="1700" b="1" dirty="0" smtClean="0">
                <a:cs typeface="Arial" pitchFamily="34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8082417" y="1371260"/>
              <a:ext cx="16987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6300654" y="3614738"/>
            <a:ext cx="1791598" cy="261610"/>
            <a:chOff x="6300654" y="3614738"/>
            <a:chExt cx="1791598" cy="261610"/>
          </a:xfrm>
          <a:solidFill>
            <a:srgbClr val="0070C0"/>
          </a:solidFill>
        </p:grpSpPr>
        <p:sp>
          <p:nvSpPr>
            <p:cNvPr id="67" name="TextBox 66"/>
            <p:cNvSpPr txBox="1"/>
            <p:nvPr/>
          </p:nvSpPr>
          <p:spPr>
            <a:xfrm>
              <a:off x="6300654" y="3614738"/>
              <a:ext cx="1783648" cy="26161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 algn="ctr">
                <a:spcBef>
                  <a:spcPts val="300"/>
                </a:spcBef>
                <a:tabLst>
                  <a:tab pos="3657600" algn="l"/>
                </a:tabLst>
              </a:pPr>
              <a:r>
                <a:rPr lang="en-US" sz="1700" b="1" smtClean="0">
                  <a:solidFill>
                    <a:schemeClr val="bg1"/>
                  </a:solidFill>
                  <a:cs typeface="Arial" pitchFamily="34" charset="0"/>
                </a:rPr>
                <a:t>n</a:t>
              </a:r>
              <a:endParaRPr lang="en-US" sz="1700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6302204" y="3757614"/>
              <a:ext cx="76442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327832" y="3762378"/>
              <a:ext cx="76442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6296309" y="2862333"/>
            <a:ext cx="1801368" cy="43088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400" dirty="0" err="1" smtClean="0">
                <a:solidFill>
                  <a:schemeClr val="bg1"/>
                </a:solidFill>
                <a:cs typeface="Arial" pitchFamily="34" charset="0"/>
              </a:rPr>
              <a:t>Địa</a:t>
            </a:r>
            <a:r>
              <a:rPr 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Arial" pitchFamily="34" charset="0"/>
              </a:rPr>
              <a:t>chỉ</a:t>
            </a:r>
            <a:r>
              <a:rPr 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Arial" pitchFamily="34" charset="0"/>
              </a:rPr>
              <a:t>lệnh</a:t>
            </a:r>
            <a:r>
              <a:rPr 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Arial" pitchFamily="34" charset="0"/>
              </a:rPr>
              <a:t>tiếp</a:t>
            </a:r>
            <a:r>
              <a:rPr 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Arial" pitchFamily="34" charset="0"/>
              </a:rPr>
              <a:t>theo</a:t>
            </a:r>
            <a:endParaRPr lang="en-US" sz="14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115888">
              <a:tabLst>
                <a:tab pos="688975" algn="l"/>
                <a:tab pos="3657600" algn="l"/>
              </a:tabLst>
            </a:pPr>
            <a:r>
              <a:rPr lang="en-US" sz="1400" dirty="0" smtClean="0">
                <a:solidFill>
                  <a:schemeClr val="bg1"/>
                </a:solidFill>
                <a:cs typeface="Arial" pitchFamily="34" charset="0"/>
              </a:rPr>
              <a:t>(4 byte -&gt; </a:t>
            </a:r>
            <a:r>
              <a:rPr lang="en-US" sz="1400" dirty="0" err="1" smtClean="0">
                <a:solidFill>
                  <a:schemeClr val="bg1"/>
                </a:solidFill>
                <a:cs typeface="Arial" pitchFamily="34" charset="0"/>
              </a:rPr>
              <a:t>ngăn</a:t>
            </a:r>
            <a:r>
              <a:rPr 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Arial" pitchFamily="34" charset="0"/>
              </a:rPr>
              <a:t>xếp</a:t>
            </a:r>
            <a:r>
              <a:rPr lang="en-US" sz="1400" dirty="0" smtClean="0">
                <a:solidFill>
                  <a:schemeClr val="bg1"/>
                </a:solidFill>
                <a:cs typeface="Arial" pitchFamily="34" charset="0"/>
              </a:rPr>
              <a:t>)</a:t>
            </a:r>
          </a:p>
        </p:txBody>
      </p:sp>
      <p:grpSp>
        <p:nvGrpSpPr>
          <p:cNvPr id="9" name="Group 70"/>
          <p:cNvGrpSpPr/>
          <p:nvPr/>
        </p:nvGrpSpPr>
        <p:grpSpPr>
          <a:xfrm>
            <a:off x="5802138" y="2733746"/>
            <a:ext cx="594549" cy="261610"/>
            <a:chOff x="5772158" y="1523983"/>
            <a:chExt cx="594549" cy="261610"/>
          </a:xfrm>
        </p:grpSpPr>
        <p:sp>
          <p:nvSpPr>
            <p:cNvPr id="72" name="TextBox 71"/>
            <p:cNvSpPr txBox="1"/>
            <p:nvPr/>
          </p:nvSpPr>
          <p:spPr>
            <a:xfrm>
              <a:off x="5772158" y="1523983"/>
              <a:ext cx="594549" cy="26161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dirty="0" smtClean="0">
                  <a:cs typeface="Arial" pitchFamily="34" charset="0"/>
                </a:rPr>
                <a:t>SP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6076091" y="1647809"/>
              <a:ext cx="16987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73"/>
          <p:cNvGrpSpPr/>
          <p:nvPr/>
        </p:nvGrpSpPr>
        <p:grpSpPr>
          <a:xfrm>
            <a:off x="5816426" y="2457519"/>
            <a:ext cx="594549" cy="261610"/>
            <a:chOff x="5786446" y="1247756"/>
            <a:chExt cx="594549" cy="261610"/>
          </a:xfrm>
        </p:grpSpPr>
        <p:sp>
          <p:nvSpPr>
            <p:cNvPr id="75" name="TextBox 74"/>
            <p:cNvSpPr txBox="1"/>
            <p:nvPr/>
          </p:nvSpPr>
          <p:spPr>
            <a:xfrm>
              <a:off x="5786446" y="1247756"/>
              <a:ext cx="594549" cy="26161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dirty="0" smtClean="0">
                  <a:cs typeface="Arial" pitchFamily="34" charset="0"/>
                </a:rPr>
                <a:t>SP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6090379" y="1371582"/>
              <a:ext cx="16987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76"/>
          <p:cNvGrpSpPr/>
          <p:nvPr/>
        </p:nvGrpSpPr>
        <p:grpSpPr>
          <a:xfrm>
            <a:off x="8054524" y="3196040"/>
            <a:ext cx="934292" cy="261610"/>
            <a:chOff x="8024544" y="1986277"/>
            <a:chExt cx="934292" cy="261610"/>
          </a:xfrm>
        </p:grpSpPr>
        <p:sp>
          <p:nvSpPr>
            <p:cNvPr id="78" name="TextBox 77"/>
            <p:cNvSpPr txBox="1"/>
            <p:nvPr/>
          </p:nvSpPr>
          <p:spPr>
            <a:xfrm>
              <a:off x="8024544" y="1986277"/>
              <a:ext cx="934292" cy="26161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dirty="0" smtClean="0">
                  <a:cs typeface="Arial" pitchFamily="34" charset="0"/>
                </a:rPr>
                <a:t>     BP+6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8096411" y="2105011"/>
              <a:ext cx="16987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214282" y="2910908"/>
            <a:ext cx="5394960" cy="2926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2398713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mov  CX,[BP+8]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Giá trị biến n đưa vào CX</a:t>
            </a:r>
          </a:p>
        </p:txBody>
      </p:sp>
      <p:grpSp>
        <p:nvGrpSpPr>
          <p:cNvPr id="59" name="Group 65"/>
          <p:cNvGrpSpPr/>
          <p:nvPr/>
        </p:nvGrpSpPr>
        <p:grpSpPr>
          <a:xfrm>
            <a:off x="6302204" y="3328987"/>
            <a:ext cx="1790048" cy="261610"/>
            <a:chOff x="6100774" y="2114865"/>
            <a:chExt cx="1790048" cy="261610"/>
          </a:xfrm>
          <a:solidFill>
            <a:srgbClr val="0070C0"/>
          </a:solidFill>
        </p:grpSpPr>
        <p:sp>
          <p:nvSpPr>
            <p:cNvPr id="63" name="TextBox 62"/>
            <p:cNvSpPr txBox="1"/>
            <p:nvPr/>
          </p:nvSpPr>
          <p:spPr>
            <a:xfrm>
              <a:off x="6104132" y="2114865"/>
              <a:ext cx="1783648" cy="26161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 algn="ctr">
                <a:spcBef>
                  <a:spcPts val="300"/>
                </a:spcBef>
                <a:tabLst>
                  <a:tab pos="3657600" algn="l"/>
                </a:tabLst>
              </a:pPr>
              <a:r>
                <a:rPr lang="en-US" sz="1700" b="1" smtClean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endParaRPr lang="en-US" sz="1700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6100774" y="2257741"/>
              <a:ext cx="76442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126402" y="2262505"/>
              <a:ext cx="76442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6"/>
          <p:cNvGrpSpPr/>
          <p:nvPr/>
        </p:nvGrpSpPr>
        <p:grpSpPr>
          <a:xfrm>
            <a:off x="8064049" y="3491315"/>
            <a:ext cx="934292" cy="261610"/>
            <a:chOff x="8024544" y="1986277"/>
            <a:chExt cx="934292" cy="261610"/>
          </a:xfrm>
        </p:grpSpPr>
        <p:sp>
          <p:nvSpPr>
            <p:cNvPr id="77" name="TextBox 76"/>
            <p:cNvSpPr txBox="1"/>
            <p:nvPr/>
          </p:nvSpPr>
          <p:spPr>
            <a:xfrm>
              <a:off x="8024544" y="1986277"/>
              <a:ext cx="934292" cy="26161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dirty="0" smtClean="0">
                  <a:cs typeface="Arial" pitchFamily="34" charset="0"/>
                </a:rPr>
                <a:t>     BP+8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8096411" y="2105011"/>
              <a:ext cx="16987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50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1" grpId="0" animBg="1"/>
      <p:bldP spid="70" grpId="0" animBg="1"/>
      <p:bldP spid="8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42570" y="360363"/>
            <a:ext cx="8794750" cy="6583362"/>
          </a:xfrm>
        </p:spPr>
        <p:txBody>
          <a:bodyPr>
            <a:noAutofit/>
          </a:bodyPr>
          <a:lstStyle/>
          <a:p>
            <a:pPr marL="1431925" indent="-1431925" algn="just">
              <a:lnSpc>
                <a:spcPts val="2900"/>
              </a:lnSpc>
              <a:spcBef>
                <a:spcPts val="0"/>
              </a:spcBef>
              <a:buNone/>
              <a:defRPr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[-100,100]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  </a:t>
            </a:r>
          </a:p>
          <a:p>
            <a:pPr marL="0" indent="0" algn="just">
              <a:lnSpc>
                <a:spcPts val="2900"/>
              </a:lnSpc>
              <a:spcBef>
                <a:spcPts val="300"/>
              </a:spcBef>
              <a:buClrTx/>
              <a:buSzPct val="100000"/>
              <a:buFont typeface="Arial" pitchFamily="34" charset="0"/>
              <a:buChar char="•"/>
              <a:defRPr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Module C</a:t>
            </a:r>
            <a:r>
              <a:rPr lang="en-US" sz="2500" i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65100" indent="0" algn="just">
              <a:lnSpc>
                <a:spcPts val="2900"/>
              </a:lnSpc>
              <a:spcBef>
                <a:spcPts val="0"/>
              </a:spcBef>
              <a:buClrTx/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Nhận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165100" indent="0" algn="just">
              <a:lnSpc>
                <a:spcPts val="2900"/>
              </a:lnSpc>
              <a:spcBef>
                <a:spcPts val="0"/>
              </a:spcBef>
              <a:buClrTx/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Nhận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404813" indent="-284163" algn="just">
              <a:lnSpc>
                <a:spcPts val="2900"/>
              </a:lnSpc>
              <a:spcBef>
                <a:spcPts val="0"/>
              </a:spcBef>
              <a:buClrTx/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[-100,100] do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4813" indent="-284163" algn="just">
              <a:lnSpc>
                <a:spcPts val="2900"/>
              </a:lnSpc>
              <a:spcBef>
                <a:spcPts val="0"/>
              </a:spcBef>
              <a:buClrTx/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25425" indent="-225425" algn="just">
              <a:lnSpc>
                <a:spcPts val="2900"/>
              </a:lnSpc>
              <a:spcBef>
                <a:spcPts val="200"/>
              </a:spcBef>
              <a:buClrTx/>
              <a:buSzPct val="100000"/>
              <a:buFont typeface="Times New Roman" pitchFamily="18" charset="0"/>
              <a:buChar char="•"/>
              <a:defRPr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Assembly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[-100,100] .</a:t>
            </a:r>
          </a:p>
          <a:p>
            <a:pPr marL="120650" indent="0" algn="just">
              <a:lnSpc>
                <a:spcPts val="2900"/>
              </a:lnSpc>
              <a:spcBef>
                <a:spcPts val="300"/>
              </a:spcBef>
              <a:buSzPct val="100000"/>
              <a:buNone/>
              <a:defRPr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Nhận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[-100,100]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endParaRPr lang="en-US" sz="2500" dirty="0" smtClean="0"/>
          </a:p>
          <a:p>
            <a:pPr marL="225425" indent="-225425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51572" y="6357958"/>
            <a:ext cx="548640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8BFA6FD-BA14-47A0-9B2B-3C6132287FAA}" type="slidenum">
              <a:rPr lang="en-US" sz="1400"/>
              <a:pPr>
                <a:defRPr/>
              </a:pPr>
              <a:t>26</a:t>
            </a:fld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571873" y="4386269"/>
            <a:ext cx="1928826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470342" y="2509998"/>
            <a:ext cx="1828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206062" y="131468"/>
            <a:ext cx="8795094" cy="658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</a:t>
            </a: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6715140" y="2000240"/>
            <a:ext cx="169871" cy="0"/>
          </a:xfrm>
          <a:prstGeom prst="straightConnector1">
            <a:avLst/>
          </a:prstGeom>
          <a:ln w="158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57810" y="390843"/>
            <a:ext cx="8794750" cy="6492240"/>
          </a:xfrm>
        </p:spPr>
        <p:txBody>
          <a:bodyPr>
            <a:noAutofit/>
          </a:bodyPr>
          <a:lstStyle/>
          <a:p>
            <a:pPr marL="120650" indent="0" algn="just">
              <a:lnSpc>
                <a:spcPts val="2800"/>
              </a:lnSpc>
              <a:spcBef>
                <a:spcPts val="0"/>
              </a:spcBef>
              <a:buSzPct val="100000"/>
              <a:buNone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650" indent="0" algn="just">
              <a:lnSpc>
                <a:spcPts val="2800"/>
              </a:lnSpc>
              <a:spcBef>
                <a:spcPts val="300"/>
              </a:spcBef>
              <a:buSzPct val="100000"/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800"/>
              </a:lnSpc>
              <a:spcBef>
                <a:spcPts val="300"/>
              </a:spcBef>
              <a:buSzPct val="100000"/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800"/>
              </a:lnSpc>
              <a:spcBef>
                <a:spcPts val="300"/>
              </a:spcBef>
              <a:buSzPct val="100000"/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800"/>
              </a:lnSpc>
              <a:spcBef>
                <a:spcPts val="300"/>
              </a:spcBef>
              <a:buSzPct val="100000"/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800"/>
              </a:lnSpc>
              <a:spcBef>
                <a:spcPts val="0"/>
              </a:spcBef>
              <a:buSzPct val="100000"/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lnSpc>
                <a:spcPts val="2800"/>
              </a:lnSpc>
              <a:spcBef>
                <a:spcPts val="0"/>
              </a:spcBef>
              <a:buSzPct val="100000"/>
              <a:buNone/>
              <a:defRPr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module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PUBLIC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EXTERNAL).</a:t>
            </a:r>
          </a:p>
          <a:p>
            <a:pPr marL="120650" indent="0" algn="just">
              <a:lnSpc>
                <a:spcPts val="2800"/>
              </a:lnSpc>
              <a:spcBef>
                <a:spcPts val="0"/>
              </a:spcBef>
              <a:buSzPct val="100000"/>
              <a:buFont typeface="Times New Roman" pitchFamily="18" charset="0"/>
              <a:buChar char="*"/>
              <a:defRPr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sz="2500" i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(sltp1.cpp) 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5425" indent="-225425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67766" y="6485890"/>
            <a:ext cx="548640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8BFA6FD-BA14-47A0-9B2B-3C6132287FAA}" type="slidenum">
              <a:rPr lang="en-US" sz="1400"/>
              <a:pPr>
                <a:defRPr/>
              </a:pPr>
              <a:t>27</a:t>
            </a:fld>
            <a:endParaRPr lang="en-US" sz="14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470342" y="2509998"/>
            <a:ext cx="1828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206062" y="131468"/>
            <a:ext cx="8795094" cy="658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</a:t>
            </a: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6715140" y="2000240"/>
            <a:ext cx="169871" cy="0"/>
          </a:xfrm>
          <a:prstGeom prst="straightConnector1">
            <a:avLst/>
          </a:prstGeom>
          <a:ln w="158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604" y="785089"/>
            <a:ext cx="5572164" cy="19202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Hay vao so luong thanh phan:</a:t>
            </a:r>
            <a:r>
              <a:rPr lang="en-US" sz="1700" b="1" u="sng" smtClean="0">
                <a:solidFill>
                  <a:schemeClr val="bg1"/>
                </a:solidFill>
                <a:cs typeface="Arial" pitchFamily="34" charset="0"/>
              </a:rPr>
              <a:t>4</a:t>
            </a:r>
          </a:p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a[0]=</a:t>
            </a:r>
            <a:r>
              <a:rPr lang="en-US" sz="1700" b="1" u="sng" smtClean="0">
                <a:solidFill>
                  <a:schemeClr val="bg1"/>
                </a:solidFill>
                <a:cs typeface="Arial" pitchFamily="34" charset="0"/>
              </a:rPr>
              <a:t>-200</a:t>
            </a:r>
          </a:p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a[1]= </a:t>
            </a:r>
            <a:r>
              <a:rPr lang="en-US" sz="1700" b="1" u="sng" smtClean="0">
                <a:solidFill>
                  <a:schemeClr val="bg1"/>
                </a:solidFill>
                <a:cs typeface="Arial" pitchFamily="34" charset="0"/>
              </a:rPr>
              <a:t>90</a:t>
            </a:r>
          </a:p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a[2]=</a:t>
            </a:r>
            <a:r>
              <a:rPr lang="en-US" sz="1700" b="1" u="sng" smtClean="0">
                <a:solidFill>
                  <a:schemeClr val="bg1"/>
                </a:solidFill>
                <a:cs typeface="Arial" pitchFamily="34" charset="0"/>
              </a:rPr>
              <a:t>-50</a:t>
            </a:r>
          </a:p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a[3]=</a:t>
            </a:r>
            <a:r>
              <a:rPr lang="en-US" sz="1700" b="1" u="sng" smtClean="0">
                <a:solidFill>
                  <a:schemeClr val="bg1"/>
                </a:solidFill>
                <a:cs typeface="Arial" pitchFamily="34" charset="0"/>
              </a:rPr>
              <a:t>300</a:t>
            </a:r>
          </a:p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So luong thanh phan nam trong [-100,100] la: 2</a:t>
            </a:r>
          </a:p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Co tiep tuc CT (c/k)?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970" y="4513734"/>
            <a:ext cx="8412480" cy="2926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#include &lt;iostream.h&gt;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3672" y="4807081"/>
            <a:ext cx="8412480" cy="2834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#include &lt;conio.h&gt;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3672" y="5086866"/>
            <a:ext cx="8412480" cy="2834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int  n,a[100];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672" y="5354070"/>
            <a:ext cx="8412480" cy="2834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extern int SLTP();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3672" y="5899408"/>
            <a:ext cx="8412480" cy="2834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{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672" y="5630274"/>
            <a:ext cx="8412480" cy="2834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void  main()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3672" y="6172984"/>
            <a:ext cx="8412480" cy="2834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        char  tl;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12090" y="284163"/>
            <a:ext cx="8794750" cy="6583362"/>
          </a:xfrm>
        </p:spPr>
        <p:txBody>
          <a:bodyPr>
            <a:noAutofit/>
          </a:bodyPr>
          <a:lstStyle/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r>
              <a:rPr lang="en-US" sz="2500" dirty="0" smtClean="0"/>
              <a:t> </a:t>
            </a:r>
          </a:p>
          <a:p>
            <a:pPr marL="0" indent="0" algn="just">
              <a:lnSpc>
                <a:spcPts val="2000"/>
              </a:lnSpc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600"/>
              </a:spcBef>
              <a:buNone/>
              <a:defRPr/>
            </a:pPr>
            <a:r>
              <a:rPr lang="en-US" sz="2500" dirty="0" smtClean="0"/>
              <a:t> </a:t>
            </a:r>
          </a:p>
          <a:p>
            <a:pPr marL="0" indent="0" algn="just">
              <a:spcBef>
                <a:spcPts val="600"/>
              </a:spcBef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0" indent="0" algn="just">
              <a:spcBef>
                <a:spcPts val="600"/>
              </a:spcBef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0" indent="0" algn="just">
              <a:lnSpc>
                <a:spcPts val="500"/>
              </a:lnSpc>
              <a:spcBef>
                <a:spcPts val="0"/>
              </a:spcBef>
              <a:buClrTx/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ClrTx/>
              <a:buFont typeface="Symbol" pitchFamily="18" charset="2"/>
              <a:buChar char="*"/>
              <a:defRPr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(sltp2.asm)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92172" y="6470650"/>
            <a:ext cx="548640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8BFA6FD-BA14-47A0-9B2B-3C6132287FAA}" type="slidenum">
              <a:rPr lang="en-US" sz="1400"/>
              <a:pPr>
                <a:defRPr/>
              </a:pPr>
              <a:t>28</a:t>
            </a:fld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571873" y="4386269"/>
            <a:ext cx="1928826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470342" y="2509998"/>
            <a:ext cx="1828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1922" y="439616"/>
            <a:ext cx="8412480" cy="2834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 L1:</a:t>
            </a:r>
          </a:p>
          <a:p>
            <a:pPr marL="115888">
              <a:tabLst>
                <a:tab pos="457200" algn="l"/>
                <a:tab pos="3657600" algn="l"/>
              </a:tabLst>
            </a:pP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922" y="716414"/>
            <a:ext cx="8412480" cy="2834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clrscr();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922" y="998584"/>
            <a:ext cx="8412480" cy="2834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cout&lt;&lt;“\n Hay vao so luong thanh phan:”;      cin&gt;&gt;n;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922" y="2642018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cout&lt;&lt;“\n So luong nam trong khoang [-100,100] la:  “&lt;&lt;SLTP();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922" y="2897790"/>
            <a:ext cx="8412480" cy="2834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 n Co tiep tuc CT (c/k)?”;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922" y="3169394"/>
            <a:ext cx="8412480" cy="2834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tl=getch();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922" y="3448664"/>
            <a:ext cx="8412480" cy="2834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if (tl==‘c’) goto L1;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922" y="3730602"/>
            <a:ext cx="8412480" cy="2834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}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922" y="4469950"/>
            <a:ext cx="8412480" cy="2834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.MODEL large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1922" y="4746550"/>
            <a:ext cx="8412480" cy="2834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.DATA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1922" y="5013754"/>
            <a:ext cx="8412480" cy="2834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EXTRN  _n:word, _a:dword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1922" y="5284516"/>
            <a:ext cx="8412480" cy="2834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.CODE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922" y="5562348"/>
            <a:ext cx="8412480" cy="2834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PUBLIC  @SLTP$qv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922" y="5844542"/>
            <a:ext cx="8412480" cy="2834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@SLTP$qv   PROC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1922" y="6118816"/>
            <a:ext cx="841248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13982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mov  CX,_n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Giá trị biến n được đưa vào CX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922" y="1263524"/>
            <a:ext cx="8412480" cy="2834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for (int i=0;i&lt;n;i++)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922" y="1543690"/>
            <a:ext cx="8412480" cy="2834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03505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 {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922" y="1823550"/>
            <a:ext cx="8412480" cy="2834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258888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cout&lt;&lt;“\n a[“&lt;&lt;i&lt;&lt;“]=“;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1922" y="2088726"/>
            <a:ext cx="8412480" cy="2834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258888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cin&gt;&gt;a[i];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1922" y="2368586"/>
            <a:ext cx="8412480" cy="2834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03505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 }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0" grpId="0" animBg="1"/>
      <p:bldP spid="31" grpId="0" animBg="1"/>
      <p:bldP spid="32" grpId="0" animBg="1"/>
      <p:bldP spid="34" grpId="0" animBg="1"/>
      <p:bldP spid="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49250" y="177483"/>
            <a:ext cx="8794750" cy="6583362"/>
          </a:xfrm>
        </p:spPr>
        <p:txBody>
          <a:bodyPr>
            <a:noAutofit/>
          </a:bodyPr>
          <a:lstStyle/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  <a:defRPr/>
            </a:pPr>
            <a:endParaRPr lang="en-US" sz="25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buNone/>
              <a:defRPr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module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46810" y="6455410"/>
            <a:ext cx="548640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8BFA6FD-BA14-47A0-9B2B-3C6132287FAA}" type="slidenum">
              <a:rPr lang="en-US" sz="1400"/>
              <a:pPr>
                <a:defRPr/>
              </a:pPr>
              <a:t>29</a:t>
            </a:fld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571873" y="4386269"/>
            <a:ext cx="1928826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470342" y="2509998"/>
            <a:ext cx="1828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8122" y="427649"/>
            <a:ext cx="841248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13982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mov  AX,SEG _a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Phần địa chỉ segment của a[0]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8122" y="1304303"/>
            <a:ext cx="841248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13982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xor  AX,AX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Số lượng thành phần [-100,100] (lúc đầu=0)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8122" y="709890"/>
            <a:ext cx="841248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13982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mov  ES,AX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ES chứa phần địa chỉ segment của a[0]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8122" y="1000084"/>
            <a:ext cx="841248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13982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mov  BX,OFFSET _a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BX chứa phần địa chỉ offset của a[0]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8122" y="1606604"/>
            <a:ext cx="841248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30238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L2:	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8122" y="1897867"/>
            <a:ext cx="841248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13982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mov  DX,ES:[BX]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DX=a[i]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8122" y="2198609"/>
            <a:ext cx="841248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13982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cmp  DX,-100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So sánh a[i] với -100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8122" y="2499351"/>
            <a:ext cx="841248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139825" algn="l"/>
                <a:tab pos="170815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jl	L3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a[i]&lt; -100 thì nhảy đến L3,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8122" y="2801024"/>
            <a:ext cx="841248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13982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cmp  DX,100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còn ≥ -100 thì so sánh với 100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8122" y="3105278"/>
            <a:ext cx="841248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139825" algn="l"/>
                <a:tab pos="16637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jg	L3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Nếu a[i]&gt;100 thì nhảy đến L3,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8122" y="3402508"/>
            <a:ext cx="841248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139825" algn="l"/>
                <a:tab pos="16637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inc	AX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Tăng số lượng lên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122" y="3703251"/>
            <a:ext cx="841248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30238" algn="l"/>
                <a:tab pos="113982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L3:	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8122" y="4003992"/>
            <a:ext cx="841248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139825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add  BX,2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BX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8122" y="4304735"/>
            <a:ext cx="841248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13982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loop  L2	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8122" y="4595334"/>
            <a:ext cx="841248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13982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ret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8122" y="4886786"/>
            <a:ext cx="841248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@SLTP$qv   ENDP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8122" y="5176050"/>
            <a:ext cx="841248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0795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END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121920" y="360363"/>
            <a:ext cx="8305800" cy="528637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2.2 </a:t>
            </a:r>
            <a:r>
              <a:rPr lang="en-US" sz="2800" dirty="0" err="1" smtClean="0">
                <a:solidFill>
                  <a:schemeClr val="tx1"/>
                </a:solidFill>
              </a:rPr>
              <a:t>Liên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kết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ngôn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ngữ</a:t>
            </a:r>
            <a:r>
              <a:rPr lang="en-US" sz="2800" dirty="0" smtClean="0">
                <a:solidFill>
                  <a:schemeClr val="tx1"/>
                </a:solidFill>
              </a:rPr>
              <a:t> Assembly </a:t>
            </a:r>
            <a:r>
              <a:rPr lang="en-US" sz="2800" dirty="0" err="1" smtClean="0">
                <a:solidFill>
                  <a:schemeClr val="tx1"/>
                </a:solidFill>
              </a:rPr>
              <a:t>với</a:t>
            </a:r>
            <a:r>
              <a:rPr lang="en-US" sz="2800" dirty="0" smtClean="0">
                <a:solidFill>
                  <a:schemeClr val="tx1"/>
                </a:solidFill>
              </a:rPr>
              <a:t> C/C</a:t>
            </a:r>
            <a:r>
              <a:rPr lang="en-US" sz="2800" baseline="30000" dirty="0" smtClean="0">
                <a:solidFill>
                  <a:schemeClr val="tx1"/>
                </a:solidFill>
              </a:rPr>
              <a:t>++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72528" y="6357958"/>
            <a:ext cx="331788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BC9B1C8C-A007-43F6-BC63-24B69F94ED01}" type="slidenum">
              <a:rPr lang="en-US" sz="1400"/>
              <a:pPr>
                <a:defRPr/>
              </a:pPr>
              <a:t>3</a:t>
            </a:fld>
            <a:endParaRPr lang="en-US" sz="14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158724" y="867392"/>
            <a:ext cx="8842432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763" marR="0" lvl="0" indent="11113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Liên</a:t>
            </a:r>
            <a:r>
              <a:rPr kumimoji="0" lang="en-US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5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kết</a:t>
            </a:r>
            <a:r>
              <a:rPr kumimoji="0" lang="en-US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sz="2500" baseline="30000" dirty="0" smtClean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Assembly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763" marR="0" lvl="0" indent="11113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lang="en-US" sz="2300" dirty="0" smtClean="0">
                <a:latin typeface="+mn-lt"/>
                <a:cs typeface="Times New Roman" pitchFamily="18" charset="0"/>
              </a:rPr>
              <a:t>2.2.1 Inline Assembly</a:t>
            </a:r>
          </a:p>
          <a:p>
            <a:pPr marL="4763" marR="0" lvl="0" indent="11113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chèn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C/C</a:t>
            </a:r>
            <a:r>
              <a:rPr lang="en-US" sz="2500" baseline="30000" dirty="0" smtClean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763" marR="0" lvl="0" indent="11113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marR="0" lvl="0" indent="11113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				</a:t>
            </a:r>
          </a:p>
          <a:p>
            <a:pPr marL="4763" marR="0" lvl="0" indent="11113" algn="just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cs typeface="Arial" pitchFamily="34" charset="0"/>
              </a:rPr>
              <a:t>		</a:t>
            </a:r>
          </a:p>
          <a:p>
            <a:pPr marL="4763" marR="0" lvl="0" indent="11113" algn="just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lang="en-US" sz="2000" dirty="0" smtClean="0">
                <a:cs typeface="Arial" pitchFamily="34" charset="0"/>
              </a:rPr>
              <a:t>						 </a:t>
            </a:r>
          </a:p>
          <a:p>
            <a:pPr marL="4763" marR="0" lvl="0" indent="11113" algn="just" defTabSz="914400" rtl="0" eaLnBrk="1" fontAlgn="base" latinLnBrk="0" hangingPunct="1">
              <a:lnSpc>
                <a:spcPts val="25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lang="en-US" sz="2000" dirty="0" smtClean="0">
                <a:cs typeface="Arial" pitchFamily="34" charset="0"/>
              </a:rPr>
              <a:t>				</a:t>
            </a:r>
          </a:p>
          <a:p>
            <a:pPr marL="4763" marR="0" lvl="0" indent="11113" algn="just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						</a:t>
            </a:r>
          </a:p>
          <a:p>
            <a:pPr marL="4763" marR="0" lvl="0" indent="11113" algn="just" defTabSz="914400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763" marR="0" lvl="0" indent="11113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nhận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 C</a:t>
            </a:r>
            <a:r>
              <a:rPr lang="en-US" sz="2500" baseline="30000" dirty="0" smtClean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 Assembly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763" marR="0" lvl="0" indent="11113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marR="0" lvl="0" indent="11113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73050" marR="0" lvl="0" indent="-273050" algn="just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533495" y="5196036"/>
            <a:ext cx="3566160" cy="15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3290" y="2910134"/>
            <a:ext cx="6035040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cs typeface="Arial" pitchFamily="34" charset="0"/>
              </a:rPr>
              <a:t>asm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 [&lt;label&gt;] &lt;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instruction/directive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&gt; &lt;operands&gt;</a:t>
            </a:r>
          </a:p>
          <a:p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     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123174" y="4184868"/>
            <a:ext cx="457200" cy="182880"/>
          </a:xfrm>
          <a:prstGeom prst="rightArrow">
            <a:avLst/>
          </a:prstGeom>
          <a:ln w="63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14288" algn="just">
              <a:spcBef>
                <a:spcPts val="600"/>
              </a:spcBef>
              <a:buClr>
                <a:schemeClr val="accent1"/>
              </a:buClr>
              <a:buSzPct val="85000"/>
            </a:pPr>
            <a:endParaRPr lang="en-US" sz="1100" dirty="0" smtClean="0"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280" y="3451122"/>
            <a:ext cx="2643206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 . .    C/C</a:t>
            </a:r>
            <a:r>
              <a:rPr lang="en-US" sz="1700" b="1" baseline="30000" dirty="0" smtClean="0">
                <a:solidFill>
                  <a:schemeClr val="bg1"/>
                </a:solidFill>
                <a:cs typeface="Arial" pitchFamily="34" charset="0"/>
              </a:rPr>
              <a:t>++</a:t>
            </a:r>
          </a:p>
          <a:p>
            <a:r>
              <a:rPr lang="en-US" sz="17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920" y="3767328"/>
            <a:ext cx="3291840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asm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  {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771406"/>
            <a:ext cx="2643206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asm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lệnh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Assembly</a:t>
            </a:r>
          </a:p>
          <a:p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280" y="4092268"/>
            <a:ext cx="2643206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  </a:t>
            </a:r>
            <a:r>
              <a:rPr lang="en-US" sz="1700" b="1" dirty="0" smtClean="0">
                <a:solidFill>
                  <a:srgbClr val="FFFF00"/>
                </a:solidFill>
                <a:latin typeface="+mn-lt"/>
                <a:cs typeface="Arial" pitchFamily="34" charset="0"/>
              </a:rPr>
              <a:t>. . .</a:t>
            </a:r>
          </a:p>
          <a:p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97280" y="4413170"/>
            <a:ext cx="2643206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asm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lệnh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Assembly</a:t>
            </a:r>
          </a:p>
          <a:p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7280" y="4744255"/>
            <a:ext cx="2643206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 . .    C/C</a:t>
            </a:r>
            <a:r>
              <a:rPr lang="en-US" sz="1700" b="1" baseline="30000" dirty="0" smtClean="0">
                <a:solidFill>
                  <a:schemeClr val="bg1"/>
                </a:solidFill>
                <a:cs typeface="Arial" pitchFamily="34" charset="0"/>
              </a:rPr>
              <a:t>++</a:t>
            </a:r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72066" y="3447288"/>
            <a:ext cx="3291840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 . .      C/C</a:t>
            </a:r>
            <a:r>
              <a:rPr lang="en-US" sz="1700" b="1" baseline="30000" dirty="0" smtClean="0">
                <a:solidFill>
                  <a:schemeClr val="bg1"/>
                </a:solidFill>
                <a:cs typeface="Arial" pitchFamily="34" charset="0"/>
              </a:rPr>
              <a:t>++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74920" y="4096512"/>
            <a:ext cx="3291840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cs typeface="Arial" pitchFamily="34" charset="0"/>
              </a:rPr>
              <a:t>            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khối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lệnh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Assembly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4920" y="4416552"/>
            <a:ext cx="3291840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700" dirty="0" smtClean="0">
                <a:solidFill>
                  <a:srgbClr val="FFFF00"/>
                </a:solidFill>
                <a:cs typeface="Arial" pitchFamily="34" charset="0"/>
              </a:rPr>
              <a:t>            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74920" y="4745736"/>
            <a:ext cx="3291840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 . .      C/C</a:t>
            </a:r>
            <a:r>
              <a:rPr lang="en-US" sz="1700" b="1" baseline="30000" dirty="0" smtClean="0">
                <a:solidFill>
                  <a:schemeClr val="bg1"/>
                </a:solidFill>
                <a:cs typeface="Arial" pitchFamily="34" charset="0"/>
              </a:rPr>
              <a:t>++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 animBg="1"/>
      <p:bldP spid="1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12090" y="344805"/>
            <a:ext cx="8794750" cy="6492240"/>
          </a:xfrm>
        </p:spPr>
        <p:txBody>
          <a:bodyPr>
            <a:noAutofit/>
          </a:bodyPr>
          <a:lstStyle/>
          <a:p>
            <a:pPr marL="120650" indent="0" algn="just">
              <a:spcBef>
                <a:spcPts val="0"/>
              </a:spcBef>
              <a:buClrTx/>
              <a:buSzPct val="100000"/>
              <a:buFont typeface="Times New Roman" pitchFamily="18" charset="0"/>
              <a:buChar char="*"/>
              <a:defRPr/>
            </a:pPr>
            <a:r>
              <a:rPr lang="en-US" sz="2500" dirty="0" smtClean="0"/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sz="2500" i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(sltp11.cpp)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650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endParaRPr lang="en-US" sz="2500" dirty="0" smtClean="0"/>
          </a:p>
          <a:p>
            <a:pPr marL="225425" indent="-225425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76326" y="6438920"/>
            <a:ext cx="548640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8BFA6FD-BA14-47A0-9B2B-3C6132287FAA}" type="slidenum">
              <a:rPr lang="en-US" sz="1400"/>
              <a:pPr>
                <a:defRPr/>
              </a:pPr>
              <a:t>30</a:t>
            </a:fld>
            <a:endParaRPr lang="en-US" sz="1400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206062" y="146708"/>
            <a:ext cx="8795094" cy="658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</a:t>
            </a: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65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6715140" y="2000240"/>
            <a:ext cx="169871" cy="0"/>
          </a:xfrm>
          <a:prstGeom prst="straightConnector1">
            <a:avLst/>
          </a:prstGeom>
          <a:ln w="158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770" y="831060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#include &lt;iostream.h&gt;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7472" y="1109167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#include &lt;conio.h&gt;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472" y="2730386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        int  n,a[100];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472" y="1386086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extern int SLTP(int i1, int far* i2);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7472" y="1915434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{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7472" y="1646800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void  main()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7472" y="2188510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        char  tl;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472" y="2472826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  L1: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7472" y="2997090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clrscr();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7472" y="3263770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cout&lt;&lt;“\n Hay vao so luong thanh phan:”;      cin&gt;&gt;n;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7472" y="4859734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cout&lt;&lt;“\n So luong nam trong khoang [-100,100] la:  “&lt;&lt;SLTP(n,a);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7472" y="5130246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 n Co tiep tuc CT (c/k)?”;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7472" y="5394976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tl=getch();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7472" y="5665380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if (tl==‘c’) goto L1;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7472" y="3528210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for (int i=0;i&lt;n;i++)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7472" y="3797918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03505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 {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7472" y="4057506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258888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cout&lt;&lt;“\n a[“&lt;&lt;i&lt;&lt;“]=“;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7472" y="4322182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258888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cin&gt;&gt;a[i];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7472" y="4601792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03505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 }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7472" y="5941502"/>
            <a:ext cx="841248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}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49250" y="316230"/>
            <a:ext cx="8794750" cy="6583363"/>
          </a:xfrm>
        </p:spPr>
        <p:txBody>
          <a:bodyPr>
            <a:noAutofit/>
          </a:bodyPr>
          <a:lstStyle/>
          <a:p>
            <a:pPr marL="120650" indent="0" algn="just">
              <a:spcBef>
                <a:spcPts val="300"/>
              </a:spcBef>
              <a:buClrTx/>
              <a:buSzPct val="100000"/>
              <a:buFont typeface="Symbol" pitchFamily="18" charset="2"/>
              <a:buChar char="*"/>
              <a:defRPr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(sltp22.asm):</a:t>
            </a:r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120650" indent="0" algn="just">
              <a:spcBef>
                <a:spcPts val="0"/>
              </a:spcBef>
              <a:buSzPct val="100000"/>
              <a:buFont typeface="Symbol" pitchFamily="18" charset="2"/>
              <a:buChar char="*"/>
              <a:defRPr/>
            </a:pPr>
            <a:endParaRPr lang="en-US" sz="2500" dirty="0" smtClean="0"/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endParaRPr lang="en-US" sz="2500" dirty="0" smtClean="0"/>
          </a:p>
          <a:p>
            <a:pPr marL="120650" indent="0" algn="just">
              <a:spcBef>
                <a:spcPts val="300"/>
              </a:spcBef>
              <a:buSzPct val="100000"/>
              <a:buNone/>
              <a:defRPr/>
            </a:pPr>
            <a:r>
              <a:rPr lang="en-US" sz="2500" dirty="0" smtClean="0"/>
              <a:t> </a:t>
            </a:r>
          </a:p>
          <a:p>
            <a:pPr marL="344488" indent="0" algn="just">
              <a:spcBef>
                <a:spcPts val="0"/>
              </a:spcBef>
              <a:buSzPct val="100000"/>
              <a:buNone/>
              <a:defRPr/>
            </a:pPr>
            <a:endParaRPr lang="en-US" sz="2500" dirty="0" smtClean="0"/>
          </a:p>
          <a:p>
            <a:pPr marL="344488" indent="0" algn="just"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500" dirty="0" smtClean="0"/>
              <a:t>    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5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81088" y="6357958"/>
            <a:ext cx="548640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8BFA6FD-BA14-47A0-9B2B-3C6132287FAA}" type="slidenum">
              <a:rPr lang="en-US" sz="1400"/>
              <a:pPr>
                <a:defRPr/>
              </a:pPr>
              <a:t>31</a:t>
            </a:fld>
            <a:endParaRPr lang="en-US" sz="14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470342" y="2509998"/>
            <a:ext cx="18288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5722" y="793114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.MODEL large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5722" y="1052550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.CODE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5722" y="1315142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  PUBLIC  @SLTP$qini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5722" y="1580309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@SLTP$qini  PROC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5722" y="2634204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2517775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les    BX,[BP+8]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ES:[BX] trỏ đến a[0]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5722" y="2922430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2517775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xor    AX,AX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Số lượng  (lúc đầu=0)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5722" y="3198638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8275" algn="l"/>
                <a:tab pos="914400" algn="l"/>
                <a:tab pos="2517775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L2:   mov  DX,ES:[BX]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DX=a[i]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5722" y="3742674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2517775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jl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  L3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a[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]&lt; -100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5722" y="5098746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loop  L2	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722" y="5632912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ret	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5722" y="5898216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@SLTP$qini  ENDP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5722" y="6148150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END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5722" y="2095396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mov  BP,SP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5722" y="1835581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push BP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5722" y="4830902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688975" algn="l"/>
                <a:tab pos="2517775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L3:   add   BX,2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5722" y="3472412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688975" algn="l"/>
                <a:tab pos="2517775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	cmp  DX, -100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So sánh với -100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01752" y="5367164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688975" algn="l"/>
                <a:tab pos="3657600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	pop   BP</a:t>
            </a:r>
            <a:endParaRPr lang="en-US" sz="20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55"/>
          <p:cNvGrpSpPr/>
          <p:nvPr/>
        </p:nvGrpSpPr>
        <p:grpSpPr>
          <a:xfrm>
            <a:off x="6301193" y="2418417"/>
            <a:ext cx="1794572" cy="1752684"/>
            <a:chOff x="6301193" y="3269966"/>
            <a:chExt cx="1794572" cy="1752684"/>
          </a:xfrm>
        </p:grpSpPr>
        <p:cxnSp>
          <p:nvCxnSpPr>
            <p:cNvPr id="53" name="Straight Connector 52"/>
            <p:cNvCxnSpPr/>
            <p:nvPr/>
          </p:nvCxnSpPr>
          <p:spPr>
            <a:xfrm rot="5400000">
              <a:off x="7226348" y="4147429"/>
              <a:ext cx="1737360" cy="147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302668" y="5021347"/>
              <a:ext cx="1791623" cy="130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5433251" y="4137908"/>
              <a:ext cx="1737360" cy="147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5"/>
          <p:cNvGrpSpPr/>
          <p:nvPr/>
        </p:nvGrpSpPr>
        <p:grpSpPr>
          <a:xfrm>
            <a:off x="5792613" y="3243336"/>
            <a:ext cx="594549" cy="261610"/>
            <a:chOff x="5762633" y="1995473"/>
            <a:chExt cx="594549" cy="261610"/>
          </a:xfrm>
        </p:grpSpPr>
        <p:sp>
          <p:nvSpPr>
            <p:cNvPr id="57" name="TextBox 56"/>
            <p:cNvSpPr txBox="1"/>
            <p:nvPr/>
          </p:nvSpPr>
          <p:spPr>
            <a:xfrm>
              <a:off x="5762633" y="1995473"/>
              <a:ext cx="594549" cy="26161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smtClean="0">
                  <a:cs typeface="Arial" pitchFamily="34" charset="0"/>
                </a:rPr>
                <a:t>SP</a:t>
              </a:r>
              <a:endParaRPr lang="en-US" sz="1700" b="1" dirty="0" smtClean="0">
                <a:cs typeface="Arial" pitchFamily="34" charset="0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6066566" y="2119299"/>
              <a:ext cx="16987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8"/>
          <p:cNvGrpSpPr/>
          <p:nvPr/>
        </p:nvGrpSpPr>
        <p:grpSpPr>
          <a:xfrm>
            <a:off x="6302428" y="2534048"/>
            <a:ext cx="1799573" cy="261610"/>
            <a:chOff x="6272448" y="1381435"/>
            <a:chExt cx="1799573" cy="261610"/>
          </a:xfrm>
          <a:solidFill>
            <a:srgbClr val="0070C0"/>
          </a:solidFill>
        </p:grpSpPr>
        <p:sp>
          <p:nvSpPr>
            <p:cNvPr id="60" name="TextBox 59"/>
            <p:cNvSpPr txBox="1"/>
            <p:nvPr/>
          </p:nvSpPr>
          <p:spPr>
            <a:xfrm>
              <a:off x="6280423" y="1381435"/>
              <a:ext cx="1783648" cy="26161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 algn="ctr">
                <a:spcBef>
                  <a:spcPts val="300"/>
                </a:spcBef>
                <a:tabLst>
                  <a:tab pos="3657600" algn="l"/>
                </a:tabLst>
              </a:pPr>
              <a:r>
                <a:rPr lang="en-US" sz="1700" b="1" smtClean="0">
                  <a:solidFill>
                    <a:schemeClr val="bg1"/>
                  </a:solidFill>
                  <a:cs typeface="Arial" pitchFamily="34" charset="0"/>
                </a:rPr>
                <a:t>BP</a:t>
              </a:r>
              <a:endParaRPr lang="en-US" sz="1700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6272448" y="1505261"/>
              <a:ext cx="76442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7601" y="1510025"/>
              <a:ext cx="76442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2"/>
          <p:cNvGrpSpPr/>
          <p:nvPr/>
        </p:nvGrpSpPr>
        <p:grpSpPr>
          <a:xfrm>
            <a:off x="8031004" y="2428953"/>
            <a:ext cx="934292" cy="261610"/>
            <a:chOff x="8001024" y="1247765"/>
            <a:chExt cx="934292" cy="261610"/>
          </a:xfrm>
        </p:grpSpPr>
        <p:sp>
          <p:nvSpPr>
            <p:cNvPr id="64" name="TextBox 63"/>
            <p:cNvSpPr txBox="1"/>
            <p:nvPr/>
          </p:nvSpPr>
          <p:spPr>
            <a:xfrm>
              <a:off x="8001024" y="1247765"/>
              <a:ext cx="934292" cy="26161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smtClean="0">
                  <a:cs typeface="Arial" pitchFamily="34" charset="0"/>
                </a:rPr>
                <a:t>     BP</a:t>
              </a:r>
              <a:endParaRPr lang="en-US" sz="1700" b="1" dirty="0" smtClean="0">
                <a:cs typeface="Arial" pitchFamily="34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8082417" y="1371260"/>
              <a:ext cx="16987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6296309" y="2833757"/>
            <a:ext cx="1801368" cy="5029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3657600" algn="l"/>
              </a:tabLst>
            </a:pPr>
            <a:r>
              <a:rPr lang="en-US" sz="1400" smtClean="0">
                <a:solidFill>
                  <a:schemeClr val="bg1"/>
                </a:solidFill>
                <a:cs typeface="Arial" pitchFamily="34" charset="0"/>
              </a:rPr>
              <a:t>Địa chỉ lệnh tiếp theo</a:t>
            </a:r>
          </a:p>
          <a:p>
            <a:pPr marL="115888">
              <a:tabLst>
                <a:tab pos="688975" algn="l"/>
                <a:tab pos="3657600" algn="l"/>
              </a:tabLst>
            </a:pPr>
            <a:r>
              <a:rPr lang="en-US" sz="1400" smtClean="0">
                <a:solidFill>
                  <a:schemeClr val="bg1"/>
                </a:solidFill>
                <a:cs typeface="Arial" pitchFamily="34" charset="0"/>
              </a:rPr>
              <a:t>(4 byte -&gt; ngăn xếp)</a:t>
            </a:r>
          </a:p>
        </p:txBody>
      </p:sp>
      <p:grpSp>
        <p:nvGrpSpPr>
          <p:cNvPr id="9" name="Group 70"/>
          <p:cNvGrpSpPr/>
          <p:nvPr/>
        </p:nvGrpSpPr>
        <p:grpSpPr>
          <a:xfrm>
            <a:off x="5802138" y="2714696"/>
            <a:ext cx="594549" cy="261610"/>
            <a:chOff x="5772158" y="1523983"/>
            <a:chExt cx="594549" cy="261610"/>
          </a:xfrm>
        </p:grpSpPr>
        <p:sp>
          <p:nvSpPr>
            <p:cNvPr id="72" name="TextBox 71"/>
            <p:cNvSpPr txBox="1"/>
            <p:nvPr/>
          </p:nvSpPr>
          <p:spPr>
            <a:xfrm>
              <a:off x="5772158" y="1523983"/>
              <a:ext cx="594549" cy="26161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smtClean="0">
                  <a:cs typeface="Arial" pitchFamily="34" charset="0"/>
                </a:rPr>
                <a:t>SP</a:t>
              </a:r>
              <a:endParaRPr lang="en-US" sz="1700" b="1" dirty="0" smtClean="0">
                <a:cs typeface="Arial" pitchFamily="34" charset="0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6076091" y="1647809"/>
              <a:ext cx="16987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73"/>
          <p:cNvGrpSpPr/>
          <p:nvPr/>
        </p:nvGrpSpPr>
        <p:grpSpPr>
          <a:xfrm>
            <a:off x="5816426" y="2428944"/>
            <a:ext cx="594549" cy="261610"/>
            <a:chOff x="5786446" y="1247756"/>
            <a:chExt cx="594549" cy="261610"/>
          </a:xfrm>
        </p:grpSpPr>
        <p:sp>
          <p:nvSpPr>
            <p:cNvPr id="75" name="TextBox 74"/>
            <p:cNvSpPr txBox="1"/>
            <p:nvPr/>
          </p:nvSpPr>
          <p:spPr>
            <a:xfrm>
              <a:off x="5786446" y="1247756"/>
              <a:ext cx="594549" cy="26161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smtClean="0">
                  <a:cs typeface="Arial" pitchFamily="34" charset="0"/>
                </a:rPr>
                <a:t>SP</a:t>
              </a:r>
              <a:endParaRPr lang="en-US" sz="1700" b="1" dirty="0" smtClean="0">
                <a:cs typeface="Arial" pitchFamily="34" charset="0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6090379" y="1371582"/>
              <a:ext cx="16987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76"/>
          <p:cNvGrpSpPr/>
          <p:nvPr/>
        </p:nvGrpSpPr>
        <p:grpSpPr>
          <a:xfrm>
            <a:off x="8054524" y="3243665"/>
            <a:ext cx="934292" cy="261610"/>
            <a:chOff x="8024544" y="1986277"/>
            <a:chExt cx="934292" cy="261610"/>
          </a:xfrm>
        </p:grpSpPr>
        <p:sp>
          <p:nvSpPr>
            <p:cNvPr id="78" name="TextBox 77"/>
            <p:cNvSpPr txBox="1"/>
            <p:nvPr/>
          </p:nvSpPr>
          <p:spPr>
            <a:xfrm>
              <a:off x="8024544" y="1986277"/>
              <a:ext cx="934292" cy="26161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smtClean="0">
                  <a:cs typeface="Arial" pitchFamily="34" charset="0"/>
                </a:rPr>
                <a:t>     BP+6</a:t>
              </a:r>
              <a:endParaRPr lang="en-US" sz="1700" b="1" dirty="0" smtClean="0">
                <a:cs typeface="Arial" pitchFamily="34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8096411" y="2105011"/>
              <a:ext cx="16987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305722" y="2355029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2517775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mov  CX,[BP+6]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Giá trị n đưa vào CX</a:t>
            </a:r>
          </a:p>
        </p:txBody>
      </p:sp>
      <p:grpSp>
        <p:nvGrpSpPr>
          <p:cNvPr id="12" name="Group 65"/>
          <p:cNvGrpSpPr/>
          <p:nvPr/>
        </p:nvGrpSpPr>
        <p:grpSpPr>
          <a:xfrm>
            <a:off x="6302204" y="3376612"/>
            <a:ext cx="1790048" cy="261610"/>
            <a:chOff x="6100774" y="2114865"/>
            <a:chExt cx="1790048" cy="261610"/>
          </a:xfrm>
          <a:solidFill>
            <a:srgbClr val="0070C0"/>
          </a:solidFill>
        </p:grpSpPr>
        <p:sp>
          <p:nvSpPr>
            <p:cNvPr id="63" name="TextBox 62"/>
            <p:cNvSpPr txBox="1"/>
            <p:nvPr/>
          </p:nvSpPr>
          <p:spPr>
            <a:xfrm>
              <a:off x="6104132" y="2114865"/>
              <a:ext cx="1783648" cy="26161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 algn="ctr">
                <a:spcBef>
                  <a:spcPts val="300"/>
                </a:spcBef>
                <a:tabLst>
                  <a:tab pos="3657600" algn="l"/>
                </a:tabLst>
              </a:pPr>
              <a:r>
                <a:rPr lang="en-US" sz="1700" b="1" smtClean="0">
                  <a:solidFill>
                    <a:schemeClr val="bg1"/>
                  </a:solidFill>
                  <a:cs typeface="Arial" pitchFamily="34" charset="0"/>
                </a:rPr>
                <a:t>n</a:t>
              </a:r>
              <a:endParaRPr lang="en-US" sz="1700" b="1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6100774" y="2257741"/>
              <a:ext cx="76442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126402" y="2262505"/>
              <a:ext cx="764420" cy="1588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76"/>
          <p:cNvGrpSpPr/>
          <p:nvPr/>
        </p:nvGrpSpPr>
        <p:grpSpPr>
          <a:xfrm>
            <a:off x="8054524" y="3538940"/>
            <a:ext cx="934292" cy="261610"/>
            <a:chOff x="8024544" y="1986277"/>
            <a:chExt cx="934292" cy="261610"/>
          </a:xfrm>
        </p:grpSpPr>
        <p:sp>
          <p:nvSpPr>
            <p:cNvPr id="77" name="TextBox 76"/>
            <p:cNvSpPr txBox="1"/>
            <p:nvPr/>
          </p:nvSpPr>
          <p:spPr>
            <a:xfrm>
              <a:off x="8024544" y="1986277"/>
              <a:ext cx="934292" cy="26161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marL="1588">
                <a:tabLst>
                  <a:tab pos="3657600" algn="l"/>
                </a:tabLst>
              </a:pPr>
              <a:r>
                <a:rPr lang="en-US" sz="1700" b="1" smtClean="0">
                  <a:cs typeface="Arial" pitchFamily="34" charset="0"/>
                </a:rPr>
                <a:t>     BP+8</a:t>
              </a:r>
              <a:endParaRPr lang="en-US" sz="1700" b="1" dirty="0" smtClean="0">
                <a:cs typeface="Arial" pitchFamily="34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8096411" y="2105011"/>
              <a:ext cx="16987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305722" y="4021141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65100" algn="l"/>
                <a:tab pos="688975" algn="l"/>
                <a:tab pos="2517775" algn="l"/>
              </a:tabLst>
            </a:pP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		cmp  DX,100	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So sánh a[i] với 100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05722" y="4283448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2517775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jg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 L3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a[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]&gt;100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05722" y="4553710"/>
            <a:ext cx="53949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688975" algn="l"/>
                <a:tab pos="2517775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inc    AX 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296309" y="3669629"/>
            <a:ext cx="1801368" cy="5029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 algn="ctr">
              <a:tabLst>
                <a:tab pos="688975" algn="l"/>
                <a:tab pos="3657600" algn="l"/>
              </a:tabLst>
            </a:pPr>
            <a:r>
              <a:rPr lang="en-US" sz="1400" smtClean="0">
                <a:solidFill>
                  <a:schemeClr val="bg1"/>
                </a:solidFill>
                <a:cs typeface="Arial" pitchFamily="34" charset="0"/>
              </a:rPr>
              <a:t>Địa chỉ  a[0]</a:t>
            </a:r>
          </a:p>
          <a:p>
            <a:pPr marL="115888" algn="ctr">
              <a:tabLst>
                <a:tab pos="688975" algn="l"/>
                <a:tab pos="3657600" algn="l"/>
              </a:tabLst>
            </a:pPr>
            <a:r>
              <a:rPr lang="en-US" sz="1400" smtClean="0">
                <a:solidFill>
                  <a:schemeClr val="bg1"/>
                </a:solidFill>
                <a:cs typeface="Arial" pitchFamily="34" charset="0"/>
              </a:rPr>
              <a:t>(SEG:OFFSET)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50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1" grpId="0" animBg="1"/>
      <p:bldP spid="70" grpId="0" animBg="1"/>
      <p:bldP spid="81" grpId="0" animBg="1"/>
      <p:bldP spid="74" grpId="0" animBg="1"/>
      <p:bldP spid="82" grpId="0" animBg="1"/>
      <p:bldP spid="83" grpId="0" animBg="1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643966" y="6470650"/>
            <a:ext cx="331788" cy="311150"/>
          </a:xfrm>
          <a:prstGeom prst="ellipse">
            <a:avLst/>
          </a:prstGeom>
        </p:spPr>
        <p:txBody>
          <a:bodyPr/>
          <a:lstStyle/>
          <a:p>
            <a:fld id="{32078FE2-84FE-4C64-984E-147B7449DB73}" type="slidenum">
              <a:rPr lang="en-US" sz="1400" smtClean="0"/>
              <a:pPr/>
              <a:t>4</a:t>
            </a:fld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78236" y="201590"/>
            <a:ext cx="8796020" cy="612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7305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720" y="426676"/>
            <a:ext cx="8412480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#include &lt;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iostream.h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&gt;</a:t>
            </a:r>
          </a:p>
          <a:p>
            <a:pPr marL="115888">
              <a:tabLst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#include &lt;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conio.h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6720" y="952382"/>
            <a:ext cx="841248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3657600" algn="l"/>
              </a:tabLst>
            </a:pP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so1,so2;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6720" y="1206604"/>
            <a:ext cx="841248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void main()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20" y="1508122"/>
            <a:ext cx="841248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/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{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6720" y="1802248"/>
            <a:ext cx="841248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  char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tl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" y="2126922"/>
            <a:ext cx="841248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L1: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720" y="2436816"/>
            <a:ext cx="841248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clrscr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();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" y="2722568"/>
            <a:ext cx="841248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cout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&lt;&lt;“\n 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so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thu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1:”; 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cin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&gt;&gt;so1;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6720" y="3008320"/>
            <a:ext cx="841248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cout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&lt;&lt;“\n 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so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thu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2:”; 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cin</a:t>
            </a:r>
            <a:r>
              <a:rPr lang="en-US" sz="1700" b="1" smtClean="0">
                <a:solidFill>
                  <a:schemeClr val="bg1"/>
                </a:solidFill>
                <a:cs typeface="Arial" pitchFamily="34" charset="0"/>
              </a:rPr>
              <a:t>&gt;&gt;so2;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6720" y="3269930"/>
            <a:ext cx="841248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asm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   {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6720" y="3548292"/>
            <a:ext cx="841248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3081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 ax,so1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6720" y="3842586"/>
            <a:ext cx="841248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3081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 bx,so2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6720" y="4151328"/>
            <a:ext cx="841248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3081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add  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ax,bx</a:t>
            </a:r>
            <a:endParaRPr lang="en-US" sz="1700" b="1" dirty="0" smtClean="0">
              <a:solidFill>
                <a:srgbClr val="FFFF00"/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6720" y="4437080"/>
            <a:ext cx="841248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13081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rgbClr val="FFFF00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  so1,ax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6720" y="4722832"/>
            <a:ext cx="841248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            </a:t>
            </a:r>
            <a:r>
              <a:rPr lang="en-US" sz="1700" b="1" dirty="0" smtClean="0">
                <a:solidFill>
                  <a:srgbClr val="FFFF00"/>
                </a:solidFill>
                <a:cs typeface="Arial" pitchFamily="34" charset="0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6720" y="5008584"/>
            <a:ext cx="841248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cout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&lt;&lt;“\n Tong 2 so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nguyen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la:”&lt;&lt;so1;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6720" y="5302710"/>
            <a:ext cx="841248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cout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&lt;&lt;“\n Co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tiep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tuc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CT (c/k)? “;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6720" y="5580088"/>
            <a:ext cx="841248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tl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=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getch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();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6720" y="5841698"/>
            <a:ext cx="841248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>
              <a:tabLst>
                <a:tab pos="4572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	if (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tl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==‘c’)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goto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L1;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6720" y="6151592"/>
            <a:ext cx="841248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marL="115888"/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91465" y="356235"/>
            <a:ext cx="8715375" cy="6400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500" dirty="0" err="1" smtClean="0">
                <a:solidFill>
                  <a:schemeClr val="tx1"/>
                </a:solidFill>
              </a:rPr>
              <a:t>Các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</a:rPr>
              <a:t>bước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</a:rPr>
              <a:t>sẽ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</a:rPr>
              <a:t>tiến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</a:rPr>
              <a:t>hành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</a:rPr>
              <a:t>như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</a:rPr>
              <a:t>sau</a:t>
            </a:r>
            <a:r>
              <a:rPr lang="en-US" sz="2500" dirty="0" smtClean="0">
                <a:solidFill>
                  <a:schemeClr val="tx1"/>
                </a:solidFill>
              </a:rPr>
              <a:t>: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i="1" dirty="0" smtClean="0"/>
          </a:p>
          <a:p>
            <a:pPr marL="274320" indent="-274320" eaLnBrk="1" fontAlgn="auto" hangingPunct="1"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763" indent="11113" algn="just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tcc.exe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TC/BIN).</a:t>
            </a:r>
          </a:p>
          <a:p>
            <a:pPr marL="4763" indent="11113" algn="just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4763" indent="11113" algn="just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vi-V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72528" y="6357958"/>
            <a:ext cx="331788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C08F001-B3CA-48D7-B092-418565B81EC1}" type="slidenum">
              <a:rPr lang="en-US" sz="1400"/>
              <a:pPr>
                <a:defRPr/>
              </a:pPr>
              <a:t>5</a:t>
            </a:fld>
            <a:endParaRPr lang="en-US" sz="14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252256" y="166992"/>
            <a:ext cx="8715436" cy="649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vi-V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005840" y="908810"/>
            <a:ext cx="6675120" cy="36576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Tệp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C/C</a:t>
            </a:r>
            <a:r>
              <a:rPr lang="en-US" sz="17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++ </a:t>
            </a:r>
            <a:r>
              <a:rPr lang="en-US" sz="17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chèn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lệnh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Assembly (file_name.cpp)</a:t>
            </a:r>
            <a:endParaRPr lang="en-US" sz="1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6200000" flipH="1">
            <a:off x="4227346" y="1416926"/>
            <a:ext cx="228600" cy="1599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4243672" y="2697019"/>
            <a:ext cx="228600" cy="1599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4225019" y="2100152"/>
            <a:ext cx="228600" cy="1599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4246695" y="3490433"/>
            <a:ext cx="228600" cy="1599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4267996" y="4099007"/>
            <a:ext cx="228600" cy="1599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4263740" y="4813387"/>
            <a:ext cx="228600" cy="1599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290889" y="1510824"/>
            <a:ext cx="2103120" cy="45720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Turbo C</a:t>
            </a:r>
            <a:endParaRPr lang="en-US" sz="1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81682" y="1430493"/>
            <a:ext cx="1371600" cy="616323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  <a:defRPr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Compile</a:t>
            </a:r>
          </a:p>
          <a:p>
            <a:pPr algn="ctr">
              <a:lnSpc>
                <a:spcPts val="2000"/>
              </a:lnSpc>
              <a:defRPr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021606" y="2215252"/>
            <a:ext cx="6675120" cy="36576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Tệp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đã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dịch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sang </a:t>
            </a:r>
            <a:r>
              <a:rPr lang="en-US" sz="17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Assembly (file_name.asm)</a:t>
            </a:r>
            <a:endParaRPr lang="en-US" sz="1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306146" y="2841776"/>
            <a:ext cx="2103120" cy="54864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Turbo Assembly</a:t>
            </a:r>
            <a:endParaRPr lang="en-US" sz="1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82582" y="2761340"/>
            <a:ext cx="1280160" cy="605294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Assemble</a:t>
            </a:r>
          </a:p>
          <a:p>
            <a:pPr algn="ctr">
              <a:lnSpc>
                <a:spcPts val="2000"/>
              </a:lnSpc>
              <a:defRPr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037372" y="3595732"/>
            <a:ext cx="6675120" cy="36576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Tệp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đã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dịch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sang </a:t>
            </a:r>
            <a:r>
              <a:rPr lang="en-US" sz="17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.</a:t>
            </a:r>
            <a:r>
              <a:rPr lang="en-US" sz="17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(file_name.obj)</a:t>
            </a:r>
            <a:endParaRPr lang="en-US" sz="1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377086" y="4211154"/>
            <a:ext cx="2011680" cy="45720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TLINK</a:t>
            </a:r>
            <a:endParaRPr lang="en-US" sz="1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45438" y="4121130"/>
            <a:ext cx="1280160" cy="605294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Link</a:t>
            </a:r>
          </a:p>
          <a:p>
            <a:pPr algn="ctr">
              <a:lnSpc>
                <a:spcPts val="2000"/>
              </a:lnSpc>
              <a:defRPr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037372" y="4915252"/>
            <a:ext cx="6675120" cy="36576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Tệp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.exe (file_name.exe)</a:t>
            </a:r>
            <a:endParaRPr lang="en-US" sz="1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6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76225" y="339239"/>
            <a:ext cx="8715375" cy="6400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763" indent="11113" algn="just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4763" indent="11113" algn="just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4763" indent="11113" algn="just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4763" indent="11113" algn="just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4763" indent="11113" algn="just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4763" indent="11113" algn="just" eaLnBrk="1" fontAlgn="auto" hangingPunct="1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763" indent="11113" algn="just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 eaLnBrk="1" fontAlgn="auto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lô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đuôi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.bat),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cs typeface="Times New Roman" pitchFamily="18" charset="0"/>
              </a:rPr>
              <a:t>dich.bat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763" indent="11113" algn="just" eaLnBrk="1" fontAlgn="auto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763" indent="11113" algn="just" eaLnBrk="1" fontAlgn="auto" hangingPunct="1">
              <a:lnSpc>
                <a:spcPts val="2700"/>
              </a:lnSpc>
              <a:spcBef>
                <a:spcPts val="200"/>
              </a:spcBef>
              <a:spcAft>
                <a:spcPts val="0"/>
              </a:spcAft>
              <a:buNone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763" indent="11113" algn="just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</a:p>
          <a:p>
            <a:pPr marL="4763" indent="11113" algn="just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Nhược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Inline Assembly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763" indent="11113" algn="just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SzPct val="70000"/>
              <a:buBlip>
                <a:blip r:embed="rId4"/>
              </a:buBlip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Assembly,</a:t>
            </a:r>
          </a:p>
          <a:p>
            <a:pPr marL="295275" indent="-295275" algn="just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SzPct val="70000"/>
              <a:buBlip>
                <a:blip r:embed="rId4"/>
              </a:buBlip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chèn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C/C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nhờ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C/C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đôi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sót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30188" indent="-230188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500" dirty="0" smtClean="0"/>
          </a:p>
          <a:p>
            <a:pPr marL="230188" indent="-230188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500" dirty="0" smtClean="0"/>
          </a:p>
          <a:p>
            <a:pPr marL="230188" indent="-230188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500" dirty="0" smtClean="0"/>
          </a:p>
          <a:p>
            <a:pPr marL="230188" indent="-230188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500" dirty="0" smtClean="0"/>
          </a:p>
          <a:p>
            <a:pPr marL="230188" indent="-230188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500" dirty="0" smtClean="0"/>
          </a:p>
          <a:p>
            <a:pPr marL="230188" indent="-230188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500" dirty="0" smtClean="0"/>
          </a:p>
          <a:p>
            <a:pPr marL="4763" indent="11113" algn="just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4763" indent="11113" algn="just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4763" indent="11113" algn="just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4763" indent="11113" algn="just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4763" indent="11113" algn="just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4763" indent="11113" algn="just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4763" indent="11113" algn="just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4763" indent="11113" algn="just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4763" indent="11113" algn="just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5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vi-V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72528" y="6389688"/>
            <a:ext cx="331788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C08F001-B3CA-48D7-B092-418565B81EC1}" type="slidenum">
              <a:rPr lang="en-US" sz="1400"/>
              <a:pPr>
                <a:defRPr/>
              </a:pPr>
              <a:t>6</a:t>
            </a:fld>
            <a:endParaRPr lang="en-US" sz="14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2072474" y="1225107"/>
            <a:ext cx="457200" cy="2286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spcBef>
                <a:spcPts val="600"/>
              </a:spcBef>
              <a:defRPr/>
            </a:pP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algn="ctr">
              <a:spcBef>
                <a:spcPts val="600"/>
              </a:spcBef>
              <a:defRPr/>
            </a:pPr>
            <a:r>
              <a:rPr lang="en-US" sz="1700" b="1" dirty="0" smtClean="0">
                <a:solidFill>
                  <a:schemeClr val="bg1"/>
                </a:solidFill>
              </a:rPr>
              <a:t>TC</a:t>
            </a:r>
          </a:p>
          <a:p>
            <a:pPr algn="ctr">
              <a:spcBef>
                <a:spcPts val="600"/>
              </a:spcBef>
              <a:defRPr/>
            </a:pP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2143108" y="1214422"/>
            <a:ext cx="1588" cy="1588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3806296" y="766743"/>
            <a:ext cx="457200" cy="2286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700" b="1" dirty="0">
                <a:solidFill>
                  <a:schemeClr val="bg1"/>
                </a:solidFill>
              </a:rPr>
              <a:t>T</a:t>
            </a:r>
            <a:r>
              <a:rPr lang="en-US" sz="1700" b="1" smtClean="0">
                <a:solidFill>
                  <a:schemeClr val="bg1"/>
                </a:solidFill>
              </a:rPr>
              <a:t>:\</a:t>
            </a:r>
            <a:endParaRPr lang="en-US" sz="1700" b="1" dirty="0" smtClean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2216610" y="1173492"/>
            <a:ext cx="13716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1078466" y="1660138"/>
            <a:ext cx="548640" cy="2286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algn="ctr">
              <a:spcBef>
                <a:spcPts val="600"/>
              </a:spcBef>
              <a:defRPr/>
            </a:pPr>
            <a:r>
              <a:rPr lang="en-US" sz="1700" b="1" dirty="0" smtClean="0">
                <a:solidFill>
                  <a:schemeClr val="bg1"/>
                </a:solidFill>
              </a:rPr>
              <a:t>BIN</a:t>
            </a:r>
          </a:p>
          <a:p>
            <a:pPr algn="ctr">
              <a:spcBef>
                <a:spcPts val="600"/>
              </a:spcBef>
              <a:defRPr/>
            </a:pP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739608" y="1660138"/>
            <a:ext cx="1097280" cy="2286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spcBef>
                <a:spcPts val="600"/>
              </a:spcBef>
              <a:defRPr/>
            </a:pP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algn="ctr">
              <a:spcBef>
                <a:spcPts val="600"/>
              </a:spcBef>
              <a:defRPr/>
            </a:pPr>
            <a:r>
              <a:rPr lang="en-US" sz="1700" b="1" dirty="0" smtClean="0">
                <a:solidFill>
                  <a:schemeClr val="bg1"/>
                </a:solidFill>
              </a:rPr>
              <a:t>INCLUDE</a:t>
            </a:r>
          </a:p>
          <a:p>
            <a:pPr algn="ctr">
              <a:spcBef>
                <a:spcPts val="600"/>
              </a:spcBef>
              <a:defRPr/>
            </a:pP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00364" y="1652898"/>
            <a:ext cx="548640" cy="2286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algn="ctr">
              <a:spcBef>
                <a:spcPts val="600"/>
              </a:spcBef>
              <a:defRPr/>
            </a:pPr>
            <a:r>
              <a:rPr lang="en-US" sz="1700" b="1" dirty="0" smtClean="0">
                <a:solidFill>
                  <a:schemeClr val="bg1"/>
                </a:solidFill>
              </a:rPr>
              <a:t>LIB</a:t>
            </a:r>
          </a:p>
          <a:p>
            <a:pPr algn="ctr">
              <a:spcBef>
                <a:spcPts val="600"/>
              </a:spcBef>
              <a:defRPr/>
            </a:pP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9585" y="2039961"/>
            <a:ext cx="1285884" cy="73819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ts val="1500"/>
              </a:lnSpc>
              <a:spcBef>
                <a:spcPts val="600"/>
              </a:spcBef>
              <a:defRPr/>
            </a:pPr>
            <a:r>
              <a:rPr lang="en-US" sz="1700" b="1" dirty="0" smtClean="0">
                <a:solidFill>
                  <a:schemeClr val="bg1"/>
                </a:solidFill>
              </a:rPr>
              <a:t>. . .</a:t>
            </a:r>
          </a:p>
          <a:p>
            <a:pPr algn="ctr">
              <a:lnSpc>
                <a:spcPts val="1500"/>
              </a:lnSpc>
              <a:spcBef>
                <a:spcPts val="600"/>
              </a:spcBef>
              <a:defRPr/>
            </a:pPr>
            <a:r>
              <a:rPr lang="en-US" sz="1700" b="1" dirty="0" smtClean="0">
                <a:solidFill>
                  <a:schemeClr val="bg1"/>
                </a:solidFill>
              </a:rPr>
              <a:t>tcc.exe</a:t>
            </a:r>
          </a:p>
          <a:p>
            <a:pPr algn="ctr">
              <a:lnSpc>
                <a:spcPts val="1500"/>
              </a:lnSpc>
              <a:spcBef>
                <a:spcPts val="600"/>
              </a:spcBef>
              <a:defRPr/>
            </a:pPr>
            <a:r>
              <a:rPr lang="en-US" sz="1700" b="1" dirty="0" smtClean="0">
                <a:solidFill>
                  <a:schemeClr val="bg1"/>
                </a:solidFill>
              </a:rPr>
              <a:t>. . .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1357290" y="1561965"/>
            <a:ext cx="192024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2242535" y="1283360"/>
            <a:ext cx="914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1308753" y="1601993"/>
            <a:ext cx="9144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2194186" y="1553378"/>
            <a:ext cx="18288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3233798" y="1603470"/>
            <a:ext cx="9144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720919" y="1106681"/>
            <a:ext cx="0" cy="11530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806380" y="1588581"/>
            <a:ext cx="3840480" cy="121408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ts val="500"/>
              </a:lnSpc>
              <a:defRPr/>
            </a:pPr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algn="ctr">
              <a:lnSpc>
                <a:spcPts val="1500"/>
              </a:lnSpc>
              <a:spcBef>
                <a:spcPts val="600"/>
              </a:spcBef>
              <a:defRPr/>
            </a:pPr>
            <a:r>
              <a:rPr lang="en-US" sz="1700" b="1" dirty="0" err="1" smtClean="0">
                <a:solidFill>
                  <a:schemeClr val="bg1"/>
                </a:solidFill>
              </a:rPr>
              <a:t>Các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tệp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của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chương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trình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dịch</a:t>
            </a:r>
            <a:r>
              <a:rPr lang="en-US" sz="1700" b="1" dirty="0" smtClean="0">
                <a:solidFill>
                  <a:schemeClr val="bg1"/>
                </a:solidFill>
              </a:rPr>
              <a:t> ASM</a:t>
            </a:r>
          </a:p>
          <a:p>
            <a:pPr algn="ctr">
              <a:lnSpc>
                <a:spcPts val="1500"/>
              </a:lnSpc>
              <a:spcBef>
                <a:spcPts val="600"/>
              </a:spcBef>
              <a:defRPr/>
            </a:pPr>
            <a:r>
              <a:rPr lang="en-US" sz="1700" b="1" dirty="0" err="1" smtClean="0">
                <a:solidFill>
                  <a:schemeClr val="bg1"/>
                </a:solidFill>
              </a:rPr>
              <a:t>Các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tệp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bài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tập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của</a:t>
            </a:r>
            <a:r>
              <a:rPr lang="en-US" sz="1700" b="1" dirty="0" smtClean="0">
                <a:solidFill>
                  <a:schemeClr val="bg1"/>
                </a:solidFill>
              </a:rPr>
              <a:t> C/C</a:t>
            </a:r>
            <a:r>
              <a:rPr lang="en-US" sz="1700" b="1" baseline="30000" dirty="0" smtClean="0">
                <a:solidFill>
                  <a:schemeClr val="bg1"/>
                </a:solidFill>
              </a:rPr>
              <a:t>++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ts val="1500"/>
              </a:lnSpc>
              <a:spcBef>
                <a:spcPts val="600"/>
              </a:spcBef>
              <a:defRPr/>
            </a:pPr>
            <a:r>
              <a:rPr lang="en-US" sz="1700" b="1" dirty="0" err="1" smtClean="0">
                <a:solidFill>
                  <a:schemeClr val="bg1"/>
                </a:solidFill>
              </a:rPr>
              <a:t>và</a:t>
            </a: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err="1" smtClean="0">
                <a:solidFill>
                  <a:schemeClr val="bg1"/>
                </a:solidFill>
              </a:rPr>
              <a:t>tệp</a:t>
            </a:r>
            <a:r>
              <a:rPr lang="en-US" sz="1700" b="1" dirty="0" smtClean="0">
                <a:solidFill>
                  <a:schemeClr val="bg1"/>
                </a:solidFill>
              </a:rPr>
              <a:t> ASM 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5225098" y="1214846"/>
            <a:ext cx="1005840" cy="2286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ts val="2000"/>
              </a:lnSpc>
              <a:spcBef>
                <a:spcPts val="600"/>
              </a:spcBef>
              <a:defRPr/>
            </a:pPr>
            <a:r>
              <a:rPr lang="en-US" sz="1700" b="1" dirty="0" smtClean="0">
                <a:solidFill>
                  <a:schemeClr val="bg1"/>
                </a:solidFill>
              </a:rPr>
              <a:t>BTASM</a:t>
            </a:r>
          </a:p>
        </p:txBody>
      </p:sp>
      <p:cxnSp>
        <p:nvCxnSpPr>
          <p:cNvPr id="62" name="Straight Connector 61"/>
          <p:cNvCxnSpPr/>
          <p:nvPr/>
        </p:nvCxnSpPr>
        <p:spPr>
          <a:xfrm rot="5400000">
            <a:off x="5649239" y="1517389"/>
            <a:ext cx="13716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 bwMode="auto">
          <a:xfrm>
            <a:off x="791266" y="3241629"/>
            <a:ext cx="7498080" cy="2743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700" b="1" u="sng" dirty="0">
                <a:solidFill>
                  <a:schemeClr val="bg1"/>
                </a:solidFill>
              </a:rPr>
              <a:t>T</a:t>
            </a:r>
            <a:r>
              <a:rPr lang="en-US" sz="1700" b="1" u="sng" dirty="0" smtClean="0">
                <a:solidFill>
                  <a:schemeClr val="bg1"/>
                </a:solidFill>
              </a:rPr>
              <a:t>:\</a:t>
            </a:r>
            <a:r>
              <a:rPr lang="en-US" sz="1700" b="1" u="sng" dirty="0" err="1" smtClean="0">
                <a:solidFill>
                  <a:schemeClr val="bg1"/>
                </a:solidFill>
              </a:rPr>
              <a:t>BTASM</a:t>
            </a:r>
            <a:r>
              <a:rPr lang="en-US" sz="1700" b="1" dirty="0" smtClean="0">
                <a:solidFill>
                  <a:schemeClr val="bg1"/>
                </a:solidFill>
              </a:rPr>
              <a:t>&gt;T:\TC\BIN\tcc -</a:t>
            </a:r>
            <a:r>
              <a:rPr lang="en-US" sz="1700" b="1" dirty="0" err="1" smtClean="0">
                <a:solidFill>
                  <a:schemeClr val="bg1"/>
                </a:solidFill>
              </a:rPr>
              <a:t>ms</a:t>
            </a:r>
            <a:r>
              <a:rPr lang="en-US" sz="1700" b="1" dirty="0" smtClean="0">
                <a:solidFill>
                  <a:schemeClr val="bg1"/>
                </a:solidFill>
              </a:rPr>
              <a:t>  -IT:\TC\INCLUDE  -LT:\TC\LIB  tentep.cp</a:t>
            </a:r>
            <a:r>
              <a:rPr lang="en-US" sz="1700" dirty="0" smtClean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779164" y="4251195"/>
            <a:ext cx="5852160" cy="2743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700" b="1" dirty="0">
                <a:solidFill>
                  <a:schemeClr val="bg1"/>
                </a:solidFill>
              </a:rPr>
              <a:t>T</a:t>
            </a:r>
            <a:r>
              <a:rPr lang="en-US" sz="1700" b="1" dirty="0" smtClean="0">
                <a:solidFill>
                  <a:schemeClr val="bg1"/>
                </a:solidFill>
              </a:rPr>
              <a:t>:\TC\BIN\tcc  -</a:t>
            </a:r>
            <a:r>
              <a:rPr lang="en-US" sz="1700" b="1" dirty="0" err="1" smtClean="0">
                <a:solidFill>
                  <a:schemeClr val="bg1"/>
                </a:solidFill>
              </a:rPr>
              <a:t>ms</a:t>
            </a:r>
            <a:r>
              <a:rPr lang="en-US" sz="1700" b="1" dirty="0" smtClean="0">
                <a:solidFill>
                  <a:schemeClr val="bg1"/>
                </a:solidFill>
              </a:rPr>
              <a:t>  -IT:\TC\INCLUDE  -LT:\TC\LIB    %1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764830" y="4936553"/>
            <a:ext cx="2926080" cy="2743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700" b="1" u="sng" dirty="0">
                <a:solidFill>
                  <a:schemeClr val="bg1"/>
                </a:solidFill>
              </a:rPr>
              <a:t>T</a:t>
            </a:r>
            <a:r>
              <a:rPr lang="en-US" sz="1700" b="1" u="sng" dirty="0" smtClean="0">
                <a:solidFill>
                  <a:schemeClr val="bg1"/>
                </a:solidFill>
              </a:rPr>
              <a:t>:\</a:t>
            </a:r>
            <a:r>
              <a:rPr lang="en-US" sz="1700" b="1" u="sng" dirty="0" err="1" smtClean="0">
                <a:solidFill>
                  <a:schemeClr val="bg1"/>
                </a:solidFill>
              </a:rPr>
              <a:t>BTASM</a:t>
            </a:r>
            <a:r>
              <a:rPr lang="en-US" sz="1700" b="1" smtClean="0">
                <a:solidFill>
                  <a:schemeClr val="bg1"/>
                </a:solidFill>
              </a:rPr>
              <a:t>&gt;dich</a:t>
            </a:r>
            <a:r>
              <a:rPr lang="en-US" sz="1700" b="1" dirty="0" smtClean="0">
                <a:solidFill>
                  <a:schemeClr val="bg1"/>
                </a:solidFill>
              </a:rPr>
              <a:t> tentep.cpp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292946" y="1108113"/>
            <a:ext cx="34290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1278540" y="1967975"/>
            <a:ext cx="13716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3958630" y="1041690"/>
            <a:ext cx="13716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2" grpId="0" animBg="1"/>
      <p:bldP spid="34" grpId="0" animBg="1"/>
      <p:bldP spid="41" grpId="0" animBg="1"/>
      <p:bldP spid="43" grpId="0" animBg="1"/>
      <p:bldP spid="44" grpId="0" animBg="1"/>
      <p:bldP spid="47" grpId="0" animBg="1"/>
      <p:bldP spid="60" grpId="0" animBg="1"/>
      <p:bldP spid="61" grpId="0" animBg="1"/>
      <p:bldP spid="63" grpId="0" animBg="1"/>
      <p:bldP spid="64" grpId="0" animBg="1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37478" y="358775"/>
            <a:ext cx="8869362" cy="6583363"/>
          </a:xfrm>
        </p:spPr>
        <p:txBody>
          <a:bodyPr/>
          <a:lstStyle/>
          <a:p>
            <a:pPr marL="919163" lvl="0" indent="-919163" algn="just">
              <a:spcBef>
                <a:spcPts val="0"/>
              </a:spcBef>
              <a:buNone/>
              <a:defRPr/>
            </a:pPr>
            <a:r>
              <a:rPr lang="en-US" sz="2500" dirty="0" smtClean="0">
                <a:solidFill>
                  <a:schemeClr val="tx1"/>
                </a:solidFill>
              </a:rPr>
              <a:t>2.2.2 </a:t>
            </a:r>
            <a:r>
              <a:rPr lang="en-US" sz="2500" dirty="0" err="1" smtClean="0">
                <a:solidFill>
                  <a:schemeClr val="tx1"/>
                </a:solidFill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</a:rPr>
              <a:t>tách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</a:rPr>
              <a:t>biệt</a:t>
            </a:r>
            <a:r>
              <a:rPr lang="en-US" sz="2500" dirty="0" smtClean="0">
                <a:solidFill>
                  <a:schemeClr val="tx1"/>
                </a:solidFill>
              </a:rPr>
              <a:t> module (</a:t>
            </a:r>
            <a:r>
              <a:rPr lang="en-US" sz="2500" dirty="0" err="1" smtClean="0">
                <a:solidFill>
                  <a:schemeClr val="tx1"/>
                </a:solidFill>
              </a:rPr>
              <a:t>tệp</a:t>
            </a:r>
            <a:r>
              <a:rPr lang="en-US" sz="2500" dirty="0" smtClean="0">
                <a:solidFill>
                  <a:schemeClr val="tx1"/>
                </a:solidFill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</a:rPr>
              <a:t>của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</a:rPr>
              <a:t>ngôn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</a:rPr>
              <a:t>ngữ</a:t>
            </a:r>
            <a:r>
              <a:rPr lang="en-US" sz="2500" dirty="0" smtClean="0">
                <a:solidFill>
                  <a:schemeClr val="tx1"/>
                </a:solidFill>
              </a:rPr>
              <a:t> C/C</a:t>
            </a:r>
            <a:r>
              <a:rPr lang="en-US" sz="2500" baseline="30000" dirty="0" smtClean="0">
                <a:solidFill>
                  <a:schemeClr val="tx1"/>
                </a:solidFill>
              </a:rPr>
              <a:t>++ </a:t>
            </a:r>
            <a:r>
              <a:rPr lang="en-US" sz="2500" dirty="0" err="1" smtClean="0">
                <a:solidFill>
                  <a:schemeClr val="tx1"/>
                </a:solidFill>
              </a:rPr>
              <a:t>và</a:t>
            </a:r>
            <a:r>
              <a:rPr lang="en-US" sz="2500" dirty="0" smtClean="0">
                <a:solidFill>
                  <a:schemeClr val="tx1"/>
                </a:solidFill>
              </a:rPr>
              <a:t> module </a:t>
            </a:r>
            <a:r>
              <a:rPr lang="en-US" sz="2500" dirty="0" err="1" smtClean="0">
                <a:solidFill>
                  <a:schemeClr val="tx1"/>
                </a:solidFill>
              </a:rPr>
              <a:t>của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</a:rPr>
              <a:t>ngôn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</a:rPr>
              <a:t>ngữ</a:t>
            </a:r>
            <a:r>
              <a:rPr lang="en-US" sz="2500" dirty="0" smtClean="0">
                <a:solidFill>
                  <a:schemeClr val="tx1"/>
                </a:solidFill>
              </a:rPr>
              <a:t> Assembly</a:t>
            </a:r>
          </a:p>
          <a:p>
            <a:pPr marL="4763" lvl="0" indent="11113" algn="just">
              <a:spcBef>
                <a:spcPts val="0"/>
              </a:spcBef>
              <a:buNone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763" lvl="0" indent="11113" algn="just"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763" lvl="0" indent="11113" algn="just"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763" lvl="0" indent="11113" algn="just">
              <a:spcBef>
                <a:spcPts val="20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763" lvl="0" indent="11113" algn="just">
              <a:spcBef>
                <a:spcPts val="20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763" lvl="0" indent="11113" algn="just">
              <a:spcBef>
                <a:spcPts val="20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763" lvl="0" indent="11113" algn="just">
              <a:spcBef>
                <a:spcPts val="20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763" lvl="0" indent="11113" algn="just">
              <a:spcBef>
                <a:spcPts val="20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763" lvl="0" indent="11113" algn="just">
              <a:spcBef>
                <a:spcPts val="20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763" lvl="0" indent="11113" algn="just">
              <a:spcBef>
                <a:spcPts val="20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763" lvl="0" indent="11113" algn="just">
              <a:lnSpc>
                <a:spcPts val="1000"/>
              </a:lnSpc>
              <a:spcBef>
                <a:spcPts val="0"/>
              </a:spcBef>
              <a:buNone/>
              <a:defRPr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763" lvl="0" indent="11113" algn="just">
              <a:spcBef>
                <a:spcPts val="0"/>
              </a:spcBef>
              <a:buNone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dich.bat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%2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%1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763" lvl="0" indent="11113" algn="just">
              <a:spcBef>
                <a:spcPts val="200"/>
              </a:spcBef>
              <a:buNone/>
              <a:defRPr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4763" lvl="0" indent="11113">
              <a:spcBef>
                <a:spcPts val="0"/>
              </a:spcBef>
              <a:buNone/>
              <a:defRPr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file_name1.exe</a:t>
            </a:r>
          </a:p>
          <a:p>
            <a:pPr marL="3175" lvl="7" indent="9525" algn="just" eaLnBrk="0" fontAlgn="base" hangingPunct="0">
              <a:spcBef>
                <a:spcPts val="200"/>
              </a:spcBef>
              <a:spcAft>
                <a:spcPct val="0"/>
              </a:spcAft>
              <a:buClrTx/>
              <a:buSzPct val="85000"/>
              <a:buNone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43966" y="6286520"/>
            <a:ext cx="331788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8F6DF3CC-1D3F-4C3B-9197-557D8421A180}" type="slidenum">
              <a:rPr lang="en-US" sz="1400"/>
              <a:pPr>
                <a:defRPr/>
              </a:pPr>
              <a:t>7</a:t>
            </a:fld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2330076" y="2249996"/>
            <a:ext cx="228600" cy="1599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2315562" y="2875985"/>
            <a:ext cx="228600" cy="1599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084857" y="3929106"/>
            <a:ext cx="228600" cy="1599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086662" y="4605912"/>
            <a:ext cx="228600" cy="1599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516944" y="2372674"/>
            <a:ext cx="1828800" cy="38100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Turbo C</a:t>
            </a:r>
            <a:endParaRPr lang="en-US" sz="17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25798" y="2277829"/>
            <a:ext cx="1097280" cy="605294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Compile</a:t>
            </a:r>
          </a:p>
          <a:p>
            <a:pPr algn="ctr">
              <a:lnSpc>
                <a:spcPts val="2000"/>
              </a:lnSpc>
              <a:defRPr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04200" y="4046224"/>
            <a:ext cx="2011680" cy="457200"/>
          </a:xfrm>
          <a:prstGeom prst="ellipse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TLINK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9766" y="3962644"/>
            <a:ext cx="1280160" cy="605294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Link</a:t>
            </a:r>
          </a:p>
          <a:p>
            <a:pPr algn="ctr">
              <a:lnSpc>
                <a:spcPts val="2000"/>
              </a:lnSpc>
              <a:defRPr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773688" y="4727738"/>
            <a:ext cx="2926080" cy="4572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Tệp thực hiện dạng .exe (file_name1.exe)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40366" y="1552428"/>
            <a:ext cx="1828800" cy="584775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Tệp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C/C</a:t>
            </a:r>
            <a:r>
              <a:rPr lang="en-US" sz="1700" b="1" baseline="30000" dirty="0" smtClean="0">
                <a:solidFill>
                  <a:schemeClr val="bg1"/>
                </a:solidFill>
                <a:cs typeface="Arial" pitchFamily="34" charset="0"/>
              </a:rPr>
              <a:t>++</a:t>
            </a:r>
          </a:p>
          <a:p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(file_name1.cpp</a:t>
            </a: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)</a:t>
            </a:r>
            <a:r>
              <a:rPr lang="en-US" b="1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1324" y="2994527"/>
            <a:ext cx="1828800" cy="584775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Tệp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mã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máy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.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obj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(file_name1.obj</a:t>
            </a:r>
            <a:r>
              <a:rPr lang="en-US" b="1" dirty="0" smtClean="0">
                <a:solidFill>
                  <a:schemeClr val="bg1"/>
                </a:solidFill>
                <a:latin typeface="Arial Narrow" pitchFamily="34" charset="0"/>
              </a:rPr>
              <a:t>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5679862" y="2237020"/>
            <a:ext cx="228600" cy="1599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5679862" y="2878249"/>
            <a:ext cx="228600" cy="1599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881244" y="2374938"/>
            <a:ext cx="1828800" cy="38100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Turbo ASM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90098" y="2265579"/>
            <a:ext cx="1188720" cy="603504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  <a:defRPr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Assemble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2000"/>
              </a:lnSpc>
              <a:defRPr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59526" y="1540178"/>
            <a:ext cx="2103120" cy="56938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Tệp ngôn ngữ ASM</a:t>
            </a:r>
          </a:p>
          <a:p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(file_name2.asm)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47738" y="2991803"/>
            <a:ext cx="2103120" cy="584775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Tệp mã máy .obj</a:t>
            </a:r>
          </a:p>
          <a:p>
            <a:pPr algn="ctr">
              <a:defRPr/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(file_name2.obj) 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6200000" flipH="1">
            <a:off x="2308308" y="3692365"/>
            <a:ext cx="228600" cy="1599"/>
          </a:xfrm>
          <a:prstGeom prst="straightConnector1">
            <a:avLst/>
          </a:prstGeom>
          <a:ln w="12700">
            <a:solidFill>
              <a:srgbClr val="0070C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5681073" y="3689647"/>
            <a:ext cx="228600" cy="1599"/>
          </a:xfrm>
          <a:prstGeom prst="straightConnector1">
            <a:avLst/>
          </a:prstGeom>
          <a:ln w="12700">
            <a:solidFill>
              <a:srgbClr val="0070C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29062" y="3807465"/>
            <a:ext cx="3355848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auto">
          <a:xfrm>
            <a:off x="1928794" y="5686444"/>
            <a:ext cx="5303520" cy="36576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:\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BTASM</a:t>
            </a:r>
            <a:r>
              <a:rPr lang="en-US" sz="17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&gt;dich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file_name1.cpp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file_name2.asm</a:t>
            </a:r>
            <a:endParaRPr lang="en-US" sz="17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33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33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37478" y="358775"/>
            <a:ext cx="8869362" cy="6583363"/>
          </a:xfrm>
        </p:spPr>
        <p:txBody>
          <a:bodyPr/>
          <a:lstStyle/>
          <a:p>
            <a:pPr marL="3175" lvl="7" indent="9525" algn="just" eaLnBrk="0" fontAlgn="base" hangingPunct="0">
              <a:spcBef>
                <a:spcPts val="200"/>
              </a:spcBef>
              <a:spcAft>
                <a:spcPct val="0"/>
              </a:spcAft>
              <a:buClrTx/>
              <a:buSzPct val="85000"/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50838" lvl="7" indent="-350838" algn="just" eaLnBrk="0" fontAlgn="base" hangingPunct="0">
              <a:lnSpc>
                <a:spcPts val="2800"/>
              </a:lnSpc>
              <a:spcBef>
                <a:spcPts val="200"/>
              </a:spcBef>
              <a:spcAft>
                <a:spcPct val="0"/>
              </a:spcAft>
              <a:buClrTx/>
              <a:buSzPct val="85000"/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…)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PUBLIC, EXTERNAL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68313" lvl="7" indent="-234950" algn="just" eaLnBrk="0" fontAlgn="base" hangingPunct="0">
              <a:lnSpc>
                <a:spcPts val="2800"/>
              </a:lnSpc>
              <a:spcBef>
                <a:spcPts val="200"/>
              </a:spcBef>
              <a:spcAft>
                <a:spcPct val="0"/>
              </a:spcAft>
              <a:buClrTx/>
              <a:buSzPct val="60000"/>
              <a:buBlip>
                <a:blip r:embed="rId4"/>
              </a:buBlip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module C/C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85800" lvl="7" indent="-234950" algn="just" eaLnBrk="0" fontAlgn="base" hangingPunct="0">
              <a:lnSpc>
                <a:spcPts val="2800"/>
              </a:lnSpc>
              <a:spcBef>
                <a:spcPts val="200"/>
              </a:spcBef>
              <a:spcAft>
                <a:spcPct val="0"/>
              </a:spcAft>
              <a:buClrTx/>
              <a:buSzPct val="70000"/>
              <a:buFont typeface="Times New Roman" pitchFamily="18" charset="0"/>
              <a:buChar char="–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PUBLIC: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(C/C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PUBLIC. Do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tường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minh PUBLIC, </a:t>
            </a:r>
          </a:p>
          <a:p>
            <a:pPr marL="685800" lvl="7" indent="-234950" algn="just" eaLnBrk="0" fontAlgn="base" hangingPunct="0">
              <a:lnSpc>
                <a:spcPts val="2800"/>
              </a:lnSpc>
              <a:spcBef>
                <a:spcPts val="200"/>
              </a:spcBef>
              <a:spcAft>
                <a:spcPct val="0"/>
              </a:spcAft>
              <a:buClrTx/>
              <a:buSzPct val="70000"/>
              <a:buFont typeface="Times New Roman" pitchFamily="18" charset="0"/>
              <a:buChar char="–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EXTERNAL: C/C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685800" lvl="7" indent="-234950" algn="just" eaLnBrk="0" fontAlgn="base" hangingPunct="0">
              <a:lnSpc>
                <a:spcPts val="2800"/>
              </a:lnSpc>
              <a:spcBef>
                <a:spcPts val="200"/>
              </a:spcBef>
              <a:spcAft>
                <a:spcPct val="0"/>
              </a:spcAft>
              <a:buClrTx/>
              <a:buSzPct val="70000"/>
              <a:buNone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lvl="7" indent="-3175" algn="just" eaLnBrk="0" fontAlgn="base" hangingPunct="0">
              <a:lnSpc>
                <a:spcPts val="2800"/>
              </a:lnSpc>
              <a:spcBef>
                <a:spcPts val="200"/>
              </a:spcBef>
              <a:spcAft>
                <a:spcPct val="0"/>
              </a:spcAft>
              <a:buClrTx/>
              <a:buSzPct val="70000"/>
              <a:buFont typeface="Symbol" pitchFamily="18" charset="2"/>
              <a:buChar char="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85800" lvl="7" indent="-3175" algn="just" eaLnBrk="0" fontAlgn="base" hangingPunct="0">
              <a:lnSpc>
                <a:spcPts val="2800"/>
              </a:lnSpc>
              <a:spcBef>
                <a:spcPts val="200"/>
              </a:spcBef>
              <a:spcAft>
                <a:spcPct val="0"/>
              </a:spcAft>
              <a:buClrTx/>
              <a:buSzPct val="70000"/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685800" lvl="7" indent="-3175" algn="just" eaLnBrk="0" fontAlgn="base" hangingPunct="0">
              <a:lnSpc>
                <a:spcPts val="2800"/>
              </a:lnSpc>
              <a:spcBef>
                <a:spcPts val="200"/>
              </a:spcBef>
              <a:spcAft>
                <a:spcPct val="0"/>
              </a:spcAft>
              <a:buClrTx/>
              <a:buSzPct val="70000"/>
              <a:buFont typeface="Symbol" pitchFamily="18" charset="2"/>
              <a:buChar char="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85800" lvl="7" indent="-3175" algn="just" eaLnBrk="0" fontAlgn="base" hangingPunct="0">
              <a:lnSpc>
                <a:spcPts val="2800"/>
              </a:lnSpc>
              <a:spcBef>
                <a:spcPts val="200"/>
              </a:spcBef>
              <a:spcAft>
                <a:spcPct val="0"/>
              </a:spcAft>
              <a:buClrTx/>
              <a:buSzPct val="70000"/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84580" y="4435396"/>
            <a:ext cx="2651760" cy="36576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extern  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kiểu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tên_nhãn</a:t>
            </a:r>
            <a:endParaRPr lang="en-US" sz="17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62812" y="5239564"/>
            <a:ext cx="2651760" cy="36576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extern  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kiểu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tên_biến</a:t>
            </a:r>
            <a:endParaRPr lang="en-US" sz="17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873860" y="5226022"/>
            <a:ext cx="3017520" cy="36576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extern  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value1, value2;</a:t>
            </a:r>
            <a:endParaRPr lang="en-US" sz="17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41044" y="5993926"/>
            <a:ext cx="3291840" cy="36576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extern  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kiểu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tên_hàm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([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]);</a:t>
            </a:r>
            <a:endParaRPr lang="en-US" sz="17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891364" y="5990820"/>
            <a:ext cx="2194560" cy="36576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extern  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SUM();</a:t>
            </a:r>
            <a:endParaRPr lang="en-US" sz="17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587768" y="6424930"/>
            <a:ext cx="331788" cy="311150"/>
          </a:xfrm>
          <a:prstGeom prst="ellipse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6DF3CC-1D3F-4C3B-9197-557D8421A1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33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22238" y="374015"/>
            <a:ext cx="8869362" cy="6583363"/>
          </a:xfrm>
        </p:spPr>
        <p:txBody>
          <a:bodyPr/>
          <a:lstStyle/>
          <a:p>
            <a:pPr marL="468313" lvl="7" indent="-234950" algn="just" eaLnBrk="0" fontAlgn="base" hangingPunct="0">
              <a:lnSpc>
                <a:spcPts val="2700"/>
              </a:lnSpc>
              <a:spcBef>
                <a:spcPts val="200"/>
              </a:spcBef>
              <a:spcAft>
                <a:spcPct val="0"/>
              </a:spcAft>
              <a:buClrTx/>
              <a:buSzPct val="60000"/>
              <a:buBlip>
                <a:blip r:embed="rId4"/>
              </a:buBlip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module Assembly: 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túy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ASM:</a:t>
            </a:r>
          </a:p>
          <a:p>
            <a:pPr marL="685800" lvl="7" indent="-234950" algn="just" eaLnBrk="0" fontAlgn="base" hangingPunct="0">
              <a:lnSpc>
                <a:spcPts val="27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Times New Roman" pitchFamily="18" charset="0"/>
              <a:buChar char="–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PUBLIC: </a:t>
            </a:r>
          </a:p>
          <a:p>
            <a:pPr marL="685800" lvl="7" indent="-3175" algn="just" eaLnBrk="0" fontAlgn="base" hangingPunct="0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85800" lvl="7" indent="-3175" algn="just" eaLnBrk="0" fontAlgn="base" hangingPunct="0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None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lvl="7" indent="-3175" algn="just" eaLnBrk="0" fontAlgn="base" hangingPunct="0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Symbol" pitchFamily="18" charset="2"/>
              <a:buChar char="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85800" lvl="7" indent="-3175" algn="just" eaLnBrk="0" fontAlgn="base" hangingPunct="0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ClrTx/>
              <a:buSzPct val="70000"/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85800" lvl="7" indent="-3175" algn="just" eaLnBrk="0" fontAlgn="base" hangingPunct="0">
              <a:lnSpc>
                <a:spcPts val="2800"/>
              </a:lnSpc>
              <a:spcBef>
                <a:spcPts val="200"/>
              </a:spcBef>
              <a:spcAft>
                <a:spcPct val="0"/>
              </a:spcAft>
              <a:buClrTx/>
              <a:buSzPct val="70000"/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85800" lvl="7" indent="-3175" algn="just" eaLnBrk="0" fontAlgn="base" hangingPunct="0">
              <a:lnSpc>
                <a:spcPts val="2800"/>
              </a:lnSpc>
              <a:spcBef>
                <a:spcPts val="800"/>
              </a:spcBef>
              <a:spcAft>
                <a:spcPct val="0"/>
              </a:spcAft>
              <a:buClrTx/>
              <a:buSzPct val="70000"/>
              <a:buFont typeface="Symbol" pitchFamily="18" charset="2"/>
              <a:buChar char="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C/C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85800" lvl="7" indent="-3175" algn="just" eaLnBrk="0" fontAlgn="base" hangingPunct="0">
              <a:spcBef>
                <a:spcPts val="0"/>
              </a:spcBef>
              <a:spcAft>
                <a:spcPct val="0"/>
              </a:spcAft>
              <a:buClrTx/>
              <a:buSzPct val="70000"/>
              <a:buNone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lvl="7" indent="-3175" algn="just" eaLnBrk="0" fontAlgn="base" hangingPunct="0">
              <a:spcBef>
                <a:spcPts val="0"/>
              </a:spcBef>
              <a:spcAft>
                <a:spcPct val="0"/>
              </a:spcAft>
              <a:buClrTx/>
              <a:buSzPct val="70000"/>
              <a:buNone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lvl="7" indent="-3175" algn="just" eaLnBrk="0" fontAlgn="base" hangingPunct="0">
              <a:spcBef>
                <a:spcPts val="0"/>
              </a:spcBef>
              <a:spcAft>
                <a:spcPct val="0"/>
              </a:spcAft>
              <a:buClrTx/>
              <a:buSzPct val="70000"/>
              <a:buFont typeface="Symbol" pitchFamily="18" charset="2"/>
              <a:buChar char="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lvl="7" indent="-3175" algn="just" eaLnBrk="0" fontAlgn="base" hangingPunct="0">
              <a:spcBef>
                <a:spcPts val="0"/>
              </a:spcBef>
              <a:spcAft>
                <a:spcPct val="0"/>
              </a:spcAft>
              <a:buClrTx/>
              <a:buSzPct val="70000"/>
              <a:buFont typeface="Symbol" pitchFamily="18" charset="2"/>
              <a:buChar char=""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lvl="7" indent="-3175" algn="just" eaLnBrk="0" fontAlgn="base" hangingPunct="0">
              <a:spcBef>
                <a:spcPts val="400"/>
              </a:spcBef>
              <a:spcAft>
                <a:spcPct val="0"/>
              </a:spcAft>
              <a:buClrTx/>
              <a:buSzPct val="70000"/>
              <a:buNone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lvl="7" indent="-3175" algn="just" eaLnBrk="0" fontAlgn="base" hangingPunct="0">
              <a:spcBef>
                <a:spcPts val="0"/>
              </a:spcBef>
              <a:spcAft>
                <a:spcPct val="0"/>
              </a:spcAft>
              <a:buClrTx/>
              <a:buSzPct val="70000"/>
              <a:buNone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lvl="7" indent="-3175" algn="just" eaLnBrk="0" fontAlgn="base" hangingPunct="0">
              <a:lnSpc>
                <a:spcPts val="2800"/>
              </a:lnSpc>
              <a:spcBef>
                <a:spcPts val="1000"/>
              </a:spcBef>
              <a:spcAft>
                <a:spcPct val="0"/>
              </a:spcAft>
              <a:buClrTx/>
              <a:buSzPct val="70000"/>
              <a:buFont typeface="Symbol" pitchFamily="18" charset="2"/>
              <a:buChar char="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EXTRN</a:t>
            </a:r>
          </a:p>
          <a:p>
            <a:pPr marL="685800" lvl="7" indent="-3175" algn="just" eaLnBrk="0" fontAlgn="base" hangingPunct="0">
              <a:spcBef>
                <a:spcPts val="400"/>
              </a:spcBef>
              <a:spcAft>
                <a:spcPct val="0"/>
              </a:spcAft>
              <a:buClrTx/>
              <a:buSzPct val="70000"/>
              <a:buNone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lvl="7" indent="-3175" algn="just" eaLnBrk="0" fontAlgn="base" hangingPunct="0">
              <a:spcBef>
                <a:spcPts val="200"/>
              </a:spcBef>
              <a:spcAft>
                <a:spcPct val="0"/>
              </a:spcAft>
              <a:buClrTx/>
              <a:buSzPct val="70000"/>
              <a:buNone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lvl="7" indent="-3175" algn="just" eaLnBrk="0" fontAlgn="base" hangingPunct="0">
              <a:spcBef>
                <a:spcPts val="200"/>
              </a:spcBef>
              <a:spcAft>
                <a:spcPct val="0"/>
              </a:spcAft>
              <a:buClrTx/>
              <a:buSzPct val="70000"/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</a:p>
          <a:p>
            <a:pPr marL="685800" lvl="7" indent="-3175" algn="just" eaLnBrk="0" fontAlgn="base" hangingPunct="0">
              <a:lnSpc>
                <a:spcPts val="2500"/>
              </a:lnSpc>
              <a:spcBef>
                <a:spcPts val="1800"/>
              </a:spcBef>
              <a:spcAft>
                <a:spcPct val="0"/>
              </a:spcAft>
              <a:buClrTx/>
              <a:buSzPct val="70000"/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ến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lvl="7" indent="-3175" algn="just" eaLnBrk="0" fontAlgn="base" hangingPunct="0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</a:p>
          <a:p>
            <a:pPr marL="685800" lvl="7" indent="-3175" algn="just" eaLnBrk="0" fontAlgn="base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685800" lvl="7" indent="-3175" algn="just" eaLnBrk="0" fontAlgn="base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lvl="7" indent="-3175" algn="just" eaLnBrk="0" fontAlgn="base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lvl="7" indent="-3175" algn="just" eaLnBrk="0" fontAlgn="base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lvl="7" indent="-3175" algn="just" eaLnBrk="0" fontAlgn="base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72528" y="6389688"/>
            <a:ext cx="331788" cy="31115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8F6DF3CC-1D3F-4C3B-9197-557D8421A180}" type="slidenum">
              <a:rPr lang="en-US" sz="1400"/>
              <a:pPr>
                <a:defRPr/>
              </a:pPr>
              <a:t>9</a:t>
            </a:fld>
            <a:endParaRPr lang="en-US" sz="14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508760" y="1127426"/>
            <a:ext cx="4023360" cy="54864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PUBLIC  _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nhãn1, _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nhãn2,. . .</a:t>
            </a:r>
          </a:p>
          <a:p>
            <a:pPr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Xác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nhãn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7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08760" y="2203092"/>
            <a:ext cx="2560320" cy="64008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ts val="1900"/>
              </a:lnSpc>
              <a:defRPr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.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</a:t>
            </a:r>
          </a:p>
          <a:p>
            <a:pPr>
              <a:lnSpc>
                <a:spcPts val="1900"/>
              </a:lnSpc>
              <a:defRPr/>
            </a:pP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Khai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biến</a:t>
            </a:r>
            <a:endParaRPr lang="en-US" sz="17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488502" y="1827354"/>
            <a:ext cx="2560320" cy="11887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ts val="1800"/>
              </a:lnSpc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.DATA</a:t>
            </a:r>
          </a:p>
          <a:p>
            <a:pPr>
              <a:lnSpc>
                <a:spcPts val="1800"/>
              </a:lnSpc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PUBLIC   _value1, _value2</a:t>
            </a:r>
          </a:p>
          <a:p>
            <a:pPr>
              <a:lnSpc>
                <a:spcPts val="1800"/>
              </a:lnSpc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_value1    db   10</a:t>
            </a:r>
          </a:p>
          <a:p>
            <a:pPr>
              <a:lnSpc>
                <a:spcPts val="1800"/>
              </a:lnSpc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_value2   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dw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?</a:t>
            </a:r>
            <a:endParaRPr lang="en-US" sz="17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8600" y="3626038"/>
            <a:ext cx="2743200" cy="32004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.CODE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28600" y="3936748"/>
            <a:ext cx="2743200" cy="36576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    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hàm</a:t>
            </a:r>
            <a:endParaRPr lang="en-US" sz="17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4269554"/>
            <a:ext cx="2743200" cy="32004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28600" y="4600072"/>
            <a:ext cx="2743200" cy="54864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  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 lệnh Assembly</a:t>
            </a:r>
          </a:p>
          <a:p>
            <a:pPr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thân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hàm</a:t>
            </a:r>
            <a:endParaRPr lang="en-US" sz="17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8600" y="5466281"/>
            <a:ext cx="2743200" cy="32004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ENDP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409696" y="3349178"/>
            <a:ext cx="274320" cy="274320"/>
          </a:xfrm>
          <a:prstGeom prst="rect">
            <a:avLst/>
          </a:prstGeom>
          <a:noFill/>
          <a:ln w="19050"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C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170052" y="3355274"/>
            <a:ext cx="365760" cy="274320"/>
          </a:xfrm>
          <a:prstGeom prst="rect">
            <a:avLst/>
          </a:prstGeom>
          <a:noFill/>
          <a:ln w="19050"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anchor="ctr"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C</a:t>
            </a:r>
            <a:r>
              <a:rPr lang="en-US" baseline="30000" dirty="0" smtClean="0">
                <a:solidFill>
                  <a:schemeClr val="tx1"/>
                </a:solidFill>
                <a:latin typeface="Arial Narrow" pitchFamily="34" charset="0"/>
              </a:rPr>
              <a:t>++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032760" y="4265873"/>
            <a:ext cx="2651760" cy="32004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hàm$q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. . .</a:t>
            </a:r>
            <a:r>
              <a:rPr lang="en-US" dirty="0" smtClean="0">
                <a:solidFill>
                  <a:srgbClr val="FFFF00"/>
                </a:solidFill>
                <a:latin typeface="Arial Narrow" pitchFamily="34" charset="0"/>
              </a:rPr>
              <a:t>   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        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032752" y="3627120"/>
            <a:ext cx="2651760" cy="32004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.CODE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032760" y="3909250"/>
            <a:ext cx="3291840" cy="36576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ts val="1800"/>
              </a:lnSpc>
              <a:defRPr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     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  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hàm$q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. . .  </a:t>
            </a:r>
          </a:p>
        </p:txBody>
      </p:sp>
      <p:sp>
        <p:nvSpPr>
          <p:cNvPr id="27" name="Right Brace 26"/>
          <p:cNvSpPr/>
          <p:nvPr/>
        </p:nvSpPr>
        <p:spPr>
          <a:xfrm rot="5400000">
            <a:off x="5879218" y="4064704"/>
            <a:ext cx="137160" cy="27432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032760" y="4594295"/>
            <a:ext cx="2651760" cy="54864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    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lệnh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Assembly</a:t>
            </a:r>
          </a:p>
          <a:p>
            <a:pPr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thân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032760" y="5468112"/>
            <a:ext cx="2651760" cy="32004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hàm$q</a:t>
            </a: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. . .   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ENDP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0206" y="6161746"/>
            <a:ext cx="2834640" cy="32004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EXTRN  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nhãn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kiểu</a:t>
            </a:r>
            <a:endParaRPr lang="en-US" sz="17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01690" y="4222439"/>
            <a:ext cx="286609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   …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5030" y="45177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  …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22620" y="4793946"/>
            <a:ext cx="356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( pi …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NEAR)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FAR)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28600" y="5143512"/>
            <a:ext cx="2743200" cy="32004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035808" y="5143512"/>
            <a:ext cx="2651760" cy="32004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7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133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1" grpId="0" animBg="1"/>
      <p:bldP spid="25" grpId="0" animBg="1"/>
      <p:bldP spid="26" grpId="0" animBg="1"/>
      <p:bldP spid="27" grpId="0" animBg="1"/>
      <p:bldP spid="30" grpId="0" animBg="1"/>
      <p:bldP spid="32" grpId="0" animBg="1"/>
      <p:bldP spid="22" grpId="0" animBg="1"/>
      <p:bldP spid="23" grpId="0"/>
      <p:bldP spid="24" grpId="0"/>
      <p:bldP spid="28" grpId="0"/>
      <p:bldP spid="29" grpId="0" animBg="1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  <p:tag name="PRESENTER_PREVIEW_END" val="4"/>
  <p:tag name="PUBLISH_TITLE" val="CSLT.Bai so 1.Slides"/>
  <p:tag name="ARTICULATE_PUBLISH_PATH" val="C:\Users\LongHLK\Documents\My Articulate Projects"/>
  <p:tag name="ARTICULATE_LOGO" val="(None selected)"/>
  <p:tag name="ARTICULATE_PRESENTER" val="(None selected)"/>
  <p:tag name="ARTICULATE_PRESENTER_GUID" val="9869030842"/>
  <p:tag name="ARTICULATE_LMS" val="0"/>
  <p:tag name="ARTICULATE_TEMPLATE" val="Corporate Communications"/>
  <p:tag name="ARTICULATE_TEMPLATE_GUID" val="1a000000-6000-0000-b000-000000000001"/>
  <p:tag name="LMS_PUBLISH" val="No"/>
  <p:tag name="PRESENTER_PREVIEW_MODE" val="0"/>
  <p:tag name="PRESENTER_PREVIEW_START" val="1"/>
  <p:tag name="LAUNCHINNEWWINDOW" val="0"/>
  <p:tag name="LASTPUBLISHED" val="C:\Users\LongHLK\Documents\My Articulate Projects\CSLT.Bai so 1.Slides\player.html"/>
  <p:tag name="ART_ENCODE_TYPE" val="0"/>
  <p:tag name="ART_ENCODE_INDEX" val="1"/>
  <p:tag name="ARTICULATE_PRESENTER_VERSION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7"/>
  <p:tag name="TIMELINE" val="10.5/25.1/31.5/40.6/48.9"/>
  <p:tag name="ELAPSEDTIME" val="53.7"/>
  <p:tag name="ARTICULATE_SLIDE_GUID" val="d904358a-6a0c-4a2d-b836-8f3dca2e9ed4"/>
  <p:tag name="ARTICULATE_SLIDE_NAV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8"/>
  <p:tag name="TIMELINE" val="3.2/19.7/35.4"/>
  <p:tag name="ELAPSEDTIME" val="50.5"/>
  <p:tag name="ARTICULATE_SLIDE_NAV" val="5"/>
  <p:tag name="ARTICULATE_SLIDE_GUID" val="7c9bb239-7c44-4b39-9707-5b96714708d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MARGIN_1" val="0"/>
  <p:tag name="MARGIN_2" val="36"/>
  <p:tag name="MARGIN_3" val="72"/>
  <p:tag name="MARGIN_4" val="108"/>
  <p:tag name="MARGIN_5" val="144"/>
  <p:tag name="FONT_SIZE" val="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8"/>
  <p:tag name="TIMELINE" val="3.2/19.7/35.4"/>
  <p:tag name="ELAPSEDTIME" val="50.5"/>
  <p:tag name="ARTICULATE_SLIDE_NAV" val="5"/>
  <p:tag name="ARTICULATE_SLIDE_GUID" val="7c9bb239-7c44-4b39-9707-5b96714708d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MARGIN_1" val="0"/>
  <p:tag name="MARGIN_2" val="36"/>
  <p:tag name="MARGIN_3" val="72"/>
  <p:tag name="MARGIN_4" val="108"/>
  <p:tag name="MARGIN_5" val="144"/>
  <p:tag name="FONT_SIZE" val="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0"/>
  <p:tag name="TIMELINE" val="7.8/10.1/25.4/45.8"/>
  <p:tag name="ELAPSEDTIME" val="76.4"/>
  <p:tag name="ARTICULATE_SLIDE_NAV" val="8"/>
  <p:tag name="ARTICULATE_SLIDE_GUID" val="4478117d-451f-4079-996a-8a89fdd6d60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0"/>
  <p:tag name="TIMELINE" val="7.8/10.1/25.4/45.8"/>
  <p:tag name="ELAPSEDTIME" val="76.4"/>
  <p:tag name="ARTICULATE_SLIDE_NAV" val="8"/>
  <p:tag name="ARTICULATE_SLIDE_GUID" val="4478117d-451f-4079-996a-8a89fdd6d60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LongHLK\AppData\Local\Temp\articulate\presenter\imgtemp\vF1dQmOl_files\slide0001_image001.gi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0"/>
  <p:tag name="TIMELINE" val="7.8/10.1/25.4/45.8"/>
  <p:tag name="ELAPSEDTIME" val="76.4"/>
  <p:tag name="ARTICULATE_SLIDE_NAV" val="8"/>
  <p:tag name="ARTICULATE_SLIDE_GUID" val="4478117d-451f-4079-996a-8a89fdd6d60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TIMELINE" val="9.9/37.0/41.4"/>
  <p:tag name="ELAPSEDTIME" val="83.1"/>
  <p:tag name="ARTICULATE_SLIDE_NAV" val="9"/>
  <p:tag name="ARTICULATE_SLIDE_GUID" val="ed3173a8-0811-4069-941e-682135efe90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TIMELINE" val="9.9/37.0/41.4"/>
  <p:tag name="ELAPSEDTIME" val="83.1"/>
  <p:tag name="ARTICULATE_SLIDE_NAV" val="9"/>
  <p:tag name="ARTICULATE_SLIDE_GUID" val="ed3173a8-0811-4069-941e-682135efe90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TIMELINE" val="9.9/37.0/41.4"/>
  <p:tag name="ELAPSEDTIME" val="83.1"/>
  <p:tag name="ARTICULATE_SLIDE_NAV" val="9"/>
  <p:tag name="ARTICULATE_SLIDE_GUID" val="ed3173a8-0811-4069-941e-682135efe90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TIMELINE" val="9.9/37.0/41.4"/>
  <p:tag name="ELAPSEDTIME" val="83.1"/>
  <p:tag name="ARTICULATE_SLIDE_NAV" val="9"/>
  <p:tag name="ARTICULATE_SLIDE_GUID" val="ed3173a8-0811-4069-941e-682135efe90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LongHLK\AppData\Local\Temp\articulate\presenter\imgtemp\vF1dQmOl_files\slide0001_image001.g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TIMELINE" val="9.9/37.0/41.4"/>
  <p:tag name="ELAPSEDTIME" val="83.1"/>
  <p:tag name="ARTICULATE_SLIDE_NAV" val="9"/>
  <p:tag name="ARTICULATE_SLIDE_GUID" val="ed3173a8-0811-4069-941e-682135efe90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TIMELINE" val="9.9/37.0/41.4"/>
  <p:tag name="ELAPSEDTIME" val="83.1"/>
  <p:tag name="ARTICULATE_SLIDE_NAV" val="9"/>
  <p:tag name="ARTICULATE_SLIDE_GUID" val="ed3173a8-0811-4069-941e-682135efe90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TIMELINE" val="9.9/37.0/41.4"/>
  <p:tag name="ELAPSEDTIME" val="83.1"/>
  <p:tag name="ARTICULATE_SLIDE_NAV" val="9"/>
  <p:tag name="ARTICULATE_SLIDE_GUID" val="ed3173a8-0811-4069-941e-682135efe90c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TIMELINE" val="9.9/37.0/41.4"/>
  <p:tag name="ELAPSEDTIME" val="83.1"/>
  <p:tag name="ARTICULATE_SLIDE_NAV" val="9"/>
  <p:tag name="ARTICULATE_SLIDE_GUID" val="ed3173a8-0811-4069-941e-682135efe90c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TIMELINE" val="9.9/37.0/41.4"/>
  <p:tag name="ELAPSEDTIME" val="83.1"/>
  <p:tag name="ARTICULATE_SLIDE_NAV" val="9"/>
  <p:tag name="ARTICULATE_SLIDE_GUID" val="ed3173a8-0811-4069-941e-682135efe90c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"/>
  <p:tag name="ARTICULATE_SLIDE_GUID" val="8e00f3a7-d384-4179-b891-07318b7f930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TIMELINE" val="9.9/37.0/41.4"/>
  <p:tag name="ELAPSEDTIME" val="83.1"/>
  <p:tag name="ARTICULATE_SLIDE_NAV" val="9"/>
  <p:tag name="ARTICULATE_SLIDE_GUID" val="ed3173a8-0811-4069-941e-682135efe90c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TIMELINE" val="9.9/37.0/41.4"/>
  <p:tag name="ELAPSEDTIME" val="83.1"/>
  <p:tag name="ARTICULATE_SLIDE_NAV" val="9"/>
  <p:tag name="ARTICULATE_SLIDE_GUID" val="ed3173a8-0811-4069-941e-682135efe90c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TIMELINE" val="9.9/37.0/41.4"/>
  <p:tag name="ELAPSEDTIME" val="83.1"/>
  <p:tag name="ARTICULATE_SLIDE_NAV" val="9"/>
  <p:tag name="ARTICULATE_SLIDE_GUID" val="ed3173a8-0811-4069-941e-682135efe90c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TIMELINE" val="9.9/37.0/41.4"/>
  <p:tag name="ELAPSEDTIME" val="83.1"/>
  <p:tag name="ARTICULATE_SLIDE_NAV" val="9"/>
  <p:tag name="ARTICULATE_SLIDE_GUID" val="ed3173a8-0811-4069-941e-682135efe90c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TIMELINE" val="9.9/37.0/41.4"/>
  <p:tag name="ELAPSEDTIME" val="83.1"/>
  <p:tag name="ARTICULATE_SLIDE_NAV" val="9"/>
  <p:tag name="ARTICULATE_SLIDE_GUID" val="ed3173a8-0811-4069-941e-682135efe90c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TIMELINE" val="9.9/37.0/41.4"/>
  <p:tag name="ELAPSEDTIME" val="83.1"/>
  <p:tag name="ARTICULATE_SLIDE_NAV" val="9"/>
  <p:tag name="ARTICULATE_SLIDE_GUID" val="ed3173a8-0811-4069-941e-682135efe90c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TIMELINE" val="9.9/37.0/41.4"/>
  <p:tag name="ELAPSEDTIME" val="83.1"/>
  <p:tag name="ARTICULATE_SLIDE_NAV" val="9"/>
  <p:tag name="ARTICULATE_SLIDE_GUID" val="ed3173a8-0811-4069-941e-682135efe90c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TIMELINE" val="9.9/37.0/41.4"/>
  <p:tag name="ELAPSEDTIME" val="83.1"/>
  <p:tag name="ARTICULATE_SLIDE_NAV" val="9"/>
  <p:tag name="ARTICULATE_SLIDE_GUID" val="ed3173a8-0811-4069-941e-682135efe90c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TIMELINE" val="9.9/37.0/41.4"/>
  <p:tag name="ELAPSEDTIME" val="83.1"/>
  <p:tag name="ARTICULATE_SLIDE_NAV" val="9"/>
  <p:tag name="ARTICULATE_SLIDE_GUID" val="ed3173a8-0811-4069-941e-682135efe90c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TIMELINE" val="9.9/37.0/41.4"/>
  <p:tag name="ELAPSEDTIME" val="83.1"/>
  <p:tag name="ARTICULATE_SLIDE_NAV" val="9"/>
  <p:tag name="ARTICULATE_SLIDE_GUID" val="ed3173a8-0811-4069-941e-682135efe90c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AUDIO_ID" val="277"/>
  <p:tag name="TIMELINE" val="5.2/9.0/15.0/20.3/28.5"/>
  <p:tag name="ELAPSEDTIME" val="62.8"/>
  <p:tag name="TIMING" val="|3.2|1.6|0.7|0.7|0.7|0.7|0.8|0.8|0.7|1.3|1.2|0.6|0.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TIMELINE" val="9.9/37.0/41.4"/>
  <p:tag name="ELAPSEDTIME" val="83.1"/>
  <p:tag name="ARTICULATE_SLIDE_NAV" val="9"/>
  <p:tag name="ARTICULATE_SLIDE_GUID" val="ed3173a8-0811-4069-941e-682135efe90c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TIMELINE" val="9.9/37.0/41.4"/>
  <p:tag name="ELAPSEDTIME" val="83.1"/>
  <p:tag name="ARTICULATE_SLIDE_NAV" val="9"/>
  <p:tag name="ARTICULATE_SLIDE_GUID" val="ed3173a8-0811-4069-941e-682135efe90c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TIMELINE" val="9.9/37.0/41.4"/>
  <p:tag name="ELAPSEDTIME" val="83.1"/>
  <p:tag name="ARTICULATE_SLIDE_NAV" val="9"/>
  <p:tag name="ARTICULATE_SLIDE_GUID" val="ed3173a8-0811-4069-941e-682135efe90c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AUDIO_ID" val="277"/>
  <p:tag name="TIMELINE" val="5.2/9.0/15.0/20.3/28.5"/>
  <p:tag name="ELAPSEDTIME" val="62.8"/>
  <p:tag name="TIMING" val="|0.5|1.1|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- hou5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/>
        </a:solidFill>
        <a:ln w="0">
          <a:solidFill>
            <a:schemeClr val="accent1"/>
          </a:solidFill>
        </a:ln>
      </a:spPr>
      <a:bodyPr anchor="ctr"/>
      <a:lstStyle>
        <a:defPPr>
          <a:defRPr sz="1700" b="1"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14246</TotalTime>
  <Words>3794</Words>
  <Application>Microsoft Office PowerPoint</Application>
  <PresentationFormat>On-screen Show (4:3)</PresentationFormat>
  <Paragraphs>1106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Custom Design</vt:lpstr>
      <vt:lpstr>THEME - hou5</vt:lpstr>
      <vt:lpstr>Chương 2</vt:lpstr>
      <vt:lpstr>2.1 Mở đầu</vt:lpstr>
      <vt:lpstr>2.2 Liên kết ngôn ngữ Assembly với C/C++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</dc:title>
  <dc:creator>QuynhNhu</dc:creator>
  <cp:lastModifiedBy>ADMIN</cp:lastModifiedBy>
  <cp:revision>1809</cp:revision>
  <dcterms:created xsi:type="dcterms:W3CDTF">2012-02-28T13:51:27Z</dcterms:created>
  <dcterms:modified xsi:type="dcterms:W3CDTF">2021-12-27T03:39:55Z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CSLT.Bai so 1.Slides</vt:lpwstr>
  </property>
  <property fmtid="{D5CDD505-2E9C-101B-9397-08002B2CF9AE}" pid="4" name="ArticulateGUID">
    <vt:lpwstr>E5008CD9-C319-4DDD-B006-581A56F4CCEB</vt:lpwstr>
  </property>
  <property fmtid="{D5CDD505-2E9C-101B-9397-08002B2CF9AE}" pid="5" name="ArticulateProjectFull">
    <vt:lpwstr>D:\LongHLK\SkyDrive\LongHLK\Giao trinh\CSLT\Xay dung HLDT.CSLT\Bai1\CSLT.Bai so 1.Slides.ppta</vt:lpwstr>
  </property>
</Properties>
</file>