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44" r:id="rId2"/>
  </p:sldMasterIdLst>
  <p:notesMasterIdLst>
    <p:notesMasterId r:id="rId38"/>
  </p:notesMasterIdLst>
  <p:sldIdLst>
    <p:sldId id="294" r:id="rId3"/>
    <p:sldId id="277" r:id="rId4"/>
    <p:sldId id="336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400" r:id="rId13"/>
    <p:sldId id="374" r:id="rId14"/>
    <p:sldId id="376" r:id="rId15"/>
    <p:sldId id="403" r:id="rId16"/>
    <p:sldId id="377" r:id="rId17"/>
    <p:sldId id="378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6" r:id="rId30"/>
    <p:sldId id="418" r:id="rId31"/>
    <p:sldId id="419" r:id="rId32"/>
    <p:sldId id="427" r:id="rId33"/>
    <p:sldId id="421" r:id="rId34"/>
    <p:sldId id="422" r:id="rId35"/>
    <p:sldId id="423" r:id="rId36"/>
    <p:sldId id="426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C090"/>
    <a:srgbClr val="FFFF00"/>
    <a:srgbClr val="66FF33"/>
    <a:srgbClr val="E84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7" autoAdjust="0"/>
    <p:restoredTop sz="89649" autoAdjust="0"/>
  </p:normalViewPr>
  <p:slideViewPr>
    <p:cSldViewPr>
      <p:cViewPr>
        <p:scale>
          <a:sx n="100" d="100"/>
          <a:sy n="100" d="100"/>
        </p:scale>
        <p:origin x="-45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8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C4E202-47DF-4BC1-A4BE-0A377622C483}" type="datetimeFigureOut">
              <a:rPr lang="en-US"/>
              <a:pPr>
                <a:defRPr/>
              </a:pPr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8CF735-9D60-47CD-87CB-43F21FF56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27D12-516F-4467-A43F-B184FC14B0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4392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ROM BIOS.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ROM BIOS,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120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 byte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ROM BIOS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0:410h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0:411h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dung 2 byte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(equipment list)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dung 2 byte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AX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11h (0:410h -&gt; 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0:411h -&gt; AH).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78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Carry,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”/”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bít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Zero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”/”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bít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cờ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Zero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”/”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50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3137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40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887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267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12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49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khởi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khởi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khởi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khởi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nay,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cài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Windows 64 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mềm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313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45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480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[-32768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32767]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16 bit.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9457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0271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942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card EGA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CGA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card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…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6139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10h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2152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7599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4269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36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2937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ngắc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8906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906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(1 pixel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-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,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-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.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THELP.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063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822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0995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69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889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hoàn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97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Nhận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xét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ROM,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732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Nhận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xét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11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Nhận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xét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iret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ret.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41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Nhận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xét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C/C++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setvect</a:t>
            </a:r>
            <a:r>
              <a:rPr lang="en-US" baseline="0" dirty="0" smtClean="0"/>
              <a:t>).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207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 useBgFill="1">
        <p:nvSpPr>
          <p:cNvPr id="4" name="Rounded Rectangle 3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04175" y="714356"/>
            <a:ext cx="90068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75" y="3429000"/>
            <a:ext cx="9021763" cy="1108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3" y="3384550"/>
            <a:ext cx="9021762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5" y="4537075"/>
            <a:ext cx="9021763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559" y="2261131"/>
            <a:ext cx="8988879" cy="1143001"/>
          </a:xfrm>
        </p:spPr>
        <p:txBody>
          <a:bodyPr anchor="ctr">
            <a:normAutofit/>
          </a:bodyPr>
          <a:lstStyle>
            <a:lvl1pPr algn="ctr">
              <a:defRPr lang="en-US" sz="3200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8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9002487" cy="8382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2293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8BA-A6FC-4D03-9E20-66A73DF4E11B}" type="datetime1">
              <a:rPr lang="en-US"/>
              <a:pPr>
                <a:defRPr/>
              </a:pPr>
              <a:t>2/2/2021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487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77828" y="6389225"/>
            <a:ext cx="331458" cy="312360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A5AEC4-BB7C-4B16-AD16-7FD09AFE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F88-BDC9-406B-BA33-7C39D7FA1A1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" y="22"/>
              <a:ext cx="5568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Tahoma" pitchFamily="34" charset="0"/>
                  <a:cs typeface="Tahoma" pitchFamily="34" charset="0"/>
                </a:rPr>
                <a:t>E-Learning Programs of Hanoi Open University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304800" y="6485603"/>
            <a:ext cx="2057400" cy="228600"/>
          </a:xfrm>
          <a:prstGeom prst="rect">
            <a:avLst/>
          </a:prstGeom>
          <a:ln w="34925">
            <a:noFill/>
          </a:ln>
          <a:effectLst>
            <a:outerShdw blurRad="241300" dist="38100" dir="18900000" sx="102000" sy="102000" algn="bl" rotWithShape="0">
              <a:srgbClr val="002060">
                <a:alpha val="5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</a:rPr>
              <a:t>Learning Opportunity for 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half" idx="4294967295"/>
          </p:nvPr>
        </p:nvSpPr>
        <p:spPr bwMode="auto">
          <a:xfrm>
            <a:off x="8675400" y="6386037"/>
            <a:ext cx="18288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1AFFCD0-70A5-4483-988D-8EA527CE384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6965" y="4074017"/>
            <a:ext cx="868101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err="1" smtClean="0"/>
              <a:t>Mục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đích</a:t>
            </a:r>
            <a:r>
              <a:rPr lang="en-US" sz="2500" dirty="0" smtClean="0"/>
              <a:t>:</a:t>
            </a:r>
          </a:p>
          <a:p>
            <a:pPr algn="just">
              <a:spcBef>
                <a:spcPts val="400"/>
              </a:spcBef>
              <a:spcAft>
                <a:spcPts val="0"/>
              </a:spcAft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API.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85800" y="1603038"/>
            <a:ext cx="7772400" cy="58419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214282" y="2834640"/>
            <a:ext cx="8643998" cy="618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3600" kern="0" dirty="0" smtClean="0">
                <a:latin typeface="+mn-lt"/>
              </a:rPr>
              <a:t> </a:t>
            </a:r>
            <a:r>
              <a:rPr lang="en-US" sz="3600" kern="0" dirty="0" err="1" smtClean="0">
                <a:latin typeface="+mn-lt"/>
              </a:rPr>
              <a:t>Lập</a:t>
            </a:r>
            <a:r>
              <a:rPr lang="en-US" sz="3600" kern="0" dirty="0" smtClean="0">
                <a:latin typeface="+mn-lt"/>
              </a:rPr>
              <a:t> </a:t>
            </a:r>
            <a:r>
              <a:rPr lang="en-US" sz="3600" kern="0" dirty="0" err="1" smtClean="0">
                <a:latin typeface="+mn-lt"/>
              </a:rPr>
              <a:t>trình</a:t>
            </a:r>
            <a:r>
              <a:rPr lang="en-US" sz="3600" kern="0" dirty="0" smtClean="0">
                <a:latin typeface="+mn-lt"/>
              </a:rPr>
              <a:t> </a:t>
            </a:r>
            <a:r>
              <a:rPr lang="en-US" sz="3600" kern="0" dirty="0" err="1" smtClean="0">
                <a:latin typeface="+mn-lt"/>
              </a:rPr>
              <a:t>hệ</a:t>
            </a:r>
            <a:r>
              <a:rPr lang="en-US" sz="3600" kern="0" dirty="0" smtClean="0">
                <a:latin typeface="+mn-lt"/>
              </a:rPr>
              <a:t> </a:t>
            </a:r>
            <a:r>
              <a:rPr lang="en-US" sz="3600" kern="0" dirty="0" err="1" smtClean="0">
                <a:latin typeface="+mn-lt"/>
              </a:rPr>
              <a:t>thống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82212" y="6511839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A9ADC15E-1FBF-4080-964E-64FFCB94F891}" type="slidenum">
              <a:rPr lang="en-US" sz="1400" smtClean="0"/>
              <a:pPr algn="l"/>
              <a:t>10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51858"/>
            <a:ext cx="8809892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cs typeface="Arial" pitchFamily="34" charset="0"/>
              </a:rPr>
              <a:t>3.1.5 </a:t>
            </a:r>
            <a:r>
              <a:rPr lang="en-US" sz="2300" dirty="0" err="1" smtClean="0">
                <a:cs typeface="Arial" pitchFamily="34" charset="0"/>
              </a:rPr>
              <a:t>Vùng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dữ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liệu</a:t>
            </a:r>
            <a:r>
              <a:rPr lang="en-US" sz="2300" dirty="0" smtClean="0">
                <a:cs typeface="Arial" pitchFamily="34" charset="0"/>
              </a:rPr>
              <a:t> ROM BIOS</a:t>
            </a:r>
          </a:p>
          <a:p>
            <a:pPr marL="36513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256 byte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(0:400h </a:t>
            </a:r>
            <a:r>
              <a:rPr lang="en-US" sz="2500" dirty="0" smtClean="0"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0:500h).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tin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300" dirty="0" smtClean="0">
              <a:cs typeface="Arial" pitchFamily="34" charset="0"/>
            </a:endParaRPr>
          </a:p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300" dirty="0" smtClean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4861466"/>
            <a:ext cx="642942" cy="246221"/>
          </a:xfrm>
          <a:prstGeom prst="rect">
            <a:avLst/>
          </a:prstGeom>
          <a:noFill/>
          <a:ln w="6350">
            <a:solidFill>
              <a:srgbClr val="FFFFFF"/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682108" y="4651818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84249" y="6044164"/>
            <a:ext cx="6400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rot="5400000">
            <a:off x="4248273" y="5257769"/>
            <a:ext cx="123444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28037" y="5875346"/>
            <a:ext cx="64008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/>
          <p:cNvSpPr/>
          <p:nvPr/>
        </p:nvSpPr>
        <p:spPr>
          <a:xfrm>
            <a:off x="3940175" y="5442491"/>
            <a:ext cx="274320" cy="8686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flipH="1">
            <a:off x="5958350" y="5735655"/>
            <a:ext cx="228600" cy="6400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5500694" y="428604"/>
            <a:ext cx="182880" cy="6400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9595" y="2197607"/>
            <a:ext cx="155448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3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offset ô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24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1332" y="2194560"/>
            <a:ext cx="731520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887" y="2813380"/>
            <a:ext cx="1554480" cy="33342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400h</a:t>
            </a:r>
            <a:r>
              <a:rPr lang="en-US" sz="24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407h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7360" y="2813380"/>
            <a:ext cx="7315200" cy="33342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4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COM.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1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082" y="3172968"/>
            <a:ext cx="1554480" cy="33342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408h</a:t>
            </a:r>
            <a:r>
              <a:rPr lang="en-US" sz="24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40Fh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40983" y="3172968"/>
            <a:ext cx="7315200" cy="33342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4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LPT.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1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1217" y="3529584"/>
            <a:ext cx="1554480" cy="29260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410h</a:t>
            </a:r>
            <a:r>
              <a:rPr lang="en-US" sz="24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411h</a:t>
            </a: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lnSpc>
                <a:spcPts val="2600"/>
              </a:lnSpc>
              <a:tabLst>
                <a:tab pos="457200" algn="l"/>
                <a:tab pos="1143000" algn="l"/>
                <a:tab pos="3200400" algn="l"/>
              </a:tabLs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0875" y="3529584"/>
            <a:ext cx="7315200" cy="29260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fontAlgn="t">
              <a:spcBef>
                <a:spcPts val="20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30372"/>
              </p:ext>
            </p:extLst>
          </p:nvPr>
        </p:nvGraphicFramePr>
        <p:xfrm>
          <a:off x="4284052" y="3894284"/>
          <a:ext cx="1624384" cy="27432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203048"/>
                <a:gridCol w="203048"/>
                <a:gridCol w="203048"/>
                <a:gridCol w="203048"/>
                <a:gridCol w="203048"/>
                <a:gridCol w="203048"/>
                <a:gridCol w="203048"/>
                <a:gridCol w="203048"/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261241" y="4143374"/>
            <a:ext cx="2651760" cy="4873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;   0…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7336" y="4211374"/>
            <a:ext cx="2194560" cy="73096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ổ mềm-1</a:t>
            </a: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0… 1ổ; 0 1… 2 ổ</a:t>
            </a: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0… 3 ổ;1 1… 4 ổ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4371845" y="4433045"/>
            <a:ext cx="228600" cy="2382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219088" y="4557842"/>
            <a:ext cx="27432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3990325" y="4249518"/>
            <a:ext cx="182880" cy="64008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45557" y="4717772"/>
            <a:ext cx="283464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FPU?</a:t>
            </a:r>
          </a:p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;   0…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8" name="Right Brace 67"/>
          <p:cNvSpPr/>
          <p:nvPr/>
        </p:nvSpPr>
        <p:spPr>
          <a:xfrm flipH="1">
            <a:off x="6006855" y="4718635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534691" y="5045519"/>
            <a:ext cx="153619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61343" y="5312684"/>
            <a:ext cx="2834640" cy="97462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kRAM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mainboarrd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 0… 0k   ;   0 1… 16k</a:t>
            </a: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0… 32k ;   1 1… 64k</a:t>
            </a: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828690" y="5312466"/>
            <a:ext cx="1920240" cy="97462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card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1 1 … mono</a:t>
            </a:r>
          </a:p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1 1 … color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63937" y="5813408"/>
            <a:ext cx="64008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/>
          <p:cNvSpPr/>
          <p:nvPr/>
        </p:nvSpPr>
        <p:spPr>
          <a:xfrm>
            <a:off x="3916725" y="5405498"/>
            <a:ext cx="27432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 rot="5400000">
            <a:off x="5708763" y="4271438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805456" y="4355579"/>
            <a:ext cx="228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/>
          <p:cNvSpPr/>
          <p:nvPr/>
        </p:nvSpPr>
        <p:spPr>
          <a:xfrm flipH="1">
            <a:off x="6025905" y="4125838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795976" y="3534916"/>
            <a:ext cx="256032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42625" y="3904965"/>
            <a:ext cx="822960" cy="24365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0:410h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3" grpId="0" animBg="1"/>
      <p:bldP spid="54" grpId="0" animBg="1"/>
      <p:bldP spid="59" grpId="0" animBg="1"/>
      <p:bldP spid="33" grpId="0" animBg="1"/>
      <p:bldP spid="63" grpId="0" animBg="1"/>
      <p:bldP spid="64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146" grpId="0" animBg="1"/>
      <p:bldP spid="147" grpId="0" animBg="1"/>
      <p:bldP spid="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64129" y="644261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F7EE746D-D473-49F5-9C8E-B7DF8706ED9F}" type="slidenum">
              <a:rPr lang="en-US" sz="1400" smtClean="0"/>
              <a:pPr algn="l"/>
              <a:t>11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09892" cy="667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513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300" dirty="0" smtClean="0">
              <a:cs typeface="Arial" pitchFamily="34" charset="0"/>
            </a:endParaRPr>
          </a:p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300" dirty="0" smtClean="0"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682108" y="4651818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73548" y="4739539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84249" y="6044164"/>
            <a:ext cx="6400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rot="5400000">
            <a:off x="4248273" y="5257769"/>
            <a:ext cx="123444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28037" y="5875346"/>
            <a:ext cx="64008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/>
          <p:cNvSpPr/>
          <p:nvPr/>
        </p:nvSpPr>
        <p:spPr>
          <a:xfrm>
            <a:off x="3940175" y="5442491"/>
            <a:ext cx="274320" cy="8686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flipH="1">
            <a:off x="5958350" y="5735655"/>
            <a:ext cx="228600" cy="6400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4007910" y="4646643"/>
            <a:ext cx="182880" cy="64008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40875" y="568175"/>
            <a:ext cx="7315200" cy="2560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t">
              <a:lnSpc>
                <a:spcPts val="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fontAlgn="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0275"/>
              </p:ext>
            </p:extLst>
          </p:nvPr>
        </p:nvGraphicFramePr>
        <p:xfrm>
          <a:off x="4284052" y="1178888"/>
          <a:ext cx="1624384" cy="27432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203048"/>
                <a:gridCol w="203048"/>
                <a:gridCol w="203048"/>
                <a:gridCol w="203048"/>
                <a:gridCol w="203048"/>
                <a:gridCol w="203048"/>
                <a:gridCol w="203048"/>
                <a:gridCol w="203048"/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61217" y="571480"/>
            <a:ext cx="1554480" cy="2560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410h</a:t>
            </a:r>
            <a:r>
              <a:rPr lang="en-US" sz="24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411h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4877" y="3160776"/>
            <a:ext cx="1554480" cy="4663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7360" y="3161074"/>
            <a:ext cx="7315200" cy="4663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4592" y="3660648"/>
            <a:ext cx="155448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41ah</a:t>
            </a:r>
            <a:r>
              <a:rPr lang="en-US" sz="24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41bh</a:t>
            </a:r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37360" y="3657600"/>
            <a:ext cx="7315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92" y="4145280"/>
            <a:ext cx="155448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4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41ch</a:t>
            </a:r>
            <a:r>
              <a:rPr lang="en-US" sz="2400" dirty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41dh</a:t>
            </a:r>
            <a:endParaRPr lang="en-US" sz="24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901"/>
              </a:lnSpc>
            </a:pPr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37360" y="4148327"/>
            <a:ext cx="7315200" cy="44805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4592" y="4626864"/>
            <a:ext cx="1554480" cy="110642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41eh</a:t>
            </a:r>
            <a:r>
              <a:rPr lang="en-US" sz="24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43dh</a:t>
            </a:r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7360" y="4626864"/>
            <a:ext cx="7315200" cy="11079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(16 byte).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9011" y="1458368"/>
            <a:ext cx="274320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DMA?</a:t>
            </a:r>
          </a:p>
          <a:p>
            <a:pPr algn="ctr"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;   0…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1" name="Right Brace 50"/>
          <p:cNvSpPr/>
          <p:nvPr/>
        </p:nvSpPr>
        <p:spPr>
          <a:xfrm flipH="1">
            <a:off x="5996525" y="1440787"/>
            <a:ext cx="228600" cy="50292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5699897" y="1582713"/>
            <a:ext cx="2103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0586" y="1687932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 rot="5400000">
            <a:off x="5329265" y="1254497"/>
            <a:ext cx="182880" cy="5943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157743" y="1872936"/>
            <a:ext cx="54864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7493" y="2024136"/>
            <a:ext cx="283464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410737" y="2144982"/>
            <a:ext cx="5943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410053" y="2039000"/>
            <a:ext cx="11430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642" y="2608825"/>
            <a:ext cx="98755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76395" y="2374567"/>
            <a:ext cx="2834640" cy="512961"/>
          </a:xfrm>
          <a:prstGeom prst="rect">
            <a:avLst/>
          </a:prstGeom>
          <a:solidFill>
            <a:srgbClr val="0070C0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joystick ?</a:t>
            </a:r>
          </a:p>
          <a:p>
            <a:pPr algn="ctr"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;   0…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2" name="Right Brace 61"/>
          <p:cNvSpPr/>
          <p:nvPr/>
        </p:nvSpPr>
        <p:spPr>
          <a:xfrm flipH="1">
            <a:off x="5991706" y="2358258"/>
            <a:ext cx="228600" cy="50292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4388688" y="1711702"/>
            <a:ext cx="2103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175213" y="1806946"/>
            <a:ext cx="32004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38228" y="1713171"/>
            <a:ext cx="210312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LPT</a:t>
            </a:r>
          </a:p>
        </p:txBody>
      </p:sp>
      <p:sp>
        <p:nvSpPr>
          <p:cNvPr id="67" name="Right Brace 66"/>
          <p:cNvSpPr/>
          <p:nvPr/>
        </p:nvSpPr>
        <p:spPr>
          <a:xfrm rot="5400000">
            <a:off x="4406040" y="1352288"/>
            <a:ext cx="182880" cy="41148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4217139" y="2040465"/>
            <a:ext cx="11430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43627" y="2617000"/>
            <a:ext cx="548640" cy="1588"/>
          </a:xfrm>
          <a:prstGeom prst="straightConnector1">
            <a:avLst/>
          </a:prstGeom>
          <a:ln w="635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 rot="10800000" flipH="1">
            <a:off x="3993565" y="2295686"/>
            <a:ext cx="228600" cy="64008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29531" y="2228586"/>
            <a:ext cx="1965960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in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0…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880" y="5754624"/>
            <a:ext cx="155448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37360" y="5754624"/>
            <a:ext cx="7315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15875" y="656966"/>
            <a:ext cx="3108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90704" y="1223040"/>
            <a:ext cx="82296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0:411h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4" grpId="0" animBg="1"/>
      <p:bldP spid="72" grpId="0" animBg="1"/>
      <p:bldP spid="73" grpId="0" animBg="1"/>
      <p:bldP spid="74" grpId="0" animBg="1"/>
      <p:bldP spid="75" grpId="0" animBg="1"/>
      <p:bldP spid="64" grpId="0" animBg="1"/>
      <p:bldP spid="76" grpId="0" animBg="1"/>
      <p:bldP spid="77" grpId="0" animBg="1"/>
      <p:bldP spid="78" grpId="0" animBg="1"/>
      <p:bldP spid="50" grpId="0" animBg="1"/>
      <p:bldP spid="51" grpId="0" animBg="1"/>
      <p:bldP spid="55" grpId="0" animBg="1"/>
      <p:bldP spid="57" grpId="0" animBg="1"/>
      <p:bldP spid="61" grpId="0" animBg="1"/>
      <p:bldP spid="62" grpId="0" animBg="1"/>
      <p:bldP spid="66" grpId="0" animBg="1"/>
      <p:bldP spid="67" grpId="0" animBg="1"/>
      <p:bldP spid="70" grpId="0" animBg="1"/>
      <p:bldP spid="71" grpId="0" animBg="1"/>
      <p:bldP spid="80" grpId="0" animBg="1"/>
      <p:bldP spid="81" grpId="0" animBg="1"/>
      <p:bldP spid="79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76456" y="6402500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B5DE626-6A8A-4639-B846-5DEA632953C8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5546" y="417509"/>
            <a:ext cx="8870950" cy="6400800"/>
          </a:xfrm>
        </p:spPr>
        <p:txBody>
          <a:bodyPr wrap="square">
            <a:spAutoFit/>
          </a:bodyPr>
          <a:lstStyle/>
          <a:p>
            <a:pPr marL="36513" indent="-36513" eaLnBrk="1" fontAlgn="t" hangingPunct="1"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DMA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HEXA).</a:t>
            </a:r>
          </a:p>
          <a:p>
            <a:pPr marL="1588" indent="14288" algn="just" eaLnBrk="1" fontAlgn="t" hangingPunct="1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Byte 0:411h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ROM BIOS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DMA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byte 0:411h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8125" indent="-238125" algn="just" eaLnBrk="1" fontAlgn="t" hangingPunct="1">
              <a:spcBef>
                <a:spcPts val="1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11h.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2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AX,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8125" indent="-238125" algn="just" eaLnBrk="1" fontAlgn="t" hangingPunct="1">
              <a:spcBef>
                <a:spcPts val="200"/>
              </a:spcBef>
              <a:buClrTx/>
              <a:buNone/>
            </a:pPr>
            <a:endParaRPr lang="en-US" sz="2500" dirty="0" smtClean="0">
              <a:solidFill>
                <a:schemeClr val="tx1"/>
              </a:solidFill>
              <a:sym typeface="Symbol"/>
            </a:endParaRPr>
          </a:p>
          <a:p>
            <a:pPr marL="238125" indent="-238125" algn="just" eaLnBrk="1" fontAlgn="t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238125" indent="-238125" algn="just" eaLnBrk="1" fontAlgn="t" hangingPunct="1">
              <a:spcBef>
                <a:spcPts val="200"/>
              </a:spcBef>
              <a:buClrTx/>
              <a:buNone/>
            </a:pPr>
            <a:endParaRPr lang="en-US" sz="2500" dirty="0" smtClean="0"/>
          </a:p>
          <a:p>
            <a:pPr eaLnBrk="1" fontAlgn="t" hangingPunct="1"/>
            <a:endParaRPr lang="en-US" sz="2500" dirty="0" smtClean="0"/>
          </a:p>
          <a:p>
            <a:pPr eaLnBrk="1" fontAlgn="t" hangingPunct="1">
              <a:buNone/>
            </a:pPr>
            <a:endParaRPr lang="en-US" sz="25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853254" y="2588892"/>
            <a:ext cx="285752" cy="1588"/>
          </a:xfrm>
          <a:prstGeom prst="straightConnector1">
            <a:avLst/>
          </a:prstGeom>
          <a:ln w="254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flipH="1">
            <a:off x="5981285" y="1396467"/>
            <a:ext cx="228600" cy="50292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357298" y="2032780"/>
            <a:ext cx="11430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232964" y="1973725"/>
            <a:ext cx="100584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3469" y="5151194"/>
            <a:ext cx="6840892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AX,AX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AX=0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3046" y="5444672"/>
            <a:ext cx="6840892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ES,AX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ES=0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segment)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3046" y="5748817"/>
            <a:ext cx="6840892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BX,410h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3046" y="6060917"/>
            <a:ext cx="6840892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AX,ES:[BX]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ES=0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segment)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45089" y="4257072"/>
            <a:ext cx="4663440" cy="3847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0:410h </a:t>
            </a:r>
            <a:r>
              <a:rPr lang="en-US" sz="1700" b="1" dirty="0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Symbol"/>
              </a:rPr>
              <a:t>  AL    </a:t>
            </a:r>
            <a:r>
              <a:rPr lang="en-US" sz="25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Symbol"/>
              </a:rPr>
              <a:t>0:411h </a:t>
            </a:r>
            <a:r>
              <a:rPr lang="en-US" sz="1700" b="1" dirty="0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Symbol"/>
              </a:rPr>
              <a:t>  AH 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69835" y="6452840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B74A068-65C3-40DE-847C-059ECCE90AD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3538" y="313399"/>
            <a:ext cx="8870950" cy="6492240"/>
          </a:xfrm>
        </p:spPr>
        <p:txBody>
          <a:bodyPr wrap="square">
            <a:spAutoFit/>
          </a:bodyPr>
          <a:lstStyle/>
          <a:p>
            <a:pPr marL="230188" indent="1588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0:411h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AH,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spcBef>
                <a:spcPts val="0"/>
              </a:spcBef>
              <a:buClrTx/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DMA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Carry (CF)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sang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CF.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CF=1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CF=0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0375" lvl="3" indent="-231775" algn="just">
              <a:spcBef>
                <a:spcPts val="0"/>
              </a:spcBef>
              <a:buClrTx/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bit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hay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CX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 ( 2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0:400h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0:401h, COM2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0:402h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0:403h,…).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lib2.asm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HIEN_HEXA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HEXA).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86800" y="6507439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56C3DBE5-E38B-491E-ADE2-99A11CB7C176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2279" y="295308"/>
            <a:ext cx="8870950" cy="6035040"/>
          </a:xfrm>
        </p:spPr>
        <p:txBody>
          <a:bodyPr wrap="square">
            <a:spAutoFit/>
          </a:bodyPr>
          <a:lstStyle/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None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460375" lvl="3" indent="-231775" algn="just"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" y="72075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C:\INCLUDE\lib1.asm</a:t>
            </a:r>
            <a:r>
              <a:rPr lang="en-US" sz="1700" dirty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2 MACRO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" y="1006503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 small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" y="1287897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 100h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" y="1557209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" y="183205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13,10,’MT dang dung co DMA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: $’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" y="211528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13,10,’MT dang dung co cong COM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: $’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" y="240038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co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‘Co $’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" y="2668996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$’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43387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13,10,’So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luong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cong COM : $’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" y="322893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13,10,’Dia chi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cac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cong COM la : $’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" y="351053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space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   $’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" y="378472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.CODE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" y="406184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PS: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" y="433618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" y="494286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" y="524599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" y="554737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11h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dung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0:411h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" y="586634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AL,AH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AL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dung byte 0:411h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" y="616837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shr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AL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7438" y="6515077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D629C9F-7D11-43C8-9DC8-E0788E724BF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21208" y="50850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CF=1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DMA)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L1,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998" y="82942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DMA)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98" y="113080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998" y="1447368"/>
            <a:ext cx="8229600" cy="280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   L1: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998" y="171509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998" y="202259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   L2: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4998" y="235018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m2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998" y="265587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32004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AL,00000111b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3 bit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998" y="297484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L3,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998" y="328087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998" y="358661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998" y="389170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    L3: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4998" y="421598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600" b="1" dirty="0" smtClean="0">
                <a:solidFill>
                  <a:schemeClr val="lt1"/>
                </a:solidFill>
                <a:cs typeface="Arial" pitchFamily="34" charset="0"/>
              </a:rPr>
              <a:t>Co</a:t>
            </a:r>
            <a:r>
              <a:rPr lang="en-US" sz="16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998" y="482636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CH,CH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998" y="514533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m3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998" y="546429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AL,30h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COM)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ASCII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998" y="577981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AH,0Eh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998" y="6085298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998" y="451473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CL,AL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CX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203200"/>
            <a:ext cx="8869362" cy="667543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8318" y="61109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318" y="928312"/>
            <a:ext cx="850392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AX = 0</a:t>
            </a:r>
          </a:p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ES,AX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ES=0</a:t>
            </a:r>
          </a:p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BX,400h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ES:[BX]=0:400h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đ/c COM1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318" y="185063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    L4: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318" y="216194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AX,ES:[BX]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8318" y="2471634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HIEN_HEXA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HEXA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318" y="2773015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space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318" y="3090883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318" y="3402640"/>
            <a:ext cx="8503920" cy="32060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8318" y="4026378"/>
            <a:ext cx="850392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8318" y="5278785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INCLUDE  C:\INCLUDE\lib2.asm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CT con HIEN_HEXA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8318" y="4649489"/>
            <a:ext cx="850392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914400" algn="l"/>
                <a:tab pos="1495425" algn="l"/>
                <a:tab pos="2979738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8318" y="5589821"/>
            <a:ext cx="8503920" cy="32060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  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8318" y="370595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 Exit:</a:t>
            </a:r>
          </a:p>
        </p:txBody>
      </p:sp>
      <p:sp>
        <p:nvSpPr>
          <p:cNvPr id="17" name="Date Placeholder 2"/>
          <p:cNvSpPr txBox="1">
            <a:spLocks/>
          </p:cNvSpPr>
          <p:nvPr/>
        </p:nvSpPr>
        <p:spPr bwMode="auto">
          <a:xfrm>
            <a:off x="8775078" y="653593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0A6AD6B-6ADC-4C0F-A23E-967C03668DFD}" type="slidenum">
              <a:rPr lang="en-US" sz="1400" smtClean="0"/>
              <a:pPr>
                <a:defRPr/>
              </a:pPr>
              <a:t>16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585757" y="6501959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1E3934AA-CA76-4648-9446-AEC7952BA8ED}" type="slidenum">
              <a:rPr lang="en-US" sz="1400" smtClean="0"/>
              <a:pPr algn="l"/>
              <a:t>17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60075"/>
            <a:ext cx="8809892" cy="616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cs typeface="Arial" pitchFamily="34" charset="0"/>
              </a:rPr>
              <a:t>3.1.6 </a:t>
            </a:r>
            <a:r>
              <a:rPr lang="en-US" sz="2300" dirty="0" err="1" smtClean="0">
                <a:cs typeface="Arial" pitchFamily="34" charset="0"/>
              </a:rPr>
              <a:t>Các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ngắt</a:t>
            </a:r>
            <a:r>
              <a:rPr lang="en-US" sz="2300" dirty="0" smtClean="0">
                <a:cs typeface="Arial" pitchFamily="34" charset="0"/>
              </a:rPr>
              <a:t> hay </a:t>
            </a:r>
            <a:r>
              <a:rPr lang="en-US" sz="2300" dirty="0" err="1" smtClean="0">
                <a:cs typeface="Arial" pitchFamily="34" charset="0"/>
              </a:rPr>
              <a:t>dùng</a:t>
            </a:r>
            <a:endParaRPr lang="en-US" sz="2300" dirty="0" smtClean="0">
              <a:cs typeface="Arial" pitchFamily="34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(BIOS hay DOS)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Theo qui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21h).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functions.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1950" lvl="3" indent="-258763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1950" lvl="3" indent="-258763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1950" lvl="3" indent="-258763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đĩa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61950" lvl="3" indent="-258763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73548" y="285728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10913" y="4373184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flipH="1">
            <a:off x="6006855" y="4728160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534691" y="5045519"/>
            <a:ext cx="153619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57422" y="1936170"/>
            <a:ext cx="320040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AH,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chức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năng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 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3487" y="97182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72201" y="6536501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7833A550-6C1D-4AE6-9302-5D5638D2F13B}" type="slidenum">
              <a:rPr lang="en-US" sz="1400" smtClean="0"/>
              <a:pPr algn="l"/>
              <a:t>18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60075"/>
            <a:ext cx="8869680" cy="631198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in</a:t>
            </a:r>
          </a:p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chuột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truyền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tin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COM</a:t>
            </a:r>
          </a:p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379413" lvl="3" indent="-258763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…..</a:t>
            </a:r>
            <a:endParaRPr lang="en-US" sz="2300" dirty="0" smtClean="0">
              <a:cs typeface="Arial" pitchFamily="34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3.1.6.1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SzPct val="85000"/>
              <a:buAutoNum type="alphaLcPeriod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9h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16h.</a:t>
            </a: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flipH="1">
            <a:off x="6006855" y="4728160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534691" y="5045519"/>
            <a:ext cx="153619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19456" y="4077071"/>
            <a:ext cx="566347" cy="6035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000" b="1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20215" y="4078224"/>
            <a:ext cx="118872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Ctrl_Break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7278" y="4096512"/>
            <a:ext cx="1005840" cy="58990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73419" y="4087368"/>
            <a:ext cx="338328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3952" y="4078224"/>
            <a:ext cx="256032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176" y="4716760"/>
            <a:ext cx="566928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16807" y="4709904"/>
            <a:ext cx="118872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36007" y="4709904"/>
            <a:ext cx="100584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78423" y="4705712"/>
            <a:ext cx="338328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9388" indent="-125413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AL)</a:t>
            </a:r>
          </a:p>
          <a:p>
            <a:pPr marL="231775" indent="-174625"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rỗng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74625"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endParaRPr lang="en-US" sz="2000" dirty="0" err="1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73952" y="4709904"/>
            <a:ext cx="256032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AL #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- 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- 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SCAN</a:t>
            </a:r>
          </a:p>
          <a:p>
            <a:pPr marL="52388">
              <a:lnSpc>
                <a:spcPts val="23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rộng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446" y="362492"/>
            <a:ext cx="886968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lvl="3" indent="-1270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lvl="3" indent="-1270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lvl="3" indent="-1270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(1: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 0: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93806" y="649420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D8AB2E49-97AF-4817-A6B2-4DA9500702CF}" type="slidenum">
              <a:rPr lang="en-US" sz="1600" smtClean="0"/>
              <a:pPr algn="l"/>
              <a:t>19</a:t>
            </a:fld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35467"/>
            <a:ext cx="880989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8640" y="439709"/>
            <a:ext cx="500066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3880" y="439709"/>
            <a:ext cx="109728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79448" y="439709"/>
            <a:ext cx="100584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09544" y="439709"/>
            <a:ext cx="329184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39725" indent="-174625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AL)</a:t>
            </a:r>
          </a:p>
          <a:p>
            <a:pPr marL="339725" indent="-174625"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rỗng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điều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khiển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39725" indent="-174625"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21813" y="439710"/>
            <a:ext cx="237744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i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176213" indent="-12382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ZF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Zero) 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rỗng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23825" indent="-71438"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ZF =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-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 #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ASCII </a:t>
            </a:r>
          </a:p>
          <a:p>
            <a:pPr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SCAN</a:t>
            </a:r>
          </a:p>
          <a:p>
            <a:pPr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-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 =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rộng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8640" y="3230880"/>
            <a:ext cx="500066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3880" y="3230880"/>
            <a:ext cx="1097280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79448" y="3230880"/>
            <a:ext cx="1005840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09544" y="3230880"/>
            <a:ext cx="3291840" cy="15388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53975" algn="just"/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đặc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biệt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(Shift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Shift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Ctrl, Alt,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ScrolLock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NumLock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CapsLock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Insert)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21813" y="3230880"/>
            <a:ext cx="2377440" cy="15388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685800" indent="-633413"/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đặc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biệt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40152" y="5396489"/>
            <a:ext cx="1584761" cy="246221"/>
            <a:chOff x="6324471" y="5457689"/>
            <a:chExt cx="1584761" cy="246221"/>
          </a:xfrm>
        </p:grpSpPr>
        <p:sp>
          <p:nvSpPr>
            <p:cNvPr id="102" name="TextBox 101"/>
            <p:cNvSpPr txBox="1"/>
            <p:nvPr/>
          </p:nvSpPr>
          <p:spPr>
            <a:xfrm>
              <a:off x="6720512" y="5457689"/>
              <a:ext cx="118872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smtClean="0">
                  <a:cs typeface="Arial" pitchFamily="34" charset="0"/>
                </a:rPr>
                <a:t>Shift </a:t>
              </a:r>
              <a:r>
                <a:rPr lang="en-US" sz="1600" b="1" dirty="0" err="1" smtClean="0">
                  <a:cs typeface="Arial" pitchFamily="34" charset="0"/>
                </a:rPr>
                <a:t>phải</a:t>
              </a:r>
              <a:endParaRPr lang="en-US" sz="1600" b="1" dirty="0" smtClean="0">
                <a:cs typeface="Arial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5400000">
              <a:off x="6279545" y="5560188"/>
              <a:ext cx="9144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325783" y="5607274"/>
              <a:ext cx="4058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52120" y="5449214"/>
            <a:ext cx="1849389" cy="431387"/>
            <a:chOff x="5652120" y="5425941"/>
            <a:chExt cx="1849389" cy="431387"/>
          </a:xfrm>
        </p:grpSpPr>
        <p:sp>
          <p:nvSpPr>
            <p:cNvPr id="105" name="TextBox 104"/>
            <p:cNvSpPr txBox="1"/>
            <p:nvPr/>
          </p:nvSpPr>
          <p:spPr>
            <a:xfrm>
              <a:off x="6312789" y="5611107"/>
              <a:ext cx="118872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smtClean="0">
                  <a:cs typeface="Arial" pitchFamily="34" charset="0"/>
                </a:rPr>
                <a:t>Shift </a:t>
              </a:r>
              <a:r>
                <a:rPr lang="en-US" sz="1600" b="1" dirty="0" err="1" smtClean="0">
                  <a:cs typeface="Arial" pitchFamily="34" charset="0"/>
                </a:rPr>
                <a:t>trái</a:t>
              </a:r>
              <a:endParaRPr lang="en-US" sz="1600" b="1" dirty="0" smtClean="0">
                <a:cs typeface="Arial" pitchFamily="34" charset="0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rot="5400000">
              <a:off x="5492894" y="5585167"/>
              <a:ext cx="32004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652914" y="5740016"/>
              <a:ext cx="6400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64088" y="5431299"/>
            <a:ext cx="2120317" cy="728084"/>
            <a:chOff x="5760061" y="5492499"/>
            <a:chExt cx="2120317" cy="728084"/>
          </a:xfrm>
        </p:grpSpPr>
        <p:sp>
          <p:nvSpPr>
            <p:cNvPr id="108" name="TextBox 107"/>
            <p:cNvSpPr txBox="1"/>
            <p:nvPr/>
          </p:nvSpPr>
          <p:spPr>
            <a:xfrm>
              <a:off x="6691658" y="5974362"/>
              <a:ext cx="118872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smtClean="0">
                  <a:cs typeface="Arial" pitchFamily="34" charset="0"/>
                </a:rPr>
                <a:t>Ctrl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rot="5400000">
              <a:off x="5449959" y="5802601"/>
              <a:ext cx="621792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5760855" y="6112556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076056" y="5432823"/>
            <a:ext cx="2425377" cy="998163"/>
            <a:chOff x="5460891" y="5494023"/>
            <a:chExt cx="2425377" cy="998163"/>
          </a:xfrm>
        </p:grpSpPr>
        <p:sp>
          <p:nvSpPr>
            <p:cNvPr id="111" name="TextBox 110"/>
            <p:cNvSpPr txBox="1"/>
            <p:nvPr/>
          </p:nvSpPr>
          <p:spPr>
            <a:xfrm>
              <a:off x="6697548" y="6245965"/>
              <a:ext cx="118872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smtClean="0">
                  <a:cs typeface="Arial" pitchFamily="34" charset="0"/>
                </a:rPr>
                <a:t>Alt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rot="5400000">
              <a:off x="5027345" y="5927569"/>
              <a:ext cx="86868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468637" y="6367161"/>
              <a:ext cx="123444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71800" y="5422316"/>
            <a:ext cx="1158773" cy="246221"/>
            <a:chOff x="2771800" y="5399043"/>
            <a:chExt cx="1158773" cy="246221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3870343" y="5478994"/>
              <a:ext cx="118872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523590" y="5542311"/>
              <a:ext cx="4058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771800" y="5399043"/>
              <a:ext cx="80960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smtClean="0">
                  <a:cs typeface="Arial" pitchFamily="34" charset="0"/>
                </a:rPr>
                <a:t>Insert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9752" y="5455203"/>
            <a:ext cx="1856867" cy="450293"/>
            <a:chOff x="2748547" y="5516403"/>
            <a:chExt cx="1856867" cy="450293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435456" y="5684773"/>
              <a:ext cx="338328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3954714" y="5852887"/>
              <a:ext cx="6400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748547" y="5720475"/>
              <a:ext cx="128016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err="1" smtClean="0">
                  <a:cs typeface="Arial" pitchFamily="34" charset="0"/>
                </a:rPr>
                <a:t>CapsLock</a:t>
              </a:r>
              <a:endParaRPr lang="en-US" sz="1600" b="1" dirty="0" smtClean="0"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1760" y="5453014"/>
            <a:ext cx="2096684" cy="712277"/>
            <a:chOff x="2800301" y="5514214"/>
            <a:chExt cx="2096684" cy="712277"/>
          </a:xfrm>
        </p:grpSpPr>
        <p:cxnSp>
          <p:nvCxnSpPr>
            <p:cNvPr id="120" name="Straight Arrow Connector 119"/>
            <p:cNvCxnSpPr/>
            <p:nvPr/>
          </p:nvCxnSpPr>
          <p:spPr>
            <a:xfrm rot="5400000">
              <a:off x="4589867" y="5819744"/>
              <a:ext cx="612648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3962993" y="6124228"/>
              <a:ext cx="9326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800301" y="5980270"/>
              <a:ext cx="118872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err="1" smtClean="0">
                  <a:cs typeface="Arial" pitchFamily="34" charset="0"/>
                </a:rPr>
                <a:t>NumLock</a:t>
              </a:r>
              <a:endParaRPr lang="en-US" sz="1600" b="1" dirty="0" smtClean="0"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68353" y="5447025"/>
            <a:ext cx="2419671" cy="987261"/>
            <a:chOff x="2763371" y="5508225"/>
            <a:chExt cx="2419671" cy="987261"/>
          </a:xfrm>
        </p:grpSpPr>
        <p:cxnSp>
          <p:nvCxnSpPr>
            <p:cNvPr id="123" name="Straight Arrow Connector 122"/>
            <p:cNvCxnSpPr/>
            <p:nvPr/>
          </p:nvCxnSpPr>
          <p:spPr>
            <a:xfrm rot="5400000">
              <a:off x="4745787" y="5941771"/>
              <a:ext cx="86868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3948602" y="6381678"/>
              <a:ext cx="123444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763371" y="6249265"/>
              <a:ext cx="1280160" cy="246221"/>
            </a:xfrm>
            <a:prstGeom prst="rect">
              <a:avLst/>
            </a:prstGeom>
            <a:noFill/>
            <a:ln w="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lIns="91440" tIns="0" rIns="91440" bIns="0" rtlCol="0">
              <a:spAutoFit/>
            </a:bodyPr>
            <a:lstStyle/>
            <a:p>
              <a:pPr>
                <a:tabLst>
                  <a:tab pos="457200" algn="l"/>
                  <a:tab pos="1143000" algn="l"/>
                  <a:tab pos="3200400" algn="l"/>
                </a:tabLst>
              </a:pPr>
              <a:r>
                <a:rPr lang="en-US" sz="1600" b="1" dirty="0" err="1" smtClean="0">
                  <a:cs typeface="Arial" pitchFamily="34" charset="0"/>
                </a:rPr>
                <a:t>ScrolLock</a:t>
              </a:r>
              <a:endParaRPr lang="en-US" sz="1600" b="1" dirty="0" smtClean="0">
                <a:cs typeface="Arial" pitchFamily="34" charset="0"/>
              </a:endParaRPr>
            </a:p>
          </p:txBody>
        </p:sp>
      </p:grp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57959"/>
              </p:ext>
            </p:extLst>
          </p:nvPr>
        </p:nvGraphicFramePr>
        <p:xfrm>
          <a:off x="3779912" y="5108457"/>
          <a:ext cx="2311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"/>
                <a:gridCol w="288992"/>
                <a:gridCol w="288992"/>
                <a:gridCol w="288992"/>
                <a:gridCol w="288992"/>
                <a:gridCol w="288992"/>
                <a:gridCol w="288992"/>
                <a:gridCol w="288992"/>
              </a:tblGrid>
              <a:tr h="2743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373305"/>
            <a:ext cx="8504238" cy="4572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3.1 </a:t>
            </a:r>
            <a:r>
              <a:rPr lang="en-US" sz="3000" dirty="0" err="1" smtClean="0">
                <a:solidFill>
                  <a:schemeClr val="tx1"/>
                </a:solidFill>
              </a:rPr>
              <a:t>Lập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hệ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thống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trên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môi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trường</a:t>
            </a:r>
            <a:r>
              <a:rPr lang="en-US" sz="3000" dirty="0" smtClean="0">
                <a:solidFill>
                  <a:schemeClr val="tx1"/>
                </a:solidFill>
              </a:rPr>
              <a:t> DOS</a:t>
            </a:r>
          </a:p>
        </p:txBody>
      </p:sp>
      <p:sp>
        <p:nvSpPr>
          <p:cNvPr id="8198" name="Content Placeholder 5"/>
          <p:cNvSpPr>
            <a:spLocks noGrp="1"/>
          </p:cNvSpPr>
          <p:nvPr>
            <p:ph idx="4294967295"/>
          </p:nvPr>
        </p:nvSpPr>
        <p:spPr>
          <a:xfrm>
            <a:off x="186785" y="829215"/>
            <a:ext cx="8870950" cy="6512039"/>
          </a:xfr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3.1.1 ROM BIOS </a:t>
            </a:r>
            <a:r>
              <a:rPr lang="en-US" sz="2300" dirty="0" err="1" smtClean="0">
                <a:solidFill>
                  <a:schemeClr val="tx1"/>
                </a:solidFill>
              </a:rPr>
              <a:t>và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các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bước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máy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tính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khởi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động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230188" indent="-196850">
              <a:lnSpc>
                <a:spcPts val="2900"/>
              </a:lnSpc>
              <a:spcBef>
                <a:spcPts val="0"/>
              </a:spcBef>
              <a:buClrTx/>
              <a:buSzPct val="100000"/>
              <a:buFont typeface="+mj-lt"/>
              <a:buAutoNum type="alphaLcPeriod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ROM BIOS</a:t>
            </a:r>
          </a:p>
          <a:p>
            <a:pPr marL="1588" indent="14288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BIOS.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64k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64k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>
              <a:lnSpc>
                <a:spcPts val="2900"/>
              </a:lnSpc>
              <a:spcBef>
                <a:spcPts val="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b. </a:t>
            </a:r>
            <a:r>
              <a:rPr lang="en-US" sz="2300" dirty="0" err="1" smtClean="0">
                <a:solidFill>
                  <a:schemeClr val="tx1"/>
                </a:solidFill>
              </a:rPr>
              <a:t>Khởi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động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hệ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thống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7625" indent="-12700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Intel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CS=F000h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IP=FFF0h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CS:IP)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7338" indent="-287338" algn="just">
              <a:lnSpc>
                <a:spcPts val="29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0FFFFh, 0h, 5555h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66688" indent="-165100" algn="just">
              <a:spcBef>
                <a:spcPts val="300"/>
              </a:spcBef>
              <a:buClrTx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48464" y="6381328"/>
            <a:ext cx="182880" cy="2587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D5F57D2-009E-433D-95AF-DA26BEFE2D46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76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75700" y="658485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9F3B1703-9703-4379-BA31-0ED7A9F65B92}" type="slidenum">
              <a:rPr lang="en-US" sz="1400" smtClean="0"/>
              <a:pPr algn="l"/>
              <a:t>20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35467"/>
            <a:ext cx="880989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4281" y="379566"/>
            <a:ext cx="8811185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SzPct val="85000"/>
              <a:buAutoNum type="alphaLcPeriod" startAt="2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</a:p>
          <a:p>
            <a:pPr marL="52388" lvl="3" indent="14288" algn="just" eaLnBrk="0" hangingPunct="0">
              <a:lnSpc>
                <a:spcPts val="2500"/>
              </a:lnSpc>
              <a:spcBef>
                <a:spcPts val="0"/>
              </a:spcBef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378" y="1139553"/>
            <a:ext cx="512064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730" y="1139553"/>
            <a:ext cx="1161288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Ctrl_Break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7306" y="1136080"/>
            <a:ext cx="100584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1434" y="1136080"/>
            <a:ext cx="3383280" cy="5120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4224" y="1133856"/>
            <a:ext cx="269748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7378" y="1674045"/>
            <a:ext cx="512064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7730" y="1674044"/>
            <a:ext cx="1161288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7306" y="1674044"/>
            <a:ext cx="1005840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41434" y="1674045"/>
            <a:ext cx="3383280" cy="15388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1775" indent="-174625" algn="just">
              <a:lnSpc>
                <a:spcPts val="2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AL)</a:t>
            </a:r>
          </a:p>
          <a:p>
            <a:pPr marL="231775" indent="-174625" algn="just">
              <a:lnSpc>
                <a:spcPts val="2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rỗng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4224" y="1674045"/>
            <a:ext cx="2697480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0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AL #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- 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- 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SCAN</a:t>
            </a:r>
          </a:p>
          <a:p>
            <a:pPr marL="52388">
              <a:lnSpc>
                <a:spcPts val="20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rộng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378" y="3234735"/>
            <a:ext cx="512064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7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7730" y="3234735"/>
            <a:ext cx="1161288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7306" y="3234735"/>
            <a:ext cx="1005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41434" y="3234735"/>
            <a:ext cx="33832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4224" y="3234735"/>
            <a:ext cx="26974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378" y="3649263"/>
            <a:ext cx="512064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730" y="3649263"/>
            <a:ext cx="1161288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7306" y="3649263"/>
            <a:ext cx="1005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1434" y="3649263"/>
            <a:ext cx="33832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64224" y="3649263"/>
            <a:ext cx="26974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378" y="4033311"/>
            <a:ext cx="512064" cy="22860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30" y="4033310"/>
            <a:ext cx="1161288" cy="22860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7306" y="4033310"/>
            <a:ext cx="1005840" cy="22860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1434" y="4033311"/>
            <a:ext cx="3383280" cy="22860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53975" indent="1588" algn="just">
              <a:lnSpc>
                <a:spcPts val="2100"/>
              </a:lnSpc>
              <a:buClr>
                <a:schemeClr val="bg1"/>
              </a:buClr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" indent="1588" algn="just">
              <a:lnSpc>
                <a:spcPts val="2000"/>
              </a:lnSpc>
              <a:buClr>
                <a:schemeClr val="bg1"/>
              </a:buClr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indent="1588" algn="just">
              <a:lnSpc>
                <a:spcPts val="2000"/>
              </a:lnSpc>
              <a:buClr>
                <a:schemeClr val="bg1"/>
              </a:buClr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 indent="1588" algn="just">
              <a:lnSpc>
                <a:spcPts val="2000"/>
              </a:lnSpc>
              <a:buClr>
                <a:schemeClr val="bg1"/>
              </a:buClr>
            </a:pPr>
            <a:endParaRPr lang="en-US" sz="20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 indent="1588" algn="just">
              <a:lnSpc>
                <a:spcPts val="2000"/>
              </a:lnSpc>
              <a:buClr>
                <a:schemeClr val="bg1"/>
              </a:buClr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64224" y="4033311"/>
            <a:ext cx="2697480" cy="256480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3975">
              <a:lnSpc>
                <a:spcPts val="2000"/>
              </a:lnSpc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DL=0FFh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DL#0FFh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">
              <a:lnSpc>
                <a:spcPts val="2000"/>
              </a:lnSpc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3038" indent="-120650">
              <a:lnSpc>
                <a:spcPts val="20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ZF=1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rỗng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3038" indent="-173038">
              <a:lnSpc>
                <a:spcPts val="2000"/>
              </a:lnSpc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ZF=0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0650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- 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</a:t>
            </a:r>
          </a:p>
          <a:p>
            <a:pPr marL="120650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- 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SCAN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42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56973" y="6493346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1BBC2A0E-2196-4B40-ABD2-9979558F626D}" type="slidenum">
              <a:rPr lang="en-US" sz="1400" smtClean="0"/>
              <a:pPr algn="l"/>
              <a:t>21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35467"/>
            <a:ext cx="880989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4281" y="0"/>
            <a:ext cx="881118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30" y="472167"/>
            <a:ext cx="512064" cy="3520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1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0Ah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7824" y="472170"/>
            <a:ext cx="1161288" cy="3520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7400" y="472170"/>
            <a:ext cx="1005840" cy="3520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0672" y="472170"/>
            <a:ext cx="3383280" cy="3520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20650" algn="just">
              <a:lnSpc>
                <a:spcPts val="2100"/>
              </a:lnSpc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1775" indent="-174625" algn="just">
              <a:lnSpc>
                <a:spcPts val="21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(do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31775" indent="-174625" algn="just">
              <a:lnSpc>
                <a:spcPts val="21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Byte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Enter)</a:t>
            </a:r>
          </a:p>
          <a:p>
            <a:pPr marL="231775" indent="-174625" algn="just">
              <a:lnSpc>
                <a:spcPts val="21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Bắt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3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1384" y="472170"/>
            <a:ext cx="2468880" cy="3520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</a:p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endParaRPr lang="en-US" sz="1700" b="1" i="1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endParaRPr lang="en-US" sz="1700" b="1" i="1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endParaRPr lang="en-US" sz="1700" b="1" i="1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400"/>
              </a:lnSpc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730" y="5431536"/>
            <a:ext cx="512064" cy="10058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3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0Ch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7824" y="4025365"/>
            <a:ext cx="1161288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4025365"/>
            <a:ext cx="1005840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90672" y="4025364"/>
            <a:ext cx="3383280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52388" algn="just"/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 algn="just"/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1384" y="4025365"/>
            <a:ext cx="2468880" cy="1371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AL= 0FFh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đêm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120650" indent="-1206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rỗng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9730" y="4021567"/>
            <a:ext cx="512064" cy="14055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lnSpc>
                <a:spcPts val="1800"/>
              </a:lnSpc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0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Symbol"/>
              </a:rPr>
              <a:t>0B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7824" y="5431536"/>
            <a:ext cx="1161288" cy="10058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đổi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400" y="5431536"/>
            <a:ext cx="1005840" cy="10058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>
              <a:tabLst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đổi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90672" y="5431536"/>
            <a:ext cx="3383280" cy="10058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20650" algn="just"/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01384" y="5431536"/>
            <a:ext cx="2468880" cy="10058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42" grpId="0" animBg="1"/>
      <p:bldP spid="46" grpId="0" animBg="1"/>
      <p:bldP spid="51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03846" y="6511647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DCBC4935-3C64-45D9-8151-CC079B485827}" type="slidenum">
              <a:rPr lang="en-US" sz="1400" smtClean="0"/>
              <a:pPr algn="l"/>
              <a:t>22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377328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3" indent="-1143000" algn="just" eaLnBrk="0" hangingPunct="0">
              <a:lnSpc>
                <a:spcPts val="2800"/>
              </a:lnSpc>
              <a:spcBef>
                <a:spcPts val="0"/>
              </a:spcBef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con nhận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-32768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32767)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Enter. Cho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293688" lvl="3" indent="-258763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0Ah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nhận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nhận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DS:DX.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12763" lvl="3" indent="-231775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Enter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hoặc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2763" lvl="3" indent="-231775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ở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),</a:t>
            </a:r>
          </a:p>
          <a:p>
            <a:pPr marL="293688" lvl="3" indent="-258763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nhập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lấy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để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xử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lý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ý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chuyển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dạng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ASCII sang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dạng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nhân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giá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trị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phần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đã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trước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10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trước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),</a:t>
            </a:r>
          </a:p>
          <a:p>
            <a:pPr marL="293688" lvl="3" indent="-258763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quả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nhận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sẽ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nằm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ở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thanh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 AX.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576901" y="6512080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A0544767-682A-48DF-A2D5-074B6799E48D}" type="slidenum">
              <a:rPr lang="en-US" sz="1400" smtClean="0"/>
              <a:pPr algn="l"/>
              <a:t>23</a:t>
            </a:fld>
            <a:endParaRPr lang="en-US" sz="1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5862" y="429113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862" y="703956"/>
            <a:ext cx="8229600" cy="69249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buff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8</a:t>
            </a:r>
          </a:p>
          <a:p>
            <a:pPr>
              <a:lnSpc>
                <a:spcPts val="18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lnSpc>
                <a:spcPts val="18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8 dup(?)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4461" y="1392500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.CODE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862" y="1669620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VAO_SO_N    PROC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461" y="2242909"/>
            <a:ext cx="8229600" cy="76944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DX,buff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0Ah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914400" algn="l"/>
                <a:tab pos="1495425" algn="l"/>
                <a:tab pos="27432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AH,0A</a:t>
            </a:r>
            <a:r>
              <a:rPr lang="en-US" sz="20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DS:DX</a:t>
            </a:r>
          </a:p>
          <a:p>
            <a:pPr>
              <a:lnSpc>
                <a:spcPts val="2000"/>
              </a:lnSpc>
              <a:tabLst>
                <a:tab pos="914400" algn="l"/>
                <a:tab pos="1495425" algn="l"/>
                <a:tab pos="27432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461" y="301083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SI,DX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461" y="333155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CX=0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CH=0)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461" y="363326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DI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cò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0-giả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461" y="393464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CL,[SI+1]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CL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461" y="423668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4461" y="455772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DL,[SI]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4461" y="487844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DL,’-’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‘-’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4461" y="519740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VSN1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‘-’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461" y="549879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‘-’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DI=1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4461" y="580713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461" y="612610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dec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461" y="194120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lt1"/>
                </a:solidFill>
                <a:cs typeface="Arial" pitchFamily="34" charset="0"/>
              </a:rPr>
              <a:t>push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lt1"/>
                </a:solidFill>
                <a:cs typeface="Arial" pitchFamily="34" charset="0"/>
              </a:rPr>
              <a:t>BX CX DX SI DI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5086" y="6541113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3DC654B8-DBBF-41B5-ABEE-E4E43F088993}" type="slidenum">
              <a:rPr lang="en-US" sz="1400" smtClean="0"/>
              <a:pPr algn="l"/>
              <a:t>24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67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8967" y="538917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32004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 SI DX CX 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967" y="389471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VSN2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8967" y="453330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VSN3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(DI=0)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8967" y="496887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VSN1: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8967" y="80902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AX=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0)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8967" y="358675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buff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8967" y="420709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DI,DI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8967" y="483017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neg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(DI=1)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967" y="5123998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VSN3: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967" y="5690557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ret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8967" y="595856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8967" y="1112363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BX,10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BX=10-một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967" y="1433079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 VSN2: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8967" y="169825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8967" y="201722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DL,[SI]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buff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967" y="231925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DL,30h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ASCII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8967" y="264030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DH,DH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DH=0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DX=DL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8967" y="296101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</a:p>
          <a:p>
            <a:pPr>
              <a:tabLst>
                <a:tab pos="914400" algn="l"/>
                <a:tab pos="1495425" algn="l"/>
                <a:tab pos="27432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04448" y="655608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4954777-9731-4C9A-BE6E-CBF90CD8BF1A}" type="slidenum">
              <a:rPr lang="en-US" sz="1400" smtClean="0"/>
              <a:pPr algn="l"/>
              <a:t>25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394581"/>
            <a:ext cx="8869680" cy="708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3.1.6.2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(text)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(graphics)</a:t>
            </a:r>
          </a:p>
          <a:p>
            <a:pPr marL="52388" lvl="3" indent="14288" algn="just" eaLnBrk="0" hangingPunct="0">
              <a:lnSpc>
                <a:spcPts val="2900"/>
              </a:lnSpc>
              <a:spcBef>
                <a:spcPts val="200"/>
              </a:spcBef>
              <a:buSzPct val="85000"/>
              <a:buAutoNum type="alphaLcPeriod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61950" lvl="3" indent="-293688" algn="just" eaLnBrk="0" hangingPunct="0">
              <a:lnSpc>
                <a:spcPts val="2900"/>
              </a:lnSpc>
              <a:spcBef>
                <a:spcPts val="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Mối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hệ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giữa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videoram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dung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videram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nói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videoram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dung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dung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videoram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(1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tính-màu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sắc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80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*25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80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* 25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* 2 = 4000 byte   </a:t>
            </a:r>
            <a:r>
              <a:rPr lang="en-US" sz="2500" dirty="0" smtClean="0"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4 k</a:t>
            </a: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lớn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7*7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9*14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sắc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sắc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5*7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8*8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endParaRPr lang="en-US" sz="25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60375" lvl="3" indent="-231775" algn="just" eaLnBrk="0" hangingPunct="0">
              <a:lnSpc>
                <a:spcPts val="2900"/>
              </a:lnSpc>
              <a:spcBef>
                <a:spcPts val="20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Chế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văn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2 mode</a:t>
            </a:r>
          </a:p>
          <a:p>
            <a:pPr marL="1824038" lvl="3" indent="4763" algn="just" eaLnBrk="0" hangingPunct="0">
              <a:lnSpc>
                <a:spcPts val="2900"/>
              </a:lnSpc>
              <a:spcBef>
                <a:spcPts val="0"/>
              </a:spcBef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80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* 25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  40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*25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03018" y="6486146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0C96ED18-5CA7-4CAD-88E9-7AD82F67EC1F}" type="slidenum">
              <a:rPr lang="en-US" sz="1400" smtClean="0"/>
              <a:pPr algn="l"/>
              <a:t>26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25566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3" indent="-231775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Byte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tính-màu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sắc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chế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CGA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7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10h</a:t>
            </a: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800" dirty="0" smtClean="0"/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flipH="1">
            <a:off x="6006855" y="4728160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534691" y="5045519"/>
            <a:ext cx="153619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60582" y="827849"/>
            <a:ext cx="1371600" cy="2644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5076" y="1608261"/>
            <a:ext cx="109728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đậm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nhạt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5158" y="827849"/>
            <a:ext cx="1005840" cy="2644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89915" y="1606118"/>
            <a:ext cx="1188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nháy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ight Brace 53"/>
          <p:cNvSpPr/>
          <p:nvPr/>
        </p:nvSpPr>
        <p:spPr>
          <a:xfrm rot="-5400000">
            <a:off x="5181016" y="569780"/>
            <a:ext cx="91440" cy="111556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-5400000">
            <a:off x="3712678" y="566903"/>
            <a:ext cx="91440" cy="111556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4421815" y="1568483"/>
            <a:ext cx="13716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33167" y="1582859"/>
            <a:ext cx="13716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7472" y="4937760"/>
            <a:ext cx="521208" cy="56692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8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9046" y="4945414"/>
            <a:ext cx="3200400" cy="56692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1018" y="4937759"/>
            <a:ext cx="4846320" cy="5760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đỉnh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dòng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472" y="5541264"/>
            <a:ext cx="521208" cy="8503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31018" y="5541264"/>
            <a:ext cx="4846320" cy="84638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  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DH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9046" y="5541264"/>
            <a:ext cx="3200400" cy="8503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gotoxy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7472" y="2377439"/>
            <a:ext cx="521208" cy="5212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000" b="1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99046" y="2377440"/>
            <a:ext cx="3200400" cy="5212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1018" y="2935224"/>
            <a:ext cx="4846320" cy="198424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(mode)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   0 … 40*25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1 … 40*25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2 … 80*25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3 … 80*25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7 … 80*25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trắng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đen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(card mono)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31018" y="2377440"/>
            <a:ext cx="4846320" cy="5212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7472" y="2935223"/>
            <a:ext cx="521208" cy="198424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9046" y="2935224"/>
            <a:ext cx="3200400" cy="198424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127" y="1151032"/>
            <a:ext cx="3017520" cy="4203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 animBg="1"/>
      <p:bldP spid="55" grpId="0" animBg="1"/>
      <p:bldP spid="61" grpId="0" animBg="1"/>
      <p:bldP spid="62" grpId="0" animBg="1"/>
      <p:bldP spid="64" grpId="0" animBg="1"/>
      <p:bldP spid="67" grpId="0" animBg="1"/>
      <p:bldP spid="71" grpId="0" animBg="1"/>
      <p:bldP spid="74" grpId="0" animBg="1"/>
      <p:bldP spid="57" grpId="0" animBg="1"/>
      <p:bldP spid="72" grpId="0" animBg="1"/>
      <p:bldP spid="76" grpId="0" animBg="1"/>
      <p:bldP spid="77" grpId="0" animBg="1"/>
      <p:bldP spid="79" grpId="0" animBg="1"/>
      <p:bldP spid="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146" y="101277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5086" y="651726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F975DB5-083F-4740-9AB5-00DB8F76E7DC}" type="slidenum">
              <a:rPr lang="en-US" sz="1400" smtClean="0"/>
              <a:pPr algn="l"/>
              <a:t>27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6597" y="6966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800" dirty="0" smtClean="0"/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186825" y="4939926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6126" y="5323960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587682" y="5345698"/>
            <a:ext cx="137160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/>
          <p:cNvGrpSpPr/>
          <p:nvPr/>
        </p:nvGrpSpPr>
        <p:grpSpPr>
          <a:xfrm>
            <a:off x="4260123" y="4721461"/>
            <a:ext cx="182880" cy="239494"/>
            <a:chOff x="4260123" y="4721461"/>
            <a:chExt cx="182880" cy="2394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323861" y="4834967"/>
              <a:ext cx="22860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60123" y="4959367"/>
              <a:ext cx="182880" cy="1588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flipH="1">
            <a:off x="5979966" y="4521209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flipH="1">
            <a:off x="5977550" y="5094515"/>
            <a:ext cx="210312" cy="45720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5400000">
            <a:off x="4765017" y="4438064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47973" y="4437558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5180790" y="4454491"/>
            <a:ext cx="182880" cy="384048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11413" y="4285463"/>
            <a:ext cx="18288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flipH="1">
            <a:off x="6009271" y="4137269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4417723" y="4067393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216130" y="4573571"/>
            <a:ext cx="768096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05431" y="4957605"/>
            <a:ext cx="365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flipH="1">
            <a:off x="6006855" y="4728160"/>
            <a:ext cx="210312" cy="45720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534691" y="5045519"/>
            <a:ext cx="1536192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554" y="5810741"/>
            <a:ext cx="667512" cy="1588"/>
          </a:xfrm>
          <a:prstGeom prst="straightConnector1">
            <a:avLst/>
          </a:prstGeom>
          <a:ln w="63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232955" y="4066741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4148478" y="5057149"/>
            <a:ext cx="1508760" cy="1588"/>
          </a:xfrm>
          <a:prstGeom prst="straightConnector1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5400000">
            <a:off x="4834767" y="4067899"/>
            <a:ext cx="137160" cy="384048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2212" y="434556"/>
            <a:ext cx="512064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2564" y="434556"/>
            <a:ext cx="3200400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42816" y="434556"/>
            <a:ext cx="4572000" cy="11798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2212" y="4470699"/>
            <a:ext cx="512064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0Eh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2816" y="4466559"/>
            <a:ext cx="4572000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2564" y="4470699"/>
            <a:ext cx="3200400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teletype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335" y="1638569"/>
            <a:ext cx="512064" cy="15361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5840" y="1638569"/>
            <a:ext cx="3200400" cy="15388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42816" y="1639676"/>
            <a:ext cx="4572000" cy="15388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sắc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212" y="3210799"/>
            <a:ext cx="512064" cy="12252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0Ah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2564" y="3209006"/>
            <a:ext cx="3200400" cy="123110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42816" y="3210424"/>
            <a:ext cx="4572000" cy="123110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2212" y="5321808"/>
            <a:ext cx="512064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0Fh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2816" y="5316788"/>
            <a:ext cx="4572000" cy="11798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BH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2564" y="5316788"/>
            <a:ext cx="3200400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  <p:bldP spid="67" grpId="0" animBg="1"/>
      <p:bldP spid="71" grpId="0" animBg="1"/>
      <p:bldP spid="74" grpId="0" animBg="1"/>
      <p:bldP spid="38" grpId="0" animBg="1"/>
      <p:bldP spid="41" grpId="0" animBg="1"/>
      <p:bldP spid="42" grpId="0" animBg="1"/>
      <p:bldP spid="37" grpId="0" animBg="1"/>
      <p:bldP spid="43" grpId="0" animBg="1"/>
      <p:bldP spid="44" grpId="0" animBg="1"/>
      <p:bldP spid="52" grpId="0" animBg="1"/>
      <p:bldP spid="53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5086" y="647339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EC9C5AC2-3128-4164-A8A9-30F09D62C048}" type="slidenum">
              <a:rPr lang="en-US" sz="1400" smtClean="0"/>
              <a:pPr algn="l"/>
              <a:t>28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42820"/>
            <a:ext cx="8869680" cy="564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3" indent="-1143000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\0)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[30,12].</a:t>
            </a:r>
          </a:p>
          <a:p>
            <a:pPr marL="52388" lvl="3" indent="14288" algn="just" eaLnBrk="0" hangingPunct="0">
              <a:lnSpc>
                <a:spcPts val="2800"/>
              </a:lnSpc>
              <a:spcBef>
                <a:spcPts val="3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\0)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;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x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 y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SI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" y="188225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60496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HIEN_MAU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x,y,tt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" y="215589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LOCAL  B1,Exit_B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2432335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  BX  CX  DX  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267224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DL,x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DL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" y="298326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DH,y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y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DH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" y="3303856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[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x,y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]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" y="3932223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B1: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" y="420072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AL,[SI]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ô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bởi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DS:[SI]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AL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" y="452131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AL,AL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\0?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" y="483955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Exit_B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Đúng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640" y="514498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" y="5452764"/>
            <a:ext cx="82296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BL,tt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sắc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BL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  <a:sym typeface="Symbol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  <a:sym typeface="Symbol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  <a:sym typeface="Symbol"/>
              </a:rPr>
              <a:t>AH,9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  <a:sym typeface="Symbol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  <a:sym typeface="Symbol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  <a:sym typeface="Symbol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  <a:sym typeface="Symbol"/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sắc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5086" y="653232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E061A82-B221-4003-8597-3B81AC40B861}" type="slidenum">
              <a:rPr lang="en-US" sz="1400" smtClean="0"/>
              <a:pPr algn="l"/>
              <a:t>29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256555"/>
            <a:ext cx="8869680" cy="727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10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134" y="825842"/>
            <a:ext cx="8229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[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x,y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],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134" y="146554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134" y="1781660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134" y="204675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Exit_B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134" y="236458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 DX CX BX AX</a:t>
            </a:r>
            <a:endParaRPr lang="en-US" sz="20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134" y="262349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ENDM</a:t>
            </a:r>
            <a:endParaRPr lang="en-US" sz="20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934" y="51963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cột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967" y="3817121"/>
            <a:ext cx="8229600" cy="28161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1379538">
              <a:lnSpc>
                <a:spcPts val="2400"/>
              </a:lnSpc>
              <a:tabLst>
                <a:tab pos="120650" algn="l"/>
                <a:tab pos="1266825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967" y="436520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67" y="408379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65138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967" y="463360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65138" algn="l"/>
                <a:tab pos="966788" algn="l"/>
                <a:tab pos="14843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‘Hello, world !’,0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967" y="493661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67" y="5236861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8967" y="5482381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967" y="354471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 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Wingdings" pitchFamily="2" charset="2"/>
              </a:rPr>
              <a:t>:\INCLUDE\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lib1.asm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967" y="609636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04448" y="6412050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53083AD-54D3-4AB7-835D-4CCBE1D9AABE}" type="slidenum">
              <a:rPr lang="en-US" sz="1400" smtClean="0"/>
              <a:pPr algn="l"/>
              <a:t>3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0476" y="377010"/>
            <a:ext cx="879602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14288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FATALL  ERROR,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23850" indent="-323850" algn="just">
              <a:lnSpc>
                <a:spcPts val="29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checksum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BIOS: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byte checksum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byte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byte checksum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byte checksum.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ROM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Checksum Error</a:t>
            </a:r>
          </a:p>
          <a:p>
            <a:pPr marL="307975" indent="-307975" algn="just">
              <a:lnSpc>
                <a:spcPts val="29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chip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main board: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8259,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DMA 8237, UART,…</a:t>
            </a:r>
          </a:p>
          <a:p>
            <a:pPr marL="307975" indent="-307975" algn="just">
              <a:lnSpc>
                <a:spcPts val="29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RAM: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0FFh, 0h, 55h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07975" indent="-307975" algn="just">
              <a:lnSpc>
                <a:spcPts val="29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182880" indent="-273050" algn="just">
              <a:lnSpc>
                <a:spcPts val="2900"/>
              </a:lnSpc>
              <a:spcBef>
                <a:spcPts val="0"/>
              </a:spcBef>
              <a:buSzPct val="100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00948" y="648464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CB0C3753-0DBE-4BDF-ACE0-2B407B772887}" type="slidenum">
              <a:rPr lang="en-US" sz="1400" smtClean="0"/>
              <a:pPr algn="l"/>
              <a:t>30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200"/>
              </a:lnSpc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3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33" y="758608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HIEN_MAU   30,12,10101100b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533" y="1027503"/>
            <a:ext cx="841248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533" y="1647190"/>
            <a:ext cx="841248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533" y="2266622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  <a:endParaRPr lang="en-US" sz="20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628" y="452404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SI,m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000" y="4587983"/>
            <a:ext cx="512064" cy="1234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b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300"/>
              </a:spcBef>
              <a:tabLst>
                <a:tab pos="914400" algn="l"/>
                <a:tab pos="1495425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1793" y="4584538"/>
            <a:ext cx="3200400" cy="12344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5656" y="4584540"/>
            <a:ext cx="4846320" cy="123110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0xFFH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hiểu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0xFFH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yêu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328" y="5853278"/>
            <a:ext cx="512064" cy="61264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5656" y="5846191"/>
            <a:ext cx="484632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793" y="5846191"/>
            <a:ext cx="32004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‘$’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328" y="3388396"/>
            <a:ext cx="512064" cy="538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000" b="1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1793" y="3384657"/>
            <a:ext cx="32004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05656" y="3958134"/>
            <a:ext cx="484632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ASCII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5656" y="3392241"/>
            <a:ext cx="4846320" cy="5394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7472" y="3965432"/>
            <a:ext cx="512064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200"/>
              </a:lnSpc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1793" y="3960580"/>
            <a:ext cx="3200400" cy="5943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31" grpId="0" animBg="1"/>
      <p:bldP spid="32" grpId="0" animBg="1"/>
      <p:bldP spid="24" grpId="0" animBg="1"/>
      <p:bldP spid="39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143335" y="6528759"/>
            <a:ext cx="91440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F65ED015-5349-49C4-B649-0E150B37D277}" type="datetime1">
              <a:rPr lang="en-US" sz="1400" smtClean="0"/>
              <a:pPr algn="l"/>
              <a:t>2/2/2021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60073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buFont typeface="+mj-lt"/>
              <a:buAutoNum type="alphaLcPeriod" startAt="2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200"/>
              </a:spcBef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bit.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CGA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1, 2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2388" lvl="3" indent="14288" algn="just" eaLnBrk="0" hangingPunct="0">
              <a:spcBef>
                <a:spcPts val="200"/>
              </a:spcBef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320*200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CGA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10H.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9" y="3968278"/>
            <a:ext cx="4670248" cy="1783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881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29098" y="647544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B8F7410D-6541-40CE-9C43-1BE7AA1C7AA4}" type="slidenum">
              <a:rPr lang="en-US" sz="1400" smtClean="0"/>
              <a:pPr algn="l"/>
              <a:t>32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0605"/>
            <a:ext cx="886968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552" y="2715768"/>
            <a:ext cx="512064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0BH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904" y="2715768"/>
            <a:ext cx="3191256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4528" y="2715768"/>
            <a:ext cx="457200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BH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  <a:tab pos="149542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nền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(0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15)</a:t>
            </a:r>
          </a:p>
          <a:p>
            <a:pPr marL="52388">
              <a:lnSpc>
                <a:spcPts val="2300"/>
              </a:lnSpc>
              <a:tabLst>
                <a:tab pos="11430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BH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  <a:tab pos="149542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hoặc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1)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52" y="4206240"/>
            <a:ext cx="512064" cy="88696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0CH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4528" y="4206240"/>
            <a:ext cx="4572000" cy="8848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y  ; CX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x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904" y="4206240"/>
            <a:ext cx="3191256" cy="88696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552" y="473418"/>
            <a:ext cx="512064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904" y="473418"/>
            <a:ext cx="3191256" cy="5120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4528" y="1005840"/>
            <a:ext cx="4572000" cy="169277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(mode)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   4 … 320*200, 4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5 … 320*200,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đen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trắng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6 … 640*200, 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…..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4528" y="473285"/>
            <a:ext cx="4572000" cy="5120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583" y="1003770"/>
            <a:ext cx="512064" cy="1691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904" y="1003770"/>
            <a:ext cx="3191256" cy="1691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3" y="5129784"/>
            <a:ext cx="512064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0DH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4528" y="5129784"/>
            <a:ext cx="4572000" cy="11798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y  ; CX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x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điểm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4425" y="5129784"/>
            <a:ext cx="3191256" cy="11795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tin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99735" y="652626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A14A5158-83BC-43A3-A35C-4E6EEA79B1F9}" type="slidenum">
              <a:rPr lang="en-US" sz="1400" smtClean="0"/>
              <a:pPr algn="l"/>
              <a:t>33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10684" y="326563"/>
            <a:ext cx="886968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3" indent="-1143000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[50,50],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45</a:t>
            </a:r>
            <a:r>
              <a:rPr lang="en-US" sz="2500" baseline="30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714" y="244405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1379538">
              <a:tabLst>
                <a:tab pos="120650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714" y="272003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714" y="298944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714" y="327210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1714" y="3567275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AH,0FH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AL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714" y="414608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xếp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3237" y="1337947"/>
            <a:ext cx="3200400" cy="100584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tabLst>
                <a:tab pos="914400" algn="l"/>
                <a:tab pos="1495425" algn="l"/>
              </a:tabLst>
            </a:pPr>
            <a:r>
              <a:rPr lang="en-US" sz="1200" b="1" dirty="0" smtClean="0">
                <a:solidFill>
                  <a:schemeClr val="lt1"/>
                </a:solidFill>
                <a:cs typeface="Arial" pitchFamily="34" charset="0"/>
              </a:rPr>
              <a:t>    [50,50]</a:t>
            </a: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043083" y="1591929"/>
            <a:ext cx="822960" cy="64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9914" y="1106358"/>
            <a:ext cx="365760" cy="21544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08400" y="1650736"/>
            <a:ext cx="365760" cy="21544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1714" y="4418399"/>
            <a:ext cx="8229600" cy="84638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AL,4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đồ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họa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AH,0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320*200</a:t>
            </a:r>
          </a:p>
          <a:p>
            <a:pPr>
              <a:lnSpc>
                <a:spcPts val="22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1714" y="525807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BL,2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nền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cây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714" y="5548162"/>
            <a:ext cx="82296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BH,0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nền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AH,0BH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(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toàn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bộ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xanh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lá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cây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8" grpId="0" animBg="1"/>
      <p:bldP spid="40" grpId="0" animBg="1"/>
      <p:bldP spid="44" grpId="0" animBg="1"/>
      <p:bldP spid="24" grpId="0" animBg="1"/>
      <p:bldP spid="45" grpId="0" animBg="1"/>
      <p:bldP spid="46" grpId="0" animBg="1"/>
      <p:bldP spid="48" grpId="0" animBg="1"/>
      <p:bldP spid="51" grpId="0" animBg="1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61066" y="6535021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DB3BCF0D-D345-4341-84DE-65AEE25637B5}" type="slidenum">
              <a:rPr lang="en-US" sz="1400" smtClean="0"/>
              <a:pPr algn="l"/>
              <a:t>34</a:t>
            </a:fld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36884" y="150658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DX,50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dòng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xuất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884" y="177975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CX,50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cột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xuất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884" y="2603168"/>
            <a:ext cx="822960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569913" algn="l"/>
                <a:tab pos="1258888" algn="l"/>
                <a:tab pos="32083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</a:p>
          <a:p>
            <a:pPr>
              <a:lnSpc>
                <a:spcPts val="2200"/>
              </a:lnSpc>
              <a:tabLst>
                <a:tab pos="569913" algn="l"/>
                <a:tab pos="1258888" algn="l"/>
                <a:tab pos="3208338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smtClean="0">
                <a:solidFill>
                  <a:schemeClr val="lt1"/>
                </a:solidFill>
                <a:cs typeface="Arial" pitchFamily="34" charset="0"/>
              </a:rPr>
              <a:t>10h</a:t>
            </a:r>
            <a:endParaRPr lang="en-US" sz="1700" b="1" dirty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84" y="44289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BL,0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BL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84" y="727041"/>
            <a:ext cx="8229600" cy="8079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điểm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1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AH,0BH</a:t>
            </a:r>
            <a:endParaRPr lang="en-US" sz="1700" b="1" dirty="0">
              <a:solidFill>
                <a:schemeClr val="lt1"/>
              </a:solidFill>
              <a:cs typeface="Arial" pitchFamily="34" charset="0"/>
            </a:endParaRPr>
          </a:p>
          <a:p>
            <a:pPr>
              <a:lnSpc>
                <a:spcPts val="21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884" y="205361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SI,100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đường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884" y="4260452"/>
            <a:ext cx="822960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84" y="482725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Hồi phục mode cũ của màn hình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884" y="5106513"/>
            <a:ext cx="822960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mode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10h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884" y="5621558"/>
            <a:ext cx="822960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lnSpc>
                <a:spcPts val="2200"/>
              </a:lnSpc>
              <a:tabLst>
                <a:tab pos="552450" algn="l"/>
                <a:tab pos="1258888" algn="l"/>
                <a:tab pos="32258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312420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Tăng tọa độ dòng của điểm 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884" y="343829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CX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Tăng tọa độ cột của điểm 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6884" y="371014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52450" algn="l"/>
                <a:tab pos="1258888" algn="l"/>
                <a:tab pos="32258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dec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SI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Giảm số lượng điểm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6884" y="3996227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0808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LAP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6884" y="6159905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007" y="234264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20713" algn="l"/>
                <a:tab pos="1258888" algn="l"/>
                <a:tab pos="3208338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LAP: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AL,2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552110"/>
            <a:ext cx="8869680" cy="1233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75" lvl="3" indent="-3175" algn="just">
              <a:spcBef>
                <a:spcPts val="2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49250" lvl="3" indent="-342900" algn="just">
              <a:spcBef>
                <a:spcPts val="1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50" lvl="3" algn="just">
              <a:spcBef>
                <a:spcPts val="200"/>
              </a:spcBef>
              <a:buSzPct val="100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trắc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59712" y="644710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FF9255F-C7CB-4E6F-8140-09661B7A0C01}" type="slidenum">
              <a:rPr lang="en-US" sz="1400" smtClean="0"/>
              <a:pPr algn="l"/>
              <a:t>35</a:t>
            </a:fld>
            <a:endParaRPr lang="en-US" sz="1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57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76456" y="6497367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2B04B9B-AE7D-4115-A48A-0B53A94A32C9}" type="slidenum">
              <a:rPr lang="en-US" sz="1400" smtClean="0"/>
              <a:pPr algn="l"/>
              <a:t>4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0340" y="364919"/>
            <a:ext cx="8869680" cy="61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indent="-31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Ctrl_Alt_Del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BIOS,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19h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Boot sector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(RAM)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IBMBIO.COM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IBMDOS.COM 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CONFIG.SYS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COMMAND.COM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AUTOEXEC.BAT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301625" indent="-301625" algn="just">
              <a:lnSpc>
                <a:spcPts val="2900"/>
              </a:lnSpc>
              <a:spcBef>
                <a:spcPts val="10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76456" y="6454788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7BAF2281-850F-44A4-B68E-8FC1CD4460AB}" type="slidenum">
              <a:rPr lang="en-US" sz="1400" smtClean="0"/>
              <a:pPr algn="l"/>
              <a:t>5</a:t>
            </a:fld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6267" y="395539"/>
            <a:ext cx="8839199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US" sz="2300" dirty="0" smtClean="0">
                <a:cs typeface="Arial" pitchFamily="34" charset="0"/>
              </a:rPr>
              <a:t>3.1.2  </a:t>
            </a:r>
            <a:r>
              <a:rPr lang="en-US" sz="2300" dirty="0" err="1" smtClean="0">
                <a:cs typeface="Arial" pitchFamily="34" charset="0"/>
              </a:rPr>
              <a:t>Một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số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khái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niệm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và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phân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loại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ngắt</a:t>
            </a:r>
            <a:endParaRPr lang="en-US" sz="2300" dirty="0" smtClean="0">
              <a:cs typeface="Arial" pitchFamily="34" charset="0"/>
            </a:endParaRPr>
          </a:p>
          <a:p>
            <a:pPr marL="230188" indent="-196850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8925" indent="-273050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8925" indent="-273050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,…).</a:t>
            </a:r>
          </a:p>
          <a:p>
            <a:pPr marL="288925" indent="-273050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INT 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CT (n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273050" indent="-273050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33413" lvl="3" indent="-306388" algn="just" eaLnBrk="0" hangingPunct="0">
              <a:lnSpc>
                <a:spcPts val="28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3413" lvl="3" indent="-3063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256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256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byte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seg:offset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256*4=1024 byte=1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3413" lvl="3" indent="-3063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k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(0:0 </a:t>
            </a:r>
            <a:r>
              <a:rPr lang="en-US" sz="2500" dirty="0" smtClean="0"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0:3FFh).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21215" y="6381328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BEFF070-097F-431E-8543-3C47BDFCFB62}" type="slidenum">
              <a:rPr lang="en-US" sz="1400" smtClean="0"/>
              <a:pPr algn="l"/>
              <a:t>6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6816" y="383166"/>
            <a:ext cx="886968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 ô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14325" lvl="3" indent="-314325" eaLnBrk="0" hangingPunct="0">
              <a:spcBef>
                <a:spcPts val="0"/>
              </a:spcBef>
              <a:buSzPct val="100000"/>
              <a:buFont typeface="+mj-lt"/>
              <a:buAutoNum type="alphaLcPeriod" startAt="2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4325" lvl="3" indent="-314325" eaLnBrk="0" hangingPunct="0">
              <a:spcBef>
                <a:spcPts val="0"/>
              </a:spcBef>
              <a:buSzPct val="100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14325" lvl="3" indent="-314325" eaLnBrk="0" hangingPunct="0">
              <a:spcBef>
                <a:spcPts val="0"/>
              </a:spcBef>
              <a:buSzPct val="100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lnSpc>
                <a:spcPts val="25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smtClean="0"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1Fh):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ROM BIOS.</a:t>
            </a:r>
          </a:p>
          <a:p>
            <a:pPr marL="231775" lvl="3" indent="-231775" algn="just">
              <a:spcBef>
                <a:spcPts val="0"/>
              </a:spcBef>
              <a:buSzPct val="85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DOS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20h </a:t>
            </a:r>
            <a:r>
              <a:rPr lang="en-US" sz="2500" dirty="0" smtClean="0"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0FFh):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ở RAM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RAM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  <a:sym typeface="Symbol"/>
              </a:rPr>
              <a:t>).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8683" y="1209456"/>
            <a:ext cx="557784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</a:rPr>
              <a:t>địa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chỉ</a:t>
            </a:r>
            <a:r>
              <a:rPr lang="en-US" sz="1700" b="1" dirty="0" smtClean="0">
                <a:solidFill>
                  <a:schemeClr val="bg1"/>
                </a:solidFill>
              </a:rPr>
              <a:t> ô </a:t>
            </a:r>
            <a:r>
              <a:rPr lang="en-US" sz="1700" b="1" dirty="0" err="1" smtClean="0">
                <a:solidFill>
                  <a:schemeClr val="bg1"/>
                </a:solidFill>
              </a:rPr>
              <a:t>đầu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tương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ứng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bảng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vectơ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= n*4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8407" y="1781074"/>
            <a:ext cx="10058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4379491" y="2146438"/>
            <a:ext cx="182880" cy="79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6477" y="2252112"/>
            <a:ext cx="3500462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144242" y="2356143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2198" y="2457320"/>
            <a:ext cx="14630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mềm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7355" y="2460600"/>
            <a:ext cx="14630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cứng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8891" y="3154241"/>
            <a:ext cx="100584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endParaRPr lang="en-US" sz="1700" b="1" dirty="0" smtClean="0">
              <a:solidFill>
                <a:schemeClr val="bg1"/>
              </a:solidFill>
            </a:endParaRPr>
          </a:p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hệ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thống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9134" y="3155544"/>
            <a:ext cx="15544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do </a:t>
            </a:r>
            <a:r>
              <a:rPr lang="en-US" sz="1700" b="1" dirty="0" err="1" smtClean="0">
                <a:solidFill>
                  <a:schemeClr val="bg1"/>
                </a:solidFill>
              </a:rPr>
              <a:t>người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sử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dụng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lập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0915" y="3155544"/>
            <a:ext cx="100584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trong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843" y="3155544"/>
            <a:ext cx="100584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ngoài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663" y="4129990"/>
            <a:ext cx="10972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BIOS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92359" y="4133952"/>
            <a:ext cx="10972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1055" y="4133952"/>
            <a:ext cx="14630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có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che</a:t>
            </a:r>
            <a:r>
              <a:rPr lang="en-US" sz="1700" b="1" dirty="0" smtClean="0">
                <a:solidFill>
                  <a:schemeClr val="bg1"/>
                </a:solidFill>
              </a:rPr>
              <a:t> (INTR)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9448" y="4133952"/>
            <a:ext cx="18288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</a:rPr>
              <a:t>không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che</a:t>
            </a:r>
            <a:r>
              <a:rPr lang="en-US" sz="1700" b="1" dirty="0" smtClean="0">
                <a:solidFill>
                  <a:schemeClr val="bg1"/>
                </a:solidFill>
              </a:rPr>
              <a:t> (NMI)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915388" y="2938006"/>
            <a:ext cx="173736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2631368" y="2824950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815623" y="3032547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3531465" y="3043390"/>
            <a:ext cx="228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625630" y="2351209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1822228" y="3807251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41108" y="2941790"/>
            <a:ext cx="155448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69112" y="3926900"/>
            <a:ext cx="173736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42707" y="3891730"/>
            <a:ext cx="192024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978770" y="4013750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728452" y="4013750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6155962" y="2829835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337346" y="3031449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912276" y="3031449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6927665" y="3784781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6042080" y="4005078"/>
            <a:ext cx="182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7949834" y="4007618"/>
            <a:ext cx="228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48464" y="6471293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9B30316B-1BEA-423F-BA38-CA41E1B7D317}" type="slidenum">
              <a:rPr lang="en-US" sz="1400" smtClean="0"/>
              <a:pPr algn="l"/>
              <a:t>7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8824" y="369566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cs typeface="Arial" pitchFamily="34" charset="0"/>
              </a:rPr>
              <a:t>3.1.3 </a:t>
            </a:r>
            <a:r>
              <a:rPr lang="en-US" sz="2300" dirty="0" err="1" smtClean="0">
                <a:cs typeface="Arial" pitchFamily="34" charset="0"/>
              </a:rPr>
              <a:t>Cơ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chế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khi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một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ngắt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được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kích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hoạt</a:t>
            </a:r>
            <a:endParaRPr lang="en-US" sz="2300" dirty="0" smtClean="0">
              <a:cs typeface="Arial" pitchFamily="34" charset="0"/>
            </a:endParaRPr>
          </a:p>
          <a:p>
            <a:pPr marL="293688" lvl="3" indent="-2936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          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210" y="1177456"/>
            <a:ext cx="35661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Cách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kích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hoạt</a:t>
            </a:r>
            <a:r>
              <a:rPr lang="en-US" sz="1700" b="1" dirty="0" smtClean="0">
                <a:solidFill>
                  <a:schemeClr val="bg1"/>
                </a:solidFill>
              </a:rPr>
              <a:t>: CALL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839" y="1174071"/>
            <a:ext cx="5214974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776413" indent="-1776413" algn="just"/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Cách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kích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hoạt</a:t>
            </a:r>
            <a:r>
              <a:rPr lang="en-US" sz="1700" b="1" dirty="0" smtClean="0">
                <a:solidFill>
                  <a:schemeClr val="bg1"/>
                </a:solidFill>
              </a:rPr>
              <a:t>: do </a:t>
            </a:r>
            <a:r>
              <a:rPr lang="en-US" sz="1700" b="1" dirty="0" err="1" smtClean="0">
                <a:solidFill>
                  <a:schemeClr val="bg1"/>
                </a:solidFill>
              </a:rPr>
              <a:t>thay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đổi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trạng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thái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linh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kiện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điện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tử</a:t>
            </a:r>
            <a:r>
              <a:rPr lang="en-US" sz="1700" b="1" dirty="0" smtClean="0">
                <a:solidFill>
                  <a:schemeClr val="bg1"/>
                </a:solidFill>
              </a:rPr>
              <a:t> (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cứng</a:t>
            </a:r>
            <a:r>
              <a:rPr lang="en-US" sz="1700" b="1" dirty="0" smtClean="0">
                <a:solidFill>
                  <a:schemeClr val="bg1"/>
                </a:solidFill>
              </a:rPr>
              <a:t>) </a:t>
            </a:r>
            <a:r>
              <a:rPr lang="en-US" sz="1700" b="1" dirty="0" err="1" smtClean="0">
                <a:solidFill>
                  <a:schemeClr val="bg1"/>
                </a:solidFill>
              </a:rPr>
              <a:t>hoặc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sử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dụng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</a:rPr>
              <a:t> n (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mềm</a:t>
            </a:r>
            <a:r>
              <a:rPr lang="en-US" sz="1700" b="1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2015387"/>
            <a:ext cx="356616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Cơ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chế</a:t>
            </a:r>
            <a:r>
              <a:rPr lang="en-US" sz="1700" b="1" i="1" dirty="0" smtClean="0">
                <a:solidFill>
                  <a:schemeClr val="bg1"/>
                </a:solidFill>
              </a:rPr>
              <a:t>:</a:t>
            </a:r>
          </a:p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1</a:t>
            </a:r>
            <a:r>
              <a:rPr lang="en-US" sz="1700" b="1" dirty="0" smtClean="0">
                <a:solidFill>
                  <a:schemeClr val="bg1"/>
                </a:solidFill>
              </a:rPr>
              <a:t>: </a:t>
            </a:r>
            <a:r>
              <a:rPr lang="en-US" sz="1700" b="1" dirty="0" err="1" smtClean="0">
                <a:solidFill>
                  <a:schemeClr val="bg1"/>
                </a:solidFill>
              </a:rPr>
              <a:t>Tham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số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thực</a:t>
            </a:r>
            <a:r>
              <a:rPr lang="en-US" sz="1700" b="1" dirty="0" err="1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stack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5883" y="2009672"/>
            <a:ext cx="52120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Cơ</a:t>
            </a:r>
            <a:r>
              <a:rPr lang="en-US" sz="1700" b="1" i="1" dirty="0" smtClean="0">
                <a:solidFill>
                  <a:schemeClr val="bg1"/>
                </a:solidFill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</a:rPr>
              <a:t>chế</a:t>
            </a:r>
            <a:r>
              <a:rPr lang="en-US" sz="1700" b="1" dirty="0" smtClean="0">
                <a:solidFill>
                  <a:schemeClr val="bg1"/>
                </a:solidFill>
              </a:rPr>
              <a:t>:</a:t>
            </a:r>
          </a:p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1</a:t>
            </a:r>
            <a:r>
              <a:rPr lang="en-US" sz="1700" b="1" dirty="0" smtClean="0">
                <a:solidFill>
                  <a:schemeClr val="bg1"/>
                </a:solidFill>
              </a:rPr>
              <a:t>: </a:t>
            </a:r>
            <a:r>
              <a:rPr lang="en-US" sz="1700" b="1" dirty="0" err="1" smtClean="0">
                <a:solidFill>
                  <a:srgbClr val="FFFF00"/>
                </a:solidFill>
              </a:rPr>
              <a:t>flag</a:t>
            </a:r>
            <a:r>
              <a:rPr lang="en-US" sz="1700" b="1" dirty="0" err="1" smtClean="0">
                <a:solidFill>
                  <a:srgbClr val="FFFF00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stack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,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sau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đó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t</a:t>
            </a:r>
            <a:r>
              <a:rPr lang="en-US" sz="1700" b="1" dirty="0" err="1" smtClean="0">
                <a:solidFill>
                  <a:schemeClr val="bg1"/>
                </a:solidFill>
              </a:rPr>
              <a:t>ham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số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thực</a:t>
            </a:r>
            <a:r>
              <a:rPr lang="en-US" sz="1700" b="1" dirty="0" err="1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stack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210" y="2564134"/>
            <a:ext cx="3566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2</a:t>
            </a:r>
            <a:r>
              <a:rPr lang="en-US" sz="1700" b="1" dirty="0" smtClean="0">
                <a:solidFill>
                  <a:schemeClr val="bg1"/>
                </a:solidFill>
              </a:rPr>
              <a:t>: Đ/c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tiếp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theo</a:t>
            </a:r>
            <a:r>
              <a:rPr lang="en-US" sz="1700" b="1" dirty="0" err="1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stack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480" y="2567503"/>
            <a:ext cx="52120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2</a:t>
            </a:r>
            <a:r>
              <a:rPr lang="en-US" sz="1700" b="1" dirty="0" smtClean="0">
                <a:solidFill>
                  <a:schemeClr val="bg1"/>
                </a:solidFill>
              </a:rPr>
              <a:t>: Đ/c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tiếp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theo</a:t>
            </a:r>
            <a:r>
              <a:rPr lang="en-US" sz="1700" b="1" dirty="0" err="1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stack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210" y="2859971"/>
            <a:ext cx="3566160" cy="1600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914400" indent="-914400" algn="just">
              <a:tabLst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3</a:t>
            </a:r>
            <a:r>
              <a:rPr lang="en-US" sz="1700" b="1" dirty="0" smtClean="0">
                <a:solidFill>
                  <a:schemeClr val="bg1"/>
                </a:solidFill>
              </a:rPr>
              <a:t>: </a:t>
            </a:r>
            <a:r>
              <a:rPr lang="en-US" sz="1700" b="1" dirty="0" err="1" smtClean="0">
                <a:solidFill>
                  <a:schemeClr val="bg1"/>
                </a:solidFill>
              </a:rPr>
              <a:t>Hệ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điều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hành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quản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lý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địa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chỉ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đầu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CT con, do </a:t>
            </a:r>
            <a:r>
              <a:rPr lang="en-US" sz="1700" b="1" dirty="0" err="1" smtClean="0">
                <a:solidFill>
                  <a:schemeClr val="bg1"/>
                </a:solidFill>
              </a:rPr>
              <a:t>vậy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hệ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điều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hành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đưa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địa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chỉ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đầu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CT con 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CS:IP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và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rẽ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nhánh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vào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CT con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0480" y="2861691"/>
            <a:ext cx="5212080" cy="1600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862013" indent="-862013" algn="just"/>
            <a:r>
              <a:rPr lang="en-US" sz="1700" b="1" i="1" dirty="0" err="1" smtClean="0">
                <a:solidFill>
                  <a:srgbClr val="FFFF00"/>
                </a:solidFill>
              </a:rPr>
              <a:t>Bước</a:t>
            </a:r>
            <a:r>
              <a:rPr lang="en-US" sz="1700" b="1" i="1" dirty="0" smtClean="0">
                <a:solidFill>
                  <a:srgbClr val="FFFF00"/>
                </a:solidFill>
              </a:rPr>
              <a:t> 3</a:t>
            </a:r>
            <a:r>
              <a:rPr lang="en-US" sz="1700" b="1" dirty="0" smtClean="0">
                <a:solidFill>
                  <a:srgbClr val="FFFF00"/>
                </a:solidFill>
              </a:rPr>
              <a:t>:Địa </a:t>
            </a:r>
            <a:r>
              <a:rPr lang="en-US" sz="1700" b="1" dirty="0" err="1" smtClean="0">
                <a:solidFill>
                  <a:srgbClr val="FFFF00"/>
                </a:solidFill>
              </a:rPr>
              <a:t>chỉ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đầu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của</a:t>
            </a:r>
            <a:r>
              <a:rPr lang="en-US" sz="1700" b="1" dirty="0" smtClean="0">
                <a:solidFill>
                  <a:srgbClr val="FFFF00"/>
                </a:solidFill>
              </a:rPr>
              <a:t> CT con </a:t>
            </a:r>
            <a:r>
              <a:rPr lang="en-US" sz="1700" b="1" dirty="0" err="1" smtClean="0">
                <a:solidFill>
                  <a:srgbClr val="FFFF00"/>
                </a:solidFill>
              </a:rPr>
              <a:t>phục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vụ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ngắt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có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trong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bảng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vectơ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ngắt</a:t>
            </a:r>
            <a:r>
              <a:rPr lang="en-US" sz="1700" b="1" dirty="0" smtClean="0">
                <a:solidFill>
                  <a:srgbClr val="FFFF00"/>
                </a:solidFill>
              </a:rPr>
              <a:t>, do </a:t>
            </a:r>
            <a:r>
              <a:rPr lang="en-US" sz="1700" b="1" dirty="0" err="1" smtClean="0">
                <a:solidFill>
                  <a:srgbClr val="FFFF00"/>
                </a:solidFill>
              </a:rPr>
              <a:t>vậy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máy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tính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vào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vị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trí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tương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ứng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của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bảng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vectơ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ngắt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lấy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địa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chỉ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đầu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của</a:t>
            </a:r>
            <a:r>
              <a:rPr lang="en-US" sz="1700" b="1" dirty="0" smtClean="0">
                <a:solidFill>
                  <a:srgbClr val="FFFF00"/>
                </a:solidFill>
              </a:rPr>
              <a:t> CT con </a:t>
            </a:r>
            <a:r>
              <a:rPr lang="en-US" sz="1700" b="1" dirty="0" err="1" smtClean="0">
                <a:solidFill>
                  <a:srgbClr val="FFFF00"/>
                </a:solidFill>
              </a:rPr>
              <a:t>phục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vụ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ngắt</a:t>
            </a:r>
            <a:r>
              <a:rPr lang="en-US" sz="1700" b="1" dirty="0" err="1" smtClean="0">
                <a:solidFill>
                  <a:srgbClr val="FFFF00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CS:IP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và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rẽ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nhánh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vào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CT con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phục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vụ</a:t>
            </a:r>
            <a:r>
              <a:rPr lang="en-US" sz="1700" b="1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ngắt</a:t>
            </a: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014" y="4482445"/>
            <a:ext cx="3566160" cy="132588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862013" indent="-862013" algn="just">
              <a:tabLst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4</a:t>
            </a:r>
            <a:r>
              <a:rPr lang="en-US" sz="1700" b="1" dirty="0" smtClean="0">
                <a:solidFill>
                  <a:schemeClr val="bg1"/>
                </a:solidFill>
              </a:rPr>
              <a:t>:Thực </a:t>
            </a:r>
            <a:r>
              <a:rPr lang="en-US" sz="1700" b="1" dirty="0" err="1" smtClean="0">
                <a:solidFill>
                  <a:schemeClr val="bg1"/>
                </a:solidFill>
              </a:rPr>
              <a:t>hiện</a:t>
            </a:r>
            <a:r>
              <a:rPr lang="en-US" sz="1700" b="1" dirty="0" smtClean="0">
                <a:solidFill>
                  <a:schemeClr val="bg1"/>
                </a:solidFill>
              </a:rPr>
              <a:t> CT con </a:t>
            </a:r>
            <a:r>
              <a:rPr lang="en-US" sz="1700" b="1" dirty="0" err="1" smtClean="0">
                <a:solidFill>
                  <a:schemeClr val="bg1"/>
                </a:solidFill>
              </a:rPr>
              <a:t>cho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đến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khi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gặp</a:t>
            </a:r>
            <a:r>
              <a:rPr lang="en-US" sz="1700" b="1" dirty="0" smtClean="0">
                <a:solidFill>
                  <a:schemeClr val="bg1"/>
                </a:solidFill>
              </a:rPr>
              <a:t> RET </a:t>
            </a:r>
            <a:r>
              <a:rPr lang="en-US" sz="1700" b="1" dirty="0" err="1" smtClean="0">
                <a:solidFill>
                  <a:schemeClr val="bg1"/>
                </a:solidFill>
              </a:rPr>
              <a:t>thì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vào</a:t>
            </a:r>
            <a:r>
              <a:rPr lang="en-US" sz="1700" b="1" dirty="0" smtClean="0">
                <a:solidFill>
                  <a:schemeClr val="bg1"/>
                </a:solidFill>
              </a:rPr>
              <a:t> stack </a:t>
            </a:r>
            <a:r>
              <a:rPr lang="en-US" sz="1700" b="1" dirty="0" err="1" smtClean="0">
                <a:solidFill>
                  <a:schemeClr val="bg1"/>
                </a:solidFill>
              </a:rPr>
              <a:t>lấy</a:t>
            </a:r>
            <a:r>
              <a:rPr lang="en-US" sz="1700" b="1" dirty="0" smtClean="0">
                <a:solidFill>
                  <a:schemeClr val="bg1"/>
                </a:solidFill>
              </a:rPr>
              <a:t> đ/c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tiếp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theo</a:t>
            </a:r>
            <a:r>
              <a:rPr lang="en-US" sz="1700" b="1" dirty="0" smtClean="0">
                <a:solidFill>
                  <a:schemeClr val="bg1"/>
                </a:solidFill>
              </a:rPr>
              <a:t> (</a:t>
            </a:r>
            <a:r>
              <a:rPr lang="en-US" sz="1700" b="1" dirty="0" err="1" smtClean="0">
                <a:solidFill>
                  <a:schemeClr val="bg1"/>
                </a:solidFill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cất</a:t>
            </a:r>
            <a:r>
              <a:rPr lang="en-US" sz="1700" b="1" dirty="0" smtClean="0">
                <a:solidFill>
                  <a:schemeClr val="bg1"/>
                </a:solidFill>
              </a:rPr>
              <a:t> ở </a:t>
            </a:r>
            <a:r>
              <a:rPr lang="en-US" sz="1700" b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dirty="0" smtClean="0">
                <a:solidFill>
                  <a:schemeClr val="bg1"/>
                </a:solidFill>
              </a:rPr>
              <a:t> 2)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CS:IP,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trở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về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CT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gọi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nó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0480" y="4487195"/>
            <a:ext cx="5212080" cy="132588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862013" indent="-862013" algn="just"/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4</a:t>
            </a:r>
            <a:r>
              <a:rPr lang="en-US" sz="1700" b="1" dirty="0" smtClean="0">
                <a:solidFill>
                  <a:schemeClr val="bg1"/>
                </a:solidFill>
              </a:rPr>
              <a:t>:Thực </a:t>
            </a:r>
            <a:r>
              <a:rPr lang="en-US" sz="1700" b="1" dirty="0" err="1" smtClean="0">
                <a:solidFill>
                  <a:schemeClr val="bg1"/>
                </a:solidFill>
              </a:rPr>
              <a:t>hiện</a:t>
            </a:r>
            <a:r>
              <a:rPr lang="en-US" sz="1700" b="1" dirty="0" smtClean="0">
                <a:solidFill>
                  <a:schemeClr val="bg1"/>
                </a:solidFill>
              </a:rPr>
              <a:t> CT con </a:t>
            </a:r>
            <a:r>
              <a:rPr lang="en-US" sz="1700" b="1" dirty="0" err="1" smtClean="0">
                <a:solidFill>
                  <a:schemeClr val="bg1"/>
                </a:solidFill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cho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đến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khi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gặp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smtClean="0">
                <a:solidFill>
                  <a:srgbClr val="FFFF00"/>
                </a:solidFill>
              </a:rPr>
              <a:t>IRET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thì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vào</a:t>
            </a:r>
            <a:r>
              <a:rPr lang="en-US" sz="1700" b="1" dirty="0" smtClean="0">
                <a:solidFill>
                  <a:schemeClr val="bg1"/>
                </a:solidFill>
              </a:rPr>
              <a:t> stack </a:t>
            </a:r>
            <a:r>
              <a:rPr lang="en-US" sz="1700" b="1" dirty="0" err="1" smtClean="0">
                <a:solidFill>
                  <a:schemeClr val="bg1"/>
                </a:solidFill>
              </a:rPr>
              <a:t>lấy</a:t>
            </a:r>
            <a:r>
              <a:rPr lang="en-US" sz="1700" b="1" dirty="0" smtClean="0">
                <a:solidFill>
                  <a:schemeClr val="bg1"/>
                </a:solidFill>
              </a:rPr>
              <a:t> đ/c </a:t>
            </a:r>
            <a:r>
              <a:rPr lang="en-US" sz="1700" b="1" dirty="0" err="1" smtClean="0">
                <a:solidFill>
                  <a:schemeClr val="bg1"/>
                </a:solidFill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tiếp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theo</a:t>
            </a:r>
            <a:r>
              <a:rPr lang="en-US" sz="1700" b="1" dirty="0" smtClean="0">
                <a:solidFill>
                  <a:schemeClr val="bg1"/>
                </a:solidFill>
              </a:rPr>
              <a:t> (</a:t>
            </a:r>
            <a:r>
              <a:rPr lang="en-US" sz="1700" b="1" dirty="0" err="1" smtClean="0">
                <a:solidFill>
                  <a:schemeClr val="bg1"/>
                </a:solidFill>
              </a:rPr>
              <a:t>đại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chỉ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này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được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cất</a:t>
            </a:r>
            <a:r>
              <a:rPr lang="en-US" sz="1700" b="1" dirty="0" smtClean="0">
                <a:solidFill>
                  <a:schemeClr val="bg1"/>
                </a:solidFill>
              </a:rPr>
              <a:t> ở </a:t>
            </a:r>
            <a:r>
              <a:rPr lang="en-US" sz="1700" b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dirty="0" smtClean="0">
                <a:solidFill>
                  <a:schemeClr val="bg1"/>
                </a:solidFill>
              </a:rPr>
              <a:t> 2) 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CS:IP,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trở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về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CT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kích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hoạt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nó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014" y="5828389"/>
            <a:ext cx="356616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914400" indent="-914400" algn="just">
              <a:tabLst>
                <a:tab pos="3657600" algn="l"/>
              </a:tabLst>
            </a:pPr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5</a:t>
            </a:r>
            <a:r>
              <a:rPr lang="en-US" sz="1700" b="1" dirty="0" smtClean="0">
                <a:solidFill>
                  <a:schemeClr val="bg1"/>
                </a:solidFill>
              </a:rPr>
              <a:t>:Tiếp </a:t>
            </a:r>
            <a:r>
              <a:rPr lang="en-US" sz="1700" b="1" dirty="0" err="1" smtClean="0">
                <a:solidFill>
                  <a:schemeClr val="bg1"/>
                </a:solidFill>
              </a:rPr>
              <a:t>tục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chạy</a:t>
            </a:r>
            <a:r>
              <a:rPr lang="en-US" sz="1700" b="1" dirty="0" smtClean="0">
                <a:solidFill>
                  <a:schemeClr val="bg1"/>
                </a:solidFill>
              </a:rPr>
              <a:t> CT </a:t>
            </a:r>
            <a:r>
              <a:rPr lang="en-US" sz="1700" b="1" dirty="0" err="1" smtClean="0">
                <a:solidFill>
                  <a:schemeClr val="bg1"/>
                </a:solidFill>
              </a:rPr>
              <a:t>đang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chạy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dở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0480" y="5832199"/>
            <a:ext cx="52120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809625" indent="-809625" algn="just"/>
            <a:r>
              <a:rPr lang="en-US" sz="1700" b="1" i="1" dirty="0" err="1" smtClean="0">
                <a:solidFill>
                  <a:schemeClr val="bg1"/>
                </a:solidFill>
              </a:rPr>
              <a:t>Bước</a:t>
            </a:r>
            <a:r>
              <a:rPr lang="en-US" sz="1700" b="1" i="1" dirty="0" smtClean="0">
                <a:solidFill>
                  <a:schemeClr val="bg1"/>
                </a:solidFill>
              </a:rPr>
              <a:t> 5</a:t>
            </a:r>
            <a:r>
              <a:rPr lang="en-US" sz="1700" b="1" dirty="0" smtClean="0">
                <a:solidFill>
                  <a:schemeClr val="bg1"/>
                </a:solidFill>
              </a:rPr>
              <a:t>:</a:t>
            </a:r>
            <a:r>
              <a:rPr lang="en-US" sz="1700" b="1" dirty="0" smtClean="0">
                <a:solidFill>
                  <a:srgbClr val="FFFF00"/>
                </a:solidFill>
              </a:rPr>
              <a:t>Giá </a:t>
            </a:r>
            <a:r>
              <a:rPr lang="en-US" sz="1700" b="1" dirty="0" err="1" smtClean="0">
                <a:solidFill>
                  <a:srgbClr val="FFFF00"/>
                </a:solidFill>
              </a:rPr>
              <a:t>trị</a:t>
            </a:r>
            <a:r>
              <a:rPr lang="en-US" sz="1700" b="1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cờ</a:t>
            </a:r>
            <a:r>
              <a:rPr lang="en-US" sz="1700" b="1" dirty="0" smtClean="0">
                <a:solidFill>
                  <a:srgbClr val="FFFF00"/>
                </a:solidFill>
              </a:rPr>
              <a:t> ở </a:t>
            </a:r>
            <a:r>
              <a:rPr lang="en-US" sz="1700" b="1" dirty="0" err="1" smtClean="0">
                <a:solidFill>
                  <a:srgbClr val="FFFF00"/>
                </a:solidFill>
              </a:rPr>
              <a:t>stack</a:t>
            </a:r>
            <a:r>
              <a:rPr lang="en-US" sz="1700" b="1" dirty="0" err="1" smtClean="0">
                <a:solidFill>
                  <a:srgbClr val="FFFF00"/>
                </a:solidFill>
                <a:latin typeface="Symbol" panose="05050102010706020507" pitchFamily="18" charset="2"/>
                <a:sym typeface="Symbol"/>
              </a:rPr>
              <a:t></a:t>
            </a:r>
            <a:r>
              <a:rPr lang="en-US" sz="1700" b="1" dirty="0" err="1" smtClean="0">
                <a:solidFill>
                  <a:srgbClr val="FFFF00"/>
                </a:solidFill>
                <a:sym typeface="Symbol"/>
              </a:rPr>
              <a:t>flag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,</a:t>
            </a:r>
          </a:p>
          <a:p>
            <a:pPr marL="809625" indent="-809625" algn="just"/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Tiếp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tục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chạy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CT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đang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chạy</a:t>
            </a:r>
            <a:r>
              <a:rPr lang="en-US" sz="17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sym typeface="Symbol"/>
              </a:rPr>
              <a:t>dở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389153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3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cs typeface="Arial" pitchFamily="34" charset="0"/>
              </a:rPr>
              <a:t>3.1.4 </a:t>
            </a:r>
            <a:r>
              <a:rPr lang="en-US" sz="2300" dirty="0" err="1" smtClean="0">
                <a:cs typeface="Arial" pitchFamily="34" charset="0"/>
              </a:rPr>
              <a:t>Các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bước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cần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thiết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để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xác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lập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một</a:t>
            </a:r>
            <a:r>
              <a:rPr lang="en-US" sz="2300" dirty="0" smtClean="0">
                <a:cs typeface="Arial" pitchFamily="34" charset="0"/>
              </a:rPr>
              <a:t> </a:t>
            </a:r>
            <a:r>
              <a:rPr lang="en-US" sz="2300" dirty="0" err="1" smtClean="0">
                <a:cs typeface="Arial" pitchFamily="34" charset="0"/>
              </a:rPr>
              <a:t>ngắt</a:t>
            </a:r>
            <a:endParaRPr lang="en-US" sz="2300" dirty="0" smtClean="0">
              <a:cs typeface="Arial" pitchFamily="34" charset="0"/>
            </a:endParaRPr>
          </a:p>
          <a:p>
            <a:pPr marL="182880" lvl="3" indent="-231775" algn="just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1775" lvl="3" indent="-231775" algn="just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lnSpc>
                <a:spcPts val="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65113" lvl="3" indent="-265113" algn="just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directive SEG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OFFSET.</a:t>
            </a:r>
          </a:p>
          <a:p>
            <a:pPr marL="460375" lvl="3" indent="-231775" algn="just"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73900" y="6446257"/>
            <a:ext cx="18288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D674ED49-FC11-40E2-899E-B97C331E4E51}" type="slidenum">
              <a:rPr lang="en-US" sz="1400" smtClean="0"/>
              <a:pPr algn="l"/>
              <a:t>8</a:t>
            </a:fld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52144" y="1534952"/>
            <a:ext cx="5943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PROC    [NEAR/FAR]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144" y="1821566"/>
            <a:ext cx="5943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vệ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CT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2144" y="2371012"/>
            <a:ext cx="5943600" cy="7772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144" y="3156965"/>
            <a:ext cx="5943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Hồi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2144" y="3717500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>
              <a:tabLst>
                <a:tab pos="25225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iret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2144" y="3987929"/>
            <a:ext cx="5943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ENDP </a:t>
            </a:r>
          </a:p>
        </p:txBody>
      </p:sp>
      <p:sp>
        <p:nvSpPr>
          <p:cNvPr id="20" name="Oval 19"/>
          <p:cNvSpPr/>
          <p:nvPr/>
        </p:nvSpPr>
        <p:spPr>
          <a:xfrm>
            <a:off x="2714612" y="2467672"/>
            <a:ext cx="2651760" cy="64008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con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ngắt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080" y="5727977"/>
            <a:ext cx="74980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SEG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CT con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080" y="6080497"/>
            <a:ext cx="749808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OFFSET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CT con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vụ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ngắt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offset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351691"/>
            <a:ext cx="8869680" cy="633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lnSpc>
                <a:spcPts val="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25h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21h.</a:t>
            </a:r>
          </a:p>
          <a:p>
            <a:pPr marL="460375" lvl="3" indent="-231775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25h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spcBef>
                <a:spcPts val="2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marL="182880" lvl="3" indent="-231775" algn="just">
              <a:lnSpc>
                <a:spcPts val="2500"/>
              </a:lnSpc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11163" lvl="3" indent="-6350" algn="just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5h 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65090" y="6414751"/>
            <a:ext cx="18288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BF54934E-2549-4B6E-BCF7-E6BE90FA0999}" type="slidenum">
              <a:rPr lang="en-US" sz="1400" smtClean="0"/>
              <a:pPr algn="l"/>
              <a:t>9</a:t>
            </a:fld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7385" y="2626280"/>
            <a:ext cx="768096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DS:DX 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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seg:offset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ô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nhớ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chứa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mã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máy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đầu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CT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vụ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ngắt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088" y="2968292"/>
            <a:ext cx="768096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AL 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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số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  <a:sym typeface="Symbol"/>
              </a:rPr>
              <a:t>ngắt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        ;        AH </a:t>
            </a:r>
            <a:r>
              <a:rPr lang="en-US" sz="1700" b="1" dirty="0" smtClean="0">
                <a:solidFill>
                  <a:schemeClr val="bg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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  <a:sym typeface="Symbol"/>
              </a:rPr>
              <a:t> 25h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472637"/>
            <a:ext cx="7680960" cy="70788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AX,SEG CTN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DS </a:t>
            </a:r>
            <a:r>
              <a:rPr lang="en-US" sz="20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đ/c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14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DS,AX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232" y="5516488"/>
            <a:ext cx="768096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AL,5h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; AL </a:t>
            </a:r>
            <a:r>
              <a:rPr lang="en-US" sz="20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232" y="5182662"/>
            <a:ext cx="768096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DX,OFSET CTN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DX </a:t>
            </a:r>
            <a:r>
              <a:rPr lang="en-US" sz="20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đ/c offset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CT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vụ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232" y="5828233"/>
            <a:ext cx="768096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AH,25h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; AH </a:t>
            </a:r>
            <a:r>
              <a:rPr lang="en-US" sz="2000" dirty="0" smtClean="0">
                <a:solidFill>
                  <a:schemeClr val="bg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25h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232" y="6133663"/>
            <a:ext cx="76809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21h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PREVIEW_END" val="4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PRESENTER_PREVIEW_MODE" val="0"/>
  <p:tag name="PRESENTER_PREVIEW_START" val="1"/>
  <p:tag name="LAUNCHINNEWWINDOW" val="0"/>
  <p:tag name="LASTPUBLISHED" val="C:\Users\LongHLK\Documents\My Articulate Projects\CSLT.Bai so 1.Slides\player.html"/>
  <p:tag name="ART_ENCODE_TYPE" val="0"/>
  <p:tag name="ART_ENCODE_INDEX" val="1"/>
  <p:tag name="ARTICULATE_META_COURSE_VERSION_SET" val="True"/>
  <p:tag name="ARTICULATE_PRESENTATION_ID" val="820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915840-e:\hoc lieu dien tu\bai4\ltht_bai4.pptx"/>
  <p:tag name="ARTICULATE_PRESENTER_VERSION" val="7"/>
  <p:tag name="ARTICULATE_USED_PAGE_ORIENTATION" val="1"/>
  <p:tag name="ARTICULATE_USED_PAGE_SIZE" val="1"/>
  <p:tag name="ARTICULATE_META_COURSE_ID" val="4jo5KLUS2Hm_course_id"/>
  <p:tag name="ARTICULATE_LAUNCH_URL" val="presentation.html"/>
  <p:tag name="ARTICULATE_META_NAME_SET" val="True"/>
  <p:tag name="ARTICULATE_PROJECT_OPEN" val="0"/>
  <p:tag name="ARTICULATE_SLIDE_COUNT" val="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36"/>
  <p:tag name="ORIGINAL_AUDIO_FILEPATH" val="E:\HOC LIEU DIEN TU\Bai4\Audio\b4s3.mp3"/>
  <p:tag name="ELAPSEDTIME" val="85.102"/>
  <p:tag name="TIMELINE" val="1.00/12.50/39.20/56.40/74.90/79.5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3"/>
  <p:tag name="ORIGINAL_AUDIO_FILEPATH" val="E:\HOC LIEU DIEN TU\Bai4\Audio\b4s4.mp3"/>
  <p:tag name="ELAPSEDTIME" val="56.762"/>
  <p:tag name="TIMELINE" val="0.90/11.20/17.40/22.20/24.90/45.30/50.50/54.0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4"/>
  <p:tag name="ORIGINAL_AUDIO_FILEPATH" val="E:\HOC LIEU DIEN TU\Bai4\Audio\b4s5.mp3"/>
  <p:tag name="ELAPSEDTIME" val="79.352"/>
  <p:tag name="TIMELINE" val="0.70/5.10/7.60/21.40/29.50/35.40/37.20/42.90/68.50"/>
  <p:tag name="ARTICULATE_TITLE_TAG" val="3.1.2 Một số khái niệm và phân loại ngắt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5"/>
  <p:tag name="ORIGINAL_AUDIO_FILEPATH" val="E:\HOC LIEU DIEN TU\Bai4\Audio\b4s6.mp3"/>
  <p:tag name="ELAPSEDTIME" val="68.832"/>
  <p:tag name="TIMELINE" val="0.70/9.00/15.30/19.20/21.60/22.90/27.20/28.50/30.20/32.20/33.80/37.40/38.90/43.80/55.2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7"/>
  <p:tag name="ORIGINAL_AUDIO_FILEPATH" val="E:\HOC LIEU DIEN TU\Bai4\Audio\b4s7.mp3"/>
  <p:tag name="ELAPSEDTIME" val="144.012"/>
  <p:tag name="ARTICULATE_TITLE_TAG" val="3.1.3 Cơ chế khi 1 ngắt được kích hoạt"/>
  <p:tag name="TIMELINE" val="1.40/6.20/13.10/17.70/30.80/39.10/47.50/53.20/59.90/72.90/98.10/112.50/128.60/134.1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710e3346d904060adca325caa79004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8"/>
  <p:tag name="ORIGINAL_AUDIO_FILEPATH" val="E:\HOC LIEU DIEN TU\Bai4\Audio\b4s8.mp3"/>
  <p:tag name="ELAPSEDTIME" val="73.452"/>
  <p:tag name="ARTICULATE_TITLE_TAG" val="3.1.4 Các bước cần thiết để xác lập một ngắt   "/>
  <p:tag name="TIMELINE" val="11.20/11.90/13.20/17.00/22.90/27.90/31.10/36.30/37.60/42.60/54.00/57.60/66.1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9"/>
  <p:tag name="ORIGINAL_AUDIO_FILEPATH" val="E:\HOC LIEU DIEN TU\Bai4\Audio\b4s9.mp3"/>
  <p:tag name="ELAPSEDTIME" val="74.942"/>
  <p:tag name="TIMELINE" val="0.50/10.30/18.80/24.20/28.50/37.10/42.90/56.50/62.60/67.40/71.20/73.09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71"/>
  <p:tag name="ORIGINAL_AUDIO_FILEPATH" val="E:\HOC LIEU DIEN TU\Bai4\Audio\b4s10.mp3"/>
  <p:tag name="ELAPSEDTIME" val="93.622"/>
  <p:tag name="ARTICULATE_TITLE_TAG" val="3.1.5 Vùng dữ liệu ROM BIOS"/>
  <p:tag name="TIMELINE" val="1.70/5.50/31.60/33.40/45.70/60.70/67.70/70.30/72.30/76.00/77.20/80.60/83.70/87.00/89.6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0"/>
  <p:tag name="ORIGINAL_AUDIO_FILEPATH" val="E:\HOC LIEU DIEN TU\Bai4\Audio\b4s11.mp3"/>
  <p:tag name="ELAPSEDTIME" val="61.932"/>
  <p:tag name="TIMELINE" val="0.60/1.50/2.20/4.90/6.30/7.60/10.00/12.80/15.50/18.50/22.40/23.10/33.40/43.20/52.59"/>
  <p:tag name="ARTICULATE_NAV_LEVEL" val="3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4"/>
  <p:tag name="ORIGINAL_AUDIO_FILEPATH" val="E:\HOC LIEU DIEN TU\Bai4\Audio\b4s12.mp3"/>
  <p:tag name="ELAPSEDTIME" val="93.462"/>
  <p:tag name="ARTICULATE_TITLE_TAG" val="Bài tập"/>
  <p:tag name="TIMELINE" val="0.80/24.90/45.80/58.30/69.10/73.30/75.30/80.10/85.30"/>
  <p:tag name="ARTICULATE_NAV_LEVEL" val="3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ae39c340e15469d90bd8f7541f1cfd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6"/>
  <p:tag name="ORIGINAL_AUDIO_FILEPATH" val="E:\HOC LIEU DIEN TU\Bai4\Audio\b4s13.mp3"/>
  <p:tag name="ELAPSEDTIME" val="78.942"/>
  <p:tag name="TIMELINE" val="4.20/11.80/29.2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403"/>
  <p:tag name="ORIGINAL_AUDIO_FILEPATH" val="E:\HOC LIEU DIEN TU\Bai4\Audio\b4s14.mp3"/>
  <p:tag name="ELAPSEDTIME" val="54.172"/>
  <p:tag name="TIMELINE" val="0.30/3.40/10.30/14.10/17.70/19.10/22.60/23.60/24.80/25.80/26.80/27.70/28.90/30.70/32.30/37.30/39.20/41.20/47.00/50.0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7"/>
  <p:tag name="ORIGINAL_AUDIO_FILEPATH" val="E:\HOC LIEU DIEN TU\Bai4\Audio\b4s15.mp3"/>
  <p:tag name="ELAPSEDTIME" val="48.352"/>
  <p:tag name="TIMELINE" val="1.00/7.60/12.80/14.00/16.20/17.40/18.60/20.30/23.60/26.30/29.20/30.50/32.30/34.30/39.50/40.90/43.00/46.00/47.0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8"/>
  <p:tag name="ORIGINAL_AUDIO_FILEPATH" val="E:\HOC LIEU DIEN TU\Bai4\Audio\b4s16.mp3"/>
  <p:tag name="ELAPSEDTIME" val="65.072"/>
  <p:tag name="ARTICULATE_TITLE_TAG" val="16 slide 16"/>
  <p:tag name="TIMELINE" val="0.70/3.60/12.70/20.40/25.90/29.50/31.40/35.20/37.30/39.80/42.30/44.30/50.6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4"/>
  <p:tag name="ORIGINAL_AUDIO_FILEPATH" val="E:\HOC LIEU DIEN TU\Bai4\Audio\b4s18.mp3"/>
  <p:tag name="ELAPSEDTIME" val="56.582"/>
  <p:tag name="ARTICULATE_TITLE_TAG" val="3.1.6 Các ngắt hay dùng"/>
  <p:tag name="TIMELINE" val="0.70/4.40/18.20/22.90/23.80/42.10/45.50/48.20/50.60/53.00"/>
  <p:tag name="ARTICULATE_NAV_LEVEL" val="2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5"/>
  <p:tag name="ORIGINAL_AUDIO_FILEPATH" val="E:\HOC LIEU DIEN TU\Bai4\Audio\b4s19.mp3"/>
  <p:tag name="ELAPSEDTIME" val="75.332"/>
  <p:tag name="ARTICULATE_TITLE_TAG" val="3.1.6.1 Các ngắt liên quan đến bàn phím - a. Ngắt BIOS "/>
  <p:tag name="TIMELINE" val="0.90/3.10/5.20/7.50/11.20/13.80/15.60/27.40/32.90/37.40/42.60/43.50/45.00/47.10/49.10/63.10"/>
  <p:tag name="ARTICULATE_NAV_LEVEL" val="3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6"/>
  <p:tag name="ORIGINAL_AUDIO_FILEPATH" val="E:\HOC LIEU DIEN TU\Bai4\Audio\b4s20.mp3"/>
  <p:tag name="ELAPSEDTIME" val="93.642"/>
  <p:tag name="TIMELINE" val="1.60/4.50/6.90/9.10/24.30/41.60/44.20/46.40/48.30/52.70/57.90/69.50/70.80/73.20/76.20/79.50/81.80/84.50/87.30/90.1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7"/>
  <p:tag name="ORIGINAL_AUDIO_FILEPATH" val="E:\HOC LIEU DIEN TU\Bai4\Audio\b4s21.mp3"/>
  <p:tag name="ELAPSEDTIME" val="99.032"/>
  <p:tag name="ARTICULATE_TITLE_TAG" val="b. Ngắt DOS"/>
  <p:tag name="TIMELINE" val="0.50/4.70/11.10/12.40/14.50/17.30/18.70/31.90/45.60/57.60/60.40/62.40/64.50/77.0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8"/>
  <p:tag name="ORIGINAL_AUDIO_FILEPATH" val="E:\HOC LIEU DIEN TU\Bai4\Audio\b4s22.mp3"/>
  <p:tag name="ELAPSEDTIME" val="83.402"/>
  <p:tag name="ARTICULATE_TITLE_TAG" val="slide 22"/>
  <p:tag name="TIMELINE" val="0.30/5.50/7.00/9.10/40.00/48.70/52.20/53.50/55.60/60.10/69.20/72.40/73.40/74.20/78.7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09"/>
  <p:tag name="ORIGINAL_AUDIO_FILEPATH" val="E:\HOC LIEU DIEN TU\Bai4\Audio\b4s23.mp3"/>
  <p:tag name="ELAPSEDTIME" val="68.722"/>
  <p:tag name="ARTICULATE_TITLE_TAG" val="Bài tập"/>
  <p:tag name="TIMELINE" val="0.70/17.80/19.50/37.30/39.30/48.60/63.9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0"/>
  <p:tag name="ORIGINAL_AUDIO_FILEPATH" val="E:\HOC LIEU DIEN TU\Bai4\Audio\b4s24.mp3"/>
  <p:tag name="ELAPSEDTIME" val="78.882"/>
  <p:tag name="TIMELINE" val="0.30/5.70/11.20/13.40/16.40/19.10/29.60/39.40/44.00/49.80/54.00/58.20/61.00/65.00/67.60/72.40/75.6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1"/>
  <p:tag name="ORIGINAL_AUDIO_FILEPATH" val="E:\HOC LIEU DIEN TU\Bai4\Audio\b4s25.mp3"/>
  <p:tag name="ELAPSEDTIME" val="69.062"/>
  <p:tag name="TIMELINE" val="0.40/3.30/7.60/10.90/22.10/25.10/29.00/32.30/37.50/42.40/46.80/49.70/54.20/57.30/60.20/62.20/64.40/65.9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2"/>
  <p:tag name="ORIGINAL_AUDIO_FILEPATH" val="E:\HOC LIEU DIEN TU\Bai4\Audio\b4s26.mp3"/>
  <p:tag name="ELAPSEDTIME" val="95.192"/>
  <p:tag name="ARTICULATE_TITLE_TAG" val="3.1.6.2 Các ngắt liên quan đến màn hình - a. Chế độ văn bản"/>
  <p:tag name="TIMELINE" val="0.40/5.50/9.80/16.00/23.80/52.60/59.90/63.80/75.90/88.10/90.20"/>
  <p:tag name="ARTICULATE_NAV_LEVEL" val="3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3"/>
  <p:tag name="ORIGINAL_AUDIO_FILEPATH" val="E:\HOC LIEU DIEN TU\Bai4\Audio\b4s27.mp3"/>
  <p:tag name="ELAPSEDTIME" val="108.382"/>
  <p:tag name="TIMELINE" val="0.40/8.40/11.40/19.80/24.00/33.10/38.10/45.20/46.50/49.00/51.60/82.60/85.90/88.60/93.30/96.80/100.7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4"/>
  <p:tag name="ORIGINAL_AUDIO_FILEPATH" val="E:\HOC LIEU DIEN TU\Bai4\Audio\b4s28.mp3"/>
  <p:tag name="ELAPSEDTIME" val="92.862"/>
  <p:tag name="TIMELINE" val="0.70/4.30/8.70/17.60/20.60/32.70/44.00/47.50/56.90/65.20/69.00/72.10/77.30/81.00/83.8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8e00f3a7-d384-4179-b891-07318b7f9302"/>
  <p:tag name="AUDIO_ID" val="294"/>
  <p:tag name="ORIGINAL_AUDIO_FILEPATH" val="E:\HOC LIEU DIEN TU\Bai4\Audio\b4s1.mp3"/>
  <p:tag name="ELAPSEDTIME" val="35.392"/>
  <p:tag name="ARTICULATE_TITLE_TAG" val="Mở đầu"/>
  <p:tag name="TIMELINE" val="7.50/20.80/26.20"/>
  <p:tag name="ARTICULATE_NAV_LEVEL" val="1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6"/>
  <p:tag name="ORIGINAL_AUDIO_FILEPATH" val="E:\HOC LIEU DIEN TU\Bai4\Audio\b4s29.mp3"/>
  <p:tag name="ELAPSEDTIME" val="83.042"/>
  <p:tag name="ARTICULATE_TITLE_TAG" val="Bài tập"/>
  <p:tag name="TIMELINE" val="0.90/16.20/32.20/39.90/44.10/48.80/51.80/54.60/58.70/64.80/70.20/74.20/76.50/80.6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8"/>
  <p:tag name="ORIGINAL_AUDIO_FILEPATH" val="E:\HOC LIEU DIEN TU\Bai4\Audio\b4s30.mp3"/>
  <p:tag name="ELAPSEDTIME" val="56.182"/>
  <p:tag name="TIMELINE" val="3.30/4.30/7.70/10.50/14.80/16.70/19.30/21.50/25.90/31.60/36.00/39.00/40.00/45.00/46.70/48.40/53.7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19"/>
  <p:tag name="ORIGINAL_AUDIO_FILEPATH" val="E:\HOC LIEU DIEN TU\Bai4\Audio\b4s31.mp3"/>
  <p:tag name="ELAPSEDTIME" val="82.992"/>
  <p:tag name="TIMELINE" val="1.90/3.90/18.10/21.70/22.90/27.00/33.30/38.30/39.30/41.10/43.60/48.00/50.60/53.60/68.80/72.30/76.5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ORIGINAL_AUDIO_FILEPATH" val="E:\HOC LIEU DIEN TU\Bai4\Audio\b4s32.mp3"/>
  <p:tag name="ELAPSEDTIME" val="68.982"/>
  <p:tag name="TIMELINE" val="0.60/6.10/27.50/44.70/63.40"/>
  <p:tag name="AUDIO_ID" val="427"/>
  <p:tag name="ARTICULATE_TITLE_TAG" val="b. Chế độ đồ họa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1"/>
  <p:tag name="ORIGINAL_AUDIO_FILEPATH" val="E:\HOC LIEU DIEN TU\Bai4\Audio\b4s33.mp3"/>
  <p:tag name="ELAPSEDTIME" val="82.252"/>
  <p:tag name="TIMELINE" val="0.80/2.80/4.50/6.50/29.20/32.50/36.10/55.10/58.30/60.40/69.00/71.70/74.20"/>
  <p:tag name="ARTICULATE_NAV_LEVEL" val="4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2"/>
  <p:tag name="ORIGINAL_AUDIO_FILEPATH" val="E:\HOC LIEU DIEN TU\Bai4\Audio\b4s34.mp3"/>
  <p:tag name="ELAPSEDTIME" val="51.592"/>
  <p:tag name="ARTICULATE_TITLE_TAG" val="Bài tập"/>
  <p:tag name="TIMELINE" val="0.90/17.90/19.30/23.60/26.60/28.50/29.80/35.30/38.30/43.60/46.4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3"/>
  <p:tag name="ORIGINAL_AUDIO_FILEPATH" val="E:\HOC LIEU DIEN TU\Bai4\Audio\b4s35.mp3"/>
  <p:tag name="ELAPSEDTIME" val="56.422"/>
  <p:tag name="TIMELINE" val="0.60/5.20/8.40/11.40/14.20/17.50/23.40/30.30/32.60/37.00/39.30/40.30/45.80/49.20/50.80/53.50"/>
  <p:tag name="ARTICULATE_NAV_LEVEL" val="5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6"/>
  <p:tag name="ORIGINAL_AUDIO_FILEPATH" val="E:\HOC LIEU DIEN TU\Bai4\Audio\b4s36.mp3"/>
  <p:tag name="ELAPSEDTIME" val="42.652"/>
  <p:tag name="ARTICULATE_TITLE_TAG" val="Tóm lượt bài học"/>
  <p:tag name="TIMELINE" val="0.80/10.20/15.70/20.60/24.90/28.00/31.60/35.70"/>
  <p:tag name="ARTICULATE_NAV_LEVEL" val="1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AUDIO_ID" val="277"/>
  <p:tag name="TIMING" val="|3.2|1.6|0.7|0.7|0.7|0.7|0.8|0.8|0.7|1.3|1.2|0.6|0.9"/>
  <p:tag name="ORIGINAL_AUDIO_FILEPATH" val="E:\HOC LIEU DIEN TU\Bai4\Audio\b4s2.mp3"/>
  <p:tag name="ELAPSEDTIME" val="110.362"/>
  <p:tag name="ARTICULATE_TITLE_TAG" val="3.1 Lập trình hệ thống trên môi trường DOS-3.1.1 ROM BIOS và khởi động máy tính"/>
  <p:tag name="TIMELINE" val="1.60/5.30/12.10/13.40/37.10/41.10/91.40"/>
  <p:tag name="ARTICULATE_NAV_LEVEL" val="1"/>
  <p:tag name="ARTICULATE_SLIDE_PRESENTER" val="PGS.TS Đặng Thành Phu"/>
  <p:tag name="ARTICULATE_SLIDE_PRESENTER_GUID" val="a94cd8d1-c39a-4836-b4c9-dbc8cfce707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- hou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19585</TotalTime>
  <Words>5878</Words>
  <Application>Microsoft Office PowerPoint</Application>
  <PresentationFormat>On-screen Show (4:3)</PresentationFormat>
  <Paragraphs>1417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Custom Design</vt:lpstr>
      <vt:lpstr>THEME - hou5</vt:lpstr>
      <vt:lpstr>PowerPoint Presentation</vt:lpstr>
      <vt:lpstr>3.1 Lập trình hệ thống trên môi trường 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QuynhNhu</dc:creator>
  <cp:lastModifiedBy>ACHAU</cp:lastModifiedBy>
  <cp:revision>3183</cp:revision>
  <dcterms:created xsi:type="dcterms:W3CDTF">2012-02-28T13:51:27Z</dcterms:created>
  <dcterms:modified xsi:type="dcterms:W3CDTF">2021-02-02T16:55:59Z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CSLT.Bai so 1.Slides</vt:lpwstr>
  </property>
  <property fmtid="{D5CDD505-2E9C-101B-9397-08002B2CF9AE}" pid="4" name="ArticulateGUID">
    <vt:lpwstr>6CBB6727-63F1-4AFC-843A-822F3F90113E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E:\HOC LIEU DIEN TU\Bai4\LTHT_Bai4.ppta</vt:lpwstr>
  </property>
</Properties>
</file>