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sldIdLst>
    <p:sldId id="256" r:id="rId2"/>
    <p:sldId id="257" r:id="rId3"/>
    <p:sldId id="276" r:id="rId4"/>
    <p:sldId id="270" r:id="rId5"/>
    <p:sldId id="259" r:id="rId6"/>
    <p:sldId id="258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62" autoAdjust="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6D19-5F86-4B4B-A1B9-47E3F7F4812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AA1EB-FDF5-4C5E-AEA6-873915F5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0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AA1EB-FDF5-4C5E-AEA6-873915F53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473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2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82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57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84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384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3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573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30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D7C8F-10A2-9D31-C984-28D285009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740" y="3592711"/>
            <a:ext cx="5665260" cy="1502532"/>
          </a:xfrm>
        </p:spPr>
        <p:txBody>
          <a:bodyPr>
            <a:normAutofit fontScale="90000"/>
          </a:bodyPr>
          <a:lstStyle/>
          <a:p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Hệ thống website thu nhận tái chế thiết bị điện tử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5E347-29C1-F980-B82B-35978EA9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460" y="6474887"/>
            <a:ext cx="2124364" cy="477981"/>
          </a:xfrm>
        </p:spPr>
        <p:txBody>
          <a:bodyPr>
            <a:normAutofit fontScale="92500"/>
          </a:bodyPr>
          <a:lstStyle/>
          <a:p>
            <a:r>
              <a:rPr lang="en-US" sz="1500"/>
              <a:t>Giảng viên: Võ Văn Hải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6F23987A-3FE5-5818-94AC-A5148D7760EC}"/>
              </a:ext>
            </a:extLst>
          </p:cNvPr>
          <p:cNvSpPr txBox="1">
            <a:spLocks/>
          </p:cNvSpPr>
          <p:nvPr/>
        </p:nvSpPr>
        <p:spPr>
          <a:xfrm>
            <a:off x="6209740" y="1059492"/>
            <a:ext cx="5665260" cy="150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Môn học: Kiến trúc và thiết kế phần mềm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78C24-6578-1C82-1D4B-5C571CC5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0" y="951731"/>
            <a:ext cx="520137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FC69-FE9F-0EBC-5A85-E114714E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1" y="2595990"/>
            <a:ext cx="10077557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30922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04D8-99B3-48DB-E36D-7D3C2E4A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1" y="389504"/>
            <a:ext cx="10077557" cy="475202"/>
          </a:xfrm>
        </p:spPr>
        <p:txBody>
          <a:bodyPr>
            <a:no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Usecase tổng quát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D214702F-2D66-7DA0-5DE6-2612FD90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4" y="1151063"/>
            <a:ext cx="9267191" cy="55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6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C12F81-2902-BD62-8001-431A8513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1" y="389504"/>
            <a:ext cx="10077557" cy="475202"/>
          </a:xfrm>
        </p:spPr>
        <p:txBody>
          <a:bodyPr>
            <a:no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các tính huống hoạt động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0838F-363D-01E2-99BF-F0EBE220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94" y="1053228"/>
            <a:ext cx="7800101" cy="5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3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917036-CD9C-5A2D-8818-355E1B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0" y="170843"/>
            <a:ext cx="10077557" cy="475202"/>
          </a:xfrm>
        </p:spPr>
        <p:txBody>
          <a:bodyPr>
            <a:no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kiến trúc tổng quát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3AD058DF-1080-CD25-1362-7C4469DD5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3" y="674925"/>
            <a:ext cx="11232210" cy="6012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87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C68C4-D0BF-6127-853A-D53EA095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0" y="170843"/>
            <a:ext cx="10077557" cy="475202"/>
          </a:xfrm>
        </p:spPr>
        <p:txBody>
          <a:bodyPr>
            <a:no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chi tiết Quoting service</a:t>
            </a:r>
          </a:p>
        </p:txBody>
      </p:sp>
      <p:pic>
        <p:nvPicPr>
          <p:cNvPr id="5" name="Picture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D05949E1-8D5B-6090-B6DE-F800141CF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20" y="1229773"/>
            <a:ext cx="4425887" cy="488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14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C68C4-D0BF-6127-853A-D53EA095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0" y="170843"/>
            <a:ext cx="10077557" cy="475202"/>
          </a:xfrm>
        </p:spPr>
        <p:txBody>
          <a:bodyPr>
            <a:no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giá đề xuất thông qua hiện trạng thiết bị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13A40-F437-6F51-302A-515CCE49EFBA}"/>
              </a:ext>
            </a:extLst>
          </p:cNvPr>
          <p:cNvSpPr txBox="1">
            <a:spLocks/>
          </p:cNvSpPr>
          <p:nvPr/>
        </p:nvSpPr>
        <p:spPr>
          <a:xfrm>
            <a:off x="1057219" y="1635207"/>
            <a:ext cx="10077557" cy="4477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F355-6A45-9BE7-CEDD-7A73F61D24EB}"/>
              </a:ext>
            </a:extLst>
          </p:cNvPr>
          <p:cNvSpPr txBox="1"/>
          <p:nvPr/>
        </p:nvSpPr>
        <p:spPr>
          <a:xfrm>
            <a:off x="793471" y="777847"/>
            <a:ext cx="106050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Dựa vào 1 file csv: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Nếu type là SmartPhone, Laptop: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	Tính giá model của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lấy cột baseprice (tiền thu mặt định trong csv) và dựa vào tình trạng % mới cũ (double condition). 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Nếu condition &lt; 50 % -&gt; baseprice * 0.3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Nếu 50%&lt;=condition &lt; 70% –&gt; basePrice * 0.4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Nếu 70% &lt;= condition &lt; 80% –&gt; basePrice * 0.5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Nếu 80% &lt;=condition &lt; 90% –&gt; basePrice * 0.6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Nếu condition &gt;= 90% –&gt; basePice * 1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Ví dụ: device có type là SmartPhone, model là Iphone 12, baseprice là 60 đô, và condition là 70%) =&gt; 60 đô * 0.5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	Tiếp theo dựa vào thời gian sử dụng bao lâu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&lt;30 ngày: giá gốc x40% + tiền thu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&lt;60 ngày: 30% + tiền thu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&lt;120 ngày: giá gốc x20% + tiền thu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•	&gt;=120 ngày: giá gốc x10% + tiền thu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Ví dụ: device ở trên có usageDay là 25 ngày &lt; 30 ngày, và có giá gốc trong csv là 200 đô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=&gt; 60 đô + (200 * 40%) = ….</a:t>
            </a:r>
          </a:p>
        </p:txBody>
      </p:sp>
    </p:spTree>
    <p:extLst>
      <p:ext uri="{BB962C8B-B14F-4D97-AF65-F5344CB8AC3E}">
        <p14:creationId xmlns:p14="http://schemas.microsoft.com/office/powerpoint/2010/main" val="409693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C68C4-D0BF-6127-853A-D53EA095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0" y="170843"/>
            <a:ext cx="10077557" cy="475202"/>
          </a:xfrm>
        </p:spPr>
        <p:txBody>
          <a:bodyPr>
            <a:no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Cách tính giá đề xuất thông qua hiện trạng thiết bị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13A40-F437-6F51-302A-515CCE49EFBA}"/>
              </a:ext>
            </a:extLst>
          </p:cNvPr>
          <p:cNvSpPr txBox="1">
            <a:spLocks/>
          </p:cNvSpPr>
          <p:nvPr/>
        </p:nvSpPr>
        <p:spPr>
          <a:xfrm>
            <a:off x="1057219" y="1635207"/>
            <a:ext cx="10077557" cy="4477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F355-6A45-9BE7-CEDD-7A73F61D24EB}"/>
              </a:ext>
            </a:extLst>
          </p:cNvPr>
          <p:cNvSpPr txBox="1"/>
          <p:nvPr/>
        </p:nvSpPr>
        <p:spPr>
          <a:xfrm>
            <a:off x="793471" y="2596708"/>
            <a:ext cx="1060505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Nếu type là Tivi, Tu Lanh, ...: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Times New Roman" panose="02020603050405020304" pitchFamily="18" charset="0"/>
              <a:buChar char="+"/>
              <a:tabLst>
                <a:tab pos="6858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Các bước ở trên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Times New Roman" panose="02020603050405020304" pitchFamily="18" charset="0"/>
              <a:buChar char="+"/>
              <a:tabLst>
                <a:tab pos="6858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Cộng thêm: giá của material * weight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2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FC69-FE9F-0EBC-5A85-E114714E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1" y="2595990"/>
            <a:ext cx="10077557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Kết luận</a:t>
            </a:r>
          </a:p>
        </p:txBody>
      </p:sp>
    </p:spTree>
    <p:extLst>
      <p:ext uri="{BB962C8B-B14F-4D97-AF65-F5344CB8AC3E}">
        <p14:creationId xmlns:p14="http://schemas.microsoft.com/office/powerpoint/2010/main" val="55956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C68C4-D0BF-6127-853A-D53EA095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0" y="170843"/>
            <a:ext cx="10077557" cy="475202"/>
          </a:xfrm>
        </p:spPr>
        <p:txBody>
          <a:bodyPr>
            <a:no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13A40-F437-6F51-302A-515CCE49EFBA}"/>
              </a:ext>
            </a:extLst>
          </p:cNvPr>
          <p:cNvSpPr txBox="1">
            <a:spLocks/>
          </p:cNvSpPr>
          <p:nvPr/>
        </p:nvSpPr>
        <p:spPr>
          <a:xfrm>
            <a:off x="1057219" y="1635207"/>
            <a:ext cx="10077557" cy="4477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F355-6A45-9BE7-CEDD-7A73F61D24EB}"/>
              </a:ext>
            </a:extLst>
          </p:cNvPr>
          <p:cNvSpPr txBox="1"/>
          <p:nvPr/>
        </p:nvSpPr>
        <p:spPr>
          <a:xfrm>
            <a:off x="573154" y="2596708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Hoàn thành chức năng thêm thông tin khách hàng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D2F69-6DD3-1025-55FE-AEF62CFACCAA}"/>
              </a:ext>
            </a:extLst>
          </p:cNvPr>
          <p:cNvSpPr txBox="1"/>
          <p:nvPr/>
        </p:nvSpPr>
        <p:spPr>
          <a:xfrm>
            <a:off x="573152" y="3259890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Hoàn thành chức năng nhập thông tin thiết bị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CC491-AAD9-9A6C-71EE-84830B2EBD6C}"/>
              </a:ext>
            </a:extLst>
          </p:cNvPr>
          <p:cNvSpPr txBox="1"/>
          <p:nvPr/>
        </p:nvSpPr>
        <p:spPr>
          <a:xfrm>
            <a:off x="573152" y="3954526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Hoàn thành chức năng tự động tính giá đề xuất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uccess Icon Transparent - Green Success Png Icon , Free Transparent ...">
            <a:extLst>
              <a:ext uri="{FF2B5EF4-FFF2-40B4-BE49-F238E27FC236}">
                <a16:creationId xmlns:a16="http://schemas.microsoft.com/office/drawing/2014/main" id="{71E3A0E7-F2E3-0FAB-C2EC-EA4EF079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26" y="918955"/>
            <a:ext cx="4984117" cy="527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02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C68C4-D0BF-6127-853A-D53EA095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0" y="170843"/>
            <a:ext cx="10077557" cy="475202"/>
          </a:xfrm>
        </p:spPr>
        <p:txBody>
          <a:bodyPr>
            <a:no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13A40-F437-6F51-302A-515CCE49EFBA}"/>
              </a:ext>
            </a:extLst>
          </p:cNvPr>
          <p:cNvSpPr txBox="1">
            <a:spLocks/>
          </p:cNvSpPr>
          <p:nvPr/>
        </p:nvSpPr>
        <p:spPr>
          <a:xfrm>
            <a:off x="1057219" y="1635207"/>
            <a:ext cx="10077557" cy="4477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F355-6A45-9BE7-CEDD-7A73F61D24EB}"/>
              </a:ext>
            </a:extLst>
          </p:cNvPr>
          <p:cNvSpPr txBox="1"/>
          <p:nvPr/>
        </p:nvSpPr>
        <p:spPr>
          <a:xfrm>
            <a:off x="573154" y="2596708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Khả năng bảo mật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D2F69-6DD3-1025-55FE-AEF62CFACCAA}"/>
              </a:ext>
            </a:extLst>
          </p:cNvPr>
          <p:cNvSpPr txBox="1"/>
          <p:nvPr/>
        </p:nvSpPr>
        <p:spPr>
          <a:xfrm>
            <a:off x="573152" y="3259890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Hiệu suất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CC491-AAD9-9A6C-71EE-84830B2EBD6C}"/>
              </a:ext>
            </a:extLst>
          </p:cNvPr>
          <p:cNvSpPr txBox="1"/>
          <p:nvPr/>
        </p:nvSpPr>
        <p:spPr>
          <a:xfrm>
            <a:off x="573152" y="3954526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Tương tác người dùng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ontent deleted image - C&amp;C Paradise - ModDB">
            <a:extLst>
              <a:ext uri="{FF2B5EF4-FFF2-40B4-BE49-F238E27FC236}">
                <a16:creationId xmlns:a16="http://schemas.microsoft.com/office/drawing/2014/main" id="{652F0538-F66D-3114-A5F8-63EEF0BD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47" y="1192598"/>
            <a:ext cx="4949065" cy="493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581619-D581-6EAA-C905-0A2048F9ACA0}"/>
              </a:ext>
            </a:extLst>
          </p:cNvPr>
          <p:cNvSpPr txBox="1"/>
          <p:nvPr/>
        </p:nvSpPr>
        <p:spPr>
          <a:xfrm>
            <a:off x="573152" y="4597190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Hỗ trợ và bảo trì</a:t>
            </a:r>
          </a:p>
        </p:txBody>
      </p:sp>
    </p:spTree>
    <p:extLst>
      <p:ext uri="{BB962C8B-B14F-4D97-AF65-F5344CB8AC3E}">
        <p14:creationId xmlns:p14="http://schemas.microsoft.com/office/powerpoint/2010/main" val="199964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0AC-0D93-DAB9-DDFD-9F3FA4FD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19" y="4843989"/>
            <a:ext cx="10077557" cy="639396"/>
          </a:xfrm>
        </p:spPr>
        <p:txBody>
          <a:bodyPr>
            <a:normAutofit/>
          </a:bodyPr>
          <a:lstStyle/>
          <a:p>
            <a:pPr algn="ctr"/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Thanh Sơn - 20098391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F8E741-9AC9-EBAC-B1BB-01818850D1C0}"/>
              </a:ext>
            </a:extLst>
          </p:cNvPr>
          <p:cNvSpPr txBox="1">
            <a:spLocks/>
          </p:cNvSpPr>
          <p:nvPr/>
        </p:nvSpPr>
        <p:spPr>
          <a:xfrm>
            <a:off x="1057221" y="2866147"/>
            <a:ext cx="10077557" cy="63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Trần Hữu Nhã - 20093961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87E8CC-A579-AF9A-05F6-7164906C1CBA}"/>
              </a:ext>
            </a:extLst>
          </p:cNvPr>
          <p:cNvSpPr txBox="1">
            <a:spLocks/>
          </p:cNvSpPr>
          <p:nvPr/>
        </p:nvSpPr>
        <p:spPr>
          <a:xfrm>
            <a:off x="1057219" y="888305"/>
            <a:ext cx="10077557" cy="63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62DABC-6958-6FC9-5B38-7899A71C74C7}"/>
              </a:ext>
            </a:extLst>
          </p:cNvPr>
          <p:cNvSpPr txBox="1">
            <a:spLocks/>
          </p:cNvSpPr>
          <p:nvPr/>
        </p:nvSpPr>
        <p:spPr>
          <a:xfrm>
            <a:off x="1057220" y="3855068"/>
            <a:ext cx="10077557" cy="63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Trần Nguyễn Minh Khôi - 20094511</a:t>
            </a:r>
          </a:p>
        </p:txBody>
      </p:sp>
    </p:spTree>
    <p:extLst>
      <p:ext uri="{BB962C8B-B14F-4D97-AF65-F5344CB8AC3E}">
        <p14:creationId xmlns:p14="http://schemas.microsoft.com/office/powerpoint/2010/main" val="283916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C68C4-D0BF-6127-853A-D53EA095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0" y="170843"/>
            <a:ext cx="10077557" cy="475202"/>
          </a:xfrm>
        </p:spPr>
        <p:txBody>
          <a:bodyPr>
            <a:no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13A40-F437-6F51-302A-515CCE49EFBA}"/>
              </a:ext>
            </a:extLst>
          </p:cNvPr>
          <p:cNvSpPr txBox="1">
            <a:spLocks/>
          </p:cNvSpPr>
          <p:nvPr/>
        </p:nvSpPr>
        <p:spPr>
          <a:xfrm>
            <a:off x="1057219" y="1635207"/>
            <a:ext cx="10077557" cy="4477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F355-6A45-9BE7-CEDD-7A73F61D24EB}"/>
              </a:ext>
            </a:extLst>
          </p:cNvPr>
          <p:cNvSpPr txBox="1"/>
          <p:nvPr/>
        </p:nvSpPr>
        <p:spPr>
          <a:xfrm>
            <a:off x="573154" y="2596708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Tích hợp AI và học máy (Machine Learning)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D2F69-6DD3-1025-55FE-AEF62CFACCAA}"/>
              </a:ext>
            </a:extLst>
          </p:cNvPr>
          <p:cNvSpPr txBox="1"/>
          <p:nvPr/>
        </p:nvSpPr>
        <p:spPr>
          <a:xfrm>
            <a:off x="573152" y="3259890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Mở rộng dịch vụ và phạm vi thiết bị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CC491-AAD9-9A6C-71EE-84830B2EBD6C}"/>
              </a:ext>
            </a:extLst>
          </p:cNvPr>
          <p:cNvSpPr txBox="1"/>
          <p:nvPr/>
        </p:nvSpPr>
        <p:spPr>
          <a:xfrm>
            <a:off x="573152" y="3954526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Cải tiến trải nghiệm khách hàng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81619-D581-6EAA-C905-0A2048F9ACA0}"/>
              </a:ext>
            </a:extLst>
          </p:cNvPr>
          <p:cNvSpPr txBox="1"/>
          <p:nvPr/>
        </p:nvSpPr>
        <p:spPr>
          <a:xfrm>
            <a:off x="573152" y="4597190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Tăng cường bảo mật</a:t>
            </a:r>
          </a:p>
        </p:txBody>
      </p:sp>
      <p:pic>
        <p:nvPicPr>
          <p:cNvPr id="7170" name="Picture 2" descr="Employee Development and Orientation | Southern University System">
            <a:extLst>
              <a:ext uri="{FF2B5EF4-FFF2-40B4-BE49-F238E27FC236}">
                <a16:creationId xmlns:a16="http://schemas.microsoft.com/office/drawing/2014/main" id="{B64DCBFC-EF50-24A6-7F50-82D6DDAA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04" y="1317217"/>
            <a:ext cx="6082748" cy="46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843DD-BEE3-58B4-B7AC-9650B0D9426E}"/>
              </a:ext>
            </a:extLst>
          </p:cNvPr>
          <p:cNvSpPr txBox="1"/>
          <p:nvPr/>
        </p:nvSpPr>
        <p:spPr>
          <a:xfrm>
            <a:off x="573152" y="5222793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Hợp tác và liên kết với các đối tác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7B1BE-F52D-6E0E-F075-8954AC067665}"/>
              </a:ext>
            </a:extLst>
          </p:cNvPr>
          <p:cNvSpPr txBox="1"/>
          <p:nvPr/>
        </p:nvSpPr>
        <p:spPr>
          <a:xfrm>
            <a:off x="573152" y="5792612"/>
            <a:ext cx="5577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Xây dựng hệ thống quản lý thông minh</a:t>
            </a:r>
          </a:p>
        </p:txBody>
      </p:sp>
    </p:spTree>
    <p:extLst>
      <p:ext uri="{BB962C8B-B14F-4D97-AF65-F5344CB8AC3E}">
        <p14:creationId xmlns:p14="http://schemas.microsoft.com/office/powerpoint/2010/main" val="345395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Thank You For Your Attention Images For Presentation">
            <a:extLst>
              <a:ext uri="{FF2B5EF4-FFF2-40B4-BE49-F238E27FC236}">
                <a16:creationId xmlns:a16="http://schemas.microsoft.com/office/drawing/2014/main" id="{44A014CF-4B61-A3AC-1711-73AD5EBFC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8" name="Picture 6" descr="Thank You For Your Attention Images For Presentation">
            <a:extLst>
              <a:ext uri="{FF2B5EF4-FFF2-40B4-BE49-F238E27FC236}">
                <a16:creationId xmlns:a16="http://schemas.microsoft.com/office/drawing/2014/main" id="{B1B88C42-D779-121E-9F29-06BFF7E4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9330"/>
            <a:ext cx="12191999" cy="696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99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D41D57-E41F-23ED-A580-055A9741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0" y="887723"/>
            <a:ext cx="10077557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Tổng quan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D457D8-695A-0A4D-245D-1AAE272D0674}"/>
              </a:ext>
            </a:extLst>
          </p:cNvPr>
          <p:cNvSpPr txBox="1">
            <a:spLocks/>
          </p:cNvSpPr>
          <p:nvPr/>
        </p:nvSpPr>
        <p:spPr>
          <a:xfrm>
            <a:off x="1057220" y="3579964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Kết luận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F81919-7E7D-75A0-AFC5-A9E1FFB13AAD}"/>
              </a:ext>
            </a:extLst>
          </p:cNvPr>
          <p:cNvSpPr txBox="1">
            <a:spLocks/>
          </p:cNvSpPr>
          <p:nvPr/>
        </p:nvSpPr>
        <p:spPr>
          <a:xfrm>
            <a:off x="1057220" y="2254401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31868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209D-3964-5015-905B-B206E915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1" y="2766218"/>
            <a:ext cx="10077557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1: Tổng quan</a:t>
            </a:r>
          </a:p>
        </p:txBody>
      </p:sp>
    </p:spTree>
    <p:extLst>
      <p:ext uri="{BB962C8B-B14F-4D97-AF65-F5344CB8AC3E}">
        <p14:creationId xmlns:p14="http://schemas.microsoft.com/office/powerpoint/2010/main" val="208187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6570-B853-ECBB-51E5-C21E3D3D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80" y="449138"/>
            <a:ext cx="10077557" cy="713741"/>
          </a:xfrm>
        </p:spPr>
        <p:txBody>
          <a:bodyPr>
            <a:norm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Lý do hiện thực hệ thống</a:t>
            </a:r>
          </a:p>
        </p:txBody>
      </p:sp>
      <p:pic>
        <p:nvPicPr>
          <p:cNvPr id="1026" name="Picture 2" descr="Pin page">
            <a:extLst>
              <a:ext uri="{FF2B5EF4-FFF2-40B4-BE49-F238E27FC236}">
                <a16:creationId xmlns:a16="http://schemas.microsoft.com/office/drawing/2014/main" id="{1EB22B78-7341-2113-2174-FFE1BB67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57" y="1976596"/>
            <a:ext cx="5595496" cy="37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C107DD-8C16-15EF-70C6-F70300BD4DD7}"/>
              </a:ext>
            </a:extLst>
          </p:cNvPr>
          <p:cNvSpPr txBox="1">
            <a:spLocks/>
          </p:cNvSpPr>
          <p:nvPr/>
        </p:nvSpPr>
        <p:spPr>
          <a:xfrm>
            <a:off x="629080" y="2352343"/>
            <a:ext cx="4747990" cy="551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Rác thải điện tử gia tăng đáng kể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20EAA5-F560-7854-1E70-04ADDE93F2F2}"/>
              </a:ext>
            </a:extLst>
          </p:cNvPr>
          <p:cNvSpPr txBox="1">
            <a:spLocks/>
          </p:cNvSpPr>
          <p:nvPr/>
        </p:nvSpPr>
        <p:spPr>
          <a:xfrm>
            <a:off x="629079" y="3859214"/>
            <a:ext cx="4628720" cy="713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Tìm kiếm thu nhập từ một vấn đề được cho là hiển nhiên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09886-BDC9-A743-445F-43317257D31E}"/>
              </a:ext>
            </a:extLst>
          </p:cNvPr>
          <p:cNvSpPr txBox="1">
            <a:spLocks/>
          </p:cNvSpPr>
          <p:nvPr/>
        </p:nvSpPr>
        <p:spPr>
          <a:xfrm>
            <a:off x="629079" y="3024608"/>
            <a:ext cx="4956711" cy="713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Khuyến khích người dùng đồ điện tử “tái chế” rác thải điện tử đúng cách</a:t>
            </a:r>
          </a:p>
        </p:txBody>
      </p:sp>
    </p:spTree>
    <p:extLst>
      <p:ext uri="{BB962C8B-B14F-4D97-AF65-F5344CB8AC3E}">
        <p14:creationId xmlns:p14="http://schemas.microsoft.com/office/powerpoint/2010/main" val="3169955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9114-1F62-2BAF-9977-32E5B10F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21" y="318319"/>
            <a:ext cx="10077557" cy="823686"/>
          </a:xfrm>
        </p:spPr>
        <p:txBody>
          <a:bodyPr>
            <a:norm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hệ thống</a:t>
            </a:r>
          </a:p>
        </p:txBody>
      </p:sp>
      <p:pic>
        <p:nvPicPr>
          <p:cNvPr id="1026" name="Picture 2" descr="How to recycle electronics in New York: A guide - Recycle Track Systems">
            <a:extLst>
              <a:ext uri="{FF2B5EF4-FFF2-40B4-BE49-F238E27FC236}">
                <a16:creationId xmlns:a16="http://schemas.microsoft.com/office/drawing/2014/main" id="{FADC188A-6B3A-E550-ED83-D8DA7B31B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331" y="1838740"/>
            <a:ext cx="5501308" cy="366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240532B-2E34-D2B3-3AE1-97AA2D5D5A73}"/>
              </a:ext>
            </a:extLst>
          </p:cNvPr>
          <p:cNvSpPr txBox="1">
            <a:spLocks/>
          </p:cNvSpPr>
          <p:nvPr/>
        </p:nvSpPr>
        <p:spPr>
          <a:xfrm>
            <a:off x="576469" y="2425148"/>
            <a:ext cx="3872587" cy="616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Tạo điều kiện thuận lợi cho khách hàng trong việc tái chế thiết bị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07296-5D56-EEA7-5D35-129EBD698F23}"/>
              </a:ext>
            </a:extLst>
          </p:cNvPr>
          <p:cNvSpPr txBox="1">
            <a:spLocks/>
          </p:cNvSpPr>
          <p:nvPr/>
        </p:nvSpPr>
        <p:spPr>
          <a:xfrm>
            <a:off x="576465" y="3120887"/>
            <a:ext cx="3872587" cy="616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Tự động hóa quy trình đánh giá và định giá thiết bị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6CC8EF-FEBB-3931-F062-2E69DE5028D7}"/>
              </a:ext>
            </a:extLst>
          </p:cNvPr>
          <p:cNvSpPr txBox="1">
            <a:spLocks/>
          </p:cNvSpPr>
          <p:nvPr/>
        </p:nvSpPr>
        <p:spPr>
          <a:xfrm>
            <a:off x="576465" y="3811656"/>
            <a:ext cx="3872587" cy="616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Cung cấp thông tin minh bạch và liên tục cho khách hàng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47FE94-6C4A-2D0D-0C6E-C45ECAF27E1C}"/>
              </a:ext>
            </a:extLst>
          </p:cNvPr>
          <p:cNvSpPr txBox="1">
            <a:spLocks/>
          </p:cNvSpPr>
          <p:nvPr/>
        </p:nvSpPr>
        <p:spPr>
          <a:xfrm>
            <a:off x="576465" y="4581939"/>
            <a:ext cx="3872587" cy="616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Quản lý giao dịch và xử lý tài chính hiệu quả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7135A0-43D9-EE12-F94B-9B38CE684C99}"/>
              </a:ext>
            </a:extLst>
          </p:cNvPr>
          <p:cNvSpPr txBox="1">
            <a:spLocks/>
          </p:cNvSpPr>
          <p:nvPr/>
        </p:nvSpPr>
        <p:spPr>
          <a:xfrm>
            <a:off x="576465" y="5363156"/>
            <a:ext cx="3872587" cy="616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Tối ưu hóa quy trình kiểm tra và xác nhận thiết bị</a:t>
            </a:r>
          </a:p>
        </p:txBody>
      </p:sp>
    </p:spTree>
    <p:extLst>
      <p:ext uri="{BB962C8B-B14F-4D97-AF65-F5344CB8AC3E}">
        <p14:creationId xmlns:p14="http://schemas.microsoft.com/office/powerpoint/2010/main" val="287856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AD1E-8CAC-5901-6B26-378B8A71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267" y="787070"/>
            <a:ext cx="7445466" cy="624289"/>
          </a:xfrm>
        </p:spPr>
        <p:txBody>
          <a:bodyPr>
            <a:norm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yêu cầu chức năng</a:t>
            </a:r>
          </a:p>
        </p:txBody>
      </p:sp>
      <p:pic>
        <p:nvPicPr>
          <p:cNvPr id="2050" name="Picture 2" descr="Task List Vector Illustration 2531060 Vector Art at Vecteezy">
            <a:extLst>
              <a:ext uri="{FF2B5EF4-FFF2-40B4-BE49-F238E27FC236}">
                <a16:creationId xmlns:a16="http://schemas.microsoft.com/office/drawing/2014/main" id="{08465B65-129F-12C7-2F2C-03308D76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82" y="1858616"/>
            <a:ext cx="5985972" cy="421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D1CCD8-46CF-6246-61C8-F7367D04AFCA}"/>
              </a:ext>
            </a:extLst>
          </p:cNvPr>
          <p:cNvSpPr txBox="1">
            <a:spLocks/>
          </p:cNvSpPr>
          <p:nvPr/>
        </p:nvSpPr>
        <p:spPr>
          <a:xfrm>
            <a:off x="399257" y="2415209"/>
            <a:ext cx="3948019" cy="427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Đăng ký, đăng nhập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433CAE-D8A1-AE49-50D3-1F943070521B}"/>
              </a:ext>
            </a:extLst>
          </p:cNvPr>
          <p:cNvSpPr txBox="1">
            <a:spLocks/>
          </p:cNvSpPr>
          <p:nvPr/>
        </p:nvSpPr>
        <p:spPr>
          <a:xfrm>
            <a:off x="399254" y="3159610"/>
            <a:ext cx="3948019" cy="427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Nhập thông tin cá nhân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659543-CFA8-D22D-2C5E-4B5EBA36795A}"/>
              </a:ext>
            </a:extLst>
          </p:cNvPr>
          <p:cNvSpPr txBox="1">
            <a:spLocks/>
          </p:cNvSpPr>
          <p:nvPr/>
        </p:nvSpPr>
        <p:spPr>
          <a:xfrm>
            <a:off x="399254" y="3843538"/>
            <a:ext cx="3948019" cy="427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Đăng tải hiện trạng sơ bộ thiết bị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F3E564F-0F34-8985-4E12-329D04870542}"/>
              </a:ext>
            </a:extLst>
          </p:cNvPr>
          <p:cNvSpPr txBox="1">
            <a:spLocks/>
          </p:cNvSpPr>
          <p:nvPr/>
        </p:nvSpPr>
        <p:spPr>
          <a:xfrm>
            <a:off x="399254" y="4462249"/>
            <a:ext cx="4063415" cy="6932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Tự động đánh giá thiết bị và đưa </a:t>
            </a:r>
          </a:p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ra giá đề xuất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81B31E-E134-A68D-317B-9DB616970389}"/>
              </a:ext>
            </a:extLst>
          </p:cNvPr>
          <p:cNvSpPr txBox="1">
            <a:spLocks/>
          </p:cNvSpPr>
          <p:nvPr/>
        </p:nvSpPr>
        <p:spPr>
          <a:xfrm>
            <a:off x="399254" y="5266898"/>
            <a:ext cx="3948019" cy="427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Nhắn tin CSKH</a:t>
            </a:r>
          </a:p>
        </p:txBody>
      </p:sp>
    </p:spTree>
    <p:extLst>
      <p:ext uri="{BB962C8B-B14F-4D97-AF65-F5344CB8AC3E}">
        <p14:creationId xmlns:p14="http://schemas.microsoft.com/office/powerpoint/2010/main" val="142632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AD1E-8CAC-5901-6B26-378B8A71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267" y="787070"/>
            <a:ext cx="7445466" cy="624289"/>
          </a:xfrm>
        </p:spPr>
        <p:txBody>
          <a:bodyPr>
            <a:norm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yêu cầu chức năng</a:t>
            </a:r>
          </a:p>
        </p:txBody>
      </p:sp>
      <p:pic>
        <p:nvPicPr>
          <p:cNvPr id="2050" name="Picture 2" descr="Task List Vector Illustration 2531060 Vector Art at Vecteezy">
            <a:extLst>
              <a:ext uri="{FF2B5EF4-FFF2-40B4-BE49-F238E27FC236}">
                <a16:creationId xmlns:a16="http://schemas.microsoft.com/office/drawing/2014/main" id="{08465B65-129F-12C7-2F2C-03308D76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82" y="1858616"/>
            <a:ext cx="5985972" cy="421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D1CCD8-46CF-6246-61C8-F7367D04AFCA}"/>
              </a:ext>
            </a:extLst>
          </p:cNvPr>
          <p:cNvSpPr txBox="1">
            <a:spLocks/>
          </p:cNvSpPr>
          <p:nvPr/>
        </p:nvSpPr>
        <p:spPr>
          <a:xfrm>
            <a:off x="478765" y="4573878"/>
            <a:ext cx="3948019" cy="427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hình thức thanh toán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81B31E-E134-A68D-317B-9DB616970389}"/>
              </a:ext>
            </a:extLst>
          </p:cNvPr>
          <p:cNvSpPr txBox="1">
            <a:spLocks/>
          </p:cNvSpPr>
          <p:nvPr/>
        </p:nvSpPr>
        <p:spPr>
          <a:xfrm>
            <a:off x="478765" y="3932583"/>
            <a:ext cx="3948019" cy="427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Đăng tải resale hoặc recycling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689ABB-3220-7848-1A35-12FD52186918}"/>
              </a:ext>
            </a:extLst>
          </p:cNvPr>
          <p:cNvSpPr txBox="1">
            <a:spLocks/>
          </p:cNvSpPr>
          <p:nvPr/>
        </p:nvSpPr>
        <p:spPr>
          <a:xfrm>
            <a:off x="478766" y="2498033"/>
            <a:ext cx="3948019" cy="427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hình thức gửi thiết bị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85AE8F-72A0-0648-32BD-9C84FDC80E7F}"/>
              </a:ext>
            </a:extLst>
          </p:cNvPr>
          <p:cNvSpPr txBox="1">
            <a:spLocks/>
          </p:cNvSpPr>
          <p:nvPr/>
        </p:nvSpPr>
        <p:spPr>
          <a:xfrm>
            <a:off x="478765" y="3215308"/>
            <a:ext cx="3948019" cy="427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- Cập nhật tiến trình kiểm tra thiết bị</a:t>
            </a:r>
          </a:p>
        </p:txBody>
      </p:sp>
    </p:spTree>
    <p:extLst>
      <p:ext uri="{BB962C8B-B14F-4D97-AF65-F5344CB8AC3E}">
        <p14:creationId xmlns:p14="http://schemas.microsoft.com/office/powerpoint/2010/main" val="77822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526ED8-6827-C228-CA78-DD78715A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267" y="0"/>
            <a:ext cx="7445466" cy="624289"/>
          </a:xfrm>
        </p:spPr>
        <p:txBody>
          <a:bodyPr>
            <a:normAutofit/>
          </a:bodyPr>
          <a:lstStyle/>
          <a:p>
            <a:pPr algn="ctr"/>
            <a:r>
              <a:rPr lang="en-US" sz="3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vận hành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BA788B7-D81D-01B4-E468-E75FF5286217}"/>
              </a:ext>
            </a:extLst>
          </p:cNvPr>
          <p:cNvSpPr/>
          <p:nvPr/>
        </p:nvSpPr>
        <p:spPr>
          <a:xfrm>
            <a:off x="1544547" y="1727346"/>
            <a:ext cx="578655" cy="399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642C7A-5607-9548-C454-F80E8E17EB3E}"/>
              </a:ext>
            </a:extLst>
          </p:cNvPr>
          <p:cNvSpPr/>
          <p:nvPr/>
        </p:nvSpPr>
        <p:spPr>
          <a:xfrm>
            <a:off x="3667749" y="1719128"/>
            <a:ext cx="578655" cy="399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19EC8E8-7ADD-1B27-0765-86C66271EB28}"/>
              </a:ext>
            </a:extLst>
          </p:cNvPr>
          <p:cNvSpPr/>
          <p:nvPr/>
        </p:nvSpPr>
        <p:spPr>
          <a:xfrm>
            <a:off x="5987004" y="1719127"/>
            <a:ext cx="578655" cy="399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0E68D70-BF58-03E0-3AD3-CD0F6C99B155}"/>
              </a:ext>
            </a:extLst>
          </p:cNvPr>
          <p:cNvSpPr/>
          <p:nvPr/>
        </p:nvSpPr>
        <p:spPr>
          <a:xfrm>
            <a:off x="8306259" y="1719127"/>
            <a:ext cx="578655" cy="399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BFC94D2-A251-5262-95ED-A4861E394811}"/>
              </a:ext>
            </a:extLst>
          </p:cNvPr>
          <p:cNvSpPr/>
          <p:nvPr/>
        </p:nvSpPr>
        <p:spPr>
          <a:xfrm rot="5400000">
            <a:off x="9329734" y="2323775"/>
            <a:ext cx="578655" cy="399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DC2429F-A1FE-F86A-F7BE-C1910EFFB57A}"/>
              </a:ext>
            </a:extLst>
          </p:cNvPr>
          <p:cNvSpPr txBox="1">
            <a:spLocks/>
          </p:cNvSpPr>
          <p:nvPr/>
        </p:nvSpPr>
        <p:spPr>
          <a:xfrm>
            <a:off x="0" y="1494183"/>
            <a:ext cx="1740600" cy="624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i="0">
                <a:latin typeface="Times New Roman" panose="02020603050405020304" pitchFamily="18" charset="0"/>
                <a:cs typeface="Times New Roman" panose="02020603050405020304" pitchFamily="18" charset="0"/>
              </a:rPr>
              <a:t>Quoting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850F7B4-F234-7BA4-3A5D-7EFBDCAEAFE3}"/>
              </a:ext>
            </a:extLst>
          </p:cNvPr>
          <p:cNvSpPr txBox="1">
            <a:spLocks/>
          </p:cNvSpPr>
          <p:nvPr/>
        </p:nvSpPr>
        <p:spPr>
          <a:xfrm>
            <a:off x="2016601" y="1494182"/>
            <a:ext cx="1740600" cy="624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i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0689AED-5CFD-06DD-010E-150BDCF8E73A}"/>
              </a:ext>
            </a:extLst>
          </p:cNvPr>
          <p:cNvSpPr txBox="1">
            <a:spLocks/>
          </p:cNvSpPr>
          <p:nvPr/>
        </p:nvSpPr>
        <p:spPr>
          <a:xfrm>
            <a:off x="4246404" y="1494181"/>
            <a:ext cx="1740600" cy="624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i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C0732B5-37FC-693A-49DA-B68C295CACA8}"/>
              </a:ext>
            </a:extLst>
          </p:cNvPr>
          <p:cNvSpPr txBox="1">
            <a:spLocks/>
          </p:cNvSpPr>
          <p:nvPr/>
        </p:nvSpPr>
        <p:spPr>
          <a:xfrm>
            <a:off x="6565659" y="1487553"/>
            <a:ext cx="1740600" cy="624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i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A501A0F-80D2-FDC2-507F-4F2D6DFB2312}"/>
              </a:ext>
            </a:extLst>
          </p:cNvPr>
          <p:cNvSpPr txBox="1">
            <a:spLocks/>
          </p:cNvSpPr>
          <p:nvPr/>
        </p:nvSpPr>
        <p:spPr>
          <a:xfrm>
            <a:off x="8795462" y="1487552"/>
            <a:ext cx="1740600" cy="624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i="0">
                <a:latin typeface="Times New Roman" panose="02020603050405020304" pitchFamily="18" charset="0"/>
                <a:cs typeface="Times New Roman" panose="02020603050405020304" pitchFamily="18" charset="0"/>
              </a:rPr>
              <a:t>Item status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0A52B55-0552-42EB-CA5F-8183D4BD9C21}"/>
              </a:ext>
            </a:extLst>
          </p:cNvPr>
          <p:cNvSpPr txBox="1">
            <a:spLocks/>
          </p:cNvSpPr>
          <p:nvPr/>
        </p:nvSpPr>
        <p:spPr>
          <a:xfrm>
            <a:off x="8745511" y="4115242"/>
            <a:ext cx="1740600" cy="624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i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B34310A-9864-27D0-67C9-97488125AD43}"/>
              </a:ext>
            </a:extLst>
          </p:cNvPr>
          <p:cNvSpPr txBox="1">
            <a:spLocks/>
          </p:cNvSpPr>
          <p:nvPr/>
        </p:nvSpPr>
        <p:spPr>
          <a:xfrm>
            <a:off x="8748761" y="2733261"/>
            <a:ext cx="1740600" cy="624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i="0">
                <a:latin typeface="Times New Roman" panose="02020603050405020304" pitchFamily="18" charset="0"/>
                <a:cs typeface="Times New Roman" panose="02020603050405020304" pitchFamily="18" charset="0"/>
              </a:rPr>
              <a:t>Recycling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1DF1E50-89C2-0CFE-EF6B-5587AEEDBEEB}"/>
              </a:ext>
            </a:extLst>
          </p:cNvPr>
          <p:cNvSpPr/>
          <p:nvPr/>
        </p:nvSpPr>
        <p:spPr>
          <a:xfrm rot="5400000">
            <a:off x="9376434" y="3657020"/>
            <a:ext cx="578655" cy="399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1" grpId="0" animBg="1"/>
      <p:bldP spid="22" grpId="0" animBg="1"/>
      <p:bldP spid="26" grpId="0" animBg="1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704</Words>
  <Application>Microsoft Office PowerPoint</Application>
  <PresentationFormat>Widescreen</PresentationFormat>
  <Paragraphs>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Arial</vt:lpstr>
      <vt:lpstr>Avenir Next LT Pro</vt:lpstr>
      <vt:lpstr>Avenir Next LT Pro Light</vt:lpstr>
      <vt:lpstr>Georgia Pro Semibold</vt:lpstr>
      <vt:lpstr>Symbol</vt:lpstr>
      <vt:lpstr>Times New Roman</vt:lpstr>
      <vt:lpstr>RocaVTI</vt:lpstr>
      <vt:lpstr>Đề tài: Hệ thống website thu nhận tái chế thiết bị điện tử</vt:lpstr>
      <vt:lpstr>Nguyễn Huỳnh Thanh Sơn - 20098391</vt:lpstr>
      <vt:lpstr>Chương 1: Tổng quan</vt:lpstr>
      <vt:lpstr>Chương 1: Tổng quan</vt:lpstr>
      <vt:lpstr>Lý do hiện thực hệ thống</vt:lpstr>
      <vt:lpstr>Mục tiêu hệ thống</vt:lpstr>
      <vt:lpstr>Mô tả yêu cầu chức năng</vt:lpstr>
      <vt:lpstr>Mô tả yêu cầu chức năng</vt:lpstr>
      <vt:lpstr>Mô tả vận hành</vt:lpstr>
      <vt:lpstr>Chương 2: Phân tích và thiết kế</vt:lpstr>
      <vt:lpstr>Usecase tổng quát</vt:lpstr>
      <vt:lpstr>Danh sách các tính huống hoạt động</vt:lpstr>
      <vt:lpstr>Mô hình kiến trúc tổng quát</vt:lpstr>
      <vt:lpstr>Mô hình chi tiết Quoting service</vt:lpstr>
      <vt:lpstr>Cách tính giá đề xuất thông qua hiện trạng thiết bị</vt:lpstr>
      <vt:lpstr>Cách tính giá đề xuất thông qua hiện trạng thiết bị</vt:lpstr>
      <vt:lpstr>Chương 3: Kết luận</vt:lpstr>
      <vt:lpstr>Kết quả đạt được</vt:lpstr>
      <vt:lpstr>Hạn chế</vt:lpstr>
      <vt:lpstr>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tái chế thiết bị điện tử cũ</dc:title>
  <dc:creator>Trần Nguyễn Minh Khôi</dc:creator>
  <cp:lastModifiedBy>Trần Nguyễn Minh Khôi</cp:lastModifiedBy>
  <cp:revision>68</cp:revision>
  <dcterms:created xsi:type="dcterms:W3CDTF">2024-05-18T08:55:43Z</dcterms:created>
  <dcterms:modified xsi:type="dcterms:W3CDTF">2024-05-19T12:42:40Z</dcterms:modified>
</cp:coreProperties>
</file>