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5B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namth@fpt.edu.vn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namth@fpt.edu.vn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black">
          <a:xfrm>
            <a:off x="0" y="2775458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>
            <a:off x="2895600" y="2856904"/>
            <a:ext cx="6248400" cy="109330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30480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2845308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/>
        </p:nvSpPr>
        <p:spPr bwMode="ltGray">
          <a:xfrm>
            <a:off x="2819400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2192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  <a:endParaRPr lang="en-US" sz="1600" b="1" i="1" spc="1500" baseline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5600" y="4114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Lecturer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TRINH HOANG NAM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MSC, MFB</a:t>
            </a:r>
            <a:endParaRPr lang="en-US" sz="16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7"/>
          <p:cNvSpPr>
            <a:spLocks noChangeArrowheads="1"/>
          </p:cNvSpPr>
          <p:nvPr userDrawn="1"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52"/>
          <p:cNvSpPr>
            <a:spLocks noChangeArrowheads="1"/>
          </p:cNvSpPr>
          <p:nvPr userDrawn="1"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0" name="Rectangle 60"/>
          <p:cNvSpPr>
            <a:spLocks noChangeArrowheads="1"/>
          </p:cNvSpPr>
          <p:nvPr userDrawn="1"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2" name="Picture 6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" y="2857500"/>
            <a:ext cx="2895600" cy="2674271"/>
          </a:xfrm>
          <a:prstGeom prst="rect">
            <a:avLst/>
          </a:prstGeom>
          <a:noFill/>
        </p:spPr>
      </p:pic>
      <p:sp>
        <p:nvSpPr>
          <p:cNvPr id="33" name="Rectangle 52"/>
          <p:cNvSpPr>
            <a:spLocks noChangeArrowheads="1"/>
          </p:cNvSpPr>
          <p:nvPr userDrawn="1"/>
        </p:nvSpPr>
        <p:spPr bwMode="ltGray">
          <a:xfrm>
            <a:off x="2888557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34" name="Group 53"/>
          <p:cNvGrpSpPr>
            <a:grpSpLocks/>
          </p:cNvGrpSpPr>
          <p:nvPr userDrawn="1"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35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9" name="Picture 6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 userDrawn="1"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  <a:endParaRPr lang="en-US" sz="1600" b="1" i="1" spc="1500" baseline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2" name="Picture 41" descr="Logo1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683642" y="4572000"/>
            <a:ext cx="263155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 userDrawn="1"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 userDrawn="1"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 userDrawn="1"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 userDrawn="1"/>
        </p:nvSpPr>
        <p:spPr bwMode="gray">
          <a:xfrm>
            <a:off x="2895600" y="2869096"/>
            <a:ext cx="6248400" cy="6858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" y="2857500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 userDrawn="1"/>
        </p:nvSpPr>
        <p:spPr bwMode="ltGray">
          <a:xfrm>
            <a:off x="2888557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19" name="Group 53"/>
          <p:cNvGrpSpPr>
            <a:grpSpLocks/>
          </p:cNvGrpSpPr>
          <p:nvPr userDrawn="1"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 userDrawn="1"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  <a:endParaRPr lang="en-US" sz="1600" b="1" i="1" spc="1500" baseline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Picture 27" descr="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24400" y="4495800"/>
            <a:ext cx="2438400" cy="1006053"/>
          </a:xfrm>
          <a:prstGeom prst="rect">
            <a:avLst/>
          </a:prstGeom>
        </p:spPr>
      </p:pic>
      <p:sp>
        <p:nvSpPr>
          <p:cNvPr id="29" name="TextBox 28"/>
          <p:cNvSpPr txBox="1"/>
          <p:nvPr userDrawn="1"/>
        </p:nvSpPr>
        <p:spPr>
          <a:xfrm>
            <a:off x="3837218" y="3810000"/>
            <a:ext cx="431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INSTRUCTOR</a:t>
            </a:r>
            <a:r>
              <a:rPr lang="en-US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TRINH HOANG NAM</a:t>
            </a:r>
            <a:r>
              <a:rPr lang="en-US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MSC</a:t>
            </a:r>
            <a:endParaRPr lang="en-US" sz="16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just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just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just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just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139908" y="6474023"/>
            <a:ext cx="3004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u="none" smtClean="0">
                <a:solidFill>
                  <a:srgbClr val="5BB9FF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namth@fpt.edu.vn</a:t>
            </a:r>
            <a:r>
              <a:rPr lang="en-US" sz="1400" u="none" smtClean="0">
                <a:solidFill>
                  <a:srgbClr val="5BB9FF"/>
                </a:solidFill>
                <a:effectLst/>
                <a:latin typeface="Arial" pitchFamily="34" charset="0"/>
                <a:cs typeface="Arial" pitchFamily="34" charset="0"/>
              </a:rPr>
              <a:t> (www.mis.ac.vn)</a:t>
            </a:r>
            <a:endParaRPr lang="en-US" sz="1400" u="none">
              <a:solidFill>
                <a:srgbClr val="5BB9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I2DB</a:t>
            </a:r>
            <a:r>
              <a:rPr lang="en-US" sz="1200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lang="en-US" sz="1200" spc="30" baseline="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The World of Database Systems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 userDrawn="1"/>
        </p:nvPicPr>
        <p:blipFill>
          <a:blip r:embed="rId3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just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just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just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just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just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DBI: The world</a:t>
            </a:r>
            <a:r>
              <a:rPr lang="en-US" sz="1200" b="1" spc="30" baseline="0" smtClean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of database systems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2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345110" y="6474023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u="none" smtClean="0">
                <a:solidFill>
                  <a:srgbClr val="5BB9FF"/>
                </a:solidFill>
                <a:effectLst/>
                <a:latin typeface="Arial" pitchFamily="34" charset="0"/>
                <a:cs typeface="Arial" pitchFamily="34" charset="0"/>
                <a:hlinkClick r:id="rId3"/>
              </a:rPr>
              <a:t>namth36@fe.edu.vn</a:t>
            </a:r>
            <a:endParaRPr lang="en-US" sz="1400" u="none">
              <a:solidFill>
                <a:srgbClr val="5BB9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2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991"/>
            <a:ext cx="8153400" cy="5006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1103313" y="-11113"/>
          <a:ext cx="1238250" cy="11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Image" r:id="rId17" imgW="3646321" imgH="3931376" progId="">
                  <p:embed/>
                </p:oleObj>
              </mc:Choice>
              <mc:Fallback>
                <p:oleObj name="Image" r:id="rId17" imgW="3646321" imgH="3931376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470"/>
                      <a:stretch>
                        <a:fillRect/>
                      </a:stretch>
                    </p:blipFill>
                    <p:spPr bwMode="auto">
                      <a:xfrm>
                        <a:off x="1103313" y="-11113"/>
                        <a:ext cx="1238250" cy="1120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0" y="-11113"/>
          <a:ext cx="1169988" cy="112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Image" r:id="rId19" imgW="2575783" imgH="2545301" progId="">
                  <p:embed/>
                </p:oleObj>
              </mc:Choice>
              <mc:Fallback>
                <p:oleObj name="Image" r:id="rId19" imgW="2575783" imgH="2545301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1113"/>
                        <a:ext cx="1169988" cy="1123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3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1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32"/>
          <p:cNvSpPr>
            <a:spLocks noChangeArrowheads="1"/>
          </p:cNvSpPr>
          <p:nvPr userDrawn="1"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33"/>
          <p:cNvGrpSpPr>
            <a:grpSpLocks/>
          </p:cNvGrpSpPr>
          <p:nvPr userDrawn="1"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21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44"/>
          <p:cNvGrpSpPr>
            <a:grpSpLocks/>
          </p:cNvGrpSpPr>
          <p:nvPr userDrawn="1"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25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45" r:id="rId12"/>
    <p:sldLayoutId id="2147483746" r:id="rId13"/>
  </p:sldLayoutIdLst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smtClean="0"/>
              <a:t>THE WORLD OF DATABASE SYSTEMS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Information Integration</a:t>
            </a:r>
          </a:p>
          <a:p>
            <a:pPr lvl="1"/>
            <a:r>
              <a:rPr lang="en-US" dirty="0" smtClean="0"/>
              <a:t>Join the information contained in many related databases into a whole</a:t>
            </a:r>
          </a:p>
          <a:p>
            <a:pPr lvl="2"/>
            <a:r>
              <a:rPr lang="en-US" dirty="0" smtClean="0"/>
              <a:t>Example: a large company has many divisions, each division have built its own database of products and employees on different </a:t>
            </a:r>
            <a:r>
              <a:rPr lang="en-US" dirty="0" err="1" smtClean="0"/>
              <a:t>DBMS’s</a:t>
            </a:r>
            <a:r>
              <a:rPr lang="en-US" dirty="0" smtClean="0"/>
              <a:t> and different structures</a:t>
            </a:r>
          </a:p>
          <a:p>
            <a:pPr lvl="2"/>
            <a:r>
              <a:rPr lang="en-US" dirty="0" smtClean="0"/>
              <a:t>How we join these databases without any matters</a:t>
            </a:r>
          </a:p>
          <a:p>
            <a:pPr lvl="1"/>
            <a:r>
              <a:rPr lang="en-US" dirty="0" smtClean="0"/>
              <a:t>Need to build structures on top of existing databases, with the goal of integrating the information distributed among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Evolution of Database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Integration (cont.)</a:t>
            </a:r>
          </a:p>
          <a:p>
            <a:pPr lvl="1"/>
            <a:r>
              <a:rPr lang="en-US" dirty="0" smtClean="0"/>
              <a:t>Two popular approaches</a:t>
            </a:r>
          </a:p>
          <a:p>
            <a:pPr lvl="2"/>
            <a:r>
              <a:rPr lang="en-US" dirty="0" smtClean="0"/>
              <a:t>Creation of </a:t>
            </a:r>
            <a:r>
              <a:rPr lang="en-US" b="1" dirty="0" smtClean="0">
                <a:solidFill>
                  <a:srgbClr val="FF0000"/>
                </a:solidFill>
              </a:rPr>
              <a:t>data warehouses</a:t>
            </a:r>
            <a:r>
              <a:rPr lang="en-US" dirty="0" smtClean="0"/>
              <a:t>, where information from many databases is copied periodically, with the appropriate translation, to a central database</a:t>
            </a:r>
          </a:p>
          <a:p>
            <a:pPr lvl="2"/>
            <a:r>
              <a:rPr lang="en-US" dirty="0" smtClean="0"/>
              <a:t>Implementation of a middleware (</a:t>
            </a:r>
            <a:r>
              <a:rPr lang="en-US" b="1" dirty="0" smtClean="0">
                <a:solidFill>
                  <a:srgbClr val="FF0000"/>
                </a:solidFill>
              </a:rPr>
              <a:t>data mining</a:t>
            </a:r>
            <a:r>
              <a:rPr lang="en-US" dirty="0" smtClean="0"/>
              <a:t>) that support an integrated model of the data of the various databases, while translating between this model and the actual models used by each database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Evolution of Database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Users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Database Administrators</a:t>
            </a:r>
            <a:r>
              <a:rPr lang="en-US" dirty="0" smtClean="0"/>
              <a:t>, authorize access to database, coordinate, monitor its use, acquiring software, and hardware resources, …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Database Designers</a:t>
            </a:r>
            <a:r>
              <a:rPr lang="en-US" dirty="0" smtClean="0"/>
              <a:t>, define the content, the structure, the constraints, and functions or transactions against the database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Database End users</a:t>
            </a:r>
            <a:r>
              <a:rPr lang="en-US" dirty="0" smtClean="0"/>
              <a:t>, use data for queries, reports and some of them actually update the database content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DBMS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Definition Language Commands</a:t>
            </a:r>
          </a:p>
          <a:p>
            <a:pPr lvl="1"/>
            <a:r>
              <a:rPr lang="en-US" dirty="0" err="1" smtClean="0"/>
              <a:t>DBA</a:t>
            </a:r>
            <a:r>
              <a:rPr lang="en-US" dirty="0" smtClean="0"/>
              <a:t> needs special authority to execute schema-altering commands</a:t>
            </a:r>
          </a:p>
          <a:p>
            <a:pPr lvl="1"/>
            <a:r>
              <a:rPr lang="en-US" dirty="0" smtClean="0"/>
              <a:t>Schema-altering commands are known as </a:t>
            </a:r>
            <a:r>
              <a:rPr lang="en-US" dirty="0" err="1" smtClean="0"/>
              <a:t>DDL</a:t>
            </a:r>
            <a:r>
              <a:rPr lang="en-US" dirty="0" smtClean="0"/>
              <a:t> commands, and used for defining data structure</a:t>
            </a:r>
          </a:p>
          <a:p>
            <a:pPr lvl="1"/>
            <a:r>
              <a:rPr lang="en-US" dirty="0" smtClean="0"/>
              <a:t>These commands are parsed by a </a:t>
            </a:r>
            <a:r>
              <a:rPr lang="en-US" dirty="0" err="1" smtClean="0"/>
              <a:t>DDL</a:t>
            </a:r>
            <a:r>
              <a:rPr lang="en-US" dirty="0" smtClean="0"/>
              <a:t> processor and passed to the execution engine, then goes through the index/file/record manager to alter the metadata (schema information for the database)</a:t>
            </a:r>
          </a:p>
          <a:p>
            <a:pPr lvl="1"/>
            <a:r>
              <a:rPr lang="en-US" dirty="0" smtClean="0"/>
              <a:t>Examples: CREATE, ALTER, DROP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DBMS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Manipulation Language Commands</a:t>
            </a:r>
          </a:p>
          <a:p>
            <a:pPr lvl="1"/>
            <a:r>
              <a:rPr lang="en-US" dirty="0" smtClean="0"/>
              <a:t>Are used by computer programs or DB users to retrieve, insert, delete, and update data</a:t>
            </a:r>
          </a:p>
          <a:p>
            <a:pPr lvl="1"/>
            <a:r>
              <a:rPr lang="en-US" dirty="0" smtClean="0"/>
              <a:t>Not affect the schema of the database, but affect the content of the database or extract data from database</a:t>
            </a:r>
          </a:p>
          <a:p>
            <a:pPr lvl="1"/>
            <a:r>
              <a:rPr lang="en-US" dirty="0" err="1" smtClean="0"/>
              <a:t>DML</a:t>
            </a:r>
            <a:r>
              <a:rPr lang="en-US" dirty="0" smtClean="0"/>
              <a:t> has two separate subsystems</a:t>
            </a:r>
          </a:p>
          <a:p>
            <a:pPr lvl="2"/>
            <a:r>
              <a:rPr lang="en-US" dirty="0" smtClean="0"/>
              <a:t>Answering the query</a:t>
            </a:r>
          </a:p>
          <a:p>
            <a:pPr lvl="2"/>
            <a:r>
              <a:rPr lang="en-US" dirty="0" smtClean="0"/>
              <a:t>Transaction processing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DBMS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Part 1: Relational Database Modeling</a:t>
            </a:r>
          </a:p>
          <a:p>
            <a:pPr algn="l"/>
            <a:r>
              <a:rPr lang="en-US" dirty="0" smtClean="0"/>
              <a:t>Part 2: Relational Database Programming</a:t>
            </a:r>
          </a:p>
          <a:p>
            <a:pPr algn="l"/>
            <a:r>
              <a:rPr lang="en-US" dirty="0" smtClean="0"/>
              <a:t>Part 3: Semistructured Data Modeling and Programming</a:t>
            </a:r>
          </a:p>
          <a:p>
            <a:pPr algn="l"/>
            <a:r>
              <a:rPr lang="en-US" dirty="0" smtClean="0"/>
              <a:t>Part 4: Database System Implementation</a:t>
            </a:r>
          </a:p>
          <a:p>
            <a:pPr algn="l"/>
            <a:r>
              <a:rPr lang="en-US" dirty="0" smtClean="0"/>
              <a:t>Part 5: Modern Database Issues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Outline of Database System Studies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concepts of:</a:t>
            </a:r>
          </a:p>
          <a:p>
            <a:pPr lvl="1"/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DBMS</a:t>
            </a:r>
          </a:p>
          <a:p>
            <a:pPr lvl="1"/>
            <a:r>
              <a:rPr lang="en-US" dirty="0" smtClean="0"/>
              <a:t>DBS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evolution of database systems</a:t>
            </a:r>
          </a:p>
          <a:p>
            <a:r>
              <a:rPr lang="en-US" dirty="0" smtClean="0"/>
              <a:t>Overview of a database management system</a:t>
            </a:r>
          </a:p>
          <a:p>
            <a:r>
              <a:rPr lang="en-US" dirty="0" smtClean="0"/>
              <a:t>Outline of database system studies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DB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 collection of information that exists over a long period of time</a:t>
            </a:r>
          </a:p>
          <a:p>
            <a:pPr lvl="1"/>
            <a:r>
              <a:rPr lang="en-US" dirty="0" smtClean="0"/>
              <a:t>A collection of data that is managed by a DBMS</a:t>
            </a:r>
          </a:p>
          <a:p>
            <a:r>
              <a:rPr lang="en-US" b="1" smtClean="0">
                <a:solidFill>
                  <a:srgbClr val="FF0000"/>
                </a:solidFill>
              </a:rPr>
              <a:t>DBMS</a:t>
            </a:r>
          </a:p>
          <a:p>
            <a:pPr lvl="1"/>
            <a:r>
              <a:rPr lang="en-US" smtClean="0"/>
              <a:t>A software </a:t>
            </a:r>
            <a:r>
              <a:rPr lang="en-US" dirty="0" smtClean="0"/>
              <a:t>package/system to facilitate the creation and maintenance of a computerized database</a:t>
            </a:r>
          </a:p>
          <a:p>
            <a:r>
              <a:rPr lang="en-US" b="1" smtClean="0">
                <a:solidFill>
                  <a:srgbClr val="FF0000"/>
                </a:solidFill>
              </a:rPr>
              <a:t>DBS</a:t>
            </a:r>
            <a:endParaRPr lang="en-US" smtClean="0"/>
          </a:p>
          <a:p>
            <a:pPr lvl="1"/>
            <a:r>
              <a:rPr lang="en-US" smtClean="0"/>
              <a:t>The </a:t>
            </a:r>
            <a:r>
              <a:rPr lang="en-US" dirty="0" smtClean="0"/>
              <a:t>DBMS software together with the data itself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Evolution of Database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DBMS is expected to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Allow users to create new databases and specify their schemas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Give users the ability to query the data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Support the storage of very large amounts of data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Enable durability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Control access to data from many users at once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Evolution of Database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Early DBMSs</a:t>
            </a:r>
          </a:p>
          <a:p>
            <a:pPr lvl="1"/>
            <a:r>
              <a:rPr lang="en-US" smtClean="0"/>
              <a:t>1960s, the first DBMS evolved from file system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>
              <a:buNone/>
            </a:pPr>
            <a:endParaRPr lang="en-US" smtClean="0"/>
          </a:p>
          <a:p>
            <a:pPr lvl="1"/>
            <a:r>
              <a:rPr lang="en-US" smtClean="0"/>
              <a:t>These DBMS used several data models, such as</a:t>
            </a:r>
          </a:p>
          <a:p>
            <a:pPr lvl="2"/>
            <a:r>
              <a:rPr lang="en-US" smtClean="0"/>
              <a:t>Tree-based model, graph-based network model</a:t>
            </a:r>
          </a:p>
          <a:p>
            <a:pPr lvl="2"/>
            <a:r>
              <a:rPr lang="en-US" smtClean="0"/>
              <a:t>Hierarchical data model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Evolution of Database systems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5908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Yes/No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directly</a:t>
                      </a:r>
                      <a:r>
                        <a:rPr lang="en-US" baseline="0" dirty="0" smtClean="0"/>
                        <a:t> supported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always supported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 Systems</a:t>
            </a:r>
          </a:p>
          <a:p>
            <a:pPr lvl="1"/>
            <a:r>
              <a:rPr lang="en-US" dirty="0" err="1" smtClean="0"/>
              <a:t>1970s</a:t>
            </a:r>
            <a:r>
              <a:rPr lang="en-US" dirty="0" smtClean="0"/>
              <a:t>, Edgar </a:t>
            </a:r>
            <a:r>
              <a:rPr lang="en-US" dirty="0" err="1" smtClean="0"/>
              <a:t>Codd</a:t>
            </a:r>
            <a:r>
              <a:rPr lang="en-US" dirty="0" smtClean="0"/>
              <a:t> defined relational model based on relations</a:t>
            </a:r>
          </a:p>
          <a:p>
            <a:pPr lvl="1"/>
            <a:r>
              <a:rPr lang="en-US" dirty="0" smtClean="0"/>
              <a:t>SQL, the most important query language, was developed by IBM</a:t>
            </a:r>
          </a:p>
          <a:p>
            <a:pPr lvl="1"/>
            <a:r>
              <a:rPr lang="en-US" dirty="0" smtClean="0"/>
              <a:t>1979, Oracle </a:t>
            </a:r>
            <a:r>
              <a:rPr lang="en-US" dirty="0" err="1" smtClean="0"/>
              <a:t>v.2</a:t>
            </a:r>
            <a:r>
              <a:rPr lang="en-US" dirty="0" smtClean="0"/>
              <a:t>, the first commercial RDBMS product using SQL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Evolution of Database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030" y="1495425"/>
            <a:ext cx="8350370" cy="3457575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Evolution of Database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Smaller and Smaller Systems</a:t>
            </a:r>
          </a:p>
          <a:p>
            <a:pPr lvl="1"/>
            <a:r>
              <a:rPr lang="en-US" dirty="0" smtClean="0"/>
              <a:t>Originally, </a:t>
            </a:r>
            <a:r>
              <a:rPr lang="en-US" dirty="0" err="1" smtClean="0"/>
              <a:t>DBMS’s</a:t>
            </a:r>
            <a:r>
              <a:rPr lang="en-US" dirty="0" smtClean="0"/>
              <a:t> were large, expensive software running on large computers</a:t>
            </a:r>
          </a:p>
          <a:p>
            <a:pPr lvl="1"/>
            <a:r>
              <a:rPr lang="en-US" dirty="0" smtClean="0"/>
              <a:t>Today, DBMS can run on PC, Mobile, …</a:t>
            </a:r>
          </a:p>
          <a:p>
            <a:pPr lvl="1">
              <a:buNone/>
            </a:pPr>
            <a:r>
              <a:rPr lang="en-US" dirty="0" smtClean="0">
                <a:sym typeface="Symbol"/>
              </a:rPr>
              <a:t>DB systems based on the relational model are available for even very small machines</a:t>
            </a:r>
          </a:p>
          <a:p>
            <a:r>
              <a:rPr lang="en-US" dirty="0" smtClean="0">
                <a:sym typeface="Symbol"/>
              </a:rPr>
              <a:t>Bigger and Bigger Systems</a:t>
            </a:r>
          </a:p>
          <a:p>
            <a:pPr lvl="1"/>
            <a:r>
              <a:rPr lang="en-US" dirty="0" smtClean="0">
                <a:sym typeface="Symbol"/>
              </a:rPr>
              <a:t>Size of data has been increasingly continuously</a:t>
            </a:r>
          </a:p>
          <a:p>
            <a:pPr lvl="1"/>
            <a:r>
              <a:rPr lang="en-US" dirty="0" smtClean="0">
                <a:sym typeface="Symbol"/>
              </a:rPr>
              <a:t>Many databases store </a:t>
            </a:r>
            <a:r>
              <a:rPr lang="en-US" dirty="0" err="1" smtClean="0">
                <a:sym typeface="Symbol"/>
              </a:rPr>
              <a:t>petabytes</a:t>
            </a:r>
            <a:r>
              <a:rPr lang="en-US" dirty="0" smtClean="0">
                <a:sym typeface="Symbol"/>
              </a:rPr>
              <a:t> and serve it all to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Evolution of Database systems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I2DB_Ch4_2010</Template>
  <TotalTime>329</TotalTime>
  <Words>674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Module</vt:lpstr>
      <vt:lpstr>Image</vt:lpstr>
      <vt:lpstr>THE WORLD OF DATABASE SYSTEMS</vt:lpstr>
      <vt:lpstr>Objectives</vt:lpstr>
      <vt:lpstr>Content</vt:lpstr>
      <vt:lpstr>The Evolution of Database systems</vt:lpstr>
      <vt:lpstr>The Evolution of Database systems</vt:lpstr>
      <vt:lpstr>The Evolution of Database systems</vt:lpstr>
      <vt:lpstr>The Evolution of Database systems</vt:lpstr>
      <vt:lpstr>The Evolution of Database systems</vt:lpstr>
      <vt:lpstr>The Evolution of Database systems</vt:lpstr>
      <vt:lpstr>The Evolution of Database systems</vt:lpstr>
      <vt:lpstr>The Evolution of Database systems</vt:lpstr>
      <vt:lpstr>Overview of DBMS</vt:lpstr>
      <vt:lpstr>Overview of DBMS</vt:lpstr>
      <vt:lpstr>Overview of DBMS</vt:lpstr>
      <vt:lpstr>Outline of Database System Studies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JESSICA</dc:creator>
  <cp:lastModifiedBy>Trinh Hoang Nam</cp:lastModifiedBy>
  <cp:revision>187</cp:revision>
  <dcterms:created xsi:type="dcterms:W3CDTF">2006-08-16T00:00:00Z</dcterms:created>
  <dcterms:modified xsi:type="dcterms:W3CDTF">2017-09-05T20:44:37Z</dcterms:modified>
</cp:coreProperties>
</file>