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31" r:id="rId2"/>
    <p:sldId id="257" r:id="rId3"/>
    <p:sldId id="332" r:id="rId4"/>
    <p:sldId id="258" r:id="rId5"/>
    <p:sldId id="259" r:id="rId6"/>
    <p:sldId id="260" r:id="rId7"/>
    <p:sldId id="261" r:id="rId8"/>
    <p:sldId id="33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334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35" r:id="rId30"/>
    <p:sldId id="281" r:id="rId31"/>
    <p:sldId id="282" r:id="rId32"/>
    <p:sldId id="300" r:id="rId33"/>
    <p:sldId id="283" r:id="rId34"/>
    <p:sldId id="284" r:id="rId35"/>
    <p:sldId id="288" r:id="rId36"/>
    <p:sldId id="289" r:id="rId37"/>
    <p:sldId id="301" r:id="rId38"/>
    <p:sldId id="285" r:id="rId39"/>
    <p:sldId id="290" r:id="rId40"/>
    <p:sldId id="286" r:id="rId41"/>
    <p:sldId id="302" r:id="rId42"/>
    <p:sldId id="287" r:id="rId43"/>
    <p:sldId id="291" r:id="rId44"/>
    <p:sldId id="292" r:id="rId45"/>
    <p:sldId id="303" r:id="rId46"/>
    <p:sldId id="293" r:id="rId47"/>
    <p:sldId id="294" r:id="rId48"/>
    <p:sldId id="304" r:id="rId49"/>
    <p:sldId id="295" r:id="rId50"/>
    <p:sldId id="296" r:id="rId51"/>
    <p:sldId id="297" r:id="rId52"/>
    <p:sldId id="298" r:id="rId53"/>
    <p:sldId id="299" r:id="rId54"/>
    <p:sldId id="305" r:id="rId55"/>
    <p:sldId id="306" r:id="rId56"/>
    <p:sldId id="307" r:id="rId57"/>
    <p:sldId id="312" r:id="rId58"/>
    <p:sldId id="308" r:id="rId59"/>
    <p:sldId id="309" r:id="rId60"/>
    <p:sldId id="310" r:id="rId61"/>
    <p:sldId id="311" r:id="rId62"/>
    <p:sldId id="314" r:id="rId63"/>
    <p:sldId id="315" r:id="rId64"/>
    <p:sldId id="323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3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B37E2A-0050-4614-9BF4-F0F4E9A99152}">
          <p14:sldIdLst>
            <p14:sldId id="331"/>
            <p14:sldId id="257"/>
            <p14:sldId id="332"/>
            <p14:sldId id="258"/>
            <p14:sldId id="259"/>
            <p14:sldId id="260"/>
            <p14:sldId id="261"/>
            <p14:sldId id="33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334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281"/>
            <p14:sldId id="282"/>
            <p14:sldId id="300"/>
            <p14:sldId id="283"/>
            <p14:sldId id="284"/>
            <p14:sldId id="288"/>
            <p14:sldId id="289"/>
            <p14:sldId id="301"/>
            <p14:sldId id="285"/>
            <p14:sldId id="290"/>
            <p14:sldId id="286"/>
            <p14:sldId id="302"/>
            <p14:sldId id="287"/>
            <p14:sldId id="291"/>
            <p14:sldId id="292"/>
            <p14:sldId id="303"/>
            <p14:sldId id="293"/>
            <p14:sldId id="294"/>
            <p14:sldId id="304"/>
            <p14:sldId id="295"/>
            <p14:sldId id="296"/>
            <p14:sldId id="297"/>
            <p14:sldId id="298"/>
            <p14:sldId id="299"/>
            <p14:sldId id="305"/>
            <p14:sldId id="306"/>
            <p14:sldId id="307"/>
            <p14:sldId id="312"/>
            <p14:sldId id="308"/>
            <p14:sldId id="309"/>
            <p14:sldId id="310"/>
            <p14:sldId id="311"/>
            <p14:sldId id="314"/>
            <p14:sldId id="315"/>
            <p14:sldId id="323"/>
            <p14:sldId id="316"/>
            <p14:sldId id="317"/>
            <p14:sldId id="318"/>
            <p14:sldId id="319"/>
            <p14:sldId id="320"/>
            <p14:sldId id="321"/>
            <p14:sldId id="322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69096"/>
            <a:ext cx="6248400" cy="6858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57500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88557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8001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37218" y="3810000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543882" y="647402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</a:rPr>
              <a:t>namth@fe.edu.vn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The Relational Data Model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4" imgW="3646321" imgH="3931376" progId="">
                  <p:embed/>
                </p:oleObj>
              </mc:Choice>
              <mc:Fallback>
                <p:oleObj name="Image" r:id="rId14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16" imgW="2575783" imgH="2545301" progId="">
                  <p:embed/>
                </p:oleObj>
              </mc:Choice>
              <mc:Fallback>
                <p:oleObj name="Image" r:id="rId16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RELATIONAL DATA MODEL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a columns of a relation</a:t>
            </a:r>
          </a:p>
          <a:p>
            <a:pPr lvl="1"/>
            <a:r>
              <a:rPr lang="en-US" dirty="0" smtClean="0"/>
              <a:t>appears at the top of the columns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7127"/>
              </p:ext>
            </p:extLst>
          </p:nvPr>
        </p:nvGraphicFramePr>
        <p:xfrm>
          <a:off x="990600" y="3622040"/>
          <a:ext cx="72364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51932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2.3: The relation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schema</a:t>
            </a:r>
          </a:p>
          <a:p>
            <a:pPr lvl="1"/>
            <a:r>
              <a:rPr lang="en-US" dirty="0" smtClean="0"/>
              <a:t>Relation’s name</a:t>
            </a:r>
          </a:p>
          <a:p>
            <a:pPr lvl="1"/>
            <a:r>
              <a:rPr lang="en-US" dirty="0" smtClean="0"/>
              <a:t>Set of attributes for this relation</a:t>
            </a:r>
          </a:p>
          <a:p>
            <a:pPr lvl="1"/>
            <a:r>
              <a:rPr lang="en-US" dirty="0" smtClean="0"/>
              <a:t>I.e.</a:t>
            </a:r>
            <a:r>
              <a:rPr lang="en-US" b="1" dirty="0" smtClean="0"/>
              <a:t> Movies</a:t>
            </a:r>
            <a:r>
              <a:rPr lang="en-US" dirty="0" smtClean="0"/>
              <a:t> (title, year, length, genre)</a:t>
            </a:r>
          </a:p>
          <a:p>
            <a:r>
              <a:rPr lang="en-US" dirty="0" smtClean="0"/>
              <a:t>Database schema</a:t>
            </a:r>
          </a:p>
          <a:p>
            <a:pPr lvl="1"/>
            <a:r>
              <a:rPr lang="en-US" dirty="0" smtClean="0"/>
              <a:t>Set of schemas for the relations of a 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The rows of a relation, excepted the header row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has one component for each attribute of the relation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We shall use the order in which the attributes were listed in relation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04815"/>
              </p:ext>
            </p:extLst>
          </p:nvPr>
        </p:nvGraphicFramePr>
        <p:xfrm>
          <a:off x="990600" y="3393440"/>
          <a:ext cx="72364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Each component of each </a:t>
            </a:r>
            <a:r>
              <a:rPr lang="en-US" dirty="0" err="1" smtClean="0"/>
              <a:t>tuple</a:t>
            </a:r>
            <a:r>
              <a:rPr lang="en-US" dirty="0" smtClean="0"/>
              <a:t> must be elementary type such as INTEGER or STRING</a:t>
            </a:r>
          </a:p>
          <a:p>
            <a:pPr lvl="1"/>
            <a:r>
              <a:rPr lang="en-US" dirty="0" smtClean="0"/>
              <a:t>It is not permitted for a value to be a record structure, set, list, array, or any type that can have its values broken into smaller components</a:t>
            </a:r>
          </a:p>
          <a:p>
            <a:pPr lvl="1"/>
            <a:r>
              <a:rPr lang="en-US" b="1" dirty="0" smtClean="0"/>
              <a:t>Domain</a:t>
            </a:r>
            <a:r>
              <a:rPr lang="en-US" b="1" i="1" dirty="0" smtClean="0"/>
              <a:t> </a:t>
            </a:r>
            <a:r>
              <a:rPr lang="en-US" dirty="0" smtClean="0"/>
              <a:t> is a particular elementary type of attribute</a:t>
            </a:r>
          </a:p>
          <a:p>
            <a:pPr lvl="1"/>
            <a:r>
              <a:rPr lang="en-US" dirty="0" smtClean="0"/>
              <a:t>The components of any </a:t>
            </a:r>
            <a:r>
              <a:rPr lang="en-US" dirty="0" err="1" smtClean="0"/>
              <a:t>tuple</a:t>
            </a:r>
            <a:r>
              <a:rPr lang="en-US" dirty="0" smtClean="0"/>
              <a:t> must have a value that belongs to the domain of the corresponding column</a:t>
            </a:r>
          </a:p>
          <a:p>
            <a:pPr lvl="1"/>
            <a:r>
              <a:rPr lang="en-US" dirty="0" smtClean="0"/>
              <a:t>Example in figure 2.3</a:t>
            </a:r>
          </a:p>
          <a:p>
            <a:pPr lvl="1">
              <a:buNone/>
            </a:pPr>
            <a:r>
              <a:rPr lang="en-US" b="1" dirty="0" smtClean="0"/>
              <a:t>		</a:t>
            </a:r>
            <a:r>
              <a:rPr lang="en-US" sz="2400" b="1" dirty="0" smtClean="0"/>
              <a:t>Movies(title:string,year:integer,length:integer,genre:string)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971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Equivalent Representation of a Relation</a:t>
            </a:r>
          </a:p>
          <a:p>
            <a:pPr lvl="1"/>
            <a:r>
              <a:rPr lang="en-US" dirty="0" smtClean="0"/>
              <a:t>Relations are sets of </a:t>
            </a:r>
            <a:r>
              <a:rPr lang="en-US" dirty="0" err="1" smtClean="0"/>
              <a:t>tuples</a:t>
            </a:r>
            <a:r>
              <a:rPr lang="en-US" dirty="0" smtClean="0"/>
              <a:t>, not lists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The order in which the </a:t>
            </a:r>
            <a:r>
              <a:rPr lang="en-US" dirty="0" err="1" smtClean="0"/>
              <a:t>tuples</a:t>
            </a:r>
            <a:r>
              <a:rPr lang="en-US" dirty="0" smtClean="0"/>
              <a:t> of a relation are presented is not important</a:t>
            </a:r>
          </a:p>
          <a:p>
            <a:pPr lvl="1"/>
            <a:r>
              <a:rPr lang="en-US" dirty="0" smtClean="0"/>
              <a:t>Reorder the attributes </a:t>
            </a:r>
            <a:r>
              <a:rPr lang="en-US" dirty="0" smtClean="0">
                <a:sym typeface="Symbol"/>
              </a:rPr>
              <a:t> reorder the columns  reorder the components of </a:t>
            </a:r>
            <a:r>
              <a:rPr lang="en-US" dirty="0" err="1" smtClean="0">
                <a:sym typeface="Symbol"/>
              </a:rPr>
              <a:t>tuples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56604"/>
              </p:ext>
            </p:extLst>
          </p:nvPr>
        </p:nvGraphicFramePr>
        <p:xfrm>
          <a:off x="1905000" y="4612640"/>
          <a:ext cx="566124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4068"/>
                <a:gridCol w="1235996"/>
                <a:gridCol w="2321243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617220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2.4: Another presentation of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Relation Instances</a:t>
            </a:r>
          </a:p>
          <a:p>
            <a:pPr lvl="1"/>
            <a:r>
              <a:rPr lang="en-US" dirty="0" smtClean="0"/>
              <a:t>A relation Movies is changing over time</a:t>
            </a:r>
          </a:p>
          <a:p>
            <a:pPr lvl="2"/>
            <a:r>
              <a:rPr lang="en-US" b="1" dirty="0" smtClean="0"/>
              <a:t>Insert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r>
              <a:rPr lang="en-US" dirty="0" smtClean="0"/>
              <a:t> for new movie as these appear</a:t>
            </a:r>
          </a:p>
          <a:p>
            <a:pPr lvl="2"/>
            <a:r>
              <a:rPr lang="en-US" b="1" dirty="0" smtClean="0"/>
              <a:t>Edit</a:t>
            </a:r>
            <a:r>
              <a:rPr lang="en-US" dirty="0" smtClean="0"/>
              <a:t> existing </a:t>
            </a:r>
            <a:r>
              <a:rPr lang="en-US" dirty="0" err="1" smtClean="0"/>
              <a:t>tuples</a:t>
            </a:r>
            <a:r>
              <a:rPr lang="en-US" dirty="0" smtClean="0"/>
              <a:t> if there are some modifications</a:t>
            </a:r>
          </a:p>
          <a:p>
            <a:pPr lvl="2"/>
            <a:r>
              <a:rPr lang="en-US" b="1" dirty="0" smtClean="0"/>
              <a:t>Delete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Relation schema can be changed, but expensive and not often</a:t>
            </a:r>
          </a:p>
          <a:p>
            <a:pPr lvl="2"/>
            <a:r>
              <a:rPr lang="en-US" b="1" dirty="0" smtClean="0"/>
              <a:t>Add</a:t>
            </a:r>
            <a:r>
              <a:rPr lang="en-US" dirty="0" smtClean="0"/>
              <a:t> new attributes to relation schema</a:t>
            </a:r>
          </a:p>
          <a:p>
            <a:pPr lvl="2"/>
            <a:r>
              <a:rPr lang="en-US" b="1" dirty="0" smtClean="0"/>
              <a:t>Alter</a:t>
            </a:r>
            <a:r>
              <a:rPr lang="en-US" dirty="0" smtClean="0"/>
              <a:t> existing attributes of relation schema</a:t>
            </a:r>
          </a:p>
          <a:p>
            <a:pPr lvl="2"/>
            <a:r>
              <a:rPr lang="en-US" b="1" dirty="0" smtClean="0"/>
              <a:t>Drop</a:t>
            </a:r>
            <a:r>
              <a:rPr lang="en-US" dirty="0" smtClean="0"/>
              <a:t> attributes of relation schema</a:t>
            </a:r>
          </a:p>
          <a:p>
            <a:pPr lvl="1"/>
            <a:r>
              <a:rPr lang="en-US" dirty="0" smtClean="0"/>
              <a:t>A set of (current) </a:t>
            </a:r>
            <a:r>
              <a:rPr lang="en-US" dirty="0" err="1" smtClean="0"/>
              <a:t>tuples</a:t>
            </a:r>
            <a:r>
              <a:rPr lang="en-US" dirty="0" smtClean="0"/>
              <a:t> for a given relation is an (current) instance of that relation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1534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Keys of Relations</a:t>
            </a:r>
          </a:p>
          <a:p>
            <a:pPr lvl="1"/>
            <a:r>
              <a:rPr lang="en-US" dirty="0" smtClean="0"/>
              <a:t>A set of attributes forms a key for a relation if we don’t allow two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b="1" dirty="0" smtClean="0"/>
              <a:t>all</a:t>
            </a:r>
            <a:r>
              <a:rPr lang="en-US" dirty="0" smtClean="0"/>
              <a:t> relation instance to have the same values in all attributes of the key</a:t>
            </a:r>
          </a:p>
          <a:p>
            <a:pPr lvl="1"/>
            <a:r>
              <a:rPr lang="en-US" dirty="0" smtClean="0"/>
              <a:t>Example: in Figure 2.3, we consider that there could not ever be two movies that had both the same title and the same year. So, we choose a set of </a:t>
            </a:r>
            <a:r>
              <a:rPr lang="en-US" b="1" i="1" dirty="0" smtClean="0"/>
              <a:t>title</a:t>
            </a:r>
            <a:r>
              <a:rPr lang="en-US" dirty="0" smtClean="0"/>
              <a:t>, and </a:t>
            </a:r>
            <a:r>
              <a:rPr lang="en-US" b="1" i="1" dirty="0" smtClean="0"/>
              <a:t>year</a:t>
            </a:r>
            <a:r>
              <a:rPr lang="en-US" dirty="0" smtClean="0"/>
              <a:t> as a key</a:t>
            </a:r>
            <a:endParaRPr lang="en-US" dirty="0"/>
          </a:p>
          <a:p>
            <a:pPr lvl="2"/>
            <a:r>
              <a:rPr lang="en-US" dirty="0" smtClean="0"/>
              <a:t>Movies(</a:t>
            </a:r>
            <a:r>
              <a:rPr lang="en-US" u="sng" dirty="0" smtClean="0"/>
              <a:t>title, year</a:t>
            </a:r>
            <a:r>
              <a:rPr lang="en-US" dirty="0" smtClean="0"/>
              <a:t>, length, genre)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2560"/>
              </p:ext>
            </p:extLst>
          </p:nvPr>
        </p:nvGraphicFramePr>
        <p:xfrm>
          <a:off x="990600" y="4937760"/>
          <a:ext cx="7169457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8846"/>
                <a:gridCol w="1224552"/>
                <a:gridCol w="1498253"/>
                <a:gridCol w="1297806"/>
              </a:tblGrid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Database Schema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2497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Movies(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length: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genre: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studioName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producerC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string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494074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MovieStar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gender: char,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birthdate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date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060" y="2286000"/>
            <a:ext cx="2465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StarsIn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starName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891" y="4494074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MovieExec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name: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cert#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netWorth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845" y="22860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Studio(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Table = </a:t>
            </a:r>
            <a:r>
              <a:rPr lang="en-US" i="1" dirty="0" smtClean="0"/>
              <a:t>relation</a:t>
            </a:r>
            <a:endParaRPr lang="en-US" dirty="0" smtClean="0"/>
          </a:p>
          <a:p>
            <a:r>
              <a:rPr lang="en-US" dirty="0" smtClean="0"/>
              <a:t>Column headers = </a:t>
            </a:r>
            <a:r>
              <a:rPr lang="en-US" i="1" dirty="0" smtClean="0"/>
              <a:t>attributes</a:t>
            </a:r>
            <a:endParaRPr lang="en-US" dirty="0" smtClean="0"/>
          </a:p>
          <a:p>
            <a:r>
              <a:rPr lang="en-US" dirty="0" smtClean="0"/>
              <a:t>Row = </a:t>
            </a:r>
            <a:r>
              <a:rPr lang="en-US" i="1" dirty="0" err="1" smtClean="0"/>
              <a:t>tuple</a:t>
            </a:r>
            <a:endParaRPr lang="en-US" dirty="0" smtClean="0"/>
          </a:p>
          <a:p>
            <a:r>
              <a:rPr lang="en-US" i="1" dirty="0" smtClean="0"/>
              <a:t>Relation schema </a:t>
            </a:r>
            <a:r>
              <a:rPr lang="en-US" dirty="0" smtClean="0"/>
              <a:t>= </a:t>
            </a:r>
            <a:r>
              <a:rPr lang="en-US" dirty="0" err="1" smtClean="0"/>
              <a:t>relation_name</a:t>
            </a:r>
            <a:r>
              <a:rPr lang="en-US" dirty="0" smtClean="0"/>
              <a:t>(&lt;list of attributes&gt;)</a:t>
            </a:r>
          </a:p>
          <a:p>
            <a:r>
              <a:rPr lang="en-US" i="1" dirty="0" smtClean="0"/>
              <a:t>Relation instance</a:t>
            </a:r>
            <a:r>
              <a:rPr lang="en-US" dirty="0" smtClean="0"/>
              <a:t> = current set of rows for a relation schema</a:t>
            </a:r>
          </a:p>
          <a:p>
            <a:r>
              <a:rPr lang="en-US" i="1" dirty="0" smtClean="0"/>
              <a:t>Database schema</a:t>
            </a:r>
            <a:r>
              <a:rPr lang="en-US" dirty="0" smtClean="0"/>
              <a:t> = collection of relation schemas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1: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model</a:t>
            </a:r>
          </a:p>
          <a:p>
            <a:r>
              <a:rPr lang="en-US" dirty="0" smtClean="0"/>
              <a:t>Often a good match for the way we think about our data</a:t>
            </a:r>
          </a:p>
          <a:p>
            <a:r>
              <a:rPr lang="en-US" dirty="0" smtClean="0"/>
              <a:t>Abstract model that underlies SQL, the most important language in DBMS today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2: Why relations?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Relational data model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19400"/>
            <a:ext cx="84582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2.3. DEFINING A RELATION SCHEMA IN SQL</a:t>
            </a:r>
            <a:endParaRPr lang="en-U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the principle language used to describe and manipulate relation databases</a:t>
            </a:r>
          </a:p>
          <a:p>
            <a:pPr lvl="1"/>
            <a:r>
              <a:rPr lang="en-US" dirty="0" smtClean="0"/>
              <a:t>Data Definition Language: declare database schemas</a:t>
            </a:r>
          </a:p>
          <a:p>
            <a:pPr lvl="1"/>
            <a:r>
              <a:rPr lang="en-US" dirty="0" smtClean="0"/>
              <a:t>Data Manipulation Language: query databases and modify the 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 in SQL</a:t>
            </a:r>
          </a:p>
          <a:p>
            <a:pPr lvl="1"/>
            <a:r>
              <a:rPr lang="en-US" dirty="0" smtClean="0"/>
              <a:t>Stored relations (called </a:t>
            </a:r>
            <a:r>
              <a:rPr lang="en-US" b="1" i="1" dirty="0" smtClean="0"/>
              <a:t>tables</a:t>
            </a:r>
            <a:r>
              <a:rPr lang="en-US" dirty="0" smtClean="0"/>
              <a:t>) – a relation that exists in the database and that can be modified by changing its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b="1" i="1" dirty="0" smtClean="0"/>
              <a:t>Views</a:t>
            </a:r>
            <a:r>
              <a:rPr lang="en-US" dirty="0" smtClean="0"/>
              <a:t>, relations defined by a computation – these are not stored, but are constructed, in whole or in part</a:t>
            </a:r>
          </a:p>
          <a:p>
            <a:pPr lvl="1"/>
            <a:r>
              <a:rPr lang="en-US" b="1" i="1" dirty="0" smtClean="0"/>
              <a:t>Temporary tables</a:t>
            </a:r>
            <a:r>
              <a:rPr lang="en-US" dirty="0" smtClean="0"/>
              <a:t> – these are constructed by SQL when it performs its job, and are thrown away and not stored</a:t>
            </a:r>
          </a:p>
          <a:p>
            <a:r>
              <a:rPr lang="en-US" dirty="0" smtClean="0"/>
              <a:t>SQL command for creating tables</a:t>
            </a:r>
          </a:p>
          <a:p>
            <a:pPr lvl="1"/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Types, supported by SQL systems</a:t>
            </a:r>
          </a:p>
          <a:p>
            <a:pPr lvl="1"/>
            <a:r>
              <a:rPr lang="en-US" dirty="0" smtClean="0"/>
              <a:t>Character strings of fixed or varying length </a:t>
            </a:r>
            <a:r>
              <a:rPr lang="en-US" b="1" i="1" dirty="0" smtClean="0"/>
              <a:t>char</a:t>
            </a:r>
            <a:r>
              <a:rPr lang="en-US" dirty="0" smtClean="0"/>
              <a:t>(n), </a:t>
            </a:r>
            <a:r>
              <a:rPr lang="en-US" b="1" i="1" dirty="0" err="1" smtClean="0"/>
              <a:t>varchar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Bit strings of fixed or varying length </a:t>
            </a:r>
            <a:r>
              <a:rPr lang="en-US" b="1" i="1" dirty="0" smtClean="0"/>
              <a:t>bit</a:t>
            </a:r>
            <a:r>
              <a:rPr lang="en-US" dirty="0" smtClean="0"/>
              <a:t>(n), </a:t>
            </a:r>
            <a:r>
              <a:rPr lang="en-US" b="1" i="1" dirty="0" smtClean="0"/>
              <a:t>bit varying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Boolean type, </a:t>
            </a:r>
            <a:r>
              <a:rPr lang="en-US" b="1" i="1" dirty="0" smtClean="0"/>
              <a:t>true</a:t>
            </a:r>
            <a:r>
              <a:rPr lang="en-US" dirty="0" smtClean="0"/>
              <a:t>, </a:t>
            </a:r>
            <a:r>
              <a:rPr lang="en-US" b="1" i="1" dirty="0" smtClean="0"/>
              <a:t>false</a:t>
            </a:r>
            <a:r>
              <a:rPr lang="en-US" dirty="0" smtClean="0"/>
              <a:t>, and </a:t>
            </a:r>
            <a:r>
              <a:rPr lang="en-US" b="1" i="1" dirty="0" smtClean="0"/>
              <a:t>unknown</a:t>
            </a:r>
            <a:endParaRPr lang="en-US" dirty="0" smtClean="0"/>
          </a:p>
          <a:p>
            <a:pPr lvl="1"/>
            <a:r>
              <a:rPr lang="en-US" b="1" i="1" dirty="0" err="1" smtClean="0"/>
              <a:t>Int</a:t>
            </a:r>
            <a:r>
              <a:rPr lang="en-US" dirty="0" smtClean="0"/>
              <a:t>, </a:t>
            </a:r>
            <a:r>
              <a:rPr lang="en-US" b="1" i="1" dirty="0" smtClean="0"/>
              <a:t>integer</a:t>
            </a:r>
            <a:endParaRPr lang="en-US" dirty="0" smtClean="0"/>
          </a:p>
          <a:p>
            <a:pPr lvl="1"/>
            <a:r>
              <a:rPr lang="en-US" dirty="0" smtClean="0"/>
              <a:t>Floating point numbers </a:t>
            </a:r>
            <a:r>
              <a:rPr lang="en-US" b="1" i="1" dirty="0" smtClean="0"/>
              <a:t>float</a:t>
            </a:r>
            <a:r>
              <a:rPr lang="en-US" dirty="0" smtClean="0"/>
              <a:t>, </a:t>
            </a:r>
            <a:r>
              <a:rPr lang="en-US" b="1" i="1" dirty="0" smtClean="0"/>
              <a:t>real</a:t>
            </a:r>
            <a:r>
              <a:rPr lang="en-US" dirty="0" smtClean="0"/>
              <a:t>, </a:t>
            </a:r>
            <a:r>
              <a:rPr lang="en-US" b="1" i="1" dirty="0" smtClean="0"/>
              <a:t>double</a:t>
            </a:r>
            <a:r>
              <a:rPr lang="en-US" dirty="0" smtClean="0"/>
              <a:t>, </a:t>
            </a:r>
            <a:r>
              <a:rPr lang="en-US" b="1" i="1" dirty="0" smtClean="0"/>
              <a:t>decimal</a:t>
            </a:r>
            <a:r>
              <a:rPr lang="en-US" dirty="0" smtClean="0"/>
              <a:t>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Date</a:t>
            </a:r>
            <a:r>
              <a:rPr lang="en-US" dirty="0" smtClean="0"/>
              <a:t>, </a:t>
            </a:r>
            <a:r>
              <a:rPr lang="en-US" b="1" i="1" dirty="0" smtClean="0"/>
              <a:t>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Table Declarations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209800"/>
            <a:ext cx="33009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Movies (</a:t>
            </a:r>
          </a:p>
          <a:p>
            <a:r>
              <a:rPr lang="en-US" dirty="0" smtClean="0"/>
              <a:t>     title		CHAR(100),</a:t>
            </a:r>
          </a:p>
          <a:p>
            <a:r>
              <a:rPr lang="en-US" dirty="0" smtClean="0"/>
              <a:t>     year		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length	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genre		CHAR(10),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studioName</a:t>
            </a:r>
            <a:r>
              <a:rPr lang="en-US" dirty="0" smtClean="0"/>
              <a:t>	CHAR(30),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producerC</a:t>
            </a:r>
            <a:r>
              <a:rPr lang="en-US" dirty="0" smtClean="0"/>
              <a:t>#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6482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2.7: SQL declaration of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 smtClean="0"/>
              <a:t>Modifying Relation Schemas</a:t>
            </a:r>
          </a:p>
          <a:p>
            <a:pPr lvl="1"/>
            <a:r>
              <a:rPr lang="en-US" dirty="0" smtClean="0"/>
              <a:t>Delete a relation R</a:t>
            </a:r>
          </a:p>
          <a:p>
            <a:pPr lvl="2"/>
            <a:r>
              <a:rPr lang="en-US" b="1" dirty="0" smtClean="0"/>
              <a:t>DROP TABLE</a:t>
            </a:r>
            <a:r>
              <a:rPr lang="en-US" dirty="0" smtClean="0"/>
              <a:t> R;</a:t>
            </a:r>
          </a:p>
          <a:p>
            <a:pPr lvl="1"/>
            <a:r>
              <a:rPr lang="en-US" dirty="0" smtClean="0"/>
              <a:t>Modify a relation schema by keyword ALTER TABLE</a:t>
            </a:r>
          </a:p>
          <a:p>
            <a:pPr lvl="2"/>
            <a:r>
              <a:rPr lang="en-US" b="1" dirty="0" smtClean="0"/>
              <a:t>ALTER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MovieStar</a:t>
            </a:r>
            <a:r>
              <a:rPr lang="en-US" dirty="0" smtClean="0"/>
              <a:t> </a:t>
            </a:r>
            <a:r>
              <a:rPr lang="en-US" b="1" dirty="0" smtClean="0"/>
              <a:t>ADD</a:t>
            </a:r>
            <a:r>
              <a:rPr lang="en-US" dirty="0" smtClean="0"/>
              <a:t> phone CHAR(15);</a:t>
            </a:r>
          </a:p>
          <a:p>
            <a:pPr lvl="2"/>
            <a:r>
              <a:rPr lang="en-US" b="1" dirty="0" smtClean="0"/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MovieStar</a:t>
            </a:r>
            <a:r>
              <a:rPr lang="en-US" dirty="0" smtClean="0"/>
              <a:t> </a:t>
            </a:r>
            <a:r>
              <a:rPr lang="en-US" b="1" dirty="0" smtClean="0"/>
              <a:t>DROP</a:t>
            </a:r>
            <a:r>
              <a:rPr lang="en-US" dirty="0" smtClean="0"/>
              <a:t> phone;</a:t>
            </a:r>
          </a:p>
          <a:p>
            <a:pPr lvl="2"/>
            <a:r>
              <a:rPr lang="en-US" b="1" dirty="0" smtClean="0"/>
              <a:t>ALTER TABLE</a:t>
            </a:r>
            <a:r>
              <a:rPr lang="en-US" dirty="0" smtClean="0"/>
              <a:t> MovieStart </a:t>
            </a:r>
            <a:r>
              <a:rPr lang="en-US" b="1" dirty="0" smtClean="0"/>
              <a:t>ALTER COLUMN</a:t>
            </a:r>
            <a:r>
              <a:rPr lang="en-US" dirty="0" smtClean="0"/>
              <a:t> name CHAR(50);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We can define default value when declare attribute and its data type by keyword </a:t>
            </a:r>
            <a:r>
              <a:rPr lang="en-US" b="1" i="1" dirty="0" smtClean="0"/>
              <a:t>default</a:t>
            </a:r>
            <a:r>
              <a:rPr lang="en-US" dirty="0" smtClean="0"/>
              <a:t> and an appropriate value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gender CHAR(1) Default ‘?’</a:t>
            </a:r>
          </a:p>
          <a:p>
            <a:pPr lvl="2"/>
            <a:r>
              <a:rPr lang="en-US" dirty="0" err="1" smtClean="0"/>
              <a:t>birthdate</a:t>
            </a:r>
            <a:r>
              <a:rPr lang="en-US" dirty="0" smtClean="0"/>
              <a:t> DATE DEFAULT DATE ‘0000-00-00’</a:t>
            </a:r>
          </a:p>
          <a:p>
            <a:pPr lvl="1"/>
            <a:r>
              <a:rPr lang="en-US" dirty="0" smtClean="0"/>
              <a:t>ALTER TABLE </a:t>
            </a:r>
            <a:r>
              <a:rPr lang="en-US" dirty="0" err="1" smtClean="0"/>
              <a:t>MovieStar</a:t>
            </a:r>
            <a:r>
              <a:rPr lang="en-US" dirty="0" smtClean="0"/>
              <a:t> ADD phone CHAR(16) DEFAULT ‘unlisted’;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Declaring Keys</a:t>
            </a:r>
          </a:p>
          <a:p>
            <a:pPr lvl="1"/>
            <a:r>
              <a:rPr lang="en-US" dirty="0" smtClean="0"/>
              <a:t>Two ways to declare keys in the CREATE TABLE statement</a:t>
            </a:r>
          </a:p>
          <a:p>
            <a:pPr lvl="2"/>
            <a:r>
              <a:rPr lang="en-US" dirty="0" smtClean="0"/>
              <a:t>Declare one attribute to be a key when that attribute is listed in the relation schema</a:t>
            </a:r>
          </a:p>
          <a:p>
            <a:pPr lvl="2"/>
            <a:r>
              <a:rPr lang="en-US" dirty="0" smtClean="0"/>
              <a:t>After finish a list of attributes, declare a set of attributes as a key</a:t>
            </a:r>
          </a:p>
          <a:p>
            <a:pPr lvl="1"/>
            <a:r>
              <a:rPr lang="en-US" dirty="0" smtClean="0"/>
              <a:t>If the key consists of more than one attribute, we must use method (2)</a:t>
            </a:r>
          </a:p>
          <a:p>
            <a:pPr lvl="1"/>
            <a:r>
              <a:rPr lang="en-US" dirty="0" smtClean="0"/>
              <a:t>If the key is a single attribute, either method may be used</a:t>
            </a:r>
          </a:p>
          <a:p>
            <a:pPr lvl="1"/>
            <a:r>
              <a:rPr lang="en-US" dirty="0" smtClean="0"/>
              <a:t>Two declarations are used to indicate key</a:t>
            </a:r>
          </a:p>
          <a:p>
            <a:pPr lvl="2"/>
            <a:r>
              <a:rPr lang="en-US" dirty="0" smtClean="0"/>
              <a:t>PRIMARY KEY</a:t>
            </a:r>
          </a:p>
          <a:p>
            <a:pPr lvl="2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NULL values are available for UNIQUE KEY, but not for PRIMARY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Relation Schema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3405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MovieStar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 name CHAR(30) PRIMARY KEY,</a:t>
            </a:r>
          </a:p>
          <a:p>
            <a:r>
              <a:rPr lang="en-US" dirty="0" smtClean="0"/>
              <a:t>     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r>
              <a:rPr lang="en-US" dirty="0" smtClean="0"/>
              <a:t>     gender CHAR(1),</a:t>
            </a:r>
          </a:p>
          <a:p>
            <a:r>
              <a:rPr lang="en-US" dirty="0" smtClean="0"/>
              <a:t>     </a:t>
            </a:r>
            <a:r>
              <a:rPr lang="en-US" err="1" smtClean="0"/>
              <a:t>birthdate</a:t>
            </a:r>
            <a:r>
              <a:rPr lang="en-US" smtClean="0"/>
              <a:t> DATETIME</a:t>
            </a:r>
            <a:endParaRPr lang="en-US" dirty="0" smtClean="0"/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40875"/>
            <a:ext cx="2795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MovieStar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 name CHAR(30),</a:t>
            </a:r>
          </a:p>
          <a:p>
            <a:r>
              <a:rPr lang="en-US" dirty="0" smtClean="0"/>
              <a:t>     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r>
              <a:rPr lang="en-US" dirty="0" smtClean="0"/>
              <a:t>     gender CHAR(1),</a:t>
            </a:r>
          </a:p>
          <a:p>
            <a:r>
              <a:rPr lang="en-US" dirty="0" smtClean="0"/>
              <a:t>     </a:t>
            </a:r>
            <a:r>
              <a:rPr lang="en-US" err="1" smtClean="0"/>
              <a:t>birthdate</a:t>
            </a:r>
            <a:r>
              <a:rPr lang="en-US" smtClean="0"/>
              <a:t> DATETIME,</a:t>
            </a:r>
            <a:endParaRPr lang="en-US" dirty="0" smtClean="0"/>
          </a:p>
          <a:p>
            <a:r>
              <a:rPr lang="en-US" dirty="0" smtClean="0"/>
              <a:t>     PRIMARY KEY (name)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9327" y="2202398"/>
            <a:ext cx="3177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Movies (</a:t>
            </a:r>
          </a:p>
          <a:p>
            <a:r>
              <a:rPr lang="en-US" dirty="0" smtClean="0"/>
              <a:t>     title CHAR(100),</a:t>
            </a:r>
          </a:p>
          <a:p>
            <a:r>
              <a:rPr lang="en-US" dirty="0" smtClean="0"/>
              <a:t>     year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length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genre CHAR(10),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studioName</a:t>
            </a:r>
            <a:r>
              <a:rPr lang="en-US" dirty="0" smtClean="0"/>
              <a:t> CHAR(30),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producerC</a:t>
            </a:r>
            <a:r>
              <a:rPr lang="en-US" dirty="0" smtClean="0"/>
              <a:t>#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PRIMARY KEY (</a:t>
            </a:r>
            <a:r>
              <a:rPr lang="en-US" dirty="0" err="1" smtClean="0"/>
              <a:t>title,year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19400"/>
            <a:ext cx="84582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2.4. AN ALGEBRAIC QUERY LANGUAGE</a:t>
            </a:r>
            <a:endParaRPr lang="en-U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819400"/>
            <a:ext cx="5257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2.1. DATA MODELS</a:t>
            </a:r>
            <a:endParaRPr lang="en-U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3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An algebra consists of operators and atomic operands</a:t>
            </a:r>
          </a:p>
          <a:p>
            <a:pPr lvl="1"/>
            <a:r>
              <a:rPr lang="en-US" dirty="0" smtClean="0"/>
              <a:t>Relational algebra is an example of an algebra, its atomic operands are</a:t>
            </a:r>
          </a:p>
          <a:p>
            <a:pPr lvl="2"/>
            <a:r>
              <a:rPr lang="en-US" dirty="0" smtClean="0"/>
              <a:t>Variables that stand for relations</a:t>
            </a:r>
          </a:p>
          <a:p>
            <a:pPr lvl="2"/>
            <a:r>
              <a:rPr lang="en-US" dirty="0" smtClean="0"/>
              <a:t>Constants, which are finite relations</a:t>
            </a:r>
          </a:p>
          <a:p>
            <a:pPr lvl="1"/>
            <a:r>
              <a:rPr lang="en-US" dirty="0" smtClean="0"/>
              <a:t>Relational algebra is a set of operations on relations</a:t>
            </a:r>
          </a:p>
          <a:p>
            <a:pPr lvl="1"/>
            <a:r>
              <a:rPr lang="en-US" dirty="0" smtClean="0"/>
              <a:t>Operations operate on one or more relations to create new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Algebraic Query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algebra fall into four classes</a:t>
            </a:r>
          </a:p>
          <a:p>
            <a:pPr lvl="1"/>
            <a:r>
              <a:rPr lang="en-US" dirty="0" smtClean="0"/>
              <a:t>Set operations – union, intersection, difference</a:t>
            </a:r>
          </a:p>
          <a:p>
            <a:pPr lvl="1"/>
            <a:r>
              <a:rPr lang="en-US" dirty="0" smtClean="0"/>
              <a:t>Selection and projection</a:t>
            </a:r>
          </a:p>
          <a:p>
            <a:pPr lvl="1"/>
            <a:r>
              <a:rPr lang="en-US" dirty="0" smtClean="0"/>
              <a:t>Cartesian product and joins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Algebraic Query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set operations on relations?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</a:t>
            </a:r>
            <a:r>
              <a:rPr lang="en-US" b="1" dirty="0" smtClean="0">
                <a:latin typeface="Symbol" pitchFamily="18" charset="2"/>
              </a:rPr>
              <a:t></a:t>
            </a:r>
            <a:r>
              <a:rPr lang="en-US" b="1" dirty="0" smtClean="0">
                <a:latin typeface="Times New Roman" pitchFamily="18" charset="0"/>
              </a:rPr>
              <a:t>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 smtClean="0">
                <a:latin typeface="Times New Roman" pitchFamily="18" charset="0"/>
              </a:rPr>
              <a:t>}</a:t>
            </a:r>
            <a:endParaRPr lang="en-US" dirty="0" smtClean="0"/>
          </a:p>
          <a:p>
            <a:r>
              <a:rPr lang="en-US" dirty="0" smtClean="0"/>
              <a:t>Intersection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 smtClean="0">
                <a:latin typeface="Times New Roman" pitchFamily="18" charset="0"/>
              </a:rPr>
              <a:t>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 smtClean="0">
                <a:latin typeface="Times New Roman" pitchFamily="18" charset="0"/>
              </a:rPr>
              <a:t>}</a:t>
            </a:r>
            <a:endParaRPr lang="en-US" dirty="0" smtClean="0"/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\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 smtClean="0">
                <a:latin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and S must be ‘type compatible’</a:t>
            </a:r>
          </a:p>
          <a:p>
            <a:pPr lvl="1"/>
            <a:r>
              <a:rPr lang="en-US" dirty="0" smtClean="0"/>
              <a:t>The same number of attributes</a:t>
            </a:r>
          </a:p>
          <a:p>
            <a:pPr lvl="1"/>
            <a:r>
              <a:rPr lang="en-US" dirty="0" smtClean="0"/>
              <a:t>The domain of corresponding attributes must be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1336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3528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69080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 Palm Dr., Beverly</a:t>
                      </a:r>
                      <a:r>
                        <a:rPr lang="en-US" baseline="0" dirty="0" smtClean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53340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2133600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 Palm Dr., Beverly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133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33800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7338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874" y="45720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572000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selection?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ahoma" pitchFamily="34" charset="0"/>
              </a:rPr>
              <a:t>R1</a:t>
            </a:r>
            <a:r>
              <a:rPr lang="en-US" sz="2800" dirty="0" smtClean="0">
                <a:latin typeface="Tahoma" pitchFamily="34" charset="0"/>
              </a:rPr>
              <a:t> := </a:t>
            </a:r>
            <a:r>
              <a:rPr lang="en-US" sz="3600" dirty="0" err="1" smtClean="0">
                <a:latin typeface="Lucida Sans Unicode" pitchFamily="34" charset="0"/>
              </a:rPr>
              <a:t>σ</a:t>
            </a:r>
            <a:r>
              <a:rPr lang="en-US" sz="2800" i="1" baseline="-25000" dirty="0" err="1" smtClean="0">
                <a:latin typeface="Tahoma" pitchFamily="34" charset="0"/>
              </a:rPr>
              <a:t>C</a:t>
            </a:r>
            <a:r>
              <a:rPr lang="en-US" sz="2800" i="1" baseline="-25000" dirty="0" smtClean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(</a:t>
            </a:r>
            <a:r>
              <a:rPr lang="en-US" sz="2800" dirty="0" err="1" smtClean="0">
                <a:latin typeface="Tahoma" pitchFamily="34" charset="0"/>
              </a:rPr>
              <a:t>R2</a:t>
            </a:r>
            <a:r>
              <a:rPr lang="en-US" sz="2800" dirty="0" smtClean="0">
                <a:latin typeface="Tahoma" pitchFamily="34" charset="0"/>
              </a:rPr>
              <a:t>)</a:t>
            </a:r>
          </a:p>
          <a:p>
            <a:pPr lvl="1"/>
            <a:r>
              <a:rPr lang="en-US" sz="2400" i="1" dirty="0" smtClean="0">
                <a:latin typeface="Tahoma" pitchFamily="34" charset="0"/>
              </a:rPr>
              <a:t>C</a:t>
            </a:r>
            <a:r>
              <a:rPr lang="en-US" sz="2400" dirty="0" smtClean="0">
                <a:latin typeface="Tahoma" pitchFamily="34" charset="0"/>
              </a:rPr>
              <a:t>  is a condition (as in “if” statements) that refers to attributes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is all those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r>
              <a:rPr lang="en-US" sz="2400" dirty="0" smtClean="0">
                <a:latin typeface="Tahoma" pitchFamily="34" charset="0"/>
              </a:rPr>
              <a:t> that satisfy </a:t>
            </a:r>
            <a:r>
              <a:rPr lang="en-US" sz="2400" i="1" dirty="0" smtClean="0">
                <a:latin typeface="Tahoma" pitchFamily="34" charset="0"/>
              </a:rPr>
              <a:t>C</a:t>
            </a:r>
          </a:p>
          <a:p>
            <a:pPr lvl="1"/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has the same schema as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smtClean="0">
                <a:latin typeface="Tahoma" pitchFamily="34" charset="0"/>
              </a:rPr>
              <a:t>The number of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is always less or equal to the number of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 pitchFamily="34" charset="0"/>
              </a:rPr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114800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i="1" baseline="-25000" dirty="0" err="1" smtClean="0"/>
              <a:t>length</a:t>
            </a:r>
            <a:r>
              <a:rPr lang="en-US" i="1" baseline="-25000" dirty="0" err="1" smtClean="0">
                <a:sym typeface="Symbol"/>
              </a:rPr>
              <a:t></a:t>
            </a:r>
            <a:r>
              <a:rPr lang="en-US" i="1" baseline="-25000" dirty="0" err="1" smtClean="0"/>
              <a:t>100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688840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model, a notation for describing data or information</a:t>
            </a:r>
          </a:p>
          <a:p>
            <a:r>
              <a:rPr lang="en-US" dirty="0" smtClean="0"/>
              <a:t>The description generally consists of three parts:</a:t>
            </a:r>
          </a:p>
          <a:p>
            <a:pPr lvl="1"/>
            <a:r>
              <a:rPr lang="en-US" dirty="0" smtClean="0"/>
              <a:t>Structure of data</a:t>
            </a:r>
          </a:p>
          <a:p>
            <a:pPr lvl="1"/>
            <a:r>
              <a:rPr lang="en-US" dirty="0" smtClean="0"/>
              <a:t>Operations on data</a:t>
            </a:r>
          </a:p>
          <a:p>
            <a:pPr lvl="1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Selection is commutative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</a:t>
            </a:r>
            <a:r>
              <a:rPr lang="en-US" sz="2000" baseline="-16000" dirty="0" err="1" smtClean="0"/>
              <a:t>condition1</a:t>
            </a:r>
            <a:r>
              <a:rPr lang="en-US" sz="2000" baseline="-16000" dirty="0" smtClean="0"/>
              <a:t>&gt;</a:t>
            </a:r>
            <a:r>
              <a:rPr lang="en-US" sz="2000" dirty="0" smtClean="0"/>
              <a:t>(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 </a:t>
            </a:r>
            <a:r>
              <a:rPr lang="en-US" sz="2000" baseline="-16000" dirty="0" err="1" smtClean="0"/>
              <a:t>condition2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</a:t>
            </a:r>
            <a:r>
              <a:rPr lang="en-US" sz="2000" baseline="-16000" dirty="0" smtClean="0"/>
              <a:t> </a:t>
            </a:r>
            <a:r>
              <a:rPr lang="en-US" sz="2000" dirty="0" smtClean="0"/>
              <a:t>R)) = 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</a:t>
            </a:r>
            <a:r>
              <a:rPr lang="en-US" sz="2000" baseline="-16000" dirty="0" err="1" smtClean="0"/>
              <a:t>condition2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 </a:t>
            </a:r>
            <a:r>
              <a:rPr lang="en-US" sz="2000" baseline="-16000" dirty="0" err="1" smtClean="0"/>
              <a:t>condition1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 R))</a:t>
            </a:r>
          </a:p>
          <a:p>
            <a:r>
              <a:rPr lang="en-US" dirty="0" smtClean="0"/>
              <a:t>The cascaded Selection may be applied in any order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condition1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condition2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condition3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aseline="-16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R))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condition2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condition3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condition1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 R)))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Selection may be replaced by a single selection with a conjunction of all the conditions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&lt;condition1&gt;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condition2&gt;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&lt;condition3&gt;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aseline="-16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R)) )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&lt;condition1&gt; AND &lt; condition2&gt;  AND &lt; condition3&gt; </a:t>
            </a:r>
            <a:r>
              <a:rPr lang="en-US" sz="2000" dirty="0" smtClean="0">
                <a:solidFill>
                  <a:schemeClr val="tx1"/>
                </a:solidFill>
              </a:rPr>
              <a:t>(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projection?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projection (</a:t>
            </a:r>
            <a:r>
              <a:rPr lang="en-US" dirty="0" smtClean="0">
                <a:sym typeface="Symbol"/>
              </a:rPr>
              <a:t>) is used to produce from a relation R a new relation S that has only some of R’s columns</a:t>
            </a:r>
          </a:p>
          <a:p>
            <a:r>
              <a:rPr lang="en-US" dirty="0" smtClean="0"/>
              <a:t>S := </a:t>
            </a:r>
            <a:r>
              <a:rPr lang="en-US" sz="3600" dirty="0" err="1" smtClean="0">
                <a:latin typeface="Lucida Sans Unicode" pitchFamily="34" charset="0"/>
              </a:rPr>
              <a:t>π</a:t>
            </a:r>
            <a:r>
              <a:rPr lang="en-US" i="1" baseline="-25000" dirty="0" err="1" smtClean="0"/>
              <a:t>A1,A2</a:t>
            </a:r>
            <a:r>
              <a:rPr lang="en-US" i="1" baseline="-25000" dirty="0" smtClean="0"/>
              <a:t>,…,An </a:t>
            </a:r>
            <a:r>
              <a:rPr lang="en-US" dirty="0" smtClean="0"/>
              <a:t>(R)</a:t>
            </a:r>
          </a:p>
          <a:p>
            <a:pPr lvl="1"/>
            <a:r>
              <a:rPr lang="en-US" dirty="0" err="1" smtClean="0"/>
              <a:t>A1,A2</a:t>
            </a:r>
            <a:r>
              <a:rPr lang="en-US" dirty="0" smtClean="0"/>
              <a:t>,…,An are attributes of R</a:t>
            </a:r>
          </a:p>
          <a:p>
            <a:pPr lvl="1"/>
            <a:r>
              <a:rPr lang="en-US" dirty="0" smtClean="0"/>
              <a:t>S relation schema S(</a:t>
            </a:r>
            <a:r>
              <a:rPr lang="en-US" dirty="0" err="1" smtClean="0"/>
              <a:t>A1,A2</a:t>
            </a:r>
            <a:r>
              <a:rPr lang="en-US" dirty="0" smtClean="0"/>
              <a:t>,…,An)</a:t>
            </a:r>
          </a:p>
          <a:p>
            <a:r>
              <a:rPr lang="en-US" dirty="0" smtClean="0"/>
              <a:t>The projection eliminates duplicated </a:t>
            </a:r>
            <a:r>
              <a:rPr lang="en-US" dirty="0" err="1" smtClean="0"/>
              <a:t>tuples</a:t>
            </a:r>
            <a:r>
              <a:rPr lang="en-US" dirty="0" smtClean="0"/>
              <a:t>, if 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14800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ym typeface="Symbol"/>
              </a:rPr>
              <a:t></a:t>
            </a:r>
            <a:r>
              <a:rPr lang="en-US" i="1" baseline="-25000" dirty="0" err="1" smtClean="0"/>
              <a:t>title,year,length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Galaxy</a:t>
                      </a:r>
                      <a:r>
                        <a:rPr lang="en-US" baseline="0" dirty="0" smtClean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724400"/>
          <a:ext cx="5926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Galaxy</a:t>
                      </a:r>
                      <a:r>
                        <a:rPr lang="en-US" baseline="0" dirty="0" smtClean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89848" cy="4572000"/>
          </a:xfrm>
        </p:spPr>
        <p:txBody>
          <a:bodyPr/>
          <a:lstStyle/>
          <a:p>
            <a:r>
              <a:rPr lang="en-US" sz="2400" dirty="0" smtClean="0"/>
              <a:t>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err="1" smtClean="0"/>
              <a:t>R1</a:t>
            </a:r>
            <a:r>
              <a:rPr lang="en-US" sz="2400" dirty="0" smtClean="0"/>
              <a:t> is always less or equal to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err="1" smtClean="0"/>
              <a:t>R2</a:t>
            </a:r>
            <a:endParaRPr lang="en-US" sz="2400" dirty="0" smtClean="0"/>
          </a:p>
          <a:p>
            <a:r>
              <a:rPr lang="en-US" sz="2400" dirty="0" smtClean="0"/>
              <a:t>If the list of attributes L includes the key of </a:t>
            </a:r>
            <a:r>
              <a:rPr lang="en-US" sz="2400" dirty="0" err="1" smtClean="0"/>
              <a:t>R2</a:t>
            </a:r>
            <a:r>
              <a:rPr lang="en-US" sz="2400" dirty="0" smtClean="0"/>
              <a:t>, then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err="1" smtClean="0"/>
              <a:t>R1</a:t>
            </a:r>
            <a:r>
              <a:rPr lang="en-US" sz="2400" dirty="0" smtClean="0"/>
              <a:t> is equal to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err="1" smtClean="0"/>
              <a:t>R2</a:t>
            </a:r>
            <a:endParaRPr lang="en-US" sz="2400" dirty="0" smtClean="0"/>
          </a:p>
          <a:p>
            <a:r>
              <a:rPr lang="en-US" sz="2400" dirty="0" smtClean="0">
                <a:latin typeface="Symbol" pitchFamily="18" charset="2"/>
              </a:rPr>
              <a:t> </a:t>
            </a:r>
            <a:r>
              <a:rPr lang="en-US" sz="2400" b="1" baseline="-25000" dirty="0" smtClean="0"/>
              <a:t>&lt;list1&gt; </a:t>
            </a:r>
            <a:r>
              <a:rPr lang="en-US" sz="2400" dirty="0" smtClean="0">
                <a:latin typeface="Symbol" pitchFamily="18" charset="2"/>
              </a:rPr>
              <a:t>( </a:t>
            </a:r>
            <a:r>
              <a:rPr lang="en-US" sz="2400" b="1" baseline="-25000" dirty="0" smtClean="0"/>
              <a:t>&lt;list2&gt; </a:t>
            </a:r>
            <a:r>
              <a:rPr lang="en-US" sz="2400" dirty="0" smtClean="0">
                <a:latin typeface="Symbol" pitchFamily="18" charset="2"/>
              </a:rPr>
              <a:t>(</a:t>
            </a:r>
            <a:r>
              <a:rPr lang="en-US" sz="2400" dirty="0" smtClean="0"/>
              <a:t>R</a:t>
            </a:r>
            <a:r>
              <a:rPr lang="en-US" sz="2400" dirty="0" smtClean="0">
                <a:latin typeface="Symbol" pitchFamily="18" charset="2"/>
              </a:rPr>
              <a:t>) 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Symbol" pitchFamily="18" charset="2"/>
              </a:rPr>
              <a:t> =  </a:t>
            </a:r>
            <a:r>
              <a:rPr lang="en-US" sz="2400" b="1" baseline="-25000" dirty="0" smtClean="0"/>
              <a:t>&lt;list1&gt; </a:t>
            </a:r>
            <a:r>
              <a:rPr lang="en-US" sz="2400" dirty="0" smtClean="0">
                <a:latin typeface="Symbol" pitchFamily="18" charset="2"/>
              </a:rPr>
              <a:t>(</a:t>
            </a:r>
            <a:r>
              <a:rPr lang="en-US" sz="2400" dirty="0" smtClean="0"/>
              <a:t>R</a:t>
            </a:r>
            <a:r>
              <a:rPr lang="en-US" sz="2400" dirty="0" smtClean="0">
                <a:latin typeface="Symbol" pitchFamily="18" charset="2"/>
              </a:rPr>
              <a:t>) </a:t>
            </a:r>
            <a:r>
              <a:rPr lang="en-US" sz="2400" dirty="0" smtClean="0"/>
              <a:t>as long as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&lt;list2&gt;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contains the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attributes in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&lt;list1&gt;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Cartesian product?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R3</a:t>
            </a:r>
            <a:r>
              <a:rPr lang="en-US" dirty="0" smtClean="0"/>
              <a:t> :=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dirty="0" smtClean="0">
                <a:latin typeface="Lucida Sans Unicode" pitchFamily="34" charset="0"/>
              </a:rPr>
              <a:t>Χ</a:t>
            </a:r>
            <a:r>
              <a:rPr lang="en-US" dirty="0" smtClean="0"/>
              <a:t>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Pair 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t1</a:t>
            </a:r>
            <a:r>
              <a:rPr lang="en-US" dirty="0" smtClean="0"/>
              <a:t> of </a:t>
            </a:r>
            <a:r>
              <a:rPr lang="en-US" dirty="0" err="1" smtClean="0"/>
              <a:t>R1</a:t>
            </a:r>
            <a:r>
              <a:rPr lang="en-US" dirty="0" smtClean="0"/>
              <a:t> with 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t2</a:t>
            </a:r>
            <a:r>
              <a:rPr lang="en-US" dirty="0" smtClean="0"/>
              <a:t> of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Concatenation </a:t>
            </a:r>
            <a:r>
              <a:rPr lang="en-US" dirty="0" err="1" smtClean="0"/>
              <a:t>t1t2</a:t>
            </a:r>
            <a:r>
              <a:rPr lang="en-US" dirty="0" smtClean="0"/>
              <a:t> is a </a:t>
            </a:r>
            <a:r>
              <a:rPr lang="en-US" dirty="0" err="1" smtClean="0"/>
              <a:t>tuple</a:t>
            </a:r>
            <a:r>
              <a:rPr lang="en-US" dirty="0" smtClean="0"/>
              <a:t> of </a:t>
            </a:r>
            <a:r>
              <a:rPr lang="en-US" dirty="0" err="1" smtClean="0"/>
              <a:t>R3</a:t>
            </a:r>
            <a:endParaRPr lang="en-US" dirty="0" smtClean="0"/>
          </a:p>
          <a:p>
            <a:pPr lvl="1"/>
            <a:r>
              <a:rPr lang="en-US" dirty="0" smtClean="0"/>
              <a:t>Schema of </a:t>
            </a:r>
            <a:r>
              <a:rPr lang="en-US" dirty="0" err="1" smtClean="0"/>
              <a:t>R3</a:t>
            </a:r>
            <a:r>
              <a:rPr lang="en-US" dirty="0" smtClean="0"/>
              <a:t> is the attributes of </a:t>
            </a:r>
            <a:r>
              <a:rPr lang="en-US" dirty="0" err="1" smtClean="0"/>
              <a:t>R1</a:t>
            </a:r>
            <a:r>
              <a:rPr lang="en-US" dirty="0" smtClean="0"/>
              <a:t> and then </a:t>
            </a:r>
            <a:r>
              <a:rPr lang="en-US" dirty="0" err="1" smtClean="0"/>
              <a:t>R2</a:t>
            </a:r>
            <a:r>
              <a:rPr lang="en-US" dirty="0" smtClean="0"/>
              <a:t>, in order</a:t>
            </a:r>
          </a:p>
          <a:p>
            <a:pPr lvl="1"/>
            <a:r>
              <a:rPr lang="en-US" dirty="0" smtClean="0"/>
              <a:t>But beware attribute </a:t>
            </a:r>
            <a:r>
              <a:rPr lang="en-US" i="1" dirty="0" smtClean="0"/>
              <a:t>A</a:t>
            </a:r>
            <a:r>
              <a:rPr lang="en-US" dirty="0" smtClean="0"/>
              <a:t> of the same name in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r>
              <a:rPr lang="en-US" dirty="0" smtClean="0"/>
              <a:t>: use </a:t>
            </a:r>
            <a:r>
              <a:rPr lang="en-US" dirty="0" err="1" smtClean="0"/>
              <a:t>R1.</a:t>
            </a:r>
            <a:r>
              <a:rPr lang="en-US" i="1" dirty="0" err="1" smtClean="0"/>
              <a:t>A</a:t>
            </a:r>
            <a:r>
              <a:rPr lang="en-US" dirty="0" smtClean="0"/>
              <a:t>  and </a:t>
            </a:r>
            <a:r>
              <a:rPr lang="en-US" dirty="0" err="1" smtClean="0"/>
              <a:t>R2.</a:t>
            </a:r>
            <a:r>
              <a:rPr lang="en-US" i="1" dirty="0" err="1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Suppose </a:t>
            </a:r>
            <a:r>
              <a:rPr lang="en-US" dirty="0" err="1" smtClean="0"/>
              <a:t>R1</a:t>
            </a:r>
            <a:r>
              <a:rPr lang="en-US" dirty="0" smtClean="0"/>
              <a:t> has </a:t>
            </a:r>
            <a:r>
              <a:rPr lang="en-US" dirty="0" err="1" smtClean="0"/>
              <a:t>n1</a:t>
            </a:r>
            <a:r>
              <a:rPr lang="en-US" dirty="0" smtClean="0"/>
              <a:t> attributes and </a:t>
            </a:r>
            <a:r>
              <a:rPr lang="en-US" dirty="0" err="1" smtClean="0"/>
              <a:t>t1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r>
              <a:rPr lang="en-US" dirty="0" smtClean="0"/>
              <a:t>, </a:t>
            </a:r>
            <a:r>
              <a:rPr lang="en-US" dirty="0" err="1" smtClean="0"/>
              <a:t>R2</a:t>
            </a:r>
            <a:r>
              <a:rPr lang="en-US" dirty="0" smtClean="0"/>
              <a:t> has </a:t>
            </a:r>
            <a:r>
              <a:rPr lang="en-US" dirty="0" err="1" smtClean="0"/>
              <a:t>n2</a:t>
            </a:r>
            <a:r>
              <a:rPr lang="en-US" dirty="0" smtClean="0"/>
              <a:t> attributes and </a:t>
            </a:r>
            <a:r>
              <a:rPr lang="en-US" dirty="0" err="1" smtClean="0"/>
              <a:t>t2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r>
              <a:rPr lang="en-US" dirty="0" smtClean="0"/>
              <a:t>, then </a:t>
            </a:r>
            <a:r>
              <a:rPr lang="en-US" dirty="0" err="1" smtClean="0"/>
              <a:t>R3</a:t>
            </a:r>
            <a:r>
              <a:rPr lang="en-US" dirty="0" smtClean="0"/>
              <a:t> has </a:t>
            </a:r>
            <a:r>
              <a:rPr lang="en-US" dirty="0" err="1" smtClean="0"/>
              <a:t>n1+n2</a:t>
            </a:r>
            <a:r>
              <a:rPr lang="en-US" dirty="0" smtClean="0"/>
              <a:t> attributes, and </a:t>
            </a:r>
            <a:r>
              <a:rPr lang="en-US" dirty="0" err="1" smtClean="0"/>
              <a:t>t1</a:t>
            </a:r>
            <a:r>
              <a:rPr lang="en-US" dirty="0" smtClean="0"/>
              <a:t>*</a:t>
            </a:r>
            <a:r>
              <a:rPr lang="en-US" dirty="0" err="1" smtClean="0"/>
              <a:t>t2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Cartesian Product R X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theta joins?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R3</a:t>
            </a:r>
            <a:r>
              <a:rPr lang="en-US" dirty="0" smtClean="0"/>
              <a:t> :=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sz="2800" dirty="0" smtClean="0">
                <a:latin typeface="Lucida Sans Unicode" pitchFamily="34" charset="0"/>
              </a:rPr>
              <a:t>⋈</a:t>
            </a:r>
            <a:r>
              <a:rPr lang="en-US" sz="2800" baseline="-25000" dirty="0" smtClean="0">
                <a:latin typeface="Lucida Sans Unicode" pitchFamily="34" charset="0"/>
              </a:rPr>
              <a:t>&lt;join condition&gt;</a:t>
            </a:r>
            <a:r>
              <a:rPr lang="en-US" dirty="0" smtClean="0"/>
              <a:t>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t1</a:t>
            </a:r>
            <a:r>
              <a:rPr lang="en-US" dirty="0" smtClean="0"/>
              <a:t> of </a:t>
            </a:r>
            <a:r>
              <a:rPr lang="en-US" dirty="0" err="1" smtClean="0"/>
              <a:t>R1</a:t>
            </a:r>
            <a:r>
              <a:rPr lang="en-US" dirty="0" smtClean="0"/>
              <a:t> connects with all those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t2</a:t>
            </a:r>
            <a:r>
              <a:rPr lang="en-US" dirty="0" smtClean="0"/>
              <a:t> of </a:t>
            </a:r>
            <a:r>
              <a:rPr lang="en-US" dirty="0" err="1" smtClean="0"/>
              <a:t>R2</a:t>
            </a:r>
            <a:r>
              <a:rPr lang="en-US" dirty="0" smtClean="0"/>
              <a:t> that satisfy &lt;join condition&gt;</a:t>
            </a:r>
          </a:p>
          <a:p>
            <a:pPr lvl="1"/>
            <a:r>
              <a:rPr lang="en-US" dirty="0" smtClean="0"/>
              <a:t>&lt;join condition&gt; refers to attributes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Schema of </a:t>
            </a:r>
            <a:r>
              <a:rPr lang="en-US" dirty="0" err="1" smtClean="0"/>
              <a:t>R3</a:t>
            </a:r>
            <a:r>
              <a:rPr lang="en-US" dirty="0" smtClean="0"/>
              <a:t> is the attributes of </a:t>
            </a:r>
            <a:r>
              <a:rPr lang="en-US" dirty="0" err="1" smtClean="0"/>
              <a:t>R1</a:t>
            </a:r>
            <a:r>
              <a:rPr lang="en-US" dirty="0" smtClean="0"/>
              <a:t> and then </a:t>
            </a:r>
            <a:r>
              <a:rPr lang="en-US" dirty="0" err="1" smtClean="0"/>
              <a:t>R2</a:t>
            </a:r>
            <a:r>
              <a:rPr lang="en-US" dirty="0" smtClean="0"/>
              <a:t>, in order</a:t>
            </a:r>
          </a:p>
          <a:p>
            <a:pPr lvl="1"/>
            <a:r>
              <a:rPr lang="en-US" dirty="0" smtClean="0"/>
              <a:t>But beware attribute </a:t>
            </a:r>
            <a:r>
              <a:rPr lang="en-US" i="1" dirty="0" smtClean="0"/>
              <a:t>A</a:t>
            </a:r>
            <a:r>
              <a:rPr lang="en-US" dirty="0" smtClean="0"/>
              <a:t> of the same name in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r>
              <a:rPr lang="en-US" dirty="0" smtClean="0"/>
              <a:t>: use </a:t>
            </a:r>
            <a:r>
              <a:rPr lang="en-US" dirty="0" err="1" smtClean="0"/>
              <a:t>R1.</a:t>
            </a:r>
            <a:r>
              <a:rPr lang="en-US" i="1" dirty="0" err="1" smtClean="0"/>
              <a:t>A</a:t>
            </a:r>
            <a:r>
              <a:rPr lang="en-US" dirty="0" smtClean="0"/>
              <a:t>  and </a:t>
            </a:r>
            <a:r>
              <a:rPr lang="en-US" dirty="0" err="1" smtClean="0"/>
              <a:t>R2.</a:t>
            </a:r>
            <a:r>
              <a:rPr lang="en-US" i="1" dirty="0" err="1" smtClean="0"/>
              <a:t>A</a:t>
            </a:r>
            <a:endParaRPr lang="en-US" i="1" dirty="0" smtClean="0"/>
          </a:p>
          <a:p>
            <a:r>
              <a:rPr lang="en-US" dirty="0" smtClean="0"/>
              <a:t>The result is constructed as follows</a:t>
            </a:r>
          </a:p>
          <a:p>
            <a:pPr lvl="1"/>
            <a:r>
              <a:rPr lang="en-US" dirty="0" smtClean="0"/>
              <a:t>Take the product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Select from the product only those </a:t>
            </a:r>
            <a:r>
              <a:rPr lang="en-US" dirty="0" err="1" smtClean="0"/>
              <a:t>tuples</a:t>
            </a:r>
            <a:r>
              <a:rPr lang="en-US" dirty="0" smtClean="0"/>
              <a:t> that satisfy the &lt;join condition&gt;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model, including object-relational extensions</a:t>
            </a:r>
          </a:p>
          <a:p>
            <a:r>
              <a:rPr lang="en-US" dirty="0" smtClean="0"/>
              <a:t>The semi-structured data model, including XML and related standards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Data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V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9768"/>
                <a:gridCol w="670243"/>
                <a:gridCol w="663893"/>
                <a:gridCol w="654368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97758" y="432837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2.17: Result of U </a:t>
            </a:r>
            <a:r>
              <a:rPr lang="en-US" dirty="0" smtClean="0">
                <a:latin typeface="Lucida Sans Unicode" pitchFamily="34" charset="0"/>
              </a:rPr>
              <a:t>⋈ </a:t>
            </a:r>
            <a:r>
              <a:rPr lang="en-US" baseline="-25000" dirty="0" smtClean="0">
                <a:latin typeface="Lucida Sans Unicode" pitchFamily="34" charset="0"/>
              </a:rPr>
              <a:t>A&lt;D</a:t>
            </a:r>
            <a:r>
              <a:rPr lang="en-US" dirty="0" smtClean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natural join?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R3</a:t>
            </a:r>
            <a:r>
              <a:rPr lang="en-US" dirty="0" smtClean="0"/>
              <a:t> :=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sz="3600" dirty="0" smtClean="0">
                <a:latin typeface="Lucida Sans Unicode" pitchFamily="34" charset="0"/>
              </a:rPr>
              <a:t>⋈</a:t>
            </a:r>
            <a:r>
              <a:rPr lang="en-US" dirty="0" smtClean="0"/>
              <a:t>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Pair only those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r>
              <a:rPr lang="en-US" dirty="0" smtClean="0"/>
              <a:t> that agree in whatever attributes are common to the schema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The result </a:t>
            </a:r>
            <a:r>
              <a:rPr lang="en-US" dirty="0" err="1" smtClean="0"/>
              <a:t>R3</a:t>
            </a:r>
            <a:r>
              <a:rPr lang="en-US" dirty="0" smtClean="0"/>
              <a:t> keeps one component for each of the attributes in the union of the schemas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Join R </a:t>
            </a:r>
            <a:r>
              <a:rPr lang="en-US" dirty="0" smtClean="0">
                <a:latin typeface="Lucida Sans Unicode" pitchFamily="34" charset="0"/>
              </a:rPr>
              <a:t>⋈ 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  <a:gridCol w="43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relational expression?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algebra allows us to form expressions</a:t>
            </a:r>
          </a:p>
          <a:p>
            <a:r>
              <a:rPr lang="en-US" dirty="0" smtClean="0"/>
              <a:t>Relational expression is constructed by applying operations to the result of other operations</a:t>
            </a:r>
          </a:p>
          <a:p>
            <a:r>
              <a:rPr lang="en-US" dirty="0" smtClean="0"/>
              <a:t>Expressions can be presented as expression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What are the titles and years of movies made by Fox that are at least 100 minutes long?</a:t>
            </a:r>
          </a:p>
          <a:p>
            <a:pPr lvl="1"/>
            <a:r>
              <a:rPr lang="en-US" dirty="0" smtClean="0"/>
              <a:t>(1) Select those Movies </a:t>
            </a:r>
            <a:r>
              <a:rPr lang="en-US" dirty="0" err="1" smtClean="0"/>
              <a:t>tuples</a:t>
            </a:r>
            <a:r>
              <a:rPr lang="en-US" dirty="0" smtClean="0"/>
              <a:t> that have length </a:t>
            </a:r>
            <a:r>
              <a:rPr lang="en-US" dirty="0" smtClean="0">
                <a:sym typeface="Symbol"/>
              </a:rPr>
              <a:t> 100</a:t>
            </a:r>
          </a:p>
          <a:p>
            <a:pPr lvl="1"/>
            <a:r>
              <a:rPr lang="en-US" dirty="0" smtClean="0">
                <a:sym typeface="Symbol"/>
              </a:rPr>
              <a:t>(2) Select those Movies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that have </a:t>
            </a:r>
            <a:r>
              <a:rPr lang="en-US" dirty="0" err="1" smtClean="0">
                <a:sym typeface="Symbol"/>
              </a:rPr>
              <a:t>studioName</a:t>
            </a:r>
            <a:r>
              <a:rPr lang="en-US" dirty="0" smtClean="0">
                <a:sym typeface="Symbol"/>
              </a:rPr>
              <a:t>=‘Fox’</a:t>
            </a:r>
          </a:p>
          <a:p>
            <a:pPr lvl="1"/>
            <a:r>
              <a:rPr lang="en-US" dirty="0" smtClean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 smtClean="0"/>
              <a:t>(4) Project the relation from (3) onto attributes title and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711" y="17526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aseline="-25000" dirty="0" err="1" smtClean="0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15369" y="251013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3483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</a:t>
            </a:r>
            <a:r>
              <a:rPr lang="en-US" sz="2400" baseline="-25000" dirty="0" smtClean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9457" y="33483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</a:t>
            </a:r>
            <a:r>
              <a:rPr lang="en-US" sz="2400" baseline="-25000" dirty="0" err="1" smtClean="0">
                <a:sym typeface="Symbol"/>
              </a:rPr>
              <a:t>studioName</a:t>
            </a:r>
            <a:r>
              <a:rPr lang="en-US" sz="2400" baseline="-25000" dirty="0" smtClean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8958" y="4355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2401" y="43434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rot="5400000">
            <a:off x="4378505" y="236208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rot="5400000">
            <a:off x="3681701" y="250371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 rot="16200000" flipH="1">
            <a:off x="5069859" y="242826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 rot="16200000" flipH="1">
            <a:off x="2948461" y="407515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16200000" flipH="1">
            <a:off x="5724175" y="407575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9173" y="48006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2.18: Expression tree for a relational algebra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title,year</a:t>
            </a:r>
            <a:r>
              <a:rPr lang="en-US" dirty="0" smtClean="0">
                <a:sym typeface="Symbol"/>
              </a:rPr>
              <a:t>(</a:t>
            </a:r>
            <a:r>
              <a:rPr lang="en-US" baseline="-25000" dirty="0" err="1" smtClean="0">
                <a:sym typeface="Symbol"/>
              </a:rPr>
              <a:t>length100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(Movies)  </a:t>
            </a:r>
            <a:r>
              <a:rPr lang="en-US" baseline="-25000" dirty="0" err="1" smtClean="0">
                <a:sym typeface="Symbol"/>
              </a:rPr>
              <a:t>studioName</a:t>
            </a:r>
            <a:r>
              <a:rPr lang="en-US" baseline="-25000" dirty="0" smtClean="0">
                <a:sym typeface="Symbol"/>
              </a:rPr>
              <a:t>=‘Fox’ </a:t>
            </a:r>
            <a:r>
              <a:rPr lang="en-US" dirty="0" smtClean="0">
                <a:sym typeface="Symbol"/>
              </a:rPr>
              <a:t>(Movies))</a:t>
            </a:r>
          </a:p>
          <a:p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title,year</a:t>
            </a:r>
            <a:r>
              <a:rPr lang="en-US" dirty="0" smtClean="0">
                <a:sym typeface="Symbol"/>
              </a:rPr>
              <a:t>(</a:t>
            </a:r>
            <a:r>
              <a:rPr lang="en-US" baseline="-25000" dirty="0" err="1" smtClean="0">
                <a:sym typeface="Symbol"/>
              </a:rPr>
              <a:t>length100</a:t>
            </a:r>
            <a:r>
              <a:rPr lang="en-US" baseline="-25000" dirty="0" smtClean="0">
                <a:sym typeface="Symbol"/>
              </a:rPr>
              <a:t> AND </a:t>
            </a:r>
            <a:r>
              <a:rPr lang="en-US" baseline="-25000" dirty="0" err="1" smtClean="0">
                <a:sym typeface="Symbol"/>
              </a:rPr>
              <a:t>studioName</a:t>
            </a:r>
            <a:r>
              <a:rPr lang="en-US" baseline="-25000" dirty="0" smtClean="0">
                <a:sym typeface="Symbol"/>
              </a:rPr>
              <a:t>=‘Fox’ </a:t>
            </a:r>
            <a:r>
              <a:rPr lang="en-US" dirty="0" smtClean="0">
                <a:sym typeface="Symbol"/>
              </a:rPr>
              <a:t>(Movies))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renaming?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relational model is based on </a:t>
            </a:r>
            <a:r>
              <a:rPr lang="en-US" b="1" dirty="0" smtClean="0"/>
              <a:t>tables</a:t>
            </a:r>
          </a:p>
          <a:p>
            <a:pPr lvl="1"/>
            <a:r>
              <a:rPr lang="en-US" dirty="0" smtClean="0"/>
              <a:t>Relation’s name</a:t>
            </a:r>
          </a:p>
          <a:p>
            <a:pPr lvl="1"/>
            <a:r>
              <a:rPr lang="en-US" dirty="0" smtClean="0"/>
              <a:t>Attributes (column headers)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(rows)</a:t>
            </a:r>
          </a:p>
          <a:p>
            <a:r>
              <a:rPr lang="en-US" dirty="0" smtClean="0"/>
              <a:t>The operations associated with the relational model form the </a:t>
            </a:r>
            <a:r>
              <a:rPr lang="en-US" b="1" dirty="0" smtClean="0"/>
              <a:t>relational algebra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constraints</a:t>
            </a:r>
            <a:r>
              <a:rPr lang="en-US" dirty="0" smtClean="0"/>
              <a:t> on relational model define limitations on what the data can be on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 in Brief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b="1" dirty="0" smtClean="0">
                <a:sym typeface="Symbol"/>
              </a:rPr>
              <a:t></a:t>
            </a:r>
            <a:r>
              <a:rPr lang="en-US" dirty="0" smtClean="0"/>
              <a:t> operation gives a new schema to a relation</a:t>
            </a:r>
          </a:p>
          <a:p>
            <a:r>
              <a:rPr lang="en-US" dirty="0" err="1" smtClean="0"/>
              <a:t>R1</a:t>
            </a:r>
            <a:r>
              <a:rPr lang="en-US" dirty="0" smtClean="0"/>
              <a:t> := </a:t>
            </a:r>
            <a:r>
              <a:rPr lang="en-US" sz="3600" dirty="0" err="1" smtClean="0">
                <a:latin typeface="Lucida Sans Unicode" pitchFamily="34" charset="0"/>
              </a:rPr>
              <a:t>ρ</a:t>
            </a:r>
            <a:r>
              <a:rPr lang="en-US" baseline="-25000" dirty="0" err="1" smtClean="0">
                <a:solidFill>
                  <a:srgbClr val="CC00CC"/>
                </a:solidFill>
              </a:rPr>
              <a:t>R1</a:t>
            </a:r>
            <a:r>
              <a:rPr lang="en-US" baseline="-25000" dirty="0" smtClean="0">
                <a:solidFill>
                  <a:srgbClr val="CC00CC"/>
                </a:solidFill>
              </a:rPr>
              <a:t>(</a:t>
            </a:r>
            <a:r>
              <a:rPr lang="en-US" baseline="-25000" dirty="0" err="1" smtClean="0">
                <a:solidFill>
                  <a:srgbClr val="CC00CC"/>
                </a:solidFill>
              </a:rPr>
              <a:t>A1</a:t>
            </a:r>
            <a:r>
              <a:rPr lang="en-US" baseline="-25000" dirty="0" smtClean="0">
                <a:solidFill>
                  <a:srgbClr val="CC00CC"/>
                </a:solidFill>
              </a:rPr>
              <a:t>,…,A</a:t>
            </a:r>
            <a:r>
              <a:rPr lang="en-US" i="1" baseline="-25000" dirty="0" smtClean="0">
                <a:solidFill>
                  <a:srgbClr val="CC00CC"/>
                </a:solidFill>
              </a:rPr>
              <a:t>n</a:t>
            </a:r>
            <a:r>
              <a:rPr lang="en-US" baseline="-25000" dirty="0" smtClean="0">
                <a:solidFill>
                  <a:srgbClr val="CC00CC"/>
                </a:solidFill>
              </a:rPr>
              <a:t>)</a:t>
            </a:r>
            <a:r>
              <a:rPr lang="en-US" dirty="0" smtClean="0"/>
              <a:t>(</a:t>
            </a:r>
            <a:r>
              <a:rPr lang="en-US" dirty="0" err="1" smtClean="0"/>
              <a:t>R2</a:t>
            </a:r>
            <a:r>
              <a:rPr lang="en-US" dirty="0" smtClean="0"/>
              <a:t>) makes </a:t>
            </a:r>
            <a:r>
              <a:rPr lang="en-US" dirty="0" err="1" smtClean="0"/>
              <a:t>R1</a:t>
            </a:r>
            <a:r>
              <a:rPr lang="en-US" dirty="0" smtClean="0"/>
              <a:t> be a relation with attributes </a:t>
            </a:r>
            <a:r>
              <a:rPr lang="en-US" dirty="0" err="1" smtClean="0"/>
              <a:t>A1</a:t>
            </a:r>
            <a:r>
              <a:rPr lang="en-US" dirty="0" smtClean="0"/>
              <a:t>,…,A</a:t>
            </a:r>
            <a:r>
              <a:rPr lang="en-US" i="1" dirty="0" smtClean="0"/>
              <a:t>n</a:t>
            </a:r>
            <a:r>
              <a:rPr lang="en-US" dirty="0" smtClean="0"/>
              <a:t>  and the same </a:t>
            </a:r>
            <a:r>
              <a:rPr lang="en-US" dirty="0" err="1" smtClean="0"/>
              <a:t>tuples</a:t>
            </a:r>
            <a:r>
              <a:rPr lang="en-US" dirty="0" smtClean="0"/>
              <a:t> as </a:t>
            </a:r>
            <a:r>
              <a:rPr lang="en-US" dirty="0" err="1" smtClean="0"/>
              <a:t>R2</a:t>
            </a:r>
            <a:endParaRPr lang="en-US" dirty="0" smtClean="0"/>
          </a:p>
          <a:p>
            <a:r>
              <a:rPr lang="en-US" dirty="0" smtClean="0"/>
              <a:t>Simplified notation: </a:t>
            </a:r>
            <a:r>
              <a:rPr lang="en-US" dirty="0" err="1" smtClean="0"/>
              <a:t>R1</a:t>
            </a:r>
            <a:r>
              <a:rPr lang="en-US" dirty="0" smtClean="0"/>
              <a:t>(</a:t>
            </a:r>
            <a:r>
              <a:rPr lang="en-US" dirty="0" err="1" smtClean="0"/>
              <a:t>A1,A2</a:t>
            </a:r>
            <a:r>
              <a:rPr lang="en-US" dirty="0" smtClean="0"/>
              <a:t>,…,An) :=</a:t>
            </a:r>
            <a:r>
              <a:rPr lang="en-US" dirty="0" err="1" smtClean="0"/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Renaming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8572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8572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018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9848" y="21285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8572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198120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</a:t>
            </a:r>
            <a:r>
              <a:rPr lang="en-US" sz="2800" baseline="-25000" dirty="0" smtClean="0">
                <a:sym typeface="Symbol"/>
              </a:rPr>
              <a:t>S(</a:t>
            </a:r>
            <a:r>
              <a:rPr lang="en-US" sz="2800" baseline="-25000" dirty="0" err="1" smtClean="0">
                <a:sym typeface="Symbol"/>
              </a:rPr>
              <a:t>X,C,D</a:t>
            </a:r>
            <a:r>
              <a:rPr lang="en-US" sz="2800" baseline="-25000" dirty="0" smtClean="0">
                <a:sym typeface="Symbol"/>
              </a:rPr>
              <a:t>)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kinds of constraints can be expressed in relational algebra</a:t>
            </a:r>
          </a:p>
          <a:p>
            <a:pPr lvl="1"/>
            <a:r>
              <a:rPr lang="en-US" dirty="0" smtClean="0"/>
              <a:t>Key constraints</a:t>
            </a:r>
          </a:p>
          <a:p>
            <a:pPr lvl="1"/>
            <a:r>
              <a:rPr lang="en-US" dirty="0" smtClean="0"/>
              <a:t>Referential integrity constraints</a:t>
            </a:r>
          </a:p>
          <a:p>
            <a:pPr lvl="1"/>
            <a:r>
              <a:rPr lang="en-US" dirty="0" smtClean="0"/>
              <a:t>Multi-columns one relation</a:t>
            </a:r>
          </a:p>
          <a:p>
            <a:pPr lvl="1"/>
            <a:r>
              <a:rPr lang="en-US" dirty="0" smtClean="0"/>
              <a:t>Multi-columns multi-relations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ways we can use expressions of relational algebra to express constraints</a:t>
            </a:r>
          </a:p>
          <a:p>
            <a:pPr lvl="1"/>
            <a:r>
              <a:rPr lang="en-US" dirty="0" smtClean="0"/>
              <a:t>If R is an expression of relational algebra, then R= </a:t>
            </a:r>
            <a:r>
              <a:rPr lang="en-US" dirty="0" smtClean="0">
                <a:sym typeface="Symbol"/>
              </a:rPr>
              <a:t> is a constraint – the value of R must be empty, there are no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in the result of R</a:t>
            </a:r>
          </a:p>
          <a:p>
            <a:pPr lvl="1"/>
            <a:r>
              <a:rPr lang="en-US" dirty="0" smtClean="0">
                <a:sym typeface="Symbol"/>
              </a:rPr>
              <a:t>If R and S are expressions of relational algebra, then R  S is a constraint – every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 in the result of R must also be in the result of 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Algebra as a Constraint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referential integrity constraint?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value appearing in one context also appears in another, related context</a:t>
            </a:r>
          </a:p>
          <a:p>
            <a:r>
              <a:rPr lang="en-US" dirty="0" smtClean="0"/>
              <a:t>Any value v as the component in attribute A of some </a:t>
            </a:r>
            <a:r>
              <a:rPr lang="en-US" dirty="0" err="1" smtClean="0"/>
              <a:t>tuples</a:t>
            </a:r>
            <a:r>
              <a:rPr lang="en-US" dirty="0" smtClean="0"/>
              <a:t> in relation R, v will appear in a component for attribute B of some </a:t>
            </a:r>
            <a:r>
              <a:rPr lang="en-US" dirty="0" err="1" smtClean="0"/>
              <a:t>tuples</a:t>
            </a:r>
            <a:r>
              <a:rPr lang="en-US" dirty="0" smtClean="0"/>
              <a:t> in relation S, </a:t>
            </a:r>
          </a:p>
          <a:p>
            <a:pPr lvl="1"/>
            <a:r>
              <a:rPr lang="en-US" sz="2400" dirty="0" smtClean="0">
                <a:sym typeface="Symbol"/>
              </a:rPr>
              <a:t></a:t>
            </a:r>
            <a:r>
              <a:rPr lang="en-US" sz="2400" baseline="-25000" dirty="0" smtClean="0">
                <a:sym typeface="Symbol"/>
              </a:rPr>
              <a:t>A </a:t>
            </a:r>
            <a:r>
              <a:rPr lang="en-US" sz="2400" dirty="0" smtClean="0">
                <a:sym typeface="Symbol"/>
              </a:rPr>
              <a:t>(R)  </a:t>
            </a:r>
            <a:r>
              <a:rPr lang="en-US" sz="2400" baseline="-25000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(S)</a:t>
            </a:r>
          </a:p>
          <a:p>
            <a:pPr lvl="1"/>
            <a:r>
              <a:rPr lang="en-US" sz="2400" dirty="0" smtClean="0">
                <a:sym typeface="Symbol"/>
              </a:rPr>
              <a:t></a:t>
            </a:r>
            <a:r>
              <a:rPr lang="en-US" sz="2400" baseline="-25000" dirty="0" smtClean="0">
                <a:sym typeface="Symbol"/>
              </a:rPr>
              <a:t>A </a:t>
            </a:r>
            <a:r>
              <a:rPr lang="en-US" sz="2400" dirty="0" smtClean="0">
                <a:sym typeface="Symbol"/>
              </a:rPr>
              <a:t>(R) - </a:t>
            </a:r>
            <a:r>
              <a:rPr lang="en-US" sz="2400" baseline="-25000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(S) = </a:t>
            </a:r>
          </a:p>
          <a:p>
            <a:r>
              <a:rPr lang="en-US" dirty="0" smtClean="0">
                <a:sym typeface="Symbol"/>
              </a:rPr>
              <a:t>We say, the attribute A of relation R refers to the attribute B of relation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Integrity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Movies(title, year, length, genre, </a:t>
            </a:r>
            <a:r>
              <a:rPr lang="en-US" dirty="0" err="1" smtClean="0"/>
              <a:t>studioName</a:t>
            </a:r>
            <a:r>
              <a:rPr lang="en-US" dirty="0" smtClean="0"/>
              <a:t>, </a:t>
            </a:r>
            <a:r>
              <a:rPr lang="en-US" dirty="0" err="1" smtClean="0"/>
              <a:t>producerC</a:t>
            </a:r>
            <a:r>
              <a:rPr lang="en-US" dirty="0" smtClean="0"/>
              <a:t>#)</a:t>
            </a:r>
          </a:p>
          <a:p>
            <a:pPr lvl="1"/>
            <a:r>
              <a:rPr lang="en-US" dirty="0" err="1" smtClean="0"/>
              <a:t>MovieExec</a:t>
            </a:r>
            <a:r>
              <a:rPr lang="en-US" dirty="0" smtClean="0"/>
              <a:t>(name, address, cert#, </a:t>
            </a:r>
            <a:r>
              <a:rPr lang="en-US" dirty="0" err="1" smtClean="0"/>
              <a:t>netWorth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producer of every movies must appear in the </a:t>
            </a:r>
            <a:r>
              <a:rPr lang="en-US" dirty="0" err="1" smtClean="0"/>
              <a:t>MovieExec</a:t>
            </a:r>
            <a:r>
              <a:rPr lang="en-US" dirty="0" smtClean="0"/>
              <a:t> relation</a:t>
            </a:r>
          </a:p>
          <a:p>
            <a:r>
              <a:rPr lang="en-US" dirty="0" smtClean="0"/>
              <a:t>We say, </a:t>
            </a:r>
            <a:r>
              <a:rPr lang="en-US" i="1" dirty="0" err="1" smtClean="0"/>
              <a:t>producerC</a:t>
            </a:r>
            <a:r>
              <a:rPr lang="en-US" i="1" dirty="0" smtClean="0"/>
              <a:t># of Movies refers to cert# of </a:t>
            </a:r>
            <a:r>
              <a:rPr lang="en-US" i="1" dirty="0" err="1" smtClean="0"/>
              <a:t>MovieExec</a:t>
            </a:r>
            <a:r>
              <a:rPr lang="en-US" dirty="0" smtClean="0"/>
              <a:t>, they make a referential integrity constraint</a:t>
            </a:r>
          </a:p>
          <a:p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producerC</a:t>
            </a:r>
            <a:r>
              <a:rPr lang="en-US" baseline="-25000" dirty="0" smtClean="0">
                <a:sym typeface="Symbol"/>
              </a:rPr>
              <a:t>#</a:t>
            </a:r>
            <a:r>
              <a:rPr lang="en-US" dirty="0" smtClean="0">
                <a:sym typeface="Symbol"/>
              </a:rPr>
              <a:t>(Movies) </a:t>
            </a:r>
            <a:r>
              <a:rPr lang="en-US" baseline="-25000" dirty="0" smtClean="0">
                <a:sym typeface="Symbol"/>
              </a:rPr>
              <a:t>cert#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MovieExec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Integrity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key constraints?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</a:t>
            </a:r>
            <a:r>
              <a:rPr lang="en-US" dirty="0" err="1" smtClean="0"/>
              <a:t>tuples</a:t>
            </a:r>
            <a:r>
              <a:rPr lang="en-US" dirty="0" smtClean="0"/>
              <a:t> agree on the key component, and don’t agree on the non-key component,</a:t>
            </a:r>
          </a:p>
          <a:p>
            <a:pPr lvl="1"/>
            <a:r>
              <a:rPr lang="en-US" dirty="0" smtClean="0"/>
              <a:t>A is a key component of R relation</a:t>
            </a:r>
          </a:p>
          <a:p>
            <a:pPr lvl="1"/>
            <a:r>
              <a:rPr lang="en-US" dirty="0" smtClean="0"/>
              <a:t>B is a non-key component of R relation</a:t>
            </a:r>
          </a:p>
          <a:p>
            <a:pPr lvl="1"/>
            <a:r>
              <a:rPr lang="en-US" dirty="0" err="1" smtClean="0"/>
              <a:t>R1,R2</a:t>
            </a:r>
            <a:r>
              <a:rPr lang="en-US" dirty="0" smtClean="0"/>
              <a:t> is two instances of R relation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R1.A</a:t>
            </a:r>
            <a:r>
              <a:rPr lang="en-US" baseline="-25000" dirty="0" smtClean="0">
                <a:sym typeface="Symbol"/>
              </a:rPr>
              <a:t>=</a:t>
            </a:r>
            <a:r>
              <a:rPr lang="en-US" baseline="-25000" dirty="0" err="1" smtClean="0">
                <a:sym typeface="Symbol"/>
              </a:rPr>
              <a:t>R2.A</a:t>
            </a:r>
            <a:r>
              <a:rPr lang="en-US" baseline="-25000" dirty="0" smtClean="0">
                <a:sym typeface="Symbol"/>
              </a:rPr>
              <a:t> AND </a:t>
            </a:r>
            <a:r>
              <a:rPr lang="en-US" baseline="-25000" dirty="0" err="1" smtClean="0">
                <a:sym typeface="Symbol"/>
              </a:rPr>
              <a:t>R1.BR2.B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R1xR2</a:t>
            </a:r>
            <a:r>
              <a:rPr lang="en-US" dirty="0" smtClean="0">
                <a:sym typeface="Symbol"/>
              </a:rPr>
              <a:t>)=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MovieStar</a:t>
            </a:r>
            <a:r>
              <a:rPr lang="en-US" dirty="0" smtClean="0"/>
              <a:t>(name, address, gender, </a:t>
            </a:r>
            <a:r>
              <a:rPr lang="en-US" dirty="0" err="1" smtClean="0"/>
              <a:t>birthdate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Suppose that name is a key, and address is one non-key attributes, and </a:t>
            </a:r>
            <a:r>
              <a:rPr lang="en-US" dirty="0" err="1" smtClean="0"/>
              <a:t>MS1</a:t>
            </a:r>
            <a:r>
              <a:rPr lang="en-US" dirty="0" smtClean="0"/>
              <a:t>, </a:t>
            </a:r>
            <a:r>
              <a:rPr lang="en-US" dirty="0" err="1" smtClean="0"/>
              <a:t>MS2</a:t>
            </a:r>
            <a:r>
              <a:rPr lang="en-US" dirty="0" smtClean="0"/>
              <a:t> are two instances of </a:t>
            </a:r>
            <a:r>
              <a:rPr lang="en-US" dirty="0" err="1" smtClean="0"/>
              <a:t>MovieStar</a:t>
            </a:r>
            <a:r>
              <a:rPr lang="en-US" dirty="0" smtClean="0"/>
              <a:t>, then</a:t>
            </a:r>
          </a:p>
          <a:p>
            <a:pPr lvl="2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MS1.name</a:t>
            </a:r>
            <a:r>
              <a:rPr lang="en-US" baseline="-25000" dirty="0" smtClean="0">
                <a:sym typeface="Symbol"/>
              </a:rPr>
              <a:t>=</a:t>
            </a:r>
            <a:r>
              <a:rPr lang="en-US" baseline="-25000" dirty="0" err="1" smtClean="0">
                <a:sym typeface="Symbol"/>
              </a:rPr>
              <a:t>MS2.name</a:t>
            </a:r>
            <a:r>
              <a:rPr lang="en-US" baseline="-25000" dirty="0" smtClean="0">
                <a:sym typeface="Symbol"/>
              </a:rPr>
              <a:t> AND </a:t>
            </a:r>
            <a:r>
              <a:rPr lang="en-US" baseline="-25000" dirty="0" err="1" smtClean="0">
                <a:sym typeface="Symbol"/>
              </a:rPr>
              <a:t>MS1.addressMS2.address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MS1xMS2</a:t>
            </a:r>
            <a:r>
              <a:rPr lang="en-US" dirty="0" smtClean="0">
                <a:sym typeface="Symbol"/>
              </a:rPr>
              <a:t>)=, where</a:t>
            </a:r>
          </a:p>
          <a:p>
            <a:pPr lvl="3"/>
            <a:r>
              <a:rPr lang="en-US" dirty="0" smtClean="0">
                <a:sym typeface="Symbol"/>
              </a:rPr>
              <a:t></a:t>
            </a:r>
            <a:r>
              <a:rPr lang="en-US" baseline="-25000" dirty="0" err="1" smtClean="0">
                <a:sym typeface="Symbol"/>
              </a:rPr>
              <a:t>MS1</a:t>
            </a:r>
            <a:r>
              <a:rPr lang="en-US" baseline="-25000" dirty="0" smtClean="0">
                <a:sym typeface="Symbol"/>
              </a:rPr>
              <a:t>(</a:t>
            </a:r>
            <a:r>
              <a:rPr lang="en-US" baseline="-25000" dirty="0" err="1" smtClean="0">
                <a:sym typeface="Symbol"/>
              </a:rPr>
              <a:t>name,address,gender,birthdate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), and</a:t>
            </a:r>
          </a:p>
          <a:p>
            <a:pPr lvl="3"/>
            <a:r>
              <a:rPr lang="en-US" dirty="0" smtClean="0">
                <a:sym typeface="Symbol"/>
              </a:rPr>
              <a:t></a:t>
            </a:r>
            <a:r>
              <a:rPr lang="en-US" baseline="-25000" dirty="0" err="1" smtClean="0">
                <a:sym typeface="Symbol"/>
              </a:rPr>
              <a:t>MS2</a:t>
            </a:r>
            <a:r>
              <a:rPr lang="en-US" baseline="-25000" dirty="0" smtClean="0">
                <a:sym typeface="Symbol"/>
              </a:rPr>
              <a:t>(</a:t>
            </a:r>
            <a:r>
              <a:rPr lang="en-US" baseline="-25000" dirty="0" err="1" smtClean="0">
                <a:sym typeface="Symbol"/>
              </a:rPr>
              <a:t>name,address,gender,birthdate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Semi-structured data resembles trees or graphs rather than tables or arrays</a:t>
            </a:r>
          </a:p>
          <a:p>
            <a:r>
              <a:rPr lang="en-US" dirty="0" smtClean="0"/>
              <a:t>XML, a way to represent data by hierarchically nested tagged elements</a:t>
            </a:r>
          </a:p>
          <a:p>
            <a:r>
              <a:rPr lang="en-US" dirty="0" smtClean="0"/>
              <a:t>Operations involve following paths in tree from an element to one or more of its nested sub elements, and so on</a:t>
            </a:r>
          </a:p>
          <a:p>
            <a:r>
              <a:rPr lang="en-US" dirty="0" smtClean="0"/>
              <a:t>Constraints involve the data type of values associated with a nested tag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Semi-structured Model in Brief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only values for the gender attribute of </a:t>
            </a:r>
            <a:r>
              <a:rPr lang="en-US" dirty="0" err="1" smtClean="0"/>
              <a:t>MovieStar</a:t>
            </a:r>
            <a:r>
              <a:rPr lang="en-US" dirty="0" smtClean="0"/>
              <a:t> are ‘F’ and ‘M’, then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>
                <a:sym typeface="Symbol"/>
              </a:rPr>
              <a:t>gender ‘F’ AND gender  ‘M’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 =  </a:t>
            </a:r>
          </a:p>
          <a:p>
            <a:r>
              <a:rPr lang="en-US" dirty="0" smtClean="0"/>
              <a:t>Suppose that one must have a net worth of at least $10,000,000 to be the president of a movie studio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netWorth</a:t>
            </a:r>
            <a:r>
              <a:rPr lang="en-US" baseline="-25000" dirty="0" smtClean="0">
                <a:sym typeface="Symbol"/>
              </a:rPr>
              <a:t>&lt;10,000,000 </a:t>
            </a:r>
            <a:r>
              <a:rPr lang="en-US" dirty="0" smtClean="0">
                <a:sym typeface="Symbol"/>
              </a:rPr>
              <a:t>(Studio </a:t>
            </a:r>
            <a:r>
              <a:rPr lang="en-US" sz="2400" dirty="0" smtClean="0">
                <a:latin typeface="Lucida Sans Unicode" pitchFamily="34" charset="0"/>
              </a:rPr>
              <a:t>⋈</a:t>
            </a:r>
            <a:r>
              <a:rPr lang="en-US" sz="2400" baseline="-25000" dirty="0" err="1" smtClean="0">
                <a:latin typeface="Lucida Sans Unicode" pitchFamily="34" charset="0"/>
              </a:rPr>
              <a:t>pres#C</a:t>
            </a:r>
            <a:r>
              <a:rPr lang="en-US" sz="2400" baseline="-25000" dirty="0" smtClean="0">
                <a:latin typeface="Lucida Sans Unicode" pitchFamily="34" charset="0"/>
              </a:rPr>
              <a:t>=cert# </a:t>
            </a:r>
            <a:r>
              <a:rPr lang="en-US" dirty="0" err="1" smtClean="0"/>
              <a:t>MovieExec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)=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Constraint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Semi-structured Data Model</a:t>
            </a:r>
          </a:p>
          <a:p>
            <a:r>
              <a:rPr lang="en-US" dirty="0" smtClean="0"/>
              <a:t>Basic Concepts on Relational Model</a:t>
            </a:r>
          </a:p>
          <a:p>
            <a:r>
              <a:rPr lang="en-US" dirty="0" smtClean="0"/>
              <a:t>Relational Algebra</a:t>
            </a:r>
          </a:p>
          <a:p>
            <a:r>
              <a:rPr lang="en-US" dirty="0" smtClean="0"/>
              <a:t>Constraints in Relational Algebra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mtClean="0"/>
              <a:t>of chapter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dependencies</a:t>
            </a:r>
          </a:p>
          <a:p>
            <a:pPr lvl="1"/>
            <a:r>
              <a:rPr lang="en-US" dirty="0" smtClean="0"/>
              <a:t>Rules for functional dependencies</a:t>
            </a:r>
          </a:p>
          <a:p>
            <a:pPr lvl="1"/>
            <a:r>
              <a:rPr lang="en-US" dirty="0" smtClean="0"/>
              <a:t>Closure of attributes</a:t>
            </a:r>
          </a:p>
          <a:p>
            <a:pPr lvl="1"/>
            <a:r>
              <a:rPr lang="en-US" dirty="0" smtClean="0"/>
              <a:t>Projecting functional dependencies</a:t>
            </a:r>
          </a:p>
          <a:p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BCNF</a:t>
            </a:r>
          </a:p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To BCNF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 the </a:t>
            </a:r>
            <a:r>
              <a:rPr lang="en-US" smtClean="0"/>
              <a:t>next chapter?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19400"/>
            <a:ext cx="853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2.2. BASICS OF THE RELATIONAL MODEL</a:t>
            </a:r>
            <a:endParaRPr lang="en-U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 represents data as a 2-dimensional table  called a relation</a:t>
            </a:r>
          </a:p>
          <a:p>
            <a:pPr lvl="1"/>
            <a:r>
              <a:rPr lang="en-US" dirty="0" smtClean="0"/>
              <a:t>Suppose relation named as Movies</a:t>
            </a:r>
          </a:p>
          <a:p>
            <a:pPr lvl="1"/>
            <a:r>
              <a:rPr lang="en-US" dirty="0" smtClean="0"/>
              <a:t>Each row represents a movie</a:t>
            </a:r>
          </a:p>
          <a:p>
            <a:pPr lvl="1"/>
            <a:r>
              <a:rPr lang="en-US" dirty="0" smtClean="0"/>
              <a:t>Each column represents a property of movie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the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94694"/>
              </p:ext>
            </p:extLst>
          </p:nvPr>
        </p:nvGraphicFramePr>
        <p:xfrm>
          <a:off x="990600" y="4659868"/>
          <a:ext cx="72364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61838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2.3: The relation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I2DB_Ch1_2010</Template>
  <TotalTime>1635</TotalTime>
  <Words>3278</Words>
  <Application>Microsoft Office PowerPoint</Application>
  <PresentationFormat>On-screen Show (4:3)</PresentationFormat>
  <Paragraphs>810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Module</vt:lpstr>
      <vt:lpstr>Image</vt:lpstr>
      <vt:lpstr>RELATIONAL DATA MODEL</vt:lpstr>
      <vt:lpstr>Objectives</vt:lpstr>
      <vt:lpstr>PowerPoint Presentation</vt:lpstr>
      <vt:lpstr>DEFINITION</vt:lpstr>
      <vt:lpstr>Important Data Models</vt:lpstr>
      <vt:lpstr>The Relational Model in Brief</vt:lpstr>
      <vt:lpstr>The Semi-structured Model in Brief</vt:lpstr>
      <vt:lpstr>PowerPoint Presentation</vt:lpstr>
      <vt:lpstr>Basics of the Relational Model</vt:lpstr>
      <vt:lpstr>Basics of Relational Model</vt:lpstr>
      <vt:lpstr>Basics of Relational Model</vt:lpstr>
      <vt:lpstr>Basics of Relational Model</vt:lpstr>
      <vt:lpstr>Basics of Relational Model</vt:lpstr>
      <vt:lpstr>Basics of Relational Model</vt:lpstr>
      <vt:lpstr>Basics of Relational Model</vt:lpstr>
      <vt:lpstr>Basics of Relational Model</vt:lpstr>
      <vt:lpstr>Basics of Relational Model</vt:lpstr>
      <vt:lpstr>Summary 1: Relational Model</vt:lpstr>
      <vt:lpstr>Summary 2: Why relations?</vt:lpstr>
      <vt:lpstr>PowerPoint Presentation</vt:lpstr>
      <vt:lpstr>Defining a Relation Schema in SQL</vt:lpstr>
      <vt:lpstr>Defining a Relation Schema in SQL</vt:lpstr>
      <vt:lpstr>Defining a Relation Schema in SQL</vt:lpstr>
      <vt:lpstr>Defining a Relation Schema in SQL</vt:lpstr>
      <vt:lpstr>Defining a Relation Schema in SQL</vt:lpstr>
      <vt:lpstr>Defining a Relation Schema in SQL</vt:lpstr>
      <vt:lpstr>Defining a Relation Schema in SQL</vt:lpstr>
      <vt:lpstr>Defining a Relation Schema in SQL</vt:lpstr>
      <vt:lpstr>PowerPoint Presentation</vt:lpstr>
      <vt:lpstr>An Algebraic Query Language</vt:lpstr>
      <vt:lpstr>An Algebraic Query Language</vt:lpstr>
      <vt:lpstr>Why we need …</vt:lpstr>
      <vt:lpstr>Set Operations on Relations</vt:lpstr>
      <vt:lpstr>Set Operations on Relations</vt:lpstr>
      <vt:lpstr>Set Operations on Relations</vt:lpstr>
      <vt:lpstr>Set Operations on Relations</vt:lpstr>
      <vt:lpstr>Why we need …</vt:lpstr>
      <vt:lpstr>Selection</vt:lpstr>
      <vt:lpstr>Selection</vt:lpstr>
      <vt:lpstr>Selection</vt:lpstr>
      <vt:lpstr>Why we need …</vt:lpstr>
      <vt:lpstr>Projection</vt:lpstr>
      <vt:lpstr>Projection</vt:lpstr>
      <vt:lpstr>Projection</vt:lpstr>
      <vt:lpstr>Why we need …</vt:lpstr>
      <vt:lpstr>Cartesian Product</vt:lpstr>
      <vt:lpstr>Cartesian Product</vt:lpstr>
      <vt:lpstr>Why we need …</vt:lpstr>
      <vt:lpstr>Theta Join</vt:lpstr>
      <vt:lpstr>Theta Join</vt:lpstr>
      <vt:lpstr>Why we need …</vt:lpstr>
      <vt:lpstr>Natural Join</vt:lpstr>
      <vt:lpstr>Natural Join</vt:lpstr>
      <vt:lpstr>How we need …</vt:lpstr>
      <vt:lpstr>Relational Expression</vt:lpstr>
      <vt:lpstr>Relational Expression</vt:lpstr>
      <vt:lpstr>Relational Expression</vt:lpstr>
      <vt:lpstr>Relational Expression</vt:lpstr>
      <vt:lpstr>Why we need …</vt:lpstr>
      <vt:lpstr>Naming and Renaming</vt:lpstr>
      <vt:lpstr>Naming and Renaming</vt:lpstr>
      <vt:lpstr>Constraints on Relations</vt:lpstr>
      <vt:lpstr>Relational Algebra as a Constraint Language</vt:lpstr>
      <vt:lpstr>Why we need …</vt:lpstr>
      <vt:lpstr>Referential Integrity Constraints</vt:lpstr>
      <vt:lpstr>Referential Integrity Constraints</vt:lpstr>
      <vt:lpstr>Why we need …</vt:lpstr>
      <vt:lpstr>Key constraints</vt:lpstr>
      <vt:lpstr>Key constraints</vt:lpstr>
      <vt:lpstr>Additional Constraint Examples</vt:lpstr>
      <vt:lpstr>Summary of chapter 2</vt:lpstr>
      <vt:lpstr>What are in the next chapter?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/>
  <cp:lastModifiedBy>Trinh Hoang Nam</cp:lastModifiedBy>
  <cp:revision>427</cp:revision>
  <dcterms:created xsi:type="dcterms:W3CDTF">2006-08-16T00:00:00Z</dcterms:created>
  <dcterms:modified xsi:type="dcterms:W3CDTF">2017-09-07T21:04:24Z</dcterms:modified>
</cp:coreProperties>
</file>