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378" r:id="rId2"/>
    <p:sldId id="257" r:id="rId3"/>
    <p:sldId id="258" r:id="rId4"/>
    <p:sldId id="424" r:id="rId5"/>
    <p:sldId id="265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425" r:id="rId14"/>
    <p:sldId id="268" r:id="rId15"/>
    <p:sldId id="269" r:id="rId16"/>
    <p:sldId id="379" r:id="rId17"/>
    <p:sldId id="271" r:id="rId18"/>
    <p:sldId id="430" r:id="rId19"/>
    <p:sldId id="431" r:id="rId20"/>
    <p:sldId id="272" r:id="rId21"/>
    <p:sldId id="273" r:id="rId22"/>
    <p:sldId id="274" r:id="rId23"/>
    <p:sldId id="277" r:id="rId24"/>
    <p:sldId id="284" r:id="rId25"/>
    <p:sldId id="285" r:id="rId26"/>
    <p:sldId id="286" r:id="rId27"/>
    <p:sldId id="287" r:id="rId28"/>
    <p:sldId id="278" r:id="rId29"/>
    <p:sldId id="279" r:id="rId30"/>
    <p:sldId id="356" r:id="rId31"/>
    <p:sldId id="357" r:id="rId32"/>
    <p:sldId id="382" r:id="rId33"/>
    <p:sldId id="360" r:id="rId34"/>
    <p:sldId id="359" r:id="rId35"/>
    <p:sldId id="426" r:id="rId36"/>
    <p:sldId id="292" r:id="rId37"/>
    <p:sldId id="298" r:id="rId38"/>
    <p:sldId id="299" r:id="rId39"/>
    <p:sldId id="383" r:id="rId40"/>
    <p:sldId id="294" r:id="rId41"/>
    <p:sldId id="300" r:id="rId42"/>
    <p:sldId id="295" r:id="rId43"/>
    <p:sldId id="301" r:id="rId44"/>
    <p:sldId id="296" r:id="rId45"/>
    <p:sldId id="297" r:id="rId46"/>
    <p:sldId id="384" r:id="rId47"/>
    <p:sldId id="302" r:id="rId48"/>
    <p:sldId id="303" r:id="rId49"/>
    <p:sldId id="385" r:id="rId50"/>
    <p:sldId id="362" r:id="rId51"/>
    <p:sldId id="363" r:id="rId52"/>
    <p:sldId id="364" r:id="rId53"/>
    <p:sldId id="365" r:id="rId54"/>
    <p:sldId id="427" r:id="rId55"/>
    <p:sldId id="304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73" r:id="rId64"/>
    <p:sldId id="374" r:id="rId65"/>
    <p:sldId id="376" r:id="rId66"/>
    <p:sldId id="377" r:id="rId67"/>
    <p:sldId id="310" r:id="rId68"/>
    <p:sldId id="428" r:id="rId69"/>
    <p:sldId id="305" r:id="rId70"/>
    <p:sldId id="311" r:id="rId71"/>
    <p:sldId id="307" r:id="rId72"/>
    <p:sldId id="312" r:id="rId73"/>
    <p:sldId id="313" r:id="rId74"/>
    <p:sldId id="314" r:id="rId75"/>
    <p:sldId id="429" r:id="rId76"/>
    <p:sldId id="386" r:id="rId77"/>
    <p:sldId id="387" r:id="rId78"/>
    <p:sldId id="388" r:id="rId79"/>
    <p:sldId id="389" r:id="rId80"/>
    <p:sldId id="390" r:id="rId81"/>
    <p:sldId id="396" r:id="rId82"/>
    <p:sldId id="392" r:id="rId83"/>
    <p:sldId id="397" r:id="rId84"/>
    <p:sldId id="394" r:id="rId85"/>
    <p:sldId id="395" r:id="rId86"/>
    <p:sldId id="399" r:id="rId87"/>
    <p:sldId id="400" r:id="rId88"/>
    <p:sldId id="401" r:id="rId89"/>
    <p:sldId id="402" r:id="rId90"/>
    <p:sldId id="403" r:id="rId91"/>
    <p:sldId id="404" r:id="rId92"/>
    <p:sldId id="405" r:id="rId93"/>
    <p:sldId id="406" r:id="rId94"/>
    <p:sldId id="419" r:id="rId95"/>
    <p:sldId id="420" r:id="rId96"/>
    <p:sldId id="409" r:id="rId97"/>
    <p:sldId id="421" r:id="rId98"/>
    <p:sldId id="422" r:id="rId99"/>
    <p:sldId id="423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black">
          <a:xfrm>
            <a:off x="0" y="2775458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>
            <a:off x="2895600" y="2856904"/>
            <a:ext cx="6248400" cy="109330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30480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845308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/>
        </p:nvSpPr>
        <p:spPr bwMode="ltGray">
          <a:xfrm>
            <a:off x="2819400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2192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  <a:endParaRPr lang="en-US" sz="1600" b="1" i="1" spc="1500" baseline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495800"/>
            <a:ext cx="2438400" cy="100605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95600" y="405026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Lecturer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TRINH HOANG NAM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MSC, MFB</a:t>
            </a:r>
            <a:endParaRPr lang="en-US" sz="16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just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just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just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just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7543882" y="6474023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u="none" smtClean="0">
                <a:solidFill>
                  <a:srgbClr val="5BB9FF"/>
                </a:solidFill>
                <a:effectLst/>
                <a:latin typeface="Arial" pitchFamily="34" charset="0"/>
                <a:cs typeface="Arial" pitchFamily="34" charset="0"/>
              </a:rPr>
              <a:t>namth@fe.edu.vn</a:t>
            </a:r>
            <a:endParaRPr lang="en-US" sz="1400" u="none">
              <a:solidFill>
                <a:srgbClr val="5BB9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I2DB</a:t>
            </a:r>
            <a:r>
              <a:rPr lang="en-US" sz="1200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lang="en-US" sz="1200" spc="30" baseline="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Design Theory for Relational Databases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2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991"/>
            <a:ext cx="8153400" cy="5006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1103313" y="-11113"/>
          <a:ext cx="1238250" cy="11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Image" r:id="rId15" imgW="3646321" imgH="3931376" progId="">
                  <p:embed/>
                </p:oleObj>
              </mc:Choice>
              <mc:Fallback>
                <p:oleObj name="Image" r:id="rId15" imgW="3646321" imgH="3931376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470"/>
                      <a:stretch>
                        <a:fillRect/>
                      </a:stretch>
                    </p:blipFill>
                    <p:spPr bwMode="auto">
                      <a:xfrm>
                        <a:off x="1103313" y="-11113"/>
                        <a:ext cx="1238250" cy="1120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0" y="-11113"/>
          <a:ext cx="1169988" cy="112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Image" r:id="rId17" imgW="2575783" imgH="2545301" progId="">
                  <p:embed/>
                </p:oleObj>
              </mc:Choice>
              <mc:Fallback>
                <p:oleObj name="Image" r:id="rId17" imgW="2575783" imgH="2545301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1113"/>
                        <a:ext cx="1169988" cy="1123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3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1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smtClean="0"/>
              <a:t>DESIGN THEORY FOR RELATIONAL DATABASES</a:t>
            </a:r>
            <a:endParaRPr 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 can have more than one keys</a:t>
            </a:r>
          </a:p>
          <a:p>
            <a:pPr lvl="1"/>
            <a:r>
              <a:rPr lang="en-US" dirty="0" smtClean="0"/>
              <a:t>One of them is chosen as </a:t>
            </a:r>
            <a:r>
              <a:rPr lang="en-US" i="1" dirty="0" smtClean="0"/>
              <a:t>primary key</a:t>
            </a:r>
          </a:p>
          <a:p>
            <a:pPr lvl="1"/>
            <a:r>
              <a:rPr lang="en-US" dirty="0" smtClean="0"/>
              <a:t>Others are </a:t>
            </a:r>
            <a:r>
              <a:rPr lang="en-US" i="1" dirty="0" smtClean="0"/>
              <a:t>candidate keys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of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attributes that contains a key is called a </a:t>
            </a:r>
            <a:r>
              <a:rPr lang="en-US" i="1" dirty="0" smtClean="0"/>
              <a:t>superkey</a:t>
            </a:r>
            <a:endParaRPr lang="en-US" dirty="0" smtClean="0"/>
          </a:p>
          <a:p>
            <a:r>
              <a:rPr lang="en-US" dirty="0" smtClean="0"/>
              <a:t>Every superkey satisfies the first condition of a key: it functionally determines all other attributes of the relation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Superkeys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Some superkeys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title,year,starName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title,year,starName,length,studioName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Superkeys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10938" t="34375" r="34375" b="44792"/>
          <a:stretch>
            <a:fillRect/>
          </a:stretch>
        </p:blipFill>
        <p:spPr bwMode="auto">
          <a:xfrm>
            <a:off x="838200" y="2198687"/>
            <a:ext cx="7772400" cy="222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24200"/>
            <a:ext cx="8534400" cy="1066800"/>
          </a:xfrm>
        </p:spPr>
        <p:txBody>
          <a:bodyPr>
            <a:noAutofit/>
          </a:bodyPr>
          <a:lstStyle/>
          <a:p>
            <a:pPr algn="ctr"/>
            <a:r>
              <a:rPr lang="en-US" sz="4400" smtClean="0">
                <a:solidFill>
                  <a:srgbClr val="FF0000"/>
                </a:solidFill>
              </a:rPr>
              <a:t>3.2. Rules about FDs</a:t>
            </a:r>
            <a:endParaRPr lang="en-US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3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of FD’s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b="1" dirty="0" smtClean="0"/>
              <a:t>follows</a:t>
            </a:r>
            <a:r>
              <a:rPr lang="en-US" dirty="0" smtClean="0"/>
              <a:t> from a set of FD’s </a:t>
            </a:r>
            <a:r>
              <a:rPr lang="en-US" i="1" dirty="0" smtClean="0"/>
              <a:t>T</a:t>
            </a:r>
            <a:r>
              <a:rPr lang="en-US" dirty="0" smtClean="0"/>
              <a:t> if every relation instance that satisfies all the FD’s in </a:t>
            </a:r>
            <a:r>
              <a:rPr lang="en-US" i="1" dirty="0" smtClean="0"/>
              <a:t>T</a:t>
            </a:r>
            <a:r>
              <a:rPr lang="en-US" dirty="0" smtClean="0"/>
              <a:t> also satisfies all the FD’s in </a:t>
            </a:r>
            <a:r>
              <a:rPr lang="en-US" i="1" dirty="0" smtClean="0"/>
              <a:t>S</a:t>
            </a:r>
          </a:p>
          <a:p>
            <a:r>
              <a:rPr lang="en-US" dirty="0" smtClean="0"/>
              <a:t>Two sets of FD’s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are </a:t>
            </a:r>
            <a:r>
              <a:rPr lang="en-US" b="1" dirty="0" smtClean="0"/>
              <a:t>equivalent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b="1" dirty="0" smtClean="0"/>
              <a:t>follows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b="1" dirty="0" smtClean="0"/>
              <a:t>follows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about Functional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Splitting Rule</a:t>
            </a:r>
          </a:p>
          <a:p>
            <a:pPr lvl="1"/>
            <a:r>
              <a:rPr lang="en-US" dirty="0" smtClean="0"/>
              <a:t>We can replace an FD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1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2</a:t>
            </a:r>
            <a:r>
              <a:rPr lang="en-US" i="1" dirty="0" smtClean="0"/>
              <a:t>…A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i="1" dirty="0" smtClean="0">
                <a:sym typeface="Symbol"/>
              </a:rPr>
              <a:t> 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1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by a set of FD’s </a:t>
            </a:r>
            <a:r>
              <a:rPr lang="en-US" i="1" dirty="0" err="1" smtClean="0">
                <a:sym typeface="Symbol"/>
              </a:rPr>
              <a:t>A</a:t>
            </a:r>
            <a:r>
              <a:rPr lang="en-US" i="1" baseline="-25000" dirty="0" err="1" smtClean="0">
                <a:sym typeface="Symbol"/>
              </a:rPr>
              <a:t>1</a:t>
            </a:r>
            <a:r>
              <a:rPr lang="en-US" i="1" dirty="0" err="1" smtClean="0">
                <a:sym typeface="Symbol"/>
              </a:rPr>
              <a:t>A</a:t>
            </a:r>
            <a:r>
              <a:rPr lang="en-US" i="1" baseline="-25000" dirty="0" err="1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 B</a:t>
            </a:r>
            <a:r>
              <a:rPr lang="en-US" i="1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, for </a:t>
            </a: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=1,2,…,m</a:t>
            </a:r>
          </a:p>
          <a:p>
            <a:endParaRPr lang="en-US" dirty="0" smtClean="0"/>
          </a:p>
          <a:p>
            <a:r>
              <a:rPr lang="en-US" dirty="0" smtClean="0"/>
              <a:t>Combining Rule</a:t>
            </a:r>
          </a:p>
          <a:p>
            <a:pPr lvl="1"/>
            <a:r>
              <a:rPr lang="en-US" dirty="0" smtClean="0"/>
              <a:t>We can replace a set of FD’s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r>
              <a:rPr lang="en-US" i="1" dirty="0" smtClean="0"/>
              <a:t>…A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i="1" dirty="0" smtClean="0">
                <a:sym typeface="Symbol"/>
              </a:rPr>
              <a:t> B</a:t>
            </a:r>
            <a:r>
              <a:rPr lang="en-US" i="1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, for i=1,2,…,m by the single FD 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 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…B</a:t>
            </a:r>
            <a:r>
              <a:rPr lang="en-US" i="1" baseline="-25000" dirty="0" smtClean="0">
                <a:sym typeface="Symbol"/>
              </a:rPr>
              <a:t>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Splitting and Combining Rules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sym typeface="Symbol"/>
              </a:rPr>
              <a:t>Example</a:t>
            </a:r>
          </a:p>
          <a:p>
            <a:endParaRPr lang="en-US" smtClean="0">
              <a:sym typeface="Symbol"/>
            </a:endParaRPr>
          </a:p>
          <a:p>
            <a:endParaRPr lang="en-US" smtClean="0">
              <a:sym typeface="Symbol"/>
            </a:endParaRPr>
          </a:p>
          <a:p>
            <a:pPr lvl="1">
              <a:buNone/>
            </a:pPr>
            <a:endParaRPr lang="en-US" smtClean="0">
              <a:sym typeface="Symbol"/>
            </a:endParaRPr>
          </a:p>
          <a:p>
            <a:pPr lvl="1">
              <a:buNone/>
            </a:pPr>
            <a:endParaRPr lang="en-US" smtClean="0">
              <a:sym typeface="Symbol"/>
            </a:endParaRPr>
          </a:p>
          <a:p>
            <a:pPr lvl="1"/>
            <a:r>
              <a:rPr lang="en-US" smtClean="0">
                <a:sym typeface="Symbol"/>
              </a:rPr>
              <a:t>title year   length</a:t>
            </a:r>
          </a:p>
          <a:p>
            <a:pPr lvl="1"/>
            <a:r>
              <a:rPr lang="en-US" smtClean="0">
                <a:sym typeface="Symbol"/>
              </a:rPr>
              <a:t>title year   genre</a:t>
            </a:r>
          </a:p>
          <a:p>
            <a:pPr lvl="1"/>
            <a:r>
              <a:rPr lang="en-US" smtClean="0">
                <a:sym typeface="Symbol"/>
              </a:rPr>
              <a:t>title year   studioName</a:t>
            </a:r>
          </a:p>
          <a:p>
            <a:pPr lvl="1"/>
            <a:r>
              <a:rPr lang="en-US" smtClean="0">
                <a:sym typeface="Symbol"/>
              </a:rPr>
              <a:t>title year   length genre studioName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Splitting and Combining Rules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10938" t="34375" r="34375" b="44792"/>
          <a:stretch>
            <a:fillRect/>
          </a:stretch>
        </p:blipFill>
        <p:spPr bwMode="auto">
          <a:xfrm>
            <a:off x="1066800" y="1981200"/>
            <a:ext cx="7467600" cy="21338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625609"/>
          </a:xfrm>
        </p:spPr>
        <p:txBody>
          <a:bodyPr/>
          <a:lstStyle/>
          <a:p>
            <a:r>
              <a:rPr lang="en-US" dirty="0" smtClean="0">
                <a:sym typeface="Symbol"/>
              </a:rPr>
              <a:t>The FD’s 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 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…B</a:t>
            </a:r>
            <a:r>
              <a:rPr lang="en-US" i="1" baseline="-25000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is trivial, if </a:t>
            </a:r>
          </a:p>
          <a:p>
            <a:pPr lvl="1">
              <a:buNone/>
            </a:pPr>
            <a:r>
              <a:rPr lang="en-US" dirty="0" smtClean="0">
                <a:sym typeface="Symbol"/>
              </a:rPr>
              <a:t>			{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, 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 …, B</a:t>
            </a:r>
            <a:r>
              <a:rPr lang="en-US" i="1" baseline="-25000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}  {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, 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 …, 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}</a:t>
            </a:r>
          </a:p>
          <a:p>
            <a:r>
              <a:rPr lang="en-US" dirty="0" smtClean="0">
                <a:sym typeface="Symbol"/>
              </a:rPr>
              <a:t>Every trivial FD holds in every relation</a:t>
            </a:r>
          </a:p>
          <a:p>
            <a:r>
              <a:rPr lang="en-US" dirty="0" smtClean="0">
                <a:sym typeface="Symbol"/>
              </a:rPr>
              <a:t>The FD’s 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 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…B</a:t>
            </a:r>
            <a:r>
              <a:rPr lang="en-US" i="1" baseline="-25000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is equavilent to 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 C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…C</a:t>
            </a:r>
            <a:r>
              <a:rPr lang="en-US" i="1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, where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’s are all those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’s that are not also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’s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Trivial Functional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Symbol"/>
              </a:rPr>
              <a:t>If </a:t>
            </a:r>
            <a:r>
              <a:rPr lang="en-US" i="1" smtClean="0">
                <a:sym typeface="Symbol"/>
              </a:rPr>
              <a:t>A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A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…A</a:t>
            </a:r>
            <a:r>
              <a:rPr lang="en-US" i="1" baseline="-25000" smtClean="0">
                <a:sym typeface="Symbol"/>
              </a:rPr>
              <a:t>n</a:t>
            </a:r>
            <a:r>
              <a:rPr lang="en-US" i="1" smtClean="0">
                <a:sym typeface="Symbol"/>
              </a:rPr>
              <a:t>B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B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…B</a:t>
            </a:r>
            <a:r>
              <a:rPr lang="en-US" i="1" baseline="-25000" smtClean="0">
                <a:sym typeface="Symbol"/>
              </a:rPr>
              <a:t>m</a:t>
            </a:r>
            <a:r>
              <a:rPr lang="en-US" smtClean="0">
                <a:sym typeface="Symbol"/>
              </a:rPr>
              <a:t> and </a:t>
            </a:r>
            <a:r>
              <a:rPr lang="en-US" i="1" smtClean="0">
                <a:sym typeface="Symbol"/>
              </a:rPr>
              <a:t>B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B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…B</a:t>
            </a:r>
            <a:r>
              <a:rPr lang="en-US" i="1" baseline="-25000" smtClean="0">
                <a:sym typeface="Symbol"/>
              </a:rPr>
              <a:t>m</a:t>
            </a:r>
            <a:r>
              <a:rPr lang="en-US" i="1" smtClean="0">
                <a:sym typeface="Symbol"/>
              </a:rPr>
              <a:t>C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C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…C</a:t>
            </a:r>
            <a:r>
              <a:rPr lang="en-US" i="1" baseline="-25000" smtClean="0">
                <a:sym typeface="Symbol"/>
              </a:rPr>
              <a:t>k</a:t>
            </a:r>
            <a:r>
              <a:rPr lang="en-US" smtClean="0">
                <a:sym typeface="Symbol"/>
              </a:rPr>
              <a:t> hold in relation </a:t>
            </a:r>
            <a:r>
              <a:rPr lang="en-US" i="1" smtClean="0">
                <a:sym typeface="Symbol"/>
              </a:rPr>
              <a:t>R</a:t>
            </a:r>
            <a:r>
              <a:rPr lang="en-US" smtClean="0">
                <a:sym typeface="Symbol"/>
              </a:rPr>
              <a:t>, then </a:t>
            </a:r>
            <a:r>
              <a:rPr lang="en-US" i="1" smtClean="0">
                <a:sym typeface="Symbol"/>
              </a:rPr>
              <a:t>A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A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…A</a:t>
            </a:r>
            <a:r>
              <a:rPr lang="en-US" i="1" baseline="-25000" smtClean="0">
                <a:sym typeface="Symbol"/>
              </a:rPr>
              <a:t>n</a:t>
            </a:r>
            <a:r>
              <a:rPr lang="en-US" i="1" smtClean="0">
                <a:sym typeface="Symbol"/>
              </a:rPr>
              <a:t>  C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C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…C</a:t>
            </a:r>
            <a:r>
              <a:rPr lang="en-US" i="1" baseline="-25000" smtClean="0">
                <a:sym typeface="Symbol"/>
              </a:rPr>
              <a:t>k</a:t>
            </a:r>
            <a:r>
              <a:rPr lang="en-US" smtClean="0">
                <a:sym typeface="Symbol"/>
              </a:rPr>
              <a:t> also holds in </a:t>
            </a:r>
            <a:r>
              <a:rPr lang="en-US" i="1" smtClean="0">
                <a:sym typeface="Symbol"/>
              </a:rPr>
              <a:t>R</a:t>
            </a:r>
          </a:p>
          <a:p>
            <a:r>
              <a:rPr lang="en-US" smtClean="0">
                <a:sym typeface="Symbol"/>
              </a:rPr>
              <a:t>If some of the </a:t>
            </a:r>
            <a:r>
              <a:rPr lang="en-US" i="1" smtClean="0">
                <a:sym typeface="Symbol"/>
              </a:rPr>
              <a:t>C</a:t>
            </a:r>
            <a:r>
              <a:rPr lang="en-US" smtClean="0">
                <a:sym typeface="Symbol"/>
              </a:rPr>
              <a:t>’s are among the </a:t>
            </a:r>
            <a:r>
              <a:rPr lang="en-US" i="1" smtClean="0">
                <a:sym typeface="Symbol"/>
              </a:rPr>
              <a:t>A</a:t>
            </a:r>
            <a:r>
              <a:rPr lang="en-US" smtClean="0">
                <a:sym typeface="Symbol"/>
              </a:rPr>
              <a:t>’s, we may eliminate them from the right side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Transitive Rule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sym typeface="Symbol"/>
              </a:rPr>
              <a:t>Example: Let’s see another version of Movies relation</a:t>
            </a:r>
          </a:p>
          <a:p>
            <a:endParaRPr lang="en-US" smtClean="0">
              <a:sym typeface="Symbol"/>
            </a:endParaRPr>
          </a:p>
          <a:p>
            <a:endParaRPr lang="en-US" smtClean="0">
              <a:sym typeface="Symbol"/>
            </a:endParaRPr>
          </a:p>
          <a:p>
            <a:pPr lvl="1"/>
            <a:endParaRPr lang="en-US" smtClean="0">
              <a:sym typeface="Symbol"/>
            </a:endParaRPr>
          </a:p>
          <a:p>
            <a:pPr lvl="1"/>
            <a:r>
              <a:rPr lang="en-US" smtClean="0">
                <a:sym typeface="Symbol"/>
              </a:rPr>
              <a:t>Two of the FD’s that we might claim to hold are:</a:t>
            </a:r>
          </a:p>
          <a:p>
            <a:pPr lvl="1">
              <a:buNone/>
            </a:pPr>
            <a:r>
              <a:rPr lang="en-US" smtClean="0">
                <a:sym typeface="Symbol"/>
              </a:rPr>
              <a:t>		title year  studioName</a:t>
            </a:r>
          </a:p>
          <a:p>
            <a:pPr lvl="1">
              <a:buNone/>
            </a:pPr>
            <a:r>
              <a:rPr lang="en-US" smtClean="0">
                <a:sym typeface="Symbol"/>
              </a:rPr>
              <a:t>		studioName  studioAddr</a:t>
            </a:r>
          </a:p>
          <a:p>
            <a:pPr lvl="1"/>
            <a:r>
              <a:rPr lang="en-US" smtClean="0">
                <a:sym typeface="Symbol"/>
              </a:rPr>
              <a:t>The transitive rule allows us to construct the third FD’s:</a:t>
            </a:r>
          </a:p>
          <a:p>
            <a:pPr lvl="1">
              <a:buNone/>
            </a:pPr>
            <a:r>
              <a:rPr lang="en-US" smtClean="0">
                <a:sym typeface="Symbol"/>
              </a:rPr>
              <a:t>		title year  studioAddr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Transitive Rule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021840"/>
          <a:ext cx="78774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318"/>
                <a:gridCol w="794068"/>
                <a:gridCol w="1005205"/>
                <a:gridCol w="1022668"/>
                <a:gridCol w="1687830"/>
                <a:gridCol w="15894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studioName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studioAddr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Holywood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Eight Below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Buena Vista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Holywood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30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concepts of:</a:t>
            </a:r>
          </a:p>
          <a:p>
            <a:pPr lvl="1"/>
            <a:r>
              <a:rPr lang="en-US" dirty="0" smtClean="0"/>
              <a:t>Functional Dependencies</a:t>
            </a:r>
          </a:p>
          <a:p>
            <a:pPr lvl="1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Decomposition</a:t>
            </a:r>
          </a:p>
          <a:p>
            <a:pPr lvl="1"/>
            <a:r>
              <a:rPr lang="en-US" dirty="0" smtClean="0"/>
              <a:t>Multi-valued Dependencies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572000"/>
          </a:xfrm>
        </p:spPr>
        <p:txBody>
          <a:bodyPr>
            <a:noAutofit/>
          </a:bodyPr>
          <a:lstStyle/>
          <a:p>
            <a:r>
              <a:rPr lang="en-US" sz="2600" dirty="0" smtClean="0">
                <a:sym typeface="Symbol"/>
              </a:rPr>
              <a:t>The closure of  a set of attributes {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1</a:t>
            </a:r>
            <a:r>
              <a:rPr lang="en-US" sz="2600" i="1" dirty="0" smtClean="0">
                <a:sym typeface="Symbol"/>
              </a:rPr>
              <a:t>, A</a:t>
            </a:r>
            <a:r>
              <a:rPr lang="en-US" sz="2600" i="1" baseline="-25000" dirty="0" smtClean="0">
                <a:sym typeface="Symbol"/>
              </a:rPr>
              <a:t>2</a:t>
            </a:r>
            <a:r>
              <a:rPr lang="en-US" sz="2600" i="1" dirty="0" smtClean="0">
                <a:sym typeface="Symbol"/>
              </a:rPr>
              <a:t>, …, A</a:t>
            </a:r>
            <a:r>
              <a:rPr lang="en-US" sz="2600" i="1" baseline="-25000" dirty="0" smtClean="0">
                <a:sym typeface="Symbol"/>
              </a:rPr>
              <a:t>n</a:t>
            </a:r>
            <a:r>
              <a:rPr lang="en-US" sz="2600" dirty="0" smtClean="0">
                <a:sym typeface="Symbol"/>
              </a:rPr>
              <a:t>} under FD’s in </a:t>
            </a:r>
            <a:r>
              <a:rPr lang="en-US" sz="2600" i="1" dirty="0" smtClean="0">
                <a:sym typeface="Symbol"/>
              </a:rPr>
              <a:t>S (denoted </a:t>
            </a:r>
            <a:r>
              <a:rPr lang="en-US" sz="2600" dirty="0" smtClean="0">
                <a:sym typeface="Symbol"/>
              </a:rPr>
              <a:t>{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1</a:t>
            </a:r>
            <a:r>
              <a:rPr lang="en-US" sz="2600" i="1" dirty="0" smtClean="0">
                <a:sym typeface="Symbol"/>
              </a:rPr>
              <a:t>, A</a:t>
            </a:r>
            <a:r>
              <a:rPr lang="en-US" sz="2600" i="1" baseline="-25000" dirty="0" smtClean="0">
                <a:sym typeface="Symbol"/>
              </a:rPr>
              <a:t>2</a:t>
            </a:r>
            <a:r>
              <a:rPr lang="en-US" sz="2600" i="1" dirty="0" smtClean="0">
                <a:sym typeface="Symbol"/>
              </a:rPr>
              <a:t>, …, A</a:t>
            </a:r>
            <a:r>
              <a:rPr lang="en-US" sz="2600" i="1" baseline="-25000" dirty="0" smtClean="0">
                <a:sym typeface="Symbol"/>
              </a:rPr>
              <a:t>n</a:t>
            </a:r>
            <a:r>
              <a:rPr lang="en-US" sz="2600" dirty="0" smtClean="0">
                <a:sym typeface="Symbol"/>
              </a:rPr>
              <a:t>}</a:t>
            </a:r>
            <a:r>
              <a:rPr lang="en-US" sz="2600" baseline="30000" dirty="0" smtClean="0">
                <a:sym typeface="Symbol"/>
              </a:rPr>
              <a:t>+</a:t>
            </a:r>
            <a:r>
              <a:rPr lang="en-US" sz="2600" i="1" dirty="0" smtClean="0">
                <a:sym typeface="Symbol"/>
              </a:rPr>
              <a:t>)</a:t>
            </a:r>
            <a:r>
              <a:rPr lang="en-US" sz="2600" dirty="0" smtClean="0">
                <a:sym typeface="Symbol"/>
              </a:rPr>
              <a:t> is the set of attributes </a:t>
            </a:r>
            <a:r>
              <a:rPr lang="en-US" sz="2600" i="1" dirty="0" smtClean="0">
                <a:sym typeface="Symbol"/>
              </a:rPr>
              <a:t>B</a:t>
            </a:r>
            <a:r>
              <a:rPr lang="en-US" sz="2600" dirty="0" smtClean="0">
                <a:sym typeface="Symbol"/>
              </a:rPr>
              <a:t> such that every relation that satisfies all the FD’s in set </a:t>
            </a:r>
            <a:r>
              <a:rPr lang="en-US" sz="2600" i="1" dirty="0" smtClean="0">
                <a:sym typeface="Symbol"/>
              </a:rPr>
              <a:t>S</a:t>
            </a:r>
            <a:r>
              <a:rPr lang="en-US" sz="2600" dirty="0" smtClean="0">
                <a:sym typeface="Symbol"/>
              </a:rPr>
              <a:t> also satisfies 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1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2</a:t>
            </a:r>
            <a:r>
              <a:rPr lang="en-US" sz="2600" i="1" dirty="0" smtClean="0">
                <a:sym typeface="Symbol"/>
              </a:rPr>
              <a:t>…A</a:t>
            </a:r>
            <a:r>
              <a:rPr lang="en-US" sz="2600" i="1" baseline="-25000" dirty="0" smtClean="0">
                <a:sym typeface="Symbol"/>
              </a:rPr>
              <a:t>n</a:t>
            </a:r>
            <a:r>
              <a:rPr lang="en-US" sz="2600" i="1" dirty="0" smtClean="0">
                <a:sym typeface="Symbol"/>
              </a:rPr>
              <a:t>B</a:t>
            </a:r>
          </a:p>
          <a:p>
            <a:r>
              <a:rPr lang="en-US" sz="2600" dirty="0" smtClean="0">
                <a:sym typeface="Symbol"/>
              </a:rPr>
              <a:t>That is, 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1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2</a:t>
            </a:r>
            <a:r>
              <a:rPr lang="en-US" sz="2600" i="1" dirty="0" smtClean="0">
                <a:sym typeface="Symbol"/>
              </a:rPr>
              <a:t>…A</a:t>
            </a:r>
            <a:r>
              <a:rPr lang="en-US" sz="2600" i="1" baseline="-25000" dirty="0" smtClean="0">
                <a:sym typeface="Symbol"/>
              </a:rPr>
              <a:t>n</a:t>
            </a:r>
            <a:r>
              <a:rPr lang="en-US" sz="2600" i="1" dirty="0" smtClean="0">
                <a:sym typeface="Symbol"/>
              </a:rPr>
              <a:t>B</a:t>
            </a:r>
            <a:r>
              <a:rPr lang="en-US" sz="2600" dirty="0" smtClean="0">
                <a:sym typeface="Symbol"/>
              </a:rPr>
              <a:t> follows from the FD’s of </a:t>
            </a:r>
            <a:r>
              <a:rPr lang="en-US" sz="2600" i="1" dirty="0" smtClean="0">
                <a:sym typeface="Symbol"/>
              </a:rPr>
              <a:t>S</a:t>
            </a:r>
          </a:p>
          <a:p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1</a:t>
            </a:r>
            <a:r>
              <a:rPr lang="en-US" sz="2600" i="1" dirty="0" smtClean="0">
                <a:sym typeface="Symbol"/>
              </a:rPr>
              <a:t>, A</a:t>
            </a:r>
            <a:r>
              <a:rPr lang="en-US" sz="2600" i="1" baseline="-25000" dirty="0" smtClean="0">
                <a:sym typeface="Symbol"/>
              </a:rPr>
              <a:t>2</a:t>
            </a:r>
            <a:r>
              <a:rPr lang="en-US" sz="2600" i="1" dirty="0" smtClean="0">
                <a:sym typeface="Symbol"/>
              </a:rPr>
              <a:t>, …, A</a:t>
            </a:r>
            <a:r>
              <a:rPr lang="en-US" sz="2600" i="1" baseline="-25000" dirty="0" smtClean="0">
                <a:sym typeface="Symbol"/>
              </a:rPr>
              <a:t>n</a:t>
            </a:r>
            <a:r>
              <a:rPr lang="en-US" sz="2600" dirty="0" smtClean="0">
                <a:sym typeface="Symbol"/>
              </a:rPr>
              <a:t>  {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1</a:t>
            </a:r>
            <a:r>
              <a:rPr lang="en-US" sz="2600" i="1" dirty="0" smtClean="0">
                <a:sym typeface="Symbol"/>
              </a:rPr>
              <a:t>, A</a:t>
            </a:r>
            <a:r>
              <a:rPr lang="en-US" sz="2600" i="1" baseline="-25000" dirty="0" smtClean="0">
                <a:sym typeface="Symbol"/>
              </a:rPr>
              <a:t>2</a:t>
            </a:r>
            <a:r>
              <a:rPr lang="en-US" sz="2600" i="1" dirty="0" smtClean="0">
                <a:sym typeface="Symbol"/>
              </a:rPr>
              <a:t>, …, A</a:t>
            </a:r>
            <a:r>
              <a:rPr lang="en-US" sz="2600" i="1" baseline="-25000" dirty="0" smtClean="0">
                <a:sym typeface="Symbol"/>
              </a:rPr>
              <a:t>n</a:t>
            </a:r>
            <a:r>
              <a:rPr lang="en-US" sz="2600" dirty="0" smtClean="0">
                <a:sym typeface="Symbol"/>
              </a:rPr>
              <a:t>}+, because 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1</a:t>
            </a:r>
            <a:r>
              <a:rPr lang="en-US" sz="2600" i="1" dirty="0" smtClean="0">
                <a:sym typeface="Symbol"/>
              </a:rPr>
              <a:t>A</a:t>
            </a:r>
            <a:r>
              <a:rPr lang="en-US" sz="2600" i="1" baseline="-25000" dirty="0" smtClean="0">
                <a:sym typeface="Symbol"/>
              </a:rPr>
              <a:t>2</a:t>
            </a:r>
            <a:r>
              <a:rPr lang="en-US" sz="2600" i="1" dirty="0" smtClean="0">
                <a:sym typeface="Symbol"/>
              </a:rPr>
              <a:t>…A</a:t>
            </a:r>
            <a:r>
              <a:rPr lang="en-US" sz="2600" i="1" baseline="-25000" dirty="0" smtClean="0">
                <a:sym typeface="Symbol"/>
              </a:rPr>
              <a:t>n</a:t>
            </a:r>
            <a:r>
              <a:rPr lang="en-US" sz="2600" i="1" dirty="0" smtClean="0">
                <a:sym typeface="Symbol"/>
              </a:rPr>
              <a:t>A</a:t>
            </a:r>
            <a:r>
              <a:rPr lang="en-US" sz="2600" i="1" baseline="-25000" dirty="0" smtClean="0">
                <a:sym typeface="Symbol"/>
              </a:rPr>
              <a:t>i</a:t>
            </a:r>
            <a:r>
              <a:rPr lang="en-US" sz="2600" dirty="0" smtClean="0">
                <a:sym typeface="Symbol"/>
              </a:rPr>
              <a:t> is trivial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of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Example</a:t>
            </a:r>
          </a:p>
          <a:p>
            <a:pPr lvl="1"/>
            <a:r>
              <a:rPr lang="en-US" dirty="0" smtClean="0">
                <a:sym typeface="Symbol"/>
              </a:rPr>
              <a:t>R(</a:t>
            </a:r>
            <a:r>
              <a:rPr lang="en-US" dirty="0" err="1" smtClean="0">
                <a:sym typeface="Symbol"/>
              </a:rPr>
              <a:t>A,B,C,D,E,F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smtClean="0">
                <a:sym typeface="Symbol"/>
              </a:rPr>
              <a:t>S={AC, A D, D E, E F}, {A}+=?</a:t>
            </a:r>
          </a:p>
          <a:p>
            <a:pPr lvl="1"/>
            <a:r>
              <a:rPr lang="en-US" dirty="0" smtClean="0">
                <a:sym typeface="Symbol"/>
              </a:rPr>
              <a:t>{A}+={</a:t>
            </a:r>
            <a:r>
              <a:rPr lang="en-US" dirty="0" err="1" smtClean="0">
                <a:sym typeface="Symbol"/>
              </a:rPr>
              <a:t>A,C,D,E,F</a:t>
            </a:r>
            <a:r>
              <a:rPr lang="en-US" dirty="0" smtClean="0">
                <a:sym typeface="Symbol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of Attributes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Symbol"/>
              </a:rPr>
              <a:t>Algorithm 3.7: Closure of a set of attributes</a:t>
            </a:r>
          </a:p>
          <a:p>
            <a:pPr lvl="1"/>
            <a:r>
              <a:rPr lang="en-US" dirty="0" smtClean="0">
                <a:sym typeface="Symbol"/>
              </a:rPr>
              <a:t>Input: A set of attributes {</a:t>
            </a:r>
            <a:r>
              <a:rPr lang="en-US" i="1" dirty="0" err="1" smtClean="0">
                <a:sym typeface="Symbol"/>
              </a:rPr>
              <a:t>A</a:t>
            </a:r>
            <a:r>
              <a:rPr lang="en-US" i="1" baseline="-25000" dirty="0" err="1" smtClean="0">
                <a:sym typeface="Symbol"/>
              </a:rPr>
              <a:t>1</a:t>
            </a:r>
            <a:r>
              <a:rPr lang="en-US" i="1" dirty="0" err="1" smtClean="0">
                <a:sym typeface="Symbol"/>
              </a:rPr>
              <a:t>,A</a:t>
            </a:r>
            <a:r>
              <a:rPr lang="en-US" i="1" baseline="-25000" dirty="0" err="1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,…,A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} and a set of FD’s </a:t>
            </a:r>
            <a:r>
              <a:rPr lang="en-US" i="1" dirty="0" smtClean="0">
                <a:sym typeface="Symbol"/>
              </a:rPr>
              <a:t>S</a:t>
            </a:r>
          </a:p>
          <a:p>
            <a:pPr lvl="1"/>
            <a:r>
              <a:rPr lang="en-US" dirty="0" smtClean="0">
                <a:sym typeface="Symbol"/>
              </a:rPr>
              <a:t>Output: The closure {</a:t>
            </a:r>
            <a:r>
              <a:rPr lang="en-US" i="1" dirty="0" err="1" smtClean="0">
                <a:sym typeface="Symbol"/>
              </a:rPr>
              <a:t>A</a:t>
            </a:r>
            <a:r>
              <a:rPr lang="en-US" i="1" baseline="-25000" dirty="0" err="1" smtClean="0">
                <a:sym typeface="Symbol"/>
              </a:rPr>
              <a:t>1</a:t>
            </a:r>
            <a:r>
              <a:rPr lang="en-US" i="1" dirty="0" err="1" smtClean="0">
                <a:sym typeface="Symbol"/>
              </a:rPr>
              <a:t>,A</a:t>
            </a:r>
            <a:r>
              <a:rPr lang="en-US" i="1" baseline="-25000" dirty="0" err="1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,…,A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}</a:t>
            </a:r>
            <a:r>
              <a:rPr lang="en-US" baseline="30000" dirty="0" smtClean="0">
                <a:sym typeface="Symbol"/>
              </a:rPr>
              <a:t>+</a:t>
            </a:r>
          </a:p>
          <a:p>
            <a:pPr marL="1051560" lvl="2" indent="-457200">
              <a:buSzPct val="100000"/>
              <a:buFont typeface="+mj-lt"/>
              <a:buAutoNum type="arabicPeriod"/>
            </a:pPr>
            <a:r>
              <a:rPr lang="en-US" dirty="0" smtClean="0">
                <a:sym typeface="Symbol"/>
              </a:rPr>
              <a:t>If necessary, split the FD’s of 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, so each FD in 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have singleton right side</a:t>
            </a:r>
          </a:p>
          <a:p>
            <a:pPr marL="1051560" lvl="2" indent="-457200">
              <a:buSzPct val="100000"/>
              <a:buFont typeface="+mj-lt"/>
              <a:buAutoNum type="arabicPeriod"/>
            </a:pPr>
            <a:r>
              <a:rPr lang="en-US" dirty="0" smtClean="0">
                <a:sym typeface="Symbol"/>
              </a:rPr>
              <a:t>Let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be a set of attributes that will become the closure. Initialize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to be {</a:t>
            </a:r>
            <a:r>
              <a:rPr lang="en-US" i="1" dirty="0" err="1" smtClean="0">
                <a:sym typeface="Symbol"/>
              </a:rPr>
              <a:t>A</a:t>
            </a:r>
            <a:r>
              <a:rPr lang="en-US" i="1" baseline="-25000" dirty="0" err="1" smtClean="0">
                <a:sym typeface="Symbol"/>
              </a:rPr>
              <a:t>1</a:t>
            </a:r>
            <a:r>
              <a:rPr lang="en-US" i="1" dirty="0" err="1" smtClean="0">
                <a:sym typeface="Symbol"/>
              </a:rPr>
              <a:t>,A</a:t>
            </a:r>
            <a:r>
              <a:rPr lang="en-US" i="1" baseline="-25000" dirty="0" err="1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,…,A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}</a:t>
            </a:r>
          </a:p>
          <a:p>
            <a:pPr marL="1051560" lvl="2" indent="-457200">
              <a:buSzPct val="100000"/>
              <a:buFont typeface="+mj-lt"/>
              <a:buAutoNum type="arabicPeriod"/>
            </a:pPr>
            <a:r>
              <a:rPr lang="en-US" dirty="0" smtClean="0">
                <a:sym typeface="Symbol"/>
              </a:rPr>
              <a:t>Repeatedly search for some FD: 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1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m</a:t>
            </a:r>
            <a:r>
              <a:rPr lang="en-US" i="1" dirty="0" smtClean="0">
                <a:sym typeface="Symbol"/>
              </a:rPr>
              <a:t>  C</a:t>
            </a:r>
            <a:r>
              <a:rPr lang="en-US" dirty="0" smtClean="0">
                <a:sym typeface="Symbol"/>
              </a:rPr>
              <a:t>, such that 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, 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 …, 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are in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, but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is not</a:t>
            </a:r>
          </a:p>
          <a:p>
            <a:pPr marL="1325880" lvl="3" indent="-457200">
              <a:buSzPct val="100000"/>
              <a:buFont typeface="+mj-lt"/>
              <a:buAutoNum type="alphaLcParenR"/>
            </a:pPr>
            <a:r>
              <a:rPr lang="en-US" dirty="0" smtClean="0">
                <a:sym typeface="Symbol"/>
              </a:rPr>
              <a:t>If such C is found, add to X, and repeat the search</a:t>
            </a:r>
          </a:p>
          <a:p>
            <a:pPr marL="1325880" lvl="3" indent="-457200">
              <a:buSzPct val="100000"/>
              <a:buFont typeface="+mj-lt"/>
              <a:buAutoNum type="alphaLcParenR"/>
            </a:pPr>
            <a:r>
              <a:rPr lang="en-US" dirty="0" smtClean="0">
                <a:sym typeface="Symbol"/>
              </a:rPr>
              <a:t>If such C is not found, no more attributes can be added to X</a:t>
            </a:r>
          </a:p>
          <a:p>
            <a:pPr marL="1051560" lvl="2" indent="-457200">
              <a:buSzPct val="100000"/>
              <a:buFont typeface="+mj-lt"/>
              <a:buAutoNum type="arabicPeriod"/>
            </a:pPr>
            <a:r>
              <a:rPr lang="en-US" dirty="0" smtClean="0">
                <a:sym typeface="Symbol"/>
              </a:rPr>
              <a:t>The set X is the correct value of {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 …, 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}+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of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Example</a:t>
            </a:r>
          </a:p>
          <a:p>
            <a:pPr lvl="1"/>
            <a:r>
              <a:rPr lang="en-US" dirty="0" smtClean="0">
                <a:sym typeface="Symbol"/>
              </a:rPr>
              <a:t>R(</a:t>
            </a:r>
            <a:r>
              <a:rPr lang="en-US" dirty="0" err="1" smtClean="0">
                <a:sym typeface="Symbol"/>
              </a:rPr>
              <a:t>A,B,C,D,E,F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smtClean="0">
                <a:sym typeface="Symbol"/>
              </a:rPr>
              <a:t>S={</a:t>
            </a:r>
            <a:r>
              <a:rPr lang="en-US" dirty="0" err="1" smtClean="0">
                <a:sym typeface="Symbol"/>
              </a:rPr>
              <a:t>ABC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>
                <a:sym typeface="Symbol"/>
              </a:rPr>
              <a:t>BCAD,DE,CFB</a:t>
            </a:r>
            <a:r>
              <a:rPr lang="en-US" dirty="0" smtClean="0">
                <a:sym typeface="Symbol"/>
              </a:rPr>
              <a:t>}</a:t>
            </a:r>
          </a:p>
          <a:p>
            <a:pPr lvl="1"/>
            <a:r>
              <a:rPr lang="en-US" dirty="0" smtClean="0">
                <a:sym typeface="Symbol"/>
              </a:rPr>
              <a:t>Compute {A,B}+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of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/>
              </a:rPr>
              <a:t>Example</a:t>
            </a:r>
          </a:p>
          <a:p>
            <a:pPr lvl="1"/>
            <a:r>
              <a:rPr lang="en-US" dirty="0" smtClean="0">
                <a:sym typeface="Symbol"/>
              </a:rPr>
              <a:t>Split </a:t>
            </a:r>
            <a:r>
              <a:rPr lang="en-US" i="1" dirty="0" smtClean="0">
                <a:sym typeface="Symbol"/>
              </a:rPr>
              <a:t>BC AD</a:t>
            </a:r>
            <a:r>
              <a:rPr lang="en-US" dirty="0" smtClean="0">
                <a:sym typeface="Symbol"/>
              </a:rPr>
              <a:t> into </a:t>
            </a:r>
            <a:r>
              <a:rPr lang="en-US" i="1" dirty="0" smtClean="0">
                <a:sym typeface="Symbol"/>
              </a:rPr>
              <a:t>BC A</a:t>
            </a:r>
            <a:r>
              <a:rPr lang="en-US" dirty="0" smtClean="0">
                <a:sym typeface="Symbol"/>
              </a:rPr>
              <a:t> and </a:t>
            </a:r>
            <a:r>
              <a:rPr lang="en-US" i="1" dirty="0" smtClean="0">
                <a:sym typeface="Symbol"/>
              </a:rPr>
              <a:t>BC D</a:t>
            </a:r>
          </a:p>
          <a:p>
            <a:pPr lvl="1"/>
            <a:r>
              <a:rPr lang="en-US" dirty="0" smtClean="0">
                <a:sym typeface="Symbol"/>
              </a:rPr>
              <a:t>Start with Result={</a:t>
            </a:r>
            <a:r>
              <a:rPr lang="en-US" i="1" dirty="0" err="1" smtClean="0">
                <a:sym typeface="Symbol"/>
              </a:rPr>
              <a:t>A,B</a:t>
            </a:r>
            <a:r>
              <a:rPr lang="en-US" dirty="0" smtClean="0">
                <a:sym typeface="Symbol"/>
              </a:rPr>
              <a:t>}</a:t>
            </a:r>
          </a:p>
          <a:p>
            <a:pPr lvl="1"/>
            <a:r>
              <a:rPr lang="en-US" dirty="0" smtClean="0">
                <a:sym typeface="Symbol"/>
              </a:rPr>
              <a:t>First: since </a:t>
            </a:r>
            <a:r>
              <a:rPr lang="en-US" i="1" dirty="0" smtClean="0">
                <a:sym typeface="Symbol"/>
              </a:rPr>
              <a:t>AB C</a:t>
            </a:r>
            <a:r>
              <a:rPr lang="en-US" dirty="0" smtClean="0">
                <a:sym typeface="Symbol"/>
              </a:rPr>
              <a:t>, then add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to Result, Result={</a:t>
            </a:r>
            <a:r>
              <a:rPr lang="en-US" i="1" dirty="0" err="1" smtClean="0">
                <a:sym typeface="Symbol"/>
              </a:rPr>
              <a:t>A,B,C</a:t>
            </a:r>
            <a:r>
              <a:rPr lang="en-US" dirty="0" smtClean="0">
                <a:sym typeface="Symbol"/>
              </a:rPr>
              <a:t>}</a:t>
            </a:r>
          </a:p>
          <a:p>
            <a:pPr lvl="1"/>
            <a:r>
              <a:rPr lang="en-US" dirty="0" smtClean="0">
                <a:sym typeface="Symbol"/>
              </a:rPr>
              <a:t>Second: since </a:t>
            </a:r>
            <a:r>
              <a:rPr lang="en-US" i="1" dirty="0" smtClean="0">
                <a:sym typeface="Symbol"/>
              </a:rPr>
              <a:t>BC A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BC D</a:t>
            </a:r>
            <a:r>
              <a:rPr lang="en-US" dirty="0" smtClean="0">
                <a:sym typeface="Symbol"/>
              </a:rPr>
              <a:t>, and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is already in Result, but </a:t>
            </a:r>
            <a:r>
              <a:rPr lang="en-US" i="1" dirty="0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 is not, then add </a:t>
            </a:r>
            <a:r>
              <a:rPr lang="en-US" i="1" dirty="0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 to Result, Result={</a:t>
            </a:r>
            <a:r>
              <a:rPr lang="en-US" i="1" dirty="0" err="1" smtClean="0">
                <a:sym typeface="Symbol"/>
              </a:rPr>
              <a:t>A,B,C,D</a:t>
            </a:r>
            <a:r>
              <a:rPr lang="en-US" dirty="0" smtClean="0">
                <a:sym typeface="Symbol"/>
              </a:rPr>
              <a:t>}</a:t>
            </a:r>
          </a:p>
          <a:p>
            <a:pPr lvl="1"/>
            <a:r>
              <a:rPr lang="en-US" dirty="0" smtClean="0">
                <a:sym typeface="Symbol"/>
              </a:rPr>
              <a:t>Third: since </a:t>
            </a:r>
            <a:r>
              <a:rPr lang="en-US" i="1" dirty="0" smtClean="0">
                <a:sym typeface="Symbol"/>
              </a:rPr>
              <a:t>D E</a:t>
            </a:r>
            <a:r>
              <a:rPr lang="en-US" dirty="0" smtClean="0">
                <a:sym typeface="Symbol"/>
              </a:rPr>
              <a:t>, and </a:t>
            </a:r>
            <a:r>
              <a:rPr lang="en-US" i="1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is not in Result, then add </a:t>
            </a:r>
            <a:r>
              <a:rPr lang="en-US" i="1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to Result, Result={</a:t>
            </a:r>
            <a:r>
              <a:rPr lang="en-US" i="1" dirty="0" err="1" smtClean="0">
                <a:sym typeface="Symbol"/>
              </a:rPr>
              <a:t>A,B,C,D,E</a:t>
            </a:r>
            <a:r>
              <a:rPr lang="en-US" dirty="0" smtClean="0">
                <a:sym typeface="Symbol"/>
              </a:rPr>
              <a:t>}</a:t>
            </a:r>
          </a:p>
          <a:p>
            <a:pPr lvl="1"/>
            <a:r>
              <a:rPr lang="en-US" dirty="0" smtClean="0">
                <a:sym typeface="Symbol"/>
              </a:rPr>
              <a:t>No more changes to Result are possible, the algorithm is finished here, and {</a:t>
            </a:r>
            <a:r>
              <a:rPr lang="en-US" i="1" dirty="0" err="1" smtClean="0">
                <a:sym typeface="Symbol"/>
              </a:rPr>
              <a:t>A,B</a:t>
            </a:r>
            <a:r>
              <a:rPr lang="en-US" dirty="0" smtClean="0">
                <a:sym typeface="Symbol"/>
              </a:rPr>
              <a:t>}+={</a:t>
            </a:r>
            <a:r>
              <a:rPr lang="en-US" i="1" dirty="0" err="1" smtClean="0">
                <a:sym typeface="Symbol"/>
              </a:rPr>
              <a:t>A,B,C,D,E</a:t>
            </a:r>
            <a:r>
              <a:rPr lang="en-US" dirty="0" smtClean="0">
                <a:sym typeface="Symbol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of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R(A, B, C, D)</a:t>
            </a:r>
          </a:p>
          <a:p>
            <a:r>
              <a:rPr lang="en-US" dirty="0" smtClean="0"/>
              <a:t>S={BC</a:t>
            </a:r>
            <a:r>
              <a:rPr lang="en-US" dirty="0" smtClean="0">
                <a:sym typeface="Symbol"/>
              </a:rPr>
              <a:t>  D, D  A, A  B</a:t>
            </a:r>
            <a:r>
              <a:rPr lang="en-US" dirty="0" smtClean="0"/>
              <a:t>}</a:t>
            </a:r>
          </a:p>
          <a:p>
            <a:r>
              <a:rPr lang="en-US" dirty="0" smtClean="0"/>
              <a:t>What are all the keys of R?</a:t>
            </a:r>
          </a:p>
          <a:p>
            <a:r>
              <a:rPr lang="en-US" dirty="0" smtClean="0"/>
              <a:t>What are all the super keys for R that are not keys?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of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R(A, B, C, D)</a:t>
            </a:r>
          </a:p>
          <a:p>
            <a:r>
              <a:rPr lang="en-US" dirty="0" smtClean="0"/>
              <a:t>S={</a:t>
            </a:r>
            <a:r>
              <a:rPr lang="en-US" dirty="0" err="1" smtClean="0"/>
              <a:t>A→B</a:t>
            </a:r>
            <a:r>
              <a:rPr lang="en-US" dirty="0" smtClean="0"/>
              <a:t>, </a:t>
            </a:r>
            <a:r>
              <a:rPr lang="en-US" dirty="0" err="1" smtClean="0"/>
              <a:t>A→C</a:t>
            </a:r>
            <a:r>
              <a:rPr lang="en-US" dirty="0" smtClean="0"/>
              <a:t>, </a:t>
            </a:r>
            <a:r>
              <a:rPr lang="en-US" dirty="0" err="1" smtClean="0"/>
              <a:t>C→D</a:t>
            </a:r>
            <a:r>
              <a:rPr lang="en-US" dirty="0" smtClean="0"/>
              <a:t>}</a:t>
            </a:r>
          </a:p>
          <a:p>
            <a:r>
              <a:rPr lang="en-US" dirty="0" smtClean="0"/>
              <a:t>What are all the keys of R?</a:t>
            </a:r>
          </a:p>
          <a:p>
            <a:r>
              <a:rPr lang="en-US" dirty="0" smtClean="0"/>
              <a:t>What are all the super keys for R that are not keys?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of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R(A, B, C, D)</a:t>
            </a:r>
          </a:p>
          <a:p>
            <a:r>
              <a:rPr lang="en-US" dirty="0" smtClean="0"/>
              <a:t>S={</a:t>
            </a:r>
            <a:r>
              <a:rPr lang="en-US" dirty="0" err="1" smtClean="0"/>
              <a:t>A→B</a:t>
            </a:r>
            <a:r>
              <a:rPr lang="en-US" dirty="0" smtClean="0"/>
              <a:t>, </a:t>
            </a:r>
            <a:r>
              <a:rPr lang="en-US" dirty="0" err="1" smtClean="0"/>
              <a:t>B→C</a:t>
            </a:r>
            <a:r>
              <a:rPr lang="en-US" dirty="0" smtClean="0"/>
              <a:t>, </a:t>
            </a:r>
            <a:r>
              <a:rPr lang="en-US" dirty="0" err="1" smtClean="0"/>
              <a:t>C→D</a:t>
            </a:r>
            <a:r>
              <a:rPr lang="en-US" dirty="0" smtClean="0"/>
              <a:t>, </a:t>
            </a:r>
            <a:r>
              <a:rPr lang="en-US" dirty="0" err="1" smtClean="0"/>
              <a:t>D→A</a:t>
            </a:r>
            <a:r>
              <a:rPr lang="en-US" dirty="0" smtClean="0"/>
              <a:t>}</a:t>
            </a:r>
          </a:p>
          <a:p>
            <a:r>
              <a:rPr lang="en-US" dirty="0" smtClean="0"/>
              <a:t>What are all the keys of R?</a:t>
            </a:r>
          </a:p>
          <a:p>
            <a:r>
              <a:rPr lang="en-US" dirty="0" smtClean="0"/>
              <a:t>What are all the super keys for R that are not keys?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of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Symbol"/>
              </a:rPr>
              <a:t>Suppose a set of FD’s 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, any set of FD’s equivalent to 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is said to be a </a:t>
            </a:r>
            <a:r>
              <a:rPr lang="en-US" b="1" i="1" dirty="0" smtClean="0">
                <a:sym typeface="Symbol"/>
              </a:rPr>
              <a:t>basis</a:t>
            </a:r>
            <a:r>
              <a:rPr lang="en-US" dirty="0" smtClean="0">
                <a:sym typeface="Symbol"/>
              </a:rPr>
              <a:t> for </a:t>
            </a:r>
            <a:r>
              <a:rPr lang="en-US" i="1" dirty="0" smtClean="0">
                <a:sym typeface="Symbol"/>
              </a:rPr>
              <a:t>S</a:t>
            </a:r>
          </a:p>
          <a:p>
            <a:r>
              <a:rPr lang="en-US" dirty="0" smtClean="0">
                <a:sym typeface="Symbol"/>
              </a:rPr>
              <a:t>Just work with only FD’s that have </a:t>
            </a:r>
            <a:r>
              <a:rPr lang="en-US" i="1" dirty="0" smtClean="0">
                <a:sym typeface="Symbol"/>
              </a:rPr>
              <a:t>singleton right sides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A </a:t>
            </a:r>
            <a:r>
              <a:rPr lang="en-US" b="1" i="1" dirty="0" smtClean="0">
                <a:sym typeface="Symbol"/>
              </a:rPr>
              <a:t>minimal basis</a:t>
            </a:r>
            <a:r>
              <a:rPr lang="en-US" dirty="0" smtClean="0">
                <a:sym typeface="Symbol"/>
              </a:rPr>
              <a:t> for a relation is a </a:t>
            </a:r>
            <a:r>
              <a:rPr lang="en-US" b="1" i="1" dirty="0" smtClean="0">
                <a:sym typeface="Symbol"/>
              </a:rPr>
              <a:t>basis B</a:t>
            </a:r>
            <a:r>
              <a:rPr lang="en-US" dirty="0" smtClean="0">
                <a:sym typeface="Symbol"/>
              </a:rPr>
              <a:t> that satisfies three conditions:</a:t>
            </a:r>
          </a:p>
          <a:p>
            <a:pPr lvl="1"/>
            <a:r>
              <a:rPr lang="en-US" dirty="0" smtClean="0">
                <a:sym typeface="Symbol"/>
              </a:rPr>
              <a:t>All the FD’s in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have singleton right sides</a:t>
            </a:r>
          </a:p>
          <a:p>
            <a:pPr lvl="1"/>
            <a:r>
              <a:rPr lang="en-US" dirty="0" smtClean="0">
                <a:sym typeface="Symbol"/>
              </a:rPr>
              <a:t>If any FD is removed from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the result is no longer a basis</a:t>
            </a:r>
          </a:p>
          <a:p>
            <a:pPr lvl="1"/>
            <a:r>
              <a:rPr lang="en-US" dirty="0" smtClean="0">
                <a:sym typeface="Symbol"/>
              </a:rPr>
              <a:t>If for any FD in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we remove one or more attributes from the left side of 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, the result is no longer a basis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Closing Sets of Functional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Example</a:t>
            </a:r>
          </a:p>
          <a:p>
            <a:pPr lvl="1"/>
            <a:r>
              <a:rPr lang="en-US" dirty="0" smtClean="0">
                <a:sym typeface="Symbol"/>
              </a:rPr>
              <a:t>R(</a:t>
            </a:r>
            <a:r>
              <a:rPr lang="en-US" dirty="0" err="1" smtClean="0">
                <a:sym typeface="Symbol"/>
              </a:rPr>
              <a:t>A,B,C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smtClean="0">
                <a:sym typeface="Symbol"/>
              </a:rPr>
              <a:t>S={A B, A  C, B  A, B  C, C  A, C  B, AB  C, BC  A, AC  B, A  BC, B  AC, C  AB}</a:t>
            </a:r>
          </a:p>
          <a:p>
            <a:pPr lvl="1"/>
            <a:r>
              <a:rPr lang="en-US" dirty="0" smtClean="0">
                <a:sym typeface="Symbol"/>
              </a:rPr>
              <a:t>R and its FD’s have several minimal basis</a:t>
            </a:r>
          </a:p>
          <a:p>
            <a:pPr lvl="2"/>
            <a:r>
              <a:rPr lang="en-US" dirty="0" smtClean="0">
                <a:sym typeface="Symbol"/>
              </a:rPr>
              <a:t>{A  B, B  A, B  C, C  B}, or</a:t>
            </a:r>
          </a:p>
          <a:p>
            <a:pPr lvl="2"/>
            <a:r>
              <a:rPr lang="en-US" dirty="0" smtClean="0">
                <a:sym typeface="Symbol"/>
              </a:rPr>
              <a:t>{A  B, B  C, C  A}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Closing Sets of Functional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Helps us examine a design and make improvements based on a few simple principles</a:t>
            </a:r>
          </a:p>
          <a:p>
            <a:r>
              <a:rPr lang="en-US" dirty="0" smtClean="0"/>
              <a:t>States the constraints that apply to the relation</a:t>
            </a:r>
          </a:p>
          <a:p>
            <a:r>
              <a:rPr lang="en-US" dirty="0" smtClean="0"/>
              <a:t>The most common constraint is the functional dependencies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Theory for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 set of FD’s </a:t>
            </a:r>
            <a:r>
              <a:rPr lang="en-US" i="1" dirty="0" smtClean="0"/>
              <a:t>S</a:t>
            </a:r>
            <a:r>
              <a:rPr lang="en-US" dirty="0" smtClean="0"/>
              <a:t> of </a:t>
            </a:r>
            <a:r>
              <a:rPr lang="en-US" i="1" dirty="0" smtClean="0"/>
              <a:t>R</a:t>
            </a:r>
            <a:r>
              <a:rPr lang="en-US" dirty="0" smtClean="0"/>
              <a:t> when we project </a:t>
            </a:r>
            <a:r>
              <a:rPr lang="en-US" i="1" dirty="0" smtClean="0"/>
              <a:t>R</a:t>
            </a:r>
            <a:r>
              <a:rPr lang="en-US" dirty="0" smtClean="0"/>
              <a:t> on some attributes?</a:t>
            </a:r>
          </a:p>
          <a:p>
            <a:r>
              <a:rPr lang="en-US" dirty="0" smtClean="0"/>
              <a:t>That is, suppose a relation </a:t>
            </a:r>
            <a:r>
              <a:rPr lang="en-US" i="1" dirty="0" smtClean="0"/>
              <a:t>R</a:t>
            </a:r>
            <a:r>
              <a:rPr lang="en-US" dirty="0" smtClean="0"/>
              <a:t> with set of FD’s </a:t>
            </a:r>
            <a:r>
              <a:rPr lang="en-US" i="1" dirty="0" smtClean="0"/>
              <a:t>S</a:t>
            </a:r>
            <a:r>
              <a:rPr lang="en-US" dirty="0" smtClean="0"/>
              <a:t>, and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i="1" dirty="0" smtClean="0"/>
              <a:t>=</a:t>
            </a:r>
            <a:r>
              <a:rPr lang="en-US" i="1" dirty="0" smtClean="0">
                <a:sym typeface="Symbol"/>
              </a:rPr>
              <a:t></a:t>
            </a:r>
            <a:r>
              <a:rPr lang="en-US" i="1" baseline="-25000" dirty="0" smtClean="0">
                <a:sym typeface="Symbol"/>
              </a:rPr>
              <a:t>L</a:t>
            </a:r>
            <a:r>
              <a:rPr lang="en-US" i="1" dirty="0" smtClean="0">
                <a:sym typeface="Symbol"/>
              </a:rPr>
              <a:t>(R)</a:t>
            </a:r>
            <a:r>
              <a:rPr lang="en-US" dirty="0" smtClean="0">
                <a:sym typeface="Symbol"/>
              </a:rPr>
              <a:t>. What FD’s hold in 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to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a functional dependencies of projection, we</a:t>
            </a:r>
          </a:p>
          <a:p>
            <a:pPr lvl="1"/>
            <a:r>
              <a:rPr lang="en-US" dirty="0" smtClean="0"/>
              <a:t>Follow from </a:t>
            </a:r>
            <a:r>
              <a:rPr lang="en-US" i="1" dirty="0" smtClean="0"/>
              <a:t>S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Involve only attributes of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endParaRPr lang="en-US" i="1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Projecting Functional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Algorithm 3.12: Projecting a Set of FD’s</a:t>
            </a:r>
          </a:p>
          <a:p>
            <a:pPr lvl="1"/>
            <a:r>
              <a:rPr lang="en-US" smtClean="0"/>
              <a:t>Input: R, R</a:t>
            </a:r>
            <a:r>
              <a:rPr lang="en-US" baseline="-25000" smtClean="0"/>
              <a:t>1</a:t>
            </a:r>
            <a:r>
              <a:rPr lang="en-US" smtClean="0"/>
              <a:t>=</a:t>
            </a:r>
            <a:r>
              <a:rPr lang="en-US" smtClean="0">
                <a:sym typeface="Symbol"/>
              </a:rPr>
              <a:t></a:t>
            </a:r>
            <a:r>
              <a:rPr lang="en-US" baseline="-25000" smtClean="0">
                <a:sym typeface="Symbol"/>
              </a:rPr>
              <a:t>L</a:t>
            </a:r>
            <a:r>
              <a:rPr lang="en-US" smtClean="0">
                <a:sym typeface="Symbol"/>
              </a:rPr>
              <a:t>(R), </a:t>
            </a:r>
            <a:r>
              <a:rPr lang="en-US" i="1" smtClean="0">
                <a:sym typeface="Symbol"/>
              </a:rPr>
              <a:t>S</a:t>
            </a:r>
            <a:r>
              <a:rPr lang="en-US" smtClean="0">
                <a:sym typeface="Symbol"/>
              </a:rPr>
              <a:t> a set of FD’s that hold in R</a:t>
            </a:r>
          </a:p>
          <a:p>
            <a:pPr lvl="1"/>
            <a:r>
              <a:rPr lang="en-US" smtClean="0">
                <a:sym typeface="Symbol"/>
              </a:rPr>
              <a:t>Output: the set of FD’s that hold in </a:t>
            </a:r>
            <a:r>
              <a:rPr lang="en-US" i="1" smtClean="0">
                <a:sym typeface="Symbol"/>
              </a:rPr>
              <a:t>R</a:t>
            </a:r>
            <a:r>
              <a:rPr lang="en-US" i="1" baseline="-25000" smtClean="0">
                <a:sym typeface="Symbol"/>
              </a:rPr>
              <a:t>1</a:t>
            </a:r>
          </a:p>
          <a:p>
            <a:pPr lvl="1"/>
            <a:r>
              <a:rPr lang="en-US" smtClean="0">
                <a:sym typeface="Symbol"/>
              </a:rPr>
              <a:t>Method:</a:t>
            </a:r>
          </a:p>
          <a:p>
            <a:pPr lvl="2"/>
            <a:r>
              <a:rPr lang="en-US" smtClean="0">
                <a:sym typeface="Symbol"/>
              </a:rPr>
              <a:t>T is the set of FD’s that hold in R</a:t>
            </a:r>
            <a:r>
              <a:rPr lang="en-US" baseline="-25000" smtClean="0">
                <a:sym typeface="Symbol"/>
              </a:rPr>
              <a:t>1</a:t>
            </a:r>
            <a:r>
              <a:rPr lang="en-US" smtClean="0">
                <a:sym typeface="Symbol"/>
              </a:rPr>
              <a:t>. Initially, T is empty</a:t>
            </a:r>
          </a:p>
          <a:p>
            <a:pPr lvl="2"/>
            <a:r>
              <a:rPr lang="en-US" smtClean="0">
                <a:sym typeface="Symbol"/>
              </a:rPr>
              <a:t>For each set of attributes X of R</a:t>
            </a:r>
            <a:r>
              <a:rPr lang="en-US" baseline="-25000" smtClean="0">
                <a:sym typeface="Symbol"/>
              </a:rPr>
              <a:t>1</a:t>
            </a:r>
            <a:r>
              <a:rPr lang="en-US" smtClean="0">
                <a:sym typeface="Symbol"/>
              </a:rPr>
              <a:t>, compute </a:t>
            </a:r>
            <a:r>
              <a:rPr lang="en-US" i="1" smtClean="0">
                <a:sym typeface="Symbol"/>
              </a:rPr>
              <a:t>X</a:t>
            </a:r>
            <a:r>
              <a:rPr lang="en-US" smtClean="0">
                <a:sym typeface="Symbol"/>
              </a:rPr>
              <a:t>+. Add to </a:t>
            </a:r>
            <a:r>
              <a:rPr lang="en-US" i="1" smtClean="0">
                <a:sym typeface="Symbol"/>
              </a:rPr>
              <a:t>T</a:t>
            </a:r>
            <a:r>
              <a:rPr lang="en-US" smtClean="0">
                <a:sym typeface="Symbol"/>
              </a:rPr>
              <a:t> all non-trivial FD’s </a:t>
            </a:r>
            <a:r>
              <a:rPr lang="en-US" i="1" smtClean="0">
                <a:sym typeface="Symbol"/>
              </a:rPr>
              <a:t>X -&gt; A</a:t>
            </a:r>
            <a:r>
              <a:rPr lang="en-US" smtClean="0">
                <a:sym typeface="Symbol"/>
              </a:rPr>
              <a:t> such that </a:t>
            </a:r>
            <a:r>
              <a:rPr lang="en-US" i="1" smtClean="0">
                <a:sym typeface="Symbol"/>
              </a:rPr>
              <a:t>A</a:t>
            </a:r>
            <a:r>
              <a:rPr lang="en-US" smtClean="0">
                <a:sym typeface="Symbol"/>
              </a:rPr>
              <a:t> is both in </a:t>
            </a:r>
            <a:r>
              <a:rPr lang="en-US" i="1" smtClean="0">
                <a:sym typeface="Symbol"/>
              </a:rPr>
              <a:t>X</a:t>
            </a:r>
            <a:r>
              <a:rPr lang="en-US" smtClean="0">
                <a:sym typeface="Symbol"/>
              </a:rPr>
              <a:t>+ and an attribute of </a:t>
            </a:r>
            <a:r>
              <a:rPr lang="en-US" i="1" smtClean="0">
                <a:sym typeface="Symbol"/>
              </a:rPr>
              <a:t>R</a:t>
            </a:r>
            <a:r>
              <a:rPr lang="en-US" i="1" baseline="-25000" smtClean="0">
                <a:sym typeface="Symbol"/>
              </a:rPr>
              <a:t>1</a:t>
            </a:r>
          </a:p>
          <a:p>
            <a:pPr lvl="2"/>
            <a:r>
              <a:rPr lang="en-US" smtClean="0">
                <a:sym typeface="Symbol"/>
              </a:rPr>
              <a:t>Construct a minimal basis from </a:t>
            </a:r>
            <a:r>
              <a:rPr lang="en-US" i="1" smtClean="0">
                <a:sym typeface="Symbol"/>
              </a:rPr>
              <a:t>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Projecting Functional Dependencies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notations</a:t>
            </a:r>
          </a:p>
          <a:p>
            <a:pPr lvl="1"/>
            <a:r>
              <a:rPr lang="en-US" dirty="0" smtClean="0"/>
              <a:t>(1) Closing the empty set and the set of all attributes cannot yield a nontrivial FD</a:t>
            </a:r>
          </a:p>
          <a:p>
            <a:pPr lvl="1"/>
            <a:r>
              <a:rPr lang="en-US" dirty="0" smtClean="0"/>
              <a:t>(2) If we have already know that the closure of some set </a:t>
            </a:r>
            <a:r>
              <a:rPr lang="en-US" i="1" dirty="0" smtClean="0"/>
              <a:t>X</a:t>
            </a:r>
            <a:r>
              <a:rPr lang="en-US" dirty="0" smtClean="0"/>
              <a:t> is all attributes, then we cannot discover any new FD’s by closing supersets of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Projecting Functional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Example: Suppose R(A,B,C,D) has FD’s A-&gt;B, B-&gt;C, and C-&gt;D. R1=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A,C,D</a:t>
            </a:r>
            <a:r>
              <a:rPr lang="en-US" dirty="0" smtClean="0">
                <a:sym typeface="Symbol"/>
              </a:rPr>
              <a:t>(R). Find the FD’s of R1?</a:t>
            </a:r>
          </a:p>
          <a:p>
            <a:pPr lvl="1"/>
            <a:r>
              <a:rPr lang="en-US" dirty="0" smtClean="0">
                <a:sym typeface="Symbol"/>
              </a:rPr>
              <a:t>Compute the closure of the singleton set</a:t>
            </a:r>
          </a:p>
          <a:p>
            <a:pPr lvl="2"/>
            <a:r>
              <a:rPr lang="en-US" dirty="0" smtClean="0">
                <a:sym typeface="Symbol"/>
              </a:rPr>
              <a:t>{A}+={A,B,C,D}, and B is not in R1, then new FD’s A-&gt;C, A-&gt;D</a:t>
            </a:r>
          </a:p>
          <a:p>
            <a:pPr lvl="2"/>
            <a:r>
              <a:rPr lang="en-US" dirty="0" smtClean="0">
                <a:sym typeface="Symbol"/>
              </a:rPr>
              <a:t>{C}+={C,D}, then new FD’s C-&gt;D</a:t>
            </a:r>
          </a:p>
          <a:p>
            <a:pPr lvl="2"/>
            <a:r>
              <a:rPr lang="en-US" dirty="0" smtClean="0">
                <a:sym typeface="Symbol"/>
              </a:rPr>
              <a:t>{D}+={D}, no new FD’s</a:t>
            </a:r>
          </a:p>
          <a:p>
            <a:pPr lvl="1"/>
            <a:r>
              <a:rPr lang="en-US" dirty="0" smtClean="0"/>
              <a:t>Compute the closure of the doubleton set</a:t>
            </a:r>
          </a:p>
          <a:p>
            <a:pPr lvl="2"/>
            <a:r>
              <a:rPr lang="en-US" dirty="0" smtClean="0"/>
              <a:t>Since {A}+ include all attributes, no care any more for supersets of {A}</a:t>
            </a:r>
          </a:p>
          <a:p>
            <a:pPr lvl="2"/>
            <a:r>
              <a:rPr lang="en-US" dirty="0" smtClean="0"/>
              <a:t>{C,D}+={C,D}, no new FD’s holds in R1</a:t>
            </a:r>
          </a:p>
          <a:p>
            <a:pPr lvl="1"/>
            <a:r>
              <a:rPr lang="en-US" dirty="0" smtClean="0"/>
              <a:t>Finally, there are three FD’s A-&gt;C, A-&gt;D, C-&gt;D hold in R1</a:t>
            </a:r>
          </a:p>
          <a:p>
            <a:pPr lvl="1"/>
            <a:r>
              <a:rPr lang="en-US" dirty="0" smtClean="0"/>
              <a:t>A-&gt;D is transitive from A-&gt;C, and C-&gt;D</a:t>
            </a:r>
          </a:p>
          <a:p>
            <a:pPr lvl="1"/>
            <a:r>
              <a:rPr lang="en-US" dirty="0" smtClean="0"/>
              <a:t>So, minimal basis is A-&gt;C, C-&gt;D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Projecting Functional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24200"/>
            <a:ext cx="8534400" cy="1066800"/>
          </a:xfrm>
        </p:spPr>
        <p:txBody>
          <a:bodyPr>
            <a:noAutofit/>
          </a:bodyPr>
          <a:lstStyle/>
          <a:p>
            <a:pPr algn="ctr"/>
            <a:r>
              <a:rPr lang="en-US" sz="4400" smtClean="0">
                <a:solidFill>
                  <a:srgbClr val="FF0000"/>
                </a:solidFill>
              </a:rPr>
              <a:t>3.3. Design of RDB schema</a:t>
            </a:r>
            <a:endParaRPr lang="en-US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35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/>
              </a:rPr>
              <a:t>Problems such as redundancy that occur when we try to cram too much into a single relation are called </a:t>
            </a:r>
            <a:r>
              <a:rPr lang="en-US" b="1" dirty="0" smtClean="0">
                <a:sym typeface="Symbol"/>
              </a:rPr>
              <a:t>anomalies</a:t>
            </a:r>
          </a:p>
          <a:p>
            <a:r>
              <a:rPr lang="en-US" dirty="0" smtClean="0">
                <a:sym typeface="Symbol"/>
              </a:rPr>
              <a:t>Some kinds of anomalies: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b="1" dirty="0" smtClean="0">
                <a:sym typeface="Symbol"/>
              </a:rPr>
              <a:t>Redundancy</a:t>
            </a:r>
            <a:r>
              <a:rPr lang="en-US" dirty="0" smtClean="0">
                <a:sym typeface="Symbol"/>
              </a:rPr>
              <a:t>: information may be repeated unnecessarily in several </a:t>
            </a:r>
            <a:r>
              <a:rPr lang="en-US" dirty="0" err="1" smtClean="0">
                <a:sym typeface="Symbol"/>
              </a:rPr>
              <a:t>tuples</a:t>
            </a:r>
            <a:endParaRPr lang="en-US" dirty="0" smtClean="0">
              <a:sym typeface="Symbol"/>
            </a:endParaRP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b="1" dirty="0" smtClean="0">
                <a:sym typeface="Symbol"/>
              </a:rPr>
              <a:t>Update Anomalies</a:t>
            </a:r>
            <a:r>
              <a:rPr lang="en-US" dirty="0" smtClean="0">
                <a:sym typeface="Symbol"/>
              </a:rPr>
              <a:t>: information may be changed in one </a:t>
            </a:r>
            <a:r>
              <a:rPr lang="en-US" dirty="0" err="1" smtClean="0">
                <a:sym typeface="Symbol"/>
              </a:rPr>
              <a:t>tuple</a:t>
            </a:r>
            <a:r>
              <a:rPr lang="en-US" dirty="0" smtClean="0">
                <a:sym typeface="Symbol"/>
              </a:rPr>
              <a:t>, but be unchanged in another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b="1" dirty="0" smtClean="0">
                <a:sym typeface="Symbol"/>
              </a:rPr>
              <a:t>Deletion Anomalies</a:t>
            </a:r>
            <a:r>
              <a:rPr lang="en-US" dirty="0" smtClean="0">
                <a:sym typeface="Symbol"/>
              </a:rPr>
              <a:t>: if a set of values becomes empty, we may lose other information as a side effect</a:t>
            </a:r>
            <a:endParaRPr lang="en-US" b="1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dirty="0" smtClean="0"/>
              <a:t>The length and genre repeated unnecessarily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dirty="0" smtClean="0"/>
              <a:t>We’d change the length of Star Wars to 125 in the first tuple, but not in the other tuples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dirty="0" smtClean="0"/>
              <a:t>We can delete ‘Fox’ from the set of studios, then we have no more studios for Star Wars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391400" cy="18116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eliminate these anomalies?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Symbol"/>
              </a:rPr>
              <a:t>One way to eliminate these anomalies is to </a:t>
            </a:r>
            <a:r>
              <a:rPr lang="en-US" b="1" smtClean="0">
                <a:sym typeface="Symbol"/>
              </a:rPr>
              <a:t>decompose</a:t>
            </a:r>
            <a:r>
              <a:rPr lang="en-US" smtClean="0">
                <a:sym typeface="Symbol"/>
              </a:rPr>
              <a:t> relations:</a:t>
            </a:r>
          </a:p>
          <a:p>
            <a:pPr lvl="1"/>
            <a:r>
              <a:rPr lang="en-US" smtClean="0">
                <a:sym typeface="Symbol"/>
              </a:rPr>
              <a:t>Given a relation </a:t>
            </a:r>
            <a:r>
              <a:rPr lang="en-US" i="1" smtClean="0">
                <a:sym typeface="Symbol"/>
              </a:rPr>
              <a:t>R(A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,A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,…,A</a:t>
            </a:r>
            <a:r>
              <a:rPr lang="en-US" i="1" baseline="-25000" smtClean="0">
                <a:sym typeface="Symbol"/>
              </a:rPr>
              <a:t>n</a:t>
            </a:r>
            <a:r>
              <a:rPr lang="en-US" i="1" smtClean="0">
                <a:sym typeface="Symbol"/>
              </a:rPr>
              <a:t>)</a:t>
            </a:r>
            <a:r>
              <a:rPr lang="en-US" smtClean="0">
                <a:sym typeface="Symbol"/>
              </a:rPr>
              <a:t>, we may decompose </a:t>
            </a:r>
            <a:r>
              <a:rPr lang="en-US" i="1" smtClean="0">
                <a:sym typeface="Symbol"/>
              </a:rPr>
              <a:t>R</a:t>
            </a:r>
            <a:r>
              <a:rPr lang="en-US" smtClean="0">
                <a:sym typeface="Symbol"/>
              </a:rPr>
              <a:t> into two relations </a:t>
            </a:r>
            <a:r>
              <a:rPr lang="en-US" i="1" smtClean="0">
                <a:sym typeface="Symbol"/>
              </a:rPr>
              <a:t>S(B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,B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,…,B</a:t>
            </a:r>
            <a:r>
              <a:rPr lang="en-US" i="1" baseline="-25000" smtClean="0">
                <a:sym typeface="Symbol"/>
              </a:rPr>
              <a:t>m</a:t>
            </a:r>
            <a:r>
              <a:rPr lang="en-US" i="1" smtClean="0">
                <a:sym typeface="Symbol"/>
              </a:rPr>
              <a:t>)</a:t>
            </a:r>
            <a:r>
              <a:rPr lang="en-US" smtClean="0">
                <a:sym typeface="Symbol"/>
              </a:rPr>
              <a:t> and </a:t>
            </a:r>
            <a:r>
              <a:rPr lang="en-US" i="1" smtClean="0">
                <a:sym typeface="Symbol"/>
              </a:rPr>
              <a:t>T(C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,C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,…,C</a:t>
            </a:r>
            <a:r>
              <a:rPr lang="en-US" i="1" baseline="-25000" smtClean="0">
                <a:sym typeface="Symbol"/>
              </a:rPr>
              <a:t>k</a:t>
            </a:r>
            <a:r>
              <a:rPr lang="en-US" i="1" smtClean="0">
                <a:sym typeface="Symbol"/>
              </a:rPr>
              <a:t>) </a:t>
            </a:r>
            <a:r>
              <a:rPr lang="en-US" smtClean="0">
                <a:sym typeface="Symbol"/>
              </a:rPr>
              <a:t>such that:</a:t>
            </a:r>
          </a:p>
          <a:p>
            <a:pPr lvl="2"/>
            <a:r>
              <a:rPr lang="en-US" smtClean="0">
                <a:sym typeface="Symbol"/>
              </a:rPr>
              <a:t>{</a:t>
            </a:r>
            <a:r>
              <a:rPr lang="en-US" i="1" smtClean="0">
                <a:sym typeface="Symbol"/>
              </a:rPr>
              <a:t>A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,A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,…,A</a:t>
            </a:r>
            <a:r>
              <a:rPr lang="en-US" i="1" baseline="-25000" smtClean="0">
                <a:sym typeface="Symbol"/>
              </a:rPr>
              <a:t>n</a:t>
            </a:r>
            <a:r>
              <a:rPr lang="en-US" smtClean="0">
                <a:sym typeface="Symbol"/>
              </a:rPr>
              <a:t>} = {</a:t>
            </a:r>
            <a:r>
              <a:rPr lang="en-US" i="1" smtClean="0">
                <a:sym typeface="Symbol"/>
              </a:rPr>
              <a:t>B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,B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,…,B</a:t>
            </a:r>
            <a:r>
              <a:rPr lang="en-US" i="1" baseline="-25000" smtClean="0">
                <a:sym typeface="Symbol"/>
              </a:rPr>
              <a:t>m</a:t>
            </a:r>
            <a:r>
              <a:rPr lang="en-US" smtClean="0">
                <a:sym typeface="Symbol"/>
              </a:rPr>
              <a:t>}  {</a:t>
            </a:r>
            <a:r>
              <a:rPr lang="en-US" i="1" smtClean="0">
                <a:sym typeface="Symbol"/>
              </a:rPr>
              <a:t>C</a:t>
            </a:r>
            <a:r>
              <a:rPr lang="en-US" i="1" baseline="-25000" smtClean="0">
                <a:sym typeface="Symbol"/>
              </a:rPr>
              <a:t>1</a:t>
            </a:r>
            <a:r>
              <a:rPr lang="en-US" i="1" smtClean="0">
                <a:sym typeface="Symbol"/>
              </a:rPr>
              <a:t>,C</a:t>
            </a:r>
            <a:r>
              <a:rPr lang="en-US" i="1" baseline="-25000" smtClean="0">
                <a:sym typeface="Symbol"/>
              </a:rPr>
              <a:t>2</a:t>
            </a:r>
            <a:r>
              <a:rPr lang="en-US" i="1" smtClean="0">
                <a:sym typeface="Symbol"/>
              </a:rPr>
              <a:t>,…,C</a:t>
            </a:r>
            <a:r>
              <a:rPr lang="en-US" i="1" baseline="-25000" smtClean="0">
                <a:sym typeface="Symbol"/>
              </a:rPr>
              <a:t>k</a:t>
            </a:r>
            <a:r>
              <a:rPr lang="en-US" smtClean="0">
                <a:sym typeface="Symbol"/>
              </a:rPr>
              <a:t>}</a:t>
            </a:r>
          </a:p>
          <a:p>
            <a:pPr lvl="2"/>
            <a:r>
              <a:rPr lang="en-US" i="1" smtClean="0">
                <a:sym typeface="Symbol"/>
              </a:rPr>
              <a:t>S</a:t>
            </a:r>
            <a:r>
              <a:rPr lang="en-US" smtClean="0">
                <a:sym typeface="Symbol"/>
              </a:rPr>
              <a:t> = </a:t>
            </a:r>
            <a:r>
              <a:rPr lang="en-US" baseline="-25000" smtClean="0">
                <a:sym typeface="Symbol"/>
              </a:rPr>
              <a:t>B1,B2,…,Bm</a:t>
            </a:r>
            <a:r>
              <a:rPr lang="en-US" smtClean="0">
                <a:sym typeface="Symbol"/>
              </a:rPr>
              <a:t>(</a:t>
            </a:r>
            <a:r>
              <a:rPr lang="en-US" i="1" smtClean="0">
                <a:sym typeface="Symbol"/>
              </a:rPr>
              <a:t>R</a:t>
            </a:r>
            <a:r>
              <a:rPr lang="en-US" smtClean="0">
                <a:sym typeface="Symbol"/>
              </a:rPr>
              <a:t>)</a:t>
            </a:r>
          </a:p>
          <a:p>
            <a:pPr lvl="2"/>
            <a:r>
              <a:rPr lang="en-US" i="1" smtClean="0">
                <a:sym typeface="Symbol"/>
              </a:rPr>
              <a:t>T</a:t>
            </a:r>
            <a:r>
              <a:rPr lang="en-US" smtClean="0">
                <a:sym typeface="Symbol"/>
              </a:rPr>
              <a:t> = </a:t>
            </a:r>
            <a:r>
              <a:rPr lang="en-US" baseline="-25000" smtClean="0">
                <a:sym typeface="Symbol"/>
              </a:rPr>
              <a:t>C1,C2,…,Bk</a:t>
            </a:r>
            <a:r>
              <a:rPr lang="en-US" smtClean="0">
                <a:sym typeface="Symbol"/>
              </a:rPr>
              <a:t>(</a:t>
            </a:r>
            <a:r>
              <a:rPr lang="en-US" i="1" smtClean="0">
                <a:sym typeface="Symbol"/>
              </a:rPr>
              <a:t>R</a:t>
            </a:r>
            <a:r>
              <a:rPr lang="en-US" smtClean="0">
                <a:sym typeface="Symbol"/>
              </a:rPr>
              <a:t>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Decomposing Relations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24200"/>
            <a:ext cx="8534400" cy="1066800"/>
          </a:xfrm>
        </p:spPr>
        <p:txBody>
          <a:bodyPr>
            <a:noAutofit/>
          </a:bodyPr>
          <a:lstStyle/>
          <a:p>
            <a:pPr algn="ctr"/>
            <a:r>
              <a:rPr lang="en-US" sz="4400" smtClean="0">
                <a:solidFill>
                  <a:srgbClr val="FF0000"/>
                </a:solidFill>
              </a:rPr>
              <a:t>3.1. Functional Dependencies</a:t>
            </a:r>
            <a:endParaRPr lang="en-US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48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/>
              </a:rPr>
              <a:t>Example: Decompose the </a:t>
            </a:r>
            <a:r>
              <a:rPr lang="en-US" err="1" smtClean="0">
                <a:sym typeface="Symbol"/>
              </a:rPr>
              <a:t>Movies1</a:t>
            </a:r>
            <a:r>
              <a:rPr lang="en-US" smtClean="0">
                <a:sym typeface="Symbol"/>
              </a:rPr>
              <a:t> relation</a:t>
            </a:r>
            <a:endParaRPr lang="en-US" dirty="0" smtClean="0">
              <a:sym typeface="Symbol"/>
            </a:endParaRPr>
          </a:p>
          <a:p>
            <a:endParaRPr lang="en-US" smtClean="0">
              <a:sym typeface="Symbol"/>
            </a:endParaRPr>
          </a:p>
          <a:p>
            <a:endParaRPr lang="en-US" smtClean="0">
              <a:sym typeface="Symbol"/>
            </a:endParaRPr>
          </a:p>
          <a:p>
            <a:endParaRPr lang="en-US" smtClean="0">
              <a:sym typeface="Symbol"/>
            </a:endParaRPr>
          </a:p>
          <a:p>
            <a:endParaRPr lang="en-US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   into</a:t>
            </a:r>
          </a:p>
          <a:p>
            <a:pPr lvl="1"/>
            <a:r>
              <a:rPr lang="en-US" dirty="0" smtClean="0">
                <a:sym typeface="Symbol"/>
              </a:rPr>
              <a:t>A relation </a:t>
            </a:r>
            <a:r>
              <a:rPr lang="en-US" dirty="0" err="1" smtClean="0">
                <a:sym typeface="Symbol"/>
              </a:rPr>
              <a:t>Movies2</a:t>
            </a:r>
            <a:r>
              <a:rPr lang="en-US" dirty="0" smtClean="0">
                <a:sym typeface="Symbol"/>
              </a:rPr>
              <a:t>, by all the attributes except for </a:t>
            </a:r>
            <a:r>
              <a:rPr lang="en-US" dirty="0" err="1" smtClean="0">
                <a:sym typeface="Symbol"/>
              </a:rPr>
              <a:t>startName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A relation </a:t>
            </a:r>
            <a:r>
              <a:rPr lang="en-US" dirty="0" err="1" smtClean="0">
                <a:sym typeface="Symbol"/>
              </a:rPr>
              <a:t>Movies3</a:t>
            </a:r>
            <a:r>
              <a:rPr lang="en-US" dirty="0" smtClean="0">
                <a:sym typeface="Symbol"/>
              </a:rPr>
              <a:t>, by title, year, and </a:t>
            </a:r>
            <a:r>
              <a:rPr lang="en-US" dirty="0" err="1" smtClean="0">
                <a:sym typeface="Symbol"/>
              </a:rPr>
              <a:t>starName</a:t>
            </a:r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Relations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0275"/>
            <a:ext cx="7315200" cy="2143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Example (cont.):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Relations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7315200" cy="2143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419600"/>
            <a:ext cx="5181600" cy="1100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4419600"/>
            <a:ext cx="3429000" cy="2008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Symbol"/>
              </a:rPr>
              <a:t>Discuss on Example</a:t>
            </a: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The redundancy is eliminated</a:t>
            </a:r>
          </a:p>
          <a:p>
            <a:pPr lvl="1"/>
            <a:r>
              <a:rPr lang="en-US" dirty="0" smtClean="0">
                <a:sym typeface="Symbol"/>
              </a:rPr>
              <a:t>The risk of update anomaly is gone</a:t>
            </a:r>
          </a:p>
          <a:p>
            <a:pPr lvl="1"/>
            <a:r>
              <a:rPr lang="en-US" dirty="0" smtClean="0">
                <a:sym typeface="Symbol"/>
              </a:rPr>
              <a:t>The risk of deletion anomaly is gone</a:t>
            </a:r>
          </a:p>
          <a:p>
            <a:r>
              <a:rPr lang="en-US" dirty="0" smtClean="0">
                <a:sym typeface="Symbol"/>
              </a:rPr>
              <a:t>What is about the repeat of (title, year) in </a:t>
            </a:r>
            <a:r>
              <a:rPr lang="en-US" dirty="0" err="1" smtClean="0">
                <a:sym typeface="Symbol"/>
              </a:rPr>
              <a:t>Movies3</a:t>
            </a:r>
            <a:r>
              <a:rPr lang="en-US" dirty="0" smtClean="0">
                <a:sym typeface="Symbol"/>
              </a:rPr>
              <a:t> relation?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Relations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5181600" cy="1100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249613"/>
            <a:ext cx="3429000" cy="2008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the anomalies not to exists?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guarantee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Boyce-</a:t>
            </a:r>
            <a:r>
              <a:rPr lang="en-US" dirty="0" err="1" smtClean="0">
                <a:sym typeface="Symbol"/>
              </a:rPr>
              <a:t>Codd</a:t>
            </a:r>
            <a:r>
              <a:rPr lang="en-US" dirty="0" smtClean="0">
                <a:sym typeface="Symbol"/>
              </a:rPr>
              <a:t> Normal Form (</a:t>
            </a:r>
            <a:r>
              <a:rPr lang="en-US" dirty="0" err="1" smtClean="0">
                <a:sym typeface="Symbol"/>
              </a:rPr>
              <a:t>BCNF</a:t>
            </a:r>
            <a:r>
              <a:rPr lang="en-US" dirty="0" smtClean="0">
                <a:sym typeface="Symbol"/>
              </a:rPr>
              <a:t>) is a simple condition that guarantee anomalies are not exists</a:t>
            </a:r>
          </a:p>
          <a:p>
            <a:pPr lvl="1"/>
            <a:r>
              <a:rPr lang="en-US" i="1" dirty="0" smtClean="0">
                <a:sym typeface="Symbol"/>
              </a:rPr>
              <a:t>A relation R is in BCNF if and only if whenever there is a nontrivial FD 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B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…B</a:t>
            </a:r>
            <a:r>
              <a:rPr lang="en-US" i="1" baseline="-25000" dirty="0" smtClean="0">
                <a:sym typeface="Symbol"/>
              </a:rPr>
              <a:t>m</a:t>
            </a:r>
            <a:r>
              <a:rPr lang="en-US" i="1" dirty="0" smtClean="0">
                <a:sym typeface="Symbol"/>
              </a:rPr>
              <a:t> for R, it is the case that {A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,A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,…,A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} is a super key for R</a:t>
            </a:r>
          </a:p>
          <a:p>
            <a:r>
              <a:rPr lang="en-US" dirty="0" smtClean="0">
                <a:sym typeface="Symbol"/>
              </a:rPr>
              <a:t>Notation</a:t>
            </a:r>
          </a:p>
          <a:p>
            <a:pPr lvl="1"/>
            <a:r>
              <a:rPr lang="en-US" dirty="0" smtClean="0">
                <a:sym typeface="Symbol"/>
              </a:rPr>
              <a:t>The left side of every nontrivial FD must be a super key</a:t>
            </a:r>
          </a:p>
          <a:p>
            <a:pPr lvl="1"/>
            <a:r>
              <a:rPr lang="en-US" dirty="0" smtClean="0">
                <a:sym typeface="Symbol"/>
              </a:rPr>
              <a:t>The left side of every nontrivial FD must contain a key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/>
              </a:rPr>
              <a:t>Example: </a:t>
            </a:r>
            <a:r>
              <a:rPr lang="en-US" dirty="0" err="1" smtClean="0">
                <a:sym typeface="Symbol"/>
              </a:rPr>
              <a:t>BCNF</a:t>
            </a:r>
            <a:r>
              <a:rPr lang="en-US" dirty="0" smtClean="0">
                <a:sym typeface="Symbol"/>
              </a:rPr>
              <a:t> or not?</a:t>
            </a: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This is not in </a:t>
            </a:r>
            <a:r>
              <a:rPr lang="en-US" dirty="0" err="1" smtClean="0">
                <a:sym typeface="Symbol"/>
              </a:rPr>
              <a:t>BCNF</a:t>
            </a:r>
            <a:r>
              <a:rPr lang="en-US" dirty="0" smtClean="0">
                <a:sym typeface="Symbol"/>
              </a:rPr>
              <a:t>, because:</a:t>
            </a:r>
          </a:p>
          <a:p>
            <a:pPr lvl="1"/>
            <a:r>
              <a:rPr lang="en-US" dirty="0" smtClean="0">
                <a:sym typeface="Symbol"/>
              </a:rPr>
              <a:t>title year  length genre </a:t>
            </a:r>
            <a:r>
              <a:rPr lang="en-US" dirty="0" err="1" smtClean="0">
                <a:sym typeface="Symbol"/>
              </a:rPr>
              <a:t>studioName</a:t>
            </a:r>
            <a:r>
              <a:rPr lang="en-US" dirty="0" smtClean="0">
                <a:sym typeface="Symbol"/>
              </a:rPr>
              <a:t> is a FD, and</a:t>
            </a:r>
          </a:p>
          <a:p>
            <a:pPr lvl="1"/>
            <a:r>
              <a:rPr lang="en-US" dirty="0" smtClean="0">
                <a:sym typeface="Symbol"/>
              </a:rPr>
              <a:t>{title, year} is not a super key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Boyce-Code Normal Form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7315200" cy="2143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Symbol"/>
              </a:rPr>
              <a:t>Example: BCNF or not?</a:t>
            </a:r>
          </a:p>
          <a:p>
            <a:pPr>
              <a:buNone/>
            </a:pPr>
            <a:endParaRPr lang="en-US" smtClean="0">
              <a:sym typeface="Symbol"/>
            </a:endParaRPr>
          </a:p>
          <a:p>
            <a:pPr>
              <a:buNone/>
            </a:pPr>
            <a:endParaRPr lang="en-US" smtClean="0">
              <a:sym typeface="Symbol"/>
            </a:endParaRPr>
          </a:p>
          <a:p>
            <a:r>
              <a:rPr lang="en-US" smtClean="0">
                <a:sym typeface="Symbol"/>
              </a:rPr>
              <a:t>This is in BCNF, because:</a:t>
            </a:r>
          </a:p>
          <a:p>
            <a:pPr lvl="1"/>
            <a:r>
              <a:rPr lang="en-US" smtClean="0">
                <a:sym typeface="Symbol"/>
              </a:rPr>
              <a:t>title year  length genre studioName is a FD, and</a:t>
            </a:r>
          </a:p>
          <a:p>
            <a:pPr lvl="1"/>
            <a:r>
              <a:rPr lang="en-US" smtClean="0">
                <a:sym typeface="Symbol"/>
              </a:rPr>
              <a:t>{title, year} is a key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Boyce-Code Normal Form</a:t>
            </a:r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33600"/>
            <a:ext cx="5181600" cy="1100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Example: What is about the case that a relation R has only two attributes A and B?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Boyce-Code Normal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We can break any relation schema into a collection of subsets of its attributes and</a:t>
            </a:r>
          </a:p>
          <a:p>
            <a:pPr lvl="1"/>
            <a:r>
              <a:rPr lang="en-US" dirty="0" smtClean="0">
                <a:sym typeface="Symbol"/>
              </a:rPr>
              <a:t>These subsets are the schemas of relations in BCNF</a:t>
            </a:r>
          </a:p>
          <a:p>
            <a:pPr lvl="1"/>
            <a:r>
              <a:rPr lang="en-US" dirty="0" smtClean="0">
                <a:sym typeface="Symbol"/>
              </a:rPr>
              <a:t>From the data in decomposed relations, we must be able to reconstruct the original relation instance exactly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31648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 smtClean="0"/>
              <a:t>Decomposition into BCNF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smtClean="0"/>
              <a:t>Algorithm 3.20</a:t>
            </a:r>
            <a:r>
              <a:rPr lang="en-US" smtClean="0"/>
              <a:t>: BCNF Decomposition Algorithm</a:t>
            </a:r>
          </a:p>
          <a:p>
            <a:pPr lvl="1"/>
            <a:r>
              <a:rPr lang="en-US" smtClean="0"/>
              <a:t>Input: a relation R</a:t>
            </a:r>
            <a:r>
              <a:rPr lang="en-US" baseline="-25000" smtClean="0"/>
              <a:t>0</a:t>
            </a:r>
            <a:r>
              <a:rPr lang="en-US" smtClean="0"/>
              <a:t> with a set of functional dependencies S</a:t>
            </a:r>
            <a:r>
              <a:rPr lang="en-US" baseline="-25000" smtClean="0"/>
              <a:t>0</a:t>
            </a:r>
          </a:p>
          <a:p>
            <a:pPr lvl="1"/>
            <a:r>
              <a:rPr lang="en-US" smtClean="0"/>
              <a:t>Output: a decomposition of R</a:t>
            </a:r>
            <a:r>
              <a:rPr lang="en-US" baseline="-25000" smtClean="0"/>
              <a:t>0</a:t>
            </a:r>
            <a:r>
              <a:rPr lang="en-US" smtClean="0"/>
              <a:t> into a collection of relations, all of which are in BCNF</a:t>
            </a:r>
          </a:p>
          <a:p>
            <a:pPr lvl="1"/>
            <a:r>
              <a:rPr lang="en-US" smtClean="0"/>
              <a:t>Method: R=R</a:t>
            </a:r>
            <a:r>
              <a:rPr lang="en-US" baseline="-25000" smtClean="0"/>
              <a:t>0</a:t>
            </a:r>
            <a:r>
              <a:rPr lang="en-US" smtClean="0"/>
              <a:t>, S=S</a:t>
            </a:r>
            <a:r>
              <a:rPr lang="en-US" baseline="-25000" smtClean="0"/>
              <a:t>0</a:t>
            </a:r>
          </a:p>
          <a:p>
            <a:pPr lvl="2"/>
            <a:r>
              <a:rPr lang="en-US" smtClean="0"/>
              <a:t>Check whether </a:t>
            </a:r>
            <a:r>
              <a:rPr lang="en-US" i="1" smtClean="0"/>
              <a:t>R</a:t>
            </a:r>
            <a:r>
              <a:rPr lang="en-US" smtClean="0"/>
              <a:t> is in BCNF. If so, nothing to do, return {</a:t>
            </a:r>
            <a:r>
              <a:rPr lang="en-US" i="1" smtClean="0"/>
              <a:t>R</a:t>
            </a:r>
            <a:r>
              <a:rPr lang="en-US" smtClean="0"/>
              <a:t>}</a:t>
            </a:r>
          </a:p>
          <a:p>
            <a:pPr lvl="2"/>
            <a:r>
              <a:rPr lang="en-US" smtClean="0"/>
              <a:t>If there are BCNF violation, let one be </a:t>
            </a:r>
            <a:r>
              <a:rPr lang="en-US" i="1" smtClean="0"/>
              <a:t>X-&gt;Y</a:t>
            </a:r>
          </a:p>
          <a:p>
            <a:pPr lvl="3"/>
            <a:r>
              <a:rPr lang="en-US" smtClean="0"/>
              <a:t>Compute </a:t>
            </a:r>
            <a:r>
              <a:rPr lang="en-US" i="1" smtClean="0"/>
              <a:t>X+</a:t>
            </a:r>
          </a:p>
          <a:p>
            <a:pPr lvl="3"/>
            <a:r>
              <a:rPr lang="en-US" smtClean="0"/>
              <a:t>Choose </a:t>
            </a:r>
            <a:r>
              <a:rPr lang="en-US" i="1" smtClean="0"/>
              <a:t>R1=X+</a:t>
            </a:r>
            <a:r>
              <a:rPr lang="en-US" smtClean="0"/>
              <a:t>, and let </a:t>
            </a:r>
            <a:r>
              <a:rPr lang="en-US" i="1" smtClean="0"/>
              <a:t>R</a:t>
            </a:r>
            <a:r>
              <a:rPr lang="en-US" i="1" baseline="-25000" smtClean="0"/>
              <a:t>2</a:t>
            </a:r>
            <a:r>
              <a:rPr lang="en-US" smtClean="0"/>
              <a:t> have attributes </a:t>
            </a:r>
            <a:r>
              <a:rPr lang="en-US" i="1" smtClean="0"/>
              <a:t>X</a:t>
            </a:r>
            <a:r>
              <a:rPr lang="en-US" smtClean="0"/>
              <a:t> and those attributes of</a:t>
            </a:r>
            <a:r>
              <a:rPr lang="en-US" i="1" smtClean="0"/>
              <a:t> R</a:t>
            </a:r>
            <a:r>
              <a:rPr lang="en-US" smtClean="0"/>
              <a:t> that are not in </a:t>
            </a:r>
            <a:r>
              <a:rPr lang="en-US" i="1" smtClean="0"/>
              <a:t>X</a:t>
            </a:r>
            <a:r>
              <a:rPr lang="en-US" smtClean="0"/>
              <a:t>+</a:t>
            </a:r>
          </a:p>
          <a:p>
            <a:pPr lvl="3"/>
            <a:r>
              <a:rPr lang="en-US" smtClean="0"/>
              <a:t>Compute the sets of FD’s for </a:t>
            </a:r>
            <a:r>
              <a:rPr lang="en-US" i="1" smtClean="0"/>
              <a:t>R</a:t>
            </a:r>
            <a:r>
              <a:rPr lang="en-US" i="1" baseline="-25000" smtClean="0"/>
              <a:t>1</a:t>
            </a:r>
            <a:r>
              <a:rPr lang="en-US" smtClean="0"/>
              <a:t> and </a:t>
            </a:r>
            <a:r>
              <a:rPr lang="en-US" i="1" smtClean="0"/>
              <a:t>R</a:t>
            </a:r>
            <a:r>
              <a:rPr lang="en-US" i="1" baseline="-25000" smtClean="0"/>
              <a:t>2</a:t>
            </a:r>
            <a:r>
              <a:rPr lang="en-US" smtClean="0"/>
              <a:t>, let these </a:t>
            </a:r>
            <a:r>
              <a:rPr lang="en-US" i="1" smtClean="0"/>
              <a:t>S</a:t>
            </a:r>
            <a:r>
              <a:rPr lang="en-US" i="1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S</a:t>
            </a:r>
            <a:r>
              <a:rPr lang="en-US" i="1" baseline="-25000" smtClean="0"/>
              <a:t>2</a:t>
            </a:r>
          </a:p>
          <a:p>
            <a:pPr lvl="3"/>
            <a:r>
              <a:rPr lang="en-US" smtClean="0"/>
              <a:t>Recursively decompose </a:t>
            </a:r>
            <a:r>
              <a:rPr lang="en-US" i="1" smtClean="0"/>
              <a:t>R</a:t>
            </a:r>
            <a:r>
              <a:rPr lang="en-US" i="1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R</a:t>
            </a:r>
            <a:r>
              <a:rPr lang="en-US" i="1" baseline="-25000" smtClean="0"/>
              <a:t>2</a:t>
            </a:r>
            <a:r>
              <a:rPr lang="en-US" smtClean="0"/>
              <a:t> using this algorithm. Return the union of the result of these compositions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Decomposition into BCNF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functional dependency: </a:t>
            </a:r>
            <a:r>
              <a:rPr lang="en-US" dirty="0" smtClean="0"/>
              <a:t>constraint between two sets of attributes in a relation</a:t>
            </a:r>
          </a:p>
          <a:p>
            <a:r>
              <a:rPr lang="en-US" dirty="0" smtClean="0"/>
              <a:t>A set of attributes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R </a:t>
            </a:r>
            <a:r>
              <a:rPr lang="en-US" b="1" dirty="0" smtClean="0"/>
              <a:t>functionally determine</a:t>
            </a:r>
            <a:r>
              <a:rPr lang="en-US" dirty="0" smtClean="0"/>
              <a:t> another attribute </a:t>
            </a:r>
            <a:r>
              <a:rPr lang="en-US" i="1" dirty="0" smtClean="0"/>
              <a:t>Y</a:t>
            </a:r>
            <a:r>
              <a:rPr lang="en-US" dirty="0" smtClean="0"/>
              <a:t>, also in </a:t>
            </a:r>
            <a:r>
              <a:rPr lang="en-US" i="1" dirty="0" smtClean="0"/>
              <a:t>R</a:t>
            </a:r>
            <a:r>
              <a:rPr lang="en-US" dirty="0" smtClean="0"/>
              <a:t>, (written </a:t>
            </a:r>
            <a:r>
              <a:rPr lang="en-US" i="1" dirty="0" smtClean="0"/>
              <a:t>X</a:t>
            </a:r>
            <a:r>
              <a:rPr lang="en-US" dirty="0" smtClean="0"/>
              <a:t> → </a:t>
            </a:r>
            <a:r>
              <a:rPr lang="en-US" i="1" dirty="0" smtClean="0"/>
              <a:t>Y</a:t>
            </a:r>
            <a:r>
              <a:rPr lang="en-US" dirty="0" smtClean="0"/>
              <a:t>) if and only if each </a:t>
            </a:r>
            <a:r>
              <a:rPr lang="en-US" i="1" dirty="0" smtClean="0"/>
              <a:t>X</a:t>
            </a:r>
            <a:r>
              <a:rPr lang="en-US" dirty="0" smtClean="0"/>
              <a:t> value is associated with precisely one </a:t>
            </a:r>
            <a:r>
              <a:rPr lang="en-US" i="1" dirty="0" smtClean="0"/>
              <a:t>Y</a:t>
            </a:r>
            <a:r>
              <a:rPr lang="en-US" dirty="0" smtClean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Movies(</a:t>
            </a:r>
            <a:r>
              <a:rPr lang="en-US" dirty="0" err="1" smtClean="0"/>
              <a:t>title,year,studioName,president,presAddr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Three FD’s are</a:t>
            </a:r>
          </a:p>
          <a:p>
            <a:pPr lvl="2"/>
            <a:r>
              <a:rPr lang="en-US" dirty="0" smtClean="0"/>
              <a:t>title, year -&gt; </a:t>
            </a:r>
            <a:r>
              <a:rPr lang="en-US" dirty="0" err="1" smtClean="0"/>
              <a:t>studioName</a:t>
            </a:r>
            <a:endParaRPr lang="en-US" dirty="0" smtClean="0"/>
          </a:p>
          <a:p>
            <a:pPr lvl="2"/>
            <a:r>
              <a:rPr lang="en-US" dirty="0" err="1" smtClean="0"/>
              <a:t>studioName</a:t>
            </a:r>
            <a:r>
              <a:rPr lang="en-US" dirty="0" smtClean="0"/>
              <a:t> -&gt; president</a:t>
            </a:r>
          </a:p>
          <a:p>
            <a:pPr lvl="2"/>
            <a:r>
              <a:rPr lang="en-US" dirty="0" smtClean="0"/>
              <a:t>president -&gt; </a:t>
            </a:r>
            <a:r>
              <a:rPr lang="en-US" dirty="0" err="1" smtClean="0"/>
              <a:t>presAddr</a:t>
            </a:r>
            <a:endParaRPr lang="en-US" dirty="0" smtClean="0"/>
          </a:p>
          <a:p>
            <a:pPr lvl="1"/>
            <a:r>
              <a:rPr lang="en-US" dirty="0" smtClean="0"/>
              <a:t>{title, year} is only key for this relation</a:t>
            </a:r>
          </a:p>
          <a:p>
            <a:r>
              <a:rPr lang="en-US" dirty="0" smtClean="0"/>
              <a:t>Apply Algorithm 3.20 above: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into BCNF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Example (cont.)</a:t>
            </a:r>
          </a:p>
          <a:p>
            <a:pPr lvl="1"/>
            <a:r>
              <a:rPr lang="en-US" dirty="0" smtClean="0"/>
              <a:t>Decomposition starts with </a:t>
            </a:r>
            <a:r>
              <a:rPr lang="en-US" i="1" dirty="0" err="1" smtClean="0"/>
              <a:t>studioName</a:t>
            </a:r>
            <a:r>
              <a:rPr lang="en-US" i="1" dirty="0" smtClean="0"/>
              <a:t>-&gt;president</a:t>
            </a:r>
            <a:endParaRPr lang="en-US" dirty="0" smtClean="0"/>
          </a:p>
          <a:p>
            <a:pPr lvl="2"/>
            <a:r>
              <a:rPr lang="en-US" dirty="0" smtClean="0"/>
              <a:t>Compute {</a:t>
            </a:r>
            <a:r>
              <a:rPr lang="en-US" dirty="0" err="1" smtClean="0"/>
              <a:t>studioName</a:t>
            </a:r>
            <a:r>
              <a:rPr lang="en-US" dirty="0" smtClean="0"/>
              <a:t>}+={</a:t>
            </a:r>
            <a:r>
              <a:rPr lang="en-US" dirty="0" err="1" smtClean="0"/>
              <a:t>studioName,president,presAddr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R1={</a:t>
            </a:r>
            <a:r>
              <a:rPr lang="en-US" dirty="0" err="1" smtClean="0"/>
              <a:t>studioName,president,presAddr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R2={</a:t>
            </a:r>
            <a:r>
              <a:rPr lang="en-US" dirty="0" err="1" smtClean="0"/>
              <a:t>title,year,studioName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S1={</a:t>
            </a:r>
            <a:r>
              <a:rPr lang="en-US" dirty="0" err="1" smtClean="0"/>
              <a:t>studioName</a:t>
            </a:r>
            <a:r>
              <a:rPr lang="en-US" dirty="0" smtClean="0"/>
              <a:t>-&gt;president, president-&gt;</a:t>
            </a:r>
            <a:r>
              <a:rPr lang="en-US" dirty="0" err="1" smtClean="0"/>
              <a:t>presAddr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S2={title year -&gt; </a:t>
            </a:r>
            <a:r>
              <a:rPr lang="en-US" dirty="0" err="1" smtClean="0"/>
              <a:t>studioName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So, in R2, {</a:t>
            </a:r>
            <a:r>
              <a:rPr lang="en-US" dirty="0" err="1" smtClean="0"/>
              <a:t>title,year</a:t>
            </a:r>
            <a:r>
              <a:rPr lang="en-US" dirty="0" smtClean="0"/>
              <a:t>} is a key, and R2 in BCNF</a:t>
            </a:r>
          </a:p>
          <a:p>
            <a:pPr lvl="2"/>
            <a:r>
              <a:rPr lang="en-US" dirty="0" smtClean="0"/>
              <a:t>In R1, </a:t>
            </a:r>
            <a:r>
              <a:rPr lang="en-US" dirty="0" err="1" smtClean="0"/>
              <a:t>studioName</a:t>
            </a:r>
            <a:r>
              <a:rPr lang="en-US" dirty="0" smtClean="0"/>
              <a:t> is a key, but president-&gt;</a:t>
            </a:r>
            <a:r>
              <a:rPr lang="en-US" dirty="0" err="1" smtClean="0"/>
              <a:t>presAddr</a:t>
            </a:r>
            <a:r>
              <a:rPr lang="en-US" dirty="0" smtClean="0"/>
              <a:t> is not in BCNF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into BCNF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(cont.)</a:t>
            </a:r>
          </a:p>
          <a:p>
            <a:pPr lvl="1"/>
            <a:r>
              <a:rPr lang="en-US" dirty="0" smtClean="0"/>
              <a:t>Decomposition continues with </a:t>
            </a:r>
            <a:r>
              <a:rPr lang="en-US" i="1" dirty="0" smtClean="0"/>
              <a:t>president-&gt;</a:t>
            </a:r>
            <a:r>
              <a:rPr lang="en-US" i="1" dirty="0" err="1" smtClean="0"/>
              <a:t>presAddr</a:t>
            </a:r>
            <a:endParaRPr lang="en-US" i="1" dirty="0" smtClean="0"/>
          </a:p>
          <a:p>
            <a:pPr lvl="2"/>
            <a:r>
              <a:rPr lang="en-US" dirty="0" smtClean="0"/>
              <a:t>Compute {president}+={</a:t>
            </a:r>
            <a:r>
              <a:rPr lang="en-US" dirty="0" err="1" smtClean="0"/>
              <a:t>president,presAddr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R11={</a:t>
            </a:r>
            <a:r>
              <a:rPr lang="en-US" dirty="0" err="1" smtClean="0"/>
              <a:t>president,presAddr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R12={</a:t>
            </a:r>
            <a:r>
              <a:rPr lang="en-US" dirty="0" err="1" smtClean="0"/>
              <a:t>president,studioName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S11={president-&gt;</a:t>
            </a:r>
            <a:r>
              <a:rPr lang="en-US" dirty="0" err="1" smtClean="0"/>
              <a:t>presAddr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S12={</a:t>
            </a:r>
            <a:r>
              <a:rPr lang="en-US" dirty="0" err="1" smtClean="0"/>
              <a:t>studioName</a:t>
            </a:r>
            <a:r>
              <a:rPr lang="en-US" dirty="0" smtClean="0"/>
              <a:t>-&gt;president}</a:t>
            </a:r>
          </a:p>
          <a:p>
            <a:pPr lvl="2"/>
            <a:r>
              <a:rPr lang="en-US" dirty="0" smtClean="0"/>
              <a:t>So, R11, R12 are both in BCNF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into BCNF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</a:p>
          <a:p>
            <a:pPr lvl="1"/>
            <a:r>
              <a:rPr lang="en-US" dirty="0" smtClean="0"/>
              <a:t>Final decomposition</a:t>
            </a:r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tilte</a:t>
            </a:r>
            <a:r>
              <a:rPr lang="en-US" dirty="0" smtClean="0"/>
              <a:t>, year, </a:t>
            </a:r>
            <a:r>
              <a:rPr lang="en-US" dirty="0" err="1" smtClean="0"/>
              <a:t>studioName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studioName</a:t>
            </a:r>
            <a:r>
              <a:rPr lang="en-US" dirty="0" smtClean="0"/>
              <a:t>, president}</a:t>
            </a:r>
          </a:p>
          <a:p>
            <a:pPr lvl="2"/>
            <a:r>
              <a:rPr lang="en-US" dirty="0" smtClean="0"/>
              <a:t>{president, </a:t>
            </a:r>
            <a:r>
              <a:rPr lang="en-US" dirty="0" err="1" smtClean="0"/>
              <a:t>presAddr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into BCNF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24200"/>
            <a:ext cx="8534400" cy="1066800"/>
          </a:xfrm>
        </p:spPr>
        <p:txBody>
          <a:bodyPr>
            <a:noAutofit/>
          </a:bodyPr>
          <a:lstStyle/>
          <a:p>
            <a:pPr algn="ctr"/>
            <a:r>
              <a:rPr lang="en-US" sz="4400" smtClean="0">
                <a:solidFill>
                  <a:srgbClr val="FF0000"/>
                </a:solidFill>
              </a:rPr>
              <a:t>3.4. Decomposition: The Good, Bad and Ugly</a:t>
            </a:r>
            <a:endParaRPr lang="en-US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35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Three problems of decomposition</a:t>
            </a:r>
          </a:p>
          <a:p>
            <a:pPr lvl="1"/>
            <a:r>
              <a:rPr lang="en-US" dirty="0" smtClean="0">
                <a:sym typeface="Symbol"/>
              </a:rPr>
              <a:t>Elimination of Anomalies be decomposition</a:t>
            </a:r>
          </a:p>
          <a:p>
            <a:pPr lvl="1"/>
            <a:r>
              <a:rPr lang="en-US" dirty="0" smtClean="0">
                <a:sym typeface="Symbol"/>
              </a:rPr>
              <a:t>Recoverability of Information</a:t>
            </a:r>
          </a:p>
          <a:p>
            <a:pPr lvl="1"/>
            <a:r>
              <a:rPr lang="en-US" dirty="0" smtClean="0">
                <a:sym typeface="Symbol"/>
              </a:rPr>
              <a:t>Preservation of Dependencies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There is no way to get all three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Decomposition: The Good, Bad and Ugly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decompose relation </a:t>
            </a:r>
            <a:r>
              <a:rPr lang="en-US" i="1" dirty="0" smtClean="0"/>
              <a:t>R</a:t>
            </a:r>
            <a:r>
              <a:rPr lang="en-US" dirty="0" smtClean="0"/>
              <a:t> into </a:t>
            </a:r>
            <a:r>
              <a:rPr lang="en-US" dirty="0" smtClean="0">
                <a:solidFill>
                  <a:srgbClr val="FF0000"/>
                </a:solidFill>
              </a:rPr>
              <a:t>two-attribute relations</a:t>
            </a:r>
            <a:r>
              <a:rPr lang="en-US" dirty="0" smtClean="0"/>
              <a:t>, then we might not get the instance of </a:t>
            </a:r>
            <a:r>
              <a:rPr lang="en-US" i="1" dirty="0" smtClean="0"/>
              <a:t>R</a:t>
            </a:r>
            <a:r>
              <a:rPr lang="en-US" dirty="0" smtClean="0"/>
              <a:t> back when we join these decomposed relations</a:t>
            </a:r>
          </a:p>
          <a:p>
            <a:r>
              <a:rPr lang="en-US" dirty="0" smtClean="0"/>
              <a:t>If we decompose a relation by </a:t>
            </a:r>
            <a:r>
              <a:rPr lang="en-US" dirty="0" smtClean="0">
                <a:solidFill>
                  <a:srgbClr val="FF0000"/>
                </a:solidFill>
              </a:rPr>
              <a:t>Algorithm 3.20</a:t>
            </a:r>
            <a:r>
              <a:rPr lang="en-US" dirty="0" smtClean="0"/>
              <a:t>, then the original relation can be recovered exactly by the natural join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Recovering Information from a Decomposition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Decomposing relation </a:t>
            </a:r>
            <a:r>
              <a:rPr lang="en-US" i="1" dirty="0" smtClean="0"/>
              <a:t>R</a:t>
            </a:r>
            <a:r>
              <a:rPr lang="en-US" dirty="0" smtClean="0"/>
              <a:t> into relations with sets of attributes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r>
              <a:rPr lang="en-US" dirty="0" smtClean="0"/>
              <a:t>Given set of FD’s </a:t>
            </a:r>
            <a:r>
              <a:rPr lang="en-US" i="1" dirty="0" smtClean="0"/>
              <a:t>F</a:t>
            </a:r>
            <a:r>
              <a:rPr lang="en-US" dirty="0" smtClean="0"/>
              <a:t> that hold in </a:t>
            </a:r>
            <a:r>
              <a:rPr lang="en-US" i="1" dirty="0" smtClean="0"/>
              <a:t>R</a:t>
            </a:r>
          </a:p>
          <a:p>
            <a:r>
              <a:rPr lang="en-US" dirty="0" smtClean="0"/>
              <a:t>Question: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S1</a:t>
            </a:r>
            <a:r>
              <a:rPr lang="en-US" dirty="0" smtClean="0">
                <a:sym typeface="Symbol"/>
              </a:rPr>
              <a:t>(R)</a:t>
            </a:r>
            <a:r>
              <a:rPr lang="en-US" sz="2400" dirty="0" smtClean="0">
                <a:latin typeface="Lucida Sans Unicode" pitchFamily="34" charset="0"/>
              </a:rPr>
              <a:t> 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S2</a:t>
            </a:r>
            <a:r>
              <a:rPr lang="en-US" dirty="0" smtClean="0">
                <a:sym typeface="Symbol"/>
              </a:rPr>
              <a:t>(R) </a:t>
            </a:r>
            <a:r>
              <a:rPr lang="en-US" sz="2800" dirty="0" smtClean="0">
                <a:latin typeface="Lucida Sans Unicode" pitchFamily="34" charset="0"/>
              </a:rPr>
              <a:t>⋈…⋈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err="1" smtClean="0">
                <a:sym typeface="Symbol"/>
              </a:rPr>
              <a:t>Sk</a:t>
            </a:r>
            <a:r>
              <a:rPr lang="en-US" dirty="0" smtClean="0">
                <a:sym typeface="Symbol"/>
              </a:rPr>
              <a:t>(R)=R?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</a:p>
          <a:p>
            <a:pPr lvl="1"/>
            <a:r>
              <a:rPr lang="en-US" dirty="0" smtClean="0"/>
              <a:t>The natural join is associative and commutative</a:t>
            </a:r>
          </a:p>
          <a:p>
            <a:pPr lvl="1"/>
            <a:r>
              <a:rPr lang="en-US" dirty="0" smtClean="0"/>
              <a:t>Any tuple in </a:t>
            </a:r>
            <a:r>
              <a:rPr lang="en-US" i="1" dirty="0" smtClean="0"/>
              <a:t>R</a:t>
            </a:r>
            <a:r>
              <a:rPr lang="en-US" dirty="0" smtClean="0"/>
              <a:t> is surely in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S1</a:t>
            </a:r>
            <a:r>
              <a:rPr lang="en-US" dirty="0" smtClean="0">
                <a:sym typeface="Symbol"/>
              </a:rPr>
              <a:t>(R)</a:t>
            </a:r>
            <a:r>
              <a:rPr lang="en-US" sz="2000" dirty="0" smtClean="0">
                <a:latin typeface="Lucida Sans Unicode" pitchFamily="34" charset="0"/>
              </a:rPr>
              <a:t> 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S2</a:t>
            </a:r>
            <a:r>
              <a:rPr lang="en-US" dirty="0" smtClean="0">
                <a:sym typeface="Symbol"/>
              </a:rPr>
              <a:t>(R) </a:t>
            </a:r>
            <a:r>
              <a:rPr lang="en-US" sz="2400" dirty="0" smtClean="0">
                <a:latin typeface="Lucida Sans Unicode" pitchFamily="34" charset="0"/>
              </a:rPr>
              <a:t>⋈…⋈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err="1" smtClean="0">
                <a:sym typeface="Symbol"/>
              </a:rPr>
              <a:t>Sk</a:t>
            </a:r>
            <a:r>
              <a:rPr lang="en-US" dirty="0" smtClean="0">
                <a:sym typeface="Symbol"/>
              </a:rPr>
              <a:t>(R)</a:t>
            </a:r>
          </a:p>
          <a:p>
            <a:pPr lvl="1"/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S1</a:t>
            </a:r>
            <a:r>
              <a:rPr lang="en-US" dirty="0" smtClean="0">
                <a:sym typeface="Symbol"/>
              </a:rPr>
              <a:t>(R)</a:t>
            </a:r>
            <a:r>
              <a:rPr lang="en-US" sz="2000" dirty="0" smtClean="0">
                <a:latin typeface="Lucida Sans Unicode" pitchFamily="34" charset="0"/>
              </a:rPr>
              <a:t> 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S2</a:t>
            </a:r>
            <a:r>
              <a:rPr lang="en-US" dirty="0" smtClean="0">
                <a:sym typeface="Symbol"/>
              </a:rPr>
              <a:t>(R) </a:t>
            </a:r>
            <a:r>
              <a:rPr lang="en-US" sz="2400" dirty="0" smtClean="0">
                <a:latin typeface="Lucida Sans Unicode" pitchFamily="34" charset="0"/>
              </a:rPr>
              <a:t>⋈…⋈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err="1" smtClean="0">
                <a:sym typeface="Symbol"/>
              </a:rPr>
              <a:t>Sk</a:t>
            </a:r>
            <a:r>
              <a:rPr lang="en-US" dirty="0" smtClean="0">
                <a:sym typeface="Symbol"/>
              </a:rPr>
              <a:t>(R)=R when the FD’s in F hold for R if and only if every tuple in the join is also in </a:t>
            </a:r>
            <a:r>
              <a:rPr lang="en-US" i="1" dirty="0" smtClean="0">
                <a:sym typeface="Symbol"/>
              </a:rPr>
              <a:t>R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chase test is to see whether a tuple t in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S1</a:t>
            </a:r>
            <a:r>
              <a:rPr lang="en-US" dirty="0" smtClean="0">
                <a:sym typeface="Symbol"/>
              </a:rPr>
              <a:t>(R)</a:t>
            </a:r>
            <a:r>
              <a:rPr lang="en-US" sz="2400" dirty="0" smtClean="0">
                <a:latin typeface="Lucida Sans Unicode" pitchFamily="34" charset="0"/>
              </a:rPr>
              <a:t> 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S2</a:t>
            </a:r>
            <a:r>
              <a:rPr lang="en-US" dirty="0" smtClean="0">
                <a:sym typeface="Symbol"/>
              </a:rPr>
              <a:t>(R) </a:t>
            </a:r>
            <a:r>
              <a:rPr lang="en-US" sz="2800" dirty="0" smtClean="0">
                <a:latin typeface="Lucida Sans Unicode" pitchFamily="34" charset="0"/>
              </a:rPr>
              <a:t>⋈…⋈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err="1" smtClean="0">
                <a:sym typeface="Symbol"/>
              </a:rPr>
              <a:t>Sk</a:t>
            </a:r>
            <a:r>
              <a:rPr lang="en-US" dirty="0" smtClean="0">
                <a:sym typeface="Symbol"/>
              </a:rPr>
              <a:t>(R) can be proved, using the FD’s in </a:t>
            </a:r>
            <a:r>
              <a:rPr lang="en-US" i="1" dirty="0" smtClean="0">
                <a:sym typeface="Symbol"/>
              </a:rPr>
              <a:t>F</a:t>
            </a:r>
            <a:r>
              <a:rPr lang="en-US" dirty="0" smtClean="0">
                <a:sym typeface="Symbol"/>
              </a:rPr>
              <a:t>, also to be a tuple in </a:t>
            </a:r>
            <a:r>
              <a:rPr lang="en-US" i="1" dirty="0" smtClean="0">
                <a:sym typeface="Symbol"/>
              </a:rPr>
              <a:t>R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t</a:t>
            </a:r>
            <a:r>
              <a:rPr lang="en-US" dirty="0" smtClean="0"/>
              <a:t> is in the join, there are t</a:t>
            </a:r>
            <a:r>
              <a:rPr lang="en-US" baseline="-25000" dirty="0" smtClean="0"/>
              <a:t>1</a:t>
            </a:r>
            <a:r>
              <a:rPr lang="en-US" dirty="0" smtClean="0"/>
              <a:t>,t</a:t>
            </a:r>
            <a:r>
              <a:rPr lang="en-US" baseline="-25000" dirty="0" smtClean="0"/>
              <a:t>2</a:t>
            </a:r>
            <a:r>
              <a:rPr lang="en-US" dirty="0" smtClean="0"/>
              <a:t>,…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in </a:t>
            </a:r>
            <a:r>
              <a:rPr lang="en-US" i="1" dirty="0" smtClean="0"/>
              <a:t>R</a:t>
            </a:r>
            <a:r>
              <a:rPr lang="en-US" dirty="0" smtClean="0"/>
              <a:t> such that t=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S1</a:t>
            </a:r>
            <a:r>
              <a:rPr lang="en-US" dirty="0" smtClean="0">
                <a:sym typeface="Symbol"/>
              </a:rPr>
              <a:t>(t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  <a:r>
              <a:rPr lang="en-US" sz="2400" dirty="0" smtClean="0">
                <a:latin typeface="Lucida Sans Unicode" pitchFamily="34" charset="0"/>
              </a:rPr>
              <a:t> 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>
                <a:sym typeface="Symbol"/>
              </a:rPr>
              <a:t>S2</a:t>
            </a:r>
            <a:r>
              <a:rPr lang="en-US" dirty="0" smtClean="0">
                <a:sym typeface="Symbol"/>
              </a:rPr>
              <a:t>(t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</a:t>
            </a:r>
            <a:r>
              <a:rPr lang="en-US" sz="2800" dirty="0" smtClean="0">
                <a:latin typeface="Lucida Sans Unicode" pitchFamily="34" charset="0"/>
              </a:rPr>
              <a:t>⋈…⋈ </a:t>
            </a:r>
            <a:r>
              <a:rPr lang="en-US" dirty="0" smtClean="0">
                <a:sym typeface="Symbol"/>
              </a:rPr>
              <a:t></a:t>
            </a:r>
            <a:r>
              <a:rPr lang="en-US" baseline="-25000" dirty="0" err="1" smtClean="0">
                <a:sym typeface="Symbol"/>
              </a:rPr>
              <a:t>Sk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t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err="1" smtClean="0">
                <a:sym typeface="Symbol"/>
              </a:rPr>
              <a:t>t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agree with t on the attributes of S</a:t>
            </a:r>
            <a:r>
              <a:rPr lang="en-US" baseline="-25000" dirty="0" smtClean="0">
                <a:sym typeface="Symbol"/>
              </a:rPr>
              <a:t>i</a:t>
            </a:r>
          </a:p>
          <a:p>
            <a:pPr lvl="1"/>
            <a:r>
              <a:rPr lang="en-US" dirty="0" err="1" smtClean="0">
                <a:sym typeface="Symbol"/>
              </a:rPr>
              <a:t>t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has unknown values in its components not in S</a:t>
            </a:r>
            <a:r>
              <a:rPr lang="en-US" baseline="-25000" dirty="0" smtClean="0">
                <a:sym typeface="Symbol"/>
              </a:rPr>
              <a:t>i</a:t>
            </a:r>
          </a:p>
          <a:p>
            <a:r>
              <a:rPr lang="en-US" dirty="0" smtClean="0"/>
              <a:t>We draw a tableau and use a given set of FD’s </a:t>
            </a:r>
            <a:r>
              <a:rPr lang="en-US" i="1" dirty="0" smtClean="0"/>
              <a:t>F</a:t>
            </a:r>
            <a:r>
              <a:rPr lang="en-US" dirty="0" smtClean="0"/>
              <a:t> to prove that </a:t>
            </a:r>
            <a:r>
              <a:rPr lang="en-US" i="1" dirty="0" smtClean="0"/>
              <a:t>t</a:t>
            </a:r>
            <a:r>
              <a:rPr lang="en-US" dirty="0" smtClean="0"/>
              <a:t> is really in </a:t>
            </a:r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 functional dependency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r>
              <a:rPr lang="en-US" i="1" dirty="0" smtClean="0"/>
              <a:t>…A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i="1" dirty="0" smtClean="0">
                <a:sym typeface="Symbol"/>
              </a:rPr>
              <a:t> 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…B</a:t>
            </a:r>
            <a:r>
              <a:rPr lang="en-US" i="1" baseline="-25000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holds on relation </a:t>
            </a:r>
            <a:r>
              <a:rPr lang="en-US" i="1" dirty="0" smtClean="0">
                <a:sym typeface="Symbol"/>
              </a:rPr>
              <a:t>R i</a:t>
            </a:r>
            <a:r>
              <a:rPr lang="en-US" i="1" dirty="0" smtClean="0"/>
              <a:t>f two tuples of R </a:t>
            </a:r>
            <a:r>
              <a:rPr lang="en-US" i="1" dirty="0" smtClean="0">
                <a:solidFill>
                  <a:srgbClr val="FF0000"/>
                </a:solidFill>
              </a:rPr>
              <a:t>agree on all</a:t>
            </a:r>
            <a:r>
              <a:rPr lang="en-US" i="1" dirty="0" smtClean="0"/>
              <a:t> of the attributes A</a:t>
            </a:r>
            <a:r>
              <a:rPr lang="en-US" i="1" baseline="-25000" dirty="0" smtClean="0"/>
              <a:t>1</a:t>
            </a:r>
            <a:r>
              <a:rPr lang="en-US" i="1" dirty="0" smtClean="0"/>
              <a:t>, A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A</a:t>
            </a:r>
            <a:r>
              <a:rPr lang="en-US" i="1" baseline="-25000" dirty="0" smtClean="0"/>
              <a:t>n </a:t>
            </a:r>
            <a:r>
              <a:rPr lang="en-US" i="1" dirty="0" smtClean="0"/>
              <a:t>then they must also </a:t>
            </a:r>
            <a:r>
              <a:rPr lang="en-US" i="1" dirty="0" smtClean="0">
                <a:solidFill>
                  <a:srgbClr val="FF0000"/>
                </a:solidFill>
              </a:rPr>
              <a:t>agree on all</a:t>
            </a:r>
            <a:r>
              <a:rPr lang="en-US" i="1" dirty="0" smtClean="0"/>
              <a:t> of the attributes B</a:t>
            </a:r>
            <a:r>
              <a:rPr lang="en-US" i="1" baseline="-25000" dirty="0" smtClean="0"/>
              <a:t>1</a:t>
            </a:r>
            <a:r>
              <a:rPr lang="en-US" i="1" dirty="0" smtClean="0"/>
              <a:t>, B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B</a:t>
            </a:r>
            <a:r>
              <a:rPr lang="en-US" i="1" baseline="-25000" dirty="0" smtClean="0"/>
              <a:t>m</a:t>
            </a: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R(A,B,C,D), S</a:t>
            </a:r>
            <a:r>
              <a:rPr lang="en-US" baseline="-25000" dirty="0" smtClean="0"/>
              <a:t>1</a:t>
            </a:r>
            <a:r>
              <a:rPr lang="en-US" dirty="0" smtClean="0"/>
              <a:t>={A,D}, S</a:t>
            </a:r>
            <a:r>
              <a:rPr lang="en-US" baseline="-25000" dirty="0" smtClean="0"/>
              <a:t>2</a:t>
            </a:r>
            <a:r>
              <a:rPr lang="en-US" dirty="0" smtClean="0"/>
              <a:t>={A,C}, S</a:t>
            </a:r>
            <a:r>
              <a:rPr lang="en-US" baseline="-25000" dirty="0" smtClean="0"/>
              <a:t>3</a:t>
            </a:r>
            <a:r>
              <a:rPr lang="en-US" dirty="0" smtClean="0"/>
              <a:t>={B,C,D}. FD’s A-&gt;B, B-&gt;C,CD-&gt;A</a:t>
            </a:r>
          </a:p>
          <a:p>
            <a:pPr lvl="1"/>
            <a:r>
              <a:rPr lang="en-US" dirty="0" smtClean="0"/>
              <a:t>The tableau for this decomposition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b="1" i="1" dirty="0" smtClean="0"/>
              <a:t>Goal</a:t>
            </a:r>
            <a:r>
              <a:rPr lang="en-US" dirty="0" smtClean="0"/>
              <a:t>: (</a:t>
            </a:r>
            <a:r>
              <a:rPr lang="en-US" dirty="0" err="1" smtClean="0"/>
              <a:t>a,b,c,d</a:t>
            </a:r>
            <a:r>
              <a:rPr lang="en-US" dirty="0" smtClean="0"/>
              <a:t>) appears in this tableau after using FD’s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33800" y="33934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/>
                <a:gridCol w="494030"/>
                <a:gridCol w="482918"/>
                <a:gridCol w="49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(A-&gt;B, B-&gt;C, CD-&gt;A)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Since A-&gt;B, then b</a:t>
            </a:r>
            <a:r>
              <a:rPr lang="en-US" baseline="-25000" dirty="0" smtClean="0"/>
              <a:t>1</a:t>
            </a:r>
            <a:r>
              <a:rPr lang="en-US" dirty="0" smtClean="0"/>
              <a:t>=b</a:t>
            </a:r>
            <a:r>
              <a:rPr lang="en-US" baseline="-25000" dirty="0" smtClean="0"/>
              <a:t>2</a:t>
            </a:r>
            <a:r>
              <a:rPr lang="en-US" dirty="0" smtClean="0"/>
              <a:t>, replace b</a:t>
            </a:r>
            <a:r>
              <a:rPr lang="en-US" baseline="-25000" dirty="0" smtClean="0"/>
              <a:t>2</a:t>
            </a:r>
            <a:r>
              <a:rPr lang="en-US" dirty="0" smtClean="0"/>
              <a:t> by b</a:t>
            </a:r>
            <a:r>
              <a:rPr lang="en-US" baseline="-25000" dirty="0" smtClean="0"/>
              <a:t>1</a:t>
            </a:r>
            <a:r>
              <a:rPr lang="en-US" dirty="0" smtClean="0"/>
              <a:t>, then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24028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/>
                <a:gridCol w="494030"/>
                <a:gridCol w="482918"/>
                <a:gridCol w="49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48412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/>
                <a:gridCol w="494030"/>
                <a:gridCol w="482918"/>
                <a:gridCol w="49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(A-&gt;B, B-&gt;C, CD-&gt;A)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Since B-&gt;C, then c</a:t>
            </a:r>
            <a:r>
              <a:rPr lang="en-US" baseline="-25000" dirty="0" smtClean="0"/>
              <a:t>1</a:t>
            </a:r>
            <a:r>
              <a:rPr lang="en-US" dirty="0" smtClean="0"/>
              <a:t>=c, replace c</a:t>
            </a:r>
            <a:r>
              <a:rPr lang="en-US" baseline="-25000" dirty="0" smtClean="0"/>
              <a:t>1</a:t>
            </a:r>
            <a:r>
              <a:rPr lang="en-US" dirty="0" smtClean="0"/>
              <a:t> by c, then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24790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/>
                <a:gridCol w="494030"/>
                <a:gridCol w="482918"/>
                <a:gridCol w="49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49936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/>
                <a:gridCol w="494030"/>
                <a:gridCol w="482918"/>
                <a:gridCol w="49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(A-&gt;B, B-&gt;C, CD-&gt;A)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Since CD-&gt;A, then a</a:t>
            </a:r>
            <a:r>
              <a:rPr lang="en-US" baseline="-25000" dirty="0" smtClean="0"/>
              <a:t>3</a:t>
            </a:r>
            <a:r>
              <a:rPr lang="en-US" dirty="0" smtClean="0"/>
              <a:t>=a, replace a</a:t>
            </a:r>
            <a:r>
              <a:rPr lang="en-US" baseline="-25000" dirty="0" smtClean="0"/>
              <a:t>3</a:t>
            </a:r>
            <a:r>
              <a:rPr lang="en-US" dirty="0" smtClean="0"/>
              <a:t> by a, then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24790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/>
                <a:gridCol w="494030"/>
                <a:gridCol w="482918"/>
                <a:gridCol w="49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49936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/>
                <a:gridCol w="494030"/>
                <a:gridCol w="482918"/>
                <a:gridCol w="49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(A-&gt;B, B-&gt;C, CD-&gt;A)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t=(</a:t>
            </a:r>
            <a:r>
              <a:rPr lang="en-US" dirty="0" err="1" smtClean="0"/>
              <a:t>a,b,c,d</a:t>
            </a:r>
            <a:r>
              <a:rPr lang="en-US" dirty="0" smtClean="0"/>
              <a:t>) appears in relation </a:t>
            </a:r>
            <a:r>
              <a:rPr lang="en-US" i="1" dirty="0" smtClean="0"/>
              <a:t>R</a:t>
            </a:r>
          </a:p>
          <a:p>
            <a:pPr lvl="1"/>
            <a:r>
              <a:rPr lang="en-US" dirty="0" smtClean="0"/>
              <a:t>We have proved that, if </a:t>
            </a:r>
            <a:r>
              <a:rPr lang="en-US" i="1" dirty="0" smtClean="0"/>
              <a:t>R</a:t>
            </a:r>
            <a:r>
              <a:rPr lang="en-US" dirty="0" smtClean="0"/>
              <a:t> satisfies the FD’s A-&gt;B, B-&gt;C, CD-&gt;A, then whenever we project onto {A,D}, {A,C}, {B,C,D} and rejoin, what we get must have been in </a:t>
            </a:r>
            <a:r>
              <a:rPr lang="en-US" i="1" dirty="0" smtClean="0"/>
              <a:t>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Chase Test for Lossless Join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23266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/>
                <a:gridCol w="494030"/>
                <a:gridCol w="482918"/>
                <a:gridCol w="49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cases, it is not possible that the decomposition has both the lossless join and dependency preservation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Preservation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Example: Bookings(title, theater, city)</a:t>
            </a:r>
          </a:p>
          <a:p>
            <a:pPr lvl="1"/>
            <a:r>
              <a:rPr lang="en-US" dirty="0" smtClean="0"/>
              <a:t>FD’s</a:t>
            </a:r>
          </a:p>
          <a:p>
            <a:pPr lvl="2"/>
            <a:r>
              <a:rPr lang="en-US" i="1" dirty="0" smtClean="0"/>
              <a:t>theater -&gt; city</a:t>
            </a:r>
            <a:r>
              <a:rPr lang="en-US" dirty="0" smtClean="0"/>
              <a:t> violates BCNF</a:t>
            </a:r>
          </a:p>
          <a:p>
            <a:pPr lvl="2"/>
            <a:r>
              <a:rPr lang="en-US" i="1" dirty="0" smtClean="0"/>
              <a:t>title city -&gt; theater</a:t>
            </a:r>
          </a:p>
          <a:p>
            <a:pPr lvl="1"/>
            <a:r>
              <a:rPr lang="en-US" dirty="0" smtClean="0"/>
              <a:t>Keys</a:t>
            </a:r>
          </a:p>
          <a:p>
            <a:pPr lvl="2"/>
            <a:r>
              <a:rPr lang="en-US" dirty="0" smtClean="0"/>
              <a:t>{title, city}</a:t>
            </a:r>
          </a:p>
          <a:p>
            <a:pPr lvl="2"/>
            <a:r>
              <a:rPr lang="en-US" dirty="0" smtClean="0"/>
              <a:t>{theater, city}</a:t>
            </a:r>
          </a:p>
          <a:p>
            <a:pPr lvl="1"/>
            <a:r>
              <a:rPr lang="en-US" dirty="0" smtClean="0"/>
              <a:t>Decomposition into two relations</a:t>
            </a:r>
          </a:p>
          <a:p>
            <a:pPr lvl="2"/>
            <a:r>
              <a:rPr lang="en-US" dirty="0" smtClean="0"/>
              <a:t>{theater, city}</a:t>
            </a:r>
          </a:p>
          <a:p>
            <a:pPr lvl="2"/>
            <a:r>
              <a:rPr lang="en-US" dirty="0" smtClean="0"/>
              <a:t>{theater, title}</a:t>
            </a:r>
          </a:p>
          <a:p>
            <a:pPr lvl="1"/>
            <a:r>
              <a:rPr lang="en-US" dirty="0" smtClean="0"/>
              <a:t>When we join these two decomposed relations, the result relation may not satisfy the </a:t>
            </a:r>
            <a:r>
              <a:rPr lang="en-US" i="1" dirty="0" smtClean="0"/>
              <a:t>title city -&gt; theater </a:t>
            </a:r>
            <a:r>
              <a:rPr lang="en-US" dirty="0" smtClean="0"/>
              <a:t>FD’s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Preservation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03064" y="2209800"/>
          <a:ext cx="2426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43"/>
                <a:gridCol w="14131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Menlo 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Menlo Park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98652" y="2209800"/>
          <a:ext cx="16881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43"/>
                <a:gridCol w="675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87009" y="3657600"/>
          <a:ext cx="29425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518"/>
                <a:gridCol w="1302068"/>
                <a:gridCol w="675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Menlo 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Menlo</a:t>
                      </a:r>
                      <a:r>
                        <a:rPr lang="en-US" baseline="0" dirty="0" smtClean="0"/>
                        <a:t> 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solve the </a:t>
            </a:r>
            <a:r>
              <a:rPr lang="en-US" dirty="0" err="1" smtClean="0"/>
              <a:t>BCNF’s</a:t>
            </a:r>
            <a:r>
              <a:rPr lang="en-US" dirty="0" smtClean="0"/>
              <a:t> weakness such as</a:t>
            </a:r>
          </a:p>
          <a:p>
            <a:pPr lvl="1"/>
            <a:r>
              <a:rPr lang="en-US" dirty="0" smtClean="0"/>
              <a:t>The lossless of information</a:t>
            </a:r>
          </a:p>
          <a:p>
            <a:pPr lvl="1"/>
            <a:r>
              <a:rPr lang="en-US" dirty="0" smtClean="0"/>
              <a:t>The preservation of dependencies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24200"/>
            <a:ext cx="8534400" cy="1066800"/>
          </a:xfrm>
        </p:spPr>
        <p:txBody>
          <a:bodyPr>
            <a:noAutofit/>
          </a:bodyPr>
          <a:lstStyle/>
          <a:p>
            <a:pPr algn="ctr"/>
            <a:r>
              <a:rPr lang="en-US" sz="4400" smtClean="0">
                <a:solidFill>
                  <a:srgbClr val="FF0000"/>
                </a:solidFill>
              </a:rPr>
              <a:t>3.5. Third Normal Form</a:t>
            </a:r>
            <a:endParaRPr lang="en-US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35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sym typeface="Symbol"/>
              </a:rPr>
              <a:t>3NF</a:t>
            </a:r>
            <a:r>
              <a:rPr lang="en-US" dirty="0" smtClean="0">
                <a:sym typeface="Symbol"/>
              </a:rPr>
              <a:t> is the solution that have both the lossless-join, and dependencies-preservation properties</a:t>
            </a:r>
          </a:p>
          <a:p>
            <a:pPr lvl="1"/>
            <a:r>
              <a:rPr lang="en-US" i="1" dirty="0" smtClean="0">
                <a:sym typeface="Symbol"/>
              </a:rPr>
              <a:t>A relation R is in the third normal form (3NF) if and only if whenever a nontrivial FD 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B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B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…B</a:t>
            </a:r>
            <a:r>
              <a:rPr lang="en-US" i="1" baseline="-25000" dirty="0" smtClean="0">
                <a:sym typeface="Symbol"/>
              </a:rPr>
              <a:t>m</a:t>
            </a:r>
            <a:r>
              <a:rPr lang="en-US" i="1" dirty="0" smtClean="0">
                <a:sym typeface="Symbol"/>
              </a:rPr>
              <a:t>, so we have</a:t>
            </a:r>
          </a:p>
          <a:p>
            <a:pPr lvl="2"/>
            <a:r>
              <a:rPr lang="en-US" i="1" dirty="0" smtClean="0">
                <a:sym typeface="Symbol"/>
              </a:rPr>
              <a:t>{A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,A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,…,A</a:t>
            </a:r>
            <a:r>
              <a:rPr lang="en-US" i="1" baseline="-25000" dirty="0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} is a super key,</a:t>
            </a:r>
          </a:p>
          <a:p>
            <a:pPr lvl="2"/>
            <a:r>
              <a:rPr lang="en-US" i="1" dirty="0" smtClean="0">
                <a:sym typeface="Symbol"/>
              </a:rPr>
              <a:t>Those 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1</a:t>
            </a:r>
            <a:r>
              <a:rPr lang="en-US" i="1" dirty="0" err="1" smtClean="0">
                <a:sym typeface="Symbol"/>
              </a:rPr>
              <a:t>,B</a:t>
            </a:r>
            <a:r>
              <a:rPr lang="en-US" i="1" baseline="-25000" dirty="0" err="1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,…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i="1" baseline="-25000" dirty="0" err="1" smtClean="0">
                <a:sym typeface="Symbol"/>
              </a:rPr>
              <a:t>m</a:t>
            </a:r>
            <a:r>
              <a:rPr lang="en-US" i="1" dirty="0" smtClean="0">
                <a:sym typeface="Symbol"/>
              </a:rPr>
              <a:t> that are not among the A’s, are each a member of some key (not necessarily the same key)</a:t>
            </a:r>
          </a:p>
          <a:p>
            <a:r>
              <a:rPr lang="en-US" dirty="0" smtClean="0">
                <a:sym typeface="Symbol"/>
              </a:rPr>
              <a:t>Notation</a:t>
            </a:r>
          </a:p>
          <a:p>
            <a:pPr lvl="1"/>
            <a:r>
              <a:rPr lang="en-US" dirty="0" smtClean="0">
                <a:sym typeface="Symbol"/>
              </a:rPr>
              <a:t>For each nontrivial FD, either the left side is a super key, or the right side consists of prime (member of key) attributes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 (</a:t>
            </a:r>
            <a:r>
              <a:rPr lang="en-US" dirty="0" err="1" smtClean="0"/>
              <a:t>3NF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Easy to see that: the following FD is true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title,year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 length, genre, </a:t>
            </a:r>
            <a:r>
              <a:rPr lang="en-US" dirty="0" err="1" smtClean="0">
                <a:sym typeface="Symbol"/>
              </a:rPr>
              <a:t>studioName</a:t>
            </a:r>
            <a:endParaRPr lang="en-US" dirty="0" smtClean="0">
              <a:sym typeface="Symbol"/>
            </a:endParaRPr>
          </a:p>
          <a:p>
            <a:r>
              <a:rPr lang="en-US" dirty="0" smtClean="0"/>
              <a:t>Exercise: How about the FD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title,year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err="1" smtClean="0">
                <a:sym typeface="Symbol"/>
              </a:rPr>
              <a:t>starName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10938" t="34375" r="34375" b="44792"/>
          <a:stretch>
            <a:fillRect/>
          </a:stretch>
        </p:blipFill>
        <p:spPr bwMode="auto">
          <a:xfrm>
            <a:off x="990600" y="1524000"/>
            <a:ext cx="7277129" cy="20793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383324"/>
          <a:ext cx="8382000" cy="494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5908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800" dirty="0" err="1" smtClean="0">
                          <a:latin typeface="Arial" pitchFamily="34" charset="0"/>
                          <a:cs typeface="Arial" pitchFamily="34" charset="0"/>
                        </a:rPr>
                        <a:t>3NF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945" marR="9094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800" dirty="0" err="1" smtClean="0">
                          <a:latin typeface="Arial" pitchFamily="34" charset="0"/>
                          <a:cs typeface="Arial" pitchFamily="34" charset="0"/>
                        </a:rPr>
                        <a:t>BCNF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945" marR="90945"/>
                </a:tc>
              </a:tr>
              <a:tr h="19202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 nontrivial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functional dependency: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X 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 A holds in R, either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(a) X is a </a:t>
                      </a:r>
                      <a:r>
                        <a:rPr lang="en-US" sz="2000" b="1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super key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of R, or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(b) A is </a:t>
                      </a:r>
                      <a:r>
                        <a:rPr lang="en-US" sz="2000" b="1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prime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attribute of 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945" marR="9094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 nontrivial functional dependency: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X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 A holds in R, then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(a) X is a </a:t>
                      </a:r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super key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of 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945" marR="90945"/>
                </a:tc>
              </a:tr>
              <a:tr h="228951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u="sng" dirty="0" smtClean="0">
                          <a:latin typeface="Arial" pitchFamily="34" charset="0"/>
                          <a:cs typeface="Arial" pitchFamily="34" charset="0"/>
                        </a:rPr>
                        <a:t>Note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: A functional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dependency X 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 Y is a </a:t>
                      </a: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full functional dependency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if removal of any attribute A from X means that the dependency does not hold any more; A </a:t>
                      </a: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partial functional dependency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is not a full functional dependency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945" marR="9094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</a:t>
            </a:r>
            <a:r>
              <a:rPr lang="en-US" dirty="0" err="1" smtClean="0"/>
              <a:t>BCNF</a:t>
            </a:r>
            <a:r>
              <a:rPr lang="en-US" dirty="0" smtClean="0"/>
              <a:t> and </a:t>
            </a:r>
            <a:r>
              <a:rPr lang="en-US" dirty="0" err="1" smtClean="0"/>
              <a:t>3NF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ym typeface="Symbol"/>
              </a:rPr>
              <a:t>Goal</a:t>
            </a:r>
            <a:r>
              <a:rPr lang="en-US" dirty="0" smtClean="0">
                <a:sym typeface="Symbol"/>
              </a:rPr>
              <a:t>: decomposing a relation R into a set of relations such that:</a:t>
            </a:r>
          </a:p>
          <a:p>
            <a:pPr lvl="1"/>
            <a:r>
              <a:rPr lang="en-US" dirty="0" smtClean="0">
                <a:sym typeface="Symbol"/>
              </a:rPr>
              <a:t>The relations of the decomposition are all in </a:t>
            </a:r>
            <a:r>
              <a:rPr lang="en-US" dirty="0" err="1" smtClean="0">
                <a:sym typeface="Symbol"/>
              </a:rPr>
              <a:t>3NF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The decomposition has a lossless join</a:t>
            </a:r>
          </a:p>
          <a:p>
            <a:pPr lvl="1"/>
            <a:r>
              <a:rPr lang="en-US" dirty="0" smtClean="0">
                <a:sym typeface="Symbol"/>
              </a:rPr>
              <a:t>The decomposition has the dependency-preservation property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Synthesis Algorithm for 3NF Schemas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>
                <a:sym typeface="Symbol"/>
              </a:rPr>
              <a:t>Algorithm</a:t>
            </a:r>
            <a:r>
              <a:rPr lang="en-US" dirty="0" smtClean="0">
                <a:sym typeface="Symbol"/>
              </a:rPr>
              <a:t> 3.26: Synthesis of </a:t>
            </a:r>
            <a:r>
              <a:rPr lang="en-US" dirty="0" err="1" smtClean="0">
                <a:sym typeface="Symbol"/>
              </a:rPr>
              <a:t>3NF</a:t>
            </a:r>
            <a:r>
              <a:rPr lang="en-US" dirty="0" smtClean="0">
                <a:sym typeface="Symbol"/>
              </a:rPr>
              <a:t> relations</a:t>
            </a:r>
          </a:p>
          <a:p>
            <a:pPr lvl="1"/>
            <a:r>
              <a:rPr lang="en-US" dirty="0" smtClean="0">
                <a:sym typeface="Symbol"/>
              </a:rPr>
              <a:t>Input: A relation R, and a set F of functional dependencies that hold for R</a:t>
            </a:r>
          </a:p>
          <a:p>
            <a:pPr lvl="1"/>
            <a:r>
              <a:rPr lang="en-US" dirty="0" smtClean="0">
                <a:sym typeface="Symbol"/>
              </a:rPr>
              <a:t>Output: A decomposition of R into a collection of relations, each of which is in </a:t>
            </a:r>
            <a:r>
              <a:rPr lang="en-US" dirty="0" err="1" smtClean="0">
                <a:sym typeface="Symbol"/>
              </a:rPr>
              <a:t>3NF</a:t>
            </a:r>
            <a:r>
              <a:rPr lang="en-US" dirty="0" smtClean="0">
                <a:sym typeface="Symbol"/>
              </a:rPr>
              <a:t>. The decomposition has the lossless-join and dependency-preservation properties</a:t>
            </a:r>
          </a:p>
          <a:p>
            <a:pPr lvl="1"/>
            <a:r>
              <a:rPr lang="en-US" dirty="0" smtClean="0">
                <a:sym typeface="Symbol"/>
              </a:rPr>
              <a:t>Method: Perform the following steps</a:t>
            </a:r>
          </a:p>
          <a:p>
            <a:pPr lvl="2"/>
            <a:r>
              <a:rPr lang="en-US" dirty="0" smtClean="0">
                <a:sym typeface="Symbol"/>
              </a:rPr>
              <a:t>Find a minimal basis of F, say G</a:t>
            </a:r>
          </a:p>
          <a:p>
            <a:pPr lvl="2"/>
            <a:r>
              <a:rPr lang="en-US" dirty="0" smtClean="0">
                <a:sym typeface="Symbol"/>
              </a:rPr>
              <a:t>For each FD X  A in G, use X A as the schema of one of the relations in the decomposition</a:t>
            </a:r>
          </a:p>
          <a:p>
            <a:pPr lvl="2"/>
            <a:r>
              <a:rPr lang="en-US" dirty="0" smtClean="0">
                <a:sym typeface="Symbol"/>
              </a:rPr>
              <a:t>If none of the sets of relations from Step2 is a superkey for R, add another relation whose schema is a key for 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Synthesis Algorithm for 3NF Schemas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Symbol"/>
              </a:rPr>
              <a:t>Example 3.27</a:t>
            </a:r>
          </a:p>
          <a:p>
            <a:pPr lvl="1"/>
            <a:r>
              <a:rPr lang="en-US" dirty="0" smtClean="0">
                <a:sym typeface="Symbol"/>
              </a:rPr>
              <a:t>Given R(A,B,C,D,E), with FD’s AB C, C  B, A  D</a:t>
            </a:r>
          </a:p>
          <a:p>
            <a:pPr lvl="1"/>
            <a:r>
              <a:rPr lang="en-US" dirty="0" smtClean="0">
                <a:sym typeface="Symbol"/>
              </a:rPr>
              <a:t>Notice: the given FD’s are their own minimal basis</a:t>
            </a:r>
          </a:p>
          <a:p>
            <a:pPr lvl="2"/>
            <a:r>
              <a:rPr lang="en-US" dirty="0" smtClean="0">
                <a:sym typeface="Symbol"/>
              </a:rPr>
              <a:t>Cannot eliminate any of the given FD’s</a:t>
            </a:r>
          </a:p>
          <a:p>
            <a:pPr lvl="2"/>
            <a:r>
              <a:rPr lang="en-US" dirty="0" smtClean="0">
                <a:sym typeface="Symbol"/>
              </a:rPr>
              <a:t>Cannot eliminate any attribute from a left side</a:t>
            </a:r>
          </a:p>
          <a:p>
            <a:pPr lvl="1"/>
            <a:r>
              <a:rPr lang="en-US" dirty="0" smtClean="0">
                <a:sym typeface="Symbol"/>
              </a:rPr>
              <a:t>Start </a:t>
            </a:r>
            <a:r>
              <a:rPr lang="en-US" dirty="0" err="1" smtClean="0">
                <a:sym typeface="Symbol"/>
              </a:rPr>
              <a:t>3NF</a:t>
            </a:r>
            <a:r>
              <a:rPr lang="en-US" dirty="0" smtClean="0">
                <a:sym typeface="Symbol"/>
              </a:rPr>
              <a:t> synthesis by follows (1), (2), and (3)</a:t>
            </a:r>
          </a:p>
          <a:p>
            <a:pPr lvl="2"/>
            <a:r>
              <a:rPr lang="en-US" dirty="0" smtClean="0">
                <a:sym typeface="Symbol"/>
              </a:rPr>
              <a:t>New relations: </a:t>
            </a:r>
            <a:r>
              <a:rPr lang="en-US" dirty="0" err="1" smtClean="0">
                <a:sym typeface="Symbol"/>
              </a:rPr>
              <a:t>S1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A,B,C</a:t>
            </a:r>
            <a:r>
              <a:rPr lang="en-US" dirty="0" smtClean="0">
                <a:sym typeface="Symbol"/>
              </a:rPr>
              <a:t>), </a:t>
            </a:r>
            <a:r>
              <a:rPr lang="en-US" dirty="0" err="1" smtClean="0">
                <a:sym typeface="Symbol"/>
              </a:rPr>
              <a:t>S2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B,C</a:t>
            </a:r>
            <a:r>
              <a:rPr lang="en-US" dirty="0" smtClean="0">
                <a:sym typeface="Symbol"/>
              </a:rPr>
              <a:t>), </a:t>
            </a:r>
            <a:r>
              <a:rPr lang="en-US" dirty="0" err="1" smtClean="0">
                <a:sym typeface="Symbol"/>
              </a:rPr>
              <a:t>S3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A,D</a:t>
            </a:r>
            <a:r>
              <a:rPr lang="en-US" dirty="0" smtClean="0">
                <a:sym typeface="Symbol"/>
              </a:rPr>
              <a:t>)</a:t>
            </a:r>
          </a:p>
          <a:p>
            <a:pPr lvl="2"/>
            <a:r>
              <a:rPr lang="en-US" dirty="0" err="1" smtClean="0">
                <a:sym typeface="Symbol"/>
              </a:rPr>
              <a:t>S2</a:t>
            </a:r>
            <a:r>
              <a:rPr lang="en-US" dirty="0" smtClean="0">
                <a:sym typeface="Symbol"/>
              </a:rPr>
              <a:t> is a subset of </a:t>
            </a:r>
            <a:r>
              <a:rPr lang="en-US" dirty="0" err="1" smtClean="0">
                <a:sym typeface="Symbol"/>
              </a:rPr>
              <a:t>S1</a:t>
            </a:r>
            <a:r>
              <a:rPr lang="en-US" dirty="0" smtClean="0">
                <a:sym typeface="Symbol"/>
              </a:rPr>
              <a:t>, then we can drop </a:t>
            </a:r>
            <a:r>
              <a:rPr lang="en-US" dirty="0" err="1" smtClean="0">
                <a:sym typeface="Symbol"/>
              </a:rPr>
              <a:t>S2</a:t>
            </a:r>
            <a:endParaRPr lang="en-US" dirty="0" smtClean="0">
              <a:sym typeface="Symbol"/>
            </a:endParaRPr>
          </a:p>
          <a:p>
            <a:pPr lvl="2"/>
            <a:r>
              <a:rPr lang="en-US" dirty="0" smtClean="0">
                <a:sym typeface="Symbol"/>
              </a:rPr>
              <a:t>Consider whether we need to add a relation whose scheme is a key</a:t>
            </a:r>
          </a:p>
          <a:p>
            <a:pPr lvl="3"/>
            <a:r>
              <a:rPr lang="en-US" dirty="0" smtClean="0">
                <a:sym typeface="Symbol"/>
              </a:rPr>
              <a:t>In this case, R has two keys: {</a:t>
            </a:r>
            <a:r>
              <a:rPr lang="en-US" dirty="0" err="1" smtClean="0">
                <a:sym typeface="Symbol"/>
              </a:rPr>
              <a:t>A,B,E</a:t>
            </a:r>
            <a:r>
              <a:rPr lang="en-US" dirty="0" smtClean="0">
                <a:sym typeface="Symbol"/>
              </a:rPr>
              <a:t>} and {</a:t>
            </a:r>
            <a:r>
              <a:rPr lang="en-US" dirty="0" err="1" smtClean="0">
                <a:sym typeface="Symbol"/>
              </a:rPr>
              <a:t>A,C,E</a:t>
            </a:r>
            <a:r>
              <a:rPr lang="en-US" dirty="0" smtClean="0">
                <a:sym typeface="Symbol"/>
              </a:rPr>
              <a:t>}</a:t>
            </a:r>
          </a:p>
          <a:p>
            <a:pPr lvl="3"/>
            <a:r>
              <a:rPr lang="en-US" dirty="0" smtClean="0">
                <a:sym typeface="Symbol"/>
              </a:rPr>
              <a:t>Since neither of these keys is a subset of the schemas, we must add one of them, say </a:t>
            </a:r>
            <a:r>
              <a:rPr lang="en-US" dirty="0" err="1" smtClean="0">
                <a:sym typeface="Symbol"/>
              </a:rPr>
              <a:t>S4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A,B,E</a:t>
            </a:r>
            <a:r>
              <a:rPr lang="en-US" dirty="0" smtClean="0">
                <a:sym typeface="Symbol"/>
              </a:rPr>
              <a:t>)</a:t>
            </a:r>
          </a:p>
          <a:p>
            <a:pPr lvl="2"/>
            <a:r>
              <a:rPr lang="en-US" dirty="0" smtClean="0">
                <a:sym typeface="Symbol"/>
              </a:rPr>
              <a:t>The final decomposition of R is </a:t>
            </a:r>
            <a:r>
              <a:rPr lang="en-US" dirty="0" err="1" smtClean="0">
                <a:sym typeface="Symbol"/>
              </a:rPr>
              <a:t>S1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A,B,C</a:t>
            </a:r>
            <a:r>
              <a:rPr lang="en-US" dirty="0" smtClean="0">
                <a:sym typeface="Symbol"/>
              </a:rPr>
              <a:t>), </a:t>
            </a:r>
            <a:r>
              <a:rPr lang="en-US" dirty="0" err="1" smtClean="0">
                <a:sym typeface="Symbol"/>
              </a:rPr>
              <a:t>S3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A,D</a:t>
            </a:r>
            <a:r>
              <a:rPr lang="en-US" dirty="0" smtClean="0">
                <a:sym typeface="Symbol"/>
              </a:rPr>
              <a:t>), </a:t>
            </a:r>
            <a:r>
              <a:rPr lang="en-US" dirty="0" err="1" smtClean="0">
                <a:sym typeface="Symbol"/>
              </a:rPr>
              <a:t>S4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A,B,E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endParaRPr lang="en-US" dirty="0" smtClean="0">
              <a:sym typeface="Symbo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Synthesis Algorithm for 3NF Schemas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Why this Algorithm works?</a:t>
            </a:r>
          </a:p>
          <a:p>
            <a:pPr lvl="1"/>
            <a:r>
              <a:rPr lang="en-US" dirty="0" smtClean="0">
                <a:sym typeface="Symbol"/>
              </a:rPr>
              <a:t>Lossless Join </a:t>
            </a:r>
          </a:p>
          <a:p>
            <a:pPr lvl="1"/>
            <a:r>
              <a:rPr lang="en-US" dirty="0" smtClean="0">
                <a:sym typeface="Symbol"/>
              </a:rPr>
              <a:t>Dependency Preservation</a:t>
            </a:r>
          </a:p>
          <a:p>
            <a:pPr lvl="1"/>
            <a:r>
              <a:rPr lang="en-US" dirty="0" smtClean="0">
                <a:sym typeface="Symbol"/>
              </a:rPr>
              <a:t>Third Normal Form</a:t>
            </a:r>
          </a:p>
          <a:p>
            <a:pPr lvl="1"/>
            <a:endParaRPr lang="en-US" dirty="0" smtClean="0">
              <a:sym typeface="Symbo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Synthesis Algorithm for 3NF Schemas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24200"/>
            <a:ext cx="8534400" cy="1066800"/>
          </a:xfrm>
        </p:spPr>
        <p:txBody>
          <a:bodyPr>
            <a:noAutofit/>
          </a:bodyPr>
          <a:lstStyle/>
          <a:p>
            <a:pPr algn="ctr"/>
            <a:r>
              <a:rPr lang="en-US" sz="4400" smtClean="0">
                <a:solidFill>
                  <a:srgbClr val="FF0000"/>
                </a:solidFill>
              </a:rPr>
              <a:t>3.6. Multivalued Dependencies</a:t>
            </a:r>
            <a:endParaRPr lang="en-US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351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valued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ym typeface="Symbol"/>
              </a:rPr>
              <a:t>Suppose </a:t>
            </a:r>
            <a:r>
              <a:rPr lang="en-US" dirty="0" smtClean="0">
                <a:sym typeface="Symbol"/>
              </a:rPr>
              <a:t>we have relation R,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a MVD on R,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X -&gt;-&gt; Y</a:t>
            </a:r>
            <a:r>
              <a:rPr lang="en-US" dirty="0" smtClean="0">
                <a:sym typeface="Symbol"/>
              </a:rPr>
              <a:t>, says that if two tuples of R agree on all the attributes of X, then their components in Y may be swapped, and the result will be two tuples that are also in </a:t>
            </a:r>
            <a:r>
              <a:rPr lang="en-US" smtClean="0">
                <a:sym typeface="Symbol"/>
              </a:rPr>
              <a:t>the relation</a:t>
            </a:r>
            <a:endParaRPr lang="en-US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valued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Symbol"/>
              </a:rPr>
              <a:t>Example about </a:t>
            </a:r>
            <a:r>
              <a:rPr lang="en-US" dirty="0" err="1" smtClean="0">
                <a:sym typeface="Symbol"/>
              </a:rPr>
              <a:t>MVD</a:t>
            </a:r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name -&gt;-&gt; street city or</a:t>
            </a:r>
          </a:p>
          <a:p>
            <a:pPr lvl="1"/>
            <a:r>
              <a:rPr lang="en-US" dirty="0" smtClean="0">
                <a:sym typeface="Symbol"/>
              </a:rPr>
              <a:t>name -&gt;-&gt; title year</a:t>
            </a:r>
          </a:p>
          <a:p>
            <a:pPr lvl="1"/>
            <a:endParaRPr lang="en-US" dirty="0" smtClean="0">
              <a:sym typeface="Symbo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199" y="2377440"/>
          <a:ext cx="72390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62"/>
                <a:gridCol w="1529541"/>
                <a:gridCol w="1275424"/>
                <a:gridCol w="2184497"/>
                <a:gridCol w="1161677"/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street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city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title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year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 Wars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1977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</a:t>
                      </a:r>
                      <a:r>
                        <a:rPr lang="en-US" sz="1400" baseline="0" dirty="0" smtClean="0"/>
                        <a:t> Wars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1977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Empire</a:t>
                      </a:r>
                      <a:r>
                        <a:rPr lang="en-US" sz="1400" baseline="0" dirty="0" smtClean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1980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Empire</a:t>
                      </a:r>
                      <a:r>
                        <a:rPr lang="en-US" sz="1400" baseline="0" dirty="0" smtClean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1980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of the Jedi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1983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of the Jedi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valued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Symbol"/>
              </a:rPr>
              <a:t>Example about </a:t>
            </a:r>
            <a:r>
              <a:rPr lang="en-US" dirty="0" err="1" smtClean="0">
                <a:sym typeface="Symbol"/>
              </a:rPr>
              <a:t>MVD</a:t>
            </a:r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name -&gt;-&gt; street city</a:t>
            </a:r>
          </a:p>
          <a:p>
            <a:pPr lvl="1"/>
            <a:r>
              <a:rPr lang="en-US" dirty="0" smtClean="0">
                <a:sym typeface="Symbol"/>
              </a:rPr>
              <a:t>t=first </a:t>
            </a:r>
            <a:r>
              <a:rPr lang="en-US" dirty="0" err="1" smtClean="0">
                <a:sym typeface="Symbol"/>
              </a:rPr>
              <a:t>tuple</a:t>
            </a:r>
            <a:r>
              <a:rPr lang="en-US" dirty="0" smtClean="0">
                <a:sym typeface="Symbol"/>
              </a:rPr>
              <a:t>, u=fourth </a:t>
            </a:r>
            <a:r>
              <a:rPr lang="en-US" dirty="0" err="1" smtClean="0">
                <a:sym typeface="Symbol"/>
              </a:rPr>
              <a:t>tuple</a:t>
            </a:r>
            <a:endParaRPr lang="en-US" dirty="0" smtClean="0">
              <a:sym typeface="Symbol"/>
            </a:endParaRPr>
          </a:p>
          <a:p>
            <a:pPr lvl="2"/>
            <a:r>
              <a:rPr lang="en-US" dirty="0" smtClean="0">
                <a:sym typeface="Symbol"/>
              </a:rPr>
              <a:t>Since t[name]=u[name], there is a v </a:t>
            </a:r>
            <a:r>
              <a:rPr lang="en-US" dirty="0" err="1" smtClean="0">
                <a:sym typeface="Symbol"/>
              </a:rPr>
              <a:t>tuple</a:t>
            </a:r>
            <a:r>
              <a:rPr lang="en-US" dirty="0" smtClean="0">
                <a:sym typeface="Symbol"/>
              </a:rPr>
              <a:t> in relation R such that</a:t>
            </a:r>
          </a:p>
          <a:p>
            <a:pPr lvl="3"/>
            <a:r>
              <a:rPr lang="en-US" dirty="0" smtClean="0">
                <a:sym typeface="Symbol"/>
              </a:rPr>
              <a:t>Its name is C. Fisher, street and city agree with t, title and year agree with u or</a:t>
            </a:r>
          </a:p>
          <a:p>
            <a:pPr lvl="3"/>
            <a:r>
              <a:rPr lang="en-US" dirty="0" smtClean="0">
                <a:sym typeface="Symbol"/>
              </a:rPr>
              <a:t>Its name is C. Fisher, street and city agree with u, title and year agree with t</a:t>
            </a:r>
          </a:p>
          <a:p>
            <a:endParaRPr lang="en-US" dirty="0" smtClean="0">
              <a:sym typeface="Symbo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072640"/>
          <a:ext cx="723900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62"/>
                <a:gridCol w="1529541"/>
                <a:gridCol w="1275424"/>
                <a:gridCol w="2184497"/>
                <a:gridCol w="1161677"/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 Wars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1977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Empire</a:t>
                      </a:r>
                      <a:r>
                        <a:rPr lang="en-US" sz="1400" baseline="0" dirty="0" smtClean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valued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Picture of </a:t>
            </a:r>
            <a:r>
              <a:rPr lang="en-US" dirty="0" err="1" smtClean="0">
                <a:sym typeface="Symbol"/>
              </a:rPr>
              <a:t>MVD</a:t>
            </a:r>
            <a:r>
              <a:rPr lang="en-US" dirty="0" smtClean="0">
                <a:sym typeface="Symbol"/>
              </a:rPr>
              <a:t> X-&gt;-&gt;Y</a:t>
            </a:r>
          </a:p>
          <a:p>
            <a:pPr lvl="1"/>
            <a:endParaRPr lang="en-US" dirty="0" smtClean="0">
              <a:sym typeface="Symbol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8288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8288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9530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4290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9530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041525" y="2244725"/>
            <a:ext cx="376898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   </a:t>
            </a:r>
            <a:r>
              <a:rPr lang="en-US" i="1" dirty="0"/>
              <a:t>X</a:t>
            </a:r>
            <a:r>
              <a:rPr lang="en-US" dirty="0"/>
              <a:t>		</a:t>
            </a:r>
            <a:r>
              <a:rPr lang="en-US" i="1" dirty="0"/>
              <a:t>Y</a:t>
            </a:r>
            <a:r>
              <a:rPr lang="en-US" dirty="0"/>
              <a:t>	   others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equal</a:t>
            </a:r>
            <a:endParaRPr lang="en-US" dirty="0"/>
          </a:p>
          <a:p>
            <a:endParaRPr lang="en-US" dirty="0"/>
          </a:p>
          <a:p>
            <a:r>
              <a:rPr lang="en-US" dirty="0"/>
              <a:t>	     exchange</a:t>
            </a:r>
            <a:endParaRPr lang="en-US" i="1" dirty="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25146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5146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3733800" y="2819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419600" y="2819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625609"/>
          </a:xfrm>
        </p:spPr>
        <p:txBody>
          <a:bodyPr/>
          <a:lstStyle/>
          <a:p>
            <a:r>
              <a:rPr lang="en-US" dirty="0" smtClean="0"/>
              <a:t>A set of one or more attributes {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, A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A</a:t>
            </a:r>
            <a:r>
              <a:rPr lang="en-US" i="1" baseline="-25000" dirty="0" smtClean="0"/>
              <a:t>n</a:t>
            </a:r>
            <a:r>
              <a:rPr lang="en-US" dirty="0" smtClean="0"/>
              <a:t>} is a key for a relation </a:t>
            </a:r>
            <a:r>
              <a:rPr lang="en-US" i="1" dirty="0" smtClean="0"/>
              <a:t>R</a:t>
            </a:r>
            <a:r>
              <a:rPr lang="en-US" dirty="0" smtClean="0"/>
              <a:t>, if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dirty="0" smtClean="0"/>
              <a:t>Those attributes functionally determine all other attributes of the relation </a:t>
            </a:r>
            <a:r>
              <a:rPr lang="en-US" i="1" dirty="0" smtClean="0"/>
              <a:t>R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dirty="0" smtClean="0"/>
              <a:t>No proper subset of {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, A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A</a:t>
            </a:r>
            <a:r>
              <a:rPr lang="en-US" i="1" baseline="-25000" dirty="0" smtClean="0"/>
              <a:t>n</a:t>
            </a:r>
            <a:r>
              <a:rPr lang="en-US" dirty="0" smtClean="0"/>
              <a:t>} functionally determines all other attributes of </a:t>
            </a:r>
            <a:r>
              <a:rPr lang="en-US" i="1" dirty="0" smtClean="0"/>
              <a:t>R</a:t>
            </a:r>
            <a:r>
              <a:rPr lang="en-US" dirty="0" smtClean="0"/>
              <a:t>, i.e., a key must be minimal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of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valued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ym typeface="Symbol"/>
              </a:rPr>
              <a:t>MVD</a:t>
            </a:r>
            <a:r>
              <a:rPr lang="en-US" dirty="0" smtClean="0">
                <a:sym typeface="Symbol"/>
              </a:rPr>
              <a:t> Rules</a:t>
            </a:r>
          </a:p>
          <a:p>
            <a:pPr lvl="1"/>
            <a:r>
              <a:rPr lang="en-US" i="1" dirty="0" smtClean="0">
                <a:sym typeface="Symbol"/>
              </a:rPr>
              <a:t>Trivial </a:t>
            </a:r>
            <a:r>
              <a:rPr lang="en-US" i="1" dirty="0" err="1" smtClean="0">
                <a:sym typeface="Symbol"/>
              </a:rPr>
              <a:t>MVD’s</a:t>
            </a:r>
            <a:endParaRPr lang="en-US" dirty="0" smtClean="0">
              <a:sym typeface="Symbol"/>
            </a:endParaRPr>
          </a:p>
          <a:p>
            <a:pPr lvl="2"/>
            <a:r>
              <a:rPr lang="en-US" dirty="0" smtClean="0">
                <a:sym typeface="Symbol"/>
              </a:rPr>
              <a:t>The </a:t>
            </a:r>
            <a:r>
              <a:rPr lang="en-US" dirty="0" err="1" smtClean="0">
                <a:sym typeface="Symbol"/>
              </a:rPr>
              <a:t>MVD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-&gt;-&gt; 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holds in any relation if {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,B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,…,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}  {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,A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,…,A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}</a:t>
            </a:r>
          </a:p>
          <a:p>
            <a:pPr lvl="1"/>
            <a:r>
              <a:rPr lang="en-US" i="1" dirty="0" smtClean="0">
                <a:sym typeface="Symbol"/>
              </a:rPr>
              <a:t>The transitive rule</a:t>
            </a:r>
          </a:p>
          <a:p>
            <a:pPr lvl="2"/>
            <a:r>
              <a:rPr lang="en-US" dirty="0" smtClean="0">
                <a:sym typeface="Symbol"/>
              </a:rPr>
              <a:t>If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-&gt;-&gt; 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, and 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-&gt;-&gt;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…C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hold for some relation, then so does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-&gt;-&gt;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…C</a:t>
            </a:r>
            <a:r>
              <a:rPr lang="en-US" baseline="-25000" dirty="0" smtClean="0">
                <a:sym typeface="Symbol"/>
              </a:rPr>
              <a:t>k</a:t>
            </a:r>
          </a:p>
          <a:p>
            <a:pPr lvl="1"/>
            <a:r>
              <a:rPr lang="en-US" i="1" dirty="0" smtClean="0">
                <a:sym typeface="Symbol"/>
              </a:rPr>
              <a:t>FD promotion</a:t>
            </a:r>
            <a:endParaRPr lang="en-US" dirty="0" smtClean="0">
              <a:sym typeface="Symbol"/>
            </a:endParaRPr>
          </a:p>
          <a:p>
            <a:pPr lvl="2"/>
            <a:r>
              <a:rPr lang="en-US" dirty="0" smtClean="0">
                <a:sym typeface="Symbol"/>
              </a:rPr>
              <a:t>Every FD is an MVD, that is if 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-&gt; 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B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…B</a:t>
            </a:r>
            <a:r>
              <a:rPr lang="en-US" baseline="-25000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, then 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-&gt;-&gt; 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B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…B</a:t>
            </a:r>
            <a:r>
              <a:rPr lang="en-US" baseline="-25000" dirty="0" smtClean="0">
                <a:sym typeface="Symbol"/>
              </a:rPr>
              <a:t>m</a:t>
            </a:r>
          </a:p>
          <a:p>
            <a:pPr lvl="1"/>
            <a:r>
              <a:rPr lang="en-US" i="1" dirty="0" smtClean="0">
                <a:sym typeface="Symbol"/>
              </a:rPr>
              <a:t>Complementation rule</a:t>
            </a:r>
            <a:endParaRPr lang="en-US" dirty="0" smtClean="0">
              <a:sym typeface="Symbol"/>
            </a:endParaRPr>
          </a:p>
          <a:p>
            <a:pPr lvl="2"/>
            <a:r>
              <a:rPr lang="en-US" dirty="0" smtClean="0">
                <a:sym typeface="Symbol"/>
              </a:rPr>
              <a:t>If X -&gt;-&gt; Y, and Z is all the other attributes, then X-&gt;-&gt;Z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>
                <a:sym typeface="Symbol"/>
              </a:rPr>
              <a:t>Splitting doesn’t hold</a:t>
            </a:r>
          </a:p>
          <a:p>
            <a:pPr lvl="1"/>
            <a:r>
              <a:rPr lang="en-US" smtClean="0">
                <a:sym typeface="Symbol"/>
              </a:rPr>
              <a:t>Like FD’s, we cannot generally split the left side of MVD</a:t>
            </a:r>
          </a:p>
          <a:p>
            <a:pPr lvl="1"/>
            <a:r>
              <a:rPr lang="en-US" smtClean="0">
                <a:sym typeface="Symbol"/>
              </a:rPr>
              <a:t>But unlike FD’s, we cannot generally split the right side of MVD</a:t>
            </a:r>
          </a:p>
          <a:p>
            <a:pPr lvl="1"/>
            <a:endParaRPr lang="en-US" smtClean="0">
              <a:sym typeface="Symbol"/>
            </a:endParaRPr>
          </a:p>
          <a:p>
            <a:pPr lvl="1"/>
            <a:endParaRPr lang="en-US" smtClean="0">
              <a:sym typeface="Symbol"/>
            </a:endParaRPr>
          </a:p>
          <a:p>
            <a:pPr lvl="1"/>
            <a:endParaRPr lang="en-US" smtClean="0">
              <a:sym typeface="Symbol"/>
            </a:endParaRPr>
          </a:p>
          <a:p>
            <a:pPr lvl="1"/>
            <a:endParaRPr lang="en-US" smtClean="0">
              <a:sym typeface="Symbol"/>
            </a:endParaRPr>
          </a:p>
          <a:p>
            <a:pPr lvl="1"/>
            <a:endParaRPr lang="en-US" smtClean="0">
              <a:sym typeface="Symbol"/>
            </a:endParaRPr>
          </a:p>
          <a:p>
            <a:pPr lvl="1"/>
            <a:endParaRPr lang="en-US" smtClean="0">
              <a:sym typeface="Symbol"/>
            </a:endParaRPr>
          </a:p>
          <a:p>
            <a:pPr lvl="1"/>
            <a:r>
              <a:rPr lang="en-US" smtClean="0">
                <a:sym typeface="Symbol"/>
              </a:rPr>
              <a:t>So, name -&gt;-&gt; street city holds, but neither name -&gt;-&gt; street,  nor name -&gt;-&gt; city holds for this relation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 valued Dependencies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910840"/>
          <a:ext cx="72390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62"/>
                <a:gridCol w="1529541"/>
                <a:gridCol w="1275424"/>
                <a:gridCol w="2184497"/>
                <a:gridCol w="1161677"/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 Wars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1977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</a:t>
                      </a:r>
                      <a:r>
                        <a:rPr lang="en-US" sz="1400" baseline="0" dirty="0" smtClean="0"/>
                        <a:t> Wars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1977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Empire</a:t>
                      </a:r>
                      <a:r>
                        <a:rPr lang="en-US" sz="1400" baseline="0" dirty="0" smtClean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1980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Empire</a:t>
                      </a:r>
                      <a:r>
                        <a:rPr lang="en-US" sz="1400" baseline="0" dirty="0" smtClean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1980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</a:t>
                      </a:r>
                      <a:r>
                        <a:rPr lang="en-US" sz="1400" baseline="0" dirty="0" smtClean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 Maple St.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Hollywood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of the Jedi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1983</a:t>
                      </a:r>
                      <a:endParaRPr lang="en-US" sz="1400" dirty="0"/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C.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Locust </a:t>
                      </a:r>
                      <a:r>
                        <a:rPr lang="en-US" sz="1400" dirty="0" err="1" smtClean="0"/>
                        <a:t>Ln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Malibu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of the Jedi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1983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 with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redundancy caused by </a:t>
            </a:r>
            <a:r>
              <a:rPr lang="en-US" dirty="0" err="1" smtClean="0"/>
              <a:t>MVD’s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453640"/>
          <a:ext cx="72390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62"/>
                <a:gridCol w="1529541"/>
                <a:gridCol w="1275424"/>
                <a:gridCol w="2184497"/>
                <a:gridCol w="1161677"/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street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city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year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C.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Fisher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123 Maple St.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Hollywood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Star Wars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1977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C. Fisher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5 Locust 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Ln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Malibu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Star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Wars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1977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C.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Fisher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123 Maple St.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Hollywood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Empire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Strikes Back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1980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C. Fisher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5 Locust 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Ln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Malibu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Empire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Strikes Back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1980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C.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Fisher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123 Maple St.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Hollywood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Return of the Jedi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1983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C. Fisher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5 Locust 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Ln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Malibu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Return of the Jedi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1983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Symbol"/>
              </a:rPr>
              <a:t>The redundancy that comes from MVD’s is not removable by putting the database schema in BCNF</a:t>
            </a:r>
          </a:p>
          <a:p>
            <a:r>
              <a:rPr lang="en-US" smtClean="0">
                <a:sym typeface="Symbol"/>
              </a:rPr>
              <a:t>There is a stronger normal form, called 4NF, that treats MVD’s as FD’s when it comes to decomposition, but not when determining keys of the relation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Fourth Normal Form</a:t>
            </a:r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ym typeface="Symbol"/>
              </a:rPr>
              <a:t>4NF</a:t>
            </a:r>
            <a:r>
              <a:rPr lang="en-US" dirty="0" smtClean="0">
                <a:sym typeface="Symbol"/>
              </a:rPr>
              <a:t> statement</a:t>
            </a:r>
          </a:p>
          <a:p>
            <a:pPr lvl="1"/>
            <a:r>
              <a:rPr lang="en-US" i="1" dirty="0" smtClean="0">
                <a:sym typeface="Symbol"/>
              </a:rPr>
              <a:t>A relation R is in </a:t>
            </a:r>
            <a:r>
              <a:rPr lang="en-US" i="1" dirty="0" err="1" smtClean="0">
                <a:sym typeface="Symbol"/>
              </a:rPr>
              <a:t>4NF</a:t>
            </a:r>
            <a:r>
              <a:rPr lang="en-US" i="1" dirty="0" smtClean="0">
                <a:sym typeface="Symbol"/>
              </a:rPr>
              <a:t> if whenever X -&gt;-&gt; Y is a nontrivial </a:t>
            </a:r>
            <a:r>
              <a:rPr lang="en-US" i="1" dirty="0" err="1" smtClean="0">
                <a:sym typeface="Symbol"/>
              </a:rPr>
              <a:t>MVD</a:t>
            </a:r>
            <a:r>
              <a:rPr lang="en-US" i="1" dirty="0" smtClean="0">
                <a:sym typeface="Symbol"/>
              </a:rPr>
              <a:t>, then X is a super key</a:t>
            </a:r>
          </a:p>
          <a:p>
            <a:r>
              <a:rPr lang="en-US" dirty="0" smtClean="0">
                <a:sym typeface="Symbol"/>
              </a:rPr>
              <a:t>Nontrivial </a:t>
            </a:r>
            <a:r>
              <a:rPr lang="en-US" dirty="0" err="1" smtClean="0">
                <a:sym typeface="Symbol"/>
              </a:rPr>
              <a:t>MVD</a:t>
            </a:r>
            <a:r>
              <a:rPr lang="en-US" dirty="0" smtClean="0">
                <a:sym typeface="Symbol"/>
              </a:rPr>
              <a:t> means that</a:t>
            </a:r>
          </a:p>
          <a:p>
            <a:pPr lvl="1"/>
            <a:r>
              <a:rPr lang="en-US" dirty="0" smtClean="0">
                <a:sym typeface="Symbol"/>
              </a:rPr>
              <a:t>Y is not a subset of X</a:t>
            </a:r>
          </a:p>
          <a:p>
            <a:pPr lvl="1"/>
            <a:r>
              <a:rPr lang="en-US" dirty="0" smtClean="0">
                <a:sym typeface="Symbol"/>
              </a:rPr>
              <a:t>X and Y are not, together, all the attributes</a:t>
            </a:r>
          </a:p>
          <a:p>
            <a:r>
              <a:rPr lang="en-US" dirty="0" smtClean="0">
                <a:sym typeface="Symbol"/>
              </a:rPr>
              <a:t>Note that the definition of ‘super key’ still depends on FD’s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BCNF</a:t>
            </a:r>
            <a:r>
              <a:rPr lang="en-US" dirty="0" smtClean="0"/>
              <a:t> Versus </a:t>
            </a:r>
            <a:r>
              <a:rPr lang="en-US" dirty="0" err="1" smtClean="0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Symbol"/>
              </a:rPr>
              <a:t>Every </a:t>
            </a:r>
            <a:r>
              <a:rPr lang="en-US" dirty="0" smtClean="0">
                <a:sym typeface="Symbol"/>
              </a:rPr>
              <a:t>FD X-&gt;Y is also </a:t>
            </a:r>
            <a:r>
              <a:rPr lang="en-US" dirty="0" err="1" smtClean="0">
                <a:sym typeface="Symbol"/>
              </a:rPr>
              <a:t>MVD</a:t>
            </a:r>
            <a:r>
              <a:rPr lang="en-US" dirty="0" smtClean="0">
                <a:sym typeface="Symbol"/>
              </a:rPr>
              <a:t> X-&gt;-&gt;Y</a:t>
            </a:r>
          </a:p>
          <a:p>
            <a:r>
              <a:rPr lang="en-US" dirty="0" smtClean="0">
                <a:sym typeface="Symbol"/>
              </a:rPr>
              <a:t>Thus, if R is in 4NF, it is certainly in BCNF</a:t>
            </a:r>
          </a:p>
          <a:p>
            <a:r>
              <a:rPr lang="en-US" dirty="0" smtClean="0">
                <a:sym typeface="Symbol"/>
              </a:rPr>
              <a:t>But R could be in BCNF and not in 4NF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>
                <a:sym typeface="Symbol"/>
              </a:rPr>
              <a:t>Algorithm 3.33</a:t>
            </a:r>
          </a:p>
          <a:p>
            <a:pPr lvl="1"/>
            <a:r>
              <a:rPr lang="en-US" smtClean="0">
                <a:sym typeface="Symbol"/>
              </a:rPr>
              <a:t>Input: A relation R</a:t>
            </a:r>
            <a:r>
              <a:rPr lang="en-US" baseline="-25000" smtClean="0">
                <a:sym typeface="Symbol"/>
              </a:rPr>
              <a:t>0</a:t>
            </a:r>
            <a:r>
              <a:rPr lang="en-US" smtClean="0">
                <a:sym typeface="Symbol"/>
              </a:rPr>
              <a:t>, with a set of FD’s and MVD’s S</a:t>
            </a:r>
            <a:r>
              <a:rPr lang="en-US" baseline="-25000" smtClean="0">
                <a:sym typeface="Symbol"/>
              </a:rPr>
              <a:t>0</a:t>
            </a:r>
          </a:p>
          <a:p>
            <a:pPr lvl="1"/>
            <a:r>
              <a:rPr lang="en-US" smtClean="0">
                <a:sym typeface="Symbol"/>
              </a:rPr>
              <a:t>Output: A decomposition of R</a:t>
            </a:r>
            <a:r>
              <a:rPr lang="en-US" baseline="-25000" smtClean="0">
                <a:sym typeface="Symbol"/>
              </a:rPr>
              <a:t>0</a:t>
            </a:r>
            <a:r>
              <a:rPr lang="en-US" smtClean="0">
                <a:sym typeface="Symbol"/>
              </a:rPr>
              <a:t> into relations all of which are in 4NF</a:t>
            </a:r>
          </a:p>
          <a:p>
            <a:pPr lvl="1"/>
            <a:r>
              <a:rPr lang="en-US" smtClean="0">
                <a:sym typeface="Symbol"/>
              </a:rPr>
              <a:t>Method:</a:t>
            </a:r>
          </a:p>
          <a:p>
            <a:pPr lvl="2"/>
            <a:r>
              <a:rPr lang="en-US" smtClean="0">
                <a:sym typeface="Symbol"/>
              </a:rPr>
              <a:t>Initialize: R=R</a:t>
            </a:r>
            <a:r>
              <a:rPr lang="en-US" baseline="-25000" smtClean="0">
                <a:sym typeface="Symbol"/>
              </a:rPr>
              <a:t>0</a:t>
            </a:r>
            <a:r>
              <a:rPr lang="en-US" smtClean="0">
                <a:sym typeface="Symbol"/>
              </a:rPr>
              <a:t>, S=S</a:t>
            </a:r>
            <a:r>
              <a:rPr lang="en-US" baseline="-25000" smtClean="0">
                <a:sym typeface="Symbol"/>
              </a:rPr>
              <a:t>0</a:t>
            </a:r>
          </a:p>
          <a:p>
            <a:pPr lvl="2"/>
            <a:r>
              <a:rPr lang="en-US" smtClean="0">
                <a:sym typeface="Symbol"/>
              </a:rPr>
              <a:t>Find a 4NF violation in R, say X-&gt;-&gt;Y, where X is not a super key. If there is none, return; R is suitable decomposition</a:t>
            </a:r>
          </a:p>
          <a:p>
            <a:pPr lvl="2"/>
            <a:r>
              <a:rPr lang="en-US" smtClean="0">
                <a:sym typeface="Symbol"/>
              </a:rPr>
              <a:t>If there is such a violation, break the schema of R into two schemas:</a:t>
            </a:r>
          </a:p>
          <a:p>
            <a:pPr lvl="3"/>
            <a:r>
              <a:rPr lang="en-US" smtClean="0">
                <a:sym typeface="Symbol"/>
              </a:rPr>
              <a:t>XY is one of the decomposed relation</a:t>
            </a:r>
          </a:p>
          <a:p>
            <a:pPr lvl="3"/>
            <a:r>
              <a:rPr lang="en-US" smtClean="0">
                <a:sym typeface="Symbol"/>
              </a:rPr>
              <a:t>All but Y – X is the other</a:t>
            </a:r>
          </a:p>
          <a:p>
            <a:pPr lvl="2"/>
            <a:r>
              <a:rPr lang="en-US" smtClean="0">
                <a:sym typeface="Symbol"/>
              </a:rPr>
              <a:t>Find the FD’s, MVD’s that hold in R</a:t>
            </a:r>
            <a:r>
              <a:rPr lang="en-US" baseline="-25000" smtClean="0">
                <a:sym typeface="Symbol"/>
              </a:rPr>
              <a:t>1</a:t>
            </a:r>
            <a:r>
              <a:rPr lang="en-US" smtClean="0">
                <a:sym typeface="Symbol"/>
              </a:rPr>
              <a:t>, R</a:t>
            </a:r>
            <a:r>
              <a:rPr lang="en-US" baseline="-25000" smtClean="0">
                <a:sym typeface="Symbol"/>
              </a:rPr>
              <a:t>2</a:t>
            </a:r>
            <a:r>
              <a:rPr lang="en-US" smtClean="0">
                <a:sym typeface="Symbol"/>
              </a:rPr>
              <a:t>. Recursively decompose R</a:t>
            </a:r>
            <a:r>
              <a:rPr lang="en-US" baseline="-25000" smtClean="0">
                <a:sym typeface="Symbol"/>
              </a:rPr>
              <a:t>1</a:t>
            </a:r>
            <a:r>
              <a:rPr lang="en-US" smtClean="0">
                <a:sym typeface="Symbol"/>
              </a:rPr>
              <a:t>, R</a:t>
            </a:r>
            <a:r>
              <a:rPr lang="en-US" baseline="-25000" smtClean="0">
                <a:sym typeface="Symbol"/>
              </a:rPr>
              <a:t>2</a:t>
            </a:r>
            <a:r>
              <a:rPr lang="en-US" smtClean="0">
                <a:sym typeface="Symbol"/>
              </a:rPr>
              <a:t> again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Decomposition into 4NF</a:t>
            </a:r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Algorithm for Discovering </a:t>
            </a:r>
            <a:r>
              <a:rPr lang="en-US" dirty="0" err="1" smtClean="0"/>
              <a:t>MVD’s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Reasoning about </a:t>
            </a:r>
            <a:r>
              <a:rPr lang="en-US" dirty="0" err="1" smtClean="0">
                <a:sym typeface="Symbol"/>
              </a:rPr>
              <a:t>MVD’s</a:t>
            </a:r>
            <a:r>
              <a:rPr lang="en-US" dirty="0" smtClean="0">
                <a:sym typeface="Symbol"/>
              </a:rPr>
              <a:t> and FD’s</a:t>
            </a:r>
          </a:p>
          <a:p>
            <a:pPr lvl="1"/>
            <a:r>
              <a:rPr lang="en-US" dirty="0" smtClean="0">
                <a:sym typeface="Symbol"/>
              </a:rPr>
              <a:t>Problem: Given a set of </a:t>
            </a:r>
            <a:r>
              <a:rPr lang="en-US" dirty="0" err="1" smtClean="0">
                <a:sym typeface="Symbol"/>
              </a:rPr>
              <a:t>MVD’s</a:t>
            </a:r>
            <a:r>
              <a:rPr lang="en-US" dirty="0" smtClean="0">
                <a:sym typeface="Symbol"/>
              </a:rPr>
              <a:t> and/or FD’s that hold for a relation R, does a certain </a:t>
            </a:r>
            <a:r>
              <a:rPr lang="en-US" dirty="0" err="1" smtClean="0">
                <a:sym typeface="Symbol"/>
              </a:rPr>
              <a:t>MVD</a:t>
            </a:r>
            <a:r>
              <a:rPr lang="en-US" dirty="0" smtClean="0">
                <a:sym typeface="Symbol"/>
              </a:rPr>
              <a:t> or FD also hold in R?</a:t>
            </a:r>
          </a:p>
          <a:p>
            <a:pPr lvl="1"/>
            <a:r>
              <a:rPr lang="en-US" dirty="0" smtClean="0">
                <a:sym typeface="Symbol"/>
              </a:rPr>
              <a:t>Solution: Use a tableau to explorer all inferences from the given set, to see if you can prove the target dependency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Algorithm for Discovering </a:t>
            </a:r>
            <a:r>
              <a:rPr lang="en-US" dirty="0" err="1" smtClean="0"/>
              <a:t>MVD’s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Why do we care?</a:t>
            </a:r>
          </a:p>
          <a:p>
            <a:pPr lvl="1"/>
            <a:r>
              <a:rPr lang="en-US" dirty="0" err="1" smtClean="0">
                <a:sym typeface="Symbol"/>
              </a:rPr>
              <a:t>4NF</a:t>
            </a:r>
            <a:r>
              <a:rPr lang="en-US" dirty="0" smtClean="0">
                <a:sym typeface="Symbol"/>
              </a:rPr>
              <a:t> technically requires an </a:t>
            </a:r>
            <a:r>
              <a:rPr lang="en-US" dirty="0" err="1" smtClean="0">
                <a:sym typeface="Symbol"/>
              </a:rPr>
              <a:t>MVD</a:t>
            </a:r>
            <a:r>
              <a:rPr lang="en-US" dirty="0" smtClean="0">
                <a:sym typeface="Symbol"/>
              </a:rPr>
              <a:t> violation</a:t>
            </a:r>
          </a:p>
          <a:p>
            <a:pPr lvl="2"/>
            <a:r>
              <a:rPr lang="en-US" dirty="0" smtClean="0">
                <a:sym typeface="Symbol"/>
              </a:rPr>
              <a:t>Need to infer </a:t>
            </a:r>
            <a:r>
              <a:rPr lang="en-US" dirty="0" err="1" smtClean="0">
                <a:sym typeface="Symbol"/>
              </a:rPr>
              <a:t>MVD’s</a:t>
            </a:r>
            <a:r>
              <a:rPr lang="en-US" dirty="0" smtClean="0">
                <a:sym typeface="Symbol"/>
              </a:rPr>
              <a:t> from given FD’s and </a:t>
            </a:r>
            <a:r>
              <a:rPr lang="en-US" dirty="0" err="1" smtClean="0">
                <a:sym typeface="Symbol"/>
              </a:rPr>
              <a:t>MVD’s</a:t>
            </a:r>
            <a:r>
              <a:rPr lang="en-US" dirty="0" smtClean="0">
                <a:sym typeface="Symbol"/>
              </a:rPr>
              <a:t> that may not be violations themselves</a:t>
            </a:r>
          </a:p>
          <a:p>
            <a:pPr lvl="1"/>
            <a:r>
              <a:rPr lang="en-US" dirty="0" smtClean="0">
                <a:sym typeface="Symbol"/>
              </a:rPr>
              <a:t>When we decompose, we need to project FD’s, </a:t>
            </a:r>
            <a:r>
              <a:rPr lang="en-US" dirty="0" err="1" smtClean="0">
                <a:sym typeface="Symbol"/>
              </a:rPr>
              <a:t>MVD’s</a:t>
            </a:r>
            <a:endParaRPr lang="en-US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Closure and the Chase to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Symbol"/>
              </a:rPr>
              <a:t>Goal: Does X -&gt; Y hold in a relation R?</a:t>
            </a:r>
          </a:p>
          <a:p>
            <a:r>
              <a:rPr lang="en-US" dirty="0" smtClean="0">
                <a:sym typeface="Symbol"/>
              </a:rPr>
              <a:t>Solution: Closing X with respect to F and seeing whether Y  X+</a:t>
            </a:r>
          </a:p>
          <a:p>
            <a:r>
              <a:rPr lang="en-US" dirty="0" smtClean="0">
                <a:sym typeface="Symbol"/>
              </a:rPr>
              <a:t>Method: Using and chasing the tableau by the FD’s F</a:t>
            </a:r>
          </a:p>
          <a:p>
            <a:r>
              <a:rPr lang="en-US" dirty="0" smtClean="0">
                <a:sym typeface="Symbol"/>
              </a:rPr>
              <a:t>A chase-based test:</a:t>
            </a:r>
          </a:p>
          <a:p>
            <a:pPr lvl="1"/>
            <a:r>
              <a:rPr lang="en-US" dirty="0" smtClean="0">
                <a:sym typeface="Symbol"/>
              </a:rPr>
              <a:t>Start with a tableau having two rows that agree only on X</a:t>
            </a:r>
          </a:p>
          <a:p>
            <a:pPr lvl="1"/>
            <a:r>
              <a:rPr lang="en-US" dirty="0" smtClean="0">
                <a:sym typeface="Symbol"/>
              </a:rPr>
              <a:t>Chase the tableau using the FD’s of F</a:t>
            </a:r>
          </a:p>
          <a:p>
            <a:pPr lvl="1"/>
            <a:r>
              <a:rPr lang="en-US" dirty="0" smtClean="0">
                <a:sym typeface="Symbol"/>
              </a:rPr>
              <a:t>If the final tableau agrees in all column of Y, then X -&gt; Y holds; otherwise it </a:t>
            </a:r>
            <a:r>
              <a:rPr lang="en-US" smtClean="0">
                <a:sym typeface="Symbol"/>
              </a:rPr>
              <a:t>does not</a:t>
            </a:r>
            <a:endParaRPr lang="en-US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(title,year,starName) form a key for Movies1 relation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year,starName</a:t>
            </a:r>
            <a:r>
              <a:rPr lang="en-US" dirty="0" smtClean="0"/>
              <a:t>) is not a key of </a:t>
            </a:r>
            <a:r>
              <a:rPr lang="en-US" dirty="0" err="1" smtClean="0"/>
              <a:t>Movies1</a:t>
            </a:r>
            <a:r>
              <a:rPr lang="en-US" dirty="0" smtClean="0"/>
              <a:t> relation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of Relations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10938" t="34375" r="34375" b="44792"/>
          <a:stretch>
            <a:fillRect/>
          </a:stretch>
        </p:blipFill>
        <p:spPr bwMode="auto">
          <a:xfrm>
            <a:off x="762000" y="2198687"/>
            <a:ext cx="7772400" cy="222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and Chase to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Example: Suppose a relation R(</a:t>
            </a:r>
            <a:r>
              <a:rPr lang="en-US" sz="2400" dirty="0" err="1" smtClean="0"/>
              <a:t>A,B,C,D,E,F</a:t>
            </a:r>
            <a:r>
              <a:rPr lang="en-US" sz="2400" dirty="0" smtClean="0"/>
              <a:t>) with FD’s AB-&gt;C, BC-&gt;AD, D-&gt;E, CF-&gt;B. AB-&gt;D?</a:t>
            </a:r>
          </a:p>
          <a:p>
            <a:pPr lvl="1"/>
            <a:r>
              <a:rPr lang="en-US" sz="2000" dirty="0" smtClean="0"/>
              <a:t>Start with the tableau having two rows that agree on </a:t>
            </a:r>
            <a:r>
              <a:rPr lang="en-US" sz="2000" dirty="0" err="1" smtClean="0"/>
              <a:t>A,B</a:t>
            </a:r>
            <a:r>
              <a:rPr lang="en-US" sz="2000" dirty="0" smtClean="0"/>
              <a:t>:</a:t>
            </a:r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sz="2000" dirty="0" smtClean="0"/>
              <a:t>As AB-&gt;C, then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1</a:t>
            </a:r>
            <a:r>
              <a:rPr lang="en-US" sz="2000" dirty="0" smtClean="0"/>
              <a:t>=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2</a:t>
            </a:r>
            <a:r>
              <a:rPr lang="en-US" sz="2000" dirty="0" smtClean="0"/>
              <a:t>, </a:t>
            </a:r>
            <a:r>
              <a:rPr lang="en-US" sz="2000" smtClean="0"/>
              <a:t>we have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1546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4876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Closure and Chase to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Suppose a relation R(</a:t>
            </a:r>
            <a:r>
              <a:rPr lang="en-US" dirty="0" err="1" smtClean="0"/>
              <a:t>A,B,C,D,E,F</a:t>
            </a:r>
            <a:r>
              <a:rPr lang="en-US" dirty="0" smtClean="0"/>
              <a:t>) with FD’s AB-&gt;C, BC-&gt;AD, D-&gt;E, CF-&gt;B. AB-&gt;D?</a:t>
            </a:r>
          </a:p>
          <a:p>
            <a:pPr lvl="1"/>
            <a:r>
              <a:rPr lang="en-US" dirty="0" smtClean="0"/>
              <a:t>As BC-&gt;AD, then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1</a:t>
            </a:r>
            <a:r>
              <a:rPr lang="en-US" dirty="0" smtClean="0"/>
              <a:t>=</a:t>
            </a:r>
            <a:r>
              <a:rPr lang="en-US" dirty="0" err="1" smtClean="0"/>
              <a:t>d</a:t>
            </a:r>
            <a:r>
              <a:rPr lang="en-US" baseline="-25000" dirty="0" err="1" smtClean="0"/>
              <a:t>2</a:t>
            </a:r>
            <a:endParaRPr lang="en-US" baseline="-25000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We can go no further. Since the two </a:t>
            </a:r>
            <a:r>
              <a:rPr lang="en-US" dirty="0" err="1" smtClean="0"/>
              <a:t>tuples</a:t>
            </a:r>
            <a:r>
              <a:rPr lang="en-US" dirty="0" smtClean="0"/>
              <a:t> now agree in the D column, AB-&gt;D does follow from the given FD’s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3352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Extending the Chase to </a:t>
            </a:r>
            <a:r>
              <a:rPr lang="en-US" dirty="0" err="1" smtClean="0"/>
              <a:t>MVD’s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ym typeface="Symbol"/>
              </a:rPr>
              <a:t>For </a:t>
            </a:r>
            <a:r>
              <a:rPr lang="en-US" dirty="0" err="1" smtClean="0">
                <a:sym typeface="Symbol"/>
              </a:rPr>
              <a:t>MVD</a:t>
            </a:r>
            <a:r>
              <a:rPr lang="en-US" dirty="0" smtClean="0">
                <a:sym typeface="Symbol"/>
              </a:rPr>
              <a:t> X-&gt;-&gt;Y, we start with a tableau consisting of </a:t>
            </a:r>
            <a:r>
              <a:rPr lang="en-US" b="1" i="1" dirty="0" smtClean="0">
                <a:sym typeface="Symbol"/>
              </a:rPr>
              <a:t>two </a:t>
            </a:r>
            <a:r>
              <a:rPr lang="en-US" b="1" i="1" dirty="0" err="1" smtClean="0">
                <a:sym typeface="Symbol"/>
              </a:rPr>
              <a:t>tuples</a:t>
            </a:r>
            <a:r>
              <a:rPr lang="en-US" b="1" i="1" dirty="0" smtClean="0">
                <a:sym typeface="Symbol"/>
              </a:rPr>
              <a:t> that agree in X</a:t>
            </a:r>
            <a:r>
              <a:rPr lang="en-US" dirty="0" smtClean="0">
                <a:sym typeface="Symbol"/>
              </a:rPr>
              <a:t> and disagree in all attributes not in the set X. We apply the given </a:t>
            </a:r>
            <a:r>
              <a:rPr lang="en-US" b="1" i="1" dirty="0" smtClean="0">
                <a:sym typeface="Symbol"/>
              </a:rPr>
              <a:t>FD’s to equate symbols</a:t>
            </a:r>
            <a:r>
              <a:rPr lang="en-US" dirty="0" smtClean="0">
                <a:sym typeface="Symbol"/>
              </a:rPr>
              <a:t>, and we apply the given </a:t>
            </a:r>
            <a:r>
              <a:rPr lang="en-US" b="1" i="1" dirty="0" err="1" smtClean="0">
                <a:sym typeface="Symbol"/>
              </a:rPr>
              <a:t>MVD’s</a:t>
            </a:r>
            <a:r>
              <a:rPr lang="en-US" b="1" i="1" dirty="0" smtClean="0">
                <a:sym typeface="Symbol"/>
              </a:rPr>
              <a:t> to swap the values</a:t>
            </a:r>
            <a:r>
              <a:rPr lang="en-US" dirty="0" smtClean="0">
                <a:sym typeface="Symbol"/>
              </a:rPr>
              <a:t> in certain attributes between two existing rows of the tableau </a:t>
            </a:r>
            <a:r>
              <a:rPr lang="en-US" b="1" i="1" dirty="0" smtClean="0">
                <a:sym typeface="Symbol"/>
              </a:rPr>
              <a:t>to add new rows</a:t>
            </a:r>
            <a:r>
              <a:rPr lang="en-US" dirty="0" smtClean="0">
                <a:sym typeface="Symbol"/>
              </a:rPr>
              <a:t> to the tableau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Algorithm for Discovering </a:t>
            </a:r>
            <a:r>
              <a:rPr lang="en-US" dirty="0" err="1" smtClean="0"/>
              <a:t>MVD’s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Example: Suppose a relation R(</a:t>
            </a:r>
            <a:r>
              <a:rPr lang="en-US" dirty="0" err="1" smtClean="0">
                <a:sym typeface="Symbol"/>
              </a:rPr>
              <a:t>A,B,C,D</a:t>
            </a:r>
            <a:r>
              <a:rPr lang="en-US" dirty="0" smtClean="0">
                <a:sym typeface="Symbol"/>
              </a:rPr>
              <a:t>), and A-&gt;B, B-&gt;-&gt;C. A-&gt;-&gt;C?</a:t>
            </a:r>
          </a:p>
          <a:p>
            <a:pPr lvl="1"/>
            <a:r>
              <a:rPr lang="en-US" dirty="0" smtClean="0">
                <a:sym typeface="Symbol"/>
              </a:rPr>
              <a:t>Start with the tableau having two rows</a:t>
            </a:r>
          </a:p>
          <a:p>
            <a:pPr lvl="1">
              <a:buNone/>
            </a:pPr>
            <a:endParaRPr lang="en-US" dirty="0" smtClean="0">
              <a:sym typeface="Symbol"/>
            </a:endParaRPr>
          </a:p>
          <a:p>
            <a:pPr lvl="1">
              <a:buNone/>
            </a:pP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Since A-&gt;B, then 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=b</a:t>
            </a:r>
          </a:p>
          <a:p>
            <a:pPr lvl="1"/>
            <a:endParaRPr lang="en-US" dirty="0" smtClean="0">
              <a:sym typeface="Symbo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429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52120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>
                <a:sym typeface="Symbol"/>
              </a:rPr>
              <a:t>Example: Suppose a relation R(A,B,C,D), and A-&gt;B, B-&gt;-&gt;C. A-&gt;-&gt;C?</a:t>
            </a:r>
          </a:p>
          <a:p>
            <a:pPr lvl="1"/>
            <a:r>
              <a:rPr lang="en-US" smtClean="0">
                <a:sym typeface="Symbol"/>
              </a:rPr>
              <a:t>Since B-&gt;-&gt;C, then we swap two rows that agree in B column to get two more rows:</a:t>
            </a:r>
          </a:p>
          <a:p>
            <a:pPr lvl="1"/>
            <a:endParaRPr lang="en-US" smtClean="0">
              <a:sym typeface="Symbol"/>
            </a:endParaRPr>
          </a:p>
          <a:p>
            <a:pPr lvl="1"/>
            <a:endParaRPr lang="en-US" smtClean="0">
              <a:sym typeface="Symbol"/>
            </a:endParaRPr>
          </a:p>
          <a:p>
            <a:pPr lvl="1"/>
            <a:endParaRPr lang="en-US" smtClean="0">
              <a:sym typeface="Symbol"/>
            </a:endParaRPr>
          </a:p>
          <a:p>
            <a:pPr lvl="1">
              <a:buNone/>
            </a:pPr>
            <a:endParaRPr lang="en-US" smtClean="0">
              <a:sym typeface="Symbol"/>
            </a:endParaRPr>
          </a:p>
          <a:p>
            <a:pPr lvl="1"/>
            <a:r>
              <a:rPr lang="en-US" smtClean="0">
                <a:sym typeface="Symbol"/>
              </a:rPr>
              <a:t>We get a row (a,b,c,d), which proves that A-&gt;-&gt;C holds in relation R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Algorithm for Discovering MVD’s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479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a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b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/>
                        <a:t>c</a:t>
                      </a:r>
                      <a:r>
                        <a:rPr lang="en-US" b="0" i="0" baseline="-25000" dirty="0" err="1" smtClean="0"/>
                        <a:t>2</a:t>
                      </a:r>
                      <a:endParaRPr lang="en-US" b="0" i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/>
                        <a:t>d</a:t>
                      </a:r>
                      <a:r>
                        <a:rPr lang="en-US" b="0" i="0" baseline="-25000" dirty="0" err="1" smtClean="0"/>
                        <a:t>1</a:t>
                      </a:r>
                      <a:endParaRPr lang="en-US" b="0" i="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smtClean="0"/>
                        <a:t>a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b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c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d</a:t>
                      </a:r>
                      <a:endParaRPr lang="en-US" b="1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sym typeface="Symbol"/>
              </a:rPr>
              <a:t>Example: Suppose a relation R(A,B,C,D), A-&gt;-&gt;BC, D-&gt;C. A-&gt;C?</a:t>
            </a:r>
          </a:p>
          <a:p>
            <a:pPr lvl="1"/>
            <a:r>
              <a:rPr lang="en-US" sz="1800" smtClean="0">
                <a:sym typeface="Symbol"/>
              </a:rPr>
              <a:t>Start with the tableau with two rows</a:t>
            </a:r>
          </a:p>
          <a:p>
            <a:pPr lvl="1">
              <a:buNone/>
            </a:pPr>
            <a:endParaRPr lang="en-US" sz="2000" smtClean="0">
              <a:sym typeface="Symbol"/>
            </a:endParaRPr>
          </a:p>
          <a:p>
            <a:pPr lvl="1">
              <a:buNone/>
            </a:pPr>
            <a:endParaRPr lang="en-US" sz="2000" smtClean="0">
              <a:sym typeface="Symbol"/>
            </a:endParaRPr>
          </a:p>
          <a:p>
            <a:pPr lvl="1"/>
            <a:r>
              <a:rPr lang="en-US" sz="1800" smtClean="0">
                <a:sym typeface="Symbol"/>
              </a:rPr>
              <a:t>Since A-&gt;-&gt;BC, then we swap the B and C columns to get two new tuples into the tableau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1"/>
            <a:endParaRPr lang="en-US" sz="2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Algorithm for Discovering MVD’s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048000"/>
          <a:ext cx="6096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b</a:t>
                      </a:r>
                      <a:r>
                        <a:rPr lang="en-US" sz="1200" baseline="-25000" dirty="0" err="1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</a:t>
                      </a:r>
                      <a:r>
                        <a:rPr lang="en-US" sz="1200" baseline="-25000" dirty="0" err="1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</a:t>
                      </a:r>
                      <a:r>
                        <a:rPr lang="en-US" sz="1200" baseline="-25000" dirty="0" err="1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b</a:t>
                      </a:r>
                      <a:r>
                        <a:rPr lang="en-US" sz="1200" baseline="-25000" dirty="0" err="1" smtClean="0"/>
                        <a:t>2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</a:t>
                      </a:r>
                      <a:r>
                        <a:rPr lang="en-US" sz="1200" baseline="-25000" dirty="0" err="1" smtClean="0"/>
                        <a:t>2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</a:t>
                      </a:r>
                      <a:r>
                        <a:rPr lang="en-US" sz="1200" baseline="-25000" dirty="0" err="1" smtClean="0"/>
                        <a:t>2</a:t>
                      </a:r>
                      <a:endParaRPr lang="en-US" sz="1200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4876800"/>
          <a:ext cx="6019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504950"/>
                <a:gridCol w="1504950"/>
                <a:gridCol w="1504950"/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</a:t>
                      </a:r>
                      <a:r>
                        <a:rPr lang="en-US" sz="1400" baseline="-25000" dirty="0" err="1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</a:t>
                      </a:r>
                      <a:r>
                        <a:rPr lang="en-US" sz="1400" baseline="-25000" dirty="0" err="1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</a:t>
                      </a:r>
                      <a:r>
                        <a:rPr lang="en-US" sz="1400" baseline="-25000" dirty="0" err="1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</a:t>
                      </a:r>
                      <a:r>
                        <a:rPr lang="en-US" sz="1400" baseline="-25000" dirty="0" err="1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</a:t>
                      </a:r>
                      <a:r>
                        <a:rPr lang="en-US" sz="1400" baseline="-25000" dirty="0" err="1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</a:t>
                      </a:r>
                      <a:r>
                        <a:rPr lang="en-US" sz="1400" baseline="-25000" dirty="0" err="1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</a:t>
                      </a:r>
                      <a:r>
                        <a:rPr lang="en-US" sz="1400" baseline="-25000" dirty="0" err="1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</a:t>
                      </a:r>
                      <a:r>
                        <a:rPr lang="en-US" sz="1400" baseline="-25000" dirty="0" err="1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</a:t>
                      </a:r>
                      <a:r>
                        <a:rPr lang="en-US" sz="1400" baseline="-25000" dirty="0" err="1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</a:t>
                      </a:r>
                      <a:r>
                        <a:rPr lang="en-US" sz="1400" baseline="-25000" dirty="0" err="1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</a:t>
                      </a:r>
                      <a:r>
                        <a:rPr lang="en-US" sz="1400" baseline="-25000" dirty="0" err="1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</a:t>
                      </a:r>
                      <a:r>
                        <a:rPr lang="en-US" sz="1400" baseline="-25000" dirty="0" err="1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Algorithm for Discovering </a:t>
            </a:r>
            <a:r>
              <a:rPr lang="en-US" dirty="0" err="1" smtClean="0"/>
              <a:t>MVD’s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Example: Suppose a relation R(</a:t>
            </a:r>
            <a:r>
              <a:rPr lang="en-US" dirty="0" err="1" smtClean="0">
                <a:sym typeface="Symbol"/>
              </a:rPr>
              <a:t>A,B,C,D</a:t>
            </a:r>
            <a:r>
              <a:rPr lang="en-US" dirty="0" smtClean="0">
                <a:sym typeface="Symbol"/>
              </a:rPr>
              <a:t>), A-&gt;-&gt;BC, D-&gt;C. A-&gt;C?</a:t>
            </a:r>
          </a:p>
          <a:p>
            <a:pPr lvl="1"/>
            <a:r>
              <a:rPr lang="en-US" dirty="0" smtClean="0">
                <a:sym typeface="Symbol"/>
              </a:rPr>
              <a:t>We have pairs of rows that agree on D, so we can apply the FD D-&gt;C, then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=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2</a:t>
            </a:r>
            <a:endParaRPr lang="en-US" baseline="-25000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>
              <a:buNone/>
            </a:pP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So, we conclude that A-&gt;C</a:t>
            </a:r>
          </a:p>
          <a:p>
            <a:pPr lvl="1"/>
            <a:endParaRPr lang="en-US" dirty="0" smtClean="0">
              <a:sym typeface="Symbo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393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Symbol"/>
              </a:rPr>
              <a:t>Example: Suppose a relation R(A,B,C,D), A</a:t>
            </a:r>
            <a:r>
              <a:rPr lang="en-US" smtClean="0">
                <a:sym typeface="Wingdings" pitchFamily="2" charset="2"/>
              </a:rPr>
              <a:t>-&gt;-&gt;B, B-&gt;-&gt;C. A-&gt;-&gt;C?</a:t>
            </a:r>
          </a:p>
          <a:p>
            <a:endParaRPr lang="en-US" smtClean="0">
              <a:sym typeface="Wingdings" pitchFamily="2" charset="2"/>
            </a:endParaRPr>
          </a:p>
          <a:p>
            <a:pPr>
              <a:buNone/>
            </a:pPr>
            <a:endParaRPr lang="en-US" smtClean="0">
              <a:sym typeface="Wingdings" pitchFamily="2" charset="2"/>
            </a:endParaRPr>
          </a:p>
          <a:p>
            <a:pPr lvl="1"/>
            <a:r>
              <a:rPr lang="en-US" smtClean="0">
                <a:sym typeface="Wingdings" pitchFamily="2" charset="2"/>
              </a:rPr>
              <a:t>We have two rows agree on A, then we apply A-&gt;-&gt;B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Algorithm for Discovering MVD’s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6974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4622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>
                <a:sym typeface="Symbol"/>
              </a:rPr>
              <a:t>Example: Suppose a relation R(A,B,C,D), A</a:t>
            </a:r>
            <a:r>
              <a:rPr lang="en-US" smtClean="0">
                <a:sym typeface="Wingdings" pitchFamily="2" charset="2"/>
              </a:rPr>
              <a:t>-&gt;-&gt;B, B-&gt;-&gt;C. A-&gt;-&gt;C?</a:t>
            </a:r>
          </a:p>
          <a:p>
            <a:pPr lvl="1"/>
            <a:r>
              <a:rPr lang="en-US" smtClean="0">
                <a:sym typeface="Wingdings" pitchFamily="2" charset="2"/>
              </a:rPr>
              <a:t>B-&gt;-&gt;C, the 2</a:t>
            </a:r>
            <a:r>
              <a:rPr lang="en-US" baseline="30000" smtClean="0">
                <a:sym typeface="Wingdings" pitchFamily="2" charset="2"/>
              </a:rPr>
              <a:t>nd</a:t>
            </a:r>
            <a:r>
              <a:rPr lang="en-US" smtClean="0">
                <a:sym typeface="Wingdings" pitchFamily="2" charset="2"/>
              </a:rPr>
              <a:t>,3</a:t>
            </a:r>
            <a:r>
              <a:rPr lang="en-US" baseline="30000" smtClean="0">
                <a:sym typeface="Wingdings" pitchFamily="2" charset="2"/>
              </a:rPr>
              <a:t>rd</a:t>
            </a:r>
            <a:r>
              <a:rPr lang="en-US" smtClean="0">
                <a:sym typeface="Wingdings" pitchFamily="2" charset="2"/>
              </a:rPr>
              <a:t> rows agree on B, then we swap the C column, we have</a:t>
            </a:r>
          </a:p>
          <a:p>
            <a:pPr lvl="1"/>
            <a:endParaRPr lang="en-US" smtClean="0">
              <a:sym typeface="Wingdings" pitchFamily="2" charset="2"/>
            </a:endParaRPr>
          </a:p>
          <a:p>
            <a:pPr lvl="1"/>
            <a:endParaRPr lang="en-US" smtClean="0">
              <a:sym typeface="Wingdings" pitchFamily="2" charset="2"/>
            </a:endParaRPr>
          </a:p>
          <a:p>
            <a:pPr lvl="1"/>
            <a:endParaRPr lang="en-US" smtClean="0">
              <a:sym typeface="Wingdings" pitchFamily="2" charset="2"/>
            </a:endParaRPr>
          </a:p>
          <a:p>
            <a:pPr lvl="1"/>
            <a:endParaRPr lang="en-US" smtClean="0">
              <a:sym typeface="Wingdings" pitchFamily="2" charset="2"/>
            </a:endParaRPr>
          </a:p>
          <a:p>
            <a:pPr lvl="1"/>
            <a:endParaRPr lang="en-US" smtClean="0">
              <a:sym typeface="Wingdings" pitchFamily="2" charset="2"/>
            </a:endParaRPr>
          </a:p>
          <a:p>
            <a:pPr lvl="1"/>
            <a:endParaRPr lang="en-US" smtClean="0">
              <a:sym typeface="Wingdings" pitchFamily="2" charset="2"/>
            </a:endParaRPr>
          </a:p>
          <a:p>
            <a:pPr lvl="1"/>
            <a:endParaRPr lang="en-US" smtClean="0">
              <a:sym typeface="Wingdings" pitchFamily="2" charset="2"/>
            </a:endParaRPr>
          </a:p>
          <a:p>
            <a:pPr lvl="1"/>
            <a:endParaRPr lang="en-US" smtClean="0">
              <a:sym typeface="Wingdings" pitchFamily="2" charset="2"/>
            </a:endParaRPr>
          </a:p>
          <a:p>
            <a:pPr lvl="1"/>
            <a:r>
              <a:rPr lang="en-US" smtClean="0">
                <a:sym typeface="Wingdings" pitchFamily="2" charset="2"/>
              </a:rPr>
              <a:t>We have (a,b,c,d) which proves that A-&gt;-&gt;C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Algorithm for Discovering MVD’s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25146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a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b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c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d</a:t>
                      </a:r>
                      <a:endParaRPr lang="en-US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sym typeface="Symbol"/>
              </a:rPr>
              <a:t>Example: Suppose a relation R(A,B,C,D,E), and one of the decomposed relation S(A,B,C). MVD A-&gt;-&gt;CD holds in R. Does A-&gt;-&gt;C hold in S?</a:t>
            </a:r>
          </a:p>
          <a:p>
            <a:endParaRPr lang="en-US" smtClean="0">
              <a:sym typeface="Symbol"/>
            </a:endParaRPr>
          </a:p>
          <a:p>
            <a:pPr>
              <a:buNone/>
            </a:pPr>
            <a:endParaRPr lang="en-US" smtClean="0">
              <a:sym typeface="Symbol"/>
            </a:endParaRPr>
          </a:p>
          <a:p>
            <a:pPr lvl="1"/>
            <a:r>
              <a:rPr lang="en-US" sz="2000" smtClean="0">
                <a:sym typeface="Symbol"/>
              </a:rPr>
              <a:t>As A-&gt;-&gt;CD, swap the C and D columns</a:t>
            </a:r>
            <a:endParaRPr lang="en-US" sz="2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Algorithm for Discovering MVD’s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124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4851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b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c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/>
                        <a:t>d</a:t>
                      </a:r>
                      <a:r>
                        <a:rPr lang="en-US" b="1" i="1" baseline="-25000" dirty="0" err="1" smtClean="0"/>
                        <a:t>1</a:t>
                      </a:r>
                      <a:endParaRPr lang="en-US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e</a:t>
                      </a:r>
                      <a:endParaRPr lang="en-US" b="1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I2DB_Ch4_2010</Template>
  <TotalTime>3082</TotalTime>
  <Words>5730</Words>
  <Application>Microsoft Office PowerPoint</Application>
  <PresentationFormat>On-screen Show (4:3)</PresentationFormat>
  <Paragraphs>1132</Paragraphs>
  <Slides>99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1" baseType="lpstr">
      <vt:lpstr>Module</vt:lpstr>
      <vt:lpstr>Image</vt:lpstr>
      <vt:lpstr>DESIGN THEORY FOR RELATIONAL DATABASES</vt:lpstr>
      <vt:lpstr>Objectives</vt:lpstr>
      <vt:lpstr>Design Theory for Relations</vt:lpstr>
      <vt:lpstr>3.1. Functional Dependencies</vt:lpstr>
      <vt:lpstr>Functional Dependency</vt:lpstr>
      <vt:lpstr>Functional Dependency</vt:lpstr>
      <vt:lpstr>Functional Dependency</vt:lpstr>
      <vt:lpstr>Keys of Relations</vt:lpstr>
      <vt:lpstr>Keys of Relations</vt:lpstr>
      <vt:lpstr>Keys of Relations</vt:lpstr>
      <vt:lpstr>Superkeys</vt:lpstr>
      <vt:lpstr>Superkeys</vt:lpstr>
      <vt:lpstr>3.2. Rules about FDs</vt:lpstr>
      <vt:lpstr>Rules about Functional Dependencies</vt:lpstr>
      <vt:lpstr>Splitting and Combining Rules</vt:lpstr>
      <vt:lpstr>Splitting and Combining Rules</vt:lpstr>
      <vt:lpstr>Trivial Functional Dependencies</vt:lpstr>
      <vt:lpstr>The Transitive Rule</vt:lpstr>
      <vt:lpstr>The Transitive Rule</vt:lpstr>
      <vt:lpstr>The Closure of Attributes</vt:lpstr>
      <vt:lpstr>The Closure of Attributes </vt:lpstr>
      <vt:lpstr>The Closure of Attributes</vt:lpstr>
      <vt:lpstr>The Closure of Attributes</vt:lpstr>
      <vt:lpstr>The Closure of Attributes</vt:lpstr>
      <vt:lpstr>The Closure of Attributes</vt:lpstr>
      <vt:lpstr>The Closure of Attributes</vt:lpstr>
      <vt:lpstr>The Closure of Attributes</vt:lpstr>
      <vt:lpstr>Closing Sets of Functional Dependencies</vt:lpstr>
      <vt:lpstr>Closing Sets of Functional Dependencies</vt:lpstr>
      <vt:lpstr>What happens to …</vt:lpstr>
      <vt:lpstr>Projecting Functional Dependencies</vt:lpstr>
      <vt:lpstr>Projecting Functional Dependencies</vt:lpstr>
      <vt:lpstr>Projecting Functional Dependencies</vt:lpstr>
      <vt:lpstr>Projecting Functional Dependencies</vt:lpstr>
      <vt:lpstr>3.3. Design of RDB schema</vt:lpstr>
      <vt:lpstr>Anomalies</vt:lpstr>
      <vt:lpstr>Anomalies</vt:lpstr>
      <vt:lpstr>How we can …</vt:lpstr>
      <vt:lpstr>Decomposing Relations</vt:lpstr>
      <vt:lpstr>Decomposing Relations</vt:lpstr>
      <vt:lpstr>Decomposing Relations</vt:lpstr>
      <vt:lpstr>Decomposing Relations</vt:lpstr>
      <vt:lpstr>How we can guarantee …</vt:lpstr>
      <vt:lpstr>Boyce-Codd Normal Form</vt:lpstr>
      <vt:lpstr>Boyce-Code Normal Form</vt:lpstr>
      <vt:lpstr>Boyce-Code Normal Form</vt:lpstr>
      <vt:lpstr>Boyce-Code Normal Form</vt:lpstr>
      <vt:lpstr>Decomposition into BCNF</vt:lpstr>
      <vt:lpstr>Decomposition into BCNF</vt:lpstr>
      <vt:lpstr>Decomposition into BCNF</vt:lpstr>
      <vt:lpstr>Decomposition into BCNF</vt:lpstr>
      <vt:lpstr>Decomposition into BCNF</vt:lpstr>
      <vt:lpstr>Decomposition into BCNF</vt:lpstr>
      <vt:lpstr>3.4. Decomposition: The Good, Bad and Ugly</vt:lpstr>
      <vt:lpstr>Decomposition: The Good, Bad and Ugly</vt:lpstr>
      <vt:lpstr>Recovering Information from a Decomposition</vt:lpstr>
      <vt:lpstr>The Chase Test for Lossless Join</vt:lpstr>
      <vt:lpstr>The Chase Test for Lossless Join</vt:lpstr>
      <vt:lpstr>The Chase Test for Lossless Join</vt:lpstr>
      <vt:lpstr>The Chase Test for Lossless Join</vt:lpstr>
      <vt:lpstr>The Chase Test for Lossless Join</vt:lpstr>
      <vt:lpstr>The Chase Test for Lossless Join</vt:lpstr>
      <vt:lpstr>The Chase Test for Lossless Join</vt:lpstr>
      <vt:lpstr>The Chase Test for Lossless Join</vt:lpstr>
      <vt:lpstr>Dependency Preservation</vt:lpstr>
      <vt:lpstr>Dependency Preservation</vt:lpstr>
      <vt:lpstr>How we can …</vt:lpstr>
      <vt:lpstr>3.5. Third Normal Form</vt:lpstr>
      <vt:lpstr>Third Normal Form (3NF)</vt:lpstr>
      <vt:lpstr>Differences between BCNF and 3NF</vt:lpstr>
      <vt:lpstr>The Synthesis Algorithm for 3NF Schemas</vt:lpstr>
      <vt:lpstr>The Synthesis Algorithm for 3NF Schemas</vt:lpstr>
      <vt:lpstr>The Synthesis Algorithm for 3NF Schemas</vt:lpstr>
      <vt:lpstr>The Synthesis Algorithm for 3NF Schemas</vt:lpstr>
      <vt:lpstr>3.6. Multivalued Dependencies</vt:lpstr>
      <vt:lpstr>Multi valued Dependencies</vt:lpstr>
      <vt:lpstr>Multi valued Dependencies</vt:lpstr>
      <vt:lpstr>Multi valued Dependencies</vt:lpstr>
      <vt:lpstr>Multi valued Dependencies</vt:lpstr>
      <vt:lpstr>Multi valued Dependencies</vt:lpstr>
      <vt:lpstr>Multi valued Dependencies</vt:lpstr>
      <vt:lpstr>What we do with …</vt:lpstr>
      <vt:lpstr>Fourth Normal Form</vt:lpstr>
      <vt:lpstr>Fourth Normal Form</vt:lpstr>
      <vt:lpstr>BCNF Versus 4NF</vt:lpstr>
      <vt:lpstr>Decomposition into 4NF</vt:lpstr>
      <vt:lpstr>An Algorithm for Discovering MVD’s</vt:lpstr>
      <vt:lpstr>An Algorithm for Discovering MVD’s</vt:lpstr>
      <vt:lpstr>The Closure and the Chase to FD</vt:lpstr>
      <vt:lpstr>The Closure and Chase to FD</vt:lpstr>
      <vt:lpstr>The Closure and Chase to FD</vt:lpstr>
      <vt:lpstr>Extending the Chase to MVD’s</vt:lpstr>
      <vt:lpstr>An Algorithm for Discovering MVD’s</vt:lpstr>
      <vt:lpstr>An Algorithm for Discovering MVD’s</vt:lpstr>
      <vt:lpstr>An Algorithm for Discovering MVD’s</vt:lpstr>
      <vt:lpstr>An Algorithm for Discovering MVD’s</vt:lpstr>
      <vt:lpstr>An Algorithm for Discovering MVD’s</vt:lpstr>
      <vt:lpstr>An Algorithm for Discovering MVD’s</vt:lpstr>
      <vt:lpstr>An Algorithm for Discovering MVD’s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JESSICA</dc:creator>
  <cp:lastModifiedBy>Trinh Hoang Nam</cp:lastModifiedBy>
  <cp:revision>812</cp:revision>
  <dcterms:created xsi:type="dcterms:W3CDTF">2006-08-16T00:00:00Z</dcterms:created>
  <dcterms:modified xsi:type="dcterms:W3CDTF">2017-09-20T02:16:26Z</dcterms:modified>
</cp:coreProperties>
</file>