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1"/>
  </p:notesMasterIdLst>
  <p:sldIdLst>
    <p:sldId id="392" r:id="rId2"/>
    <p:sldId id="258" r:id="rId3"/>
    <p:sldId id="260" r:id="rId4"/>
    <p:sldId id="261" r:id="rId5"/>
    <p:sldId id="393" r:id="rId6"/>
    <p:sldId id="267" r:id="rId7"/>
    <p:sldId id="270" r:id="rId8"/>
    <p:sldId id="273" r:id="rId9"/>
    <p:sldId id="276" r:id="rId10"/>
    <p:sldId id="277" r:id="rId11"/>
    <p:sldId id="279" r:id="rId12"/>
    <p:sldId id="280" r:id="rId13"/>
    <p:sldId id="282" r:id="rId14"/>
    <p:sldId id="285" r:id="rId15"/>
    <p:sldId id="284" r:id="rId16"/>
    <p:sldId id="287" r:id="rId17"/>
    <p:sldId id="378" r:id="rId18"/>
    <p:sldId id="394" r:id="rId19"/>
    <p:sldId id="289" r:id="rId20"/>
    <p:sldId id="383" r:id="rId21"/>
    <p:sldId id="291" r:id="rId22"/>
    <p:sldId id="292" r:id="rId23"/>
    <p:sldId id="293" r:id="rId24"/>
    <p:sldId id="384" r:id="rId25"/>
    <p:sldId id="295" r:id="rId26"/>
    <p:sldId id="385" r:id="rId27"/>
    <p:sldId id="297" r:id="rId28"/>
    <p:sldId id="298" r:id="rId29"/>
    <p:sldId id="299" r:id="rId30"/>
    <p:sldId id="300" r:id="rId31"/>
    <p:sldId id="379" r:id="rId32"/>
    <p:sldId id="395" r:id="rId33"/>
    <p:sldId id="396" r:id="rId34"/>
    <p:sldId id="305" r:id="rId35"/>
    <p:sldId id="307" r:id="rId36"/>
    <p:sldId id="386" r:id="rId37"/>
    <p:sldId id="380" r:id="rId38"/>
    <p:sldId id="381" r:id="rId39"/>
    <p:sldId id="397" r:id="rId40"/>
    <p:sldId id="308" r:id="rId41"/>
    <p:sldId id="382" r:id="rId42"/>
    <p:sldId id="398" r:id="rId43"/>
    <p:sldId id="315" r:id="rId44"/>
    <p:sldId id="316" r:id="rId45"/>
    <p:sldId id="318" r:id="rId46"/>
    <p:sldId id="319" r:id="rId47"/>
    <p:sldId id="321" r:id="rId48"/>
    <p:sldId id="323" r:id="rId49"/>
    <p:sldId id="399" r:id="rId50"/>
    <p:sldId id="325" r:id="rId51"/>
    <p:sldId id="326" r:id="rId52"/>
    <p:sldId id="330" r:id="rId53"/>
    <p:sldId id="387" r:id="rId54"/>
    <p:sldId id="388" r:id="rId55"/>
    <p:sldId id="334" r:id="rId56"/>
    <p:sldId id="335" r:id="rId57"/>
    <p:sldId id="337" r:id="rId58"/>
    <p:sldId id="341" r:id="rId59"/>
    <p:sldId id="343" r:id="rId60"/>
    <p:sldId id="342" r:id="rId61"/>
    <p:sldId id="344" r:id="rId62"/>
    <p:sldId id="346" r:id="rId63"/>
    <p:sldId id="349" r:id="rId64"/>
    <p:sldId id="389" r:id="rId65"/>
    <p:sldId id="352" r:id="rId66"/>
    <p:sldId id="353" r:id="rId67"/>
    <p:sldId id="354" r:id="rId68"/>
    <p:sldId id="355" r:id="rId69"/>
    <p:sldId id="35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99" autoAdjust="0"/>
    <p:restoredTop sz="80634" autoAdjust="0"/>
  </p:normalViewPr>
  <p:slideViewPr>
    <p:cSldViewPr>
      <p:cViewPr varScale="1">
        <p:scale>
          <a:sx n="62" d="100"/>
          <a:sy n="62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8504-E03D-4B78-AFDA-8BB1227EE98A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7C2A9-DAE5-4834-AD17-5D407558D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b="1" smtClean="0"/>
              <a:t>Entity Relationship Model (E/R model)</a:t>
            </a:r>
            <a:r>
              <a:rPr lang="en-US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Represents the structure of data graphically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ER model is a static concept, involving the structure of data, and not the operations on data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Entity Relationship Diagram (ERD) uses three principle element types: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smtClean="0"/>
              <a:t>Entity sets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smtClean="0"/>
              <a:t>Attributes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smtClean="0"/>
              <a:t>Relationships</a:t>
            </a:r>
          </a:p>
          <a:p>
            <a:pPr marL="0" lvl="1">
              <a:buFont typeface="Arial" pitchFamily="34" charset="0"/>
              <a:buNone/>
            </a:pPr>
            <a:r>
              <a:rPr lang="en-US" b="1" smtClean="0"/>
              <a:t>Entity</a:t>
            </a:r>
            <a:endParaRPr lang="en-US" b="0" smtClean="0"/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Entity</a:t>
            </a:r>
            <a:r>
              <a:rPr lang="en-US" smtClean="0"/>
              <a:t> is a </a:t>
            </a:r>
            <a:r>
              <a:rPr lang="en-US" i="1" smtClean="0"/>
              <a:t>thing</a:t>
            </a:r>
            <a:r>
              <a:rPr lang="en-US" smtClean="0"/>
              <a:t> or </a:t>
            </a:r>
            <a:r>
              <a:rPr lang="en-US" i="1" smtClean="0"/>
              <a:t>object</a:t>
            </a:r>
            <a:r>
              <a:rPr lang="en-US" smtClean="0"/>
              <a:t>, which must be stored in database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Entity</a:t>
            </a:r>
            <a:r>
              <a:rPr lang="en-US" smtClean="0"/>
              <a:t> set is a collection of similar entities</a:t>
            </a:r>
            <a:endParaRPr lang="en-US" b="0" smtClean="0"/>
          </a:p>
          <a:p>
            <a:pPr>
              <a:buFont typeface="Arial" pitchFamily="34" charset="0"/>
              <a:buChar char="•"/>
            </a:pPr>
            <a:r>
              <a:rPr lang="en-US" b="0" smtClean="0"/>
              <a:t>Example:</a:t>
            </a:r>
            <a:r>
              <a:rPr lang="en-US" b="0" baseline="0" smtClean="0"/>
              <a:t> entity set Movies, Stars, Studios in Movie database</a:t>
            </a:r>
          </a:p>
          <a:p>
            <a:pPr>
              <a:buFont typeface="Arial" pitchFamily="34" charset="0"/>
              <a:buNone/>
            </a:pPr>
            <a:r>
              <a:rPr lang="en-US" b="1" baseline="0" smtClean="0"/>
              <a:t>Attribute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Entity sets have associated </a:t>
            </a:r>
            <a:r>
              <a:rPr lang="en-US" smtClean="0">
                <a:solidFill>
                  <a:srgbClr val="0070C0"/>
                </a:solidFill>
              </a:rPr>
              <a:t>attributes</a:t>
            </a:r>
            <a:r>
              <a:rPr lang="en-US" smtClean="0"/>
              <a:t>, which are properties of the entities in that set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Attributes are very simple values, e.g. integers or character strings, not structs, sets, or records, …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Example: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smtClean="0"/>
              <a:t>Attributes</a:t>
            </a:r>
            <a:r>
              <a:rPr lang="en-US" baseline="0" smtClean="0"/>
              <a:t> of Movies: title, year, length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baseline="0" smtClean="0"/>
              <a:t>Attributes of Stars: name, address</a:t>
            </a:r>
          </a:p>
          <a:p>
            <a:pPr marL="0" lvl="1">
              <a:buFont typeface="Arial" pitchFamily="34" charset="0"/>
              <a:buNone/>
            </a:pPr>
            <a:r>
              <a:rPr lang="en-US" b="1" baseline="0" smtClean="0"/>
              <a:t>Relationship</a:t>
            </a:r>
          </a:p>
          <a:p>
            <a:pPr marL="0" lvl="1">
              <a:buFont typeface="Arial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Relationships</a:t>
            </a:r>
            <a:r>
              <a:rPr lang="en-US" smtClean="0"/>
              <a:t> are connections among two or more entity sets</a:t>
            </a:r>
          </a:p>
          <a:p>
            <a:pPr marL="0" lvl="1">
              <a:buFont typeface="Arial" pitchFamily="34" charset="0"/>
              <a:buChar char="•"/>
            </a:pPr>
            <a:r>
              <a:rPr lang="en-US" baseline="0" smtClean="0"/>
              <a:t>Example:</a:t>
            </a:r>
          </a:p>
          <a:p>
            <a:pPr marL="182880" lvl="2">
              <a:buFont typeface="Arial" pitchFamily="34" charset="0"/>
              <a:buChar char="•"/>
            </a:pPr>
            <a:r>
              <a:rPr lang="en-US" baseline="0" smtClean="0"/>
              <a:t>There is a relationship Star-in among Movies and Stars</a:t>
            </a:r>
          </a:p>
          <a:p>
            <a:pPr marL="0" lvl="2">
              <a:buFont typeface="Arial" pitchFamily="34" charset="0"/>
              <a:buNone/>
            </a:pPr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0" dirty="0" smtClean="0">
                <a:solidFill>
                  <a:srgbClr val="FF0066"/>
                </a:solidFill>
              </a:rPr>
              <a:t>Redundancy</a:t>
            </a:r>
            <a:r>
              <a:rPr lang="en-US" dirty="0" smtClean="0"/>
              <a:t>  = saying the same thing in two (or more) different ways</a:t>
            </a:r>
          </a:p>
          <a:p>
            <a:r>
              <a:rPr lang="en-US" b="1" dirty="0" smtClean="0"/>
              <a:t>Weaknesses</a:t>
            </a:r>
            <a:r>
              <a:rPr lang="en-US" b="1" baseline="0" dirty="0" smtClean="0"/>
              <a:t> of redundancy</a:t>
            </a:r>
            <a:endParaRPr lang="en-US" b="1" dirty="0" smtClean="0"/>
          </a:p>
          <a:p>
            <a:r>
              <a:rPr lang="en-US" dirty="0" smtClean="0"/>
              <a:t>Wastes space and (more importantly) encourages inconsistency</a:t>
            </a:r>
          </a:p>
          <a:p>
            <a:pPr lvl="1"/>
            <a:r>
              <a:rPr lang="en-US" dirty="0" smtClean="0"/>
              <a:t>Two representations of the same fact become inconsistent if we change one and forget to change the other</a:t>
            </a:r>
          </a:p>
          <a:p>
            <a:pPr lvl="1"/>
            <a:r>
              <a:rPr lang="en-US" dirty="0" smtClean="0"/>
              <a:t>Recall anomalies due to FD’s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b="1" dirty="0" smtClean="0"/>
              <a:t>It is dangerous</a:t>
            </a:r>
          </a:p>
          <a:p>
            <a:pPr marL="182880" lvl="2"/>
            <a:r>
              <a:rPr lang="en-US" dirty="0" smtClean="0"/>
              <a:t>We need more space to represent the data as the name of studio appears twice</a:t>
            </a:r>
          </a:p>
          <a:p>
            <a:pPr marL="182880" lvl="2"/>
            <a:r>
              <a:rPr lang="en-US" dirty="0" smtClean="0"/>
              <a:t>There is an update-anomaly potential, since we might change the relationship but not the attribute, or vice-versa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b="1" dirty="0" smtClean="0"/>
              <a:t>Simplicity Counts</a:t>
            </a:r>
          </a:p>
          <a:p>
            <a:pPr marL="0" lvl="1"/>
            <a:r>
              <a:rPr lang="en-US" dirty="0" smtClean="0"/>
              <a:t>Consider creating entity set </a:t>
            </a:r>
            <a:r>
              <a:rPr lang="en-US" i="1" dirty="0" smtClean="0">
                <a:solidFill>
                  <a:srgbClr val="FF0000"/>
                </a:solidFill>
              </a:rPr>
              <a:t>Holdings</a:t>
            </a:r>
            <a:r>
              <a:rPr lang="en-US" dirty="0" smtClean="0"/>
              <a:t> for the ownership of single movie, a relationship between Movies and Holdings is one-one, while a relationship from Holdings to Studios is many-one</a:t>
            </a:r>
            <a:endParaRPr lang="en-US" b="1" dirty="0" smtClean="0"/>
          </a:p>
          <a:p>
            <a:pPr marL="0" lvl="1"/>
            <a:r>
              <a:rPr lang="en-US" b="1" dirty="0" smtClean="0"/>
              <a:t>This truly represents the real world, but </a:t>
            </a:r>
          </a:p>
          <a:p>
            <a:pPr marL="182880" lvl="2"/>
            <a:r>
              <a:rPr lang="en-US" dirty="0" smtClean="0"/>
              <a:t>Holdings serves no useful purpose</a:t>
            </a:r>
          </a:p>
          <a:p>
            <a:pPr marL="182880" lvl="2"/>
            <a:r>
              <a:rPr lang="en-US" dirty="0" smtClean="0"/>
              <a:t>It makes the design more complicated, wastes space, and encourages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Choosing the right relationships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We don’t use every possible relationship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Lead to redundancy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Update anomalies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Deletion anomalies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We just use some good, and really needed relationships in our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Picking the Right Kind of Element</a:t>
            </a:r>
          </a:p>
          <a:p>
            <a:pPr marL="0" lvl="1">
              <a:buFont typeface="Wingdings" pitchFamily="2" charset="2"/>
              <a:buChar char="q"/>
            </a:pPr>
            <a:r>
              <a:rPr lang="en-US" dirty="0" smtClean="0"/>
              <a:t>There are some problems</a:t>
            </a:r>
          </a:p>
          <a:p>
            <a:pPr marL="182880" lvl="2">
              <a:buFont typeface="Arial" pitchFamily="34" charset="0"/>
              <a:buChar char="•"/>
            </a:pPr>
            <a:r>
              <a:rPr lang="en-US" dirty="0" smtClean="0"/>
              <a:t>We repeat the address of the studio for each movie</a:t>
            </a:r>
          </a:p>
          <a:p>
            <a:pPr marL="182880" lvl="2">
              <a:buFont typeface="Arial" pitchFamily="34" charset="0"/>
              <a:buChar char="•"/>
            </a:pPr>
            <a:r>
              <a:rPr lang="en-US" dirty="0" smtClean="0"/>
              <a:t>We have an update anomaly if we change the address for one movie, but not another with the same studio</a:t>
            </a:r>
          </a:p>
          <a:p>
            <a:pPr marL="182880" lvl="2">
              <a:buFont typeface="Arial" pitchFamily="34" charset="0"/>
              <a:buChar char="•"/>
            </a:pPr>
            <a:r>
              <a:rPr lang="en-US" dirty="0" smtClean="0"/>
              <a:t>We have a deletion anomaly,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Keys in the E/R Model</a:t>
            </a:r>
          </a:p>
          <a:p>
            <a:pPr>
              <a:buFont typeface="Wingdings" pitchFamily="2" charset="2"/>
              <a:buChar char="q"/>
            </a:pPr>
            <a:r>
              <a:rPr lang="en-US" smtClean="0"/>
              <a:t>A </a:t>
            </a:r>
            <a:r>
              <a:rPr lang="en-US" i="1" smtClean="0">
                <a:solidFill>
                  <a:srgbClr val="FF0066"/>
                </a:solidFill>
              </a:rPr>
              <a:t>key</a:t>
            </a:r>
            <a:r>
              <a:rPr lang="en-US" smtClean="0">
                <a:solidFill>
                  <a:srgbClr val="FF0066"/>
                </a:solidFill>
              </a:rPr>
              <a:t> </a:t>
            </a:r>
            <a:r>
              <a:rPr lang="en-US" smtClean="0"/>
              <a:t> is a set of attributes for one entity set such that no two entities in this set agree on all the attributes of the key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smtClean="0"/>
              <a:t>It is allowed for two entities to agree on some, but not all, of the key attributes</a:t>
            </a:r>
          </a:p>
          <a:p>
            <a:pPr>
              <a:buFont typeface="Wingdings" pitchFamily="2" charset="2"/>
              <a:buChar char="q"/>
            </a:pPr>
            <a:r>
              <a:rPr lang="en-US" smtClean="0"/>
              <a:t>We must designate a key for every entity set</a:t>
            </a:r>
          </a:p>
          <a:p>
            <a:pPr>
              <a:buFont typeface="Wingdings" pitchFamily="2" charset="2"/>
              <a:buChar char="q"/>
            </a:pPr>
            <a:r>
              <a:rPr lang="en-US" smtClean="0"/>
              <a:t>When an entity set has more than one possible keys, we pick one key as </a:t>
            </a:r>
            <a:r>
              <a:rPr lang="en-US" smtClean="0">
                <a:solidFill>
                  <a:srgbClr val="FF0000"/>
                </a:solidFill>
              </a:rPr>
              <a:t>primary key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Representing Keys in the E/R Model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Underline the key attribute(s).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 an ISA hierarchy, only the root entity set has a key, and it must serve as the key for all entities in the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Referential</a:t>
            </a:r>
            <a:r>
              <a:rPr lang="en-US" b="1" baseline="0" dirty="0" smtClean="0"/>
              <a:t> Integrity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Consider a relationships between Movies, Studios, and President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One movie must be owned by one studio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One studio has owned zero or more movies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One studio has at most one president, but might have no president at some time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One president must run one studio, without running studio, president is not a president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Referential Integrity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Suppose R is a relationship from entity set E to F, an arrow head pointing to F indicates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The relationship is many-one from E to F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The entity of set F related to a given entity of set E is required to exists, it is referential integrity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Weak Entity Sets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Sometimes, an entity set’s key is composed of attributes, some or all of which belong to another entity set. Such an entity set is called a </a:t>
            </a:r>
            <a:r>
              <a:rPr lang="en-US" dirty="0" smtClean="0">
                <a:solidFill>
                  <a:srgbClr val="FF0000"/>
                </a:solidFill>
              </a:rPr>
              <a:t>week entity set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 weak entity set has one or more many-one relationships to other (supporting) entity sets.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Not every many-one relationship from a weak entity set need be supporting.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But supporting relationships must have a rounded arrow (entity at the “one” end is guaranteed)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key for a weak entity set is its own underlined attributes and the keys for the supporting entity sets.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E.g., (crew) </a:t>
            </a:r>
            <a:r>
              <a:rPr lang="en-US" dirty="0" smtClean="0">
                <a:solidFill>
                  <a:srgbClr val="CC9900"/>
                </a:solidFill>
              </a:rPr>
              <a:t>number</a:t>
            </a:r>
            <a:r>
              <a:rPr lang="en-US" dirty="0" smtClean="0"/>
              <a:t> and (studio) </a:t>
            </a:r>
            <a:r>
              <a:rPr lang="en-US" dirty="0" smtClean="0">
                <a:solidFill>
                  <a:srgbClr val="CC9900"/>
                </a:solidFill>
              </a:rPr>
              <a:t>name</a:t>
            </a:r>
            <a:r>
              <a:rPr lang="en-US" dirty="0" smtClean="0"/>
              <a:t> is a key for </a:t>
            </a:r>
            <a:r>
              <a:rPr lang="en-US" dirty="0" smtClean="0">
                <a:solidFill>
                  <a:srgbClr val="009900"/>
                </a:solidFill>
              </a:rPr>
              <a:t>Crews</a:t>
            </a:r>
            <a:r>
              <a:rPr lang="en-US" dirty="0" smtClean="0"/>
              <a:t> in the previous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entity relationship Diagrams</a:t>
            </a:r>
            <a:r>
              <a:rPr lang="en-US" b="1" baseline="0" dirty="0" smtClean="0"/>
              <a:t> (ERD)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graph representing entity sets, attributes, and relationships</a:t>
            </a:r>
          </a:p>
          <a:p>
            <a:pPr marL="0" lvl="1">
              <a:buFont typeface="Arial" pitchFamily="34" charset="0"/>
              <a:buChar char="•"/>
            </a:pPr>
            <a:r>
              <a:rPr lang="en-US" dirty="0" smtClean="0"/>
              <a:t>Entity sets are represented by rectangles</a:t>
            </a:r>
          </a:p>
          <a:p>
            <a:pPr marL="0" lvl="1">
              <a:buFont typeface="Arial" pitchFamily="34" charset="0"/>
              <a:buChar char="•"/>
            </a:pPr>
            <a:r>
              <a:rPr lang="en-US" dirty="0" smtClean="0"/>
              <a:t>Attributes are represented by ovals</a:t>
            </a:r>
          </a:p>
          <a:p>
            <a:pPr marL="0" lvl="1">
              <a:buFont typeface="Arial" pitchFamily="34" charset="0"/>
              <a:buChar char="•"/>
            </a:pPr>
            <a:r>
              <a:rPr lang="en-US" dirty="0" smtClean="0"/>
              <a:t>Relationships are represented by diamonds</a:t>
            </a:r>
          </a:p>
          <a:p>
            <a:pPr marL="0" lvl="1">
              <a:buFont typeface="Arial" pitchFamily="34" charset="0"/>
              <a:buChar char="•"/>
            </a:pPr>
            <a:r>
              <a:rPr lang="en-US" dirty="0" smtClean="0"/>
              <a:t>Edges connect an entity set to its attributes and also connect a relationship to its entity sets</a:t>
            </a:r>
          </a:p>
          <a:p>
            <a:pPr marL="0" lvl="1">
              <a:buFont typeface="Arial" pitchFamily="34" charset="0"/>
              <a:buNone/>
            </a:pPr>
            <a:r>
              <a:rPr lang="en-US" b="1" dirty="0" smtClean="0"/>
              <a:t>The instances of an ERD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E/R diagram is a </a:t>
            </a:r>
            <a:r>
              <a:rPr lang="en-US" dirty="0" smtClean="0">
                <a:solidFill>
                  <a:srgbClr val="0070C0"/>
                </a:solidFill>
              </a:rPr>
              <a:t>notation</a:t>
            </a:r>
            <a:r>
              <a:rPr lang="en-US" dirty="0" smtClean="0"/>
              <a:t> for describing schema of database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Database is </a:t>
            </a:r>
            <a:r>
              <a:rPr lang="en-US" dirty="0" smtClean="0">
                <a:solidFill>
                  <a:srgbClr val="0070C0"/>
                </a:solidFill>
              </a:rPr>
              <a:t>not implemented</a:t>
            </a:r>
            <a:r>
              <a:rPr lang="en-US" dirty="0" smtClean="0"/>
              <a:t> in the E/R model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Instance of E/R diagram</a:t>
            </a:r>
            <a:r>
              <a:rPr lang="en-US" dirty="0" smtClean="0"/>
              <a:t> is a visualization of database being designed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current value of an entity set</a:t>
            </a:r>
            <a:r>
              <a:rPr lang="en-US" dirty="0" smtClean="0"/>
              <a:t> is the set of entities that belong to 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value of relationship</a:t>
            </a:r>
            <a:r>
              <a:rPr lang="en-US" dirty="0" smtClean="0"/>
              <a:t> is a relationship set, a set of tuples with one component for each related entity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From E/R Relationship to Relations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Relationships are represented by relation. The relation for a given relationship R has attributes: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For each entity set involved in relationship R, we take its key attributes as a part of the schema of the relation for R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If the relationship has attributes, then these are also attributes of relation R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If one entity set is involved several times in a relationship in different roles, then its key attributes each appear as many times as there are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Combining Relations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Suppose an entity set E and a many-one relationship R from E to F. We can combine two relations E and R into one relation with a schema consisting of: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All attributes of E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The key attributes of F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All attributes belonging to relationship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Handling Weak Entity Sets</a:t>
            </a:r>
          </a:p>
          <a:p>
            <a:pPr marL="0" lvl="1">
              <a:buFont typeface="Wingdings" pitchFamily="2" charset="2"/>
              <a:buChar char="q"/>
            </a:pPr>
            <a:r>
              <a:rPr lang="en-US" dirty="0" smtClean="0"/>
              <a:t>If W is a weak entity set, construct for W a relation whose schema consists of:</a:t>
            </a:r>
          </a:p>
          <a:p>
            <a:pPr marL="182880" lvl="2">
              <a:buFont typeface="Arial" pitchFamily="34" charset="0"/>
              <a:buChar char="•"/>
            </a:pPr>
            <a:r>
              <a:rPr lang="en-US" dirty="0" smtClean="0"/>
              <a:t>All attributes of W</a:t>
            </a:r>
          </a:p>
          <a:p>
            <a:pPr marL="182880" lvl="2">
              <a:buFont typeface="Arial" pitchFamily="34" charset="0"/>
              <a:buChar char="•"/>
            </a:pPr>
            <a:r>
              <a:rPr lang="en-US" dirty="0" smtClean="0"/>
              <a:t>All attributes of supporting relationships for W</a:t>
            </a:r>
          </a:p>
          <a:p>
            <a:pPr marL="182880" lvl="2">
              <a:buFont typeface="Arial" pitchFamily="34" charset="0"/>
              <a:buChar char="•"/>
            </a:pPr>
            <a:r>
              <a:rPr lang="en-US" dirty="0" smtClean="0"/>
              <a:t>For each supporting relationship for W, say a many-one relationship from W to entity set E, all the key attributes of E</a:t>
            </a:r>
          </a:p>
          <a:p>
            <a:pPr marL="0" lvl="1">
              <a:buFont typeface="Wingdings" pitchFamily="2" charset="2"/>
              <a:buChar char="q"/>
            </a:pPr>
            <a:r>
              <a:rPr lang="en-US" dirty="0" smtClean="0"/>
              <a:t>Rename attributes, if necessary, to avoid name conflicts</a:t>
            </a:r>
          </a:p>
          <a:p>
            <a:pPr marL="0" lvl="1">
              <a:buFont typeface="Wingdings" pitchFamily="2" charset="2"/>
              <a:buChar char="q"/>
            </a:pPr>
            <a:r>
              <a:rPr lang="en-US" dirty="0" smtClean="0"/>
              <a:t>Do not construct a relation for any supporting relationship for 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principal conversion strategies are:</a:t>
            </a:r>
          </a:p>
          <a:p>
            <a:pPr marL="0" lvl="1">
              <a:buFont typeface="Wingdings" pitchFamily="2" charset="2"/>
              <a:buChar char="q"/>
            </a:pPr>
            <a:r>
              <a:rPr lang="en-US" b="1" dirty="0" smtClean="0"/>
              <a:t>Follow E/R viewpoint</a:t>
            </a:r>
            <a:r>
              <a:rPr lang="en-US" dirty="0" smtClean="0"/>
              <a:t>: One relation for each subclass</a:t>
            </a:r>
          </a:p>
          <a:p>
            <a:pPr marL="182880" lvl="1" indent="0">
              <a:buFont typeface="Arial" pitchFamily="34" charset="0"/>
              <a:buChar char="•"/>
            </a:pPr>
            <a:r>
              <a:rPr lang="en-US" dirty="0" smtClean="0"/>
              <a:t>Key attribute(s).</a:t>
            </a:r>
          </a:p>
          <a:p>
            <a:pPr marL="182880" lvl="1" indent="0">
              <a:buFont typeface="Arial" pitchFamily="34" charset="0"/>
              <a:buChar char="•"/>
            </a:pPr>
            <a:r>
              <a:rPr lang="en-US" dirty="0" smtClean="0"/>
              <a:t>Attributes of that subclass</a:t>
            </a:r>
            <a:endParaRPr lang="en-US" dirty="0" smtClean="0">
              <a:solidFill>
                <a:srgbClr val="FF0000"/>
              </a:solidFill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b="1" dirty="0" smtClean="0"/>
              <a:t>Treat entities as object-oriented</a:t>
            </a:r>
            <a:r>
              <a:rPr lang="en-US" dirty="0" smtClean="0"/>
              <a:t>: One relation per subset of subclasses, with all relevant attributes</a:t>
            </a:r>
          </a:p>
          <a:p>
            <a:pPr marL="0" lvl="1">
              <a:buFont typeface="Wingdings" pitchFamily="2" charset="2"/>
              <a:buChar char="q"/>
            </a:pPr>
            <a:r>
              <a:rPr lang="en-US" b="1" dirty="0" smtClean="0"/>
              <a:t>Use null values</a:t>
            </a:r>
            <a:r>
              <a:rPr lang="en-US" dirty="0" smtClean="0"/>
              <a:t>: One relation; entities have NULL in attributes that don’t belong to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E/R Style Conversion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One relation for each entity set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Key attributes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All attributes of that entity set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No relation for ISA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 Object-Oriented Approach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One relation for each sub-tree of the hierarchy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All attributes of any entity set in the sub-tree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Using Null Values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Single relation for whole hierarchy of entity sets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All attributes belong to any entity set of the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Unified Modeling Language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UML is designed to model software, but has been adapted as a database modeling language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UML offers much the same capabilities as the E/R model, with the exception of multi-way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UML Classes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Classes are sets of objects, with attributes (</a:t>
            </a:r>
            <a:r>
              <a:rPr lang="en-US" i="1" dirty="0" smtClean="0">
                <a:solidFill>
                  <a:srgbClr val="FF0066"/>
                </a:solidFill>
              </a:rPr>
              <a:t>state</a:t>
            </a:r>
            <a:r>
              <a:rPr lang="en-US" dirty="0" smtClean="0"/>
              <a:t>) and methods (</a:t>
            </a:r>
            <a:r>
              <a:rPr lang="en-US" i="1" dirty="0" smtClean="0">
                <a:solidFill>
                  <a:srgbClr val="FF0066"/>
                </a:solidFill>
              </a:rPr>
              <a:t>behavior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 class in UML = an entity set in E/R model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E/R model and relational model don’t provide methods, but modern relational model does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Keys for UML classes</a:t>
            </a:r>
          </a:p>
          <a:p>
            <a:pPr marL="182880">
              <a:buFont typeface="Arial" pitchFamily="34" charset="0"/>
              <a:buChar char="•"/>
            </a:pPr>
            <a:r>
              <a:rPr lang="en-US" dirty="0" smtClean="0"/>
              <a:t>One UML class has one key, noted by PK as primary key for each attribute in the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Multiplicity of Binary E/R Relationships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binary relationship can connect any member of one of its entity sets to any number of members of the other entity set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Suppose R is a relationship connecting entity sets E and F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Each entity in F can be connected to many members of E, then R is </a:t>
            </a:r>
            <a:r>
              <a:rPr lang="en-US" b="1" u="sng" dirty="0" smtClean="0">
                <a:solidFill>
                  <a:srgbClr val="0070C0"/>
                </a:solidFill>
              </a:rPr>
              <a:t>many-one from E to F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An entity of either entity set can be connected to at most one entity of the other set, then R is </a:t>
            </a:r>
            <a:r>
              <a:rPr lang="en-US" b="1" u="sng" dirty="0" smtClean="0">
                <a:solidFill>
                  <a:srgbClr val="0070C0"/>
                </a:solidFill>
              </a:rPr>
              <a:t>one-one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An entity of either entity set can be connected to many entities of the other set, then R is </a:t>
            </a:r>
            <a:r>
              <a:rPr lang="en-US" b="1" u="sng" dirty="0" smtClean="0">
                <a:solidFill>
                  <a:srgbClr val="0070C0"/>
                </a:solidFill>
              </a:rPr>
              <a:t>many-many</a:t>
            </a:r>
          </a:p>
          <a:p>
            <a:pPr marL="0" lvl="1">
              <a:buFont typeface="Arial" pitchFamily="34" charset="0"/>
              <a:buNone/>
            </a:pPr>
            <a:r>
              <a:rPr lang="en-US" b="1" dirty="0" smtClean="0"/>
              <a:t>Representing Multiplicity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Show a </a:t>
            </a:r>
            <a:r>
              <a:rPr lang="en-US" b="1" dirty="0" smtClean="0">
                <a:solidFill>
                  <a:srgbClr val="0070C0"/>
                </a:solidFill>
              </a:rPr>
              <a:t>many-one</a:t>
            </a:r>
            <a:r>
              <a:rPr lang="en-US" dirty="0" smtClean="0"/>
              <a:t> relationship by an arrow entering the </a:t>
            </a:r>
            <a:r>
              <a:rPr lang="en-US" b="1" i="1" dirty="0" smtClean="0"/>
              <a:t>one </a:t>
            </a:r>
            <a:r>
              <a:rPr lang="en-US" dirty="0" smtClean="0"/>
              <a:t>side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Show a </a:t>
            </a:r>
            <a:r>
              <a:rPr lang="en-US" b="1" dirty="0" smtClean="0">
                <a:solidFill>
                  <a:srgbClr val="0070C0"/>
                </a:solidFill>
              </a:rPr>
              <a:t>one-one</a:t>
            </a:r>
            <a:r>
              <a:rPr lang="en-US" dirty="0" smtClean="0"/>
              <a:t> relationship by an arrows entering both entity sets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Consider the Movie database, and assume that a president can run only one studio, and a studio has only one president, so the relationship Runs is one-one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Associations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Binary relationship between classes is called an </a:t>
            </a:r>
            <a:r>
              <a:rPr lang="en-US" dirty="0" smtClean="0">
                <a:solidFill>
                  <a:srgbClr val="FF0000"/>
                </a:solidFill>
              </a:rPr>
              <a:t>association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Represented by named lines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Multiplicity at each end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i="1" dirty="0" smtClean="0"/>
              <a:t>m </a:t>
            </a:r>
            <a:r>
              <a:rPr lang="en-US" dirty="0" smtClean="0"/>
              <a:t>.. </a:t>
            </a:r>
            <a:r>
              <a:rPr lang="en-US" i="1" dirty="0" smtClean="0"/>
              <a:t>n</a:t>
            </a:r>
            <a:r>
              <a:rPr lang="en-US" dirty="0" smtClean="0"/>
              <a:t>  means between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 of these associate with one on the other end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* = “infinity”; e.g. 1..* means “at least one”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Association Classes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Attributes on associations are permitted.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Called an </a:t>
            </a:r>
            <a:r>
              <a:rPr lang="en-US" i="1" dirty="0" smtClean="0">
                <a:solidFill>
                  <a:srgbClr val="FF0066"/>
                </a:solidFill>
              </a:rPr>
              <a:t>association class</a:t>
            </a:r>
            <a:r>
              <a:rPr lang="en-US" dirty="0" smtClean="0"/>
              <a:t>.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Analogous to attributes on relationships in E/R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Subclasses in UML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Like E/R, but subclass points to super-class with a line ending in a triangle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subclasses of a class can be: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66"/>
                </a:solidFill>
              </a:rPr>
              <a:t>Complete</a:t>
            </a:r>
            <a:r>
              <a:rPr lang="en-US" dirty="0" smtClean="0"/>
              <a:t>  (every object is in at least one subclass) or </a:t>
            </a:r>
            <a:r>
              <a:rPr lang="en-US" i="1" dirty="0" smtClean="0">
                <a:solidFill>
                  <a:srgbClr val="FF0066"/>
                </a:solidFill>
              </a:rPr>
              <a:t>partial</a:t>
            </a:r>
            <a:endParaRPr lang="en-US" dirty="0" smtClean="0"/>
          </a:p>
          <a:p>
            <a:pPr marL="182880" lvl="1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66"/>
                </a:solidFill>
              </a:rPr>
              <a:t>Disjoint</a:t>
            </a:r>
            <a:r>
              <a:rPr lang="en-US" dirty="0" smtClean="0"/>
              <a:t>  (object in at most one subclass) or </a:t>
            </a:r>
            <a:r>
              <a:rPr lang="en-US" i="1" dirty="0" smtClean="0">
                <a:solidFill>
                  <a:srgbClr val="FF0066"/>
                </a:solidFill>
              </a:rPr>
              <a:t>overlapping</a:t>
            </a:r>
            <a:endParaRPr lang="en-US" b="1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Aggregations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Relationships with implication that the objects on one side are “owned by” or are part of objects on the other side.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Represented by an open diamond at the end of the connecting line, at the “owner” side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label at the diamond end must be 0..1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aggregation is a many-one association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Compositions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Like aggregations, but with the implication that every object is definitely owned by one object on the other side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Represented by an solid black diamond at the end of the connecting line, at the “owner” side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label at the diamond end must be 1..1</a:t>
            </a:r>
          </a:p>
          <a:p>
            <a:pPr>
              <a:buFont typeface="Wingdings" pitchFamily="2" charset="2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Multi-way Relationships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Sometimes, we need a relationship that connects more than two entity sets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Ternary (three-way) or higher degree relationships are rare, but they occasionally are necessary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multi-way relationship is represented by lines from the relationship diamond to each of the involved entity sets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Roles in Relationships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Sometimes an entity set appears more than once in a single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draw as many lines from the relationship to the entity set as the entity set appears in the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Label the edges between the relationship and the entity set with names called </a:t>
            </a:r>
            <a:r>
              <a:rPr lang="en-US" b="1" dirty="0" smtClean="0">
                <a:solidFill>
                  <a:srgbClr val="0070C0"/>
                </a:solidFill>
              </a:rPr>
              <a:t>roles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Attributes on Relationships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Sometimes it is useful to attach an attributes to a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Think of this attribute as a property of tuples in the relationship set</a:t>
            </a:r>
          </a:p>
          <a:p>
            <a:pPr>
              <a:buFont typeface="Arial" pitchFamily="34" charset="0"/>
              <a:buNone/>
            </a:pPr>
            <a:r>
              <a:rPr lang="en-US" b="1" dirty="0" smtClean="0"/>
              <a:t>Example</a:t>
            </a:r>
          </a:p>
          <a:p>
            <a:r>
              <a:rPr lang="en-US" dirty="0" smtClean="0"/>
              <a:t>Consider the contracts between a star and studio for a movie. We wish to record the salary associated with this contract. How can we do that?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associate it with the star?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No, a star might get different salaries for different movies</a:t>
            </a:r>
          </a:p>
          <a:p>
            <a:pPr marL="0" lvl="1">
              <a:buFont typeface="Arial" pitchFamily="34" charset="0"/>
              <a:buChar char="•"/>
            </a:pPr>
            <a:r>
              <a:rPr lang="en-US" dirty="0" smtClean="0"/>
              <a:t>We associate it with the studio?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No, they may pay different salaries for different stars</a:t>
            </a:r>
          </a:p>
          <a:p>
            <a:pPr marL="0"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We just can associate a unique salary with the Contracts relationship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Attributes on Relationships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Instead of using attributes on relationship, we can use a new entity set, whose entities have the attributes ascribed to the relationship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Converting Multi-way Relationships to Binary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Any multi-way relationship can be converted to a collection of binary, many-one relationships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One connecting entity set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Collection of many-one relationships from connecting entity set to each of related entity sets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Subclasses in E/R Model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Subclass = special-case entity set = fewer entities = more properties (attributes)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ISA relationship from entity set A to entity set 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ISA is a special kind of relationship with a special notation: a triangle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7C2A9-DAE5-4834-AD17-5D407558D5C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95600" y="40502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Presenter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TRINH HOANG NAM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MSc.</a:t>
            </a:r>
            <a:endParaRPr lang="en-US" sz="16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just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just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just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7345110" y="6474023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</a:rPr>
              <a:t>namth36@fe.edu.vn</a:t>
            </a:r>
            <a:endParaRPr lang="en-US" sz="1400" u="none">
              <a:solidFill>
                <a:srgbClr val="5BB9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DBI:</a:t>
            </a:r>
            <a:r>
              <a:rPr lang="en-US" sz="1200" b="1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High level database model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15" imgW="3646321" imgH="3931376" progId="">
                  <p:embed/>
                </p:oleObj>
              </mc:Choice>
              <mc:Fallback>
                <p:oleObj name="Image" r:id="rId15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17" imgW="2575783" imgH="2545301" progId="">
                  <p:embed/>
                </p:oleObj>
              </mc:Choice>
              <mc:Fallback>
                <p:oleObj name="Image" r:id="rId17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HIGH LEVEL DATABASE MODEL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Contracts relationship involves two studios, a star, a movie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Relationships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3618963"/>
            <a:ext cx="990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Stars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618963"/>
            <a:ext cx="1219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Movies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3581400"/>
            <a:ext cx="2057400" cy="533400"/>
            <a:chOff x="4495800" y="4038600"/>
            <a:chExt cx="1321310" cy="533400"/>
          </a:xfrm>
        </p:grpSpPr>
        <p:sp>
          <p:nvSpPr>
            <p:cNvPr id="7" name="Diamond 6"/>
            <p:cNvSpPr/>
            <p:nvPr/>
          </p:nvSpPr>
          <p:spPr>
            <a:xfrm>
              <a:off x="4495800" y="4038600"/>
              <a:ext cx="990600" cy="533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8200" y="4126468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Contracts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22879" y="4953000"/>
            <a:ext cx="1219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Studios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>
            <a:stCxn id="7" idx="3"/>
            <a:endCxn id="5" idx="1"/>
          </p:cNvCxnSpPr>
          <p:nvPr/>
        </p:nvCxnSpPr>
        <p:spPr>
          <a:xfrm flipV="1">
            <a:off x="5200054" y="3847563"/>
            <a:ext cx="895946" cy="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7" idx="1"/>
          </p:cNvCxnSpPr>
          <p:nvPr/>
        </p:nvCxnSpPr>
        <p:spPr>
          <a:xfrm>
            <a:off x="2819400" y="3847563"/>
            <a:ext cx="838200" cy="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1"/>
            <a:endCxn id="9" idx="1"/>
          </p:cNvCxnSpPr>
          <p:nvPr/>
        </p:nvCxnSpPr>
        <p:spPr>
          <a:xfrm rot="10800000" flipV="1">
            <a:off x="3822879" y="3853934"/>
            <a:ext cx="72022" cy="1327666"/>
          </a:xfrm>
          <a:prstGeom prst="curvedConnector3">
            <a:avLst>
              <a:gd name="adj1" fmla="val 417403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0800000" flipV="1">
            <a:off x="5033378" y="3886200"/>
            <a:ext cx="72022" cy="1327666"/>
          </a:xfrm>
          <a:prstGeom prst="curvedConnector3">
            <a:avLst>
              <a:gd name="adj1" fmla="val -26210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24577" y="4267200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Studio </a:t>
            </a:r>
          </a:p>
          <a:p>
            <a:r>
              <a:rPr lang="en-US" dirty="0" smtClean="0"/>
              <a:t>of star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40764" y="426720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Producing</a:t>
            </a:r>
          </a:p>
          <a:p>
            <a:r>
              <a:rPr lang="en-US" dirty="0" smtClean="0"/>
              <a:t>studio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contracts between a star and studio for a movie. We wish to record the salary associated with this contract. How can we do that?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on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on Relationships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1752600"/>
            <a:ext cx="7696200" cy="4495800"/>
            <a:chOff x="1600200" y="2438400"/>
            <a:chExt cx="7086600" cy="3886200"/>
          </a:xfrm>
        </p:grpSpPr>
        <p:sp>
          <p:nvSpPr>
            <p:cNvPr id="14" name="Rectangle 13"/>
            <p:cNvSpPr/>
            <p:nvPr/>
          </p:nvSpPr>
          <p:spPr>
            <a:xfrm>
              <a:off x="1981200" y="32766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Stars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Group 13"/>
            <p:cNvGrpSpPr/>
            <p:nvPr/>
          </p:nvGrpSpPr>
          <p:grpSpPr>
            <a:xfrm>
              <a:off x="4191000" y="3352800"/>
              <a:ext cx="1219200" cy="533400"/>
              <a:chOff x="4191000" y="5029200"/>
              <a:chExt cx="1219200" cy="533400"/>
            </a:xfrm>
          </p:grpSpPr>
          <p:sp>
            <p:nvSpPr>
              <p:cNvPr id="47" name="Diamond 46"/>
              <p:cNvSpPr/>
              <p:nvPr/>
            </p:nvSpPr>
            <p:spPr>
              <a:xfrm>
                <a:off x="4191000" y="5029200"/>
                <a:ext cx="12192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267200" y="5117068"/>
                <a:ext cx="1079275" cy="319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Contracts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1600200" y="24384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00200" y="2438400"/>
              <a:ext cx="701411" cy="319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9400" y="2438400"/>
              <a:ext cx="925767" cy="319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Straight Connector 34"/>
            <p:cNvCxnSpPr>
              <a:stCxn id="20" idx="2"/>
              <a:endCxn id="14" idx="0"/>
            </p:cNvCxnSpPr>
            <p:nvPr/>
          </p:nvCxnSpPr>
          <p:spPr>
            <a:xfrm rot="16200000" flipH="1">
              <a:off x="1973280" y="2735279"/>
              <a:ext cx="518947" cy="56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2" idx="2"/>
              <a:endCxn id="14" idx="0"/>
            </p:cNvCxnSpPr>
            <p:nvPr/>
          </p:nvCxnSpPr>
          <p:spPr>
            <a:xfrm rot="5400000">
              <a:off x="2638969" y="2633285"/>
              <a:ext cx="518947" cy="767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3674857" y="4648200"/>
              <a:ext cx="2373567" cy="1676400"/>
              <a:chOff x="3276600" y="4343400"/>
              <a:chExt cx="2373567" cy="16764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886200" y="4343400"/>
                <a:ext cx="1066800" cy="6858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Studios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276600" y="56388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276600" y="5638800"/>
                <a:ext cx="701411" cy="319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name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724400" y="5638800"/>
                <a:ext cx="925767" cy="381000"/>
                <a:chOff x="1752600" y="5638800"/>
                <a:chExt cx="925767" cy="3810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752600" y="5638800"/>
                  <a:ext cx="9144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752600" y="5638800"/>
                  <a:ext cx="925767" cy="319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address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37" name="Straight Connector 36"/>
              <p:cNvCxnSpPr>
                <a:stCxn id="24" idx="0"/>
                <a:endCxn id="16" idx="2"/>
              </p:cNvCxnSpPr>
              <p:nvPr/>
            </p:nvCxnSpPr>
            <p:spPr>
              <a:xfrm rot="5400000" flipH="1" flipV="1">
                <a:off x="3718653" y="4937854"/>
                <a:ext cx="609599" cy="7922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26" idx="0"/>
                <a:endCxn id="16" idx="2"/>
              </p:cNvCxnSpPr>
              <p:nvPr/>
            </p:nvCxnSpPr>
            <p:spPr>
              <a:xfrm rot="16200000" flipV="1">
                <a:off x="4498643" y="4950158"/>
                <a:ext cx="609599" cy="7676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6553200" y="2438400"/>
              <a:ext cx="2133600" cy="2286000"/>
              <a:chOff x="5943600" y="2971800"/>
              <a:chExt cx="2133600" cy="2286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943600" y="3810000"/>
                <a:ext cx="1066800" cy="6858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Movies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113257" y="2971800"/>
                <a:ext cx="592343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113257" y="2971800"/>
                <a:ext cx="500671" cy="319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title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332457" y="2971800"/>
                <a:ext cx="668543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32457" y="2971800"/>
                <a:ext cx="583328" cy="319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year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96000" y="48768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96000" y="4876800"/>
                <a:ext cx="748644" cy="319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length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315200" y="48768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315200" y="4876800"/>
                <a:ext cx="713219" cy="319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genre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9" name="Straight Connector 38"/>
              <p:cNvCxnSpPr>
                <a:stCxn id="28" idx="2"/>
                <a:endCxn id="15" idx="0"/>
              </p:cNvCxnSpPr>
              <p:nvPr/>
            </p:nvCxnSpPr>
            <p:spPr>
              <a:xfrm rot="16200000" flipH="1">
                <a:off x="6160823" y="3493822"/>
                <a:ext cx="518947" cy="1134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5" idx="0"/>
                <a:endCxn id="30" idx="1"/>
              </p:cNvCxnSpPr>
              <p:nvPr/>
            </p:nvCxnSpPr>
            <p:spPr>
              <a:xfrm rot="5400000" flipH="1" flipV="1">
                <a:off x="6565442" y="3042985"/>
                <a:ext cx="678573" cy="8554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5" idx="2"/>
                <a:endCxn id="32" idx="0"/>
              </p:cNvCxnSpPr>
              <p:nvPr/>
            </p:nvCxnSpPr>
            <p:spPr>
              <a:xfrm rot="5400000">
                <a:off x="6283162" y="4682960"/>
                <a:ext cx="381000" cy="6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5" idx="3"/>
                <a:endCxn id="34" idx="0"/>
              </p:cNvCxnSpPr>
              <p:nvPr/>
            </p:nvCxnSpPr>
            <p:spPr>
              <a:xfrm>
                <a:off x="7010400" y="4152900"/>
                <a:ext cx="66141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>
              <a:off x="5410200" y="3619500"/>
              <a:ext cx="1143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4" idx="3"/>
            </p:cNvCxnSpPr>
            <p:nvPr/>
          </p:nvCxnSpPr>
          <p:spPr>
            <a:xfrm>
              <a:off x="3048000" y="3619500"/>
              <a:ext cx="1143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16200000" flipH="1">
              <a:off x="4428228" y="4258571"/>
              <a:ext cx="762000" cy="1725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4393842" y="2590800"/>
              <a:ext cx="838200" cy="381000"/>
              <a:chOff x="4191000" y="2362200"/>
              <a:chExt cx="838200" cy="381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191000" y="2362200"/>
                <a:ext cx="8382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191000" y="2362200"/>
                <a:ext cx="772260" cy="319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Salary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 rot="5400000" flipH="1" flipV="1">
              <a:off x="4606552" y="3154180"/>
              <a:ext cx="392668" cy="4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on Relationships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295400" y="1600200"/>
            <a:ext cx="7099171" cy="4648200"/>
            <a:chOff x="1295400" y="1600200"/>
            <a:chExt cx="7099171" cy="4648200"/>
          </a:xfrm>
        </p:grpSpPr>
        <p:sp>
          <p:nvSpPr>
            <p:cNvPr id="4" name="Rectangle 3"/>
            <p:cNvSpPr/>
            <p:nvPr/>
          </p:nvSpPr>
          <p:spPr>
            <a:xfrm>
              <a:off x="1676400" y="32004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Stars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3886200" y="3276600"/>
              <a:ext cx="1219200" cy="533400"/>
              <a:chOff x="4191000" y="5029200"/>
              <a:chExt cx="1219200" cy="533400"/>
            </a:xfrm>
          </p:grpSpPr>
          <p:sp>
            <p:nvSpPr>
              <p:cNvPr id="6" name="Diamond 5"/>
              <p:cNvSpPr/>
              <p:nvPr/>
            </p:nvSpPr>
            <p:spPr>
              <a:xfrm>
                <a:off x="4191000" y="5029200"/>
                <a:ext cx="12192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191000" y="5117068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Contracts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1295400" y="23622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5400" y="23622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514600" y="23622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23622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Connector 11"/>
            <p:cNvCxnSpPr>
              <a:stCxn id="9" idx="2"/>
              <a:endCxn id="4" idx="0"/>
            </p:cNvCxnSpPr>
            <p:nvPr/>
          </p:nvCxnSpPr>
          <p:spPr>
            <a:xfrm rot="16200000" flipH="1">
              <a:off x="1708603" y="2699203"/>
              <a:ext cx="468868" cy="533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2"/>
              <a:endCxn id="4" idx="0"/>
            </p:cNvCxnSpPr>
            <p:nvPr/>
          </p:nvCxnSpPr>
          <p:spPr>
            <a:xfrm rot="5400000">
              <a:off x="2379117" y="2562215"/>
              <a:ext cx="468868" cy="807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344299" y="4572000"/>
              <a:ext cx="2453203" cy="1676400"/>
              <a:chOff x="3276600" y="4343400"/>
              <a:chExt cx="2453203" cy="1676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886200" y="4343400"/>
                <a:ext cx="1066800" cy="6858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Studios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76600" y="56388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76600" y="5638800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name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8" name="Group 57"/>
              <p:cNvGrpSpPr/>
              <p:nvPr/>
            </p:nvGrpSpPr>
            <p:grpSpPr>
              <a:xfrm>
                <a:off x="4724400" y="5638800"/>
                <a:ext cx="1005403" cy="381000"/>
                <a:chOff x="1752600" y="5638800"/>
                <a:chExt cx="1005403" cy="3810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752600" y="5638800"/>
                  <a:ext cx="9144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752600" y="5638800"/>
                  <a:ext cx="1005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address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9" name="Straight Connector 18"/>
              <p:cNvCxnSpPr>
                <a:stCxn id="17" idx="0"/>
                <a:endCxn id="15" idx="2"/>
              </p:cNvCxnSpPr>
              <p:nvPr/>
            </p:nvCxnSpPr>
            <p:spPr>
              <a:xfrm rot="5400000" flipH="1" flipV="1">
                <a:off x="3733737" y="4952937"/>
                <a:ext cx="609600" cy="7621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2" idx="0"/>
                <a:endCxn id="15" idx="2"/>
              </p:cNvCxnSpPr>
              <p:nvPr/>
            </p:nvCxnSpPr>
            <p:spPr>
              <a:xfrm rot="16200000" flipV="1">
                <a:off x="4518551" y="4930249"/>
                <a:ext cx="609600" cy="8075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248400" y="2362200"/>
              <a:ext cx="2146171" cy="2286000"/>
              <a:chOff x="5943600" y="2971800"/>
              <a:chExt cx="2146171" cy="2286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943600" y="3810000"/>
                <a:ext cx="1066800" cy="6858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Movies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13257" y="2971800"/>
                <a:ext cx="592343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13257" y="297180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title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332457" y="2971800"/>
                <a:ext cx="668543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32457" y="297180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year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48768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096000" y="4876800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length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315200" y="48768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315200" y="48768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genre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3" name="Straight Connector 32"/>
              <p:cNvCxnSpPr>
                <a:stCxn id="26" idx="2"/>
                <a:endCxn id="24" idx="0"/>
              </p:cNvCxnSpPr>
              <p:nvPr/>
            </p:nvCxnSpPr>
            <p:spPr>
              <a:xfrm rot="16200000" flipH="1">
                <a:off x="6196629" y="3529629"/>
                <a:ext cx="468868" cy="91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4" idx="0"/>
                <a:endCxn id="28" idx="1"/>
              </p:cNvCxnSpPr>
              <p:nvPr/>
            </p:nvCxnSpPr>
            <p:spPr>
              <a:xfrm rot="5400000" flipH="1" flipV="1">
                <a:off x="6577961" y="3055505"/>
                <a:ext cx="653534" cy="8554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4" idx="2"/>
                <a:endCxn id="30" idx="0"/>
              </p:cNvCxnSpPr>
              <p:nvPr/>
            </p:nvCxnSpPr>
            <p:spPr>
              <a:xfrm rot="16200000" flipH="1">
                <a:off x="6303669" y="4669130"/>
                <a:ext cx="381000" cy="343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4" idx="3"/>
                <a:endCxn id="32" idx="0"/>
              </p:cNvCxnSpPr>
              <p:nvPr/>
            </p:nvCxnSpPr>
            <p:spPr>
              <a:xfrm>
                <a:off x="7010400" y="4152900"/>
                <a:ext cx="692086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>
              <a:off x="5105400" y="3543300"/>
              <a:ext cx="1143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" idx="3"/>
            </p:cNvCxnSpPr>
            <p:nvPr/>
          </p:nvCxnSpPr>
          <p:spPr>
            <a:xfrm>
              <a:off x="2743200" y="3543300"/>
              <a:ext cx="1143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2"/>
              <a:endCxn id="15" idx="0"/>
            </p:cNvCxnSpPr>
            <p:nvPr/>
          </p:nvCxnSpPr>
          <p:spPr>
            <a:xfrm rot="5400000">
              <a:off x="4110550" y="4186750"/>
              <a:ext cx="762000" cy="85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4089042" y="1600200"/>
              <a:ext cx="838691" cy="381000"/>
              <a:chOff x="4191000" y="2362200"/>
              <a:chExt cx="838691" cy="3810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191000" y="2362200"/>
                <a:ext cx="8382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000" y="236220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Salary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3" name="Straight Connector 42"/>
            <p:cNvCxnSpPr>
              <a:stCxn id="44" idx="0"/>
            </p:cNvCxnSpPr>
            <p:nvPr/>
          </p:nvCxnSpPr>
          <p:spPr>
            <a:xfrm rot="5400000" flipH="1" flipV="1">
              <a:off x="4377953" y="2087381"/>
              <a:ext cx="240267" cy="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962400" y="22098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Salaries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Straight Arrow Connector 46"/>
            <p:cNvCxnSpPr>
              <a:stCxn id="6" idx="0"/>
              <a:endCxn id="44" idx="2"/>
            </p:cNvCxnSpPr>
            <p:nvPr/>
          </p:nvCxnSpPr>
          <p:spPr>
            <a:xfrm rot="5400000" flipH="1" flipV="1">
              <a:off x="4305300" y="3086100"/>
              <a:ext cx="381000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Contracts relationship involves two studios, a star, a movie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Multi-way Relationships to Binary</a:t>
            </a:r>
            <a:endParaRPr lang="en-US" dirty="0"/>
          </a:p>
        </p:txBody>
      </p:sp>
      <p:grpSp>
        <p:nvGrpSpPr>
          <p:cNvPr id="6" name="Group 48"/>
          <p:cNvGrpSpPr/>
          <p:nvPr/>
        </p:nvGrpSpPr>
        <p:grpSpPr>
          <a:xfrm>
            <a:off x="2057400" y="3505200"/>
            <a:ext cx="5486400" cy="1828800"/>
            <a:chOff x="1828800" y="3048000"/>
            <a:chExt cx="5486400" cy="1828800"/>
          </a:xfrm>
        </p:grpSpPr>
        <p:sp>
          <p:nvSpPr>
            <p:cNvPr id="4" name="Rectangle 3"/>
            <p:cNvSpPr/>
            <p:nvPr/>
          </p:nvSpPr>
          <p:spPr>
            <a:xfrm>
              <a:off x="1828800" y="3085563"/>
              <a:ext cx="9906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Stars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3085563"/>
              <a:ext cx="1219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Movies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5"/>
            <p:cNvGrpSpPr/>
            <p:nvPr/>
          </p:nvGrpSpPr>
          <p:grpSpPr>
            <a:xfrm>
              <a:off x="3657598" y="3048000"/>
              <a:ext cx="1542454" cy="533400"/>
              <a:chOff x="4495800" y="4038600"/>
              <a:chExt cx="990600" cy="533400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4495800" y="4038600"/>
                <a:ext cx="9906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48200" y="4126468"/>
                <a:ext cx="75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Contracts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822879" y="4419600"/>
              <a:ext cx="1219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Studios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>
              <a:stCxn id="7" idx="3"/>
              <a:endCxn id="5" idx="1"/>
            </p:cNvCxnSpPr>
            <p:nvPr/>
          </p:nvCxnSpPr>
          <p:spPr>
            <a:xfrm flipV="1">
              <a:off x="5200054" y="3314163"/>
              <a:ext cx="895946" cy="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7" idx="1"/>
            </p:cNvCxnSpPr>
            <p:nvPr/>
          </p:nvCxnSpPr>
          <p:spPr>
            <a:xfrm>
              <a:off x="2819400" y="3314163"/>
              <a:ext cx="838200" cy="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8" idx="1"/>
              <a:endCxn id="9" idx="1"/>
            </p:cNvCxnSpPr>
            <p:nvPr/>
          </p:nvCxnSpPr>
          <p:spPr>
            <a:xfrm rot="10800000" flipV="1">
              <a:off x="3822879" y="3320534"/>
              <a:ext cx="72022" cy="1327666"/>
            </a:xfrm>
            <a:prstGeom prst="curvedConnector3">
              <a:avLst>
                <a:gd name="adj1" fmla="val 41740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/>
            <p:nvPr/>
          </p:nvCxnSpPr>
          <p:spPr>
            <a:xfrm rot="10800000" flipV="1">
              <a:off x="5033378" y="3352800"/>
              <a:ext cx="72022" cy="1327666"/>
            </a:xfrm>
            <a:prstGeom prst="curvedConnector3">
              <a:avLst>
                <a:gd name="adj1" fmla="val -262107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24577" y="3733800"/>
              <a:ext cx="909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Studio </a:t>
              </a:r>
            </a:p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of star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40764" y="3733800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Producing</a:t>
              </a:r>
            </a:p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studio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Contracts relationship involves two studios, a star, a movie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Multi-way Relationships to Binary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600200" y="3505200"/>
            <a:ext cx="6248400" cy="2667000"/>
            <a:chOff x="1600200" y="3505200"/>
            <a:chExt cx="6248400" cy="2667000"/>
          </a:xfrm>
        </p:grpSpPr>
        <p:sp>
          <p:nvSpPr>
            <p:cNvPr id="5" name="Rectangle 4"/>
            <p:cNvSpPr/>
            <p:nvPr/>
          </p:nvSpPr>
          <p:spPr>
            <a:xfrm>
              <a:off x="1791237" y="3581400"/>
              <a:ext cx="9906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Stars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53200" y="3505200"/>
              <a:ext cx="1219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Movies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27679" y="5715000"/>
              <a:ext cx="1219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Studios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4800" y="4343400"/>
              <a:ext cx="1219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Contracts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600200" y="4267200"/>
              <a:ext cx="1371600" cy="685800"/>
              <a:chOff x="1676400" y="3581400"/>
              <a:chExt cx="1371600" cy="685800"/>
            </a:xfrm>
          </p:grpSpPr>
          <p:sp>
            <p:nvSpPr>
              <p:cNvPr id="27" name="Diamond 26"/>
              <p:cNvSpPr/>
              <p:nvPr/>
            </p:nvSpPr>
            <p:spPr>
              <a:xfrm>
                <a:off x="1676400" y="3581400"/>
                <a:ext cx="1371600" cy="6858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05000" y="3733800"/>
                <a:ext cx="89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Star-of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477000" y="4191000"/>
              <a:ext cx="1371600" cy="685800"/>
              <a:chOff x="6019800" y="3505200"/>
              <a:chExt cx="1371600" cy="685800"/>
            </a:xfrm>
          </p:grpSpPr>
          <p:sp>
            <p:nvSpPr>
              <p:cNvPr id="20" name="Diamond 19"/>
              <p:cNvSpPr/>
              <p:nvPr/>
            </p:nvSpPr>
            <p:spPr>
              <a:xfrm>
                <a:off x="6019800" y="3505200"/>
                <a:ext cx="1371600" cy="6858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172200" y="3657600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Movie-of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600200" y="5257800"/>
              <a:ext cx="1371600" cy="722531"/>
              <a:chOff x="1828800" y="4953000"/>
              <a:chExt cx="1371600" cy="722531"/>
            </a:xfrm>
          </p:grpSpPr>
          <p:sp>
            <p:nvSpPr>
              <p:cNvPr id="28" name="Diamond 27"/>
              <p:cNvSpPr/>
              <p:nvPr/>
            </p:nvSpPr>
            <p:spPr>
              <a:xfrm>
                <a:off x="1828800" y="4953000"/>
                <a:ext cx="1371600" cy="6858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93033" y="5029200"/>
                <a:ext cx="878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Studio</a:t>
                </a:r>
              </a:p>
              <a:p>
                <a:r>
                  <a:rPr lang="en-US" dirty="0" smtClean="0"/>
                  <a:t>of star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477000" y="5257800"/>
              <a:ext cx="1371600" cy="685800"/>
              <a:chOff x="6172200" y="4953000"/>
              <a:chExt cx="1371600" cy="685800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172200" y="4953000"/>
                <a:ext cx="1371600" cy="6858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48400" y="4953000"/>
                <a:ext cx="12362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Producing</a:t>
                </a:r>
              </a:p>
              <a:p>
                <a:r>
                  <a:rPr lang="en-US" dirty="0" smtClean="0"/>
                  <a:t>studio</a:t>
                </a:r>
                <a:endParaRPr lang="en-US" dirty="0"/>
              </a:p>
            </p:txBody>
          </p:sp>
        </p:grpSp>
        <p:cxnSp>
          <p:nvCxnSpPr>
            <p:cNvPr id="34" name="Straight Arrow Connector 33"/>
            <p:cNvCxnSpPr>
              <a:endCxn id="5" idx="2"/>
            </p:cNvCxnSpPr>
            <p:nvPr/>
          </p:nvCxnSpPr>
          <p:spPr>
            <a:xfrm rot="5400000" flipH="1" flipV="1">
              <a:off x="2019568" y="4305032"/>
              <a:ext cx="533400" cy="5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7" idx="1"/>
            </p:cNvCxnSpPr>
            <p:nvPr/>
          </p:nvCxnSpPr>
          <p:spPr>
            <a:xfrm flipV="1">
              <a:off x="2971800" y="4572000"/>
              <a:ext cx="11430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7" idx="3"/>
            </p:cNvCxnSpPr>
            <p:nvPr/>
          </p:nvCxnSpPr>
          <p:spPr>
            <a:xfrm flipV="1">
              <a:off x="5334000" y="4533900"/>
              <a:ext cx="11430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6" idx="2"/>
            </p:cNvCxnSpPr>
            <p:nvPr/>
          </p:nvCxnSpPr>
          <p:spPr>
            <a:xfrm rot="5400000" flipH="1" flipV="1">
              <a:off x="6934200" y="41910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8" idx="3"/>
            </p:cNvCxnSpPr>
            <p:nvPr/>
          </p:nvCxnSpPr>
          <p:spPr>
            <a:xfrm rot="5400000">
              <a:off x="6254840" y="5035640"/>
              <a:ext cx="1588" cy="1815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8" idx="1"/>
            </p:cNvCxnSpPr>
            <p:nvPr/>
          </p:nvCxnSpPr>
          <p:spPr>
            <a:xfrm rot="5400000" flipH="1" flipV="1">
              <a:off x="3197382" y="5050035"/>
              <a:ext cx="36731" cy="18238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17" idx="2"/>
            </p:cNvCxnSpPr>
            <p:nvPr/>
          </p:nvCxnSpPr>
          <p:spPr>
            <a:xfrm rot="10800000">
              <a:off x="4724400" y="4800600"/>
              <a:ext cx="1828800" cy="780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17" idx="2"/>
            </p:cNvCxnSpPr>
            <p:nvPr/>
          </p:nvCxnSpPr>
          <p:spPr>
            <a:xfrm flipV="1">
              <a:off x="2819400" y="4800600"/>
              <a:ext cx="19050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Cartoons and Murder Mysteries are the special kinds of movies, with some special properties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 in E/R Model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295400" y="3352800"/>
            <a:ext cx="6795181" cy="2902857"/>
            <a:chOff x="1295400" y="3574143"/>
            <a:chExt cx="6795181" cy="2902857"/>
          </a:xfrm>
        </p:grpSpPr>
        <p:grpSp>
          <p:nvGrpSpPr>
            <p:cNvPr id="54" name="Group 53"/>
            <p:cNvGrpSpPr/>
            <p:nvPr/>
          </p:nvGrpSpPr>
          <p:grpSpPr>
            <a:xfrm>
              <a:off x="2857095" y="4677230"/>
              <a:ext cx="1273107" cy="1248227"/>
              <a:chOff x="2857095" y="4677230"/>
              <a:chExt cx="1273107" cy="1248227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3053674" y="5029200"/>
                <a:ext cx="470981" cy="41365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88326" y="5098143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isa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" name="Straight Connector 11"/>
              <p:cNvCxnSpPr>
                <a:stCxn id="7" idx="0"/>
                <a:endCxn id="4" idx="1"/>
              </p:cNvCxnSpPr>
              <p:nvPr/>
            </p:nvCxnSpPr>
            <p:spPr>
              <a:xfrm rot="5400000" flipH="1" flipV="1">
                <a:off x="3533698" y="4432697"/>
                <a:ext cx="351971" cy="841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2"/>
                <a:endCxn id="5" idx="0"/>
              </p:cNvCxnSpPr>
              <p:nvPr/>
            </p:nvCxnSpPr>
            <p:spPr>
              <a:xfrm rot="5400000">
                <a:off x="2863624" y="5460946"/>
                <a:ext cx="457982" cy="471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311707" y="4677229"/>
              <a:ext cx="1622493" cy="1248228"/>
              <a:chOff x="5274013" y="4677229"/>
              <a:chExt cx="1622493" cy="1248228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879560" y="5029200"/>
                <a:ext cx="470981" cy="41365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14211" y="5098143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isa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" name="Straight Connector 18"/>
              <p:cNvCxnSpPr>
                <a:stCxn id="4" idx="3"/>
                <a:endCxn id="9" idx="0"/>
              </p:cNvCxnSpPr>
              <p:nvPr/>
            </p:nvCxnSpPr>
            <p:spPr>
              <a:xfrm>
                <a:off x="5274013" y="4677229"/>
                <a:ext cx="841038" cy="3519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0" idx="2"/>
                <a:endCxn id="6" idx="0"/>
              </p:cNvCxnSpPr>
              <p:nvPr/>
            </p:nvCxnSpPr>
            <p:spPr>
              <a:xfrm rot="16200000" flipH="1">
                <a:off x="6296272" y="5325223"/>
                <a:ext cx="457982" cy="742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919110" y="3574143"/>
              <a:ext cx="3667738" cy="1378857"/>
              <a:chOff x="2919110" y="3581400"/>
              <a:chExt cx="3667738" cy="137885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130202" y="4408714"/>
                <a:ext cx="1143811" cy="551543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Movies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2919110" y="3581400"/>
                <a:ext cx="3667738" cy="827315"/>
                <a:chOff x="2919110" y="3581400"/>
                <a:chExt cx="3667738" cy="827315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2919110" y="3581402"/>
                  <a:ext cx="813043" cy="369332"/>
                  <a:chOff x="3886200" y="2743200"/>
                  <a:chExt cx="920795" cy="408209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3886200" y="2743200"/>
                    <a:ext cx="8382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886200" y="2743200"/>
                    <a:ext cx="920795" cy="4082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length</a:t>
                    </a:r>
                    <a:endParaRPr lang="en-US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6" name="Oval 25"/>
                <p:cNvSpPr/>
                <p:nvPr/>
              </p:nvSpPr>
              <p:spPr>
                <a:xfrm>
                  <a:off x="3861070" y="3581400"/>
                  <a:ext cx="740113" cy="3447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995636" y="3581400"/>
                  <a:ext cx="5437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title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803032" y="3581400"/>
                  <a:ext cx="740113" cy="3447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937598" y="3581400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year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744994" y="3581400"/>
                  <a:ext cx="740113" cy="3447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812277" y="3581400"/>
                  <a:ext cx="7745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genre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3" name="Straight Connector 32"/>
                <p:cNvCxnSpPr>
                  <a:stCxn id="23" idx="2"/>
                  <a:endCxn id="4" idx="0"/>
                </p:cNvCxnSpPr>
                <p:nvPr/>
              </p:nvCxnSpPr>
              <p:spPr>
                <a:xfrm rot="16200000" flipH="1">
                  <a:off x="3784878" y="3491484"/>
                  <a:ext cx="457982" cy="13764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27" idx="2"/>
                  <a:endCxn id="4" idx="0"/>
                </p:cNvCxnSpPr>
                <p:nvPr/>
              </p:nvCxnSpPr>
              <p:spPr>
                <a:xfrm rot="16200000" flipH="1">
                  <a:off x="4255816" y="3962422"/>
                  <a:ext cx="457982" cy="4346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29" idx="2"/>
                  <a:endCxn id="4" idx="0"/>
                </p:cNvCxnSpPr>
                <p:nvPr/>
              </p:nvCxnSpPr>
              <p:spPr>
                <a:xfrm rot="5400000">
                  <a:off x="4749239" y="3903601"/>
                  <a:ext cx="457982" cy="5522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31" idx="2"/>
                  <a:endCxn id="4" idx="0"/>
                </p:cNvCxnSpPr>
                <p:nvPr/>
              </p:nvCxnSpPr>
              <p:spPr>
                <a:xfrm rot="5400000">
                  <a:off x="5221845" y="3430996"/>
                  <a:ext cx="457982" cy="14974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6172200" y="5098143"/>
              <a:ext cx="1918381" cy="1378857"/>
              <a:chOff x="6172200" y="5098143"/>
              <a:chExt cx="1918381" cy="137885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260887" y="5098143"/>
                <a:ext cx="740113" cy="3447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6172200" y="5098143"/>
                <a:ext cx="1918381" cy="1378857"/>
                <a:chOff x="5879560" y="5098143"/>
                <a:chExt cx="1918381" cy="13788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5879560" y="5925457"/>
                  <a:ext cx="1524000" cy="551543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Murder Mysteries</a:t>
                  </a:r>
                  <a:endParaRPr lang="en-US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023370" y="5098143"/>
                  <a:ext cx="7745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genre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2"/>
                  <a:endCxn id="6" idx="0"/>
                </p:cNvCxnSpPr>
                <p:nvPr/>
              </p:nvCxnSpPr>
              <p:spPr>
                <a:xfrm rot="5400000">
                  <a:off x="6797117" y="5311918"/>
                  <a:ext cx="457982" cy="769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1295400" y="3581400"/>
              <a:ext cx="2133600" cy="2895600"/>
              <a:chOff x="1371600" y="3581400"/>
              <a:chExt cx="2133600" cy="28956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361389" y="5925457"/>
                <a:ext cx="1143811" cy="551543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Cartoons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Diamond 43"/>
              <p:cNvSpPr/>
              <p:nvPr/>
            </p:nvSpPr>
            <p:spPr>
              <a:xfrm>
                <a:off x="1708015" y="4477657"/>
                <a:ext cx="941962" cy="41365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75298" y="4546600"/>
                <a:ext cx="864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Voices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5" idx="1"/>
              </p:cNvCxnSpPr>
              <p:nvPr/>
            </p:nvCxnSpPr>
            <p:spPr>
              <a:xfrm rot="16200000" flipH="1">
                <a:off x="1641796" y="5481635"/>
                <a:ext cx="1285297" cy="1538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371600" y="3581400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to Stars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0" name="Straight Connector 49"/>
              <p:cNvCxnSpPr>
                <a:stCxn id="44" idx="0"/>
                <a:endCxn id="48" idx="2"/>
              </p:cNvCxnSpPr>
              <p:nvPr/>
            </p:nvCxnSpPr>
            <p:spPr>
              <a:xfrm rot="16200000" flipV="1">
                <a:off x="1756775" y="4055436"/>
                <a:ext cx="526925" cy="3175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Sets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E/R Diagrams</a:t>
            </a:r>
          </a:p>
          <a:p>
            <a:r>
              <a:rPr lang="en-US" dirty="0" smtClean="0"/>
              <a:t>Roles in Relationships</a:t>
            </a:r>
          </a:p>
          <a:p>
            <a:r>
              <a:rPr lang="en-US" dirty="0" smtClean="0"/>
              <a:t>Subclasses in the E/R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4.1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THEORIES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should be faithful to the specifications of the application</a:t>
            </a:r>
          </a:p>
          <a:p>
            <a:r>
              <a:rPr lang="en-US" dirty="0" smtClean="0"/>
              <a:t>Entity sets and their attributes should reflect reality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Faithfulness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concepts of:</a:t>
            </a:r>
          </a:p>
          <a:p>
            <a:pPr lvl="1"/>
            <a:r>
              <a:rPr lang="en-US" dirty="0" smtClean="0"/>
              <a:t>The database design process</a:t>
            </a:r>
          </a:p>
          <a:p>
            <a:pPr lvl="1"/>
            <a:r>
              <a:rPr lang="en-US" dirty="0" smtClean="0"/>
              <a:t>Conceptual (or logical) design</a:t>
            </a:r>
          </a:p>
          <a:p>
            <a:pPr lvl="1"/>
            <a:r>
              <a:rPr lang="en-US" dirty="0" smtClean="0"/>
              <a:t>Entity relationship diagram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Movie database</a:t>
            </a:r>
          </a:p>
          <a:p>
            <a:pPr lvl="1"/>
            <a:r>
              <a:rPr lang="en-US" dirty="0" smtClean="0"/>
              <a:t>A relationship </a:t>
            </a:r>
            <a:r>
              <a:rPr lang="en-US" dirty="0" smtClean="0">
                <a:solidFill>
                  <a:srgbClr val="FF0000"/>
                </a:solidFill>
              </a:rPr>
              <a:t>Stars-in</a:t>
            </a:r>
            <a:r>
              <a:rPr lang="en-US" dirty="0" smtClean="0"/>
              <a:t> between </a:t>
            </a:r>
            <a:r>
              <a:rPr lang="en-US" b="1" i="1" dirty="0" smtClean="0"/>
              <a:t>Stars</a:t>
            </a:r>
            <a:r>
              <a:rPr lang="en-US" dirty="0" smtClean="0"/>
              <a:t> and </a:t>
            </a:r>
            <a:r>
              <a:rPr lang="en-US" b="1" i="1" dirty="0" smtClean="0"/>
              <a:t>Movies</a:t>
            </a:r>
            <a:r>
              <a:rPr lang="en-US" dirty="0" smtClean="0"/>
              <a:t> should be a many-many relationship</a:t>
            </a:r>
          </a:p>
          <a:p>
            <a:pPr lvl="2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 relationship </a:t>
            </a:r>
            <a:r>
              <a:rPr lang="en-US" dirty="0" smtClean="0">
                <a:solidFill>
                  <a:srgbClr val="FF0000"/>
                </a:solidFill>
              </a:rPr>
              <a:t>Teaches</a:t>
            </a:r>
            <a:r>
              <a:rPr lang="en-US" dirty="0" smtClean="0"/>
              <a:t> from </a:t>
            </a:r>
            <a:r>
              <a:rPr lang="en-US" b="1" i="1" dirty="0" smtClean="0"/>
              <a:t>Courses</a:t>
            </a:r>
            <a:r>
              <a:rPr lang="en-US" dirty="0" smtClean="0"/>
              <a:t> to </a:t>
            </a:r>
            <a:r>
              <a:rPr lang="en-US" b="1" i="1" dirty="0" smtClean="0"/>
              <a:t>Instructors</a:t>
            </a:r>
            <a:r>
              <a:rPr lang="en-US" dirty="0" smtClean="0"/>
              <a:t> should be </a:t>
            </a:r>
          </a:p>
          <a:p>
            <a:pPr lvl="2"/>
            <a:r>
              <a:rPr lang="en-US" dirty="0" smtClean="0"/>
              <a:t>a many-one relationship? When? Why?</a:t>
            </a:r>
          </a:p>
          <a:p>
            <a:pPr lvl="2"/>
            <a:r>
              <a:rPr lang="en-US" dirty="0" smtClean="0"/>
              <a:t>a many-many relationship? When? Why?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Faithfulness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redundancy?</a:t>
            </a:r>
          </a:p>
          <a:p>
            <a:r>
              <a:rPr lang="en-US" dirty="0" smtClean="0"/>
              <a:t>Why we need avoid a redundancies?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Redundancy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relationship Owns between movies and studios</a:t>
            </a:r>
          </a:p>
          <a:p>
            <a:r>
              <a:rPr lang="en-US" dirty="0" smtClean="0"/>
              <a:t>Let studioName is an attribute of entity set Movies</a:t>
            </a:r>
          </a:p>
          <a:p>
            <a:r>
              <a:rPr lang="en-US" dirty="0" smtClean="0"/>
              <a:t>Is it good?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Redundancy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introducing more elements into your design than is absolutely necessary</a:t>
            </a:r>
          </a:p>
          <a:p>
            <a:r>
              <a:rPr lang="en-US" dirty="0" smtClean="0"/>
              <a:t>Make your design as simple as possible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 Counts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creating entity set </a:t>
            </a:r>
            <a:r>
              <a:rPr lang="en-US" i="1" dirty="0" smtClean="0">
                <a:solidFill>
                  <a:srgbClr val="FF0000"/>
                </a:solidFill>
              </a:rPr>
              <a:t>Holdings</a:t>
            </a:r>
            <a:r>
              <a:rPr lang="en-US" dirty="0" smtClean="0"/>
              <a:t> for the ownership of single movie as below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it good?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 Counts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2971800"/>
            <a:ext cx="8021988" cy="838200"/>
            <a:chOff x="609600" y="3505200"/>
            <a:chExt cx="8021988" cy="8382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09600" y="3631842"/>
              <a:ext cx="948267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Tahoma" pitchFamily="34" charset="0"/>
                </a:rPr>
                <a:t>Movies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247363" y="3505200"/>
              <a:ext cx="1371600" cy="83820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Tahoma" pitchFamily="34" charset="0"/>
                </a:rPr>
                <a:t>Represents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291884" y="3631842"/>
              <a:ext cx="948267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Holdings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7683321" y="3631842"/>
              <a:ext cx="948267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Studios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5853447" y="3505200"/>
              <a:ext cx="1219200" cy="83820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Owns</a:t>
              </a:r>
            </a:p>
          </p:txBody>
        </p:sp>
        <p:cxnSp>
          <p:nvCxnSpPr>
            <p:cNvPr id="10" name="Straight Arrow Connector 9"/>
            <p:cNvCxnSpPr>
              <a:stCxn id="6" idx="1"/>
              <a:endCxn id="5" idx="3"/>
            </p:cNvCxnSpPr>
            <p:nvPr/>
          </p:nvCxnSpPr>
          <p:spPr>
            <a:xfrm rot="10800000">
              <a:off x="1557867" y="3919974"/>
              <a:ext cx="689496" cy="432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 flipV="1">
              <a:off x="3618963" y="3919974"/>
              <a:ext cx="672921" cy="432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1"/>
              <a:endCxn id="7" idx="3"/>
            </p:cNvCxnSpPr>
            <p:nvPr/>
          </p:nvCxnSpPr>
          <p:spPr>
            <a:xfrm rot="10800000">
              <a:off x="5240151" y="3919974"/>
              <a:ext cx="613296" cy="4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8" idx="1"/>
            </p:cNvCxnSpPr>
            <p:nvPr/>
          </p:nvCxnSpPr>
          <p:spPr>
            <a:xfrm flipV="1">
              <a:off x="7072647" y="3919974"/>
              <a:ext cx="610674" cy="432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design without an unnecessary entity set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 Counts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04533" y="3276600"/>
            <a:ext cx="948267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Movies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795971" y="3276600"/>
            <a:ext cx="948267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Studios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966097" y="3149958"/>
            <a:ext cx="1219200" cy="838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Owns</a:t>
            </a:r>
          </a:p>
        </p:txBody>
      </p:sp>
      <p:cxnSp>
        <p:nvCxnSpPr>
          <p:cNvPr id="7" name="Straight Connector 6"/>
          <p:cNvCxnSpPr>
            <a:stCxn id="6" idx="1"/>
            <a:endCxn id="4" idx="3"/>
          </p:cNvCxnSpPr>
          <p:nvPr/>
        </p:nvCxnSpPr>
        <p:spPr>
          <a:xfrm rot="10800000">
            <a:off x="3352801" y="3564732"/>
            <a:ext cx="613297" cy="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5185297" y="3564732"/>
            <a:ext cx="610674" cy="432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sets can be connected in various ways by relationships</a:t>
            </a:r>
          </a:p>
          <a:p>
            <a:r>
              <a:rPr lang="en-US" dirty="0" smtClean="0"/>
              <a:t>Do we use all possible relationships in our model?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the right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the Right Relationships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2000" y="1600200"/>
            <a:ext cx="6781800" cy="4572000"/>
            <a:chOff x="228600" y="1828800"/>
            <a:chExt cx="6781800" cy="45720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914400" y="2971800"/>
              <a:ext cx="1066800" cy="838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Movies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971800" y="4648200"/>
              <a:ext cx="1066800" cy="838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Studios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819400" y="2781300"/>
              <a:ext cx="1371600" cy="121920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Contracts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81000" y="2057400"/>
              <a:ext cx="914400" cy="5334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title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800600" y="2057400"/>
              <a:ext cx="914400" cy="5334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name</a:t>
              </a: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096000" y="2057400"/>
              <a:ext cx="914400" cy="5334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addr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5562600" y="2971800"/>
              <a:ext cx="1066800" cy="838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Stars</a:t>
              </a:r>
            </a:p>
          </p:txBody>
        </p:sp>
        <p:cxnSp>
          <p:nvCxnSpPr>
            <p:cNvPr id="11" name="AutoShape 17"/>
            <p:cNvCxnSpPr>
              <a:cxnSpLocks noChangeShapeType="1"/>
              <a:stCxn id="4" idx="3"/>
              <a:endCxn id="6" idx="1"/>
            </p:cNvCxnSpPr>
            <p:nvPr/>
          </p:nvCxnSpPr>
          <p:spPr bwMode="auto">
            <a:xfrm>
              <a:off x="1981200" y="3390900"/>
              <a:ext cx="83820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AutoShape 18"/>
            <p:cNvCxnSpPr>
              <a:cxnSpLocks noChangeShapeType="1"/>
              <a:stCxn id="6" idx="3"/>
              <a:endCxn id="10" idx="1"/>
            </p:cNvCxnSpPr>
            <p:nvPr/>
          </p:nvCxnSpPr>
          <p:spPr bwMode="auto">
            <a:xfrm>
              <a:off x="4191000" y="3390900"/>
              <a:ext cx="137160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AutoShape 19"/>
            <p:cNvCxnSpPr>
              <a:cxnSpLocks noChangeShapeType="1"/>
              <a:stCxn id="6" idx="2"/>
              <a:endCxn id="5" idx="0"/>
            </p:cNvCxnSpPr>
            <p:nvPr/>
          </p:nvCxnSpPr>
          <p:spPr bwMode="auto">
            <a:xfrm rot="5400000">
              <a:off x="3181350" y="4324350"/>
              <a:ext cx="647700" cy="1588"/>
            </a:xfrm>
            <a:prstGeom prst="bentConnector3">
              <a:avLst>
                <a:gd name="adj1" fmla="val 50000"/>
              </a:avLst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</p:cxn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1447800" y="2057400"/>
              <a:ext cx="914400" cy="5334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year</a:t>
              </a:r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228600" y="4191000"/>
              <a:ext cx="914400" cy="5334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length</a:t>
              </a:r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1371600" y="4191000"/>
              <a:ext cx="914400" cy="5334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genre</a:t>
              </a:r>
            </a:p>
          </p:txBody>
        </p:sp>
        <p:cxnSp>
          <p:nvCxnSpPr>
            <p:cNvPr id="17" name="AutoShape 25"/>
            <p:cNvCxnSpPr>
              <a:cxnSpLocks noChangeShapeType="1"/>
              <a:stCxn id="7" idx="4"/>
              <a:endCxn id="4" idx="0"/>
            </p:cNvCxnSpPr>
            <p:nvPr/>
          </p:nvCxnSpPr>
          <p:spPr bwMode="auto">
            <a:xfrm>
              <a:off x="838200" y="2590800"/>
              <a:ext cx="609600" cy="3810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AutoShape 26"/>
            <p:cNvCxnSpPr>
              <a:cxnSpLocks noChangeShapeType="1"/>
              <a:stCxn id="4" idx="0"/>
              <a:endCxn id="14" idx="4"/>
            </p:cNvCxnSpPr>
            <p:nvPr/>
          </p:nvCxnSpPr>
          <p:spPr bwMode="auto">
            <a:xfrm flipV="1">
              <a:off x="1447800" y="2590800"/>
              <a:ext cx="457200" cy="3810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AutoShape 27"/>
            <p:cNvCxnSpPr>
              <a:cxnSpLocks noChangeShapeType="1"/>
              <a:stCxn id="15" idx="0"/>
              <a:endCxn id="4" idx="2"/>
            </p:cNvCxnSpPr>
            <p:nvPr/>
          </p:nvCxnSpPr>
          <p:spPr bwMode="auto">
            <a:xfrm flipV="1">
              <a:off x="685800" y="3810000"/>
              <a:ext cx="762000" cy="3810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AutoShape 28"/>
            <p:cNvCxnSpPr>
              <a:cxnSpLocks noChangeShapeType="1"/>
              <a:stCxn id="16" idx="0"/>
              <a:endCxn id="4" idx="2"/>
            </p:cNvCxnSpPr>
            <p:nvPr/>
          </p:nvCxnSpPr>
          <p:spPr bwMode="auto">
            <a:xfrm flipH="1" flipV="1">
              <a:off x="1447800" y="3810000"/>
              <a:ext cx="381000" cy="3810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AutoShape 29"/>
            <p:cNvCxnSpPr>
              <a:cxnSpLocks noChangeShapeType="1"/>
              <a:stCxn id="10" idx="0"/>
              <a:endCxn id="8" idx="4"/>
            </p:cNvCxnSpPr>
            <p:nvPr/>
          </p:nvCxnSpPr>
          <p:spPr bwMode="auto">
            <a:xfrm flipH="1" flipV="1">
              <a:off x="5257800" y="2590800"/>
              <a:ext cx="838200" cy="3810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AutoShape 30"/>
            <p:cNvCxnSpPr>
              <a:cxnSpLocks noChangeShapeType="1"/>
              <a:stCxn id="10" idx="0"/>
              <a:endCxn id="9" idx="4"/>
            </p:cNvCxnSpPr>
            <p:nvPr/>
          </p:nvCxnSpPr>
          <p:spPr bwMode="auto">
            <a:xfrm flipV="1">
              <a:off x="6096000" y="2590800"/>
              <a:ext cx="457200" cy="3810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2286000" y="5867400"/>
              <a:ext cx="914400" cy="5334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name</a:t>
              </a: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3657600" y="5867400"/>
              <a:ext cx="914400" cy="5334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addr</a:t>
              </a:r>
            </a:p>
          </p:txBody>
        </p:sp>
        <p:cxnSp>
          <p:nvCxnSpPr>
            <p:cNvPr id="25" name="AutoShape 33"/>
            <p:cNvCxnSpPr>
              <a:cxnSpLocks noChangeShapeType="1"/>
              <a:stCxn id="5" idx="2"/>
              <a:endCxn id="23" idx="0"/>
            </p:cNvCxnSpPr>
            <p:nvPr/>
          </p:nvCxnSpPr>
          <p:spPr bwMode="auto">
            <a:xfrm rot="5400000">
              <a:off x="2933700" y="5295900"/>
              <a:ext cx="381000" cy="7620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AutoShape 34"/>
            <p:cNvCxnSpPr>
              <a:cxnSpLocks noChangeShapeType="1"/>
              <a:stCxn id="5" idx="2"/>
              <a:endCxn id="24" idx="0"/>
            </p:cNvCxnSpPr>
            <p:nvPr/>
          </p:nvCxnSpPr>
          <p:spPr bwMode="auto">
            <a:xfrm rot="16200000" flipH="1">
              <a:off x="3619500" y="5372100"/>
              <a:ext cx="381000" cy="6096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3048000" y="1828800"/>
              <a:ext cx="914400" cy="5334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Salary</a:t>
              </a:r>
            </a:p>
          </p:txBody>
        </p:sp>
        <p:cxnSp>
          <p:nvCxnSpPr>
            <p:cNvPr id="28" name="AutoShape 36"/>
            <p:cNvCxnSpPr>
              <a:cxnSpLocks noChangeShapeType="1"/>
              <a:stCxn id="6" idx="0"/>
              <a:endCxn id="27" idx="4"/>
            </p:cNvCxnSpPr>
            <p:nvPr/>
          </p:nvCxnSpPr>
          <p:spPr bwMode="auto">
            <a:xfrm flipV="1">
              <a:off x="3505200" y="2362200"/>
              <a:ext cx="0" cy="4191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9" name="Rectangle 37"/>
          <p:cNvSpPr txBox="1">
            <a:spLocks noChangeArrowheads="1"/>
          </p:cNvSpPr>
          <p:nvPr/>
        </p:nvSpPr>
        <p:spPr>
          <a:xfrm>
            <a:off x="4648200" y="3810000"/>
            <a:ext cx="4419600" cy="1828800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Do we need the relationships between Movies and Studios and Movies and Stars directly?</a:t>
            </a:r>
          </a:p>
          <a:p>
            <a:pPr marL="274320" marR="0" lvl="0" indent="-27432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What if a star can work on a movie without there being a contract?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use attributes or use entity set/relationship combinations for a particular questions?</a:t>
            </a:r>
          </a:p>
          <a:p>
            <a:r>
              <a:rPr lang="en-US" dirty="0" smtClean="0"/>
              <a:t>In general, an attribute is simpler to implement than either an entity set or a relationship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Picking the Right Kind of Element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Movies database</a:t>
            </a:r>
          </a:p>
          <a:p>
            <a:pPr lvl="1"/>
            <a:r>
              <a:rPr lang="en-US" dirty="0" smtClean="0"/>
              <a:t>We use the name and address of studio as attributes of movies, so we eliminate the Studios entity set</a:t>
            </a:r>
          </a:p>
          <a:p>
            <a:pPr lvl="1"/>
            <a:r>
              <a:rPr lang="en-US" dirty="0" smtClean="0"/>
              <a:t>Is it good?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Picking the Right Kind of Element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63222" y="1905000"/>
            <a:ext cx="1557867" cy="1143000"/>
          </a:xfrm>
          <a:prstGeom prst="homePlate">
            <a:avLst>
              <a:gd name="adj" fmla="val 19356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Getting </a:t>
            </a:r>
          </a:p>
          <a:p>
            <a:pPr algn="ctr" eaLnBrk="1" hangingPunct="1"/>
            <a: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User </a:t>
            </a:r>
          </a:p>
          <a:p>
            <a:pPr algn="ctr" eaLnBrk="1" hangingPunct="1"/>
            <a: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Requirement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415822" y="1905000"/>
            <a:ext cx="1817511" cy="1143000"/>
          </a:xfrm>
          <a:prstGeom prst="chevron">
            <a:avLst>
              <a:gd name="adj" fmla="val 15824"/>
            </a:avLst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High-Level</a:t>
            </a:r>
          </a:p>
          <a:p>
            <a:pPr algn="ctr" eaLnBrk="1" hangingPunct="1"/>
            <a:r>
              <a:rPr lang="en-US">
                <a:solidFill>
                  <a:srgbClr val="3366CC"/>
                </a:solidFill>
                <a:latin typeface="Arial" pitchFamily="34" charset="0"/>
                <a:cs typeface="Arial" pitchFamily="34" charset="0"/>
              </a:rPr>
              <a:t>Design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73222" y="1905000"/>
            <a:ext cx="1817511" cy="1143000"/>
          </a:xfrm>
          <a:prstGeom prst="chevron">
            <a:avLst>
              <a:gd name="adj" fmla="val 15824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Relational </a:t>
            </a:r>
          </a:p>
          <a:p>
            <a:pPr algn="ctr" eaLnBrk="1" hangingPunct="1"/>
            <a: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Database </a:t>
            </a:r>
          </a:p>
          <a:p>
            <a:pPr algn="ctr" eaLnBrk="1" hangingPunct="1"/>
            <a: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Schema</a:t>
            </a:r>
          </a:p>
          <a:p>
            <a:pPr algn="ctr" eaLnBrk="1" hangingPunct="1"/>
            <a: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Design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577622" y="3505200"/>
            <a:ext cx="1947333" cy="381000"/>
          </a:xfrm>
          <a:prstGeom prst="wedgeRoundRectCallout">
            <a:avLst>
              <a:gd name="adj1" fmla="val 25903"/>
              <a:gd name="adj2" fmla="val -159722"/>
              <a:gd name="adj3" fmla="val 16667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/>
            <a: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ER diagram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876800" y="3505200"/>
            <a:ext cx="3505200" cy="381000"/>
          </a:xfrm>
          <a:prstGeom prst="wedgeRoundRectCallout">
            <a:avLst>
              <a:gd name="adj1" fmla="val -35148"/>
              <a:gd name="adj2" fmla="val -159954"/>
              <a:gd name="adj3" fmla="val 16667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/>
            <a: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Relational Database Schema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445022" y="1981200"/>
            <a:ext cx="1622778" cy="99906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Relational </a:t>
            </a:r>
            <a:br>
              <a:rPr 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DBMS</a:t>
            </a:r>
          </a:p>
        </p:txBody>
      </p:sp>
      <p:cxnSp>
        <p:nvCxnSpPr>
          <p:cNvPr id="10" name="AutoShape 12"/>
          <p:cNvCxnSpPr>
            <a:cxnSpLocks noChangeShapeType="1"/>
            <a:stCxn id="6" idx="3"/>
            <a:endCxn id="9" idx="2"/>
          </p:cNvCxnSpPr>
          <p:nvPr/>
        </p:nvCxnSpPr>
        <p:spPr bwMode="auto">
          <a:xfrm>
            <a:off x="6290733" y="2476500"/>
            <a:ext cx="1154289" cy="4234"/>
          </a:xfrm>
          <a:prstGeom prst="straightConnector1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19200" y="3962400"/>
            <a:ext cx="66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Figure 4.1: The database modeling and implementation process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set should satisfy at least one of the following conditions:</a:t>
            </a:r>
          </a:p>
          <a:p>
            <a:pPr lvl="1"/>
            <a:r>
              <a:rPr lang="en-US" dirty="0" smtClean="0"/>
              <a:t>It is more than the name of something; it has </a:t>
            </a:r>
            <a:r>
              <a:rPr lang="en-US" i="1" dirty="0" smtClean="0">
                <a:solidFill>
                  <a:srgbClr val="FF0000"/>
                </a:solidFill>
              </a:rPr>
              <a:t>at least one non-key attribute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It is the </a:t>
            </a:r>
            <a:r>
              <a:rPr lang="en-US" i="1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in a many-one or many-many relationship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Picking the Right Kind of Element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Faithfulness</a:t>
            </a:r>
          </a:p>
          <a:p>
            <a:r>
              <a:rPr lang="en-US" dirty="0" smtClean="0"/>
              <a:t>Avoiding redundancy</a:t>
            </a:r>
          </a:p>
          <a:p>
            <a:r>
              <a:rPr lang="en-US" dirty="0" smtClean="0"/>
              <a:t>Simplicity counts</a:t>
            </a:r>
          </a:p>
          <a:p>
            <a:r>
              <a:rPr lang="en-US" dirty="0" smtClean="0"/>
              <a:t>Choosing the right relationship</a:t>
            </a:r>
          </a:p>
          <a:p>
            <a:r>
              <a:rPr lang="en-US" dirty="0" smtClean="0"/>
              <a:t>Picking the right kind of element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4.2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 IN E/R MODEL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entities to agree on some, but not all, of the key attributes</a:t>
            </a:r>
          </a:p>
          <a:p>
            <a:r>
              <a:rPr lang="en-US" smtClean="0"/>
              <a:t>Every entity set has key(s), one of them is primary key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 in the E/R Model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Keys in the E/R Model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219200" y="1981200"/>
            <a:ext cx="6794371" cy="3886200"/>
            <a:chOff x="1447800" y="2438400"/>
            <a:chExt cx="6794371" cy="3886200"/>
          </a:xfrm>
        </p:grpSpPr>
        <p:sp>
          <p:nvSpPr>
            <p:cNvPr id="7" name="Rectangle 6"/>
            <p:cNvSpPr/>
            <p:nvPr/>
          </p:nvSpPr>
          <p:spPr>
            <a:xfrm>
              <a:off x="1828800" y="49530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Studios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Group 13"/>
            <p:cNvGrpSpPr/>
            <p:nvPr/>
          </p:nvGrpSpPr>
          <p:grpSpPr>
            <a:xfrm>
              <a:off x="4038600" y="5029200"/>
              <a:ext cx="1219200" cy="533400"/>
              <a:chOff x="4191000" y="5029200"/>
              <a:chExt cx="1219200" cy="533400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4191000" y="5029200"/>
                <a:ext cx="12192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19600" y="5117068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Owns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1981200" y="42672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1200" y="42672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905000" y="59436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5000" y="59436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Connector 27"/>
            <p:cNvCxnSpPr>
              <a:stCxn id="15" idx="2"/>
              <a:endCxn id="7" idx="0"/>
            </p:cNvCxnSpPr>
            <p:nvPr/>
          </p:nvCxnSpPr>
          <p:spPr>
            <a:xfrm rot="16200000" flipH="1">
              <a:off x="2203903" y="4794703"/>
              <a:ext cx="316468" cy="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0"/>
              <a:endCxn id="7" idx="2"/>
            </p:cNvCxnSpPr>
            <p:nvPr/>
          </p:nvCxnSpPr>
          <p:spPr>
            <a:xfrm rot="16200000" flipV="1">
              <a:off x="2232551" y="5768449"/>
              <a:ext cx="304800" cy="4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6096000" y="3276600"/>
              <a:ext cx="2146171" cy="2286000"/>
              <a:chOff x="5943600" y="2971800"/>
              <a:chExt cx="2146171" cy="228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943600" y="3810000"/>
                <a:ext cx="1066800" cy="6858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Movies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113257" y="2971800"/>
                <a:ext cx="592343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13257" y="297180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Arial" pitchFamily="34" charset="0"/>
                    <a:cs typeface="Arial" pitchFamily="34" charset="0"/>
                  </a:rPr>
                  <a:t>title</a:t>
                </a:r>
                <a:endParaRPr lang="en-US" u="sng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332457" y="2971800"/>
                <a:ext cx="668543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32457" y="297180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Arial" pitchFamily="34" charset="0"/>
                    <a:cs typeface="Arial" pitchFamily="34" charset="0"/>
                  </a:rPr>
                  <a:t>year</a:t>
                </a:r>
                <a:endParaRPr lang="en-US" u="sng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096000" y="48768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96000" y="4876800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length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315200" y="48768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315200" y="48768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genre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0" name="Straight Connector 29"/>
              <p:cNvCxnSpPr>
                <a:stCxn id="19" idx="2"/>
                <a:endCxn id="6" idx="0"/>
              </p:cNvCxnSpPr>
              <p:nvPr/>
            </p:nvCxnSpPr>
            <p:spPr>
              <a:xfrm rot="16200000" flipH="1">
                <a:off x="6196629" y="3529629"/>
                <a:ext cx="468868" cy="91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6" idx="0"/>
                <a:endCxn id="21" idx="1"/>
              </p:cNvCxnSpPr>
              <p:nvPr/>
            </p:nvCxnSpPr>
            <p:spPr>
              <a:xfrm rot="5400000" flipH="1" flipV="1">
                <a:off x="6577961" y="3055505"/>
                <a:ext cx="653534" cy="8554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6" idx="2"/>
                <a:endCxn id="23" idx="0"/>
              </p:cNvCxnSpPr>
              <p:nvPr/>
            </p:nvCxnSpPr>
            <p:spPr>
              <a:xfrm rot="16200000" flipH="1">
                <a:off x="6303669" y="4669130"/>
                <a:ext cx="381000" cy="343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6" idx="3"/>
                <a:endCxn id="25" idx="0"/>
              </p:cNvCxnSpPr>
              <p:nvPr/>
            </p:nvCxnSpPr>
            <p:spPr>
              <a:xfrm>
                <a:off x="7010400" y="4152900"/>
                <a:ext cx="692086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447800" y="2438400"/>
              <a:ext cx="3810000" cy="1524000"/>
              <a:chOff x="1295400" y="2133600"/>
              <a:chExt cx="3810000" cy="1524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76400" y="2971800"/>
                <a:ext cx="1066800" cy="6858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Stars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" name="Group 9"/>
              <p:cNvGrpSpPr/>
              <p:nvPr/>
            </p:nvGrpSpPr>
            <p:grpSpPr>
              <a:xfrm>
                <a:off x="3886200" y="3048000"/>
                <a:ext cx="1219200" cy="533400"/>
                <a:chOff x="4191000" y="3352800"/>
                <a:chExt cx="1219200" cy="533400"/>
              </a:xfrm>
            </p:grpSpPr>
            <p:sp>
              <p:nvSpPr>
                <p:cNvPr id="40" name="Diamond 6"/>
                <p:cNvSpPr/>
                <p:nvPr/>
              </p:nvSpPr>
              <p:spPr>
                <a:xfrm>
                  <a:off x="4191000" y="3352800"/>
                  <a:ext cx="1219200" cy="533400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338215" y="3440668"/>
                  <a:ext cx="9957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Stars-in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" name="Oval 9"/>
              <p:cNvSpPr/>
              <p:nvPr/>
            </p:nvSpPr>
            <p:spPr>
              <a:xfrm>
                <a:off x="1295400" y="21336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95400" y="2133600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Arial" pitchFamily="34" charset="0"/>
                    <a:cs typeface="Arial" pitchFamily="34" charset="0"/>
                  </a:rPr>
                  <a:t>name</a:t>
                </a:r>
                <a:endParaRPr lang="en-US" u="sng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14600" y="2133600"/>
                <a:ext cx="9144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14600" y="2133600"/>
                <a:ext cx="100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address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6" name="Straight Connector 25"/>
              <p:cNvCxnSpPr>
                <a:stCxn id="11" idx="2"/>
                <a:endCxn id="5" idx="0"/>
              </p:cNvCxnSpPr>
              <p:nvPr/>
            </p:nvCxnSpPr>
            <p:spPr>
              <a:xfrm rot="16200000" flipH="1">
                <a:off x="1708603" y="2470603"/>
                <a:ext cx="468868" cy="5335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3" idx="2"/>
                <a:endCxn id="5" idx="0"/>
              </p:cNvCxnSpPr>
              <p:nvPr/>
            </p:nvCxnSpPr>
            <p:spPr>
              <a:xfrm rot="5400000">
                <a:off x="2379117" y="2333615"/>
                <a:ext cx="468868" cy="8075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5" idx="3"/>
              </p:cNvCxnSpPr>
              <p:nvPr/>
            </p:nvCxnSpPr>
            <p:spPr>
              <a:xfrm>
                <a:off x="2743200" y="3314700"/>
                <a:ext cx="1143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5257800" y="3619500"/>
              <a:ext cx="8382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3"/>
            </p:cNvCxnSpPr>
            <p:nvPr/>
          </p:nvCxnSpPr>
          <p:spPr>
            <a:xfrm>
              <a:off x="2895600" y="5295900"/>
              <a:ext cx="12954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257800" y="4457700"/>
              <a:ext cx="8382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relationships between Movies, Studios, and President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say</a:t>
            </a:r>
          </a:p>
          <a:p>
            <a:pPr lvl="1"/>
            <a:r>
              <a:rPr lang="en-US" dirty="0" smtClean="0"/>
              <a:t>Movies refers to Studios</a:t>
            </a:r>
          </a:p>
          <a:p>
            <a:pPr lvl="1"/>
            <a:r>
              <a:rPr lang="en-US" dirty="0" smtClean="0"/>
              <a:t>Studios refers to President</a:t>
            </a:r>
          </a:p>
          <a:p>
            <a:pPr lvl="1"/>
            <a:r>
              <a:rPr lang="en-US" dirty="0" smtClean="0"/>
              <a:t>President refers to Studios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70494" y="2819400"/>
            <a:ext cx="7692506" cy="838200"/>
            <a:chOff x="765695" y="3149958"/>
            <a:chExt cx="7692506" cy="8382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765695" y="3276600"/>
              <a:ext cx="948267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Tahoma" pitchFamily="34" charset="0"/>
                </a:rPr>
                <a:t>Movies</a:t>
              </a: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4038600" y="3276600"/>
              <a:ext cx="948267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Studios</a:t>
              </a:r>
            </a:p>
          </p:txBody>
        </p:sp>
        <p:sp>
          <p:nvSpPr>
            <p:cNvPr id="6" name="AutoShape 10"/>
            <p:cNvSpPr>
              <a:spLocks noChangeArrowheads="1"/>
            </p:cNvSpPr>
            <p:nvPr/>
          </p:nvSpPr>
          <p:spPr bwMode="auto">
            <a:xfrm>
              <a:off x="2209800" y="3149958"/>
              <a:ext cx="1219200" cy="83820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Tahoma" pitchFamily="34" charset="0"/>
                </a:rPr>
                <a:t>Owns</a:t>
              </a:r>
            </a:p>
          </p:txBody>
        </p:sp>
        <p:cxnSp>
          <p:nvCxnSpPr>
            <p:cNvPr id="7" name="Straight Connector 6"/>
            <p:cNvCxnSpPr>
              <a:stCxn id="6" idx="1"/>
              <a:endCxn id="4" idx="3"/>
            </p:cNvCxnSpPr>
            <p:nvPr/>
          </p:nvCxnSpPr>
          <p:spPr>
            <a:xfrm rot="10800000">
              <a:off x="1713962" y="3564732"/>
              <a:ext cx="495838" cy="4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5" idx="1"/>
            </p:cNvCxnSpPr>
            <p:nvPr/>
          </p:nvCxnSpPr>
          <p:spPr>
            <a:xfrm flipV="1">
              <a:off x="3429000" y="3564732"/>
              <a:ext cx="609600" cy="4326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5486400" y="3149958"/>
              <a:ext cx="1219200" cy="83820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Tahoma" pitchFamily="34" charset="0"/>
                </a:rPr>
                <a:t>Runs</a:t>
              </a:r>
              <a:endParaRPr lang="en-US" dirty="0">
                <a:latin typeface="Tahoma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315201" y="3276600"/>
              <a:ext cx="1143000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Tahoma" pitchFamily="34" charset="0"/>
                </a:rPr>
                <a:t>President</a:t>
              </a:r>
              <a:endParaRPr lang="en-US" dirty="0">
                <a:latin typeface="Tahoma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 flipV="1">
              <a:off x="6705600" y="3564732"/>
              <a:ext cx="609601" cy="432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1"/>
              <a:endCxn id="5" idx="3"/>
            </p:cNvCxnSpPr>
            <p:nvPr/>
          </p:nvCxnSpPr>
          <p:spPr>
            <a:xfrm rot="10800000">
              <a:off x="4986868" y="3564732"/>
              <a:ext cx="499533" cy="4326"/>
            </a:xfrm>
            <a:prstGeom prst="line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referential integrity constraints</a:t>
            </a:r>
          </a:p>
          <a:p>
            <a:pPr lvl="1"/>
            <a:r>
              <a:rPr lang="en-US" dirty="0" smtClean="0"/>
              <a:t>A value appearing in one context must also appear in another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represented </a:t>
            </a:r>
            <a:r>
              <a:rPr lang="en-US" i="1" dirty="0" smtClean="0">
                <a:solidFill>
                  <a:srgbClr val="FF0000"/>
                </a:solidFill>
              </a:rPr>
              <a:t>every movie has at least 10 stars</a:t>
            </a:r>
            <a:r>
              <a:rPr lang="en-US" dirty="0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Constraints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990600" y="3124200"/>
            <a:ext cx="7327771" cy="2286000"/>
            <a:chOff x="762000" y="2819400"/>
            <a:chExt cx="7327771" cy="2286000"/>
          </a:xfrm>
        </p:grpSpPr>
        <p:grpSp>
          <p:nvGrpSpPr>
            <p:cNvPr id="4" name="Group 3"/>
            <p:cNvGrpSpPr/>
            <p:nvPr/>
          </p:nvGrpSpPr>
          <p:grpSpPr>
            <a:xfrm>
              <a:off x="5943600" y="2819400"/>
              <a:ext cx="2146171" cy="2286000"/>
              <a:chOff x="5943600" y="2971800"/>
              <a:chExt cx="2146171" cy="2286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943600" y="3810000"/>
                <a:ext cx="1066800" cy="6858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Movies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13257" y="2971800"/>
                <a:ext cx="592343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13257" y="297180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Arial" pitchFamily="34" charset="0"/>
                    <a:cs typeface="Arial" pitchFamily="34" charset="0"/>
                  </a:rPr>
                  <a:t>title</a:t>
                </a:r>
                <a:endParaRPr lang="en-US" u="sng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332457" y="2971800"/>
                <a:ext cx="668543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332457" y="297180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Arial" pitchFamily="34" charset="0"/>
                    <a:cs typeface="Arial" pitchFamily="34" charset="0"/>
                  </a:rPr>
                  <a:t>year</a:t>
                </a:r>
                <a:endParaRPr lang="en-US" u="sng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096000" y="48768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96000" y="4876800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length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315200" y="48768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5200" y="48768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genre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4" name="Straight Connector 13"/>
              <p:cNvCxnSpPr>
                <a:stCxn id="7" idx="2"/>
                <a:endCxn id="5" idx="0"/>
              </p:cNvCxnSpPr>
              <p:nvPr/>
            </p:nvCxnSpPr>
            <p:spPr>
              <a:xfrm rot="16200000" flipH="1">
                <a:off x="6196629" y="3529629"/>
                <a:ext cx="468868" cy="91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" idx="0"/>
                <a:endCxn id="9" idx="1"/>
              </p:cNvCxnSpPr>
              <p:nvPr/>
            </p:nvCxnSpPr>
            <p:spPr>
              <a:xfrm rot="5400000" flipH="1" flipV="1">
                <a:off x="6577961" y="3055505"/>
                <a:ext cx="653534" cy="8554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5" idx="2"/>
                <a:endCxn id="11" idx="0"/>
              </p:cNvCxnSpPr>
              <p:nvPr/>
            </p:nvCxnSpPr>
            <p:spPr>
              <a:xfrm rot="16200000" flipH="1">
                <a:off x="6303669" y="4669130"/>
                <a:ext cx="381000" cy="343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5" idx="3"/>
                <a:endCxn id="13" idx="0"/>
              </p:cNvCxnSpPr>
              <p:nvPr/>
            </p:nvCxnSpPr>
            <p:spPr>
              <a:xfrm>
                <a:off x="7010400" y="4152900"/>
                <a:ext cx="692086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762000" y="2819400"/>
              <a:ext cx="3810000" cy="1524000"/>
              <a:chOff x="1295400" y="2133600"/>
              <a:chExt cx="3810000" cy="1524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76400" y="2971800"/>
                <a:ext cx="1066800" cy="6858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Stars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0" name="Group 9"/>
              <p:cNvGrpSpPr/>
              <p:nvPr/>
            </p:nvGrpSpPr>
            <p:grpSpPr>
              <a:xfrm>
                <a:off x="3886200" y="3048000"/>
                <a:ext cx="1219200" cy="533400"/>
                <a:chOff x="4191000" y="3352800"/>
                <a:chExt cx="1219200" cy="533400"/>
              </a:xfrm>
            </p:grpSpPr>
            <p:sp>
              <p:nvSpPr>
                <p:cNvPr id="28" name="Diamond 6"/>
                <p:cNvSpPr/>
                <p:nvPr/>
              </p:nvSpPr>
              <p:spPr>
                <a:xfrm>
                  <a:off x="4191000" y="3352800"/>
                  <a:ext cx="1219200" cy="533400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338215" y="3440668"/>
                  <a:ext cx="9957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Stars-in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1295400" y="2133600"/>
                <a:ext cx="762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95400" y="2133600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Arial" pitchFamily="34" charset="0"/>
                    <a:cs typeface="Arial" pitchFamily="34" charset="0"/>
                  </a:rPr>
                  <a:t>name</a:t>
                </a:r>
                <a:endParaRPr lang="en-US" u="sng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514600" y="2133600"/>
                <a:ext cx="9144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14600" y="2133600"/>
                <a:ext cx="100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address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5" name="Straight Connector 25"/>
              <p:cNvCxnSpPr>
                <a:stCxn id="22" idx="2"/>
                <a:endCxn id="19" idx="0"/>
              </p:cNvCxnSpPr>
              <p:nvPr/>
            </p:nvCxnSpPr>
            <p:spPr>
              <a:xfrm rot="16200000" flipH="1">
                <a:off x="1708603" y="2470603"/>
                <a:ext cx="468868" cy="5335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2"/>
                <a:endCxn id="19" idx="0"/>
              </p:cNvCxnSpPr>
              <p:nvPr/>
            </p:nvCxnSpPr>
            <p:spPr>
              <a:xfrm rot="5400000">
                <a:off x="2379117" y="2333615"/>
                <a:ext cx="468868" cy="8075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9" idx="3"/>
              </p:cNvCxnSpPr>
              <p:nvPr/>
            </p:nvCxnSpPr>
            <p:spPr>
              <a:xfrm>
                <a:off x="2743200" y="3314700"/>
                <a:ext cx="1143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>
              <a:stCxn id="28" idx="3"/>
              <a:endCxn id="5" idx="1"/>
            </p:cNvCxnSpPr>
            <p:nvPr/>
          </p:nvCxnSpPr>
          <p:spPr>
            <a:xfrm>
              <a:off x="4572000" y="4000500"/>
              <a:ext cx="1371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438400" y="39624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 in the E/R model</a:t>
            </a:r>
          </a:p>
          <a:p>
            <a:r>
              <a:rPr lang="en-US" dirty="0" smtClean="0"/>
              <a:t>Referential Integrity</a:t>
            </a:r>
          </a:p>
          <a:p>
            <a:r>
              <a:rPr lang="en-US" dirty="0" smtClean="0"/>
              <a:t>Degree Constraints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4.3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WEAK ENTITY SETS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options for high level design</a:t>
            </a:r>
          </a:p>
          <a:p>
            <a:pPr lvl="1"/>
            <a:r>
              <a:rPr lang="en-US" dirty="0" smtClean="0"/>
              <a:t>The first and oldest method is the </a:t>
            </a:r>
            <a:r>
              <a:rPr lang="en-US" i="1" dirty="0" smtClean="0"/>
              <a:t>Entity Relationship Model</a:t>
            </a:r>
            <a:endParaRPr lang="en-US" dirty="0" smtClean="0"/>
          </a:p>
          <a:p>
            <a:pPr lvl="1"/>
            <a:r>
              <a:rPr lang="en-US" dirty="0" smtClean="0"/>
              <a:t>A more recent trend is </a:t>
            </a:r>
            <a:r>
              <a:rPr lang="en-US" i="1" dirty="0" smtClean="0"/>
              <a:t>Unified Modeling Language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next relationship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0600" y="2743200"/>
            <a:ext cx="7101403" cy="1447800"/>
            <a:chOff x="990600" y="2590800"/>
            <a:chExt cx="7101403" cy="1447800"/>
          </a:xfrm>
        </p:grpSpPr>
        <p:sp>
          <p:nvSpPr>
            <p:cNvPr id="4" name="Rectangle 3"/>
            <p:cNvSpPr/>
            <p:nvPr/>
          </p:nvSpPr>
          <p:spPr>
            <a:xfrm>
              <a:off x="1447800" y="3351726"/>
              <a:ext cx="1219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3427926"/>
              <a:ext cx="1059873" cy="47478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Crews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3733800" y="3276600"/>
              <a:ext cx="1295400" cy="762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Diamond 7"/>
            <p:cNvSpPr/>
            <p:nvPr/>
          </p:nvSpPr>
          <p:spPr>
            <a:xfrm>
              <a:off x="3809999" y="3352799"/>
              <a:ext cx="1110343" cy="592667"/>
            </a:xfrm>
            <a:prstGeom prst="diamon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99838" y="3465352"/>
              <a:ext cx="112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Unit-of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2200" y="3377484"/>
              <a:ext cx="12954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Studios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9" idx="3"/>
              <a:endCxn id="10" idx="1"/>
            </p:cNvCxnSpPr>
            <p:nvPr/>
          </p:nvCxnSpPr>
          <p:spPr>
            <a:xfrm flipV="1">
              <a:off x="5029200" y="3644184"/>
              <a:ext cx="1143000" cy="5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3"/>
              <a:endCxn id="8" idx="1"/>
            </p:cNvCxnSpPr>
            <p:nvPr/>
          </p:nvCxnSpPr>
          <p:spPr>
            <a:xfrm flipV="1">
              <a:off x="2667000" y="3649133"/>
              <a:ext cx="1142999" cy="7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066800" y="25908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00" y="25908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>
                  <a:latin typeface="Arial" pitchFamily="34" charset="0"/>
                  <a:cs typeface="Arial" pitchFamily="34" charset="0"/>
                </a:rPr>
                <a:t>number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286000" y="25908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6000" y="25908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867400" y="25908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67400" y="25908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086600" y="25908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25908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Straight Connector 23"/>
            <p:cNvCxnSpPr>
              <a:stCxn id="16" idx="2"/>
              <a:endCxn id="4" idx="0"/>
            </p:cNvCxnSpPr>
            <p:nvPr/>
          </p:nvCxnSpPr>
          <p:spPr>
            <a:xfrm rot="16200000" flipH="1">
              <a:off x="1575853" y="2870179"/>
              <a:ext cx="391594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2"/>
              <a:endCxn id="4" idx="0"/>
            </p:cNvCxnSpPr>
            <p:nvPr/>
          </p:nvCxnSpPr>
          <p:spPr>
            <a:xfrm rot="5400000">
              <a:off x="2227254" y="2790278"/>
              <a:ext cx="391594" cy="73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2"/>
              <a:endCxn id="10" idx="0"/>
            </p:cNvCxnSpPr>
            <p:nvPr/>
          </p:nvCxnSpPr>
          <p:spPr>
            <a:xfrm rot="16200000" flipH="1">
              <a:off x="6325411" y="2882995"/>
              <a:ext cx="417352" cy="57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2"/>
              <a:endCxn id="10" idx="0"/>
            </p:cNvCxnSpPr>
            <p:nvPr/>
          </p:nvCxnSpPr>
          <p:spPr>
            <a:xfrm rot="5400000">
              <a:off x="6995925" y="2784107"/>
              <a:ext cx="417352" cy="769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066800" y="4055110"/>
            <a:ext cx="1757854" cy="1431290"/>
            <a:chOff x="1066800" y="4055110"/>
            <a:chExt cx="1757854" cy="1431290"/>
          </a:xfrm>
        </p:grpSpPr>
        <p:sp>
          <p:nvSpPr>
            <p:cNvPr id="27" name="TextBox 26"/>
            <p:cNvSpPr txBox="1"/>
            <p:nvPr/>
          </p:nvSpPr>
          <p:spPr>
            <a:xfrm>
              <a:off x="1066800" y="5117068"/>
              <a:ext cx="1757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Weak entity set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27" idx="0"/>
              <a:endCxn id="5" idx="2"/>
            </p:cNvCxnSpPr>
            <p:nvPr/>
          </p:nvCxnSpPr>
          <p:spPr>
            <a:xfrm rot="5400000" flipH="1" flipV="1">
              <a:off x="1468853" y="4531984"/>
              <a:ext cx="1061958" cy="1082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789394" y="4063284"/>
            <a:ext cx="2287806" cy="1411448"/>
            <a:chOff x="5789394" y="4063284"/>
            <a:chExt cx="2287806" cy="1411448"/>
          </a:xfrm>
        </p:grpSpPr>
        <p:sp>
          <p:nvSpPr>
            <p:cNvPr id="32" name="TextBox 31"/>
            <p:cNvSpPr txBox="1"/>
            <p:nvPr/>
          </p:nvSpPr>
          <p:spPr>
            <a:xfrm>
              <a:off x="5789394" y="510540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Supporting entity set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Arrow Connector 33"/>
            <p:cNvCxnSpPr>
              <a:stCxn id="32" idx="0"/>
              <a:endCxn id="10" idx="2"/>
            </p:cNvCxnSpPr>
            <p:nvPr/>
          </p:nvCxnSpPr>
          <p:spPr>
            <a:xfrm rot="16200000" flipV="1">
              <a:off x="6355541" y="4527643"/>
              <a:ext cx="1042116" cy="113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relationship from E to F</a:t>
            </a:r>
          </a:p>
          <a:p>
            <a:r>
              <a:rPr lang="en-US" dirty="0" smtClean="0"/>
              <a:t>R is called supporting relationship if</a:t>
            </a:r>
          </a:p>
          <a:p>
            <a:pPr lvl="1"/>
            <a:r>
              <a:rPr lang="en-US" dirty="0" smtClean="0"/>
              <a:t>R must be a binary, many-one relationship from E to F</a:t>
            </a:r>
          </a:p>
          <a:p>
            <a:pPr lvl="1"/>
            <a:r>
              <a:rPr lang="en-US" dirty="0" smtClean="0"/>
              <a:t>R must have referential integrity from E to F</a:t>
            </a:r>
          </a:p>
          <a:p>
            <a:pPr lvl="1"/>
            <a:r>
              <a:rPr lang="en-US" dirty="0" smtClean="0"/>
              <a:t>The attributes that F supplies for the key of E must be key attributes of 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for Weak Entity 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E/R TO RELATIONAL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set -&gt; relation</a:t>
            </a:r>
          </a:p>
          <a:p>
            <a:pPr lvl="1"/>
            <a:r>
              <a:rPr lang="en-US" dirty="0" smtClean="0"/>
              <a:t>Attributes -&gt; attributes</a:t>
            </a:r>
          </a:p>
          <a:p>
            <a:r>
              <a:rPr lang="en-US" dirty="0" smtClean="0"/>
              <a:t>Relationships -&gt; relations whose attributes are only</a:t>
            </a:r>
          </a:p>
          <a:p>
            <a:pPr lvl="1"/>
            <a:r>
              <a:rPr lang="en-US" dirty="0" smtClean="0"/>
              <a:t>The keys of the connected entity sets</a:t>
            </a:r>
          </a:p>
          <a:p>
            <a:pPr lvl="1"/>
            <a:r>
              <a:rPr lang="en-US" dirty="0" smtClean="0"/>
              <a:t>Attributes of the relationship itself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E/R Diagrams to Relational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Entity Sets to Relations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2438400"/>
            <a:ext cx="2224603" cy="1524000"/>
            <a:chOff x="1066800" y="2438400"/>
            <a:chExt cx="2224603" cy="1524000"/>
          </a:xfrm>
        </p:grpSpPr>
        <p:sp>
          <p:nvSpPr>
            <p:cNvPr id="4" name="Rectangle 3"/>
            <p:cNvSpPr/>
            <p:nvPr/>
          </p:nvSpPr>
          <p:spPr>
            <a:xfrm>
              <a:off x="1447800" y="32766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Stars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24384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24384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24384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0" y="24384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6" idx="2"/>
              <a:endCxn id="4" idx="0"/>
            </p:cNvCxnSpPr>
            <p:nvPr/>
          </p:nvCxnSpPr>
          <p:spPr>
            <a:xfrm rot="16200000" flipH="1">
              <a:off x="1480003" y="2775403"/>
              <a:ext cx="468868" cy="533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  <a:endCxn id="4" idx="0"/>
            </p:cNvCxnSpPr>
            <p:nvPr/>
          </p:nvCxnSpPr>
          <p:spPr>
            <a:xfrm rot="5400000">
              <a:off x="2150517" y="2638415"/>
              <a:ext cx="468868" cy="807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38200" y="42672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Stars(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name,address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13257" y="2413716"/>
            <a:ext cx="2224603" cy="1548684"/>
            <a:chOff x="6113257" y="2413716"/>
            <a:chExt cx="2224603" cy="1548684"/>
          </a:xfrm>
        </p:grpSpPr>
        <p:sp>
          <p:nvSpPr>
            <p:cNvPr id="12" name="Rectangle 11"/>
            <p:cNvSpPr/>
            <p:nvPr/>
          </p:nvSpPr>
          <p:spPr>
            <a:xfrm>
              <a:off x="6418057" y="3276600"/>
              <a:ext cx="12192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Studios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113257" y="2413716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3257" y="241371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332457" y="2413716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32457" y="2413716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4" idx="2"/>
              <a:endCxn id="12" idx="0"/>
            </p:cNvCxnSpPr>
            <p:nvPr/>
          </p:nvCxnSpPr>
          <p:spPr>
            <a:xfrm rot="16200000" flipH="1">
              <a:off x="6514118" y="2763061"/>
              <a:ext cx="493552" cy="533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2"/>
              <a:endCxn id="12" idx="0"/>
            </p:cNvCxnSpPr>
            <p:nvPr/>
          </p:nvCxnSpPr>
          <p:spPr>
            <a:xfrm rot="5400000">
              <a:off x="7184632" y="2626073"/>
              <a:ext cx="493552" cy="807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867400" y="4278868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Studios(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name,address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E/R Relationships to Relations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057400"/>
            <a:ext cx="6794371" cy="3886200"/>
            <a:chOff x="1295400" y="2438400"/>
            <a:chExt cx="6794371" cy="3886200"/>
          </a:xfrm>
        </p:grpSpPr>
        <p:sp>
          <p:nvSpPr>
            <p:cNvPr id="4" name="Rectangle 3"/>
            <p:cNvSpPr/>
            <p:nvPr/>
          </p:nvSpPr>
          <p:spPr>
            <a:xfrm>
              <a:off x="1676400" y="32766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Stars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43600" y="41148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Movies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49530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Studios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9"/>
            <p:cNvGrpSpPr/>
            <p:nvPr/>
          </p:nvGrpSpPr>
          <p:grpSpPr>
            <a:xfrm>
              <a:off x="3886200" y="3352800"/>
              <a:ext cx="1219200" cy="533400"/>
              <a:chOff x="4191000" y="3352800"/>
              <a:chExt cx="1219200" cy="533400"/>
            </a:xfrm>
          </p:grpSpPr>
          <p:sp>
            <p:nvSpPr>
              <p:cNvPr id="8" name="Diamond 6"/>
              <p:cNvSpPr/>
              <p:nvPr/>
            </p:nvSpPr>
            <p:spPr>
              <a:xfrm>
                <a:off x="4191000" y="3352800"/>
                <a:ext cx="12192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38215" y="3440668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Stars-in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13"/>
            <p:cNvGrpSpPr/>
            <p:nvPr/>
          </p:nvGrpSpPr>
          <p:grpSpPr>
            <a:xfrm>
              <a:off x="3886200" y="5029200"/>
              <a:ext cx="1219200" cy="533400"/>
              <a:chOff x="4191000" y="5029200"/>
              <a:chExt cx="1219200" cy="533400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4191000" y="5029200"/>
                <a:ext cx="12192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19600" y="5117068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Owns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1295400" y="24384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5400" y="24384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514600" y="24384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4600" y="24384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828800" y="42672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28800" y="42672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752600" y="59436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52600" y="59436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113257" y="3276600"/>
              <a:ext cx="592343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3257" y="3276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Arial" pitchFamily="34" charset="0"/>
                  <a:cs typeface="Arial" pitchFamily="34" charset="0"/>
                </a:rPr>
                <a:t>title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32457" y="3276600"/>
              <a:ext cx="668543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457" y="32766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Arial" pitchFamily="34" charset="0"/>
                  <a:cs typeface="Arial" pitchFamily="34" charset="0"/>
                </a:rPr>
                <a:t>year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51816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0" y="5181600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length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315200" y="51816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15200" y="51816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genre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Connector 28"/>
            <p:cNvCxnSpPr>
              <a:stCxn id="14" idx="2"/>
              <a:endCxn id="4" idx="0"/>
            </p:cNvCxnSpPr>
            <p:nvPr/>
          </p:nvCxnSpPr>
          <p:spPr>
            <a:xfrm rot="16200000" flipH="1">
              <a:off x="1708603" y="2775403"/>
              <a:ext cx="468868" cy="533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2"/>
              <a:endCxn id="4" idx="0"/>
            </p:cNvCxnSpPr>
            <p:nvPr/>
          </p:nvCxnSpPr>
          <p:spPr>
            <a:xfrm rot="5400000">
              <a:off x="2379117" y="2638415"/>
              <a:ext cx="468868" cy="807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2"/>
              <a:endCxn id="6" idx="0"/>
            </p:cNvCxnSpPr>
            <p:nvPr/>
          </p:nvCxnSpPr>
          <p:spPr>
            <a:xfrm rot="16200000" flipH="1">
              <a:off x="2051503" y="4794703"/>
              <a:ext cx="316468" cy="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0" idx="0"/>
              <a:endCxn id="6" idx="2"/>
            </p:cNvCxnSpPr>
            <p:nvPr/>
          </p:nvCxnSpPr>
          <p:spPr>
            <a:xfrm rot="16200000" flipV="1">
              <a:off x="2080151" y="5768449"/>
              <a:ext cx="304800" cy="4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2"/>
              <a:endCxn id="5" idx="0"/>
            </p:cNvCxnSpPr>
            <p:nvPr/>
          </p:nvCxnSpPr>
          <p:spPr>
            <a:xfrm rot="16200000" flipH="1">
              <a:off x="6196629" y="3834429"/>
              <a:ext cx="468868" cy="91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0"/>
              <a:endCxn id="24" idx="1"/>
            </p:cNvCxnSpPr>
            <p:nvPr/>
          </p:nvCxnSpPr>
          <p:spPr>
            <a:xfrm rot="5400000" flipH="1" flipV="1">
              <a:off x="6577961" y="3360305"/>
              <a:ext cx="653534" cy="855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2"/>
              <a:endCxn id="26" idx="0"/>
            </p:cNvCxnSpPr>
            <p:nvPr/>
          </p:nvCxnSpPr>
          <p:spPr>
            <a:xfrm rot="16200000" flipH="1">
              <a:off x="6303669" y="4973930"/>
              <a:ext cx="381000" cy="34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" idx="3"/>
              <a:endCxn id="28" idx="0"/>
            </p:cNvCxnSpPr>
            <p:nvPr/>
          </p:nvCxnSpPr>
          <p:spPr>
            <a:xfrm>
              <a:off x="7010400" y="4457700"/>
              <a:ext cx="692086" cy="72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" idx="3"/>
            </p:cNvCxnSpPr>
            <p:nvPr/>
          </p:nvCxnSpPr>
          <p:spPr>
            <a:xfrm>
              <a:off x="2743200" y="3619500"/>
              <a:ext cx="1143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5" idx="1"/>
            </p:cNvCxnSpPr>
            <p:nvPr/>
          </p:nvCxnSpPr>
          <p:spPr>
            <a:xfrm>
              <a:off x="5105400" y="3619500"/>
              <a:ext cx="8382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" idx="3"/>
            </p:cNvCxnSpPr>
            <p:nvPr/>
          </p:nvCxnSpPr>
          <p:spPr>
            <a:xfrm>
              <a:off x="2743200" y="5295900"/>
              <a:ext cx="12954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5" idx="1"/>
            </p:cNvCxnSpPr>
            <p:nvPr/>
          </p:nvCxnSpPr>
          <p:spPr>
            <a:xfrm flipV="1">
              <a:off x="5105400" y="4457700"/>
              <a:ext cx="8382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181600" y="160020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Stars-in(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title,year,starName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0" y="1981200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Owns(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title,year,studioName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E/R Relationship to Relations</a:t>
            </a:r>
            <a:endParaRPr lang="en-US" dirty="0"/>
          </a:p>
        </p:txBody>
      </p:sp>
      <p:grpSp>
        <p:nvGrpSpPr>
          <p:cNvPr id="4" name="Group 48"/>
          <p:cNvGrpSpPr/>
          <p:nvPr/>
        </p:nvGrpSpPr>
        <p:grpSpPr>
          <a:xfrm>
            <a:off x="1828800" y="2362200"/>
            <a:ext cx="5486400" cy="1828800"/>
            <a:chOff x="1828800" y="3048000"/>
            <a:chExt cx="5486400" cy="1828800"/>
          </a:xfrm>
        </p:grpSpPr>
        <p:sp>
          <p:nvSpPr>
            <p:cNvPr id="5" name="Rectangle 4"/>
            <p:cNvSpPr/>
            <p:nvPr/>
          </p:nvSpPr>
          <p:spPr>
            <a:xfrm>
              <a:off x="1828800" y="3085563"/>
              <a:ext cx="9906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Stars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3085563"/>
              <a:ext cx="1219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Movies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>
            <a:xfrm>
              <a:off x="3657596" y="3048000"/>
              <a:ext cx="2057399" cy="533400"/>
              <a:chOff x="4495800" y="4038600"/>
              <a:chExt cx="1321310" cy="533400"/>
            </a:xfrm>
          </p:grpSpPr>
          <p:sp>
            <p:nvSpPr>
              <p:cNvPr id="15" name="Diamond 6"/>
              <p:cNvSpPr/>
              <p:nvPr/>
            </p:nvSpPr>
            <p:spPr>
              <a:xfrm>
                <a:off x="4495800" y="4038600"/>
                <a:ext cx="9906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48200" y="4126468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Contracts</a:t>
                </a:r>
                <a:endParaRPr lang="en-US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822879" y="4419600"/>
              <a:ext cx="1219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Studios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Connector 8"/>
            <p:cNvCxnSpPr>
              <a:endCxn id="6" idx="1"/>
            </p:cNvCxnSpPr>
            <p:nvPr/>
          </p:nvCxnSpPr>
          <p:spPr>
            <a:xfrm flipV="1">
              <a:off x="5200054" y="3314163"/>
              <a:ext cx="895946" cy="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>
              <a:off x="2819400" y="3314163"/>
              <a:ext cx="838200" cy="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16" idx="1"/>
              <a:endCxn id="8" idx="1"/>
            </p:cNvCxnSpPr>
            <p:nvPr/>
          </p:nvCxnSpPr>
          <p:spPr>
            <a:xfrm rot="10800000" flipV="1">
              <a:off x="3822879" y="3320534"/>
              <a:ext cx="72022" cy="1327666"/>
            </a:xfrm>
            <a:prstGeom prst="curvedConnector3">
              <a:avLst>
                <a:gd name="adj1" fmla="val 41740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rot="10800000" flipV="1">
              <a:off x="5033378" y="3352800"/>
              <a:ext cx="72022" cy="1327666"/>
            </a:xfrm>
            <a:prstGeom prst="curvedConnector3">
              <a:avLst>
                <a:gd name="adj1" fmla="val -262107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24577" y="3733800"/>
              <a:ext cx="909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Studio </a:t>
              </a:r>
            </a:p>
            <a:p>
              <a:r>
                <a:rPr lang="en-US" dirty="0" smtClean="0"/>
                <a:t>of star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40764" y="3733800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Producing</a:t>
              </a:r>
            </a:p>
            <a:p>
              <a:r>
                <a:rPr lang="en-US" dirty="0" smtClean="0"/>
                <a:t>studio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95400" y="4419600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Contracts(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starName,title,year,studioOfStar,producingStudio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Relations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5955268"/>
            <a:ext cx="484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Movies(</a:t>
            </a:r>
            <a:r>
              <a:rPr lang="en-US" dirty="0" err="1" smtClean="0"/>
              <a:t>title,year,length,genre,</a:t>
            </a:r>
            <a:r>
              <a:rPr lang="en-US" b="1" dirty="0" err="1" smtClean="0">
                <a:solidFill>
                  <a:srgbClr val="7030A0"/>
                </a:solidFill>
              </a:rPr>
              <a:t>studioName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133600"/>
            <a:ext cx="6781800" cy="3886200"/>
            <a:chOff x="1295400" y="2133600"/>
            <a:chExt cx="6781800" cy="3886200"/>
          </a:xfrm>
        </p:grpSpPr>
        <p:sp>
          <p:nvSpPr>
            <p:cNvPr id="4" name="Rectangle 3"/>
            <p:cNvSpPr/>
            <p:nvPr/>
          </p:nvSpPr>
          <p:spPr>
            <a:xfrm>
              <a:off x="1676400" y="29718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Stars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43600" y="38100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Movies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46482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Studios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9"/>
            <p:cNvGrpSpPr/>
            <p:nvPr/>
          </p:nvGrpSpPr>
          <p:grpSpPr>
            <a:xfrm>
              <a:off x="3886200" y="3048000"/>
              <a:ext cx="1219200" cy="533400"/>
              <a:chOff x="4191000" y="3352800"/>
              <a:chExt cx="1219200" cy="533400"/>
            </a:xfrm>
          </p:grpSpPr>
          <p:sp>
            <p:nvSpPr>
              <p:cNvPr id="8" name="Diamond 6"/>
              <p:cNvSpPr/>
              <p:nvPr/>
            </p:nvSpPr>
            <p:spPr>
              <a:xfrm>
                <a:off x="4191000" y="3352800"/>
                <a:ext cx="12192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38215" y="3440668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Stars-in</a:t>
                </a:r>
                <a:endParaRPr lang="en-US" dirty="0"/>
              </a:p>
            </p:txBody>
          </p:sp>
        </p:grpSp>
        <p:grpSp>
          <p:nvGrpSpPr>
            <p:cNvPr id="10" name="Group 13"/>
            <p:cNvGrpSpPr/>
            <p:nvPr/>
          </p:nvGrpSpPr>
          <p:grpSpPr>
            <a:xfrm>
              <a:off x="3886200" y="4724400"/>
              <a:ext cx="1219200" cy="533400"/>
              <a:chOff x="4191000" y="5029200"/>
              <a:chExt cx="1219200" cy="533400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4191000" y="5029200"/>
                <a:ext cx="12192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19600" y="5117068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Owns</a:t>
                </a:r>
                <a:endParaRPr lang="en-US" dirty="0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1295400" y="21336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5400" y="213360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name</a:t>
              </a:r>
              <a:endParaRPr lang="en-US" u="sng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514600" y="21336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4600" y="2133600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28800" y="39624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28800" y="396240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name</a:t>
              </a:r>
              <a:endParaRPr lang="en-US" u="sng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752600" y="56388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52600" y="5638800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113257" y="2971800"/>
              <a:ext cx="592343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3257" y="2971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title</a:t>
              </a:r>
              <a:endParaRPr lang="en-US" u="sng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7332457" y="2971800"/>
              <a:ext cx="668543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457" y="2971800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year</a:t>
              </a:r>
              <a:endParaRPr lang="en-US" u="sng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48768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0" y="4876800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length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315200" y="48768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15200" y="487680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genre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14" idx="2"/>
              <a:endCxn id="4" idx="0"/>
            </p:cNvCxnSpPr>
            <p:nvPr/>
          </p:nvCxnSpPr>
          <p:spPr>
            <a:xfrm rot="16200000" flipH="1">
              <a:off x="1706599" y="2468599"/>
              <a:ext cx="468868" cy="537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2"/>
              <a:endCxn id="4" idx="0"/>
            </p:cNvCxnSpPr>
            <p:nvPr/>
          </p:nvCxnSpPr>
          <p:spPr>
            <a:xfrm rot="5400000">
              <a:off x="2371102" y="2341630"/>
              <a:ext cx="468868" cy="79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2"/>
              <a:endCxn id="6" idx="0"/>
            </p:cNvCxnSpPr>
            <p:nvPr/>
          </p:nvCxnSpPr>
          <p:spPr>
            <a:xfrm rot="16200000" flipH="1">
              <a:off x="2049499" y="4487899"/>
              <a:ext cx="316468" cy="4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0" idx="0"/>
              <a:endCxn id="6" idx="2"/>
            </p:cNvCxnSpPr>
            <p:nvPr/>
          </p:nvCxnSpPr>
          <p:spPr>
            <a:xfrm rot="16200000" flipV="1">
              <a:off x="2072136" y="5471664"/>
              <a:ext cx="304800" cy="29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2"/>
              <a:endCxn id="5" idx="0"/>
            </p:cNvCxnSpPr>
            <p:nvPr/>
          </p:nvCxnSpPr>
          <p:spPr>
            <a:xfrm rot="16200000" flipH="1">
              <a:off x="6208251" y="3541251"/>
              <a:ext cx="468868" cy="68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0"/>
              <a:endCxn id="24" idx="1"/>
            </p:cNvCxnSpPr>
            <p:nvPr/>
          </p:nvCxnSpPr>
          <p:spPr>
            <a:xfrm rot="5400000" flipH="1" flipV="1">
              <a:off x="6577961" y="3055505"/>
              <a:ext cx="653534" cy="855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2"/>
              <a:endCxn id="26" idx="0"/>
            </p:cNvCxnSpPr>
            <p:nvPr/>
          </p:nvCxnSpPr>
          <p:spPr>
            <a:xfrm rot="16200000" flipH="1">
              <a:off x="6303669" y="4669130"/>
              <a:ext cx="381000" cy="34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" idx="3"/>
              <a:endCxn id="28" idx="0"/>
            </p:cNvCxnSpPr>
            <p:nvPr/>
          </p:nvCxnSpPr>
          <p:spPr>
            <a:xfrm>
              <a:off x="7010400" y="4152900"/>
              <a:ext cx="683269" cy="72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" idx="3"/>
            </p:cNvCxnSpPr>
            <p:nvPr/>
          </p:nvCxnSpPr>
          <p:spPr>
            <a:xfrm>
              <a:off x="2743200" y="3314700"/>
              <a:ext cx="1143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5" idx="1"/>
            </p:cNvCxnSpPr>
            <p:nvPr/>
          </p:nvCxnSpPr>
          <p:spPr>
            <a:xfrm>
              <a:off x="5105400" y="3314700"/>
              <a:ext cx="8382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1" idx="3"/>
              <a:endCxn id="5" idx="1"/>
            </p:cNvCxnSpPr>
            <p:nvPr/>
          </p:nvCxnSpPr>
          <p:spPr>
            <a:xfrm flipV="1">
              <a:off x="5105400" y="4152900"/>
              <a:ext cx="8382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1" idx="1"/>
              <a:endCxn id="6" idx="3"/>
            </p:cNvCxnSpPr>
            <p:nvPr/>
          </p:nvCxnSpPr>
          <p:spPr>
            <a:xfrm rot="10800000">
              <a:off x="2743200" y="4991100"/>
              <a:ext cx="1143000" cy="1588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343400" y="1981200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Owns(</a:t>
            </a:r>
            <a:r>
              <a:rPr lang="en-US" dirty="0" err="1" smtClean="0"/>
              <a:t>title,year,studioName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43400" y="1611868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Movies(</a:t>
            </a:r>
            <a:r>
              <a:rPr lang="en-US" dirty="0" err="1" smtClean="0"/>
              <a:t>title,year,length,genre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Weak Entity Sets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90600" y="2590800"/>
            <a:ext cx="7069343" cy="1447800"/>
            <a:chOff x="990600" y="2590800"/>
            <a:chExt cx="7069343" cy="1447800"/>
          </a:xfrm>
        </p:grpSpPr>
        <p:sp>
          <p:nvSpPr>
            <p:cNvPr id="4" name="Rectangle 3"/>
            <p:cNvSpPr/>
            <p:nvPr/>
          </p:nvSpPr>
          <p:spPr>
            <a:xfrm>
              <a:off x="1447800" y="3351726"/>
              <a:ext cx="1219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3427926"/>
              <a:ext cx="1059873" cy="47478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Crews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3733800" y="3276600"/>
              <a:ext cx="1295400" cy="762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3809999" y="3352799"/>
              <a:ext cx="1110343" cy="592667"/>
            </a:xfrm>
            <a:prstGeom prst="diamond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9838" y="3465352"/>
              <a:ext cx="112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Unit-of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200" y="3377484"/>
              <a:ext cx="12954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Studios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9" idx="1"/>
            </p:cNvCxnSpPr>
            <p:nvPr/>
          </p:nvCxnSpPr>
          <p:spPr>
            <a:xfrm flipV="1">
              <a:off x="5029200" y="3644184"/>
              <a:ext cx="1143000" cy="5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7" idx="1"/>
            </p:cNvCxnSpPr>
            <p:nvPr/>
          </p:nvCxnSpPr>
          <p:spPr>
            <a:xfrm flipV="1">
              <a:off x="2667000" y="3649133"/>
              <a:ext cx="1142999" cy="7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066800" y="25908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25908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number</a:t>
              </a:r>
              <a:endParaRPr lang="en-US" u="sng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286000" y="25908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2590800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crewChief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867400" y="25908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7400" y="259080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name</a:t>
              </a:r>
              <a:endParaRPr lang="en-US" u="sng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086600" y="25908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2590800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13" idx="2"/>
              <a:endCxn id="4" idx="0"/>
            </p:cNvCxnSpPr>
            <p:nvPr/>
          </p:nvCxnSpPr>
          <p:spPr>
            <a:xfrm rot="16200000" flipH="1">
              <a:off x="1575853" y="2870179"/>
              <a:ext cx="391594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2"/>
              <a:endCxn id="4" idx="0"/>
            </p:cNvCxnSpPr>
            <p:nvPr/>
          </p:nvCxnSpPr>
          <p:spPr>
            <a:xfrm rot="5400000">
              <a:off x="2276547" y="2740986"/>
              <a:ext cx="391594" cy="829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2"/>
              <a:endCxn id="9" idx="0"/>
            </p:cNvCxnSpPr>
            <p:nvPr/>
          </p:nvCxnSpPr>
          <p:spPr>
            <a:xfrm rot="16200000" flipH="1">
              <a:off x="6323407" y="2880991"/>
              <a:ext cx="417352" cy="575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2"/>
              <a:endCxn id="9" idx="0"/>
            </p:cNvCxnSpPr>
            <p:nvPr/>
          </p:nvCxnSpPr>
          <p:spPr>
            <a:xfrm rot="5400000">
              <a:off x="6987910" y="2792122"/>
              <a:ext cx="417352" cy="753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209800" y="4724400"/>
            <a:ext cx="4609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Studios(name,address)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Crews(number,crewChief,studioName)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SUBCLASS STRUCTURES TO RELATIONS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Represent the structure of data</a:t>
            </a:r>
          </a:p>
          <a:p>
            <a:r>
              <a:rPr lang="en-US" smtClean="0"/>
              <a:t>Not include the operations on data</a:t>
            </a:r>
          </a:p>
          <a:p>
            <a:r>
              <a:rPr lang="en-US" smtClean="0"/>
              <a:t>Principle components</a:t>
            </a:r>
          </a:p>
          <a:p>
            <a:pPr lvl="1"/>
            <a:r>
              <a:rPr lang="en-US" smtClean="0"/>
              <a:t>Entity sets</a:t>
            </a:r>
          </a:p>
          <a:p>
            <a:pPr lvl="1"/>
            <a:r>
              <a:rPr lang="en-US" smtClean="0"/>
              <a:t>Attributes</a:t>
            </a:r>
          </a:p>
          <a:p>
            <a:pPr lvl="1"/>
            <a:r>
              <a:rPr lang="en-US" smtClean="0"/>
              <a:t>Relationships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Entity Relationship Model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convert this structure to relations?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Subclass Structures to Relations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2438400"/>
            <a:ext cx="7162800" cy="3200400"/>
            <a:chOff x="533400" y="2667000"/>
            <a:chExt cx="7162800" cy="3200400"/>
          </a:xfrm>
        </p:grpSpPr>
        <p:sp>
          <p:nvSpPr>
            <p:cNvPr id="5" name="Rounded Rectangle 4"/>
            <p:cNvSpPr/>
            <p:nvPr/>
          </p:nvSpPr>
          <p:spPr>
            <a:xfrm>
              <a:off x="3657600" y="35814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Movies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52578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Cartoons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638800" y="52578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Murder Mysteries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438400" y="4267200"/>
              <a:ext cx="5334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77644" y="434340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isa</a:t>
              </a:r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638800" y="4267200"/>
              <a:ext cx="5334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78044" y="434340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isa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2990850" y="3600450"/>
              <a:ext cx="381000" cy="952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2"/>
              <a:endCxn id="6" idx="0"/>
            </p:cNvCxnSpPr>
            <p:nvPr/>
          </p:nvCxnSpPr>
          <p:spPr>
            <a:xfrm rot="5400000">
              <a:off x="2245438" y="4791395"/>
              <a:ext cx="545068" cy="387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10" idx="0"/>
            </p:cNvCxnSpPr>
            <p:nvPr/>
          </p:nvCxnSpPr>
          <p:spPr>
            <a:xfrm>
              <a:off x="4953000" y="3886200"/>
              <a:ext cx="9525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2"/>
              <a:endCxn id="7" idx="0"/>
            </p:cNvCxnSpPr>
            <p:nvPr/>
          </p:nvCxnSpPr>
          <p:spPr>
            <a:xfrm rot="16200000" flipH="1">
              <a:off x="5826837" y="4798137"/>
              <a:ext cx="545068" cy="374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23"/>
            <p:cNvGrpSpPr/>
            <p:nvPr/>
          </p:nvGrpSpPr>
          <p:grpSpPr>
            <a:xfrm>
              <a:off x="2286000" y="2667000"/>
              <a:ext cx="838200" cy="381000"/>
              <a:chOff x="3886200" y="2743200"/>
              <a:chExt cx="838200" cy="381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6200" y="2743200"/>
                <a:ext cx="8382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86200" y="2743200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length</a:t>
                </a:r>
                <a:endParaRPr lang="en-US" dirty="0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33528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5200" y="26670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667000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year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62600" y="266700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genre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36" idx="2"/>
              <a:endCxn id="5" idx="0"/>
            </p:cNvCxnSpPr>
            <p:nvPr/>
          </p:nvCxnSpPr>
          <p:spPr>
            <a:xfrm rot="16200000" flipH="1">
              <a:off x="3230785" y="2506885"/>
              <a:ext cx="545068" cy="1603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2"/>
              <a:endCxn id="5" idx="0"/>
            </p:cNvCxnSpPr>
            <p:nvPr/>
          </p:nvCxnSpPr>
          <p:spPr>
            <a:xfrm rot="16200000" flipH="1">
              <a:off x="3780272" y="3056372"/>
              <a:ext cx="545068" cy="504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2"/>
              <a:endCxn id="5" idx="0"/>
            </p:cNvCxnSpPr>
            <p:nvPr/>
          </p:nvCxnSpPr>
          <p:spPr>
            <a:xfrm rot="5400000">
              <a:off x="4321688" y="3019945"/>
              <a:ext cx="545068" cy="577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2"/>
              <a:endCxn id="5" idx="0"/>
            </p:cNvCxnSpPr>
            <p:nvPr/>
          </p:nvCxnSpPr>
          <p:spPr>
            <a:xfrm rot="5400000">
              <a:off x="4850651" y="2490982"/>
              <a:ext cx="545068" cy="1635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858000" y="43434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34200" y="434340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genre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28" idx="2"/>
              <a:endCxn id="7" idx="3"/>
            </p:cNvCxnSpPr>
            <p:nvPr/>
          </p:nvCxnSpPr>
          <p:spPr>
            <a:xfrm rot="5400000">
              <a:off x="6698501" y="4948432"/>
              <a:ext cx="849868" cy="378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914400" y="3657600"/>
              <a:ext cx="1066800" cy="4572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0600" y="3733800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Voices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31" idx="2"/>
              <a:endCxn id="6" idx="1"/>
            </p:cNvCxnSpPr>
            <p:nvPr/>
          </p:nvCxnSpPr>
          <p:spPr>
            <a:xfrm rot="16200000" flipH="1">
              <a:off x="815443" y="4701643"/>
              <a:ext cx="1459468" cy="262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3400" y="2667000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Stars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30" idx="0"/>
              <a:endCxn id="33" idx="2"/>
            </p:cNvCxnSpPr>
            <p:nvPr/>
          </p:nvCxnSpPr>
          <p:spPr>
            <a:xfrm rot="16200000" flipV="1">
              <a:off x="921699" y="3131499"/>
              <a:ext cx="621268" cy="43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principal conversion strategies</a:t>
            </a:r>
          </a:p>
          <a:p>
            <a:pPr lvl="1"/>
            <a:r>
              <a:rPr lang="en-US" dirty="0" smtClean="0"/>
              <a:t>Follow E/R viewpoint</a:t>
            </a:r>
          </a:p>
          <a:p>
            <a:pPr lvl="1"/>
            <a:r>
              <a:rPr lang="en-US" dirty="0" smtClean="0"/>
              <a:t>Treat entities as object-oriented</a:t>
            </a:r>
          </a:p>
          <a:p>
            <a:pPr lvl="1"/>
            <a:r>
              <a:rPr lang="en-US" dirty="0" smtClean="0"/>
              <a:t>Use null values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Subclass Structures to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Style Conversion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1905000"/>
            <a:ext cx="7670024" cy="2971800"/>
            <a:chOff x="533400" y="2667000"/>
            <a:chExt cx="7352257" cy="3200400"/>
          </a:xfrm>
        </p:grpSpPr>
        <p:sp>
          <p:nvSpPr>
            <p:cNvPr id="5" name="Rounded Rectangle 4"/>
            <p:cNvSpPr/>
            <p:nvPr/>
          </p:nvSpPr>
          <p:spPr>
            <a:xfrm>
              <a:off x="3657600" y="35814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Movies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52578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Cartoons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638800" y="52578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Murder Mysteries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438400" y="4267200"/>
              <a:ext cx="5334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77644" y="4343400"/>
              <a:ext cx="459748" cy="39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isa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638800" y="4267200"/>
              <a:ext cx="5334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78044" y="4343400"/>
              <a:ext cx="459748" cy="39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isa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Connector 1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2990850" y="3600450"/>
              <a:ext cx="381000" cy="952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2"/>
              <a:endCxn id="6" idx="0"/>
            </p:cNvCxnSpPr>
            <p:nvPr/>
          </p:nvCxnSpPr>
          <p:spPr>
            <a:xfrm rot="5400000">
              <a:off x="2257481" y="4807763"/>
              <a:ext cx="516658" cy="383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10" idx="0"/>
            </p:cNvCxnSpPr>
            <p:nvPr/>
          </p:nvCxnSpPr>
          <p:spPr>
            <a:xfrm>
              <a:off x="4953000" y="3886200"/>
              <a:ext cx="9525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2"/>
              <a:endCxn id="7" idx="0"/>
            </p:cNvCxnSpPr>
            <p:nvPr/>
          </p:nvCxnSpPr>
          <p:spPr>
            <a:xfrm rot="16200000" flipH="1">
              <a:off x="5838880" y="4810179"/>
              <a:ext cx="516658" cy="378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23"/>
            <p:cNvGrpSpPr/>
            <p:nvPr/>
          </p:nvGrpSpPr>
          <p:grpSpPr>
            <a:xfrm>
              <a:off x="2286000" y="2667000"/>
              <a:ext cx="838200" cy="397742"/>
              <a:chOff x="3886200" y="2743200"/>
              <a:chExt cx="838200" cy="39774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6200" y="2743200"/>
                <a:ext cx="8382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86200" y="2743200"/>
                <a:ext cx="779359" cy="397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length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33528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5200" y="2667000"/>
              <a:ext cx="521212" cy="39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title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667000"/>
              <a:ext cx="607261" cy="39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year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62600" y="2667000"/>
              <a:ext cx="742481" cy="39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genre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>
              <a:stCxn id="36" idx="2"/>
              <a:endCxn id="5" idx="0"/>
            </p:cNvCxnSpPr>
            <p:nvPr/>
          </p:nvCxnSpPr>
          <p:spPr>
            <a:xfrm rot="16200000" flipH="1">
              <a:off x="3232161" y="2508261"/>
              <a:ext cx="516658" cy="1629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2"/>
              <a:endCxn id="5" idx="0"/>
            </p:cNvCxnSpPr>
            <p:nvPr/>
          </p:nvCxnSpPr>
          <p:spPr>
            <a:xfrm rot="16200000" flipH="1">
              <a:off x="3777224" y="3053324"/>
              <a:ext cx="516658" cy="53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2"/>
              <a:endCxn id="5" idx="0"/>
            </p:cNvCxnSpPr>
            <p:nvPr/>
          </p:nvCxnSpPr>
          <p:spPr>
            <a:xfrm rot="5400000">
              <a:off x="4332136" y="3037906"/>
              <a:ext cx="516658" cy="570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2"/>
              <a:endCxn id="5" idx="0"/>
            </p:cNvCxnSpPr>
            <p:nvPr/>
          </p:nvCxnSpPr>
          <p:spPr>
            <a:xfrm rot="5400000">
              <a:off x="4861241" y="2508801"/>
              <a:ext cx="516658" cy="162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858000" y="43434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34200" y="4343400"/>
              <a:ext cx="951457" cy="39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weapon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Connector 28"/>
            <p:cNvCxnSpPr>
              <a:stCxn id="28" idx="2"/>
              <a:endCxn id="7" idx="3"/>
            </p:cNvCxnSpPr>
            <p:nvPr/>
          </p:nvCxnSpPr>
          <p:spPr>
            <a:xfrm rot="5400000">
              <a:off x="6761336" y="4914007"/>
              <a:ext cx="821459" cy="475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914400" y="3657600"/>
              <a:ext cx="1066800" cy="4572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0600" y="3733800"/>
              <a:ext cx="828592" cy="39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Voices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Straight Connector 31"/>
            <p:cNvCxnSpPr>
              <a:stCxn id="31" idx="2"/>
              <a:endCxn id="6" idx="1"/>
            </p:cNvCxnSpPr>
            <p:nvPr/>
          </p:nvCxnSpPr>
          <p:spPr>
            <a:xfrm rot="16200000" flipH="1">
              <a:off x="825118" y="4711319"/>
              <a:ext cx="1431058" cy="271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3400" y="2667000"/>
              <a:ext cx="939164" cy="39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to Stars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Connector 33"/>
            <p:cNvCxnSpPr>
              <a:stCxn id="30" idx="0"/>
              <a:endCxn id="33" idx="2"/>
            </p:cNvCxnSpPr>
            <p:nvPr/>
          </p:nvCxnSpPr>
          <p:spPr>
            <a:xfrm rot="16200000" flipV="1">
              <a:off x="928963" y="3138762"/>
              <a:ext cx="592858" cy="444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981200" y="5257800"/>
            <a:ext cx="548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Movies(</a:t>
            </a:r>
            <a:r>
              <a:rPr lang="en-US" sz="22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title,year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length,genre)</a:t>
            </a:r>
          </a:p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MurderMysteries(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title,year,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weapon)</a:t>
            </a:r>
          </a:p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Cartoons(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title,year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Object-Oriented Approach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1828800"/>
            <a:ext cx="7696200" cy="2971800"/>
            <a:chOff x="533400" y="2667000"/>
            <a:chExt cx="7377349" cy="3200400"/>
          </a:xfrm>
        </p:grpSpPr>
        <p:sp>
          <p:nvSpPr>
            <p:cNvPr id="5" name="Rounded Rectangle 4"/>
            <p:cNvSpPr/>
            <p:nvPr/>
          </p:nvSpPr>
          <p:spPr>
            <a:xfrm>
              <a:off x="3657600" y="35814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Movies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52578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Cartoons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638800" y="52578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Murder Mysteries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438400" y="4267200"/>
              <a:ext cx="5334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77644" y="434340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isa</a:t>
              </a:r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638800" y="4267200"/>
              <a:ext cx="5334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78044" y="434340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isa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2990850" y="3600450"/>
              <a:ext cx="381000" cy="952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2"/>
              <a:endCxn id="6" idx="0"/>
            </p:cNvCxnSpPr>
            <p:nvPr/>
          </p:nvCxnSpPr>
          <p:spPr>
            <a:xfrm rot="5400000">
              <a:off x="2245438" y="4791395"/>
              <a:ext cx="545068" cy="387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10" idx="0"/>
            </p:cNvCxnSpPr>
            <p:nvPr/>
          </p:nvCxnSpPr>
          <p:spPr>
            <a:xfrm>
              <a:off x="4953000" y="3886200"/>
              <a:ext cx="9525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2"/>
              <a:endCxn id="7" idx="0"/>
            </p:cNvCxnSpPr>
            <p:nvPr/>
          </p:nvCxnSpPr>
          <p:spPr>
            <a:xfrm rot="16200000" flipH="1">
              <a:off x="5826837" y="4798137"/>
              <a:ext cx="545068" cy="374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23"/>
            <p:cNvGrpSpPr/>
            <p:nvPr/>
          </p:nvGrpSpPr>
          <p:grpSpPr>
            <a:xfrm>
              <a:off x="2286000" y="2667000"/>
              <a:ext cx="838200" cy="381000"/>
              <a:chOff x="3886200" y="2743200"/>
              <a:chExt cx="838200" cy="381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6200" y="2743200"/>
                <a:ext cx="8382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86200" y="2743200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length</a:t>
                </a:r>
                <a:endParaRPr lang="en-US" dirty="0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33528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5200" y="26670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667000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year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62600" y="266700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genre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36" idx="2"/>
              <a:endCxn id="5" idx="0"/>
            </p:cNvCxnSpPr>
            <p:nvPr/>
          </p:nvCxnSpPr>
          <p:spPr>
            <a:xfrm rot="16200000" flipH="1">
              <a:off x="3230785" y="2506885"/>
              <a:ext cx="545068" cy="1603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2"/>
              <a:endCxn id="5" idx="0"/>
            </p:cNvCxnSpPr>
            <p:nvPr/>
          </p:nvCxnSpPr>
          <p:spPr>
            <a:xfrm rot="16200000" flipH="1">
              <a:off x="3780272" y="3056372"/>
              <a:ext cx="545068" cy="504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2"/>
              <a:endCxn id="5" idx="0"/>
            </p:cNvCxnSpPr>
            <p:nvPr/>
          </p:nvCxnSpPr>
          <p:spPr>
            <a:xfrm rot="5400000">
              <a:off x="4321688" y="3019945"/>
              <a:ext cx="545068" cy="577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2"/>
              <a:endCxn id="5" idx="0"/>
            </p:cNvCxnSpPr>
            <p:nvPr/>
          </p:nvCxnSpPr>
          <p:spPr>
            <a:xfrm rot="5400000">
              <a:off x="4850651" y="2490982"/>
              <a:ext cx="545068" cy="1635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858000" y="43434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34200" y="4343400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weapon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28" idx="2"/>
              <a:endCxn id="7" idx="3"/>
            </p:cNvCxnSpPr>
            <p:nvPr/>
          </p:nvCxnSpPr>
          <p:spPr>
            <a:xfrm rot="5400000">
              <a:off x="6753404" y="4893529"/>
              <a:ext cx="849868" cy="488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914400" y="3657600"/>
              <a:ext cx="1066800" cy="4572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0600" y="3733800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Voices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31" idx="2"/>
              <a:endCxn id="6" idx="1"/>
            </p:cNvCxnSpPr>
            <p:nvPr/>
          </p:nvCxnSpPr>
          <p:spPr>
            <a:xfrm rot="16200000" flipH="1">
              <a:off x="815443" y="4701643"/>
              <a:ext cx="1459468" cy="262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3400" y="2667000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Stars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30" idx="0"/>
              <a:endCxn id="33" idx="2"/>
            </p:cNvCxnSpPr>
            <p:nvPr/>
          </p:nvCxnSpPr>
          <p:spPr>
            <a:xfrm rot="16200000" flipV="1">
              <a:off x="921699" y="3131499"/>
              <a:ext cx="621268" cy="43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981200" y="4953000"/>
            <a:ext cx="61739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Movies(title,year,length,genre)</a:t>
            </a:r>
          </a:p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MoviesC(title,year,length,genre)</a:t>
            </a:r>
          </a:p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MoviesMM(title,year,length,genre,weapon)</a:t>
            </a:r>
          </a:p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MoviesCMM(title,year,length,genre,weapon)</a:t>
            </a: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Null Values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14400" y="1828800"/>
            <a:ext cx="7696200" cy="2971800"/>
            <a:chOff x="533400" y="2667000"/>
            <a:chExt cx="7377349" cy="3200400"/>
          </a:xfrm>
        </p:grpSpPr>
        <p:sp>
          <p:nvSpPr>
            <p:cNvPr id="5" name="Rounded Rectangle 4"/>
            <p:cNvSpPr/>
            <p:nvPr/>
          </p:nvSpPr>
          <p:spPr>
            <a:xfrm>
              <a:off x="3657600" y="35814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Movies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52578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Cartoons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638800" y="5257800"/>
              <a:ext cx="1295400" cy="609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Murder Mysteries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438400" y="4267200"/>
              <a:ext cx="5334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77644" y="434340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isa</a:t>
              </a:r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638800" y="4267200"/>
              <a:ext cx="5334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78044" y="434340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isa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2990850" y="3600450"/>
              <a:ext cx="381000" cy="952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2"/>
              <a:endCxn id="6" idx="0"/>
            </p:cNvCxnSpPr>
            <p:nvPr/>
          </p:nvCxnSpPr>
          <p:spPr>
            <a:xfrm rot="5400000">
              <a:off x="2245438" y="4791395"/>
              <a:ext cx="545068" cy="387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10" idx="0"/>
            </p:cNvCxnSpPr>
            <p:nvPr/>
          </p:nvCxnSpPr>
          <p:spPr>
            <a:xfrm>
              <a:off x="4953000" y="3886200"/>
              <a:ext cx="9525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2"/>
              <a:endCxn id="7" idx="0"/>
            </p:cNvCxnSpPr>
            <p:nvPr/>
          </p:nvCxnSpPr>
          <p:spPr>
            <a:xfrm rot="16200000" flipH="1">
              <a:off x="5826837" y="4798137"/>
              <a:ext cx="545068" cy="374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23"/>
            <p:cNvGrpSpPr/>
            <p:nvPr/>
          </p:nvGrpSpPr>
          <p:grpSpPr>
            <a:xfrm>
              <a:off x="2286000" y="2667000"/>
              <a:ext cx="838200" cy="381000"/>
              <a:chOff x="3886200" y="2743200"/>
              <a:chExt cx="838200" cy="381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6200" y="2743200"/>
                <a:ext cx="8382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86200" y="2743200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length</a:t>
                </a:r>
                <a:endParaRPr lang="en-US" dirty="0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33528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5200" y="26670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667000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year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62600" y="266700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genre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36" idx="2"/>
              <a:endCxn id="5" idx="0"/>
            </p:cNvCxnSpPr>
            <p:nvPr/>
          </p:nvCxnSpPr>
          <p:spPr>
            <a:xfrm rot="16200000" flipH="1">
              <a:off x="3230785" y="2506885"/>
              <a:ext cx="545068" cy="1603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2"/>
              <a:endCxn id="5" idx="0"/>
            </p:cNvCxnSpPr>
            <p:nvPr/>
          </p:nvCxnSpPr>
          <p:spPr>
            <a:xfrm rot="16200000" flipH="1">
              <a:off x="3780272" y="3056372"/>
              <a:ext cx="545068" cy="504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2"/>
              <a:endCxn id="5" idx="0"/>
            </p:cNvCxnSpPr>
            <p:nvPr/>
          </p:nvCxnSpPr>
          <p:spPr>
            <a:xfrm rot="5400000">
              <a:off x="4321688" y="3019945"/>
              <a:ext cx="545068" cy="577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2"/>
              <a:endCxn id="5" idx="0"/>
            </p:cNvCxnSpPr>
            <p:nvPr/>
          </p:nvCxnSpPr>
          <p:spPr>
            <a:xfrm rot="5400000">
              <a:off x="4850651" y="2490982"/>
              <a:ext cx="545068" cy="1635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858000" y="4343400"/>
              <a:ext cx="8382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34200" y="4343400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weapon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28" idx="2"/>
              <a:endCxn id="7" idx="3"/>
            </p:cNvCxnSpPr>
            <p:nvPr/>
          </p:nvCxnSpPr>
          <p:spPr>
            <a:xfrm rot="5400000">
              <a:off x="6753404" y="4893529"/>
              <a:ext cx="849868" cy="488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914400" y="3657600"/>
              <a:ext cx="1066800" cy="4572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0600" y="3733800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Voices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31" idx="2"/>
              <a:endCxn id="6" idx="1"/>
            </p:cNvCxnSpPr>
            <p:nvPr/>
          </p:nvCxnSpPr>
          <p:spPr>
            <a:xfrm rot="16200000" flipH="1">
              <a:off x="815443" y="4701643"/>
              <a:ext cx="1459468" cy="262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3400" y="2667000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Stars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30" idx="0"/>
              <a:endCxn id="33" idx="2"/>
            </p:cNvCxnSpPr>
            <p:nvPr/>
          </p:nvCxnSpPr>
          <p:spPr>
            <a:xfrm rot="16200000" flipV="1">
              <a:off x="921699" y="3131499"/>
              <a:ext cx="621268" cy="430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905000" y="5105400"/>
            <a:ext cx="5358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Movie(title,year,length,genre,weapon)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1676400"/>
          <a:ext cx="5882323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60"/>
                <a:gridCol w="3619663"/>
              </a:tblGrid>
              <a:tr h="4142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UML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E/R Model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42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Entity Set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42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Association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Binary relationship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42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Association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class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Attributes on a relationship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42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Subclass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Isa hierarchy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42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Aggregation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Many-one relationship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149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Composition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Many-one relationship with </a:t>
                      </a:r>
                    </a:p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referential integrity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vs. E/R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105400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Figure 4.34: Comparison between UML and E/R terminology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1400" y="2057400"/>
          <a:ext cx="2133600" cy="257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561696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 anchor="ctr"/>
                </a:tc>
              </a:tr>
              <a:tr h="1800504">
                <a:tc>
                  <a:txBody>
                    <a:bodyPr/>
                    <a:lstStyle/>
                    <a:p>
                      <a:r>
                        <a:rPr lang="en-US" dirty="0" smtClean="0"/>
                        <a:t>title PK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year PK</a:t>
                      </a:r>
                    </a:p>
                    <a:p>
                      <a:r>
                        <a:rPr lang="en-US" baseline="0" dirty="0" smtClean="0"/>
                        <a:t>length</a:t>
                      </a:r>
                    </a:p>
                    <a:p>
                      <a:r>
                        <a:rPr lang="en-US" baseline="0" dirty="0" smtClean="0"/>
                        <a:t>genre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init()</a:t>
                      </a:r>
                    </a:p>
                    <a:p>
                      <a:r>
                        <a:rPr lang="en-US" dirty="0" smtClean="0"/>
                        <a:t>modify()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29400" y="2133600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Class’ name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5715000" y="2318266"/>
            <a:ext cx="9144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2767" y="2743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156042" y="2927866"/>
            <a:ext cx="1425358" cy="12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81400" y="3884612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5400" y="41148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Behavior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2390572" y="4267200"/>
            <a:ext cx="1190828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associations between Movies, Stars, and Studios in UML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25382" y="3048000"/>
          <a:ext cx="11560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25382" y="4831080"/>
          <a:ext cx="11560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92582" y="3733800"/>
          <a:ext cx="11560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568382" y="3429000"/>
            <a:ext cx="3124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3782" y="3657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Owns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8382" y="3200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0..1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9182" y="41264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0..*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568382" y="4800600"/>
            <a:ext cx="3124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8382" y="51170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0..*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9182" y="4812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0..*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3782" y="51054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Stars-in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with E/R Multiplicities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41525" y="2217738"/>
            <a:ext cx="49037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E/R                          UML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95400" y="2895600"/>
            <a:ext cx="6400800" cy="685800"/>
            <a:chOff x="480" y="1488"/>
            <a:chExt cx="4032" cy="43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80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32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056" y="1632"/>
              <a:ext cx="288" cy="28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768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312" y="17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312" y="1488"/>
              <a:ext cx="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0..*   0..*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295400" y="3733800"/>
            <a:ext cx="6400800" cy="685800"/>
            <a:chOff x="480" y="1488"/>
            <a:chExt cx="4032" cy="432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80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632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1056" y="1632"/>
              <a:ext cx="288" cy="28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768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34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0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2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312" y="17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312" y="1488"/>
              <a:ext cx="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0..*   0..1</a:t>
              </a:r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6670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295400" y="4572000"/>
            <a:ext cx="6400800" cy="685800"/>
            <a:chOff x="480" y="1488"/>
            <a:chExt cx="4032" cy="432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80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632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1056" y="1632"/>
              <a:ext cx="288" cy="28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768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34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0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22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312" y="17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312" y="1488"/>
              <a:ext cx="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0..*   1..1</a:t>
              </a:r>
            </a:p>
          </p:txBody>
        </p:sp>
      </p:grpSp>
      <p:sp>
        <p:nvSpPr>
          <p:cNvPr id="36" name="Freeform 35"/>
          <p:cNvSpPr>
            <a:spLocks/>
          </p:cNvSpPr>
          <p:nvPr/>
        </p:nvSpPr>
        <p:spPr bwMode="auto">
          <a:xfrm>
            <a:off x="3048000" y="4953000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8"/>
              </a:cxn>
              <a:cxn ang="0">
                <a:pos x="0" y="96"/>
              </a:cxn>
            </a:cxnLst>
            <a:rect l="0" t="0" r="r" b="b"/>
            <a:pathLst>
              <a:path w="48" h="96">
                <a:moveTo>
                  <a:pt x="0" y="0"/>
                </a:moveTo>
                <a:cubicBezTo>
                  <a:pt x="24" y="16"/>
                  <a:pt x="48" y="32"/>
                  <a:pt x="48" y="48"/>
                </a:cubicBezTo>
                <a:cubicBezTo>
                  <a:pt x="48" y="64"/>
                  <a:pt x="24" y="80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Entity Relationship Diagrams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81200"/>
            <a:ext cx="6659094" cy="3668344"/>
            <a:chOff x="1600200" y="2438400"/>
            <a:chExt cx="6812177" cy="3897615"/>
          </a:xfrm>
        </p:grpSpPr>
        <p:sp>
          <p:nvSpPr>
            <p:cNvPr id="4" name="Rectangle 3"/>
            <p:cNvSpPr/>
            <p:nvPr/>
          </p:nvSpPr>
          <p:spPr>
            <a:xfrm>
              <a:off x="1981200" y="32766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Stars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248400" y="41148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Movies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81200" y="4953000"/>
              <a:ext cx="10668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Studios</a:t>
              </a:r>
              <a:endPara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91000" y="3352800"/>
              <a:ext cx="1219200" cy="533400"/>
              <a:chOff x="4191000" y="3352800"/>
              <a:chExt cx="1219200" cy="533400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4191000" y="3352800"/>
                <a:ext cx="12192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38215" y="3440668"/>
                <a:ext cx="1002278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Stars-in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191000" y="5029200"/>
              <a:ext cx="1219200" cy="533400"/>
              <a:chOff x="4191000" y="5029200"/>
              <a:chExt cx="1219200" cy="533400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4191000" y="5029200"/>
                <a:ext cx="12192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19600" y="5117068"/>
                <a:ext cx="792377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Owns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1600200" y="24384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2438400"/>
              <a:ext cx="77925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819400" y="24384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9400" y="2438400"/>
              <a:ext cx="1028516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133600" y="42672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4267201"/>
              <a:ext cx="77925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name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057400" y="5943600"/>
              <a:ext cx="914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57400" y="5943600"/>
              <a:ext cx="1028516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address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418057" y="3276600"/>
              <a:ext cx="592343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8057" y="3276600"/>
              <a:ext cx="556239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title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637257" y="3276600"/>
              <a:ext cx="668543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257" y="3276600"/>
              <a:ext cx="648070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year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00800" y="51816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0800" y="5181599"/>
              <a:ext cx="83173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length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620000" y="5181600"/>
              <a:ext cx="762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5181599"/>
              <a:ext cx="792377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genre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Straight Connector 31"/>
            <p:cNvCxnSpPr>
              <a:stCxn id="16" idx="2"/>
              <a:endCxn id="4" idx="0"/>
            </p:cNvCxnSpPr>
            <p:nvPr/>
          </p:nvCxnSpPr>
          <p:spPr>
            <a:xfrm rot="16200000" flipH="1">
              <a:off x="2029323" y="2791322"/>
              <a:ext cx="445785" cy="524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8" idx="2"/>
              <a:endCxn id="4" idx="0"/>
            </p:cNvCxnSpPr>
            <p:nvPr/>
          </p:nvCxnSpPr>
          <p:spPr>
            <a:xfrm rot="5400000">
              <a:off x="2701237" y="2644179"/>
              <a:ext cx="445785" cy="81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0" idx="2"/>
              <a:endCxn id="6" idx="0"/>
            </p:cNvCxnSpPr>
            <p:nvPr/>
          </p:nvCxnSpPr>
          <p:spPr>
            <a:xfrm rot="5400000">
              <a:off x="2372223" y="4801994"/>
              <a:ext cx="293384" cy="8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0"/>
              <a:endCxn id="6" idx="2"/>
            </p:cNvCxnSpPr>
            <p:nvPr/>
          </p:nvCxnSpPr>
          <p:spPr>
            <a:xfrm rot="16200000" flipV="1">
              <a:off x="2390730" y="5762671"/>
              <a:ext cx="304800" cy="57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4" idx="2"/>
              <a:endCxn id="5" idx="0"/>
            </p:cNvCxnSpPr>
            <p:nvPr/>
          </p:nvCxnSpPr>
          <p:spPr>
            <a:xfrm rot="16200000" flipH="1">
              <a:off x="6516096" y="3849095"/>
              <a:ext cx="445785" cy="85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0"/>
              <a:endCxn id="26" idx="1"/>
            </p:cNvCxnSpPr>
            <p:nvPr/>
          </p:nvCxnSpPr>
          <p:spPr>
            <a:xfrm rot="5400000" flipH="1" flipV="1">
              <a:off x="6888532" y="3366076"/>
              <a:ext cx="641992" cy="855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2"/>
              <a:endCxn id="28" idx="0"/>
            </p:cNvCxnSpPr>
            <p:nvPr/>
          </p:nvCxnSpPr>
          <p:spPr>
            <a:xfrm rot="16200000" flipH="1">
              <a:off x="6608733" y="4973666"/>
              <a:ext cx="381000" cy="34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" idx="3"/>
              <a:endCxn id="30" idx="0"/>
            </p:cNvCxnSpPr>
            <p:nvPr/>
          </p:nvCxnSpPr>
          <p:spPr>
            <a:xfrm>
              <a:off x="7315200" y="4457700"/>
              <a:ext cx="700990" cy="723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" idx="3"/>
              <a:endCxn id="7" idx="1"/>
            </p:cNvCxnSpPr>
            <p:nvPr/>
          </p:nvCxnSpPr>
          <p:spPr>
            <a:xfrm>
              <a:off x="3048000" y="3619500"/>
              <a:ext cx="1143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" idx="3"/>
              <a:endCxn id="5" idx="1"/>
            </p:cNvCxnSpPr>
            <p:nvPr/>
          </p:nvCxnSpPr>
          <p:spPr>
            <a:xfrm>
              <a:off x="5410200" y="3619500"/>
              <a:ext cx="8382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" idx="3"/>
            </p:cNvCxnSpPr>
            <p:nvPr/>
          </p:nvCxnSpPr>
          <p:spPr>
            <a:xfrm>
              <a:off x="3048000" y="5295900"/>
              <a:ext cx="12954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2" idx="3"/>
              <a:endCxn id="5" idx="1"/>
            </p:cNvCxnSpPr>
            <p:nvPr/>
          </p:nvCxnSpPr>
          <p:spPr>
            <a:xfrm flipV="1">
              <a:off x="5410200" y="4457700"/>
              <a:ext cx="8382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481665" y="5715000"/>
            <a:ext cx="678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Figure 4.2: An entity relationship diagram for the movie database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association can have both ends at the same class; such an association is called a </a:t>
            </a:r>
            <a:r>
              <a:rPr lang="en-US" dirty="0" smtClean="0">
                <a:solidFill>
                  <a:srgbClr val="FF0000"/>
                </a:solidFill>
              </a:rPr>
              <a:t>self-association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Self-Associations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66354" y="4089400"/>
          <a:ext cx="144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214154" y="44704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928654" y="50419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4214154" y="56134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0354" y="41656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90354" y="55488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4754" y="416560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theOriginal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4754" y="55372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theSequel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2286000"/>
          <a:ext cx="11560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24600" y="1981200"/>
          <a:ext cx="11560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200400" y="2667000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23622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0" y="23622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22860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Stars-in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841432" y="3733800"/>
          <a:ext cx="19497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Compensation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15" idx="2"/>
          </p:cNvCxnSpPr>
          <p:nvPr/>
        </p:nvCxnSpPr>
        <p:spPr>
          <a:xfrm rot="16200000" flipH="1">
            <a:off x="4243612" y="3176812"/>
            <a:ext cx="1078470" cy="3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Movies and its three subclasses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 in UML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798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4.40: Cartoons and murder mysteries as disjoint subclasses of movies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8600" y="2362200"/>
          <a:ext cx="11560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5029200"/>
          <a:ext cx="1371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Murder Mysteries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weapon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86200" y="505460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Cartoons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5029200"/>
          <a:ext cx="1371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Cartoon-Murder</a:t>
                      </a:r>
                      <a:r>
                        <a:rPr lang="en-US" baseline="0" dirty="0" smtClean="0"/>
                        <a:t> Mysteries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weapon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742406" y="4191000"/>
            <a:ext cx="3735388" cy="915194"/>
            <a:chOff x="2742406" y="4191000"/>
            <a:chExt cx="3735388" cy="915194"/>
          </a:xfrm>
        </p:grpSpPr>
        <p:sp>
          <p:nvSpPr>
            <p:cNvPr id="14" name="Isosceles Triangle 13"/>
            <p:cNvSpPr/>
            <p:nvPr/>
          </p:nvSpPr>
          <p:spPr>
            <a:xfrm>
              <a:off x="4495800" y="4191000"/>
              <a:ext cx="152400" cy="228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3"/>
            </p:cNvCxnSpPr>
            <p:nvPr/>
          </p:nvCxnSpPr>
          <p:spPr>
            <a:xfrm rot="5400000">
              <a:off x="4229100" y="47625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43200" y="4572000"/>
              <a:ext cx="3733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514600" y="48006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249194" y="4800600"/>
              <a:ext cx="45640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Aggregations and Compositions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791200"/>
            <a:ext cx="5873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4.41: An aggregation from Movies to Studios and</a:t>
            </a:r>
          </a:p>
          <a:p>
            <a:r>
              <a:rPr lang="en-US" dirty="0" smtClean="0"/>
              <a:t>a composition from Presidents to Studios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3632200"/>
          <a:ext cx="11560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20782" y="3992880"/>
          <a:ext cx="11560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3200" y="4050268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President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905000" y="4246880"/>
            <a:ext cx="1828800" cy="685800"/>
            <a:chOff x="1905000" y="4246880"/>
            <a:chExt cx="1828800" cy="685800"/>
          </a:xfrm>
        </p:grpSpPr>
        <p:sp>
          <p:nvSpPr>
            <p:cNvPr id="8" name="Diamond 7"/>
            <p:cNvSpPr/>
            <p:nvPr/>
          </p:nvSpPr>
          <p:spPr>
            <a:xfrm>
              <a:off x="3352800" y="4399280"/>
              <a:ext cx="381000" cy="3048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1"/>
            </p:cNvCxnSpPr>
            <p:nvPr/>
          </p:nvCxnSpPr>
          <p:spPr>
            <a:xfrm rot="10800000">
              <a:off x="1905000" y="4551680"/>
              <a:ext cx="1447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05000" y="42468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600" y="456334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0..1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76800" y="4278868"/>
            <a:ext cx="1708460" cy="674132"/>
            <a:chOff x="4876800" y="4278868"/>
            <a:chExt cx="1708460" cy="674132"/>
          </a:xfrm>
        </p:grpSpPr>
        <p:sp>
          <p:nvSpPr>
            <p:cNvPr id="18" name="Diamond 17"/>
            <p:cNvSpPr/>
            <p:nvPr/>
          </p:nvSpPr>
          <p:spPr>
            <a:xfrm>
              <a:off x="4876800" y="4431268"/>
              <a:ext cx="381000" cy="304800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8" idx="3"/>
            </p:cNvCxnSpPr>
            <p:nvPr/>
          </p:nvCxnSpPr>
          <p:spPr>
            <a:xfrm>
              <a:off x="5257800" y="4583668"/>
              <a:ext cx="1295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5109" y="427886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88649" y="458366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400800" y="1524000"/>
          <a:ext cx="16322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MovieExecs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cert#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networth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7162800" y="3429000"/>
            <a:ext cx="152400" cy="610394"/>
            <a:chOff x="7162800" y="3429000"/>
            <a:chExt cx="152400" cy="610394"/>
          </a:xfrm>
        </p:grpSpPr>
        <p:sp>
          <p:nvSpPr>
            <p:cNvPr id="29" name="Isosceles Triangle 28"/>
            <p:cNvSpPr/>
            <p:nvPr/>
          </p:nvSpPr>
          <p:spPr>
            <a:xfrm>
              <a:off x="7162800" y="3429000"/>
              <a:ext cx="152400" cy="228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3"/>
            </p:cNvCxnSpPr>
            <p:nvPr/>
          </p:nvCxnSpPr>
          <p:spPr>
            <a:xfrm rot="5400000">
              <a:off x="7047706" y="3848100"/>
              <a:ext cx="381794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to Relations</a:t>
            </a:r>
          </a:p>
          <a:p>
            <a:pPr lvl="1"/>
            <a:r>
              <a:rPr lang="en-US" dirty="0" smtClean="0"/>
              <a:t>For each class, create a relation</a:t>
            </a:r>
          </a:p>
          <a:p>
            <a:pPr lvl="2"/>
            <a:r>
              <a:rPr lang="en-US" dirty="0" smtClean="0"/>
              <a:t>name is the name of the class</a:t>
            </a:r>
          </a:p>
          <a:p>
            <a:pPr lvl="2"/>
            <a:r>
              <a:rPr lang="en-US" dirty="0" smtClean="0"/>
              <a:t>attributes are the attributes of the class</a:t>
            </a:r>
          </a:p>
          <a:p>
            <a:r>
              <a:rPr lang="en-US" dirty="0" smtClean="0"/>
              <a:t>Associations to Relations</a:t>
            </a:r>
          </a:p>
          <a:p>
            <a:pPr lvl="1"/>
            <a:r>
              <a:rPr lang="en-US" dirty="0" smtClean="0"/>
              <a:t>For each association, create a relation </a:t>
            </a:r>
          </a:p>
          <a:p>
            <a:pPr lvl="2"/>
            <a:r>
              <a:rPr lang="en-US" dirty="0" smtClean="0"/>
              <a:t>name is the name of that association</a:t>
            </a:r>
          </a:p>
          <a:p>
            <a:pPr lvl="2"/>
            <a:r>
              <a:rPr lang="en-US" dirty="0" smtClean="0"/>
              <a:t>attributes are the key attributes of the two connected classes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UML-to-Relations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UML-to-Relations Basics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01582" y="2438400"/>
          <a:ext cx="11560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1582" y="4221480"/>
          <a:ext cx="11560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68782" y="3124200"/>
          <a:ext cx="11560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644582" y="2590800"/>
            <a:ext cx="3124200" cy="2286000"/>
            <a:chOff x="2667000" y="2819400"/>
            <a:chExt cx="3124200" cy="2286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667000" y="3048000"/>
              <a:ext cx="31242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62400" y="32766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Owns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7000" y="2819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0..1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7800" y="37454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0..*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2667000" y="4419600"/>
              <a:ext cx="31242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67000" y="47360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0..*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57800" y="44312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0..*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4724400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Stars-in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2000" y="5334000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Movies(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title,year,length,genre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Stars(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name,address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Studios(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name,address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5334000"/>
            <a:ext cx="449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Stars-In(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movieTitle,movieYear,starName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Owns(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movieTitle,movieYear,studioName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any of the three strategies outlined for E/R to convert a class and its subclasses to relations</a:t>
            </a:r>
          </a:p>
          <a:p>
            <a:pPr lvl="1"/>
            <a:r>
              <a:rPr lang="en-US" dirty="0" smtClean="0"/>
              <a:t>E/R-style: each subclass’ relation stores only its own attributes, plus key</a:t>
            </a:r>
          </a:p>
          <a:p>
            <a:pPr lvl="1"/>
            <a:r>
              <a:rPr lang="en-US" dirty="0" smtClean="0"/>
              <a:t>OO-style: relations store attributes of subclass and all super-classes</a:t>
            </a:r>
          </a:p>
          <a:p>
            <a:pPr lvl="1"/>
            <a:r>
              <a:rPr lang="en-US" dirty="0" smtClean="0"/>
              <a:t>Nulls: One relation, with NULL’s as needed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UML Subclasses to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relation for the aggregation or composition</a:t>
            </a:r>
          </a:p>
          <a:p>
            <a:r>
              <a:rPr lang="en-US" dirty="0" smtClean="0"/>
              <a:t>Add to the relation for the class at the non-diamond end the key attribute(s) of the class at the diamond end</a:t>
            </a:r>
          </a:p>
          <a:p>
            <a:pPr lvl="1"/>
            <a:r>
              <a:rPr lang="en-US" dirty="0" smtClean="0"/>
              <a:t>In the case of an aggregation, it is possible that these attributes can be null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Aggregations and Composition to 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Aggregations and Composition to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335250"/>
            <a:ext cx="56121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MovieExecs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cert#,name,address,netWorth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Presidents(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cert#,studioName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Movies(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title,year,length,genre,studioName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Studios(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name,address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3632200"/>
          <a:ext cx="11560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20782" y="3992880"/>
          <a:ext cx="11560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3200" y="4050268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President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iamond 7"/>
          <p:cNvSpPr/>
          <p:nvPr/>
        </p:nvSpPr>
        <p:spPr>
          <a:xfrm>
            <a:off x="3352800" y="4399280"/>
            <a:ext cx="381000" cy="3048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stCxn id="8" idx="1"/>
          </p:cNvCxnSpPr>
          <p:nvPr/>
        </p:nvCxnSpPr>
        <p:spPr>
          <a:xfrm rot="10800000">
            <a:off x="1905000" y="455168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42468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1..*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5600" y="45633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0..1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876800" y="4431268"/>
            <a:ext cx="381000" cy="3048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5257800" y="4583668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35109" y="42788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0..1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8649" y="45836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1..1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00800" y="1524000"/>
          <a:ext cx="16322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MovieExecs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cert#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networth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Isosceles Triangle 16"/>
          <p:cNvSpPr/>
          <p:nvPr/>
        </p:nvSpPr>
        <p:spPr>
          <a:xfrm>
            <a:off x="7162800" y="3429000"/>
            <a:ext cx="152400" cy="228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 rot="5400000">
            <a:off x="7047706" y="38481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composition, which goes from the weak class to the supporting class, for a weak entity set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UML Analog of Weak Entity Sets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4078069"/>
          <a:ext cx="13941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crewChief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5857" y="4078069"/>
          <a:ext cx="13941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iamond 5"/>
          <p:cNvSpPr/>
          <p:nvPr/>
        </p:nvSpPr>
        <p:spPr>
          <a:xfrm>
            <a:off x="5921057" y="4459069"/>
            <a:ext cx="304800" cy="3048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0857" y="4459069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5827" y="44590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73257" y="4611469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49457" y="430666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0..*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3857" y="430666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1..1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5373469"/>
            <a:ext cx="5035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Studios(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name,address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Crews(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number,crewChief,studioName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(Image)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Multiplicity of Binary E/R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981200"/>
            <a:ext cx="7315200" cy="3581400"/>
            <a:chOff x="1828800" y="2057400"/>
            <a:chExt cx="5486400" cy="1828800"/>
          </a:xfrm>
        </p:grpSpPr>
        <p:sp>
          <p:nvSpPr>
            <p:cNvPr id="4" name="Rectangle 3"/>
            <p:cNvSpPr/>
            <p:nvPr/>
          </p:nvSpPr>
          <p:spPr>
            <a:xfrm>
              <a:off x="1828800" y="2094963"/>
              <a:ext cx="9906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Stars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094963"/>
              <a:ext cx="1219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Movies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52000" y="2057400"/>
              <a:ext cx="1705799" cy="533400"/>
              <a:chOff x="4427982" y="4038600"/>
              <a:chExt cx="1095504" cy="533400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4495800" y="4038600"/>
                <a:ext cx="990600" cy="533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27982" y="4200201"/>
                <a:ext cx="1095504" cy="188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/>
                  <a:t>Contracts</a:t>
                </a:r>
                <a:endParaRPr lang="en-US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22879" y="3429000"/>
              <a:ext cx="1219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Studios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Connector 12"/>
            <p:cNvCxnSpPr>
              <a:endCxn id="5" idx="1"/>
            </p:cNvCxnSpPr>
            <p:nvPr/>
          </p:nvCxnSpPr>
          <p:spPr>
            <a:xfrm flipV="1">
              <a:off x="5200054" y="2323563"/>
              <a:ext cx="895946" cy="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3"/>
            </p:cNvCxnSpPr>
            <p:nvPr/>
          </p:nvCxnSpPr>
          <p:spPr>
            <a:xfrm>
              <a:off x="2819400" y="2323563"/>
              <a:ext cx="838200" cy="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1" idx="0"/>
            </p:cNvCxnSpPr>
            <p:nvPr/>
          </p:nvCxnSpPr>
          <p:spPr>
            <a:xfrm rot="16200000" flipH="1">
              <a:off x="4011553" y="3008074"/>
              <a:ext cx="838200" cy="36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relationship </a:t>
            </a:r>
            <a:r>
              <a:rPr lang="en-US" i="1" dirty="0" smtClean="0"/>
              <a:t>Sequel-of</a:t>
            </a:r>
            <a:r>
              <a:rPr lang="en-US" dirty="0" smtClean="0"/>
              <a:t> between the entity set </a:t>
            </a:r>
            <a:r>
              <a:rPr lang="en-US" i="1" dirty="0" smtClean="0"/>
              <a:t>Movies</a:t>
            </a:r>
            <a:r>
              <a:rPr lang="en-US" dirty="0" smtClean="0"/>
              <a:t> and itself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Relationships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3771363"/>
            <a:ext cx="990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Movies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38400" y="3733800"/>
            <a:ext cx="1524000" cy="533400"/>
            <a:chOff x="2438400" y="3733800"/>
            <a:chExt cx="1524000" cy="533400"/>
          </a:xfrm>
        </p:grpSpPr>
        <p:sp>
          <p:nvSpPr>
            <p:cNvPr id="5" name="Diamond 4"/>
            <p:cNvSpPr/>
            <p:nvPr/>
          </p:nvSpPr>
          <p:spPr>
            <a:xfrm>
              <a:off x="2438400" y="3733800"/>
              <a:ext cx="1524000" cy="533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55517" y="381000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Sequel-of</a:t>
              </a:r>
              <a:endParaRPr lang="en-US" dirty="0"/>
            </a:p>
          </p:txBody>
        </p:sp>
      </p:grpSp>
      <p:cxnSp>
        <p:nvCxnSpPr>
          <p:cNvPr id="10" name="Curved Connector 9"/>
          <p:cNvCxnSpPr>
            <a:stCxn id="5" idx="2"/>
            <a:endCxn id="4" idx="2"/>
          </p:cNvCxnSpPr>
          <p:nvPr/>
        </p:nvCxnSpPr>
        <p:spPr>
          <a:xfrm rot="5400000" flipH="1" flipV="1">
            <a:off x="4419331" y="3009632"/>
            <a:ext cx="38637" cy="2476500"/>
          </a:xfrm>
          <a:prstGeom prst="curvedConnector3">
            <a:avLst>
              <a:gd name="adj1" fmla="val -5916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0"/>
            <a:endCxn id="4" idx="0"/>
          </p:cNvCxnSpPr>
          <p:nvPr/>
        </p:nvCxnSpPr>
        <p:spPr>
          <a:xfrm rot="16200000" flipH="1">
            <a:off x="4419868" y="2514331"/>
            <a:ext cx="37563" cy="2476500"/>
          </a:xfrm>
          <a:prstGeom prst="curvedConnector3">
            <a:avLst>
              <a:gd name="adj1" fmla="val -60857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8600" y="4419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200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I2DB_Ch3_2010</Template>
  <TotalTime>3725</TotalTime>
  <Words>3757</Words>
  <Application>Microsoft Office PowerPoint</Application>
  <PresentationFormat>On-screen Show (4:3)</PresentationFormat>
  <Paragraphs>834</Paragraphs>
  <Slides>69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Module</vt:lpstr>
      <vt:lpstr>Image</vt:lpstr>
      <vt:lpstr>HIGH LEVEL DATABASE MODEL</vt:lpstr>
      <vt:lpstr>Objectives</vt:lpstr>
      <vt:lpstr>Database Design Process</vt:lpstr>
      <vt:lpstr>Database Design Process</vt:lpstr>
      <vt:lpstr>The Entity Relationship Model</vt:lpstr>
      <vt:lpstr>The Entity Relationship Diagrams</vt:lpstr>
      <vt:lpstr>Multiplicity of Binary E/R Relationships</vt:lpstr>
      <vt:lpstr>Multi-way Relationships</vt:lpstr>
      <vt:lpstr>Roles in Relationships</vt:lpstr>
      <vt:lpstr>Roles in Relationships</vt:lpstr>
      <vt:lpstr>Attributes on Relationships</vt:lpstr>
      <vt:lpstr>Attributes on Relationships</vt:lpstr>
      <vt:lpstr>Attributes on Relationships</vt:lpstr>
      <vt:lpstr>Converting Multi-way Relationships to Binary</vt:lpstr>
      <vt:lpstr>Converting Multi-way Relationships to Binary</vt:lpstr>
      <vt:lpstr>Subclasses in E/R Model</vt:lpstr>
      <vt:lpstr>Summary 4.1</vt:lpstr>
      <vt:lpstr>DESIGN THEORIES</vt:lpstr>
      <vt:lpstr>Faithfulness</vt:lpstr>
      <vt:lpstr>Faithfulness</vt:lpstr>
      <vt:lpstr>Avoiding Redundancy</vt:lpstr>
      <vt:lpstr>Avoiding Redundancy</vt:lpstr>
      <vt:lpstr>Simplicity Counts</vt:lpstr>
      <vt:lpstr>Simplicity Counts</vt:lpstr>
      <vt:lpstr>Simplicity Counts</vt:lpstr>
      <vt:lpstr>Choosing the right relationships</vt:lpstr>
      <vt:lpstr>Choosing the Right Relationships</vt:lpstr>
      <vt:lpstr>Picking the Right Kind of Element</vt:lpstr>
      <vt:lpstr>Picking the Right Kind of Element</vt:lpstr>
      <vt:lpstr>Picking the Right Kind of Element</vt:lpstr>
      <vt:lpstr>Summary 4.2</vt:lpstr>
      <vt:lpstr>CONSTRAINTS IN E/R MODEL</vt:lpstr>
      <vt:lpstr>Keys in the E/R Model</vt:lpstr>
      <vt:lpstr>Representing Keys in the E/R Model</vt:lpstr>
      <vt:lpstr>Referential Integrity</vt:lpstr>
      <vt:lpstr>Referential Integrity</vt:lpstr>
      <vt:lpstr>Degree Constraints</vt:lpstr>
      <vt:lpstr>Summary 4.3</vt:lpstr>
      <vt:lpstr>WEAK ENTITY SETS</vt:lpstr>
      <vt:lpstr>Weak Entity Sets</vt:lpstr>
      <vt:lpstr>Requirements for Weak Entity Sets</vt:lpstr>
      <vt:lpstr>FROM E/R TO RELATIONAL</vt:lpstr>
      <vt:lpstr>From E/R Diagrams to Relational Design</vt:lpstr>
      <vt:lpstr>From Entity Sets to Relations</vt:lpstr>
      <vt:lpstr>From E/R Relationships to Relations</vt:lpstr>
      <vt:lpstr>From E/R Relationship to Relations</vt:lpstr>
      <vt:lpstr>Combining Relations</vt:lpstr>
      <vt:lpstr>Handling Weak Entity Sets</vt:lpstr>
      <vt:lpstr>SUBCLASS STRUCTURES TO RELATIONS</vt:lpstr>
      <vt:lpstr>Converting Subclass Structures to Relations</vt:lpstr>
      <vt:lpstr>Converting Subclass Structures to Relations</vt:lpstr>
      <vt:lpstr>E/R Style Conversion</vt:lpstr>
      <vt:lpstr>An Object-Oriented Approach</vt:lpstr>
      <vt:lpstr>Using Null Values</vt:lpstr>
      <vt:lpstr>Unified Modeling Language</vt:lpstr>
      <vt:lpstr>UML vs. E/R Model</vt:lpstr>
      <vt:lpstr>UML Classes</vt:lpstr>
      <vt:lpstr>Associations</vt:lpstr>
      <vt:lpstr>Associations</vt:lpstr>
      <vt:lpstr>Self-Associations</vt:lpstr>
      <vt:lpstr>Association Classes</vt:lpstr>
      <vt:lpstr>Subclasses in UML</vt:lpstr>
      <vt:lpstr>Aggregations and Compositions</vt:lpstr>
      <vt:lpstr>UML-to-Relations Basics</vt:lpstr>
      <vt:lpstr>UML-to-Relations Basics</vt:lpstr>
      <vt:lpstr>From UML Subclasses to Relations</vt:lpstr>
      <vt:lpstr>From Aggregations and Composition to Relation</vt:lpstr>
      <vt:lpstr>From Aggregations and Composition to Relation</vt:lpstr>
      <vt:lpstr>The UML Analog of Weak Entity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JESSICA</dc:creator>
  <cp:lastModifiedBy>Trinh Hoang Nam</cp:lastModifiedBy>
  <cp:revision>999</cp:revision>
  <dcterms:created xsi:type="dcterms:W3CDTF">2006-08-16T00:00:00Z</dcterms:created>
  <dcterms:modified xsi:type="dcterms:W3CDTF">2017-09-05T20:48:14Z</dcterms:modified>
</cp:coreProperties>
</file>