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2"/>
  </p:notesMasterIdLst>
  <p:sldIdLst>
    <p:sldId id="357" r:id="rId2"/>
    <p:sldId id="379" r:id="rId3"/>
    <p:sldId id="358" r:id="rId4"/>
    <p:sldId id="261" r:id="rId5"/>
    <p:sldId id="269" r:id="rId6"/>
    <p:sldId id="267" r:id="rId7"/>
    <p:sldId id="263" r:id="rId8"/>
    <p:sldId id="264" r:id="rId9"/>
    <p:sldId id="265" r:id="rId10"/>
    <p:sldId id="270" r:id="rId11"/>
    <p:sldId id="271" r:id="rId12"/>
    <p:sldId id="272" r:id="rId13"/>
    <p:sldId id="359" r:id="rId14"/>
    <p:sldId id="273" r:id="rId15"/>
    <p:sldId id="274" r:id="rId16"/>
    <p:sldId id="360" r:id="rId17"/>
    <p:sldId id="279" r:id="rId18"/>
    <p:sldId id="361" r:id="rId19"/>
    <p:sldId id="280" r:id="rId20"/>
    <p:sldId id="362" r:id="rId21"/>
    <p:sldId id="281" r:id="rId22"/>
    <p:sldId id="282" r:id="rId23"/>
    <p:sldId id="363" r:id="rId24"/>
    <p:sldId id="284" r:id="rId25"/>
    <p:sldId id="364" r:id="rId26"/>
    <p:sldId id="286" r:id="rId27"/>
    <p:sldId id="365" r:id="rId28"/>
    <p:sldId id="288" r:id="rId29"/>
    <p:sldId id="366" r:id="rId30"/>
    <p:sldId id="290" r:id="rId31"/>
    <p:sldId id="349" r:id="rId32"/>
    <p:sldId id="351" r:id="rId33"/>
    <p:sldId id="367" r:id="rId34"/>
    <p:sldId id="292" r:id="rId35"/>
    <p:sldId id="293" r:id="rId36"/>
    <p:sldId id="294" r:id="rId37"/>
    <p:sldId id="368" r:id="rId38"/>
    <p:sldId id="369" r:id="rId39"/>
    <p:sldId id="370" r:id="rId40"/>
    <p:sldId id="296" r:id="rId41"/>
    <p:sldId id="298" r:id="rId42"/>
    <p:sldId id="371" r:id="rId43"/>
    <p:sldId id="301" r:id="rId44"/>
    <p:sldId id="299" r:id="rId45"/>
    <p:sldId id="372" r:id="rId46"/>
    <p:sldId id="304" r:id="rId47"/>
    <p:sldId id="305" r:id="rId48"/>
    <p:sldId id="306" r:id="rId49"/>
    <p:sldId id="307" r:id="rId50"/>
    <p:sldId id="308" r:id="rId51"/>
    <p:sldId id="309" r:id="rId52"/>
    <p:sldId id="356" r:id="rId53"/>
    <p:sldId id="312" r:id="rId54"/>
    <p:sldId id="313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73" r:id="rId64"/>
    <p:sldId id="324" r:id="rId65"/>
    <p:sldId id="325" r:id="rId66"/>
    <p:sldId id="326" r:id="rId67"/>
    <p:sldId id="327" r:id="rId68"/>
    <p:sldId id="328" r:id="rId69"/>
    <p:sldId id="353" r:id="rId70"/>
    <p:sldId id="374" r:id="rId71"/>
    <p:sldId id="330" r:id="rId72"/>
    <p:sldId id="331" r:id="rId73"/>
    <p:sldId id="332" r:id="rId74"/>
    <p:sldId id="333" r:id="rId75"/>
    <p:sldId id="334" r:id="rId76"/>
    <p:sldId id="375" r:id="rId77"/>
    <p:sldId id="37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77" r:id="rId86"/>
    <p:sldId id="345" r:id="rId87"/>
    <p:sldId id="378" r:id="rId88"/>
    <p:sldId id="347" r:id="rId89"/>
    <p:sldId id="348" r:id="rId90"/>
    <p:sldId id="380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62" autoAdjust="0"/>
  </p:normalViewPr>
  <p:slideViewPr>
    <p:cSldViewPr>
      <p:cViewPr varScale="1">
        <p:scale>
          <a:sx n="66" d="100"/>
          <a:sy n="66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5B9C0-7BDD-46C3-9412-A8EC49B7FE5C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B37D5-790D-4BDF-86C7-3D1B988094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8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B37D5-790D-4BDF-86C7-3D1B988094F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namth@fp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black">
          <a:xfrm>
            <a:off x="0" y="2775458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gray">
          <a:xfrm>
            <a:off x="2895600" y="2856904"/>
            <a:ext cx="6248400" cy="109330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3048000"/>
            <a:ext cx="5791200" cy="685800"/>
          </a:xfrm>
        </p:spPr>
        <p:txBody>
          <a:bodyPr>
            <a:noAutofit/>
          </a:bodyPr>
          <a:lstStyle>
            <a:lvl1pPr algn="ctr">
              <a:defRPr sz="4000" b="1" spc="3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845308"/>
            <a:ext cx="2895600" cy="2674271"/>
          </a:xfrm>
          <a:prstGeom prst="rect">
            <a:avLst/>
          </a:prstGeom>
          <a:noFill/>
        </p:spPr>
      </p:pic>
      <p:sp>
        <p:nvSpPr>
          <p:cNvPr id="18" name="Rectangle 52"/>
          <p:cNvSpPr>
            <a:spLocks noChangeArrowheads="1"/>
          </p:cNvSpPr>
          <p:nvPr/>
        </p:nvSpPr>
        <p:spPr bwMode="ltGray">
          <a:xfrm>
            <a:off x="2819400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" name="Picture 6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2192"/>
            <a:ext cx="2887663" cy="279082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048000" y="303074"/>
            <a:ext cx="594360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92D05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5600" y="2338252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pc="1500" baseline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BY EXAMPLES</a:t>
            </a:r>
            <a:endParaRPr lang="en-US" sz="1600" b="1" i="1" spc="1500" baseline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27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495800"/>
            <a:ext cx="2438400" cy="100605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95600" y="4050268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Lecturer</a:t>
            </a:r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TRINH HOANG NAM</a:t>
            </a:r>
            <a:r>
              <a:rPr lang="en-US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MSC, MFB</a:t>
            </a:r>
            <a:endParaRPr lang="en-US" sz="16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082809"/>
          </a:xfrm>
        </p:spPr>
        <p:txBody>
          <a:bodyPr/>
          <a:lstStyle>
            <a:lvl1pPr algn="just">
              <a:lnSpc>
                <a:spcPct val="15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algn="just">
              <a:lnSpc>
                <a:spcPct val="15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lnSpc>
                <a:spcPct val="15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algn="just">
              <a:lnSpc>
                <a:spcPct val="15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algn="just">
              <a:lnSpc>
                <a:spcPct val="150000"/>
              </a:lnSpc>
              <a:defRPr sz="1400"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r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TextBox 7"/>
          <p:cNvSpPr txBox="1"/>
          <p:nvPr/>
        </p:nvSpPr>
        <p:spPr>
          <a:xfrm>
            <a:off x="7444497" y="6474023"/>
            <a:ext cx="1699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u="none" smtClean="0">
                <a:solidFill>
                  <a:srgbClr val="5BB9FF"/>
                </a:solidFill>
                <a:effectLst/>
                <a:latin typeface="Arial" pitchFamily="34" charset="0"/>
                <a:cs typeface="Arial" pitchFamily="34" charset="0"/>
                <a:hlinkClick r:id="rId2"/>
              </a:rPr>
              <a:t>namth@fpt.edu.vn</a:t>
            </a:r>
            <a:endParaRPr lang="en-US" sz="1400" u="none">
              <a:solidFill>
                <a:srgbClr val="5BB9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369332" cy="4191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DBI: Database</a:t>
            </a:r>
            <a:r>
              <a:rPr lang="en-US" sz="1200" b="1" spc="30" baseline="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 language SQL</a:t>
            </a:r>
            <a:endParaRPr lang="en-US" sz="1200" spc="30">
              <a:solidFill>
                <a:srgbClr val="C9C9C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3">
            <a:lum bright="34000" contrast="-51000"/>
          </a:blip>
          <a:stretch>
            <a:fillRect/>
          </a:stretch>
        </p:blipFill>
        <p:spPr>
          <a:xfrm rot="16200000">
            <a:off x="-341899" y="5952127"/>
            <a:ext cx="1219202" cy="4401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991"/>
            <a:ext cx="8153400" cy="5006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graphicFrame>
        <p:nvGraphicFramePr>
          <p:cNvPr id="1026" name="Object 38"/>
          <p:cNvGraphicFramePr>
            <a:graphicFrameLocks noChangeAspect="1"/>
          </p:cNvGraphicFramePr>
          <p:nvPr/>
        </p:nvGraphicFramePr>
        <p:xfrm>
          <a:off x="1103313" y="-11113"/>
          <a:ext cx="1238250" cy="112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15" imgW="3646321" imgH="3931376" progId="">
                  <p:embed/>
                </p:oleObj>
              </mc:Choice>
              <mc:Fallback>
                <p:oleObj name="Image" r:id="rId15" imgW="3646321" imgH="3931376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1470"/>
                      <a:stretch>
                        <a:fillRect/>
                      </a:stretch>
                    </p:blipFill>
                    <p:spPr bwMode="auto">
                      <a:xfrm>
                        <a:off x="1103313" y="-11113"/>
                        <a:ext cx="1238250" cy="1120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6BC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0" y="-11113"/>
          <a:ext cx="1169988" cy="1123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17" imgW="2575783" imgH="2545301" progId="">
                  <p:embed/>
                </p:oleObj>
              </mc:Choice>
              <mc:Fallback>
                <p:oleObj name="Image" r:id="rId17" imgW="2575783" imgH="2545301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1113"/>
                        <a:ext cx="1169988" cy="1123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6BC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3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  <a:solidFill>
            <a:schemeClr val="tx1"/>
          </a:solidFill>
        </p:grpSpPr>
        <p:sp>
          <p:nvSpPr>
            <p:cNvPr id="18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chemeClr val="bg1"/>
          </a:solidFill>
          <a:effectLst/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DATABASE LANGUAGE SQL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</a:p>
          <a:p>
            <a:pPr lvl="1"/>
            <a:r>
              <a:rPr lang="en-US" dirty="0" smtClean="0"/>
              <a:t>List all under 40 year-old female or upper 50 year-old male employees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in SQL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76600"/>
            <a:ext cx="778008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Two strings are equal (=) if they are the same sequence of characters</a:t>
            </a:r>
          </a:p>
          <a:p>
            <a:r>
              <a:rPr lang="en-US" dirty="0" smtClean="0"/>
              <a:t>Other comparisons: &lt;, &gt;, </a:t>
            </a:r>
            <a:r>
              <a:rPr lang="en-US" dirty="0" smtClean="0">
                <a:sym typeface="Symbol"/>
              </a:rPr>
              <a:t>, , ≠</a:t>
            </a:r>
          </a:p>
          <a:p>
            <a:r>
              <a:rPr lang="en-US" dirty="0" smtClean="0">
                <a:sym typeface="Symbol"/>
              </a:rPr>
              <a:t>Suppose a=a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…a</a:t>
            </a:r>
            <a:r>
              <a:rPr lang="en-US" baseline="-25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and b=b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b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…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are two strings, the first is less than the second if</a:t>
            </a:r>
            <a:r>
              <a:rPr lang="en-US" dirty="0" err="1" smtClean="0">
                <a:sym typeface="Symbol"/>
              </a:rPr>
              <a:t>kmin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n,m</a:t>
            </a:r>
            <a:r>
              <a:rPr lang="en-US" dirty="0" smtClean="0">
                <a:sym typeface="Symbol"/>
              </a:rPr>
              <a:t>):</a:t>
            </a:r>
          </a:p>
          <a:p>
            <a:pPr lvl="1"/>
            <a:r>
              <a:rPr lang="en-US" dirty="0" smtClean="0">
                <a:sym typeface="Symbol"/>
              </a:rPr>
              <a:t></a:t>
            </a:r>
            <a:r>
              <a:rPr lang="en-US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, 1ik: 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= b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, and</a:t>
            </a:r>
          </a:p>
          <a:p>
            <a:pPr lvl="1"/>
            <a:r>
              <a:rPr lang="en-US" dirty="0" smtClean="0"/>
              <a:t>a</a:t>
            </a:r>
            <a:r>
              <a:rPr lang="en-US" baseline="-25000" dirty="0" smtClean="0"/>
              <a:t>k+1</a:t>
            </a:r>
            <a:r>
              <a:rPr lang="en-US" dirty="0" smtClean="0"/>
              <a:t>&lt;b</a:t>
            </a:r>
            <a:r>
              <a:rPr lang="en-US" baseline="-25000" dirty="0" smtClean="0"/>
              <a:t>k+1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b="1" i="1" dirty="0" smtClean="0"/>
              <a:t>fo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i="1" dirty="0" smtClean="0"/>
              <a:t>der</a:t>
            </a:r>
            <a:r>
              <a:rPr lang="en-US" dirty="0" smtClean="0"/>
              <a:t> &lt; </a:t>
            </a:r>
            <a:r>
              <a:rPr lang="en-US" b="1" i="1" dirty="0" err="1" smtClean="0"/>
              <a:t>fo</a:t>
            </a:r>
            <a:r>
              <a:rPr lang="en-US" i="1" dirty="0" err="1" smtClean="0">
                <a:solidFill>
                  <a:srgbClr val="FF0000"/>
                </a:solidFill>
              </a:rPr>
              <a:t>o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b="1" i="1" dirty="0" smtClean="0"/>
              <a:t>bar</a:t>
            </a:r>
            <a:r>
              <a:rPr lang="en-US" dirty="0" smtClean="0"/>
              <a:t> &lt; </a:t>
            </a:r>
            <a:r>
              <a:rPr lang="en-US" b="1" i="1" dirty="0" smtClean="0"/>
              <a:t>bar</a:t>
            </a:r>
            <a:r>
              <a:rPr lang="en-US" i="1" dirty="0" smtClean="0">
                <a:solidFill>
                  <a:srgbClr val="FF0000"/>
                </a:solidFill>
              </a:rPr>
              <a:t>g</a:t>
            </a:r>
            <a:r>
              <a:rPr lang="en-US" i="1" dirty="0" smtClean="0"/>
              <a:t>ain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or Not Like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special characters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%</a:t>
            </a:r>
            <a:r>
              <a:rPr lang="en-US" dirty="0" smtClean="0"/>
              <a:t> means any sequence of 0 or more characters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 means any one character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in SQL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059" y="2161075"/>
            <a:ext cx="2250937" cy="1420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SELECT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FROM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 LIKE p;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8259" y="2131547"/>
            <a:ext cx="2858668" cy="1420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SELECT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FROM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 NOT LIKE p;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5.1: </a:t>
            </a:r>
          </a:p>
          <a:p>
            <a:pPr lvl="1"/>
            <a:r>
              <a:rPr lang="en-US" smtClean="0"/>
              <a:t>Find all employees named as ‘Võ Việt Anh’</a:t>
            </a:r>
          </a:p>
          <a:p>
            <a:r>
              <a:rPr lang="en-US" smtClean="0"/>
              <a:t>Example 5.2</a:t>
            </a:r>
          </a:p>
          <a:p>
            <a:pPr lvl="1"/>
            <a:r>
              <a:rPr lang="en-US" smtClean="0"/>
              <a:t>Find all employees whose name is ended at ‘Anh’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 Matching in SQL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114800"/>
            <a:ext cx="7086600" cy="92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5029199"/>
            <a:ext cx="7010400" cy="94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Dates and times are special data types in SQL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date</a:t>
            </a:r>
            <a:r>
              <a:rPr lang="en-US" dirty="0" smtClean="0"/>
              <a:t> constant’s presentation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DATE</a:t>
            </a:r>
            <a:r>
              <a:rPr lang="en-US" dirty="0" smtClean="0"/>
              <a:t> ‘1948-05-14’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time</a:t>
            </a:r>
            <a:r>
              <a:rPr lang="en-US" dirty="0" smtClean="0"/>
              <a:t> constant’s presentation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TIME</a:t>
            </a:r>
            <a:r>
              <a:rPr lang="en-US" dirty="0" smtClean="0"/>
              <a:t> ‘15:00:02.5’</a:t>
            </a:r>
          </a:p>
          <a:p>
            <a:r>
              <a:rPr lang="en-US" dirty="0" smtClean="0"/>
              <a:t>A combination of dates and times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TIMESTAMP</a:t>
            </a:r>
            <a:r>
              <a:rPr lang="en-US" dirty="0" smtClean="0"/>
              <a:t> ‘1948-05-14 12:00:00’</a:t>
            </a:r>
          </a:p>
          <a:p>
            <a:r>
              <a:rPr lang="en-US" dirty="0" smtClean="0"/>
              <a:t>Operations on date and time</a:t>
            </a:r>
          </a:p>
          <a:p>
            <a:pPr lvl="1"/>
            <a:r>
              <a:rPr lang="en-US" dirty="0" smtClean="0"/>
              <a:t>Arithmetic operations</a:t>
            </a:r>
          </a:p>
          <a:p>
            <a:pPr lvl="1"/>
            <a:r>
              <a:rPr lang="en-US" dirty="0" smtClean="0"/>
              <a:t>Comparison operations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and Times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Null value: special value in SQL</a:t>
            </a:r>
          </a:p>
          <a:p>
            <a:r>
              <a:rPr lang="en-US" dirty="0" smtClean="0"/>
              <a:t>Some interpretations</a:t>
            </a:r>
          </a:p>
          <a:p>
            <a:pPr lvl="1"/>
            <a:r>
              <a:rPr lang="en-US" i="1" dirty="0" smtClean="0"/>
              <a:t>Value unknown</a:t>
            </a:r>
            <a:r>
              <a:rPr lang="en-US" dirty="0" smtClean="0"/>
              <a:t>: there is, but I don’t know what it is</a:t>
            </a:r>
          </a:p>
          <a:p>
            <a:pPr lvl="1"/>
            <a:r>
              <a:rPr lang="en-US" i="1" dirty="0" smtClean="0"/>
              <a:t>Value inapplicable</a:t>
            </a:r>
            <a:r>
              <a:rPr lang="en-US" dirty="0" smtClean="0"/>
              <a:t>: there is no value that makes sense here</a:t>
            </a:r>
          </a:p>
          <a:p>
            <a:pPr lvl="1"/>
            <a:r>
              <a:rPr lang="en-US" i="1" dirty="0" smtClean="0"/>
              <a:t>Value withheld</a:t>
            </a:r>
            <a:r>
              <a:rPr lang="en-US" dirty="0" smtClean="0"/>
              <a:t>: we are not entitled to know the value that belongs here</a:t>
            </a:r>
          </a:p>
          <a:p>
            <a:r>
              <a:rPr lang="en-US" dirty="0" smtClean="0"/>
              <a:t>Null is not a constant</a:t>
            </a:r>
          </a:p>
          <a:p>
            <a:r>
              <a:rPr lang="en-US" dirty="0" smtClean="0"/>
              <a:t>Two rules for operating upon a NULL value in WHERE clause</a:t>
            </a:r>
          </a:p>
          <a:p>
            <a:pPr lvl="1"/>
            <a:r>
              <a:rPr lang="en-US" dirty="0" smtClean="0"/>
              <a:t>Arithmetic operators on NULL values will return a NULL value</a:t>
            </a:r>
          </a:p>
          <a:p>
            <a:pPr lvl="1"/>
            <a:r>
              <a:rPr lang="en-US" dirty="0" smtClean="0"/>
              <a:t>Comparisons with NULL values will return UNKNOWN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Condition in WHERE clause produce three truth values: True, False, and Unknown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Truth-Value UNKNOWN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667000"/>
          <a:ext cx="685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x AND 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 OR 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NOT x</a:t>
                      </a:r>
                      <a:endParaRPr lang="en-US" b="1" dirty="0"/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581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conditions in Where clause produce three truth values: True, False, and Unknown</a:t>
            </a:r>
          </a:p>
          <a:p>
            <a:r>
              <a:rPr lang="en-US" dirty="0" smtClean="0"/>
              <a:t>Those tuples which condition has the value True become part of the answer</a:t>
            </a:r>
          </a:p>
          <a:p>
            <a:r>
              <a:rPr lang="en-US" dirty="0" smtClean="0"/>
              <a:t>Those tuples which condition has the value False or Unknown are excluded from the answer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Truth-Value Unknown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Presenting the tuples produced by a query in sorted order</a:t>
            </a:r>
          </a:p>
          <a:p>
            <a:r>
              <a:rPr lang="en-US" smtClean="0"/>
              <a:t>The order may be based on the value of any attribute</a:t>
            </a:r>
          </a:p>
          <a:p>
            <a:r>
              <a:rPr lang="en-US" smtClean="0"/>
              <a:t>Syntax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Order by clause follows Where and any other clauses</a:t>
            </a:r>
          </a:p>
          <a:p>
            <a:r>
              <a:rPr lang="en-US" smtClean="0"/>
              <a:t>The ordering is performed on the result of the From, Where, and other clauses, just before Select clause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Ordering the Output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2908518"/>
            <a:ext cx="571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SELECT</a:t>
            </a:r>
            <a:r>
              <a:rPr lang="en-US" sz="2800" dirty="0" smtClean="0"/>
              <a:t> </a:t>
            </a:r>
            <a:r>
              <a:rPr lang="en-US" sz="2800" i="1" dirty="0" smtClean="0"/>
              <a:t>&lt;list of attributes&gt;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FROM</a:t>
            </a:r>
            <a:r>
              <a:rPr lang="en-US" sz="2800" dirty="0" smtClean="0"/>
              <a:t> </a:t>
            </a:r>
            <a:r>
              <a:rPr lang="en-US" sz="2800" i="1" dirty="0" smtClean="0"/>
              <a:t>&lt;list of tables&gt;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WHERE</a:t>
            </a:r>
            <a:r>
              <a:rPr lang="en-US" sz="2800" dirty="0" smtClean="0"/>
              <a:t> </a:t>
            </a:r>
            <a:r>
              <a:rPr lang="en-US" sz="2800" i="1" dirty="0" smtClean="0"/>
              <a:t>&lt;conditions&gt;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ORDER BY </a:t>
            </a:r>
            <a:r>
              <a:rPr lang="en-US" sz="2800" i="1" dirty="0" smtClean="0"/>
              <a:t>&lt;list of attributes&gt;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6:</a:t>
            </a:r>
          </a:p>
          <a:p>
            <a:pPr lvl="1"/>
            <a:r>
              <a:rPr lang="en-US" dirty="0" smtClean="0"/>
              <a:t>Listing all employee by department number ascreasingly, then by salary descreasingly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the Output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428469"/>
            <a:ext cx="5029200" cy="152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Understand concepts of</a:t>
            </a:r>
          </a:p>
          <a:p>
            <a:pPr lvl="1"/>
            <a:r>
              <a:rPr lang="en-US" smtClean="0"/>
              <a:t>Queries in SQL</a:t>
            </a:r>
          </a:p>
          <a:p>
            <a:pPr lvl="1"/>
            <a:r>
              <a:rPr lang="en-US" smtClean="0"/>
              <a:t>Subqueries</a:t>
            </a:r>
          </a:p>
          <a:p>
            <a:pPr lvl="1"/>
            <a:r>
              <a:rPr lang="en-US" smtClean="0"/>
              <a:t>Full-relation operations</a:t>
            </a:r>
          </a:p>
          <a:p>
            <a:pPr lvl="1"/>
            <a:r>
              <a:rPr lang="en-US" smtClean="0"/>
              <a:t>Database modifications</a:t>
            </a:r>
          </a:p>
          <a:p>
            <a:pPr lvl="1"/>
            <a:r>
              <a:rPr lang="en-US" smtClean="0"/>
              <a:t>Transactions in SQL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28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QUERIES INVOLVING MORE THAN ONE RELATION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allows we combine two or more relations through joins, products, unions, intersections, and set differences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Queries Involving More Than One Relation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way to couple relations: list each relation in the </a:t>
            </a: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clause</a:t>
            </a:r>
          </a:p>
          <a:p>
            <a:r>
              <a:rPr lang="en-US" dirty="0" smtClean="0"/>
              <a:t>Other clauses in query can refer to the attributes of any of the relations in the </a:t>
            </a: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clause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and Joins in 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7:</a:t>
            </a:r>
          </a:p>
          <a:p>
            <a:pPr lvl="1"/>
            <a:r>
              <a:rPr lang="en-US" smtClean="0"/>
              <a:t>List all employees who work on ‘Phòng Phần mềm trong nước’ department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Products and Joins in SQL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76600"/>
            <a:ext cx="764294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a query involves several relations, and there are two or more attributes with the same name?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 if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8: </a:t>
            </a:r>
          </a:p>
          <a:p>
            <a:pPr lvl="1"/>
            <a:r>
              <a:rPr lang="en-US" smtClean="0"/>
              <a:t>Find all cities in which our company is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Disambiguating Attributes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19400"/>
            <a:ext cx="452076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a query involves two or more tuples from the same relation?</a:t>
            </a:r>
          </a:p>
          <a:p>
            <a:r>
              <a:rPr lang="en-US" dirty="0" smtClean="0"/>
              <a:t>Example 9:</a:t>
            </a:r>
          </a:p>
          <a:p>
            <a:pPr lvl="1"/>
            <a:r>
              <a:rPr lang="en-US" dirty="0" smtClean="0"/>
              <a:t>Find all those project numbers which have more than two members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 if …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1999"/>
            <a:ext cx="7162800" cy="148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may list a relation R as many times as we need</a:t>
            </a:r>
          </a:p>
          <a:p>
            <a:r>
              <a:rPr lang="en-US" smtClean="0"/>
              <a:t>We use tuple variables to refer to each occurrence of R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Tuple Variables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4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Interpreting </a:t>
            </a:r>
            <a:r>
              <a:rPr lang="en-US" dirty="0" err="1" smtClean="0"/>
              <a:t>Multirelation</a:t>
            </a:r>
            <a:r>
              <a:rPr lang="en-US" dirty="0" smtClean="0"/>
              <a:t> Queries</a:t>
            </a:r>
            <a:br>
              <a:rPr lang="en-US" dirty="0" smtClean="0"/>
            </a:br>
            <a:r>
              <a:rPr lang="en-US" dirty="0" smtClean="0"/>
              <a:t>(Home Reading)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combine relations using the set operations of relational algebra: union, intersection, and difference</a:t>
            </a:r>
          </a:p>
          <a:p>
            <a:r>
              <a:rPr lang="en-US" smtClean="0"/>
              <a:t>SQL provides corresponding operators with </a:t>
            </a:r>
            <a:r>
              <a:rPr lang="en-US" smtClean="0">
                <a:solidFill>
                  <a:srgbClr val="FF0000"/>
                </a:solidFill>
              </a:rPr>
              <a:t>UNION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INTERSECT</a:t>
            </a:r>
            <a:r>
              <a:rPr lang="en-US" smtClean="0"/>
              <a:t>, and </a:t>
            </a:r>
            <a:r>
              <a:rPr lang="en-US" smtClean="0">
                <a:solidFill>
                  <a:srgbClr val="FF0000"/>
                </a:solidFill>
              </a:rPr>
              <a:t>EXCEPT</a:t>
            </a:r>
            <a:r>
              <a:rPr lang="en-US" smtClean="0"/>
              <a:t> for </a:t>
            </a:r>
            <a:r>
              <a:rPr lang="en-US" smtClean="0">
                <a:sym typeface="Symbol"/>
              </a:rPr>
              <a:t>, , and -, respectively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Union, Intersection, Difference of Queries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QUERIES IN SQL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10.1</a:t>
            </a:r>
          </a:p>
          <a:p>
            <a:pPr lvl="1"/>
            <a:r>
              <a:rPr lang="en-US" dirty="0" smtClean="0"/>
              <a:t>Find all those employees whose name is begun by ‘H’ or salary exceed 80000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Union, Intersection, Difference of Queries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429000"/>
            <a:ext cx="750654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10.2</a:t>
            </a:r>
          </a:p>
          <a:p>
            <a:pPr lvl="1"/>
            <a:r>
              <a:rPr lang="en-US" dirty="0" smtClean="0"/>
              <a:t>Find all those </a:t>
            </a:r>
            <a:r>
              <a:rPr lang="en-US" i="1" dirty="0" smtClean="0"/>
              <a:t>normal</a:t>
            </a:r>
            <a:r>
              <a:rPr lang="en-US" dirty="0" smtClean="0"/>
              <a:t> employees, that is who do not supervise any other employees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Union, Intersection, Difference of Queries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352800"/>
            <a:ext cx="518844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10.3</a:t>
            </a:r>
          </a:p>
          <a:p>
            <a:pPr lvl="1"/>
            <a:r>
              <a:rPr lang="en-US" dirty="0" smtClean="0"/>
              <a:t>Find all employees who work on projectB and projectC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Union, Intersection, Difference of Queries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19400"/>
            <a:ext cx="6705600" cy="273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 QUERIES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query can be used to help in the evaluation of another</a:t>
            </a:r>
          </a:p>
          <a:p>
            <a:r>
              <a:rPr lang="en-US" dirty="0" smtClean="0"/>
              <a:t>A query that is part of another is called a </a:t>
            </a:r>
            <a:r>
              <a:rPr lang="en-US" dirty="0" smtClean="0">
                <a:solidFill>
                  <a:srgbClr val="FF0000"/>
                </a:solidFill>
              </a:rPr>
              <a:t>sub-query</a:t>
            </a:r>
          </a:p>
          <a:p>
            <a:pPr lvl="1"/>
            <a:r>
              <a:rPr lang="en-US" dirty="0" smtClean="0"/>
              <a:t>Sub-queries return a single constant, this constant can be compared with another value in a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clause</a:t>
            </a:r>
          </a:p>
          <a:p>
            <a:pPr lvl="1"/>
            <a:r>
              <a:rPr lang="en-US" dirty="0" smtClean="0"/>
              <a:t>Sub-queries return relations, that can be used in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clause</a:t>
            </a:r>
          </a:p>
          <a:p>
            <a:pPr lvl="1"/>
            <a:r>
              <a:rPr lang="en-US" dirty="0" smtClean="0"/>
              <a:t>Sub-queries can appear in </a:t>
            </a: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clauses, followed by a tuple variable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Sub-queries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atomic value that can appear as one component of a tuple is referred to as a </a:t>
            </a:r>
            <a:r>
              <a:rPr lang="en-US" dirty="0" smtClean="0">
                <a:solidFill>
                  <a:srgbClr val="FF0000"/>
                </a:solidFill>
              </a:rPr>
              <a:t>scalar</a:t>
            </a:r>
          </a:p>
          <a:p>
            <a:r>
              <a:rPr lang="en-US" dirty="0" smtClean="0"/>
              <a:t>Let’s compare two queries for the same request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Sub-queries that Produce Scalar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7: Find the employees of </a:t>
            </a:r>
            <a:r>
              <a:rPr lang="en-US" i="1" dirty="0" smtClean="0"/>
              <a:t>Phòng Phần mềm trong nước </a:t>
            </a:r>
            <a:r>
              <a:rPr lang="en-US" dirty="0" smtClean="0"/>
              <a:t>department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Sub-queries that Produce Scalar Values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971800"/>
            <a:ext cx="764294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11: </a:t>
            </a:r>
          </a:p>
          <a:p>
            <a:pPr lvl="1"/>
            <a:r>
              <a:rPr lang="en-US" smtClean="0"/>
              <a:t>Find the employees of </a:t>
            </a:r>
            <a:r>
              <a:rPr lang="en-US" i="1" smtClean="0"/>
              <a:t>Phòng Phần mềm trong nước </a:t>
            </a:r>
            <a:r>
              <a:rPr lang="en-US" smtClean="0"/>
              <a:t>department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Sub-queries that Produce Scalar Values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76600"/>
            <a:ext cx="768319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11: </a:t>
            </a:r>
          </a:p>
          <a:p>
            <a:pPr lvl="1"/>
            <a:r>
              <a:rPr lang="en-US" smtClean="0"/>
              <a:t>Find the employees of </a:t>
            </a:r>
            <a:r>
              <a:rPr lang="en-US" i="1" smtClean="0"/>
              <a:t>Phòng Phần mềm trong nước </a:t>
            </a:r>
            <a:r>
              <a:rPr lang="en-US" smtClean="0"/>
              <a:t>department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Sub-queries that Produce Scalar Values</a:t>
            </a:r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276600"/>
            <a:ext cx="798546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11: </a:t>
            </a:r>
          </a:p>
          <a:p>
            <a:pPr lvl="1"/>
            <a:r>
              <a:rPr lang="en-US" smtClean="0"/>
              <a:t>Find the employees of </a:t>
            </a:r>
            <a:r>
              <a:rPr lang="en-US" i="1" smtClean="0"/>
              <a:t>Phòng Phần mềm trong nước </a:t>
            </a:r>
            <a:r>
              <a:rPr lang="en-US" smtClean="0"/>
              <a:t>department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Sub-queries that Produce Scalar Values</a:t>
            </a:r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799" y="3352800"/>
            <a:ext cx="778588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Database Schema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71600"/>
            <a:ext cx="8001000" cy="487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SQL operators can be applied to a relation R and produce a bool result</a:t>
            </a:r>
          </a:p>
          <a:p>
            <a:pPr lvl="1"/>
            <a:r>
              <a:rPr lang="en-US" dirty="0" smtClean="0"/>
              <a:t>(EXISTS R = True) </a:t>
            </a:r>
            <a:r>
              <a:rPr lang="en-US" dirty="0" smtClean="0">
                <a:sym typeface="Symbol"/>
              </a:rPr>
              <a:t> R is not empty</a:t>
            </a:r>
          </a:p>
          <a:p>
            <a:pPr lvl="1"/>
            <a:r>
              <a:rPr lang="en-US" dirty="0" smtClean="0"/>
              <a:t>(s IN R = True) </a:t>
            </a:r>
            <a:r>
              <a:rPr lang="en-US" dirty="0" smtClean="0">
                <a:sym typeface="Symbol"/>
              </a:rPr>
              <a:t> s is equal to one of the values of R</a:t>
            </a:r>
          </a:p>
          <a:p>
            <a:pPr lvl="1"/>
            <a:r>
              <a:rPr lang="en-US" dirty="0" smtClean="0">
                <a:sym typeface="Symbol"/>
              </a:rPr>
              <a:t>(s &gt; ALL R = True)  s is greater than every values in unary R</a:t>
            </a:r>
            <a:endParaRPr lang="en-US" dirty="0" smtClean="0"/>
          </a:p>
          <a:p>
            <a:pPr lvl="1"/>
            <a:r>
              <a:rPr lang="en-US" dirty="0" smtClean="0"/>
              <a:t>(s &gt; ANY R = True) </a:t>
            </a:r>
            <a:r>
              <a:rPr lang="en-US" dirty="0" smtClean="0">
                <a:sym typeface="Symbol"/>
              </a:rPr>
              <a:t> s is greater than at least one value in unary 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Conditions Involving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tuple in SQL is represented by a list of scalar values between ()</a:t>
            </a:r>
          </a:p>
          <a:p>
            <a:r>
              <a:rPr lang="en-US" dirty="0" smtClean="0"/>
              <a:t>If a tuple t has the same number of components as a relation R, then we may compare t and R with IN, ANY, 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Involving Tuples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12: </a:t>
            </a:r>
          </a:p>
          <a:p>
            <a:pPr lvl="1"/>
            <a:r>
              <a:rPr lang="en-US" smtClean="0"/>
              <a:t>Find the dependents of all employees of department number 1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Sub-queries that Produce Scalar Values</a:t>
            </a:r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76599"/>
            <a:ext cx="5257800" cy="229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now, sub-queries can be evaluated once and for all, the result used in a higher-level query</a:t>
            </a:r>
          </a:p>
          <a:p>
            <a:r>
              <a:rPr lang="en-US" dirty="0" smtClean="0"/>
              <a:t>But, some sub-queries are required to be evaluated many times</a:t>
            </a:r>
          </a:p>
          <a:p>
            <a:r>
              <a:rPr lang="en-US" dirty="0" smtClean="0"/>
              <a:t>That kind of sub-queries is called correlated sub-query</a:t>
            </a:r>
          </a:p>
          <a:p>
            <a:r>
              <a:rPr lang="en-US" dirty="0" smtClean="0"/>
              <a:t>Note: </a:t>
            </a:r>
            <a:r>
              <a:rPr lang="en-US" i="1" dirty="0" smtClean="0">
                <a:solidFill>
                  <a:srgbClr val="FF0000"/>
                </a:solidFill>
              </a:rPr>
              <a:t>Scoping rules for names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Sub-queries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13: </a:t>
            </a:r>
          </a:p>
          <a:p>
            <a:pPr lvl="1"/>
            <a:r>
              <a:rPr lang="en-US" dirty="0" smtClean="0"/>
              <a:t>Find all those projects have the same location with projectA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Sub-queries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76599"/>
            <a:ext cx="6553200" cy="188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a FROM list we can use a parenthesized sub-query</a:t>
            </a:r>
          </a:p>
          <a:p>
            <a:r>
              <a:rPr lang="en-US" smtClean="0"/>
              <a:t>We must give it a tuple-variable alias</a:t>
            </a:r>
          </a:p>
          <a:p>
            <a:r>
              <a:rPr lang="en-US" smtClean="0"/>
              <a:t>Example: Find the employees of </a:t>
            </a:r>
            <a:r>
              <a:rPr lang="en-US" i="1" smtClean="0"/>
              <a:t>Phòng Phần mềm trong nước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Sub-queries in FROM Clauses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Join Expressions can be stand as a query itself or can be used as sub-queries in </a:t>
            </a: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clauses</a:t>
            </a:r>
          </a:p>
          <a:p>
            <a:r>
              <a:rPr lang="en-US" dirty="0" smtClean="0"/>
              <a:t>Cross Join in SQL= Cartesian Product</a:t>
            </a:r>
          </a:p>
          <a:p>
            <a:pPr lvl="1"/>
            <a:r>
              <a:rPr lang="en-US" dirty="0" smtClean="0"/>
              <a:t>Syntax: </a:t>
            </a:r>
            <a:r>
              <a:rPr lang="en-US" dirty="0" smtClean="0">
                <a:solidFill>
                  <a:srgbClr val="FF0000"/>
                </a:solidFill>
              </a:rPr>
              <a:t>R CROSS JOIN 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Meaning: Each tuple of R connects to each tuple of S</a:t>
            </a:r>
          </a:p>
          <a:p>
            <a:r>
              <a:rPr lang="en-US" dirty="0" smtClean="0"/>
              <a:t>Theta Join with ON keyword</a:t>
            </a:r>
          </a:p>
          <a:p>
            <a:pPr lvl="1"/>
            <a:r>
              <a:rPr lang="en-US" dirty="0" err="1" smtClean="0"/>
              <a:t>Systax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R JOIN S ON R.A=S.A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Meaning: Each tuple of R connects to those tuples of S, which satisfy the condition after ON keyword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Join Expressions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15.1</a:t>
            </a:r>
          </a:p>
          <a:p>
            <a:pPr lvl="1"/>
            <a:r>
              <a:rPr lang="en-US" dirty="0" smtClean="0"/>
              <a:t>Product two relations Department and Employee (~105 tuples)</a:t>
            </a:r>
          </a:p>
          <a:p>
            <a:r>
              <a:rPr lang="en-US" dirty="0" smtClean="0"/>
              <a:t>Example 15.2</a:t>
            </a:r>
          </a:p>
          <a:p>
            <a:pPr lvl="1"/>
            <a:r>
              <a:rPr lang="en-US" dirty="0" smtClean="0"/>
              <a:t>Find departments and employees who work in those departments, respectively (~21 tuples)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Join Expression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105400"/>
            <a:ext cx="775663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natural join differs from a theta-join in that:</a:t>
            </a:r>
          </a:p>
          <a:p>
            <a:pPr lvl="1"/>
            <a:r>
              <a:rPr lang="en-US" dirty="0" smtClean="0"/>
              <a:t>The join condition: all pairs of attributes from the two relations having a common name are equated, and there are no other condition</a:t>
            </a:r>
          </a:p>
          <a:p>
            <a:pPr lvl="1"/>
            <a:r>
              <a:rPr lang="en-US" dirty="0" smtClean="0"/>
              <a:t>One of each pair of equated attributes is projected out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Joins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16: </a:t>
            </a:r>
          </a:p>
          <a:p>
            <a:pPr lvl="1"/>
            <a:r>
              <a:rPr lang="en-US" dirty="0" smtClean="0"/>
              <a:t>Find all locations in which projects are processing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(MSSQL SERVER DONOT SUPPORT NATURAL JOINS AT ALL)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Joins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Queries and Relational Algebra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425005"/>
            <a:ext cx="3124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SELECT</a:t>
            </a:r>
            <a:r>
              <a:rPr lang="en-US" sz="2800" dirty="0" smtClean="0"/>
              <a:t> </a:t>
            </a:r>
            <a:r>
              <a:rPr lang="en-US" sz="2800" i="1" dirty="0" smtClean="0"/>
              <a:t>L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FROM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WHERE</a:t>
            </a:r>
            <a:r>
              <a:rPr lang="en-US" sz="2800" dirty="0" smtClean="0"/>
              <a:t> </a:t>
            </a:r>
            <a:r>
              <a:rPr lang="en-US" sz="2800" i="1" dirty="0" smtClean="0"/>
              <a:t>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7120" y="2753380"/>
            <a:ext cx="174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sym typeface="Symbol"/>
              </a:rPr>
              <a:t></a:t>
            </a:r>
            <a:r>
              <a:rPr lang="en-US" sz="2800" i="1" baseline="-25000" dirty="0" smtClean="0">
                <a:sym typeface="Symbol"/>
              </a:rPr>
              <a:t>L</a:t>
            </a:r>
            <a:r>
              <a:rPr lang="en-US" sz="2800" dirty="0" smtClean="0">
                <a:sym typeface="Symbol"/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  <a:sym typeface="Symbol"/>
              </a:rPr>
              <a:t></a:t>
            </a:r>
            <a:r>
              <a:rPr lang="en-US" sz="2800" i="1" baseline="-25000" dirty="0" smtClean="0">
                <a:sym typeface="Symbol"/>
              </a:rPr>
              <a:t>C</a:t>
            </a:r>
            <a:r>
              <a:rPr lang="en-US" sz="2800" dirty="0" smtClean="0">
                <a:sym typeface="Symbol"/>
              </a:rPr>
              <a:t>(</a:t>
            </a:r>
            <a:r>
              <a:rPr lang="en-US" sz="2800" i="1" dirty="0" smtClean="0">
                <a:sym typeface="Symbol"/>
              </a:rPr>
              <a:t>R</a:t>
            </a:r>
            <a:r>
              <a:rPr lang="en-US" sz="2800" dirty="0" smtClean="0">
                <a:sym typeface="Symbol"/>
              </a:rPr>
              <a:t>))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outer join is a way to augment the result of join by the dangling tuples, padded with null values</a:t>
            </a:r>
          </a:p>
          <a:p>
            <a:r>
              <a:rPr lang="en-US" dirty="0" smtClean="0"/>
              <a:t>When padding dangling tuples from both of its arguments, we use </a:t>
            </a:r>
            <a:r>
              <a:rPr lang="en-US" i="1" dirty="0" smtClean="0"/>
              <a:t>full outer join</a:t>
            </a:r>
            <a:endParaRPr lang="en-US" dirty="0" smtClean="0"/>
          </a:p>
          <a:p>
            <a:r>
              <a:rPr lang="en-US" dirty="0" smtClean="0"/>
              <a:t>When padding from left/right side, we use </a:t>
            </a:r>
            <a:r>
              <a:rPr lang="en-US" i="1" dirty="0" smtClean="0"/>
              <a:t>left outer join</a:t>
            </a:r>
            <a:r>
              <a:rPr lang="en-US" dirty="0" smtClean="0"/>
              <a:t>/</a:t>
            </a:r>
            <a:r>
              <a:rPr lang="en-US" i="1" dirty="0" smtClean="0"/>
              <a:t>right outer join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17.1:</a:t>
            </a:r>
          </a:p>
          <a:p>
            <a:pPr lvl="1"/>
            <a:r>
              <a:rPr lang="en-US" dirty="0" smtClean="0"/>
              <a:t>For each location, listing the projects that are processed in it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76600"/>
            <a:ext cx="805866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17.2:</a:t>
            </a:r>
          </a:p>
          <a:p>
            <a:pPr lvl="1"/>
            <a:r>
              <a:rPr lang="en-US" dirty="0" smtClean="0"/>
              <a:t>For each department, listing the projects that it controls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2895600"/>
            <a:ext cx="800970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relation, being a set, cannot have more than one copy of any given tuple</a:t>
            </a:r>
          </a:p>
          <a:p>
            <a:r>
              <a:rPr lang="en-US" dirty="0" smtClean="0"/>
              <a:t>But, the SQL response to a query may list the same tuple several times, that is, </a:t>
            </a: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preserves duplicates as a default</a:t>
            </a:r>
          </a:p>
          <a:p>
            <a:r>
              <a:rPr lang="en-US" dirty="0" smtClean="0"/>
              <a:t>So, by </a:t>
            </a:r>
            <a:r>
              <a:rPr lang="en-US" dirty="0" smtClean="0">
                <a:solidFill>
                  <a:srgbClr val="FF0000"/>
                </a:solidFill>
              </a:rPr>
              <a:t>DISTINCT</a:t>
            </a:r>
            <a:r>
              <a:rPr lang="en-US" dirty="0" smtClean="0"/>
              <a:t> we can eliminate a duplicates from SQL relations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Duplicates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8.1: List all location in which the projects are processed.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Location name is repeated many times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Duplicates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operations on relations will eliminate duplicates automatically</a:t>
            </a:r>
          </a:p>
          <a:p>
            <a:r>
              <a:rPr lang="en-US" dirty="0" smtClean="0"/>
              <a:t>Use ALL keyword after Union, Intersect, and Except to prevent elimination of duplicates</a:t>
            </a:r>
          </a:p>
          <a:p>
            <a:r>
              <a:rPr lang="en-US" dirty="0" smtClean="0"/>
              <a:t>Syntax: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0" y="4847272"/>
            <a:ext cx="350520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ALL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INTERSECT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ALL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EXCEPT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ALL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Duplicates in Unions, Intersections, and Differences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Grouping operator partitions the tuples of relation into </a:t>
            </a:r>
            <a:r>
              <a:rPr lang="en-US" i="1" dirty="0" smtClean="0">
                <a:solidFill>
                  <a:srgbClr val="FF0000"/>
                </a:solidFill>
              </a:rPr>
              <a:t>groups</a:t>
            </a:r>
            <a:r>
              <a:rPr lang="en-US" dirty="0" smtClean="0"/>
              <a:t>, based on the values of tuples in one or more attributes</a:t>
            </a:r>
          </a:p>
          <a:p>
            <a:r>
              <a:rPr lang="en-US" dirty="0" smtClean="0"/>
              <a:t>After grouping the tuples of relation, we are able to </a:t>
            </a:r>
            <a:r>
              <a:rPr lang="en-US" i="1" dirty="0" smtClean="0">
                <a:solidFill>
                  <a:srgbClr val="FF0000"/>
                </a:solidFill>
              </a:rPr>
              <a:t>aggregate</a:t>
            </a:r>
            <a:r>
              <a:rPr lang="en-US" dirty="0" smtClean="0"/>
              <a:t> certain other columns of relation</a:t>
            </a:r>
          </a:p>
          <a:p>
            <a:r>
              <a:rPr lang="en-US" dirty="0" smtClean="0"/>
              <a:t>We use </a:t>
            </a:r>
            <a:r>
              <a:rPr lang="en-US" b="1" dirty="0" smtClean="0">
                <a:solidFill>
                  <a:srgbClr val="FF0000"/>
                </a:solidFill>
              </a:rPr>
              <a:t>GROUP BY</a:t>
            </a:r>
            <a:r>
              <a:rPr lang="en-US" dirty="0" smtClean="0"/>
              <a:t> clause in SELECT statement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Grouping and Aggregation in 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Five aggregation operators</a:t>
            </a:r>
          </a:p>
          <a:p>
            <a:pPr lvl="1"/>
            <a:r>
              <a:rPr lang="en-US" dirty="0" smtClean="0"/>
              <a:t>SUM acts on single numeric column</a:t>
            </a:r>
          </a:p>
          <a:p>
            <a:pPr lvl="1"/>
            <a:r>
              <a:rPr lang="en-US" dirty="0" smtClean="0"/>
              <a:t>AVG acts on single numeric column</a:t>
            </a:r>
          </a:p>
          <a:p>
            <a:pPr lvl="1"/>
            <a:r>
              <a:rPr lang="en-US" dirty="0" smtClean="0"/>
              <a:t>MIN acts on single numeric column</a:t>
            </a:r>
          </a:p>
          <a:p>
            <a:pPr lvl="1"/>
            <a:r>
              <a:rPr lang="en-US" dirty="0" smtClean="0"/>
              <a:t>MAX acts on single numeric column</a:t>
            </a:r>
          </a:p>
          <a:p>
            <a:pPr lvl="1"/>
            <a:r>
              <a:rPr lang="en-US" dirty="0" smtClean="0"/>
              <a:t>COUNT act on one or more columns or all of columns</a:t>
            </a:r>
          </a:p>
          <a:p>
            <a:r>
              <a:rPr lang="en-US" dirty="0" smtClean="0"/>
              <a:t>Eliminating duplicates from the column before applying the aggregation by DISTINCT keyword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Operators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18.1</a:t>
            </a:r>
          </a:p>
          <a:p>
            <a:pPr lvl="1"/>
            <a:r>
              <a:rPr lang="en-US" dirty="0" smtClean="0"/>
              <a:t>Find average salary of all employees</a:t>
            </a:r>
          </a:p>
          <a:p>
            <a:r>
              <a:rPr lang="en-US" dirty="0" smtClean="0"/>
              <a:t>Example 18.2</a:t>
            </a:r>
          </a:p>
          <a:p>
            <a:pPr lvl="1"/>
            <a:r>
              <a:rPr lang="en-US" dirty="0" smtClean="0"/>
              <a:t>Find number of employees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Operators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962400"/>
            <a:ext cx="4953000" cy="114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105400"/>
            <a:ext cx="4648200" cy="111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partition the tuples of relation into groups</a:t>
            </a:r>
          </a:p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3014008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SELECT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&lt;list of attributes&gt;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&lt;list of tables&gt;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WHERE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&lt;condition&gt;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GROUP BY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&lt;list of attributes&gt;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 </a:t>
            </a:r>
          </a:p>
          <a:p>
            <a:pPr lvl="1"/>
            <a:r>
              <a:rPr lang="en-US" dirty="0" smtClean="0"/>
              <a:t>Listing all employees whose salary exceed at 50000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Query in SQL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434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9513" y="2895600"/>
            <a:ext cx="4233087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19.1:</a:t>
            </a:r>
          </a:p>
          <a:p>
            <a:pPr lvl="1"/>
            <a:r>
              <a:rPr lang="en-US" dirty="0" smtClean="0"/>
              <a:t>Group employees by department number</a:t>
            </a:r>
          </a:p>
          <a:p>
            <a:r>
              <a:rPr lang="en-US" dirty="0" smtClean="0"/>
              <a:t>Example 19.2</a:t>
            </a:r>
          </a:p>
          <a:p>
            <a:pPr lvl="1"/>
            <a:r>
              <a:rPr lang="en-US" dirty="0" smtClean="0"/>
              <a:t>List number of employees for each department number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3962400"/>
            <a:ext cx="2155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3962400"/>
            <a:ext cx="54006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kinds of terms in SELECT clause</a:t>
            </a:r>
          </a:p>
          <a:p>
            <a:pPr lvl="1"/>
            <a:r>
              <a:rPr lang="en-US" dirty="0" smtClean="0"/>
              <a:t>Aggregations, that applied to an attribute or expression involving attributes</a:t>
            </a:r>
          </a:p>
          <a:p>
            <a:pPr lvl="1"/>
            <a:r>
              <a:rPr lang="en-US" dirty="0" smtClean="0"/>
              <a:t>Attributes, that appear in </a:t>
            </a:r>
            <a:r>
              <a:rPr lang="en-US" dirty="0" smtClean="0">
                <a:solidFill>
                  <a:srgbClr val="FF0000"/>
                </a:solidFill>
              </a:rPr>
              <a:t>GROUP BY</a:t>
            </a:r>
            <a:r>
              <a:rPr lang="en-US" dirty="0" smtClean="0"/>
              <a:t> clause</a:t>
            </a:r>
          </a:p>
          <a:p>
            <a:r>
              <a:rPr lang="en-US" dirty="0" smtClean="0"/>
              <a:t>A query with GROUP BY is interpreted as follow:</a:t>
            </a:r>
          </a:p>
          <a:p>
            <a:pPr lvl="1"/>
            <a:r>
              <a:rPr lang="en-US" dirty="0" smtClean="0"/>
              <a:t>Evaluate the relation R expressed by the </a:t>
            </a: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clauses</a:t>
            </a:r>
          </a:p>
          <a:p>
            <a:pPr lvl="1"/>
            <a:r>
              <a:rPr lang="en-US" dirty="0" smtClean="0"/>
              <a:t>Group the tuples of R according to the attributes in </a:t>
            </a:r>
            <a:r>
              <a:rPr lang="en-US" dirty="0" smtClean="0">
                <a:solidFill>
                  <a:srgbClr val="FF0000"/>
                </a:solidFill>
              </a:rPr>
              <a:t>GROUP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BY</a:t>
            </a:r>
            <a:r>
              <a:rPr lang="en-US" dirty="0" smtClean="0"/>
              <a:t> clause</a:t>
            </a:r>
          </a:p>
          <a:p>
            <a:pPr lvl="1"/>
            <a:r>
              <a:rPr lang="en-US" dirty="0" smtClean="0"/>
              <a:t>Produce as a result the attributes and aggregation of the </a:t>
            </a: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clause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20</a:t>
            </a:r>
          </a:p>
          <a:p>
            <a:pPr lvl="1"/>
            <a:r>
              <a:rPr lang="en-US" dirty="0" smtClean="0"/>
              <a:t>Compute the number of employees for each project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743199"/>
            <a:ext cx="6400800" cy="164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When tuples have nulls, there are some rules:</a:t>
            </a:r>
          </a:p>
          <a:p>
            <a:pPr lvl="1"/>
            <a:r>
              <a:rPr lang="en-US" smtClean="0"/>
              <a:t>The value NULL is ignored in any aggregation</a:t>
            </a:r>
          </a:p>
          <a:p>
            <a:pPr lvl="2"/>
            <a:r>
              <a:rPr lang="en-US" smtClean="0"/>
              <a:t>Count(*): a number of tuples in a relation</a:t>
            </a:r>
          </a:p>
          <a:p>
            <a:pPr lvl="2"/>
            <a:r>
              <a:rPr lang="en-US" smtClean="0"/>
              <a:t>Count(A): a number of tuples with non-NULL values for A attribute</a:t>
            </a:r>
          </a:p>
          <a:p>
            <a:pPr lvl="1"/>
            <a:r>
              <a:rPr lang="en-US" smtClean="0"/>
              <a:t>NULL is treated as an ordinary value when forming groups</a:t>
            </a:r>
          </a:p>
          <a:p>
            <a:pPr lvl="1"/>
            <a:r>
              <a:rPr lang="en-US" smtClean="0"/>
              <a:t>The count of empty bag is 0, other aggregation of empty bag is NULL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Grouping, Aggregation, and Nulls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Suppose R(A,B) as followed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Grouping, Aggregation, and Nulls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57600" y="2306320"/>
          <a:ext cx="17246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30"/>
                <a:gridCol w="8623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3085743"/>
            <a:ext cx="3124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result of query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SELECT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A, count(B)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FROM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GROUP BY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is one tuple (NULL,0)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3085743"/>
            <a:ext cx="3200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result of query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SELECT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A, sum(B)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FROM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GROUP BY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is one tuple (NULL,NULL)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we want to apply conditions to tuples of relations, we put those conditions in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clause</a:t>
            </a:r>
          </a:p>
          <a:p>
            <a:r>
              <a:rPr lang="en-US" dirty="0" smtClean="0"/>
              <a:t>If we want to apply conditions to groups of tuples after grouping, those conditions are based on some aggregations, how can we do?</a:t>
            </a:r>
          </a:p>
          <a:p>
            <a:r>
              <a:rPr lang="en-US" dirty="0" smtClean="0"/>
              <a:t>In that case, we follow the </a:t>
            </a:r>
            <a:r>
              <a:rPr lang="en-US" dirty="0" smtClean="0">
                <a:solidFill>
                  <a:srgbClr val="FF0000"/>
                </a:solidFill>
              </a:rPr>
              <a:t>GROUP BY</a:t>
            </a:r>
            <a:r>
              <a:rPr lang="en-US" dirty="0" smtClean="0"/>
              <a:t> clause with a </a:t>
            </a:r>
            <a:r>
              <a:rPr lang="en-US" dirty="0" smtClean="0">
                <a:solidFill>
                  <a:srgbClr val="FF0000"/>
                </a:solidFill>
              </a:rPr>
              <a:t>HAVING</a:t>
            </a:r>
            <a:r>
              <a:rPr lang="en-US" dirty="0" smtClean="0"/>
              <a:t> clause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clause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323743"/>
            <a:ext cx="5486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SELECT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&lt;list of attributes&gt;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FROM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&lt;list of tables&gt;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WHERE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&lt;conditions on tuples&gt;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GROUP BY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&lt;list of attributes&gt;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HAVING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&lt;conditions on groups&gt;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21: </a:t>
            </a:r>
          </a:p>
          <a:p>
            <a:pPr lvl="1"/>
            <a:r>
              <a:rPr lang="en-US" dirty="0" smtClean="0"/>
              <a:t>Print the number of employees for each those department, whose average salary exceeds 80000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clause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00400"/>
            <a:ext cx="749053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rules about HAVING clause</a:t>
            </a:r>
          </a:p>
          <a:p>
            <a:pPr lvl="1"/>
            <a:r>
              <a:rPr lang="en-US" dirty="0" smtClean="0"/>
              <a:t>An aggregation in a </a:t>
            </a:r>
            <a:r>
              <a:rPr lang="en-US" dirty="0" smtClean="0">
                <a:solidFill>
                  <a:srgbClr val="FF0000"/>
                </a:solidFill>
              </a:rPr>
              <a:t>HAVING</a:t>
            </a:r>
            <a:r>
              <a:rPr lang="en-US" dirty="0" smtClean="0"/>
              <a:t> clause applies only to the tuples of the group being tested</a:t>
            </a:r>
          </a:p>
          <a:p>
            <a:pPr lvl="1"/>
            <a:r>
              <a:rPr lang="en-US" dirty="0" smtClean="0"/>
              <a:t>Any attribute of relations in the </a:t>
            </a: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clause may be aggregated in the </a:t>
            </a:r>
            <a:r>
              <a:rPr lang="en-US" dirty="0" smtClean="0">
                <a:solidFill>
                  <a:srgbClr val="FF0000"/>
                </a:solidFill>
              </a:rPr>
              <a:t>HAVING</a:t>
            </a:r>
            <a:r>
              <a:rPr lang="en-US" dirty="0" smtClean="0"/>
              <a:t> clause, but only those attributes that are in the </a:t>
            </a:r>
            <a:r>
              <a:rPr lang="en-US" dirty="0" smtClean="0">
                <a:solidFill>
                  <a:srgbClr val="FF0000"/>
                </a:solidFill>
              </a:rPr>
              <a:t>GROUP BY</a:t>
            </a:r>
            <a:r>
              <a:rPr lang="en-US" dirty="0" smtClean="0"/>
              <a:t> list may appear un-aggregated in the </a:t>
            </a:r>
            <a:r>
              <a:rPr lang="en-US" dirty="0" smtClean="0">
                <a:solidFill>
                  <a:srgbClr val="FF0000"/>
                </a:solidFill>
              </a:rPr>
              <a:t>HAVING</a:t>
            </a:r>
            <a:r>
              <a:rPr lang="en-US" dirty="0" smtClean="0"/>
              <a:t> clause (the same rule as for the </a:t>
            </a: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clause)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clause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Page 257, Exercise 6.1.3</a:t>
            </a:r>
          </a:p>
          <a:p>
            <a:r>
              <a:rPr lang="en-US" smtClean="0"/>
              <a:t>Page 267, Exercise 6.2.2</a:t>
            </a:r>
          </a:p>
          <a:p>
            <a:r>
              <a:rPr lang="en-US" smtClean="0"/>
              <a:t>Page 279, Exercise 6.3.1</a:t>
            </a:r>
          </a:p>
          <a:p>
            <a:r>
              <a:rPr lang="en-US" smtClean="0"/>
              <a:t>Page 289, Exercise 6.4.6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</a:p>
          <a:p>
            <a:pPr lvl="1"/>
            <a:r>
              <a:rPr lang="en-US" dirty="0" smtClean="0"/>
              <a:t>Listing name and salary of all employees whose income exceed 50000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in SQL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429000"/>
            <a:ext cx="370670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MODIFICATIONS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statements that allow us to</a:t>
            </a:r>
          </a:p>
          <a:p>
            <a:pPr lvl="1"/>
            <a:r>
              <a:rPr lang="en-US" dirty="0" smtClean="0"/>
              <a:t>Insert tuples into relation</a:t>
            </a:r>
          </a:p>
          <a:p>
            <a:pPr lvl="1"/>
            <a:r>
              <a:rPr lang="en-US" dirty="0" smtClean="0"/>
              <a:t>Delete certain tuples from a relation</a:t>
            </a:r>
          </a:p>
          <a:p>
            <a:pPr lvl="1"/>
            <a:r>
              <a:rPr lang="en-US" dirty="0" smtClean="0"/>
              <a:t>Update values of certain components of certain existing tuples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Modifications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form of insertion statement 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A tuple is created using the values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for attribute A</a:t>
            </a:r>
            <a:r>
              <a:rPr lang="en-US" sz="2400" baseline="-25000" dirty="0" smtClean="0"/>
              <a:t>i</a:t>
            </a:r>
            <a:endParaRPr lang="en-US" sz="2400" dirty="0" smtClean="0"/>
          </a:p>
          <a:p>
            <a:pPr lvl="1"/>
            <a:r>
              <a:rPr lang="en-US" sz="2400" dirty="0" smtClean="0"/>
              <a:t>If the list of attributes does not include all attributes of the relation R, then the tuple created has default values for all missing attributes</a:t>
            </a:r>
          </a:p>
          <a:p>
            <a:r>
              <a:rPr lang="en-US" dirty="0" smtClean="0"/>
              <a:t>The basic form allows to insert only one tuple at once</a:t>
            </a:r>
          </a:p>
          <a:p>
            <a:r>
              <a:rPr lang="en-US" dirty="0" smtClean="0"/>
              <a:t>The extended form allows to insert a set of tuples as result of a sub query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960602"/>
            <a:ext cx="609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INSERT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INTO</a:t>
            </a:r>
            <a:r>
              <a:rPr lang="en-US" sz="2000" dirty="0" smtClean="0"/>
              <a:t> R(A1,…,An) </a:t>
            </a:r>
            <a:r>
              <a:rPr lang="en-US" sz="2000" b="1" dirty="0" smtClean="0">
                <a:solidFill>
                  <a:srgbClr val="FF0000"/>
                </a:solidFill>
              </a:rPr>
              <a:t>VALUES</a:t>
            </a:r>
            <a:r>
              <a:rPr lang="en-US" sz="2000" dirty="0" smtClean="0"/>
              <a:t> (v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,…,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n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316978"/>
            <a:ext cx="746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INSERT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smtClean="0">
                <a:solidFill>
                  <a:srgbClr val="FF0000"/>
                </a:solidFill>
              </a:rPr>
              <a:t>INTO</a:t>
            </a:r>
            <a:r>
              <a:rPr lang="en-US" sz="2000" smtClean="0"/>
              <a:t> tblLOCATION(locNum, LocNAME</a:t>
            </a:r>
            <a:r>
              <a:rPr lang="en-US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000" b="1" smtClean="0">
                <a:solidFill>
                  <a:srgbClr val="FF0000"/>
                </a:solidFill>
              </a:rPr>
              <a:t>VALUES</a:t>
            </a:r>
            <a:r>
              <a:rPr lang="en-US" sz="2000" smtClean="0"/>
              <a:t> (8, N’TP Nha Trang’);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 of a deletion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189202"/>
            <a:ext cx="609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DELETE FROM</a:t>
            </a:r>
            <a:r>
              <a:rPr lang="en-US" sz="2000" dirty="0" smtClean="0"/>
              <a:t> R </a:t>
            </a:r>
            <a:r>
              <a:rPr lang="en-US" sz="2000" b="1" dirty="0" smtClean="0">
                <a:solidFill>
                  <a:srgbClr val="FF0000"/>
                </a:solidFill>
              </a:rPr>
              <a:t>WHERE </a:t>
            </a:r>
            <a:r>
              <a:rPr lang="en-US" sz="2000" dirty="0" smtClean="0"/>
              <a:t> &lt;condition&gt;;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 of an update statement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341602"/>
            <a:ext cx="807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UPDATE </a:t>
            </a:r>
            <a:r>
              <a:rPr lang="en-US" sz="2000" dirty="0" smtClean="0"/>
              <a:t>R </a:t>
            </a:r>
            <a:r>
              <a:rPr lang="en-US" sz="2000" b="1" dirty="0" smtClean="0">
                <a:solidFill>
                  <a:srgbClr val="FF0000"/>
                </a:solidFill>
              </a:rPr>
              <a:t>SET </a:t>
            </a:r>
            <a:r>
              <a:rPr lang="en-US" sz="2000" dirty="0" smtClean="0"/>
              <a:t>&lt;new-value assignments&gt; </a:t>
            </a:r>
            <a:r>
              <a:rPr lang="en-US" sz="2000" b="1" dirty="0" smtClean="0">
                <a:solidFill>
                  <a:srgbClr val="FF0000"/>
                </a:solidFill>
              </a:rPr>
              <a:t>WHERE</a:t>
            </a:r>
            <a:r>
              <a:rPr lang="en-US" sz="2000" dirty="0" smtClean="0"/>
              <a:t> &lt;condition&gt;;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TRANSACTION IN SQL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DB User operates on database by querying or modifying the database</a:t>
            </a:r>
          </a:p>
          <a:p>
            <a:r>
              <a:rPr lang="en-US" smtClean="0"/>
              <a:t>Operations on database are executed one at a time</a:t>
            </a:r>
          </a:p>
          <a:p>
            <a:r>
              <a:rPr lang="en-US" smtClean="0"/>
              <a:t>Output of one operation is input of the next operation</a:t>
            </a:r>
          </a:p>
          <a:p>
            <a:r>
              <a:rPr lang="en-US" smtClean="0"/>
              <a:t>So, how the DBMS treats simultaneous operations?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applications, many operations per second may be performed on database</a:t>
            </a:r>
          </a:p>
          <a:p>
            <a:r>
              <a:rPr lang="en-US" dirty="0" smtClean="0"/>
              <a:t>These may operate on the same data</a:t>
            </a:r>
          </a:p>
          <a:p>
            <a:r>
              <a:rPr lang="en-US" dirty="0" smtClean="0"/>
              <a:t>We’ll get unexpected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alias name in select clause</a:t>
            </a:r>
          </a:p>
          <a:p>
            <a:r>
              <a:rPr lang="en-US" dirty="0" smtClean="0"/>
              <a:t>Example 3: </a:t>
            </a:r>
          </a:p>
          <a:p>
            <a:pPr lvl="1"/>
            <a:r>
              <a:rPr lang="en-US" dirty="0" smtClean="0"/>
              <a:t>Listing full name and salary of all employees whose income exceed 50000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in SQL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1439" y="3962400"/>
            <a:ext cx="7025761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Transaction</a:t>
            </a:r>
            <a:r>
              <a:rPr lang="en-US" dirty="0" smtClean="0"/>
              <a:t> is a group of operations that need to be performed together</a:t>
            </a:r>
          </a:p>
          <a:p>
            <a:r>
              <a:rPr lang="en-US" dirty="0" smtClean="0"/>
              <a:t>A certain transaction must be serializable with respect to other transactions, that is, the transactions run serially – one at a time, no overlap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certain combinations of database operations need to be done </a:t>
            </a:r>
            <a:r>
              <a:rPr lang="en-US" dirty="0" smtClean="0">
                <a:solidFill>
                  <a:srgbClr val="FF0000"/>
                </a:solidFill>
              </a:rPr>
              <a:t>atomically</a:t>
            </a:r>
            <a:r>
              <a:rPr lang="en-US" dirty="0" smtClean="0"/>
              <a:t>, that is, either they are both done or neither is done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Transfer $100 from the account number 123 to account number 456 by two steps</a:t>
            </a:r>
          </a:p>
          <a:p>
            <a:pPr lvl="1"/>
            <a:r>
              <a:rPr lang="en-US" dirty="0" smtClean="0"/>
              <a:t>(1) Add $100 to account number 456</a:t>
            </a:r>
          </a:p>
          <a:p>
            <a:pPr lvl="1"/>
            <a:r>
              <a:rPr lang="en-US" dirty="0" smtClean="0"/>
              <a:t>(2) Subtract $100 from account number 123</a:t>
            </a:r>
          </a:p>
          <a:p>
            <a:r>
              <a:rPr lang="en-US" dirty="0" smtClean="0"/>
              <a:t>What happen if there is a failure after step (1) but before step (2)?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Transaction is a collection of one or more operations on the database that must be executed atomically</a:t>
            </a:r>
          </a:p>
          <a:p>
            <a:r>
              <a:rPr lang="en-US" dirty="0" smtClean="0"/>
              <a:t>That is, either all operations are performed or none are</a:t>
            </a:r>
          </a:p>
          <a:p>
            <a:r>
              <a:rPr lang="en-US" dirty="0" smtClean="0"/>
              <a:t>In SQL, each statement is a transaction by itself</a:t>
            </a:r>
          </a:p>
          <a:p>
            <a:r>
              <a:rPr lang="en-US" dirty="0" smtClean="0"/>
              <a:t>SQL allows to group several statements into a single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begins by SQL command </a:t>
            </a:r>
            <a:r>
              <a:rPr lang="en-US" dirty="0" smtClean="0">
                <a:solidFill>
                  <a:srgbClr val="FF0000"/>
                </a:solidFill>
              </a:rPr>
              <a:t>START TRANSACTION</a:t>
            </a:r>
            <a:endParaRPr lang="en-US" dirty="0" smtClean="0"/>
          </a:p>
          <a:p>
            <a:r>
              <a:rPr lang="en-US" dirty="0" smtClean="0"/>
              <a:t>Two ways to end a transaction</a:t>
            </a:r>
          </a:p>
          <a:p>
            <a:pPr lvl="1"/>
            <a:r>
              <a:rPr lang="en-US" dirty="0" smtClean="0"/>
              <a:t>The SQL statement </a:t>
            </a:r>
            <a:r>
              <a:rPr lang="en-US" dirty="0" smtClean="0">
                <a:solidFill>
                  <a:srgbClr val="FF0000"/>
                </a:solidFill>
              </a:rPr>
              <a:t>COMMIT</a:t>
            </a:r>
            <a:r>
              <a:rPr lang="en-US" dirty="0" smtClean="0"/>
              <a:t> causes the transaction to end successfully</a:t>
            </a:r>
          </a:p>
          <a:p>
            <a:pPr lvl="1"/>
            <a:r>
              <a:rPr lang="en-US" dirty="0" smtClean="0"/>
              <a:t>The SQL statement </a:t>
            </a:r>
            <a:r>
              <a:rPr lang="en-US" dirty="0" smtClean="0">
                <a:solidFill>
                  <a:srgbClr val="FF0000"/>
                </a:solidFill>
              </a:rPr>
              <a:t>ROLLBACK</a:t>
            </a:r>
            <a:r>
              <a:rPr lang="en-US" dirty="0" smtClean="0"/>
              <a:t> causes the transaction to abort, or terminate unsuccessfully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 transaction can read or write some data into the database</a:t>
            </a:r>
          </a:p>
          <a:p>
            <a:r>
              <a:rPr lang="en-US" smtClean="0"/>
              <a:t>When a transaction only reads data and does not write data, the transaction may execute in parallel with other transactions</a:t>
            </a:r>
          </a:p>
          <a:p>
            <a:r>
              <a:rPr lang="en-US" smtClean="0"/>
              <a:t>Many read-only transactions access the same data to run in parallel, while they would not be allowed to run in parallel with a transaction that wrote the same data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Read-Only Transactions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statement set read-only to the next transaction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SET TRANSACTION READ ONLY;</a:t>
            </a:r>
          </a:p>
          <a:p>
            <a:r>
              <a:rPr lang="en-US" dirty="0" smtClean="0"/>
              <a:t>SQL statement set read/write to the next transaction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SET TRANSACTION READ WRITE;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Dirty data</a:t>
            </a:r>
            <a:r>
              <a:rPr lang="en-US" smtClean="0"/>
              <a:t>: data written by a transaction that has not yet committed</a:t>
            </a:r>
          </a:p>
          <a:p>
            <a:r>
              <a:rPr lang="en-US" b="1" smtClean="0">
                <a:solidFill>
                  <a:srgbClr val="FF0000"/>
                </a:solidFill>
              </a:rPr>
              <a:t>Dirty read</a:t>
            </a:r>
            <a:r>
              <a:rPr lang="en-US" smtClean="0"/>
              <a:t>: read of dirty data written by another transaction</a:t>
            </a:r>
          </a:p>
          <a:p>
            <a:r>
              <a:rPr lang="en-US" smtClean="0"/>
              <a:t>Problem: the transaction that wrote it may eventually abort, and the dirty data will be removed</a:t>
            </a:r>
          </a:p>
          <a:p>
            <a:r>
              <a:rPr lang="en-US" smtClean="0"/>
              <a:t>Sometimes the dirty read matters, sometimes it doesn’t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Dirty Reads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specify that dirty reads are acceptable for a given transaction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SET TRANSACTION READ WRITE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	   ISOLATION LEVEL READ UNCOMMITTED;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Dirty Reads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Isolation Levels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5240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SET TRANSACTION ISOLATION LEVEL READ </a:t>
            </a:r>
            <a:r>
              <a:rPr lang="en-US" sz="2000" dirty="0" smtClean="0">
                <a:solidFill>
                  <a:srgbClr val="FF0000"/>
                </a:solidFill>
              </a:rPr>
              <a:t>UNCOMMITED</a:t>
            </a:r>
            <a:r>
              <a:rPr lang="en-US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SET TRANSACTION ISOLATION LEVEL READ  </a:t>
            </a:r>
            <a:r>
              <a:rPr lang="en-US" sz="2000" dirty="0" smtClean="0">
                <a:solidFill>
                  <a:srgbClr val="FF0000"/>
                </a:solidFill>
              </a:rPr>
              <a:t>COMMITTED</a:t>
            </a:r>
            <a:r>
              <a:rPr lang="en-US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SET TRANSACTION ISOLATION LEVEL </a:t>
            </a:r>
            <a:r>
              <a:rPr lang="en-US" sz="2000" dirty="0" smtClean="0">
                <a:solidFill>
                  <a:srgbClr val="FF0000"/>
                </a:solidFill>
              </a:rPr>
              <a:t>REPEATABLE READ</a:t>
            </a:r>
            <a:r>
              <a:rPr lang="en-US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SET TRANSACTION ISOLATION LEVEL </a:t>
            </a:r>
            <a:r>
              <a:rPr lang="en-US" sz="2000" dirty="0" smtClean="0">
                <a:solidFill>
                  <a:srgbClr val="FF0000"/>
                </a:solidFill>
              </a:rPr>
              <a:t>SERIALIZABLE</a:t>
            </a:r>
            <a:r>
              <a:rPr lang="en-US" sz="20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Condition expression in where clause may use</a:t>
            </a:r>
          </a:p>
          <a:p>
            <a:pPr lvl="1"/>
            <a:r>
              <a:rPr lang="en-US" dirty="0" smtClean="0"/>
              <a:t>Constants and attributes</a:t>
            </a:r>
          </a:p>
          <a:p>
            <a:pPr lvl="1"/>
            <a:r>
              <a:rPr lang="en-US" dirty="0" smtClean="0"/>
              <a:t>Arithmetic operators</a:t>
            </a:r>
          </a:p>
          <a:p>
            <a:pPr lvl="2"/>
            <a:r>
              <a:rPr lang="en-US" dirty="0" smtClean="0"/>
              <a:t>+, -, *, /</a:t>
            </a:r>
          </a:p>
          <a:p>
            <a:pPr lvl="1"/>
            <a:r>
              <a:rPr lang="en-US" dirty="0" smtClean="0"/>
              <a:t>Comparison operators</a:t>
            </a:r>
          </a:p>
          <a:p>
            <a:pPr lvl="2"/>
            <a:r>
              <a:rPr lang="en-US" dirty="0" smtClean="0"/>
              <a:t>=, &lt;&gt;, &lt;, &gt;, </a:t>
            </a:r>
            <a:r>
              <a:rPr lang="en-US" dirty="0" smtClean="0">
                <a:sym typeface="Symbol"/>
              </a:rPr>
              <a:t>, ≥</a:t>
            </a:r>
          </a:p>
          <a:p>
            <a:pPr lvl="1"/>
            <a:r>
              <a:rPr lang="en-US" dirty="0" smtClean="0">
                <a:sym typeface="Symbol"/>
              </a:rPr>
              <a:t>Logical operators</a:t>
            </a:r>
          </a:p>
          <a:p>
            <a:pPr lvl="2"/>
            <a:r>
              <a:rPr lang="en-US" dirty="0" smtClean="0">
                <a:sym typeface="Symbol"/>
              </a:rPr>
              <a:t>and, or, not</a:t>
            </a:r>
          </a:p>
          <a:p>
            <a:r>
              <a:rPr lang="en-US" dirty="0" smtClean="0"/>
              <a:t>The result of condition must be True or False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in 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/>
              <a:t>Listing all those employees who are going to be retired in this </a:t>
            </a:r>
            <a:r>
              <a:rPr lang="en-US"/>
              <a:t>year</a:t>
            </a:r>
            <a:r>
              <a:rPr lang="en-US" smtClean="0"/>
              <a:t>.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-US" smtClean="0"/>
              <a:t>Listing </a:t>
            </a:r>
            <a:r>
              <a:rPr lang="en-US"/>
              <a:t>all those departments in which the average of salary is maximum.</a:t>
            </a:r>
          </a:p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en-US"/>
              <a:t>Listing the number of projects for each department (if any).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86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I2DB_Ch5_2010</Template>
  <TotalTime>2565</TotalTime>
  <Words>3006</Words>
  <Application>Microsoft Office PowerPoint</Application>
  <PresentationFormat>On-screen Show (4:3)</PresentationFormat>
  <Paragraphs>457</Paragraphs>
  <Slides>90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2" baseType="lpstr">
      <vt:lpstr>Module</vt:lpstr>
      <vt:lpstr>Image</vt:lpstr>
      <vt:lpstr>THE DATABASE LANGUAGE SQL</vt:lpstr>
      <vt:lpstr>OBJECTIVES</vt:lpstr>
      <vt:lpstr>SIMPLE QUERIES IN SQL</vt:lpstr>
      <vt:lpstr>Example Database Schema</vt:lpstr>
      <vt:lpstr>SQL Queries and Relational Algebra</vt:lpstr>
      <vt:lpstr>Common Query in SQL</vt:lpstr>
      <vt:lpstr>Projection in SQL</vt:lpstr>
      <vt:lpstr>Projection in SQL</vt:lpstr>
      <vt:lpstr>Selection in SQL</vt:lpstr>
      <vt:lpstr>Selection in SQL</vt:lpstr>
      <vt:lpstr>Comparison of Strings</vt:lpstr>
      <vt:lpstr>Pattern Matching in SQL</vt:lpstr>
      <vt:lpstr>Pattern Matching in SQL</vt:lpstr>
      <vt:lpstr>Dates and Times</vt:lpstr>
      <vt:lpstr>Null Values</vt:lpstr>
      <vt:lpstr>The Truth-Value UNKNOWN</vt:lpstr>
      <vt:lpstr>The Truth-Value Unknown</vt:lpstr>
      <vt:lpstr>Ordering the Output</vt:lpstr>
      <vt:lpstr>Ordering the Output</vt:lpstr>
      <vt:lpstr>QUERIES INVOLVING MORE THAN ONE RELATION</vt:lpstr>
      <vt:lpstr>Queries Involving More Than One Relation</vt:lpstr>
      <vt:lpstr>Products and Joins in SQL</vt:lpstr>
      <vt:lpstr>Products and Joins in SQL</vt:lpstr>
      <vt:lpstr>What we do if …</vt:lpstr>
      <vt:lpstr>Disambiguating Attributes</vt:lpstr>
      <vt:lpstr>What we do if …</vt:lpstr>
      <vt:lpstr>Tuple Variables</vt:lpstr>
      <vt:lpstr>Interpreting Multirelation Queries (Home Reading)</vt:lpstr>
      <vt:lpstr>Union, Intersection, Difference of Queries</vt:lpstr>
      <vt:lpstr>Union, Intersection, Difference of Queries</vt:lpstr>
      <vt:lpstr>Union, Intersection, Difference of Queries</vt:lpstr>
      <vt:lpstr>Union, Intersection, Difference of Queries</vt:lpstr>
      <vt:lpstr>SUB QUERIES</vt:lpstr>
      <vt:lpstr>Sub-queries</vt:lpstr>
      <vt:lpstr>Sub-queries that Produce Scalar Values</vt:lpstr>
      <vt:lpstr>Sub-queries that Produce Scalar Values</vt:lpstr>
      <vt:lpstr>Sub-queries that Produce Scalar Values</vt:lpstr>
      <vt:lpstr>Sub-queries that Produce Scalar Values</vt:lpstr>
      <vt:lpstr>Sub-queries that Produce Scalar Values</vt:lpstr>
      <vt:lpstr>Conditions Involving Relations</vt:lpstr>
      <vt:lpstr>Conditions Involving Tuples</vt:lpstr>
      <vt:lpstr>Sub-queries that Produce Scalar Values</vt:lpstr>
      <vt:lpstr>Correlated Sub-queries</vt:lpstr>
      <vt:lpstr>Correlated Sub-queries</vt:lpstr>
      <vt:lpstr>Sub-queries in FROM Clauses</vt:lpstr>
      <vt:lpstr>SQL Join Expressions</vt:lpstr>
      <vt:lpstr>SQL Join Expression</vt:lpstr>
      <vt:lpstr>Natural Joins</vt:lpstr>
      <vt:lpstr>Natural Joins</vt:lpstr>
      <vt:lpstr>Outer Joins</vt:lpstr>
      <vt:lpstr>Outer joins</vt:lpstr>
      <vt:lpstr>Outer joins</vt:lpstr>
      <vt:lpstr>Eliminating Duplicates</vt:lpstr>
      <vt:lpstr>Eliminating Duplicates</vt:lpstr>
      <vt:lpstr>Duplicates in Unions, Intersections, and Differences</vt:lpstr>
      <vt:lpstr>Grouping and Aggregation in SQL</vt:lpstr>
      <vt:lpstr>Aggregation Operators</vt:lpstr>
      <vt:lpstr>Aggregation Operators</vt:lpstr>
      <vt:lpstr>Grouping</vt:lpstr>
      <vt:lpstr>Grouping</vt:lpstr>
      <vt:lpstr>Grouping</vt:lpstr>
      <vt:lpstr>Grouping</vt:lpstr>
      <vt:lpstr>Grouping, Aggregation, and Nulls</vt:lpstr>
      <vt:lpstr>Grouping, Aggregation, and Nulls</vt:lpstr>
      <vt:lpstr>Considerations …</vt:lpstr>
      <vt:lpstr>HAVING clause</vt:lpstr>
      <vt:lpstr>HAVING clause</vt:lpstr>
      <vt:lpstr>HAVING clause</vt:lpstr>
      <vt:lpstr>Exercises</vt:lpstr>
      <vt:lpstr>DATABASE MODIFICATIONS</vt:lpstr>
      <vt:lpstr>Database Modifications</vt:lpstr>
      <vt:lpstr>Insertion</vt:lpstr>
      <vt:lpstr>Insertion</vt:lpstr>
      <vt:lpstr>Deletion</vt:lpstr>
      <vt:lpstr>Updates</vt:lpstr>
      <vt:lpstr>TRANSACTION IN SQL</vt:lpstr>
      <vt:lpstr>Introduction</vt:lpstr>
      <vt:lpstr>Serializability</vt:lpstr>
      <vt:lpstr>Serializability</vt:lpstr>
      <vt:lpstr>Serializability</vt:lpstr>
      <vt:lpstr>Atomicity</vt:lpstr>
      <vt:lpstr>Atomicity</vt:lpstr>
      <vt:lpstr>Transactions</vt:lpstr>
      <vt:lpstr>Transactions</vt:lpstr>
      <vt:lpstr>Read-Only Transactions</vt:lpstr>
      <vt:lpstr>Transactions</vt:lpstr>
      <vt:lpstr>Dirty Reads</vt:lpstr>
      <vt:lpstr>Dirty Reads</vt:lpstr>
      <vt:lpstr>Other Isolation Levels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JESSICA</dc:creator>
  <cp:lastModifiedBy>Trinh Hoang Nam</cp:lastModifiedBy>
  <cp:revision>866</cp:revision>
  <dcterms:created xsi:type="dcterms:W3CDTF">2006-08-16T00:00:00Z</dcterms:created>
  <dcterms:modified xsi:type="dcterms:W3CDTF">2017-10-18T06:25:25Z</dcterms:modified>
</cp:coreProperties>
</file>