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7"/>
  </p:notesMasterIdLst>
  <p:sldIdLst>
    <p:sldId id="357" r:id="rId2"/>
    <p:sldId id="379" r:id="rId3"/>
    <p:sldId id="358" r:id="rId4"/>
    <p:sldId id="261" r:id="rId5"/>
    <p:sldId id="269" r:id="rId6"/>
    <p:sldId id="267" r:id="rId7"/>
    <p:sldId id="381" r:id="rId8"/>
    <p:sldId id="264" r:id="rId9"/>
    <p:sldId id="265" r:id="rId10"/>
    <p:sldId id="270" r:id="rId11"/>
    <p:sldId id="271" r:id="rId12"/>
    <p:sldId id="272" r:id="rId13"/>
    <p:sldId id="359" r:id="rId14"/>
    <p:sldId id="273" r:id="rId15"/>
    <p:sldId id="274" r:id="rId16"/>
    <p:sldId id="360" r:id="rId17"/>
    <p:sldId id="279" r:id="rId18"/>
    <p:sldId id="361" r:id="rId19"/>
    <p:sldId id="382" r:id="rId20"/>
    <p:sldId id="362" r:id="rId21"/>
    <p:sldId id="383" r:id="rId22"/>
    <p:sldId id="384" r:id="rId23"/>
    <p:sldId id="364" r:id="rId24"/>
    <p:sldId id="385" r:id="rId25"/>
    <p:sldId id="366" r:id="rId26"/>
    <p:sldId id="290" r:id="rId27"/>
    <p:sldId id="349" r:id="rId28"/>
    <p:sldId id="351" r:id="rId29"/>
    <p:sldId id="367" r:id="rId30"/>
    <p:sldId id="292" r:id="rId31"/>
    <p:sldId id="293" r:id="rId32"/>
    <p:sldId id="294" r:id="rId33"/>
    <p:sldId id="386" r:id="rId34"/>
    <p:sldId id="369" r:id="rId35"/>
    <p:sldId id="296" r:id="rId36"/>
    <p:sldId id="298" r:id="rId37"/>
    <p:sldId id="371" r:id="rId38"/>
    <p:sldId id="301" r:id="rId39"/>
    <p:sldId id="299" r:id="rId40"/>
    <p:sldId id="372" r:id="rId41"/>
    <p:sldId id="304" r:id="rId42"/>
    <p:sldId id="305" r:id="rId43"/>
    <p:sldId id="306" r:id="rId44"/>
    <p:sldId id="307" r:id="rId45"/>
    <p:sldId id="308" r:id="rId46"/>
    <p:sldId id="309" r:id="rId47"/>
    <p:sldId id="356" r:id="rId48"/>
    <p:sldId id="312" r:id="rId49"/>
    <p:sldId id="313" r:id="rId50"/>
    <p:sldId id="315" r:id="rId51"/>
    <p:sldId id="316" r:id="rId52"/>
    <p:sldId id="317" r:id="rId53"/>
    <p:sldId id="318" r:id="rId54"/>
    <p:sldId id="319" r:id="rId55"/>
    <p:sldId id="321" r:id="rId56"/>
    <p:sldId id="388" r:id="rId57"/>
    <p:sldId id="389" r:id="rId58"/>
    <p:sldId id="373" r:id="rId59"/>
    <p:sldId id="324" r:id="rId60"/>
    <p:sldId id="325" r:id="rId61"/>
    <p:sldId id="326" r:id="rId62"/>
    <p:sldId id="390" r:id="rId63"/>
    <p:sldId id="328" r:id="rId64"/>
    <p:sldId id="353" r:id="rId65"/>
    <p:sldId id="374" r:id="rId66"/>
    <p:sldId id="330" r:id="rId67"/>
    <p:sldId id="331" r:id="rId68"/>
    <p:sldId id="332" r:id="rId69"/>
    <p:sldId id="333" r:id="rId70"/>
    <p:sldId id="334" r:id="rId71"/>
    <p:sldId id="375" r:id="rId72"/>
    <p:sldId id="376" r:id="rId73"/>
    <p:sldId id="337" r:id="rId74"/>
    <p:sldId id="338" r:id="rId75"/>
    <p:sldId id="339" r:id="rId76"/>
    <p:sldId id="340" r:id="rId77"/>
    <p:sldId id="341" r:id="rId78"/>
    <p:sldId id="342" r:id="rId79"/>
    <p:sldId id="343" r:id="rId80"/>
    <p:sldId id="377" r:id="rId81"/>
    <p:sldId id="345" r:id="rId82"/>
    <p:sldId id="378" r:id="rId83"/>
    <p:sldId id="347" r:id="rId84"/>
    <p:sldId id="348" r:id="rId85"/>
    <p:sldId id="380" r:id="rId8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AD00"/>
    <a:srgbClr val="0033CC"/>
    <a:srgbClr val="00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962" autoAdjust="0"/>
  </p:normalViewPr>
  <p:slideViewPr>
    <p:cSldViewPr>
      <p:cViewPr varScale="1">
        <p:scale>
          <a:sx n="93" d="100"/>
          <a:sy n="93" d="100"/>
        </p:scale>
        <p:origin x="48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5B9C0-7BDD-46C3-9412-A8EC49B7FE5C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B37D5-790D-4BDF-86C7-3D1B988094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80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B37D5-790D-4BDF-86C7-3D1B988094F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B37D5-790D-4BDF-86C7-3D1B988094F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08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B37D5-790D-4BDF-86C7-3D1B988094F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30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mailto:namth@fpt.edu.vn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7"/>
          <p:cNvSpPr>
            <a:spLocks noChangeArrowheads="1"/>
          </p:cNvSpPr>
          <p:nvPr/>
        </p:nvSpPr>
        <p:spPr bwMode="auto">
          <a:xfrm>
            <a:off x="1600200" y="0"/>
            <a:ext cx="716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ltGray">
          <a:xfrm>
            <a:off x="5895975" y="0"/>
            <a:ext cx="3248025" cy="27813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endParaRPr lang="en-US" sz="2400" b="1" strike="noStrike" spc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3" name="Rectangle 60"/>
          <p:cNvSpPr>
            <a:spLocks noChangeArrowheads="1"/>
          </p:cNvSpPr>
          <p:nvPr/>
        </p:nvSpPr>
        <p:spPr bwMode="black">
          <a:xfrm>
            <a:off x="0" y="2775458"/>
            <a:ext cx="9144000" cy="7143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63"/>
          <p:cNvSpPr>
            <a:spLocks noChangeArrowheads="1"/>
          </p:cNvSpPr>
          <p:nvPr/>
        </p:nvSpPr>
        <p:spPr bwMode="gray">
          <a:xfrm>
            <a:off x="2895600" y="2856904"/>
            <a:ext cx="6248400" cy="1093304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 bwMode="ltGray">
          <a:xfrm>
            <a:off x="3124200" y="3048000"/>
            <a:ext cx="5791200" cy="685800"/>
          </a:xfrm>
        </p:spPr>
        <p:txBody>
          <a:bodyPr>
            <a:noAutofit/>
          </a:bodyPr>
          <a:lstStyle>
            <a:lvl1pPr algn="ctr">
              <a:defRPr sz="4000" b="1" spc="3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6" name="Picture 6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2845308"/>
            <a:ext cx="2895600" cy="2674271"/>
          </a:xfrm>
          <a:prstGeom prst="rect">
            <a:avLst/>
          </a:prstGeom>
          <a:noFill/>
        </p:spPr>
      </p:pic>
      <p:sp>
        <p:nvSpPr>
          <p:cNvPr id="18" name="Rectangle 52"/>
          <p:cNvSpPr>
            <a:spLocks noChangeArrowheads="1"/>
          </p:cNvSpPr>
          <p:nvPr/>
        </p:nvSpPr>
        <p:spPr bwMode="ltGray">
          <a:xfrm>
            <a:off x="2819400" y="0"/>
            <a:ext cx="3248025" cy="27813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endParaRPr lang="en-US" sz="2400" b="1" strike="noStrike" spc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19050" y="2330450"/>
            <a:ext cx="9115425" cy="358775"/>
            <a:chOff x="3827" y="1468"/>
            <a:chExt cx="1927" cy="226"/>
          </a:xfrm>
        </p:grpSpPr>
        <p:sp>
          <p:nvSpPr>
            <p:cNvPr id="20" name="Line 54"/>
            <p:cNvSpPr>
              <a:spLocks noChangeShapeType="1"/>
            </p:cNvSpPr>
            <p:nvPr/>
          </p:nvSpPr>
          <p:spPr bwMode="white">
            <a:xfrm>
              <a:off x="3827" y="1468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55"/>
            <p:cNvSpPr>
              <a:spLocks noChangeShapeType="1"/>
            </p:cNvSpPr>
            <p:nvPr/>
          </p:nvSpPr>
          <p:spPr bwMode="white">
            <a:xfrm>
              <a:off x="3827" y="1540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56"/>
            <p:cNvSpPr>
              <a:spLocks noChangeShapeType="1"/>
            </p:cNvSpPr>
            <p:nvPr/>
          </p:nvSpPr>
          <p:spPr bwMode="white">
            <a:xfrm>
              <a:off x="3827" y="1616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57"/>
            <p:cNvSpPr>
              <a:spLocks noChangeShapeType="1"/>
            </p:cNvSpPr>
            <p:nvPr/>
          </p:nvSpPr>
          <p:spPr bwMode="white">
            <a:xfrm>
              <a:off x="3827" y="1694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4" name="Picture 6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-12192"/>
            <a:ext cx="2887663" cy="2790825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3048000" y="303074"/>
            <a:ext cx="5943600" cy="1754326"/>
          </a:xfrm>
          <a:prstGeom prst="rect">
            <a:avLst/>
          </a:prstGeom>
          <a:noFill/>
          <a:effectLst>
            <a:outerShdw blurRad="50800" dist="50800" dir="5400000" algn="ctr" rotWithShape="0">
              <a:srgbClr val="92D05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baseline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  <a:p>
            <a:pPr algn="ctr"/>
            <a:r>
              <a:rPr lang="en-US" sz="3600" b="1" baseline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</a:p>
          <a:p>
            <a:pPr algn="ctr"/>
            <a:r>
              <a:rPr lang="en-US" sz="3600" b="1" baseline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95600" y="2338252"/>
            <a:ext cx="624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spc="1500" baseline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 BY EXAMPLES</a:t>
            </a:r>
            <a:endParaRPr lang="en-US" sz="1600" b="1" i="1" spc="1500" baseline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8" name="Picture 27" descr="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4495800"/>
            <a:ext cx="2438400" cy="100605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895600" y="4050268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Lecturer</a:t>
            </a:r>
            <a:r>
              <a:rPr lang="en-US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baseline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baseline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TRINH HOANG NAM</a:t>
            </a:r>
            <a:r>
              <a:rPr lang="en-US" baseline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baseline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MSC, MFB</a:t>
            </a:r>
            <a:endParaRPr lang="en-US" sz="160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17991"/>
            <a:ext cx="8458200" cy="5082809"/>
          </a:xfrm>
        </p:spPr>
        <p:txBody>
          <a:bodyPr/>
          <a:lstStyle>
            <a:lvl1pPr algn="just">
              <a:lnSpc>
                <a:spcPct val="150000"/>
              </a:lnSpc>
              <a:defRPr sz="2800">
                <a:latin typeface="Arial" pitchFamily="34" charset="0"/>
                <a:cs typeface="Arial" pitchFamily="34" charset="0"/>
              </a:defRPr>
            </a:lvl1pPr>
            <a:lvl2pPr algn="just">
              <a:lnSpc>
                <a:spcPct val="150000"/>
              </a:lnSpc>
              <a:defRPr sz="2400">
                <a:latin typeface="Arial" pitchFamily="34" charset="0"/>
                <a:cs typeface="Arial" pitchFamily="34" charset="0"/>
              </a:defRPr>
            </a:lvl2pPr>
            <a:lvl3pPr algn="just">
              <a:lnSpc>
                <a:spcPct val="150000"/>
              </a:lnSpc>
              <a:defRPr sz="2000">
                <a:latin typeface="Arial" pitchFamily="34" charset="0"/>
                <a:cs typeface="Arial" pitchFamily="34" charset="0"/>
              </a:defRPr>
            </a:lvl3pPr>
            <a:lvl4pPr algn="just">
              <a:lnSpc>
                <a:spcPct val="150000"/>
              </a:lnSpc>
              <a:defRPr sz="1800">
                <a:latin typeface="Arial" pitchFamily="34" charset="0"/>
                <a:cs typeface="Arial" pitchFamily="34" charset="0"/>
              </a:defRPr>
            </a:lvl4pPr>
            <a:lvl5pPr algn="just">
              <a:lnSpc>
                <a:spcPct val="150000"/>
              </a:lnSpc>
              <a:defRPr sz="1400">
                <a:latin typeface="Arial" pitchFamily="34" charset="0"/>
                <a:cs typeface="Arial" pitchFamily="34" charset="0"/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362200" y="0"/>
            <a:ext cx="6781800" cy="10668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r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TextBox 7"/>
          <p:cNvSpPr txBox="1"/>
          <p:nvPr/>
        </p:nvSpPr>
        <p:spPr>
          <a:xfrm>
            <a:off x="7444497" y="6474023"/>
            <a:ext cx="1699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u="none" smtClean="0">
                <a:solidFill>
                  <a:srgbClr val="5BB9FF"/>
                </a:solidFill>
                <a:effectLst/>
                <a:latin typeface="Arial" pitchFamily="34" charset="0"/>
                <a:cs typeface="Arial" pitchFamily="34" charset="0"/>
                <a:hlinkClick r:id="rId2"/>
              </a:rPr>
              <a:t>namth@fpt.edu.vn</a:t>
            </a:r>
            <a:endParaRPr lang="en-US" sz="1400" u="none">
              <a:solidFill>
                <a:srgbClr val="5BB9FF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" y="1295400"/>
            <a:ext cx="369332" cy="4191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200" b="1" spc="30" smtClean="0">
                <a:solidFill>
                  <a:srgbClr val="C9C9C9"/>
                </a:solidFill>
                <a:effectLst/>
                <a:latin typeface="Arial" pitchFamily="34" charset="0"/>
                <a:cs typeface="Arial" pitchFamily="34" charset="0"/>
              </a:rPr>
              <a:t>DBI: Database</a:t>
            </a:r>
            <a:r>
              <a:rPr lang="en-US" sz="1200" b="1" spc="30" baseline="0" smtClean="0">
                <a:solidFill>
                  <a:srgbClr val="C9C9C9"/>
                </a:solidFill>
                <a:effectLst/>
                <a:latin typeface="Arial" pitchFamily="34" charset="0"/>
                <a:cs typeface="Arial" pitchFamily="34" charset="0"/>
              </a:rPr>
              <a:t> language SQL</a:t>
            </a:r>
            <a:endParaRPr lang="en-US" sz="1200" spc="30">
              <a:solidFill>
                <a:srgbClr val="C9C9C9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 descr="logo.png"/>
          <p:cNvPicPr>
            <a:picLocks noChangeAspect="1"/>
          </p:cNvPicPr>
          <p:nvPr/>
        </p:nvPicPr>
        <p:blipFill>
          <a:blip r:embed="rId3">
            <a:lum bright="34000" contrast="-51000"/>
          </a:blip>
          <a:stretch>
            <a:fillRect/>
          </a:stretch>
        </p:blipFill>
        <p:spPr>
          <a:xfrm rot="16200000">
            <a:off x="-341899" y="5952127"/>
            <a:ext cx="1219202" cy="4401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>
            <a:normAutofit/>
          </a:bodyPr>
          <a:lstStyle>
            <a:lvl1pPr marL="0" indent="0">
              <a:buNone/>
              <a:defRPr sz="28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2"/>
          <p:cNvSpPr>
            <a:spLocks noChangeArrowheads="1"/>
          </p:cNvSpPr>
          <p:nvPr/>
        </p:nvSpPr>
        <p:spPr bwMode="ltGray">
          <a:xfrm>
            <a:off x="11113" y="0"/>
            <a:ext cx="9132887" cy="11255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62200" y="0"/>
            <a:ext cx="6781800" cy="10668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17991"/>
            <a:ext cx="8153400" cy="5006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graphicFrame>
        <p:nvGraphicFramePr>
          <p:cNvPr id="1026" name="Object 38"/>
          <p:cNvGraphicFramePr>
            <a:graphicFrameLocks noChangeAspect="1"/>
          </p:cNvGraphicFramePr>
          <p:nvPr/>
        </p:nvGraphicFramePr>
        <p:xfrm>
          <a:off x="1103313" y="-11113"/>
          <a:ext cx="1238250" cy="1120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" name="Image" r:id="rId15" imgW="3646321" imgH="3931376" progId="">
                  <p:embed/>
                </p:oleObj>
              </mc:Choice>
              <mc:Fallback>
                <p:oleObj name="Image" r:id="rId15" imgW="3646321" imgH="3931376" progId="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1470"/>
                      <a:stretch>
                        <a:fillRect/>
                      </a:stretch>
                    </p:blipFill>
                    <p:spPr bwMode="auto">
                      <a:xfrm>
                        <a:off x="1103313" y="-11113"/>
                        <a:ext cx="1238250" cy="11207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2D6BC7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1D528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B2B2B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9"/>
          <p:cNvGraphicFramePr>
            <a:graphicFrameLocks noChangeAspect="1"/>
          </p:cNvGraphicFramePr>
          <p:nvPr/>
        </p:nvGraphicFramePr>
        <p:xfrm>
          <a:off x="0" y="-11113"/>
          <a:ext cx="1169988" cy="1123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" name="Image" r:id="rId17" imgW="2575783" imgH="2545301" progId="">
                  <p:embed/>
                </p:oleObj>
              </mc:Choice>
              <mc:Fallback>
                <p:oleObj name="Image" r:id="rId17" imgW="2575783" imgH="2545301" progId="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11113"/>
                        <a:ext cx="1169988" cy="11239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2D6BC7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1D528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B2B2B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0" y="879475"/>
            <a:ext cx="9144000" cy="144463"/>
            <a:chOff x="1519" y="554"/>
            <a:chExt cx="4241" cy="91"/>
          </a:xfrm>
        </p:grpSpPr>
        <p:sp>
          <p:nvSpPr>
            <p:cNvPr id="13" name="Line 34"/>
            <p:cNvSpPr>
              <a:spLocks noChangeShapeType="1"/>
            </p:cNvSpPr>
            <p:nvPr userDrawn="1"/>
          </p:nvSpPr>
          <p:spPr bwMode="white">
            <a:xfrm>
              <a:off x="1519" y="554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35"/>
            <p:cNvSpPr>
              <a:spLocks noChangeShapeType="1"/>
            </p:cNvSpPr>
            <p:nvPr userDrawn="1"/>
          </p:nvSpPr>
          <p:spPr bwMode="white">
            <a:xfrm>
              <a:off x="1519" y="599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36"/>
            <p:cNvSpPr>
              <a:spLocks noChangeShapeType="1"/>
            </p:cNvSpPr>
            <p:nvPr userDrawn="1"/>
          </p:nvSpPr>
          <p:spPr bwMode="white">
            <a:xfrm>
              <a:off x="1519" y="645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0" y="1109663"/>
            <a:ext cx="9144000" cy="169862"/>
            <a:chOff x="0" y="699"/>
            <a:chExt cx="5760" cy="107"/>
          </a:xfrm>
          <a:solidFill>
            <a:schemeClr val="tx1"/>
          </a:solidFill>
        </p:grpSpPr>
        <p:sp>
          <p:nvSpPr>
            <p:cNvPr id="18" name="Rectangle 40"/>
            <p:cNvSpPr>
              <a:spLocks noChangeArrowheads="1"/>
            </p:cNvSpPr>
            <p:nvPr userDrawn="1"/>
          </p:nvSpPr>
          <p:spPr bwMode="gray">
            <a:xfrm>
              <a:off x="0" y="699"/>
              <a:ext cx="5760" cy="4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42"/>
            <p:cNvSpPr>
              <a:spLocks noChangeArrowheads="1"/>
            </p:cNvSpPr>
            <p:nvPr userDrawn="1"/>
          </p:nvSpPr>
          <p:spPr bwMode="gray">
            <a:xfrm>
              <a:off x="1476" y="713"/>
              <a:ext cx="4284" cy="9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r" rtl="0" eaLnBrk="1" latinLnBrk="0" hangingPunct="1">
        <a:spcBef>
          <a:spcPct val="0"/>
        </a:spcBef>
        <a:buNone/>
        <a:defRPr kumimoji="0" sz="3600" b="1" kern="1200">
          <a:solidFill>
            <a:schemeClr val="bg1"/>
          </a:solidFill>
          <a:effectLst/>
          <a:latin typeface="Arial" pitchFamily="34" charset="0"/>
          <a:ea typeface="+mj-ea"/>
          <a:cs typeface="Arial" pitchFamily="34" charset="0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rgbClr val="0070C0"/>
          </a:solidFill>
          <a:latin typeface="Arial" pitchFamily="34" charset="0"/>
          <a:ea typeface="+mn-ea"/>
          <a:cs typeface="Arial" pitchFamily="34" charset="0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rgbClr val="0070C0"/>
          </a:solidFill>
          <a:latin typeface="Arial" pitchFamily="34" charset="0"/>
          <a:ea typeface="+mn-ea"/>
          <a:cs typeface="Arial" pitchFamily="34" charset="0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rgbClr val="0070C0"/>
          </a:solidFill>
          <a:latin typeface="Arial" pitchFamily="34" charset="0"/>
          <a:ea typeface="+mn-ea"/>
          <a:cs typeface="Arial" pitchFamily="34" charset="0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rgbClr val="0070C0"/>
          </a:solidFill>
          <a:latin typeface="Arial" pitchFamily="34" charset="0"/>
          <a:ea typeface="+mn-ea"/>
          <a:cs typeface="Arial" pitchFamily="34" charset="0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rgbClr val="0070C0"/>
          </a:solidFill>
          <a:latin typeface="Arial" pitchFamily="34" charset="0"/>
          <a:ea typeface="+mn-ea"/>
          <a:cs typeface="Arial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tmp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THE DATABASE LANGUAGE SQL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4</a:t>
            </a:r>
          </a:p>
          <a:p>
            <a:pPr lvl="1"/>
            <a:r>
              <a:rPr lang="en-US" dirty="0" smtClean="0"/>
              <a:t>List all under 40 year-old female or upper 50 year-old male employees</a:t>
            </a:r>
          </a:p>
          <a:p>
            <a:pPr lvl="2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in SQL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276600"/>
            <a:ext cx="7780084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Two strings are equal (=) if they are the same sequence of characters</a:t>
            </a:r>
          </a:p>
          <a:p>
            <a:r>
              <a:rPr lang="en-US" dirty="0" smtClean="0"/>
              <a:t>Other comparisons: &lt;, &gt;, </a:t>
            </a:r>
            <a:r>
              <a:rPr lang="en-US" dirty="0" smtClean="0">
                <a:sym typeface="Symbol"/>
              </a:rPr>
              <a:t>, , ≠</a:t>
            </a:r>
          </a:p>
          <a:p>
            <a:r>
              <a:rPr lang="en-US" dirty="0" smtClean="0">
                <a:sym typeface="Symbol"/>
              </a:rPr>
              <a:t>Suppose a=a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a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…a</a:t>
            </a:r>
            <a:r>
              <a:rPr lang="en-US" baseline="-25000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 and b=b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b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…</a:t>
            </a:r>
            <a:r>
              <a:rPr lang="en-US" dirty="0" err="1" smtClean="0">
                <a:sym typeface="Symbol"/>
              </a:rPr>
              <a:t>b</a:t>
            </a:r>
            <a:r>
              <a:rPr lang="en-US" baseline="-25000" dirty="0" err="1" smtClean="0">
                <a:sym typeface="Symbol"/>
              </a:rPr>
              <a:t>m</a:t>
            </a:r>
            <a:r>
              <a:rPr lang="en-US" dirty="0" smtClean="0">
                <a:sym typeface="Symbol"/>
              </a:rPr>
              <a:t> are two strings, the first is less than the second if</a:t>
            </a:r>
            <a:r>
              <a:rPr lang="en-US" dirty="0" err="1" smtClean="0">
                <a:sym typeface="Symbol"/>
              </a:rPr>
              <a:t>kmin</a:t>
            </a:r>
            <a:r>
              <a:rPr lang="en-US" dirty="0" smtClean="0">
                <a:sym typeface="Symbol"/>
              </a:rPr>
              <a:t>(</a:t>
            </a:r>
            <a:r>
              <a:rPr lang="en-US" dirty="0" err="1" smtClean="0">
                <a:sym typeface="Symbol"/>
              </a:rPr>
              <a:t>n,m</a:t>
            </a:r>
            <a:r>
              <a:rPr lang="en-US" dirty="0" smtClean="0">
                <a:sym typeface="Symbol"/>
              </a:rPr>
              <a:t>):</a:t>
            </a:r>
          </a:p>
          <a:p>
            <a:pPr lvl="1"/>
            <a:r>
              <a:rPr lang="en-US" dirty="0" smtClean="0">
                <a:sym typeface="Symbol"/>
              </a:rPr>
              <a:t></a:t>
            </a:r>
            <a:r>
              <a:rPr lang="en-US" dirty="0" err="1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, 1ik: </a:t>
            </a:r>
            <a:r>
              <a:rPr lang="en-US" dirty="0" err="1" smtClean="0">
                <a:sym typeface="Symbol"/>
              </a:rPr>
              <a:t>a</a:t>
            </a:r>
            <a:r>
              <a:rPr lang="en-US" baseline="-25000" dirty="0" err="1" smtClean="0">
                <a:sym typeface="Symbol"/>
              </a:rPr>
              <a:t>i</a:t>
            </a:r>
            <a:r>
              <a:rPr lang="en-US" baseline="-25000" dirty="0" smtClean="0">
                <a:sym typeface="Symbol"/>
              </a:rPr>
              <a:t> </a:t>
            </a:r>
            <a:r>
              <a:rPr lang="en-US" dirty="0" smtClean="0">
                <a:sym typeface="Symbol"/>
              </a:rPr>
              <a:t> = b</a:t>
            </a:r>
            <a:r>
              <a:rPr lang="en-US" baseline="-25000" dirty="0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, and</a:t>
            </a:r>
          </a:p>
          <a:p>
            <a:pPr lvl="1"/>
            <a:r>
              <a:rPr lang="en-US" dirty="0" smtClean="0"/>
              <a:t>a</a:t>
            </a:r>
            <a:r>
              <a:rPr lang="en-US" baseline="-25000" dirty="0" smtClean="0"/>
              <a:t>k+1</a:t>
            </a:r>
            <a:r>
              <a:rPr lang="en-US" dirty="0" smtClean="0"/>
              <a:t>&lt;b</a:t>
            </a:r>
            <a:r>
              <a:rPr lang="en-US" baseline="-25000" dirty="0" smtClean="0"/>
              <a:t>k+1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b="1" i="1" dirty="0" smtClean="0"/>
              <a:t>fo</a:t>
            </a:r>
            <a:r>
              <a:rPr lang="en-US" i="1" dirty="0" smtClean="0">
                <a:solidFill>
                  <a:srgbClr val="FF0000"/>
                </a:solidFill>
              </a:rPr>
              <a:t>d</a:t>
            </a:r>
            <a:r>
              <a:rPr lang="en-US" i="1" dirty="0" smtClean="0"/>
              <a:t>der</a:t>
            </a:r>
            <a:r>
              <a:rPr lang="en-US" dirty="0" smtClean="0"/>
              <a:t> &lt; </a:t>
            </a:r>
            <a:r>
              <a:rPr lang="en-US" b="1" i="1" dirty="0" err="1" smtClean="0"/>
              <a:t>fo</a:t>
            </a:r>
            <a:r>
              <a:rPr lang="en-US" i="1" dirty="0" err="1" smtClean="0">
                <a:solidFill>
                  <a:srgbClr val="FF0000"/>
                </a:solidFill>
              </a:rPr>
              <a:t>o</a:t>
            </a:r>
            <a:endParaRPr lang="en-US" i="1" dirty="0" smtClean="0">
              <a:solidFill>
                <a:srgbClr val="FF0000"/>
              </a:solidFill>
            </a:endParaRPr>
          </a:p>
          <a:p>
            <a:pPr lvl="1"/>
            <a:r>
              <a:rPr lang="en-US" b="1" i="1" dirty="0" smtClean="0"/>
              <a:t>bar</a:t>
            </a:r>
            <a:r>
              <a:rPr lang="en-US" dirty="0" smtClean="0"/>
              <a:t> &lt; </a:t>
            </a:r>
            <a:r>
              <a:rPr lang="en-US" b="1" i="1" dirty="0" smtClean="0"/>
              <a:t>bar</a:t>
            </a:r>
            <a:r>
              <a:rPr lang="en-US" i="1" dirty="0" smtClean="0">
                <a:solidFill>
                  <a:srgbClr val="FF0000"/>
                </a:solidFill>
              </a:rPr>
              <a:t>g</a:t>
            </a:r>
            <a:r>
              <a:rPr lang="en-US" i="1" dirty="0" smtClean="0"/>
              <a:t>ain</a:t>
            </a:r>
            <a:endParaRPr lang="en-US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Like or Not Like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 special characters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%</a:t>
            </a:r>
            <a:r>
              <a:rPr lang="en-US" dirty="0" smtClean="0"/>
              <a:t> means any sequence of 0 or more characters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_</a:t>
            </a:r>
            <a:r>
              <a:rPr lang="en-US" dirty="0" smtClean="0"/>
              <a:t> means any one character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 in SQL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0059" y="2161075"/>
            <a:ext cx="2250937" cy="1420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SELECT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FROM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WHERE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s LIKE p;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8259" y="2131547"/>
            <a:ext cx="2858668" cy="1420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SELECT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FROM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WHERE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s NOT LIKE p;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Example 5.1: </a:t>
            </a:r>
          </a:p>
          <a:p>
            <a:pPr lvl="1"/>
            <a:r>
              <a:rPr lang="en-US" smtClean="0"/>
              <a:t>Find all employees named as ‘Võ Việt Anh’</a:t>
            </a:r>
          </a:p>
          <a:p>
            <a:r>
              <a:rPr lang="en-US" smtClean="0"/>
              <a:t>Example 5.2</a:t>
            </a:r>
          </a:p>
          <a:p>
            <a:pPr lvl="1"/>
            <a:r>
              <a:rPr lang="en-US" smtClean="0"/>
              <a:t>Find all employees whose name is ended at ‘Anh’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Pattern Matching in SQL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4114800"/>
            <a:ext cx="7086600" cy="923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5029199"/>
            <a:ext cx="7010400" cy="94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Dates and times are special data types in SQL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date</a:t>
            </a:r>
            <a:r>
              <a:rPr lang="en-US" dirty="0" smtClean="0"/>
              <a:t> constant’s presentation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DATE</a:t>
            </a:r>
            <a:r>
              <a:rPr lang="en-US" dirty="0" smtClean="0"/>
              <a:t> ‘1948-05-14’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time</a:t>
            </a:r>
            <a:r>
              <a:rPr lang="en-US" dirty="0" smtClean="0"/>
              <a:t> constant’s presentation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TIME</a:t>
            </a:r>
            <a:r>
              <a:rPr lang="en-US" dirty="0" smtClean="0"/>
              <a:t> ‘15:00:02.5’</a:t>
            </a:r>
          </a:p>
          <a:p>
            <a:r>
              <a:rPr lang="en-US" dirty="0" smtClean="0"/>
              <a:t>A combination of dates and times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TIMESTAMP</a:t>
            </a:r>
            <a:r>
              <a:rPr lang="en-US" dirty="0" smtClean="0"/>
              <a:t> ‘1948-05-14 12:00:00’</a:t>
            </a:r>
          </a:p>
          <a:p>
            <a:r>
              <a:rPr lang="en-US" dirty="0" smtClean="0"/>
              <a:t>Operations on date and time</a:t>
            </a:r>
          </a:p>
          <a:p>
            <a:pPr lvl="1"/>
            <a:r>
              <a:rPr lang="en-US" dirty="0" smtClean="0"/>
              <a:t>Arithmetic operations</a:t>
            </a:r>
          </a:p>
          <a:p>
            <a:pPr lvl="1"/>
            <a:r>
              <a:rPr lang="en-US" dirty="0" smtClean="0"/>
              <a:t>Comparison operations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Dates and Times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Null value: special value in SQL</a:t>
            </a:r>
          </a:p>
          <a:p>
            <a:r>
              <a:rPr lang="en-US" dirty="0" smtClean="0"/>
              <a:t>Some interpretations</a:t>
            </a:r>
          </a:p>
          <a:p>
            <a:pPr lvl="1"/>
            <a:r>
              <a:rPr lang="en-US" i="1" dirty="0" smtClean="0"/>
              <a:t>Value unknown</a:t>
            </a:r>
            <a:r>
              <a:rPr lang="en-US" dirty="0" smtClean="0"/>
              <a:t>: there is, but I don’t know what it is</a:t>
            </a:r>
          </a:p>
          <a:p>
            <a:pPr lvl="1"/>
            <a:r>
              <a:rPr lang="en-US" i="1" dirty="0" smtClean="0"/>
              <a:t>Value inapplicable</a:t>
            </a:r>
            <a:r>
              <a:rPr lang="en-US" dirty="0" smtClean="0"/>
              <a:t>: there is no value that makes sense here</a:t>
            </a:r>
          </a:p>
          <a:p>
            <a:pPr lvl="1"/>
            <a:r>
              <a:rPr lang="en-US" i="1" dirty="0" smtClean="0"/>
              <a:t>Value withheld</a:t>
            </a:r>
            <a:r>
              <a:rPr lang="en-US" dirty="0" smtClean="0"/>
              <a:t>: we are not entitled to know the value that belongs here</a:t>
            </a:r>
          </a:p>
          <a:p>
            <a:r>
              <a:rPr lang="en-US" dirty="0" smtClean="0"/>
              <a:t>Null is not a constant</a:t>
            </a:r>
          </a:p>
          <a:p>
            <a:r>
              <a:rPr lang="en-US" dirty="0" smtClean="0"/>
              <a:t>Two rules for operating upon a NULL value in WHERE clause</a:t>
            </a:r>
          </a:p>
          <a:p>
            <a:pPr lvl="1"/>
            <a:r>
              <a:rPr lang="en-US" dirty="0" smtClean="0"/>
              <a:t>Arithmetic operators on NULL values will return a NULL value</a:t>
            </a:r>
          </a:p>
          <a:p>
            <a:pPr lvl="1"/>
            <a:r>
              <a:rPr lang="en-US" dirty="0" smtClean="0"/>
              <a:t>Comparisons with NULL values will return UNKNOWN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Values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Condition in WHERE clause produce three truth values: True, False, and Unknown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Truth-Value UNKNOWN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441125"/>
              </p:ext>
            </p:extLst>
          </p:nvPr>
        </p:nvGraphicFramePr>
        <p:xfrm>
          <a:off x="1066800" y="2667000"/>
          <a:ext cx="7086600" cy="373379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17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05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x AND 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OR 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x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587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587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Unknown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Unknown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587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587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Unknown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Unknown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Unknown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587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Unknown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Unknown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Unknown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Unknown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Unknown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587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Unknown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Unknown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Unknown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587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587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Unknown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Unknown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2587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SQL conditions in Where clause produce three truth values: True, False, and Unknown</a:t>
            </a:r>
          </a:p>
          <a:p>
            <a:r>
              <a:rPr lang="en-US" dirty="0" smtClean="0"/>
              <a:t>Those tuples which condition has the value True become part of the answer</a:t>
            </a:r>
          </a:p>
          <a:p>
            <a:r>
              <a:rPr lang="en-US" dirty="0" smtClean="0"/>
              <a:t>Those tuples which condition has the value False or Unknown are excluded from the answer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Truth-Value Unknown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Presenting the tuples produced by a query in sorted order</a:t>
            </a:r>
          </a:p>
          <a:p>
            <a:r>
              <a:rPr lang="en-US" smtClean="0"/>
              <a:t>The order may be based on the value of any attribute</a:t>
            </a:r>
          </a:p>
          <a:p>
            <a:r>
              <a:rPr lang="en-US" smtClean="0"/>
              <a:t>Syntax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Order by clause follows Where and any other clauses</a:t>
            </a:r>
          </a:p>
          <a:p>
            <a:r>
              <a:rPr lang="en-US" smtClean="0"/>
              <a:t>The ordering is performed on the result of the From, Where, and other clauses, just before Select clause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Ordering the Output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6800" y="2908518"/>
            <a:ext cx="5715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SELECT</a:t>
            </a:r>
            <a:r>
              <a:rPr lang="en-US" sz="2800" dirty="0" smtClean="0"/>
              <a:t> </a:t>
            </a:r>
            <a:r>
              <a:rPr lang="en-US" sz="2800" i="1" dirty="0" smtClean="0"/>
              <a:t>&lt;list of attributes&gt;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FROM</a:t>
            </a:r>
            <a:r>
              <a:rPr lang="en-US" sz="2800" dirty="0" smtClean="0"/>
              <a:t> </a:t>
            </a:r>
            <a:r>
              <a:rPr lang="en-US" sz="2800" i="1" dirty="0" smtClean="0"/>
              <a:t>&lt;list of tables&gt;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WHERE</a:t>
            </a:r>
            <a:r>
              <a:rPr lang="en-US" sz="2800" dirty="0" smtClean="0"/>
              <a:t> </a:t>
            </a:r>
            <a:r>
              <a:rPr lang="en-US" sz="2800" i="1" dirty="0" smtClean="0"/>
              <a:t>&lt;conditions&gt;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ORDER BY </a:t>
            </a:r>
            <a:r>
              <a:rPr lang="en-US" sz="2800" i="1" dirty="0" smtClean="0"/>
              <a:t>&lt;list of attributes&gt;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17991"/>
            <a:ext cx="8458200" cy="5463809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Example 6 </a:t>
            </a:r>
            <a:endParaRPr lang="en-US" dirty="0" smtClean="0"/>
          </a:p>
          <a:p>
            <a:pPr lvl="1"/>
            <a:r>
              <a:rPr lang="en-US"/>
              <a:t>Listing all employee by department number ascreasingly, then by salary descreasingly</a:t>
            </a:r>
          </a:p>
          <a:p>
            <a:pPr lvl="2"/>
            <a:r>
              <a:rPr lang="en-US" smtClean="0"/>
              <a:t>Input:</a:t>
            </a:r>
          </a:p>
          <a:p>
            <a:pPr lvl="2"/>
            <a:r>
              <a:rPr lang="en-US" smtClean="0"/>
              <a:t>Output:</a:t>
            </a:r>
          </a:p>
          <a:p>
            <a:pPr lvl="2"/>
            <a:r>
              <a:rPr lang="en-US" smtClean="0"/>
              <a:t>Relation(s):</a:t>
            </a:r>
          </a:p>
          <a:p>
            <a:pPr lvl="2"/>
            <a:r>
              <a:rPr lang="en-US" smtClean="0"/>
              <a:t>Joining condition(s):</a:t>
            </a:r>
          </a:p>
          <a:p>
            <a:pPr lvl="2"/>
            <a:r>
              <a:rPr lang="en-US" smtClean="0"/>
              <a:t>Selecting condition(s):</a:t>
            </a:r>
          </a:p>
          <a:p>
            <a:pPr lvl="2"/>
            <a:r>
              <a:rPr lang="en-US" smtClean="0"/>
              <a:t>Grouping:</a:t>
            </a:r>
          </a:p>
          <a:p>
            <a:pPr lvl="2"/>
            <a:r>
              <a:rPr lang="en-US" smtClean="0"/>
              <a:t>Grouping condition(s):</a:t>
            </a:r>
          </a:p>
          <a:p>
            <a:pPr lvl="2"/>
            <a:r>
              <a:rPr lang="en-US" smtClean="0"/>
              <a:t>Sorting:</a:t>
            </a:r>
          </a:p>
          <a:p>
            <a:pPr lvl="2"/>
            <a:r>
              <a:rPr lang="en-US" smtClean="0"/>
              <a:t>Projecting: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Ordering the Output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00400" y="4343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79299" y="290411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62200" y="3298035"/>
            <a:ext cx="2578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Employee’s information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68637" y="329493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tblEmployee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>
            <a:endCxn id="13" idx="1"/>
          </p:cNvCxnSpPr>
          <p:nvPr/>
        </p:nvCxnSpPr>
        <p:spPr>
          <a:xfrm>
            <a:off x="4949222" y="3479596"/>
            <a:ext cx="619415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04717" y="3744614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tblEmployee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87676" y="455140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32350" y="496392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96716" y="537793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56666" y="5791200"/>
            <a:ext cx="288066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depNum ASC, empSalary DESC</a:t>
            </a:r>
            <a:endParaRPr lang="en-US" sz="14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32350" y="6183868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(all information)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87675" y="416850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57195" y="4317410"/>
            <a:ext cx="3834405" cy="1162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7074397" y="5295090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Result: 21 rows</a:t>
            </a:r>
            <a:endParaRPr lang="en-US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10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3" grpId="0"/>
      <p:bldP spid="15" grpId="0"/>
      <p:bldP spid="16" grpId="0"/>
      <p:bldP spid="17" grpId="0"/>
      <p:bldP spid="18" grpId="0"/>
      <p:bldP spid="19" grpId="0" animBg="1"/>
      <p:bldP spid="20" grpId="0"/>
      <p:bldP spid="24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Understand concepts of</a:t>
            </a:r>
          </a:p>
          <a:p>
            <a:pPr lvl="1"/>
            <a:r>
              <a:rPr lang="en-US" smtClean="0"/>
              <a:t>Queries in SQL</a:t>
            </a:r>
          </a:p>
          <a:p>
            <a:pPr lvl="1"/>
            <a:r>
              <a:rPr lang="en-US" smtClean="0"/>
              <a:t>Subqueries</a:t>
            </a:r>
          </a:p>
          <a:p>
            <a:pPr lvl="1"/>
            <a:r>
              <a:rPr lang="en-US" smtClean="0"/>
              <a:t>Full-relation operations</a:t>
            </a:r>
          </a:p>
          <a:p>
            <a:pPr lvl="1"/>
            <a:r>
              <a:rPr lang="en-US" smtClean="0"/>
              <a:t>Database modifications</a:t>
            </a:r>
          </a:p>
          <a:p>
            <a:pPr lvl="1"/>
            <a:r>
              <a:rPr lang="en-US" smtClean="0"/>
              <a:t>Transactions in SQL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2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QUERIES INVOLVING MORE THAN ONE RELATION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17991"/>
            <a:ext cx="8458200" cy="5463809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Example </a:t>
            </a:r>
            <a:r>
              <a:rPr lang="en-US"/>
              <a:t>7</a:t>
            </a:r>
            <a:r>
              <a:rPr lang="en-US" smtClean="0"/>
              <a:t> </a:t>
            </a:r>
            <a:endParaRPr lang="en-US" dirty="0" smtClean="0"/>
          </a:p>
          <a:p>
            <a:pPr lvl="1"/>
            <a:r>
              <a:rPr lang="en-US"/>
              <a:t>List all employees who work on ‘Phòng Phần mềm trong nước’ department</a:t>
            </a:r>
          </a:p>
          <a:p>
            <a:pPr lvl="2"/>
            <a:r>
              <a:rPr lang="en-US" smtClean="0"/>
              <a:t>Input:</a:t>
            </a:r>
          </a:p>
          <a:p>
            <a:pPr lvl="2"/>
            <a:r>
              <a:rPr lang="en-US" smtClean="0"/>
              <a:t>Output:</a:t>
            </a:r>
          </a:p>
          <a:p>
            <a:pPr lvl="2"/>
            <a:r>
              <a:rPr lang="en-US" smtClean="0"/>
              <a:t>Relation(s):</a:t>
            </a:r>
          </a:p>
          <a:p>
            <a:pPr lvl="2"/>
            <a:r>
              <a:rPr lang="en-US" smtClean="0"/>
              <a:t>Joining condition(s):</a:t>
            </a:r>
          </a:p>
          <a:p>
            <a:pPr lvl="2"/>
            <a:r>
              <a:rPr lang="en-US" smtClean="0"/>
              <a:t>Selecting condition(s):</a:t>
            </a:r>
          </a:p>
          <a:p>
            <a:pPr lvl="2"/>
            <a:r>
              <a:rPr lang="en-US" smtClean="0"/>
              <a:t>Grouping:</a:t>
            </a:r>
          </a:p>
          <a:p>
            <a:pPr lvl="2"/>
            <a:r>
              <a:rPr lang="en-US" smtClean="0"/>
              <a:t>Grouping condition(s):</a:t>
            </a:r>
          </a:p>
          <a:p>
            <a:pPr lvl="2"/>
            <a:r>
              <a:rPr lang="en-US" smtClean="0"/>
              <a:t>Sorting:</a:t>
            </a:r>
          </a:p>
          <a:p>
            <a:pPr lvl="2"/>
            <a:r>
              <a:rPr lang="en-US" smtClean="0"/>
              <a:t>Projecting: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Products and Joins in SQL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00400" y="4343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79299" y="2904115"/>
            <a:ext cx="4398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Dname 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‘Phòng Phần mềm trong nước’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62200" y="3298035"/>
            <a:ext cx="2578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Employee’s information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68637" y="329493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tblEmployee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>
            <a:endCxn id="13" idx="1"/>
          </p:cNvCxnSpPr>
          <p:nvPr/>
        </p:nvCxnSpPr>
        <p:spPr>
          <a:xfrm>
            <a:off x="4949222" y="3479596"/>
            <a:ext cx="619415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04717" y="3744614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tblEmployee E, tblDepartment D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87676" y="4551402"/>
            <a:ext cx="4509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Dname = </a:t>
            </a:r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N‘Phòng 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 mềm trong nước’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32350" y="496392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96716" y="537793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56666" y="57912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32350" y="6183868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E.* (all information)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87675" y="4168501"/>
            <a:ext cx="264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E.depNum = D.depNum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05529" y="2925598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tblDepartment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Arrow Connector 24"/>
          <p:cNvCxnSpPr>
            <a:endCxn id="23" idx="1"/>
          </p:cNvCxnSpPr>
          <p:nvPr/>
        </p:nvCxnSpPr>
        <p:spPr>
          <a:xfrm>
            <a:off x="6786114" y="3110264"/>
            <a:ext cx="619415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996212" y="6060634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Result: 5 rows</a:t>
            </a:r>
            <a:endParaRPr lang="en-US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4968766"/>
            <a:ext cx="4055321" cy="113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329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3" grpId="0"/>
      <p:bldP spid="15" grpId="0"/>
      <p:bldP spid="16" grpId="0"/>
      <p:bldP spid="17" grpId="0"/>
      <p:bldP spid="18" grpId="0"/>
      <p:bldP spid="19" grpId="0"/>
      <p:bldP spid="20" grpId="0"/>
      <p:bldP spid="24" grpId="0"/>
      <p:bldP spid="23" grpId="0"/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777363" y="2340225"/>
            <a:ext cx="3850073" cy="842156"/>
            <a:chOff x="1777363" y="2340225"/>
            <a:chExt cx="3850073" cy="842156"/>
          </a:xfrm>
        </p:grpSpPr>
        <p:sp>
          <p:nvSpPr>
            <p:cNvPr id="7" name="Rectangle 6"/>
            <p:cNvSpPr/>
            <p:nvPr/>
          </p:nvSpPr>
          <p:spPr>
            <a:xfrm>
              <a:off x="1894952" y="2340225"/>
              <a:ext cx="304800" cy="280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80418" y="2620944"/>
              <a:ext cx="304800" cy="280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22636" y="2620943"/>
              <a:ext cx="304800" cy="280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77363" y="2901662"/>
              <a:ext cx="304800" cy="280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63902" y="2901661"/>
              <a:ext cx="304800" cy="280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Compare two above queries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Products and Joins in SQL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" y="4038600"/>
            <a:ext cx="56300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tblEmployee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tblDepartment 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depNum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depNum </a:t>
            </a:r>
          </a:p>
          <a:p>
            <a:r>
              <a:rPr lang="vi-VN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vi-VN">
                <a:solidFill>
                  <a:prstClr val="black"/>
                </a:solidFill>
                <a:latin typeface="Consolas" panose="020B0609020204030204" pitchFamily="49" charset="0"/>
              </a:rPr>
              <a:t> depName </a:t>
            </a:r>
            <a:r>
              <a:rPr lang="vi-VN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vi-VN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vi-VN">
                <a:solidFill>
                  <a:srgbClr val="FF0000"/>
                </a:solidFill>
                <a:latin typeface="Consolas" panose="020B0609020204030204" pitchFamily="49" charset="0"/>
              </a:rPr>
              <a:t>N'Phòng phần mềm trong nước</a:t>
            </a:r>
            <a:r>
              <a:rPr lang="vi-VN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endParaRPr lang="vi-VN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2310081"/>
            <a:ext cx="56300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E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.*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tblEmployee E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tblDepartment D 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E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depNum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D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depNum </a:t>
            </a:r>
          </a:p>
          <a:p>
            <a:r>
              <a:rPr lang="vi-VN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vi-VN">
                <a:solidFill>
                  <a:prstClr val="black"/>
                </a:solidFill>
                <a:latin typeface="Consolas" panose="020B0609020204030204" pitchFamily="49" charset="0"/>
              </a:rPr>
              <a:t> depName </a:t>
            </a:r>
            <a:r>
              <a:rPr lang="vi-VN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vi-VN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vi-VN">
                <a:solidFill>
                  <a:srgbClr val="FF0000"/>
                </a:solidFill>
                <a:latin typeface="Consolas" panose="020B0609020204030204" pitchFamily="49" charset="0"/>
              </a:rPr>
              <a:t>N'Phòng phần mềm trong nước</a:t>
            </a:r>
            <a:r>
              <a:rPr lang="vi-VN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endParaRPr lang="vi-VN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374426" y="1834253"/>
            <a:ext cx="5624369" cy="798994"/>
            <a:chOff x="3374426" y="1834253"/>
            <a:chExt cx="5624369" cy="798994"/>
          </a:xfrm>
        </p:grpSpPr>
        <p:sp>
          <p:nvSpPr>
            <p:cNvPr id="13" name="TextBox 12"/>
            <p:cNvSpPr txBox="1"/>
            <p:nvPr/>
          </p:nvSpPr>
          <p:spPr>
            <a:xfrm>
              <a:off x="6642252" y="1834253"/>
              <a:ext cx="23565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rgbClr val="FF0000"/>
                  </a:solidFill>
                </a:rPr>
                <a:t>Tuple variables for </a:t>
              </a:r>
            </a:p>
            <a:p>
              <a:r>
                <a:rPr lang="en-US" smtClean="0">
                  <a:solidFill>
                    <a:srgbClr val="FF0000"/>
                  </a:solidFill>
                </a:rPr>
                <a:t>ambiguous occurences</a:t>
              </a:r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endCxn id="13" idx="1"/>
            </p:cNvCxnSpPr>
            <p:nvPr/>
          </p:nvCxnSpPr>
          <p:spPr>
            <a:xfrm flipV="1">
              <a:off x="5627436" y="2157419"/>
              <a:ext cx="1014816" cy="463524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13" idx="1"/>
            </p:cNvCxnSpPr>
            <p:nvPr/>
          </p:nvCxnSpPr>
          <p:spPr>
            <a:xfrm flipV="1">
              <a:off x="3374426" y="2157419"/>
              <a:ext cx="3267826" cy="475828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159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Example 8: </a:t>
            </a:r>
          </a:p>
          <a:p>
            <a:pPr lvl="1"/>
            <a:r>
              <a:rPr lang="en-US" smtClean="0"/>
              <a:t>Find all cities in which our company is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Products and Joins in SQL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819400"/>
            <a:ext cx="4520760" cy="132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Example 9: </a:t>
            </a:r>
          </a:p>
          <a:p>
            <a:pPr lvl="1"/>
            <a:r>
              <a:rPr lang="en-US"/>
              <a:t>Find all employees who work on projectB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Products and Joins in SQL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895600"/>
            <a:ext cx="6859152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4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 combine relations using the set operations of relational algebra: union, intersection, and difference</a:t>
            </a:r>
          </a:p>
          <a:p>
            <a:r>
              <a:rPr lang="en-US" smtClean="0"/>
              <a:t>SQL provides corresponding operators with </a:t>
            </a:r>
            <a:r>
              <a:rPr lang="en-US" smtClean="0">
                <a:solidFill>
                  <a:srgbClr val="FF0000"/>
                </a:solidFill>
              </a:rPr>
              <a:t>UNION</a:t>
            </a:r>
            <a:r>
              <a:rPr lang="en-US" smtClean="0"/>
              <a:t>, </a:t>
            </a:r>
            <a:r>
              <a:rPr lang="en-US" smtClean="0">
                <a:solidFill>
                  <a:srgbClr val="FF0000"/>
                </a:solidFill>
              </a:rPr>
              <a:t>INTERSECT</a:t>
            </a:r>
            <a:r>
              <a:rPr lang="en-US" smtClean="0"/>
              <a:t>, and </a:t>
            </a:r>
            <a:r>
              <a:rPr lang="en-US" smtClean="0">
                <a:solidFill>
                  <a:srgbClr val="FF0000"/>
                </a:solidFill>
              </a:rPr>
              <a:t>EXCEPT</a:t>
            </a:r>
            <a:r>
              <a:rPr lang="en-US" smtClean="0"/>
              <a:t> for </a:t>
            </a:r>
            <a:r>
              <a:rPr lang="en-US" smtClean="0">
                <a:sym typeface="Symbol"/>
              </a:rPr>
              <a:t>, , and -, respectively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Union, Intersection, Difference of Queries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10.1</a:t>
            </a:r>
          </a:p>
          <a:p>
            <a:pPr lvl="1"/>
            <a:r>
              <a:rPr lang="en-US" dirty="0" smtClean="0"/>
              <a:t>Find all those employees whose name is begun by ‘H’ or salary exceed 80000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Union, Intersection, Difference of Queries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4876800"/>
            <a:ext cx="7506547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" name="Group 5"/>
          <p:cNvGrpSpPr/>
          <p:nvPr/>
        </p:nvGrpSpPr>
        <p:grpSpPr>
          <a:xfrm>
            <a:off x="2895600" y="3200400"/>
            <a:ext cx="1981200" cy="1981200"/>
            <a:chOff x="2971800" y="3276600"/>
            <a:chExt cx="1752600" cy="1676400"/>
          </a:xfrm>
        </p:grpSpPr>
        <p:sp>
          <p:nvSpPr>
            <p:cNvPr id="4" name="Oval 3"/>
            <p:cNvSpPr/>
            <p:nvPr/>
          </p:nvSpPr>
          <p:spPr>
            <a:xfrm>
              <a:off x="2971800" y="3276600"/>
              <a:ext cx="1752600" cy="1676400"/>
            </a:xfrm>
            <a:prstGeom prst="ellipse">
              <a:avLst/>
            </a:prstGeom>
            <a:solidFill>
              <a:srgbClr val="99FFCC">
                <a:alpha val="69804"/>
              </a:srgb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287690" y="3727938"/>
              <a:ext cx="112082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 </a:t>
              </a:r>
            </a:p>
            <a:p>
              <a:pPr algn="ctr"/>
              <a:r>
                <a:rPr lang="en-US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is begun </a:t>
              </a:r>
            </a:p>
            <a:p>
              <a:pPr algn="ctr"/>
              <a:r>
                <a:rPr lang="en-US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by ‘H’</a:t>
              </a:r>
              <a:endParaRPr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419600" y="3200400"/>
            <a:ext cx="1981200" cy="1981200"/>
            <a:chOff x="2971800" y="3276600"/>
            <a:chExt cx="1752600" cy="1676400"/>
          </a:xfrm>
        </p:grpSpPr>
        <p:sp>
          <p:nvSpPr>
            <p:cNvPr id="9" name="Oval 8"/>
            <p:cNvSpPr/>
            <p:nvPr/>
          </p:nvSpPr>
          <p:spPr>
            <a:xfrm>
              <a:off x="2971800" y="3276600"/>
              <a:ext cx="1752600" cy="1676400"/>
            </a:xfrm>
            <a:prstGeom prst="ellipse">
              <a:avLst/>
            </a:prstGeom>
            <a:solidFill>
              <a:srgbClr val="F0AD00">
                <a:alpha val="50196"/>
              </a:srgb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37438" y="3727938"/>
              <a:ext cx="821330" cy="7812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Salary </a:t>
              </a:r>
            </a:p>
            <a:p>
              <a:pPr algn="ctr"/>
              <a:r>
                <a:rPr lang="en-US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exceed</a:t>
              </a:r>
            </a:p>
            <a:p>
              <a:pPr algn="ctr"/>
              <a:r>
                <a:rPr lang="en-US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80000</a:t>
              </a:r>
              <a:endParaRPr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10.2</a:t>
            </a:r>
          </a:p>
          <a:p>
            <a:pPr lvl="1"/>
            <a:r>
              <a:rPr lang="en-US" dirty="0" smtClean="0"/>
              <a:t>Find all those </a:t>
            </a:r>
            <a:r>
              <a:rPr lang="en-US" i="1" dirty="0" smtClean="0"/>
              <a:t>normal</a:t>
            </a:r>
            <a:r>
              <a:rPr lang="en-US" dirty="0" smtClean="0"/>
              <a:t> employees, that is who do not supervise any other employees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Union, Intersection, Difference of Queries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5181600"/>
            <a:ext cx="5188449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" name="Group 4"/>
          <p:cNvGrpSpPr/>
          <p:nvPr/>
        </p:nvGrpSpPr>
        <p:grpSpPr>
          <a:xfrm>
            <a:off x="3733800" y="3200400"/>
            <a:ext cx="1981200" cy="1981200"/>
            <a:chOff x="2971800" y="3276600"/>
            <a:chExt cx="1752600" cy="1676400"/>
          </a:xfrm>
        </p:grpSpPr>
        <p:sp>
          <p:nvSpPr>
            <p:cNvPr id="6" name="Oval 5"/>
            <p:cNvSpPr/>
            <p:nvPr/>
          </p:nvSpPr>
          <p:spPr>
            <a:xfrm>
              <a:off x="2971800" y="3276600"/>
              <a:ext cx="1752600" cy="1676400"/>
            </a:xfrm>
            <a:prstGeom prst="ellipse">
              <a:avLst/>
            </a:prstGeom>
            <a:solidFill>
              <a:srgbClr val="99FFCC">
                <a:alpha val="69804"/>
              </a:srgb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08452" y="3598985"/>
              <a:ext cx="1479302" cy="3125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All employees</a:t>
              </a:r>
              <a:endParaRPr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072130" y="3950731"/>
            <a:ext cx="1224155" cy="1108631"/>
            <a:chOff x="4319621" y="3930917"/>
            <a:chExt cx="1857150" cy="1552925"/>
          </a:xfrm>
        </p:grpSpPr>
        <p:sp>
          <p:nvSpPr>
            <p:cNvPr id="9" name="Oval 8"/>
            <p:cNvSpPr/>
            <p:nvPr/>
          </p:nvSpPr>
          <p:spPr>
            <a:xfrm>
              <a:off x="4432873" y="3930917"/>
              <a:ext cx="1569912" cy="1552925"/>
            </a:xfrm>
            <a:prstGeom prst="ellipse">
              <a:avLst/>
            </a:prstGeom>
            <a:solidFill>
              <a:srgbClr val="F0AD00">
                <a:alpha val="50196"/>
              </a:srgb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19621" y="4456606"/>
              <a:ext cx="1857150" cy="451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Supervisors</a:t>
              </a:r>
              <a:endPara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10.3</a:t>
            </a:r>
          </a:p>
          <a:p>
            <a:pPr lvl="1"/>
            <a:r>
              <a:rPr lang="en-US" dirty="0" smtClean="0"/>
              <a:t>Find all employees who work on projectB and projectC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Union, Intersection, Difference of Queries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895599" y="3200400"/>
            <a:ext cx="1981200" cy="1981200"/>
            <a:chOff x="2971800" y="3276600"/>
            <a:chExt cx="1752600" cy="1676400"/>
          </a:xfrm>
        </p:grpSpPr>
        <p:sp>
          <p:nvSpPr>
            <p:cNvPr id="6" name="Oval 5"/>
            <p:cNvSpPr/>
            <p:nvPr/>
          </p:nvSpPr>
          <p:spPr>
            <a:xfrm>
              <a:off x="2971800" y="3276600"/>
              <a:ext cx="1752600" cy="1676400"/>
            </a:xfrm>
            <a:prstGeom prst="ellipse">
              <a:avLst/>
            </a:prstGeom>
            <a:solidFill>
              <a:srgbClr val="99FFCC">
                <a:alpha val="69804"/>
              </a:srgb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18068" y="3727938"/>
              <a:ext cx="1260071" cy="5468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Workers on </a:t>
              </a:r>
            </a:p>
            <a:p>
              <a:pPr algn="ctr"/>
              <a:r>
                <a:rPr lang="en-US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ProjectB</a:t>
              </a:r>
              <a:endParaRPr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419601" y="3200400"/>
            <a:ext cx="1981201" cy="1981200"/>
            <a:chOff x="2971800" y="3276600"/>
            <a:chExt cx="1752600" cy="1676400"/>
          </a:xfrm>
        </p:grpSpPr>
        <p:sp>
          <p:nvSpPr>
            <p:cNvPr id="9" name="Oval 8"/>
            <p:cNvSpPr/>
            <p:nvPr/>
          </p:nvSpPr>
          <p:spPr>
            <a:xfrm>
              <a:off x="2971800" y="3276600"/>
              <a:ext cx="1752600" cy="1676400"/>
            </a:xfrm>
            <a:prstGeom prst="ellipse">
              <a:avLst/>
            </a:prstGeom>
            <a:solidFill>
              <a:srgbClr val="F0AD00">
                <a:alpha val="50196"/>
              </a:srgb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18072" y="3727938"/>
              <a:ext cx="1260071" cy="5468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Workers on </a:t>
              </a:r>
            </a:p>
            <a:p>
              <a:pPr algn="ctr"/>
              <a:r>
                <a:rPr lang="en-US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ProjectC</a:t>
              </a:r>
              <a:endParaRPr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SUB QUERIES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 QUERIES IN SQL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One query can be used to help in the evaluation of another</a:t>
            </a:r>
          </a:p>
          <a:p>
            <a:r>
              <a:rPr lang="en-US" dirty="0" smtClean="0"/>
              <a:t>A query that is part of another is called a </a:t>
            </a:r>
            <a:r>
              <a:rPr lang="en-US" dirty="0" smtClean="0">
                <a:solidFill>
                  <a:srgbClr val="FF0000"/>
                </a:solidFill>
              </a:rPr>
              <a:t>sub-query</a:t>
            </a:r>
          </a:p>
          <a:p>
            <a:pPr lvl="1"/>
            <a:r>
              <a:rPr lang="en-US" dirty="0" smtClean="0"/>
              <a:t>Sub-queries return a single constant, this constant can be compared with another value in a </a:t>
            </a:r>
            <a:r>
              <a:rPr lang="en-US" dirty="0" smtClean="0">
                <a:solidFill>
                  <a:srgbClr val="FF0000"/>
                </a:solidFill>
              </a:rPr>
              <a:t>WHERE</a:t>
            </a:r>
            <a:r>
              <a:rPr lang="en-US" dirty="0" smtClean="0"/>
              <a:t> clause</a:t>
            </a:r>
          </a:p>
          <a:p>
            <a:pPr lvl="1"/>
            <a:r>
              <a:rPr lang="en-US" dirty="0" smtClean="0"/>
              <a:t>Sub-queries return relations, that can be used in </a:t>
            </a:r>
            <a:r>
              <a:rPr lang="en-US" dirty="0" smtClean="0">
                <a:solidFill>
                  <a:srgbClr val="FF0000"/>
                </a:solidFill>
              </a:rPr>
              <a:t>WHERE</a:t>
            </a:r>
            <a:r>
              <a:rPr lang="en-US" dirty="0" smtClean="0"/>
              <a:t> clause</a:t>
            </a:r>
          </a:p>
          <a:p>
            <a:pPr lvl="1"/>
            <a:r>
              <a:rPr lang="en-US" dirty="0" smtClean="0"/>
              <a:t>Sub-queries can appear in </a:t>
            </a:r>
            <a:r>
              <a:rPr lang="en-US" dirty="0" smtClean="0">
                <a:solidFill>
                  <a:srgbClr val="FF0000"/>
                </a:solidFill>
              </a:rPr>
              <a:t>FROM</a:t>
            </a:r>
            <a:r>
              <a:rPr lang="en-US" dirty="0" smtClean="0"/>
              <a:t> clauses, followed by a tuple variable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Sub-queries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atomic value that can appear as one component of a tuple is referred to as a </a:t>
            </a:r>
            <a:r>
              <a:rPr lang="en-US" dirty="0" smtClean="0">
                <a:solidFill>
                  <a:srgbClr val="FF0000"/>
                </a:solidFill>
              </a:rPr>
              <a:t>scalar</a:t>
            </a:r>
          </a:p>
          <a:p>
            <a:r>
              <a:rPr lang="en-US" dirty="0" smtClean="0"/>
              <a:t>Let’s compare two queries for the same request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Sub-queries that Produce Scalar Values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7: Find the employees of </a:t>
            </a:r>
            <a:r>
              <a:rPr lang="en-US" i="1" dirty="0" smtClean="0"/>
              <a:t>Phòng Phần mềm trong nước </a:t>
            </a:r>
            <a:r>
              <a:rPr lang="en-US" dirty="0" smtClean="0"/>
              <a:t>department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Sub-queries that Produce Scalar Values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3395" y="4105870"/>
            <a:ext cx="48578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33CC"/>
                </a:solidFill>
              </a:rPr>
              <a:t>Note:</a:t>
            </a:r>
          </a:p>
          <a:p>
            <a:pPr marL="285750" indent="-285750">
              <a:buFontTx/>
              <a:buChar char="-"/>
            </a:pPr>
            <a:r>
              <a:rPr lang="en-US" smtClean="0">
                <a:solidFill>
                  <a:srgbClr val="0033CC"/>
                </a:solidFill>
              </a:rPr>
              <a:t>Output: Information from tblEmployee </a:t>
            </a:r>
            <a:r>
              <a:rPr lang="en-US" b="1" i="1" smtClean="0">
                <a:solidFill>
                  <a:srgbClr val="FF0000"/>
                </a:solidFill>
              </a:rPr>
              <a:t>ONLY</a:t>
            </a:r>
          </a:p>
          <a:p>
            <a:pPr marL="285750" indent="-285750">
              <a:buFontTx/>
              <a:buChar char="-"/>
            </a:pPr>
            <a:r>
              <a:rPr lang="en-US" smtClean="0">
                <a:solidFill>
                  <a:srgbClr val="0033CC"/>
                </a:solidFill>
              </a:rPr>
              <a:t>tblDepartment is accessed in one clause </a:t>
            </a:r>
            <a:r>
              <a:rPr lang="en-US" b="1" i="1" smtClean="0">
                <a:solidFill>
                  <a:srgbClr val="FF0000"/>
                </a:solidFill>
              </a:rPr>
              <a:t>ONLY</a:t>
            </a:r>
            <a:endParaRPr lang="en-US" b="1" i="1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9948" y="5029200"/>
            <a:ext cx="7223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33CC"/>
                </a:solidFill>
              </a:rPr>
              <a:t>Suggestion:</a:t>
            </a:r>
          </a:p>
          <a:p>
            <a:pPr marL="285750" indent="-285750">
              <a:buFontTx/>
              <a:buChar char="-"/>
            </a:pPr>
            <a:r>
              <a:rPr lang="en-US" smtClean="0">
                <a:solidFill>
                  <a:srgbClr val="0033CC"/>
                </a:solidFill>
              </a:rPr>
              <a:t>tblDepartment may not be used in subquery in its corresponding clause</a:t>
            </a:r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78" y="2778169"/>
            <a:ext cx="4555768" cy="1270579"/>
          </a:xfrm>
          <a:prstGeom prst="rect">
            <a:avLst/>
          </a:prstGeom>
        </p:spPr>
      </p:pic>
      <p:sp>
        <p:nvSpPr>
          <p:cNvPr id="8" name="Freeform 7"/>
          <p:cNvSpPr/>
          <p:nvPr/>
        </p:nvSpPr>
        <p:spPr>
          <a:xfrm>
            <a:off x="1010678" y="2876998"/>
            <a:ext cx="4686737" cy="1092101"/>
          </a:xfrm>
          <a:custGeom>
            <a:avLst/>
            <a:gdLst>
              <a:gd name="connsiteX0" fmla="*/ 2677067 w 4686737"/>
              <a:gd name="connsiteY0" fmla="*/ 77217 h 1092101"/>
              <a:gd name="connsiteX1" fmla="*/ 2616777 w 4686737"/>
              <a:gd name="connsiteY1" fmla="*/ 67169 h 1092101"/>
              <a:gd name="connsiteX2" fmla="*/ 2536390 w 4686737"/>
              <a:gd name="connsiteY2" fmla="*/ 47072 h 1092101"/>
              <a:gd name="connsiteX3" fmla="*/ 2496197 w 4686737"/>
              <a:gd name="connsiteY3" fmla="*/ 37024 h 1092101"/>
              <a:gd name="connsiteX4" fmla="*/ 2335423 w 4686737"/>
              <a:gd name="connsiteY4" fmla="*/ 16927 h 1092101"/>
              <a:gd name="connsiteX5" fmla="*/ 2224891 w 4686737"/>
              <a:gd name="connsiteY5" fmla="*/ 26976 h 1092101"/>
              <a:gd name="connsiteX6" fmla="*/ 2184698 w 4686737"/>
              <a:gd name="connsiteY6" fmla="*/ 37024 h 1092101"/>
              <a:gd name="connsiteX7" fmla="*/ 2124408 w 4686737"/>
              <a:gd name="connsiteY7" fmla="*/ 77217 h 1092101"/>
              <a:gd name="connsiteX8" fmla="*/ 2094263 w 4686737"/>
              <a:gd name="connsiteY8" fmla="*/ 308329 h 1092101"/>
              <a:gd name="connsiteX9" fmla="*/ 2064118 w 4686737"/>
              <a:gd name="connsiteY9" fmla="*/ 408813 h 1092101"/>
              <a:gd name="connsiteX10" fmla="*/ 2033973 w 4686737"/>
              <a:gd name="connsiteY10" fmla="*/ 418861 h 1092101"/>
              <a:gd name="connsiteX11" fmla="*/ 2003827 w 4686737"/>
              <a:gd name="connsiteY11" fmla="*/ 438958 h 1092101"/>
              <a:gd name="connsiteX12" fmla="*/ 1973682 w 4686737"/>
              <a:gd name="connsiteY12" fmla="*/ 449006 h 1092101"/>
              <a:gd name="connsiteX13" fmla="*/ 1581797 w 4686737"/>
              <a:gd name="connsiteY13" fmla="*/ 459055 h 1092101"/>
              <a:gd name="connsiteX14" fmla="*/ 1571748 w 4686737"/>
              <a:gd name="connsiteY14" fmla="*/ 489200 h 1092101"/>
              <a:gd name="connsiteX15" fmla="*/ 1551652 w 4686737"/>
              <a:gd name="connsiteY15" fmla="*/ 519345 h 1092101"/>
              <a:gd name="connsiteX16" fmla="*/ 1541603 w 4686737"/>
              <a:gd name="connsiteY16" fmla="*/ 670070 h 1092101"/>
              <a:gd name="connsiteX17" fmla="*/ 1511458 w 4686737"/>
              <a:gd name="connsiteY17" fmla="*/ 690167 h 1092101"/>
              <a:gd name="connsiteX18" fmla="*/ 1410975 w 4686737"/>
              <a:gd name="connsiteY18" fmla="*/ 710264 h 1092101"/>
              <a:gd name="connsiteX19" fmla="*/ 1089427 w 4686737"/>
              <a:gd name="connsiteY19" fmla="*/ 700215 h 1092101"/>
              <a:gd name="connsiteX20" fmla="*/ 1019089 w 4686737"/>
              <a:gd name="connsiteY20" fmla="*/ 680118 h 1092101"/>
              <a:gd name="connsiteX21" fmla="*/ 928654 w 4686737"/>
              <a:gd name="connsiteY21" fmla="*/ 660022 h 1092101"/>
              <a:gd name="connsiteX22" fmla="*/ 888460 w 4686737"/>
              <a:gd name="connsiteY22" fmla="*/ 649973 h 1092101"/>
              <a:gd name="connsiteX23" fmla="*/ 838219 w 4686737"/>
              <a:gd name="connsiteY23" fmla="*/ 639925 h 1092101"/>
              <a:gd name="connsiteX24" fmla="*/ 657348 w 4686737"/>
              <a:gd name="connsiteY24" fmla="*/ 619828 h 1092101"/>
              <a:gd name="connsiteX25" fmla="*/ 295608 w 4686737"/>
              <a:gd name="connsiteY25" fmla="*/ 619828 h 1092101"/>
              <a:gd name="connsiteX26" fmla="*/ 265463 w 4686737"/>
              <a:gd name="connsiteY26" fmla="*/ 629877 h 1092101"/>
              <a:gd name="connsiteX27" fmla="*/ 205173 w 4686737"/>
              <a:gd name="connsiteY27" fmla="*/ 670070 h 1092101"/>
              <a:gd name="connsiteX28" fmla="*/ 104689 w 4686737"/>
              <a:gd name="connsiteY28" fmla="*/ 700215 h 1092101"/>
              <a:gd name="connsiteX29" fmla="*/ 74544 w 4686737"/>
              <a:gd name="connsiteY29" fmla="*/ 710264 h 1092101"/>
              <a:gd name="connsiteX30" fmla="*/ 44399 w 4686737"/>
              <a:gd name="connsiteY30" fmla="*/ 720312 h 1092101"/>
              <a:gd name="connsiteX31" fmla="*/ 24302 w 4686737"/>
              <a:gd name="connsiteY31" fmla="*/ 901182 h 1092101"/>
              <a:gd name="connsiteX32" fmla="*/ 54447 w 4686737"/>
              <a:gd name="connsiteY32" fmla="*/ 961472 h 1092101"/>
              <a:gd name="connsiteX33" fmla="*/ 84592 w 4686737"/>
              <a:gd name="connsiteY33" fmla="*/ 991617 h 1092101"/>
              <a:gd name="connsiteX34" fmla="*/ 114737 w 4686737"/>
              <a:gd name="connsiteY34" fmla="*/ 1001666 h 1092101"/>
              <a:gd name="connsiteX35" fmla="*/ 175027 w 4686737"/>
              <a:gd name="connsiteY35" fmla="*/ 1041859 h 1092101"/>
              <a:gd name="connsiteX36" fmla="*/ 235318 w 4686737"/>
              <a:gd name="connsiteY36" fmla="*/ 1051907 h 1092101"/>
              <a:gd name="connsiteX37" fmla="*/ 305656 w 4686737"/>
              <a:gd name="connsiteY37" fmla="*/ 1072004 h 1092101"/>
              <a:gd name="connsiteX38" fmla="*/ 355898 w 4686737"/>
              <a:gd name="connsiteY38" fmla="*/ 1082053 h 1092101"/>
              <a:gd name="connsiteX39" fmla="*/ 908557 w 4686737"/>
              <a:gd name="connsiteY39" fmla="*/ 1072004 h 1092101"/>
              <a:gd name="connsiteX40" fmla="*/ 1039186 w 4686737"/>
              <a:gd name="connsiteY40" fmla="*/ 1061956 h 1092101"/>
              <a:gd name="connsiteX41" fmla="*/ 2023924 w 4686737"/>
              <a:gd name="connsiteY41" fmla="*/ 1041859 h 1092101"/>
              <a:gd name="connsiteX42" fmla="*/ 2144504 w 4686737"/>
              <a:gd name="connsiteY42" fmla="*/ 1031811 h 1092101"/>
              <a:gd name="connsiteX43" fmla="*/ 2204795 w 4686737"/>
              <a:gd name="connsiteY43" fmla="*/ 1021762 h 1092101"/>
              <a:gd name="connsiteX44" fmla="*/ 2596680 w 4686737"/>
              <a:gd name="connsiteY44" fmla="*/ 1031811 h 1092101"/>
              <a:gd name="connsiteX45" fmla="*/ 2878034 w 4686737"/>
              <a:gd name="connsiteY45" fmla="*/ 1051907 h 1092101"/>
              <a:gd name="connsiteX46" fmla="*/ 2998614 w 4686737"/>
              <a:gd name="connsiteY46" fmla="*/ 1072004 h 1092101"/>
              <a:gd name="connsiteX47" fmla="*/ 3531177 w 4686737"/>
              <a:gd name="connsiteY47" fmla="*/ 1082053 h 1092101"/>
              <a:gd name="connsiteX48" fmla="*/ 3782386 w 4686737"/>
              <a:gd name="connsiteY48" fmla="*/ 1092101 h 1092101"/>
              <a:gd name="connsiteX49" fmla="*/ 4335045 w 4686737"/>
              <a:gd name="connsiteY49" fmla="*/ 1072004 h 1092101"/>
              <a:gd name="connsiteX50" fmla="*/ 4375238 w 4686737"/>
              <a:gd name="connsiteY50" fmla="*/ 1061956 h 1092101"/>
              <a:gd name="connsiteX51" fmla="*/ 4445577 w 4686737"/>
              <a:gd name="connsiteY51" fmla="*/ 1041859 h 1092101"/>
              <a:gd name="connsiteX52" fmla="*/ 4475722 w 4686737"/>
              <a:gd name="connsiteY52" fmla="*/ 1021762 h 1092101"/>
              <a:gd name="connsiteX53" fmla="*/ 4536012 w 4686737"/>
              <a:gd name="connsiteY53" fmla="*/ 991617 h 1092101"/>
              <a:gd name="connsiteX54" fmla="*/ 4576206 w 4686737"/>
              <a:gd name="connsiteY54" fmla="*/ 931327 h 1092101"/>
              <a:gd name="connsiteX55" fmla="*/ 4606351 w 4686737"/>
              <a:gd name="connsiteY55" fmla="*/ 860989 h 1092101"/>
              <a:gd name="connsiteX56" fmla="*/ 4646544 w 4686737"/>
              <a:gd name="connsiteY56" fmla="*/ 790650 h 1092101"/>
              <a:gd name="connsiteX57" fmla="*/ 4676689 w 4686737"/>
              <a:gd name="connsiteY57" fmla="*/ 690167 h 1092101"/>
              <a:gd name="connsiteX58" fmla="*/ 4686737 w 4686737"/>
              <a:gd name="connsiteY58" fmla="*/ 660022 h 1092101"/>
              <a:gd name="connsiteX59" fmla="*/ 4666641 w 4686737"/>
              <a:gd name="connsiteY59" fmla="*/ 378668 h 1092101"/>
              <a:gd name="connsiteX60" fmla="*/ 4656592 w 4686737"/>
              <a:gd name="connsiteY60" fmla="*/ 338475 h 1092101"/>
              <a:gd name="connsiteX61" fmla="*/ 4636496 w 4686737"/>
              <a:gd name="connsiteY61" fmla="*/ 298281 h 1092101"/>
              <a:gd name="connsiteX62" fmla="*/ 4586254 w 4686737"/>
              <a:gd name="connsiteY62" fmla="*/ 207846 h 1092101"/>
              <a:gd name="connsiteX63" fmla="*/ 4485770 w 4686737"/>
              <a:gd name="connsiteY63" fmla="*/ 137507 h 1092101"/>
              <a:gd name="connsiteX64" fmla="*/ 4425480 w 4686737"/>
              <a:gd name="connsiteY64" fmla="*/ 87266 h 1092101"/>
              <a:gd name="connsiteX65" fmla="*/ 4365190 w 4686737"/>
              <a:gd name="connsiteY65" fmla="*/ 77217 h 1092101"/>
              <a:gd name="connsiteX66" fmla="*/ 4204417 w 4686737"/>
              <a:gd name="connsiteY66" fmla="*/ 67169 h 1092101"/>
              <a:gd name="connsiteX67" fmla="*/ 4083836 w 4686737"/>
              <a:gd name="connsiteY67" fmla="*/ 47072 h 1092101"/>
              <a:gd name="connsiteX68" fmla="*/ 3973304 w 4686737"/>
              <a:gd name="connsiteY68" fmla="*/ 26976 h 1092101"/>
              <a:gd name="connsiteX69" fmla="*/ 3832627 w 4686737"/>
              <a:gd name="connsiteY69" fmla="*/ 16927 h 1092101"/>
              <a:gd name="connsiteX70" fmla="*/ 3541225 w 4686737"/>
              <a:gd name="connsiteY70" fmla="*/ 16927 h 1092101"/>
              <a:gd name="connsiteX71" fmla="*/ 3249823 w 4686737"/>
              <a:gd name="connsiteY71" fmla="*/ 37024 h 1092101"/>
              <a:gd name="connsiteX72" fmla="*/ 2727309 w 4686737"/>
              <a:gd name="connsiteY72" fmla="*/ 57121 h 1092101"/>
              <a:gd name="connsiteX73" fmla="*/ 2697164 w 4686737"/>
              <a:gd name="connsiteY73" fmla="*/ 67169 h 1092101"/>
              <a:gd name="connsiteX74" fmla="*/ 2677067 w 4686737"/>
              <a:gd name="connsiteY74" fmla="*/ 77217 h 1092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4686737" h="1092101">
                <a:moveTo>
                  <a:pt x="2677067" y="77217"/>
                </a:moveTo>
                <a:cubicBezTo>
                  <a:pt x="2663669" y="77217"/>
                  <a:pt x="2636699" y="71438"/>
                  <a:pt x="2616777" y="67169"/>
                </a:cubicBezTo>
                <a:cubicBezTo>
                  <a:pt x="2589770" y="61382"/>
                  <a:pt x="2563186" y="53771"/>
                  <a:pt x="2536390" y="47072"/>
                </a:cubicBezTo>
                <a:cubicBezTo>
                  <a:pt x="2522992" y="43723"/>
                  <a:pt x="2509868" y="38977"/>
                  <a:pt x="2496197" y="37024"/>
                </a:cubicBezTo>
                <a:cubicBezTo>
                  <a:pt x="2395832" y="22687"/>
                  <a:pt x="2449397" y="29592"/>
                  <a:pt x="2335423" y="16927"/>
                </a:cubicBezTo>
                <a:cubicBezTo>
                  <a:pt x="2298579" y="20277"/>
                  <a:pt x="2261562" y="22086"/>
                  <a:pt x="2224891" y="26976"/>
                </a:cubicBezTo>
                <a:cubicBezTo>
                  <a:pt x="2211202" y="28801"/>
                  <a:pt x="2197050" y="30848"/>
                  <a:pt x="2184698" y="37024"/>
                </a:cubicBezTo>
                <a:cubicBezTo>
                  <a:pt x="2163095" y="47826"/>
                  <a:pt x="2124408" y="77217"/>
                  <a:pt x="2124408" y="77217"/>
                </a:cubicBezTo>
                <a:cubicBezTo>
                  <a:pt x="2082638" y="202524"/>
                  <a:pt x="2115342" y="86998"/>
                  <a:pt x="2094263" y="308329"/>
                </a:cubicBezTo>
                <a:cubicBezTo>
                  <a:pt x="2092969" y="321912"/>
                  <a:pt x="2067270" y="407762"/>
                  <a:pt x="2064118" y="408813"/>
                </a:cubicBezTo>
                <a:lnTo>
                  <a:pt x="2033973" y="418861"/>
                </a:lnTo>
                <a:cubicBezTo>
                  <a:pt x="2023924" y="425560"/>
                  <a:pt x="2014629" y="433557"/>
                  <a:pt x="2003827" y="438958"/>
                </a:cubicBezTo>
                <a:cubicBezTo>
                  <a:pt x="1994353" y="443695"/>
                  <a:pt x="1984262" y="448502"/>
                  <a:pt x="1973682" y="449006"/>
                </a:cubicBezTo>
                <a:cubicBezTo>
                  <a:pt x="1843159" y="455222"/>
                  <a:pt x="1712425" y="455705"/>
                  <a:pt x="1581797" y="459055"/>
                </a:cubicBezTo>
                <a:cubicBezTo>
                  <a:pt x="1578447" y="469103"/>
                  <a:pt x="1576485" y="479726"/>
                  <a:pt x="1571748" y="489200"/>
                </a:cubicBezTo>
                <a:cubicBezTo>
                  <a:pt x="1566347" y="500002"/>
                  <a:pt x="1553637" y="507433"/>
                  <a:pt x="1551652" y="519345"/>
                </a:cubicBezTo>
                <a:cubicBezTo>
                  <a:pt x="1543374" y="569013"/>
                  <a:pt x="1553136" y="621055"/>
                  <a:pt x="1541603" y="670070"/>
                </a:cubicBezTo>
                <a:cubicBezTo>
                  <a:pt x="1538837" y="681826"/>
                  <a:pt x="1522260" y="684766"/>
                  <a:pt x="1511458" y="690167"/>
                </a:cubicBezTo>
                <a:cubicBezTo>
                  <a:pt x="1483400" y="704196"/>
                  <a:pt x="1436891" y="706561"/>
                  <a:pt x="1410975" y="710264"/>
                </a:cubicBezTo>
                <a:cubicBezTo>
                  <a:pt x="1303792" y="706914"/>
                  <a:pt x="1196497" y="706163"/>
                  <a:pt x="1089427" y="700215"/>
                </a:cubicBezTo>
                <a:cubicBezTo>
                  <a:pt x="1069924" y="699131"/>
                  <a:pt x="1038586" y="685689"/>
                  <a:pt x="1019089" y="680118"/>
                </a:cubicBezTo>
                <a:cubicBezTo>
                  <a:pt x="976207" y="667866"/>
                  <a:pt x="975273" y="670382"/>
                  <a:pt x="928654" y="660022"/>
                </a:cubicBezTo>
                <a:cubicBezTo>
                  <a:pt x="915172" y="657026"/>
                  <a:pt x="901942" y="652969"/>
                  <a:pt x="888460" y="649973"/>
                </a:cubicBezTo>
                <a:cubicBezTo>
                  <a:pt x="871788" y="646268"/>
                  <a:pt x="855154" y="642134"/>
                  <a:pt x="838219" y="639925"/>
                </a:cubicBezTo>
                <a:cubicBezTo>
                  <a:pt x="778067" y="632079"/>
                  <a:pt x="657348" y="619828"/>
                  <a:pt x="657348" y="619828"/>
                </a:cubicBezTo>
                <a:cubicBezTo>
                  <a:pt x="524423" y="575521"/>
                  <a:pt x="615568" y="602052"/>
                  <a:pt x="295608" y="619828"/>
                </a:cubicBezTo>
                <a:cubicBezTo>
                  <a:pt x="285032" y="620416"/>
                  <a:pt x="274722" y="624733"/>
                  <a:pt x="265463" y="629877"/>
                </a:cubicBezTo>
                <a:cubicBezTo>
                  <a:pt x="244349" y="641607"/>
                  <a:pt x="228605" y="664212"/>
                  <a:pt x="205173" y="670070"/>
                </a:cubicBezTo>
                <a:cubicBezTo>
                  <a:pt x="144431" y="685255"/>
                  <a:pt x="178076" y="675752"/>
                  <a:pt x="104689" y="700215"/>
                </a:cubicBezTo>
                <a:lnTo>
                  <a:pt x="74544" y="710264"/>
                </a:lnTo>
                <a:lnTo>
                  <a:pt x="44399" y="720312"/>
                </a:lnTo>
                <a:cubicBezTo>
                  <a:pt x="-28870" y="769159"/>
                  <a:pt x="6594" y="732960"/>
                  <a:pt x="24302" y="901182"/>
                </a:cubicBezTo>
                <a:cubicBezTo>
                  <a:pt x="26486" y="921928"/>
                  <a:pt x="41798" y="946293"/>
                  <a:pt x="54447" y="961472"/>
                </a:cubicBezTo>
                <a:cubicBezTo>
                  <a:pt x="63544" y="972389"/>
                  <a:pt x="72768" y="983734"/>
                  <a:pt x="84592" y="991617"/>
                </a:cubicBezTo>
                <a:cubicBezTo>
                  <a:pt x="93405" y="997492"/>
                  <a:pt x="105478" y="996522"/>
                  <a:pt x="114737" y="1001666"/>
                </a:cubicBezTo>
                <a:cubicBezTo>
                  <a:pt x="135851" y="1013396"/>
                  <a:pt x="151202" y="1037888"/>
                  <a:pt x="175027" y="1041859"/>
                </a:cubicBezTo>
                <a:cubicBezTo>
                  <a:pt x="195124" y="1045208"/>
                  <a:pt x="215339" y="1047911"/>
                  <a:pt x="235318" y="1051907"/>
                </a:cubicBezTo>
                <a:cubicBezTo>
                  <a:pt x="329262" y="1070696"/>
                  <a:pt x="229066" y="1052856"/>
                  <a:pt x="305656" y="1072004"/>
                </a:cubicBezTo>
                <a:cubicBezTo>
                  <a:pt x="322225" y="1076146"/>
                  <a:pt x="339151" y="1078703"/>
                  <a:pt x="355898" y="1082053"/>
                </a:cubicBezTo>
                <a:lnTo>
                  <a:pt x="908557" y="1072004"/>
                </a:lnTo>
                <a:cubicBezTo>
                  <a:pt x="952210" y="1070720"/>
                  <a:pt x="995530" y="1063136"/>
                  <a:pt x="1039186" y="1061956"/>
                </a:cubicBezTo>
                <a:lnTo>
                  <a:pt x="2023924" y="1041859"/>
                </a:lnTo>
                <a:cubicBezTo>
                  <a:pt x="2064117" y="1038510"/>
                  <a:pt x="2104418" y="1036265"/>
                  <a:pt x="2144504" y="1031811"/>
                </a:cubicBezTo>
                <a:cubicBezTo>
                  <a:pt x="2164754" y="1029561"/>
                  <a:pt x="2184421" y="1021762"/>
                  <a:pt x="2204795" y="1021762"/>
                </a:cubicBezTo>
                <a:cubicBezTo>
                  <a:pt x="2335466" y="1021762"/>
                  <a:pt x="2466052" y="1028461"/>
                  <a:pt x="2596680" y="1031811"/>
                </a:cubicBezTo>
                <a:cubicBezTo>
                  <a:pt x="2704196" y="1037470"/>
                  <a:pt x="2778371" y="1037669"/>
                  <a:pt x="2878034" y="1051907"/>
                </a:cubicBezTo>
                <a:cubicBezTo>
                  <a:pt x="2918372" y="1057670"/>
                  <a:pt x="2957873" y="1071235"/>
                  <a:pt x="2998614" y="1072004"/>
                </a:cubicBezTo>
                <a:lnTo>
                  <a:pt x="3531177" y="1082053"/>
                </a:lnTo>
                <a:cubicBezTo>
                  <a:pt x="3614913" y="1085402"/>
                  <a:pt x="3698583" y="1092101"/>
                  <a:pt x="3782386" y="1092101"/>
                </a:cubicBezTo>
                <a:cubicBezTo>
                  <a:pt x="4122967" y="1092101"/>
                  <a:pt x="4107802" y="1090942"/>
                  <a:pt x="4335045" y="1072004"/>
                </a:cubicBezTo>
                <a:cubicBezTo>
                  <a:pt x="4348443" y="1068655"/>
                  <a:pt x="4361959" y="1065750"/>
                  <a:pt x="4375238" y="1061956"/>
                </a:cubicBezTo>
                <a:cubicBezTo>
                  <a:pt x="4476146" y="1033125"/>
                  <a:pt x="4319931" y="1073270"/>
                  <a:pt x="4445577" y="1041859"/>
                </a:cubicBezTo>
                <a:cubicBezTo>
                  <a:pt x="4455625" y="1035160"/>
                  <a:pt x="4464920" y="1027163"/>
                  <a:pt x="4475722" y="1021762"/>
                </a:cubicBezTo>
                <a:cubicBezTo>
                  <a:pt x="4558926" y="980160"/>
                  <a:pt x="4449620" y="1049213"/>
                  <a:pt x="4536012" y="991617"/>
                </a:cubicBezTo>
                <a:cubicBezTo>
                  <a:pt x="4549410" y="971520"/>
                  <a:pt x="4568568" y="954241"/>
                  <a:pt x="4576206" y="931327"/>
                </a:cubicBezTo>
                <a:cubicBezTo>
                  <a:pt x="4587480" y="897505"/>
                  <a:pt x="4586482" y="895759"/>
                  <a:pt x="4606351" y="860989"/>
                </a:cubicBezTo>
                <a:cubicBezTo>
                  <a:pt x="4663157" y="761579"/>
                  <a:pt x="4585819" y="912101"/>
                  <a:pt x="4646544" y="790650"/>
                </a:cubicBezTo>
                <a:cubicBezTo>
                  <a:pt x="4661730" y="729903"/>
                  <a:pt x="4652224" y="763563"/>
                  <a:pt x="4676689" y="690167"/>
                </a:cubicBezTo>
                <a:lnTo>
                  <a:pt x="4686737" y="660022"/>
                </a:lnTo>
                <a:cubicBezTo>
                  <a:pt x="4679020" y="482526"/>
                  <a:pt x="4691130" y="488868"/>
                  <a:pt x="4666641" y="378668"/>
                </a:cubicBezTo>
                <a:cubicBezTo>
                  <a:pt x="4663645" y="365187"/>
                  <a:pt x="4661441" y="351406"/>
                  <a:pt x="4656592" y="338475"/>
                </a:cubicBezTo>
                <a:cubicBezTo>
                  <a:pt x="4651332" y="324449"/>
                  <a:pt x="4642397" y="312049"/>
                  <a:pt x="4636496" y="298281"/>
                </a:cubicBezTo>
                <a:cubicBezTo>
                  <a:pt x="4617544" y="254060"/>
                  <a:pt x="4635205" y="256796"/>
                  <a:pt x="4586254" y="207846"/>
                </a:cubicBezTo>
                <a:cubicBezTo>
                  <a:pt x="4497604" y="119198"/>
                  <a:pt x="4601628" y="214747"/>
                  <a:pt x="4485770" y="137507"/>
                </a:cubicBezTo>
                <a:cubicBezTo>
                  <a:pt x="4457784" y="118849"/>
                  <a:pt x="4458357" y="98225"/>
                  <a:pt x="4425480" y="87266"/>
                </a:cubicBezTo>
                <a:cubicBezTo>
                  <a:pt x="4406152" y="80823"/>
                  <a:pt x="4385480" y="79062"/>
                  <a:pt x="4365190" y="77217"/>
                </a:cubicBezTo>
                <a:cubicBezTo>
                  <a:pt x="4311715" y="72356"/>
                  <a:pt x="4258008" y="70518"/>
                  <a:pt x="4204417" y="67169"/>
                </a:cubicBezTo>
                <a:cubicBezTo>
                  <a:pt x="4113964" y="44557"/>
                  <a:pt x="4224975" y="70596"/>
                  <a:pt x="4083836" y="47072"/>
                </a:cubicBezTo>
                <a:cubicBezTo>
                  <a:pt x="3979628" y="29704"/>
                  <a:pt x="4127695" y="41680"/>
                  <a:pt x="3973304" y="26976"/>
                </a:cubicBezTo>
                <a:cubicBezTo>
                  <a:pt x="3926504" y="22519"/>
                  <a:pt x="3879519" y="20277"/>
                  <a:pt x="3832627" y="16927"/>
                </a:cubicBezTo>
                <a:cubicBezTo>
                  <a:pt x="3713356" y="-12890"/>
                  <a:pt x="3792740" y="2954"/>
                  <a:pt x="3541225" y="16927"/>
                </a:cubicBezTo>
                <a:cubicBezTo>
                  <a:pt x="3444010" y="22328"/>
                  <a:pt x="3249823" y="37024"/>
                  <a:pt x="3249823" y="37024"/>
                </a:cubicBezTo>
                <a:cubicBezTo>
                  <a:pt x="3038968" y="79193"/>
                  <a:pt x="3273921" y="35256"/>
                  <a:pt x="2727309" y="57121"/>
                </a:cubicBezTo>
                <a:cubicBezTo>
                  <a:pt x="2716726" y="57544"/>
                  <a:pt x="2707550" y="65092"/>
                  <a:pt x="2697164" y="67169"/>
                </a:cubicBezTo>
                <a:cubicBezTo>
                  <a:pt x="2690595" y="68483"/>
                  <a:pt x="2690465" y="77217"/>
                  <a:pt x="2677067" y="77217"/>
                </a:cubicBezTo>
                <a:close/>
              </a:path>
            </a:pathLst>
          </a:custGeom>
          <a:solidFill>
            <a:srgbClr val="F0AD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ctagon 9"/>
          <p:cNvSpPr/>
          <p:nvPr/>
        </p:nvSpPr>
        <p:spPr>
          <a:xfrm>
            <a:off x="6135859" y="3677080"/>
            <a:ext cx="2719276" cy="1632939"/>
          </a:xfrm>
          <a:prstGeom prst="octagon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rgbClr val="0000FF"/>
                </a:solidFill>
                <a:latin typeface="Bahnschrift Light SemiCondensed" panose="020B0502040204020203" pitchFamily="34" charset="0"/>
                <a:cs typeface="Arial" panose="020B0604020202020204" pitchFamily="34" charset="0"/>
              </a:rPr>
              <a:t>SELECT</a:t>
            </a:r>
            <a:r>
              <a:rPr lang="en-US">
                <a:solidFill>
                  <a:prstClr val="black"/>
                </a:solidFill>
                <a:latin typeface="Bahnschrift Light SemiCondensed" panose="020B0502040204020203" pitchFamily="34" charset="0"/>
                <a:cs typeface="Arial" panose="020B0604020202020204" pitchFamily="34" charset="0"/>
              </a:rPr>
              <a:t> depNum </a:t>
            </a:r>
          </a:p>
          <a:p>
            <a:r>
              <a:rPr lang="en-US">
                <a:solidFill>
                  <a:srgbClr val="0000FF"/>
                </a:solidFill>
                <a:latin typeface="Bahnschrift Light SemiCondensed" panose="020B0502040204020203" pitchFamily="34" charset="0"/>
                <a:cs typeface="Arial" panose="020B0604020202020204" pitchFamily="34" charset="0"/>
              </a:rPr>
              <a:t>FROM</a:t>
            </a:r>
            <a:r>
              <a:rPr lang="en-US">
                <a:solidFill>
                  <a:prstClr val="black"/>
                </a:solidFill>
                <a:latin typeface="Bahnschrift Light SemiCondensed" panose="020B0502040204020203" pitchFamily="34" charset="0"/>
                <a:cs typeface="Arial" panose="020B0604020202020204" pitchFamily="34" charset="0"/>
              </a:rPr>
              <a:t> tblDepartment </a:t>
            </a:r>
          </a:p>
          <a:p>
            <a:r>
              <a:rPr lang="vi-VN">
                <a:solidFill>
                  <a:srgbClr val="0000FF"/>
                </a:solidFill>
                <a:latin typeface="Bahnschrift Light SemiCondensed" panose="020B0502040204020203" pitchFamily="34" charset="0"/>
                <a:cs typeface="Arial" panose="020B0604020202020204" pitchFamily="34" charset="0"/>
              </a:rPr>
              <a:t>WHERE</a:t>
            </a:r>
            <a:r>
              <a:rPr lang="vi-VN">
                <a:solidFill>
                  <a:prstClr val="black"/>
                </a:solidFill>
                <a:latin typeface="Bahnschrift Light SemiCondensed" panose="020B0502040204020203" pitchFamily="34" charset="0"/>
                <a:cs typeface="Arial" panose="020B0604020202020204" pitchFamily="34" charset="0"/>
              </a:rPr>
              <a:t> </a:t>
            </a:r>
            <a:r>
              <a:rPr lang="vi-VN" smtClean="0">
                <a:solidFill>
                  <a:prstClr val="black"/>
                </a:solidFill>
                <a:latin typeface="Bahnschrift Light SemiCondensed" panose="020B0502040204020203" pitchFamily="34" charset="0"/>
                <a:cs typeface="Arial" panose="020B0604020202020204" pitchFamily="34" charset="0"/>
              </a:rPr>
              <a:t>depName</a:t>
            </a:r>
            <a:r>
              <a:rPr lang="vi-VN" smtClean="0">
                <a:solidFill>
                  <a:srgbClr val="808080"/>
                </a:solidFill>
                <a:latin typeface="Bahnschrift Light SemiCondensed" panose="020B0502040204020203" pitchFamily="34" charset="0"/>
                <a:cs typeface="Arial" panose="020B0604020202020204" pitchFamily="34" charset="0"/>
              </a:rPr>
              <a:t>=</a:t>
            </a:r>
            <a:r>
              <a:rPr lang="vi-VN" smtClean="0">
                <a:solidFill>
                  <a:srgbClr val="FF0000"/>
                </a:solidFill>
                <a:latin typeface="Bahnschrift Light SemiCondensed" panose="020B0502040204020203" pitchFamily="34" charset="0"/>
                <a:cs typeface="Arial" panose="020B0604020202020204" pitchFamily="34" charset="0"/>
              </a:rPr>
              <a:t>N‘</a:t>
            </a:r>
            <a:r>
              <a:rPr lang="en-US" smtClean="0">
                <a:solidFill>
                  <a:srgbClr val="FF0000"/>
                </a:solidFill>
                <a:latin typeface="Bahnschrift Light SemiCondensed" panose="020B0502040204020203" pitchFamily="34" charset="0"/>
                <a:cs typeface="Arial" panose="020B0604020202020204" pitchFamily="34" charset="0"/>
              </a:rPr>
              <a:t>…</a:t>
            </a:r>
            <a:r>
              <a:rPr lang="vi-VN" smtClean="0">
                <a:solidFill>
                  <a:srgbClr val="FF0000"/>
                </a:solidFill>
                <a:latin typeface="Bahnschrift Light SemiCondensed" panose="020B0502040204020203" pitchFamily="34" charset="0"/>
                <a:cs typeface="Arial" panose="020B0604020202020204" pitchFamily="34" charset="0"/>
              </a:rPr>
              <a:t>'</a:t>
            </a:r>
            <a:endParaRPr lang="vi-VN">
              <a:solidFill>
                <a:srgbClr val="FF0000"/>
              </a:solidFill>
              <a:latin typeface="Bahnschrift Light SemiCondensed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662798" y="3828053"/>
            <a:ext cx="548975" cy="240423"/>
          </a:xfrm>
          <a:prstGeom prst="straightConnector1">
            <a:avLst/>
          </a:prstGeom>
          <a:ln w="98425" cmpd="tri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Example 11: </a:t>
            </a:r>
            <a:r>
              <a:rPr lang="en-US" dirty="0" smtClean="0"/>
              <a:t>Find the employees of </a:t>
            </a:r>
            <a:r>
              <a:rPr lang="en-US" i="1" dirty="0" smtClean="0"/>
              <a:t>Phòng Phần mềm trong nước </a:t>
            </a:r>
            <a:r>
              <a:rPr lang="en-US" dirty="0" smtClean="0"/>
              <a:t>department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Sub-queries that Produce Scalar Values</a:t>
            </a:r>
            <a:endParaRPr lang="en-US" dirty="0"/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78" y="2778169"/>
            <a:ext cx="4555768" cy="1270579"/>
          </a:xfrm>
          <a:prstGeom prst="rect">
            <a:avLst/>
          </a:prstGeom>
        </p:spPr>
      </p:pic>
      <p:sp>
        <p:nvSpPr>
          <p:cNvPr id="8" name="Freeform 7"/>
          <p:cNvSpPr/>
          <p:nvPr/>
        </p:nvSpPr>
        <p:spPr>
          <a:xfrm>
            <a:off x="1010678" y="2876998"/>
            <a:ext cx="4686737" cy="1092101"/>
          </a:xfrm>
          <a:custGeom>
            <a:avLst/>
            <a:gdLst>
              <a:gd name="connsiteX0" fmla="*/ 2677067 w 4686737"/>
              <a:gd name="connsiteY0" fmla="*/ 77217 h 1092101"/>
              <a:gd name="connsiteX1" fmla="*/ 2616777 w 4686737"/>
              <a:gd name="connsiteY1" fmla="*/ 67169 h 1092101"/>
              <a:gd name="connsiteX2" fmla="*/ 2536390 w 4686737"/>
              <a:gd name="connsiteY2" fmla="*/ 47072 h 1092101"/>
              <a:gd name="connsiteX3" fmla="*/ 2496197 w 4686737"/>
              <a:gd name="connsiteY3" fmla="*/ 37024 h 1092101"/>
              <a:gd name="connsiteX4" fmla="*/ 2335423 w 4686737"/>
              <a:gd name="connsiteY4" fmla="*/ 16927 h 1092101"/>
              <a:gd name="connsiteX5" fmla="*/ 2224891 w 4686737"/>
              <a:gd name="connsiteY5" fmla="*/ 26976 h 1092101"/>
              <a:gd name="connsiteX6" fmla="*/ 2184698 w 4686737"/>
              <a:gd name="connsiteY6" fmla="*/ 37024 h 1092101"/>
              <a:gd name="connsiteX7" fmla="*/ 2124408 w 4686737"/>
              <a:gd name="connsiteY7" fmla="*/ 77217 h 1092101"/>
              <a:gd name="connsiteX8" fmla="*/ 2094263 w 4686737"/>
              <a:gd name="connsiteY8" fmla="*/ 308329 h 1092101"/>
              <a:gd name="connsiteX9" fmla="*/ 2064118 w 4686737"/>
              <a:gd name="connsiteY9" fmla="*/ 408813 h 1092101"/>
              <a:gd name="connsiteX10" fmla="*/ 2033973 w 4686737"/>
              <a:gd name="connsiteY10" fmla="*/ 418861 h 1092101"/>
              <a:gd name="connsiteX11" fmla="*/ 2003827 w 4686737"/>
              <a:gd name="connsiteY11" fmla="*/ 438958 h 1092101"/>
              <a:gd name="connsiteX12" fmla="*/ 1973682 w 4686737"/>
              <a:gd name="connsiteY12" fmla="*/ 449006 h 1092101"/>
              <a:gd name="connsiteX13" fmla="*/ 1581797 w 4686737"/>
              <a:gd name="connsiteY13" fmla="*/ 459055 h 1092101"/>
              <a:gd name="connsiteX14" fmla="*/ 1571748 w 4686737"/>
              <a:gd name="connsiteY14" fmla="*/ 489200 h 1092101"/>
              <a:gd name="connsiteX15" fmla="*/ 1551652 w 4686737"/>
              <a:gd name="connsiteY15" fmla="*/ 519345 h 1092101"/>
              <a:gd name="connsiteX16" fmla="*/ 1541603 w 4686737"/>
              <a:gd name="connsiteY16" fmla="*/ 670070 h 1092101"/>
              <a:gd name="connsiteX17" fmla="*/ 1511458 w 4686737"/>
              <a:gd name="connsiteY17" fmla="*/ 690167 h 1092101"/>
              <a:gd name="connsiteX18" fmla="*/ 1410975 w 4686737"/>
              <a:gd name="connsiteY18" fmla="*/ 710264 h 1092101"/>
              <a:gd name="connsiteX19" fmla="*/ 1089427 w 4686737"/>
              <a:gd name="connsiteY19" fmla="*/ 700215 h 1092101"/>
              <a:gd name="connsiteX20" fmla="*/ 1019089 w 4686737"/>
              <a:gd name="connsiteY20" fmla="*/ 680118 h 1092101"/>
              <a:gd name="connsiteX21" fmla="*/ 928654 w 4686737"/>
              <a:gd name="connsiteY21" fmla="*/ 660022 h 1092101"/>
              <a:gd name="connsiteX22" fmla="*/ 888460 w 4686737"/>
              <a:gd name="connsiteY22" fmla="*/ 649973 h 1092101"/>
              <a:gd name="connsiteX23" fmla="*/ 838219 w 4686737"/>
              <a:gd name="connsiteY23" fmla="*/ 639925 h 1092101"/>
              <a:gd name="connsiteX24" fmla="*/ 657348 w 4686737"/>
              <a:gd name="connsiteY24" fmla="*/ 619828 h 1092101"/>
              <a:gd name="connsiteX25" fmla="*/ 295608 w 4686737"/>
              <a:gd name="connsiteY25" fmla="*/ 619828 h 1092101"/>
              <a:gd name="connsiteX26" fmla="*/ 265463 w 4686737"/>
              <a:gd name="connsiteY26" fmla="*/ 629877 h 1092101"/>
              <a:gd name="connsiteX27" fmla="*/ 205173 w 4686737"/>
              <a:gd name="connsiteY27" fmla="*/ 670070 h 1092101"/>
              <a:gd name="connsiteX28" fmla="*/ 104689 w 4686737"/>
              <a:gd name="connsiteY28" fmla="*/ 700215 h 1092101"/>
              <a:gd name="connsiteX29" fmla="*/ 74544 w 4686737"/>
              <a:gd name="connsiteY29" fmla="*/ 710264 h 1092101"/>
              <a:gd name="connsiteX30" fmla="*/ 44399 w 4686737"/>
              <a:gd name="connsiteY30" fmla="*/ 720312 h 1092101"/>
              <a:gd name="connsiteX31" fmla="*/ 24302 w 4686737"/>
              <a:gd name="connsiteY31" fmla="*/ 901182 h 1092101"/>
              <a:gd name="connsiteX32" fmla="*/ 54447 w 4686737"/>
              <a:gd name="connsiteY32" fmla="*/ 961472 h 1092101"/>
              <a:gd name="connsiteX33" fmla="*/ 84592 w 4686737"/>
              <a:gd name="connsiteY33" fmla="*/ 991617 h 1092101"/>
              <a:gd name="connsiteX34" fmla="*/ 114737 w 4686737"/>
              <a:gd name="connsiteY34" fmla="*/ 1001666 h 1092101"/>
              <a:gd name="connsiteX35" fmla="*/ 175027 w 4686737"/>
              <a:gd name="connsiteY35" fmla="*/ 1041859 h 1092101"/>
              <a:gd name="connsiteX36" fmla="*/ 235318 w 4686737"/>
              <a:gd name="connsiteY36" fmla="*/ 1051907 h 1092101"/>
              <a:gd name="connsiteX37" fmla="*/ 305656 w 4686737"/>
              <a:gd name="connsiteY37" fmla="*/ 1072004 h 1092101"/>
              <a:gd name="connsiteX38" fmla="*/ 355898 w 4686737"/>
              <a:gd name="connsiteY38" fmla="*/ 1082053 h 1092101"/>
              <a:gd name="connsiteX39" fmla="*/ 908557 w 4686737"/>
              <a:gd name="connsiteY39" fmla="*/ 1072004 h 1092101"/>
              <a:gd name="connsiteX40" fmla="*/ 1039186 w 4686737"/>
              <a:gd name="connsiteY40" fmla="*/ 1061956 h 1092101"/>
              <a:gd name="connsiteX41" fmla="*/ 2023924 w 4686737"/>
              <a:gd name="connsiteY41" fmla="*/ 1041859 h 1092101"/>
              <a:gd name="connsiteX42" fmla="*/ 2144504 w 4686737"/>
              <a:gd name="connsiteY42" fmla="*/ 1031811 h 1092101"/>
              <a:gd name="connsiteX43" fmla="*/ 2204795 w 4686737"/>
              <a:gd name="connsiteY43" fmla="*/ 1021762 h 1092101"/>
              <a:gd name="connsiteX44" fmla="*/ 2596680 w 4686737"/>
              <a:gd name="connsiteY44" fmla="*/ 1031811 h 1092101"/>
              <a:gd name="connsiteX45" fmla="*/ 2878034 w 4686737"/>
              <a:gd name="connsiteY45" fmla="*/ 1051907 h 1092101"/>
              <a:gd name="connsiteX46" fmla="*/ 2998614 w 4686737"/>
              <a:gd name="connsiteY46" fmla="*/ 1072004 h 1092101"/>
              <a:gd name="connsiteX47" fmla="*/ 3531177 w 4686737"/>
              <a:gd name="connsiteY47" fmla="*/ 1082053 h 1092101"/>
              <a:gd name="connsiteX48" fmla="*/ 3782386 w 4686737"/>
              <a:gd name="connsiteY48" fmla="*/ 1092101 h 1092101"/>
              <a:gd name="connsiteX49" fmla="*/ 4335045 w 4686737"/>
              <a:gd name="connsiteY49" fmla="*/ 1072004 h 1092101"/>
              <a:gd name="connsiteX50" fmla="*/ 4375238 w 4686737"/>
              <a:gd name="connsiteY50" fmla="*/ 1061956 h 1092101"/>
              <a:gd name="connsiteX51" fmla="*/ 4445577 w 4686737"/>
              <a:gd name="connsiteY51" fmla="*/ 1041859 h 1092101"/>
              <a:gd name="connsiteX52" fmla="*/ 4475722 w 4686737"/>
              <a:gd name="connsiteY52" fmla="*/ 1021762 h 1092101"/>
              <a:gd name="connsiteX53" fmla="*/ 4536012 w 4686737"/>
              <a:gd name="connsiteY53" fmla="*/ 991617 h 1092101"/>
              <a:gd name="connsiteX54" fmla="*/ 4576206 w 4686737"/>
              <a:gd name="connsiteY54" fmla="*/ 931327 h 1092101"/>
              <a:gd name="connsiteX55" fmla="*/ 4606351 w 4686737"/>
              <a:gd name="connsiteY55" fmla="*/ 860989 h 1092101"/>
              <a:gd name="connsiteX56" fmla="*/ 4646544 w 4686737"/>
              <a:gd name="connsiteY56" fmla="*/ 790650 h 1092101"/>
              <a:gd name="connsiteX57" fmla="*/ 4676689 w 4686737"/>
              <a:gd name="connsiteY57" fmla="*/ 690167 h 1092101"/>
              <a:gd name="connsiteX58" fmla="*/ 4686737 w 4686737"/>
              <a:gd name="connsiteY58" fmla="*/ 660022 h 1092101"/>
              <a:gd name="connsiteX59" fmla="*/ 4666641 w 4686737"/>
              <a:gd name="connsiteY59" fmla="*/ 378668 h 1092101"/>
              <a:gd name="connsiteX60" fmla="*/ 4656592 w 4686737"/>
              <a:gd name="connsiteY60" fmla="*/ 338475 h 1092101"/>
              <a:gd name="connsiteX61" fmla="*/ 4636496 w 4686737"/>
              <a:gd name="connsiteY61" fmla="*/ 298281 h 1092101"/>
              <a:gd name="connsiteX62" fmla="*/ 4586254 w 4686737"/>
              <a:gd name="connsiteY62" fmla="*/ 207846 h 1092101"/>
              <a:gd name="connsiteX63" fmla="*/ 4485770 w 4686737"/>
              <a:gd name="connsiteY63" fmla="*/ 137507 h 1092101"/>
              <a:gd name="connsiteX64" fmla="*/ 4425480 w 4686737"/>
              <a:gd name="connsiteY64" fmla="*/ 87266 h 1092101"/>
              <a:gd name="connsiteX65" fmla="*/ 4365190 w 4686737"/>
              <a:gd name="connsiteY65" fmla="*/ 77217 h 1092101"/>
              <a:gd name="connsiteX66" fmla="*/ 4204417 w 4686737"/>
              <a:gd name="connsiteY66" fmla="*/ 67169 h 1092101"/>
              <a:gd name="connsiteX67" fmla="*/ 4083836 w 4686737"/>
              <a:gd name="connsiteY67" fmla="*/ 47072 h 1092101"/>
              <a:gd name="connsiteX68" fmla="*/ 3973304 w 4686737"/>
              <a:gd name="connsiteY68" fmla="*/ 26976 h 1092101"/>
              <a:gd name="connsiteX69" fmla="*/ 3832627 w 4686737"/>
              <a:gd name="connsiteY69" fmla="*/ 16927 h 1092101"/>
              <a:gd name="connsiteX70" fmla="*/ 3541225 w 4686737"/>
              <a:gd name="connsiteY70" fmla="*/ 16927 h 1092101"/>
              <a:gd name="connsiteX71" fmla="*/ 3249823 w 4686737"/>
              <a:gd name="connsiteY71" fmla="*/ 37024 h 1092101"/>
              <a:gd name="connsiteX72" fmla="*/ 2727309 w 4686737"/>
              <a:gd name="connsiteY72" fmla="*/ 57121 h 1092101"/>
              <a:gd name="connsiteX73" fmla="*/ 2697164 w 4686737"/>
              <a:gd name="connsiteY73" fmla="*/ 67169 h 1092101"/>
              <a:gd name="connsiteX74" fmla="*/ 2677067 w 4686737"/>
              <a:gd name="connsiteY74" fmla="*/ 77217 h 1092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4686737" h="1092101">
                <a:moveTo>
                  <a:pt x="2677067" y="77217"/>
                </a:moveTo>
                <a:cubicBezTo>
                  <a:pt x="2663669" y="77217"/>
                  <a:pt x="2636699" y="71438"/>
                  <a:pt x="2616777" y="67169"/>
                </a:cubicBezTo>
                <a:cubicBezTo>
                  <a:pt x="2589770" y="61382"/>
                  <a:pt x="2563186" y="53771"/>
                  <a:pt x="2536390" y="47072"/>
                </a:cubicBezTo>
                <a:cubicBezTo>
                  <a:pt x="2522992" y="43723"/>
                  <a:pt x="2509868" y="38977"/>
                  <a:pt x="2496197" y="37024"/>
                </a:cubicBezTo>
                <a:cubicBezTo>
                  <a:pt x="2395832" y="22687"/>
                  <a:pt x="2449397" y="29592"/>
                  <a:pt x="2335423" y="16927"/>
                </a:cubicBezTo>
                <a:cubicBezTo>
                  <a:pt x="2298579" y="20277"/>
                  <a:pt x="2261562" y="22086"/>
                  <a:pt x="2224891" y="26976"/>
                </a:cubicBezTo>
                <a:cubicBezTo>
                  <a:pt x="2211202" y="28801"/>
                  <a:pt x="2197050" y="30848"/>
                  <a:pt x="2184698" y="37024"/>
                </a:cubicBezTo>
                <a:cubicBezTo>
                  <a:pt x="2163095" y="47826"/>
                  <a:pt x="2124408" y="77217"/>
                  <a:pt x="2124408" y="77217"/>
                </a:cubicBezTo>
                <a:cubicBezTo>
                  <a:pt x="2082638" y="202524"/>
                  <a:pt x="2115342" y="86998"/>
                  <a:pt x="2094263" y="308329"/>
                </a:cubicBezTo>
                <a:cubicBezTo>
                  <a:pt x="2092969" y="321912"/>
                  <a:pt x="2067270" y="407762"/>
                  <a:pt x="2064118" y="408813"/>
                </a:cubicBezTo>
                <a:lnTo>
                  <a:pt x="2033973" y="418861"/>
                </a:lnTo>
                <a:cubicBezTo>
                  <a:pt x="2023924" y="425560"/>
                  <a:pt x="2014629" y="433557"/>
                  <a:pt x="2003827" y="438958"/>
                </a:cubicBezTo>
                <a:cubicBezTo>
                  <a:pt x="1994353" y="443695"/>
                  <a:pt x="1984262" y="448502"/>
                  <a:pt x="1973682" y="449006"/>
                </a:cubicBezTo>
                <a:cubicBezTo>
                  <a:pt x="1843159" y="455222"/>
                  <a:pt x="1712425" y="455705"/>
                  <a:pt x="1581797" y="459055"/>
                </a:cubicBezTo>
                <a:cubicBezTo>
                  <a:pt x="1578447" y="469103"/>
                  <a:pt x="1576485" y="479726"/>
                  <a:pt x="1571748" y="489200"/>
                </a:cubicBezTo>
                <a:cubicBezTo>
                  <a:pt x="1566347" y="500002"/>
                  <a:pt x="1553637" y="507433"/>
                  <a:pt x="1551652" y="519345"/>
                </a:cubicBezTo>
                <a:cubicBezTo>
                  <a:pt x="1543374" y="569013"/>
                  <a:pt x="1553136" y="621055"/>
                  <a:pt x="1541603" y="670070"/>
                </a:cubicBezTo>
                <a:cubicBezTo>
                  <a:pt x="1538837" y="681826"/>
                  <a:pt x="1522260" y="684766"/>
                  <a:pt x="1511458" y="690167"/>
                </a:cubicBezTo>
                <a:cubicBezTo>
                  <a:pt x="1483400" y="704196"/>
                  <a:pt x="1436891" y="706561"/>
                  <a:pt x="1410975" y="710264"/>
                </a:cubicBezTo>
                <a:cubicBezTo>
                  <a:pt x="1303792" y="706914"/>
                  <a:pt x="1196497" y="706163"/>
                  <a:pt x="1089427" y="700215"/>
                </a:cubicBezTo>
                <a:cubicBezTo>
                  <a:pt x="1069924" y="699131"/>
                  <a:pt x="1038586" y="685689"/>
                  <a:pt x="1019089" y="680118"/>
                </a:cubicBezTo>
                <a:cubicBezTo>
                  <a:pt x="976207" y="667866"/>
                  <a:pt x="975273" y="670382"/>
                  <a:pt x="928654" y="660022"/>
                </a:cubicBezTo>
                <a:cubicBezTo>
                  <a:pt x="915172" y="657026"/>
                  <a:pt x="901942" y="652969"/>
                  <a:pt x="888460" y="649973"/>
                </a:cubicBezTo>
                <a:cubicBezTo>
                  <a:pt x="871788" y="646268"/>
                  <a:pt x="855154" y="642134"/>
                  <a:pt x="838219" y="639925"/>
                </a:cubicBezTo>
                <a:cubicBezTo>
                  <a:pt x="778067" y="632079"/>
                  <a:pt x="657348" y="619828"/>
                  <a:pt x="657348" y="619828"/>
                </a:cubicBezTo>
                <a:cubicBezTo>
                  <a:pt x="524423" y="575521"/>
                  <a:pt x="615568" y="602052"/>
                  <a:pt x="295608" y="619828"/>
                </a:cubicBezTo>
                <a:cubicBezTo>
                  <a:pt x="285032" y="620416"/>
                  <a:pt x="274722" y="624733"/>
                  <a:pt x="265463" y="629877"/>
                </a:cubicBezTo>
                <a:cubicBezTo>
                  <a:pt x="244349" y="641607"/>
                  <a:pt x="228605" y="664212"/>
                  <a:pt x="205173" y="670070"/>
                </a:cubicBezTo>
                <a:cubicBezTo>
                  <a:pt x="144431" y="685255"/>
                  <a:pt x="178076" y="675752"/>
                  <a:pt x="104689" y="700215"/>
                </a:cubicBezTo>
                <a:lnTo>
                  <a:pt x="74544" y="710264"/>
                </a:lnTo>
                <a:lnTo>
                  <a:pt x="44399" y="720312"/>
                </a:lnTo>
                <a:cubicBezTo>
                  <a:pt x="-28870" y="769159"/>
                  <a:pt x="6594" y="732960"/>
                  <a:pt x="24302" y="901182"/>
                </a:cubicBezTo>
                <a:cubicBezTo>
                  <a:pt x="26486" y="921928"/>
                  <a:pt x="41798" y="946293"/>
                  <a:pt x="54447" y="961472"/>
                </a:cubicBezTo>
                <a:cubicBezTo>
                  <a:pt x="63544" y="972389"/>
                  <a:pt x="72768" y="983734"/>
                  <a:pt x="84592" y="991617"/>
                </a:cubicBezTo>
                <a:cubicBezTo>
                  <a:pt x="93405" y="997492"/>
                  <a:pt x="105478" y="996522"/>
                  <a:pt x="114737" y="1001666"/>
                </a:cubicBezTo>
                <a:cubicBezTo>
                  <a:pt x="135851" y="1013396"/>
                  <a:pt x="151202" y="1037888"/>
                  <a:pt x="175027" y="1041859"/>
                </a:cubicBezTo>
                <a:cubicBezTo>
                  <a:pt x="195124" y="1045208"/>
                  <a:pt x="215339" y="1047911"/>
                  <a:pt x="235318" y="1051907"/>
                </a:cubicBezTo>
                <a:cubicBezTo>
                  <a:pt x="329262" y="1070696"/>
                  <a:pt x="229066" y="1052856"/>
                  <a:pt x="305656" y="1072004"/>
                </a:cubicBezTo>
                <a:cubicBezTo>
                  <a:pt x="322225" y="1076146"/>
                  <a:pt x="339151" y="1078703"/>
                  <a:pt x="355898" y="1082053"/>
                </a:cubicBezTo>
                <a:lnTo>
                  <a:pt x="908557" y="1072004"/>
                </a:lnTo>
                <a:cubicBezTo>
                  <a:pt x="952210" y="1070720"/>
                  <a:pt x="995530" y="1063136"/>
                  <a:pt x="1039186" y="1061956"/>
                </a:cubicBezTo>
                <a:lnTo>
                  <a:pt x="2023924" y="1041859"/>
                </a:lnTo>
                <a:cubicBezTo>
                  <a:pt x="2064117" y="1038510"/>
                  <a:pt x="2104418" y="1036265"/>
                  <a:pt x="2144504" y="1031811"/>
                </a:cubicBezTo>
                <a:cubicBezTo>
                  <a:pt x="2164754" y="1029561"/>
                  <a:pt x="2184421" y="1021762"/>
                  <a:pt x="2204795" y="1021762"/>
                </a:cubicBezTo>
                <a:cubicBezTo>
                  <a:pt x="2335466" y="1021762"/>
                  <a:pt x="2466052" y="1028461"/>
                  <a:pt x="2596680" y="1031811"/>
                </a:cubicBezTo>
                <a:cubicBezTo>
                  <a:pt x="2704196" y="1037470"/>
                  <a:pt x="2778371" y="1037669"/>
                  <a:pt x="2878034" y="1051907"/>
                </a:cubicBezTo>
                <a:cubicBezTo>
                  <a:pt x="2918372" y="1057670"/>
                  <a:pt x="2957873" y="1071235"/>
                  <a:pt x="2998614" y="1072004"/>
                </a:cubicBezTo>
                <a:lnTo>
                  <a:pt x="3531177" y="1082053"/>
                </a:lnTo>
                <a:cubicBezTo>
                  <a:pt x="3614913" y="1085402"/>
                  <a:pt x="3698583" y="1092101"/>
                  <a:pt x="3782386" y="1092101"/>
                </a:cubicBezTo>
                <a:cubicBezTo>
                  <a:pt x="4122967" y="1092101"/>
                  <a:pt x="4107802" y="1090942"/>
                  <a:pt x="4335045" y="1072004"/>
                </a:cubicBezTo>
                <a:cubicBezTo>
                  <a:pt x="4348443" y="1068655"/>
                  <a:pt x="4361959" y="1065750"/>
                  <a:pt x="4375238" y="1061956"/>
                </a:cubicBezTo>
                <a:cubicBezTo>
                  <a:pt x="4476146" y="1033125"/>
                  <a:pt x="4319931" y="1073270"/>
                  <a:pt x="4445577" y="1041859"/>
                </a:cubicBezTo>
                <a:cubicBezTo>
                  <a:pt x="4455625" y="1035160"/>
                  <a:pt x="4464920" y="1027163"/>
                  <a:pt x="4475722" y="1021762"/>
                </a:cubicBezTo>
                <a:cubicBezTo>
                  <a:pt x="4558926" y="980160"/>
                  <a:pt x="4449620" y="1049213"/>
                  <a:pt x="4536012" y="991617"/>
                </a:cubicBezTo>
                <a:cubicBezTo>
                  <a:pt x="4549410" y="971520"/>
                  <a:pt x="4568568" y="954241"/>
                  <a:pt x="4576206" y="931327"/>
                </a:cubicBezTo>
                <a:cubicBezTo>
                  <a:pt x="4587480" y="897505"/>
                  <a:pt x="4586482" y="895759"/>
                  <a:pt x="4606351" y="860989"/>
                </a:cubicBezTo>
                <a:cubicBezTo>
                  <a:pt x="4663157" y="761579"/>
                  <a:pt x="4585819" y="912101"/>
                  <a:pt x="4646544" y="790650"/>
                </a:cubicBezTo>
                <a:cubicBezTo>
                  <a:pt x="4661730" y="729903"/>
                  <a:pt x="4652224" y="763563"/>
                  <a:pt x="4676689" y="690167"/>
                </a:cubicBezTo>
                <a:lnTo>
                  <a:pt x="4686737" y="660022"/>
                </a:lnTo>
                <a:cubicBezTo>
                  <a:pt x="4679020" y="482526"/>
                  <a:pt x="4691130" y="488868"/>
                  <a:pt x="4666641" y="378668"/>
                </a:cubicBezTo>
                <a:cubicBezTo>
                  <a:pt x="4663645" y="365187"/>
                  <a:pt x="4661441" y="351406"/>
                  <a:pt x="4656592" y="338475"/>
                </a:cubicBezTo>
                <a:cubicBezTo>
                  <a:pt x="4651332" y="324449"/>
                  <a:pt x="4642397" y="312049"/>
                  <a:pt x="4636496" y="298281"/>
                </a:cubicBezTo>
                <a:cubicBezTo>
                  <a:pt x="4617544" y="254060"/>
                  <a:pt x="4635205" y="256796"/>
                  <a:pt x="4586254" y="207846"/>
                </a:cubicBezTo>
                <a:cubicBezTo>
                  <a:pt x="4497604" y="119198"/>
                  <a:pt x="4601628" y="214747"/>
                  <a:pt x="4485770" y="137507"/>
                </a:cubicBezTo>
                <a:cubicBezTo>
                  <a:pt x="4457784" y="118849"/>
                  <a:pt x="4458357" y="98225"/>
                  <a:pt x="4425480" y="87266"/>
                </a:cubicBezTo>
                <a:cubicBezTo>
                  <a:pt x="4406152" y="80823"/>
                  <a:pt x="4385480" y="79062"/>
                  <a:pt x="4365190" y="77217"/>
                </a:cubicBezTo>
                <a:cubicBezTo>
                  <a:pt x="4311715" y="72356"/>
                  <a:pt x="4258008" y="70518"/>
                  <a:pt x="4204417" y="67169"/>
                </a:cubicBezTo>
                <a:cubicBezTo>
                  <a:pt x="4113964" y="44557"/>
                  <a:pt x="4224975" y="70596"/>
                  <a:pt x="4083836" y="47072"/>
                </a:cubicBezTo>
                <a:cubicBezTo>
                  <a:pt x="3979628" y="29704"/>
                  <a:pt x="4127695" y="41680"/>
                  <a:pt x="3973304" y="26976"/>
                </a:cubicBezTo>
                <a:cubicBezTo>
                  <a:pt x="3926504" y="22519"/>
                  <a:pt x="3879519" y="20277"/>
                  <a:pt x="3832627" y="16927"/>
                </a:cubicBezTo>
                <a:cubicBezTo>
                  <a:pt x="3713356" y="-12890"/>
                  <a:pt x="3792740" y="2954"/>
                  <a:pt x="3541225" y="16927"/>
                </a:cubicBezTo>
                <a:cubicBezTo>
                  <a:pt x="3444010" y="22328"/>
                  <a:pt x="3249823" y="37024"/>
                  <a:pt x="3249823" y="37024"/>
                </a:cubicBezTo>
                <a:cubicBezTo>
                  <a:pt x="3038968" y="79193"/>
                  <a:pt x="3273921" y="35256"/>
                  <a:pt x="2727309" y="57121"/>
                </a:cubicBezTo>
                <a:cubicBezTo>
                  <a:pt x="2716726" y="57544"/>
                  <a:pt x="2707550" y="65092"/>
                  <a:pt x="2697164" y="67169"/>
                </a:cubicBezTo>
                <a:cubicBezTo>
                  <a:pt x="2690595" y="68483"/>
                  <a:pt x="2690465" y="77217"/>
                  <a:pt x="2677067" y="77217"/>
                </a:cubicBezTo>
                <a:close/>
              </a:path>
            </a:pathLst>
          </a:custGeom>
          <a:solidFill>
            <a:srgbClr val="F0AD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ctagon 9"/>
          <p:cNvSpPr/>
          <p:nvPr/>
        </p:nvSpPr>
        <p:spPr>
          <a:xfrm>
            <a:off x="6231870" y="3167661"/>
            <a:ext cx="2719276" cy="1251939"/>
          </a:xfrm>
          <a:prstGeom prst="octagon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rgbClr val="0000FF"/>
                </a:solidFill>
                <a:latin typeface="Bahnschrift Light SemiCondensed" panose="020B0502040204020203" pitchFamily="34" charset="0"/>
                <a:cs typeface="Arial" panose="020B0604020202020204" pitchFamily="34" charset="0"/>
              </a:rPr>
              <a:t>SELECT</a:t>
            </a:r>
            <a:r>
              <a:rPr lang="en-US">
                <a:solidFill>
                  <a:prstClr val="black"/>
                </a:solidFill>
                <a:latin typeface="Bahnschrift Light SemiCondensed" panose="020B0502040204020203" pitchFamily="34" charset="0"/>
                <a:cs typeface="Arial" panose="020B0604020202020204" pitchFamily="34" charset="0"/>
              </a:rPr>
              <a:t> depNum </a:t>
            </a:r>
          </a:p>
          <a:p>
            <a:r>
              <a:rPr lang="en-US">
                <a:solidFill>
                  <a:srgbClr val="0000FF"/>
                </a:solidFill>
                <a:latin typeface="Bahnschrift Light SemiCondensed" panose="020B0502040204020203" pitchFamily="34" charset="0"/>
                <a:cs typeface="Arial" panose="020B0604020202020204" pitchFamily="34" charset="0"/>
              </a:rPr>
              <a:t>FROM</a:t>
            </a:r>
            <a:r>
              <a:rPr lang="en-US">
                <a:solidFill>
                  <a:prstClr val="black"/>
                </a:solidFill>
                <a:latin typeface="Bahnschrift Light SemiCondensed" panose="020B0502040204020203" pitchFamily="34" charset="0"/>
                <a:cs typeface="Arial" panose="020B0604020202020204" pitchFamily="34" charset="0"/>
              </a:rPr>
              <a:t> tblDepartment </a:t>
            </a:r>
          </a:p>
          <a:p>
            <a:r>
              <a:rPr lang="vi-VN">
                <a:solidFill>
                  <a:srgbClr val="0000FF"/>
                </a:solidFill>
                <a:latin typeface="Bahnschrift Light SemiCondensed" panose="020B0502040204020203" pitchFamily="34" charset="0"/>
                <a:cs typeface="Arial" panose="020B0604020202020204" pitchFamily="34" charset="0"/>
              </a:rPr>
              <a:t>WHERE</a:t>
            </a:r>
            <a:r>
              <a:rPr lang="vi-VN">
                <a:solidFill>
                  <a:prstClr val="black"/>
                </a:solidFill>
                <a:latin typeface="Bahnschrift Light SemiCondensed" panose="020B0502040204020203" pitchFamily="34" charset="0"/>
                <a:cs typeface="Arial" panose="020B0604020202020204" pitchFamily="34" charset="0"/>
              </a:rPr>
              <a:t> </a:t>
            </a:r>
            <a:r>
              <a:rPr lang="vi-VN" smtClean="0">
                <a:solidFill>
                  <a:prstClr val="black"/>
                </a:solidFill>
                <a:latin typeface="Bahnschrift Light SemiCondensed" panose="020B0502040204020203" pitchFamily="34" charset="0"/>
                <a:cs typeface="Arial" panose="020B0604020202020204" pitchFamily="34" charset="0"/>
              </a:rPr>
              <a:t>depName</a:t>
            </a:r>
            <a:r>
              <a:rPr lang="vi-VN" smtClean="0">
                <a:solidFill>
                  <a:srgbClr val="808080"/>
                </a:solidFill>
                <a:latin typeface="Bahnschrift Light SemiCondensed" panose="020B0502040204020203" pitchFamily="34" charset="0"/>
                <a:cs typeface="Arial" panose="020B0604020202020204" pitchFamily="34" charset="0"/>
              </a:rPr>
              <a:t>=</a:t>
            </a:r>
            <a:r>
              <a:rPr lang="vi-VN" smtClean="0">
                <a:solidFill>
                  <a:srgbClr val="FF0000"/>
                </a:solidFill>
                <a:latin typeface="Bahnschrift Light SemiCondensed" panose="020B0502040204020203" pitchFamily="34" charset="0"/>
                <a:cs typeface="Arial" panose="020B0604020202020204" pitchFamily="34" charset="0"/>
              </a:rPr>
              <a:t>N‘</a:t>
            </a:r>
            <a:r>
              <a:rPr lang="en-US" smtClean="0">
                <a:solidFill>
                  <a:srgbClr val="FF0000"/>
                </a:solidFill>
                <a:latin typeface="Bahnschrift Light SemiCondensed" panose="020B0502040204020203" pitchFamily="34" charset="0"/>
                <a:cs typeface="Arial" panose="020B0604020202020204" pitchFamily="34" charset="0"/>
              </a:rPr>
              <a:t>…</a:t>
            </a:r>
            <a:r>
              <a:rPr lang="vi-VN" smtClean="0">
                <a:solidFill>
                  <a:srgbClr val="FF0000"/>
                </a:solidFill>
                <a:latin typeface="Bahnschrift Light SemiCondensed" panose="020B0502040204020203" pitchFamily="34" charset="0"/>
                <a:cs typeface="Arial" panose="020B0604020202020204" pitchFamily="34" charset="0"/>
              </a:rPr>
              <a:t>'</a:t>
            </a:r>
            <a:endParaRPr lang="vi-VN">
              <a:solidFill>
                <a:srgbClr val="FF0000"/>
              </a:solidFill>
              <a:latin typeface="Bahnschrift Light SemiCondensed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>
            <a:stCxn id="8" idx="57"/>
          </p:cNvCxnSpPr>
          <p:nvPr/>
        </p:nvCxnSpPr>
        <p:spPr>
          <a:xfrm>
            <a:off x="5687367" y="3567165"/>
            <a:ext cx="544503" cy="292230"/>
          </a:xfrm>
          <a:prstGeom prst="straightConnector1">
            <a:avLst/>
          </a:prstGeom>
          <a:ln w="98425" cmpd="tri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0678" y="4697587"/>
            <a:ext cx="768319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Straight Arrow Connector 13"/>
          <p:cNvCxnSpPr/>
          <p:nvPr/>
        </p:nvCxnSpPr>
        <p:spPr>
          <a:xfrm flipH="1">
            <a:off x="4114800" y="4187228"/>
            <a:ext cx="2117071" cy="922539"/>
          </a:xfrm>
          <a:prstGeom prst="straightConnector1">
            <a:avLst/>
          </a:prstGeom>
          <a:ln w="98425" cmpd="tri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2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Sub-queries that Produce Scalar Values</a:t>
            </a:r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6396" y="3124200"/>
            <a:ext cx="7224944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6395" y="4572000"/>
            <a:ext cx="7447371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1447800"/>
            <a:ext cx="6501162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Freeform 7"/>
          <p:cNvSpPr/>
          <p:nvPr/>
        </p:nvSpPr>
        <p:spPr>
          <a:xfrm>
            <a:off x="1985358" y="2130251"/>
            <a:ext cx="396101" cy="311498"/>
          </a:xfrm>
          <a:custGeom>
            <a:avLst/>
            <a:gdLst>
              <a:gd name="connsiteX0" fmla="*/ 215231 w 396101"/>
              <a:gd name="connsiteY0" fmla="*/ 10048 h 311498"/>
              <a:gd name="connsiteX1" fmla="*/ 84602 w 396101"/>
              <a:gd name="connsiteY1" fmla="*/ 20096 h 311498"/>
              <a:gd name="connsiteX2" fmla="*/ 54457 w 396101"/>
              <a:gd name="connsiteY2" fmla="*/ 30145 h 311498"/>
              <a:gd name="connsiteX3" fmla="*/ 14264 w 396101"/>
              <a:gd name="connsiteY3" fmla="*/ 90435 h 311498"/>
              <a:gd name="connsiteX4" fmla="*/ 14264 w 396101"/>
              <a:gd name="connsiteY4" fmla="*/ 221063 h 311498"/>
              <a:gd name="connsiteX5" fmla="*/ 74554 w 396101"/>
              <a:gd name="connsiteY5" fmla="*/ 261257 h 311498"/>
              <a:gd name="connsiteX6" fmla="*/ 164989 w 396101"/>
              <a:gd name="connsiteY6" fmla="*/ 291402 h 311498"/>
              <a:gd name="connsiteX7" fmla="*/ 195134 w 396101"/>
              <a:gd name="connsiteY7" fmla="*/ 301450 h 311498"/>
              <a:gd name="connsiteX8" fmla="*/ 235328 w 396101"/>
              <a:gd name="connsiteY8" fmla="*/ 311498 h 311498"/>
              <a:gd name="connsiteX9" fmla="*/ 315715 w 396101"/>
              <a:gd name="connsiteY9" fmla="*/ 301450 h 311498"/>
              <a:gd name="connsiteX10" fmla="*/ 355908 w 396101"/>
              <a:gd name="connsiteY10" fmla="*/ 241160 h 311498"/>
              <a:gd name="connsiteX11" fmla="*/ 386053 w 396101"/>
              <a:gd name="connsiteY11" fmla="*/ 200967 h 311498"/>
              <a:gd name="connsiteX12" fmla="*/ 396101 w 396101"/>
              <a:gd name="connsiteY12" fmla="*/ 170822 h 311498"/>
              <a:gd name="connsiteX13" fmla="*/ 365956 w 396101"/>
              <a:gd name="connsiteY13" fmla="*/ 100483 h 311498"/>
              <a:gd name="connsiteX14" fmla="*/ 305666 w 396101"/>
              <a:gd name="connsiteY14" fmla="*/ 60290 h 311498"/>
              <a:gd name="connsiteX15" fmla="*/ 285569 w 396101"/>
              <a:gd name="connsiteY15" fmla="*/ 30145 h 311498"/>
              <a:gd name="connsiteX16" fmla="*/ 255424 w 396101"/>
              <a:gd name="connsiteY16" fmla="*/ 20096 h 311498"/>
              <a:gd name="connsiteX17" fmla="*/ 225279 w 396101"/>
              <a:gd name="connsiteY17" fmla="*/ 0 h 311498"/>
              <a:gd name="connsiteX18" fmla="*/ 215231 w 396101"/>
              <a:gd name="connsiteY18" fmla="*/ 10048 h 31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6101" h="311498">
                <a:moveTo>
                  <a:pt x="215231" y="10048"/>
                </a:moveTo>
                <a:cubicBezTo>
                  <a:pt x="171688" y="13397"/>
                  <a:pt x="127936" y="14679"/>
                  <a:pt x="84602" y="20096"/>
                </a:cubicBezTo>
                <a:cubicBezTo>
                  <a:pt x="74092" y="21410"/>
                  <a:pt x="61947" y="22655"/>
                  <a:pt x="54457" y="30145"/>
                </a:cubicBezTo>
                <a:cubicBezTo>
                  <a:pt x="37378" y="47224"/>
                  <a:pt x="14264" y="90435"/>
                  <a:pt x="14264" y="90435"/>
                </a:cubicBezTo>
                <a:cubicBezTo>
                  <a:pt x="3286" y="134348"/>
                  <a:pt x="-11423" y="173359"/>
                  <a:pt x="14264" y="221063"/>
                </a:cubicBezTo>
                <a:cubicBezTo>
                  <a:pt x="25715" y="242329"/>
                  <a:pt x="51640" y="253619"/>
                  <a:pt x="74554" y="261257"/>
                </a:cubicBezTo>
                <a:lnTo>
                  <a:pt x="164989" y="291402"/>
                </a:lnTo>
                <a:cubicBezTo>
                  <a:pt x="175037" y="294751"/>
                  <a:pt x="184858" y="298881"/>
                  <a:pt x="195134" y="301450"/>
                </a:cubicBezTo>
                <a:lnTo>
                  <a:pt x="235328" y="311498"/>
                </a:lnTo>
                <a:cubicBezTo>
                  <a:pt x="262124" y="308149"/>
                  <a:pt x="290337" y="310678"/>
                  <a:pt x="315715" y="301450"/>
                </a:cubicBezTo>
                <a:cubicBezTo>
                  <a:pt x="353667" y="287650"/>
                  <a:pt x="341130" y="267021"/>
                  <a:pt x="355908" y="241160"/>
                </a:cubicBezTo>
                <a:cubicBezTo>
                  <a:pt x="364217" y="226619"/>
                  <a:pt x="376005" y="214365"/>
                  <a:pt x="386053" y="200967"/>
                </a:cubicBezTo>
                <a:cubicBezTo>
                  <a:pt x="389402" y="190919"/>
                  <a:pt x="396101" y="181414"/>
                  <a:pt x="396101" y="170822"/>
                </a:cubicBezTo>
                <a:cubicBezTo>
                  <a:pt x="396101" y="150105"/>
                  <a:pt x="382366" y="114841"/>
                  <a:pt x="365956" y="100483"/>
                </a:cubicBezTo>
                <a:cubicBezTo>
                  <a:pt x="347779" y="84578"/>
                  <a:pt x="305666" y="60290"/>
                  <a:pt x="305666" y="60290"/>
                </a:cubicBezTo>
                <a:cubicBezTo>
                  <a:pt x="298967" y="50242"/>
                  <a:pt x="294999" y="37689"/>
                  <a:pt x="285569" y="30145"/>
                </a:cubicBezTo>
                <a:cubicBezTo>
                  <a:pt x="277298" y="23528"/>
                  <a:pt x="264898" y="24833"/>
                  <a:pt x="255424" y="20096"/>
                </a:cubicBezTo>
                <a:cubicBezTo>
                  <a:pt x="244622" y="14695"/>
                  <a:pt x="233818" y="8539"/>
                  <a:pt x="225279" y="0"/>
                </a:cubicBezTo>
                <a:lnTo>
                  <a:pt x="215231" y="10048"/>
                </a:lnTo>
                <a:close/>
              </a:path>
            </a:pathLst>
          </a:custGeom>
          <a:solidFill>
            <a:srgbClr val="F0AD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2286000" y="3546231"/>
            <a:ext cx="685800" cy="343318"/>
          </a:xfrm>
          <a:custGeom>
            <a:avLst/>
            <a:gdLst>
              <a:gd name="connsiteX0" fmla="*/ 215231 w 396101"/>
              <a:gd name="connsiteY0" fmla="*/ 10048 h 311498"/>
              <a:gd name="connsiteX1" fmla="*/ 84602 w 396101"/>
              <a:gd name="connsiteY1" fmla="*/ 20096 h 311498"/>
              <a:gd name="connsiteX2" fmla="*/ 54457 w 396101"/>
              <a:gd name="connsiteY2" fmla="*/ 30145 h 311498"/>
              <a:gd name="connsiteX3" fmla="*/ 14264 w 396101"/>
              <a:gd name="connsiteY3" fmla="*/ 90435 h 311498"/>
              <a:gd name="connsiteX4" fmla="*/ 14264 w 396101"/>
              <a:gd name="connsiteY4" fmla="*/ 221063 h 311498"/>
              <a:gd name="connsiteX5" fmla="*/ 74554 w 396101"/>
              <a:gd name="connsiteY5" fmla="*/ 261257 h 311498"/>
              <a:gd name="connsiteX6" fmla="*/ 164989 w 396101"/>
              <a:gd name="connsiteY6" fmla="*/ 291402 h 311498"/>
              <a:gd name="connsiteX7" fmla="*/ 195134 w 396101"/>
              <a:gd name="connsiteY7" fmla="*/ 301450 h 311498"/>
              <a:gd name="connsiteX8" fmla="*/ 235328 w 396101"/>
              <a:gd name="connsiteY8" fmla="*/ 311498 h 311498"/>
              <a:gd name="connsiteX9" fmla="*/ 315715 w 396101"/>
              <a:gd name="connsiteY9" fmla="*/ 301450 h 311498"/>
              <a:gd name="connsiteX10" fmla="*/ 355908 w 396101"/>
              <a:gd name="connsiteY10" fmla="*/ 241160 h 311498"/>
              <a:gd name="connsiteX11" fmla="*/ 386053 w 396101"/>
              <a:gd name="connsiteY11" fmla="*/ 200967 h 311498"/>
              <a:gd name="connsiteX12" fmla="*/ 396101 w 396101"/>
              <a:gd name="connsiteY12" fmla="*/ 170822 h 311498"/>
              <a:gd name="connsiteX13" fmla="*/ 365956 w 396101"/>
              <a:gd name="connsiteY13" fmla="*/ 100483 h 311498"/>
              <a:gd name="connsiteX14" fmla="*/ 305666 w 396101"/>
              <a:gd name="connsiteY14" fmla="*/ 60290 h 311498"/>
              <a:gd name="connsiteX15" fmla="*/ 285569 w 396101"/>
              <a:gd name="connsiteY15" fmla="*/ 30145 h 311498"/>
              <a:gd name="connsiteX16" fmla="*/ 255424 w 396101"/>
              <a:gd name="connsiteY16" fmla="*/ 20096 h 311498"/>
              <a:gd name="connsiteX17" fmla="*/ 225279 w 396101"/>
              <a:gd name="connsiteY17" fmla="*/ 0 h 311498"/>
              <a:gd name="connsiteX18" fmla="*/ 215231 w 396101"/>
              <a:gd name="connsiteY18" fmla="*/ 10048 h 31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6101" h="311498">
                <a:moveTo>
                  <a:pt x="215231" y="10048"/>
                </a:moveTo>
                <a:cubicBezTo>
                  <a:pt x="171688" y="13397"/>
                  <a:pt x="127936" y="14679"/>
                  <a:pt x="84602" y="20096"/>
                </a:cubicBezTo>
                <a:cubicBezTo>
                  <a:pt x="74092" y="21410"/>
                  <a:pt x="61947" y="22655"/>
                  <a:pt x="54457" y="30145"/>
                </a:cubicBezTo>
                <a:cubicBezTo>
                  <a:pt x="37378" y="47224"/>
                  <a:pt x="14264" y="90435"/>
                  <a:pt x="14264" y="90435"/>
                </a:cubicBezTo>
                <a:cubicBezTo>
                  <a:pt x="3286" y="134348"/>
                  <a:pt x="-11423" y="173359"/>
                  <a:pt x="14264" y="221063"/>
                </a:cubicBezTo>
                <a:cubicBezTo>
                  <a:pt x="25715" y="242329"/>
                  <a:pt x="51640" y="253619"/>
                  <a:pt x="74554" y="261257"/>
                </a:cubicBezTo>
                <a:lnTo>
                  <a:pt x="164989" y="291402"/>
                </a:lnTo>
                <a:cubicBezTo>
                  <a:pt x="175037" y="294751"/>
                  <a:pt x="184858" y="298881"/>
                  <a:pt x="195134" y="301450"/>
                </a:cubicBezTo>
                <a:lnTo>
                  <a:pt x="235328" y="311498"/>
                </a:lnTo>
                <a:cubicBezTo>
                  <a:pt x="262124" y="308149"/>
                  <a:pt x="290337" y="310678"/>
                  <a:pt x="315715" y="301450"/>
                </a:cubicBezTo>
                <a:cubicBezTo>
                  <a:pt x="353667" y="287650"/>
                  <a:pt x="341130" y="267021"/>
                  <a:pt x="355908" y="241160"/>
                </a:cubicBezTo>
                <a:cubicBezTo>
                  <a:pt x="364217" y="226619"/>
                  <a:pt x="376005" y="214365"/>
                  <a:pt x="386053" y="200967"/>
                </a:cubicBezTo>
                <a:cubicBezTo>
                  <a:pt x="389402" y="190919"/>
                  <a:pt x="396101" y="181414"/>
                  <a:pt x="396101" y="170822"/>
                </a:cubicBezTo>
                <a:cubicBezTo>
                  <a:pt x="396101" y="150105"/>
                  <a:pt x="382366" y="114841"/>
                  <a:pt x="365956" y="100483"/>
                </a:cubicBezTo>
                <a:cubicBezTo>
                  <a:pt x="347779" y="84578"/>
                  <a:pt x="305666" y="60290"/>
                  <a:pt x="305666" y="60290"/>
                </a:cubicBezTo>
                <a:cubicBezTo>
                  <a:pt x="298967" y="50242"/>
                  <a:pt x="294999" y="37689"/>
                  <a:pt x="285569" y="30145"/>
                </a:cubicBezTo>
                <a:cubicBezTo>
                  <a:pt x="277298" y="23528"/>
                  <a:pt x="264898" y="24833"/>
                  <a:pt x="255424" y="20096"/>
                </a:cubicBezTo>
                <a:cubicBezTo>
                  <a:pt x="244622" y="14695"/>
                  <a:pt x="233818" y="8539"/>
                  <a:pt x="225279" y="0"/>
                </a:cubicBezTo>
                <a:lnTo>
                  <a:pt x="215231" y="10048"/>
                </a:lnTo>
                <a:close/>
              </a:path>
            </a:pathLst>
          </a:custGeom>
          <a:solidFill>
            <a:srgbClr val="F0AD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2368061" y="5123822"/>
            <a:ext cx="451339" cy="311498"/>
          </a:xfrm>
          <a:custGeom>
            <a:avLst/>
            <a:gdLst>
              <a:gd name="connsiteX0" fmla="*/ 215231 w 396101"/>
              <a:gd name="connsiteY0" fmla="*/ 10048 h 311498"/>
              <a:gd name="connsiteX1" fmla="*/ 84602 w 396101"/>
              <a:gd name="connsiteY1" fmla="*/ 20096 h 311498"/>
              <a:gd name="connsiteX2" fmla="*/ 54457 w 396101"/>
              <a:gd name="connsiteY2" fmla="*/ 30145 h 311498"/>
              <a:gd name="connsiteX3" fmla="*/ 14264 w 396101"/>
              <a:gd name="connsiteY3" fmla="*/ 90435 h 311498"/>
              <a:gd name="connsiteX4" fmla="*/ 14264 w 396101"/>
              <a:gd name="connsiteY4" fmla="*/ 221063 h 311498"/>
              <a:gd name="connsiteX5" fmla="*/ 74554 w 396101"/>
              <a:gd name="connsiteY5" fmla="*/ 261257 h 311498"/>
              <a:gd name="connsiteX6" fmla="*/ 164989 w 396101"/>
              <a:gd name="connsiteY6" fmla="*/ 291402 h 311498"/>
              <a:gd name="connsiteX7" fmla="*/ 195134 w 396101"/>
              <a:gd name="connsiteY7" fmla="*/ 301450 h 311498"/>
              <a:gd name="connsiteX8" fmla="*/ 235328 w 396101"/>
              <a:gd name="connsiteY8" fmla="*/ 311498 h 311498"/>
              <a:gd name="connsiteX9" fmla="*/ 315715 w 396101"/>
              <a:gd name="connsiteY9" fmla="*/ 301450 h 311498"/>
              <a:gd name="connsiteX10" fmla="*/ 355908 w 396101"/>
              <a:gd name="connsiteY10" fmla="*/ 241160 h 311498"/>
              <a:gd name="connsiteX11" fmla="*/ 386053 w 396101"/>
              <a:gd name="connsiteY11" fmla="*/ 200967 h 311498"/>
              <a:gd name="connsiteX12" fmla="*/ 396101 w 396101"/>
              <a:gd name="connsiteY12" fmla="*/ 170822 h 311498"/>
              <a:gd name="connsiteX13" fmla="*/ 365956 w 396101"/>
              <a:gd name="connsiteY13" fmla="*/ 100483 h 311498"/>
              <a:gd name="connsiteX14" fmla="*/ 305666 w 396101"/>
              <a:gd name="connsiteY14" fmla="*/ 60290 h 311498"/>
              <a:gd name="connsiteX15" fmla="*/ 285569 w 396101"/>
              <a:gd name="connsiteY15" fmla="*/ 30145 h 311498"/>
              <a:gd name="connsiteX16" fmla="*/ 255424 w 396101"/>
              <a:gd name="connsiteY16" fmla="*/ 20096 h 311498"/>
              <a:gd name="connsiteX17" fmla="*/ 225279 w 396101"/>
              <a:gd name="connsiteY17" fmla="*/ 0 h 311498"/>
              <a:gd name="connsiteX18" fmla="*/ 215231 w 396101"/>
              <a:gd name="connsiteY18" fmla="*/ 10048 h 31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6101" h="311498">
                <a:moveTo>
                  <a:pt x="215231" y="10048"/>
                </a:moveTo>
                <a:cubicBezTo>
                  <a:pt x="171688" y="13397"/>
                  <a:pt x="127936" y="14679"/>
                  <a:pt x="84602" y="20096"/>
                </a:cubicBezTo>
                <a:cubicBezTo>
                  <a:pt x="74092" y="21410"/>
                  <a:pt x="61947" y="22655"/>
                  <a:pt x="54457" y="30145"/>
                </a:cubicBezTo>
                <a:cubicBezTo>
                  <a:pt x="37378" y="47224"/>
                  <a:pt x="14264" y="90435"/>
                  <a:pt x="14264" y="90435"/>
                </a:cubicBezTo>
                <a:cubicBezTo>
                  <a:pt x="3286" y="134348"/>
                  <a:pt x="-11423" y="173359"/>
                  <a:pt x="14264" y="221063"/>
                </a:cubicBezTo>
                <a:cubicBezTo>
                  <a:pt x="25715" y="242329"/>
                  <a:pt x="51640" y="253619"/>
                  <a:pt x="74554" y="261257"/>
                </a:cubicBezTo>
                <a:lnTo>
                  <a:pt x="164989" y="291402"/>
                </a:lnTo>
                <a:cubicBezTo>
                  <a:pt x="175037" y="294751"/>
                  <a:pt x="184858" y="298881"/>
                  <a:pt x="195134" y="301450"/>
                </a:cubicBezTo>
                <a:lnTo>
                  <a:pt x="235328" y="311498"/>
                </a:lnTo>
                <a:cubicBezTo>
                  <a:pt x="262124" y="308149"/>
                  <a:pt x="290337" y="310678"/>
                  <a:pt x="315715" y="301450"/>
                </a:cubicBezTo>
                <a:cubicBezTo>
                  <a:pt x="353667" y="287650"/>
                  <a:pt x="341130" y="267021"/>
                  <a:pt x="355908" y="241160"/>
                </a:cubicBezTo>
                <a:cubicBezTo>
                  <a:pt x="364217" y="226619"/>
                  <a:pt x="376005" y="214365"/>
                  <a:pt x="386053" y="200967"/>
                </a:cubicBezTo>
                <a:cubicBezTo>
                  <a:pt x="389402" y="190919"/>
                  <a:pt x="396101" y="181414"/>
                  <a:pt x="396101" y="170822"/>
                </a:cubicBezTo>
                <a:cubicBezTo>
                  <a:pt x="396101" y="150105"/>
                  <a:pt x="382366" y="114841"/>
                  <a:pt x="365956" y="100483"/>
                </a:cubicBezTo>
                <a:cubicBezTo>
                  <a:pt x="347779" y="84578"/>
                  <a:pt x="305666" y="60290"/>
                  <a:pt x="305666" y="60290"/>
                </a:cubicBezTo>
                <a:cubicBezTo>
                  <a:pt x="298967" y="50242"/>
                  <a:pt x="294999" y="37689"/>
                  <a:pt x="285569" y="30145"/>
                </a:cubicBezTo>
                <a:cubicBezTo>
                  <a:pt x="277298" y="23528"/>
                  <a:pt x="264898" y="24833"/>
                  <a:pt x="255424" y="20096"/>
                </a:cubicBezTo>
                <a:cubicBezTo>
                  <a:pt x="244622" y="14695"/>
                  <a:pt x="233818" y="8539"/>
                  <a:pt x="225279" y="0"/>
                </a:cubicBezTo>
                <a:lnTo>
                  <a:pt x="215231" y="10048"/>
                </a:lnTo>
                <a:close/>
              </a:path>
            </a:pathLst>
          </a:custGeom>
          <a:solidFill>
            <a:srgbClr val="F0AD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SQL operators can be applied to a relation R and produce a bool result</a:t>
            </a:r>
          </a:p>
          <a:p>
            <a:pPr lvl="1"/>
            <a:r>
              <a:rPr lang="en-US" dirty="0" smtClean="0"/>
              <a:t>(EXISTS R = True) </a:t>
            </a:r>
            <a:r>
              <a:rPr lang="en-US" dirty="0" smtClean="0">
                <a:sym typeface="Symbol"/>
              </a:rPr>
              <a:t> R is not empty</a:t>
            </a:r>
          </a:p>
          <a:p>
            <a:pPr lvl="1"/>
            <a:r>
              <a:rPr lang="en-US" dirty="0" smtClean="0"/>
              <a:t>(s IN R = True) </a:t>
            </a:r>
            <a:r>
              <a:rPr lang="en-US" dirty="0" smtClean="0">
                <a:sym typeface="Symbol"/>
              </a:rPr>
              <a:t> s is equal to one of the values of R</a:t>
            </a:r>
          </a:p>
          <a:p>
            <a:pPr lvl="1"/>
            <a:r>
              <a:rPr lang="en-US" dirty="0" smtClean="0">
                <a:sym typeface="Symbol"/>
              </a:rPr>
              <a:t>(s &gt; ALL R = True)  s is greater than every values in unary R</a:t>
            </a:r>
            <a:endParaRPr lang="en-US" dirty="0" smtClean="0"/>
          </a:p>
          <a:p>
            <a:pPr lvl="1"/>
            <a:r>
              <a:rPr lang="en-US" dirty="0" smtClean="0"/>
              <a:t>(s &gt; ANY R = True) </a:t>
            </a:r>
            <a:r>
              <a:rPr lang="en-US" dirty="0" smtClean="0">
                <a:sym typeface="Symbol"/>
              </a:rPr>
              <a:t> s is greater than at least one value in unary R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Conditions Involving Relations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tuple in SQL is represented by a list of scalar values between ()</a:t>
            </a:r>
          </a:p>
          <a:p>
            <a:r>
              <a:rPr lang="en-US" dirty="0" smtClean="0"/>
              <a:t>If a tuple t has the same number of components as a relation R, then we may compare t and R with IN, ANY, ALL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 Involving Tuples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Example 12: </a:t>
            </a:r>
          </a:p>
          <a:p>
            <a:pPr lvl="1"/>
            <a:r>
              <a:rPr lang="en-US" smtClean="0"/>
              <a:t>Find the dependents of all employees of department number 1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Sub-queries that Produce Scalar Values</a:t>
            </a:r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276599"/>
            <a:ext cx="5257800" cy="2297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now, sub-queries can be evaluated once and for all, the result used in a higher-level query</a:t>
            </a:r>
          </a:p>
          <a:p>
            <a:r>
              <a:rPr lang="en-US" dirty="0" smtClean="0"/>
              <a:t>But, some sub-queries are required to be evaluated many times</a:t>
            </a:r>
          </a:p>
          <a:p>
            <a:r>
              <a:rPr lang="en-US" dirty="0" smtClean="0"/>
              <a:t>That kind of sub-queries is called correlated sub-query</a:t>
            </a:r>
          </a:p>
          <a:p>
            <a:r>
              <a:rPr lang="en-US" dirty="0" smtClean="0"/>
              <a:t>Note: </a:t>
            </a:r>
            <a:r>
              <a:rPr lang="en-US" i="1" dirty="0" smtClean="0">
                <a:solidFill>
                  <a:srgbClr val="FF0000"/>
                </a:solidFill>
              </a:rPr>
              <a:t>Scoping rules for names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Correlated Sub-queries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13: </a:t>
            </a:r>
          </a:p>
          <a:p>
            <a:pPr lvl="1"/>
            <a:r>
              <a:rPr lang="en-US" dirty="0" smtClean="0"/>
              <a:t>Find all those projects have the same location with projectA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Correlated Sub-queries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276599"/>
            <a:ext cx="6553200" cy="188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Database Schema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371600"/>
            <a:ext cx="8001000" cy="4877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 a FROM list we can use a parenthesized sub-query</a:t>
            </a:r>
          </a:p>
          <a:p>
            <a:r>
              <a:rPr lang="en-US" smtClean="0"/>
              <a:t>We must give it a tuple-variable alias</a:t>
            </a:r>
          </a:p>
          <a:p>
            <a:r>
              <a:rPr lang="en-US" smtClean="0"/>
              <a:t>Example 14: Find the employees of </a:t>
            </a:r>
            <a:r>
              <a:rPr lang="en-US" i="1" smtClean="0"/>
              <a:t>Phòng Phần mềm trong nước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Sub-queries in FROM Clauses</a:t>
            </a:r>
            <a:endParaRPr 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648200"/>
            <a:ext cx="7982120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SQL Join Expressions can be stand as a query itself or can be used as sub-queries in </a:t>
            </a:r>
            <a:r>
              <a:rPr lang="en-US" dirty="0" smtClean="0">
                <a:solidFill>
                  <a:srgbClr val="FF0000"/>
                </a:solidFill>
              </a:rPr>
              <a:t>FROM</a:t>
            </a:r>
            <a:r>
              <a:rPr lang="en-US" dirty="0" smtClean="0"/>
              <a:t> clauses</a:t>
            </a:r>
          </a:p>
          <a:p>
            <a:r>
              <a:rPr lang="en-US" dirty="0" smtClean="0"/>
              <a:t>Cross Join in SQL= Cartesian Product</a:t>
            </a:r>
          </a:p>
          <a:p>
            <a:pPr lvl="1"/>
            <a:r>
              <a:rPr lang="en-US" dirty="0" smtClean="0"/>
              <a:t>Syntax: </a:t>
            </a:r>
            <a:r>
              <a:rPr lang="en-US" dirty="0" smtClean="0">
                <a:solidFill>
                  <a:srgbClr val="FF0000"/>
                </a:solidFill>
              </a:rPr>
              <a:t>R CROSS JOIN S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Meaning: Each tuple of R connects to each tuple of S</a:t>
            </a:r>
          </a:p>
          <a:p>
            <a:r>
              <a:rPr lang="en-US" dirty="0" smtClean="0"/>
              <a:t>Theta Join with ON keyword</a:t>
            </a:r>
          </a:p>
          <a:p>
            <a:pPr lvl="1"/>
            <a:r>
              <a:rPr lang="en-US" dirty="0" err="1" smtClean="0"/>
              <a:t>Systax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R JOIN S ON R.A=S.A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Meaning: Each tuple of R connects to those tuples of S, which satisfy the condition after ON keyword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Join Expressions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15.1</a:t>
            </a:r>
          </a:p>
          <a:p>
            <a:pPr lvl="1"/>
            <a:r>
              <a:rPr lang="en-US" dirty="0" smtClean="0"/>
              <a:t>Product two relations Department </a:t>
            </a:r>
            <a:r>
              <a:rPr lang="en-US" smtClean="0"/>
              <a:t>and Employee</a:t>
            </a:r>
          </a:p>
          <a:p>
            <a:pPr lvl="6"/>
            <a:endParaRPr lang="en-US" smtClean="0"/>
          </a:p>
          <a:p>
            <a:endParaRPr lang="en-US" smtClean="0"/>
          </a:p>
          <a:p>
            <a:r>
              <a:rPr lang="en-US" smtClean="0"/>
              <a:t>Example </a:t>
            </a:r>
            <a:r>
              <a:rPr lang="en-US" dirty="0" smtClean="0"/>
              <a:t>15.2</a:t>
            </a:r>
          </a:p>
          <a:p>
            <a:pPr lvl="1"/>
            <a:r>
              <a:rPr lang="en-US" dirty="0" smtClean="0"/>
              <a:t>Find departments and employees who work in those departments, respectively (~21 tuples)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Join Expression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4966" y="5562600"/>
            <a:ext cx="7756634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814478"/>
            <a:ext cx="4168977" cy="7793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natural join differs from a theta-join in that:</a:t>
            </a:r>
          </a:p>
          <a:p>
            <a:pPr lvl="1"/>
            <a:r>
              <a:rPr lang="en-US" dirty="0" smtClean="0"/>
              <a:t>The join condition: all pairs of attributes from the two relations having a common name are equated, and there are no other condition</a:t>
            </a:r>
          </a:p>
          <a:p>
            <a:pPr lvl="1"/>
            <a:r>
              <a:rPr lang="en-US" dirty="0" smtClean="0"/>
              <a:t>One of each pair of equated attributes is projected out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Joins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16: </a:t>
            </a:r>
          </a:p>
          <a:p>
            <a:pPr lvl="1"/>
            <a:r>
              <a:rPr lang="en-US" dirty="0" smtClean="0"/>
              <a:t>Find all locations in which projects are processing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(MSSQL SERVER DONOT SUPPORT NATURAL JOINS AT ALL)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Joins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outer join is a way to augment the result of join by the dangling tuples, padded with null values</a:t>
            </a:r>
          </a:p>
          <a:p>
            <a:r>
              <a:rPr lang="en-US" dirty="0" smtClean="0"/>
              <a:t>When padding dangling tuples from both of its arguments, we use </a:t>
            </a:r>
            <a:r>
              <a:rPr lang="en-US" i="1" dirty="0" smtClean="0"/>
              <a:t>full outer join</a:t>
            </a:r>
            <a:endParaRPr lang="en-US" dirty="0" smtClean="0"/>
          </a:p>
          <a:p>
            <a:r>
              <a:rPr lang="en-US" dirty="0" smtClean="0"/>
              <a:t>When padding from left/right side, we use </a:t>
            </a:r>
            <a:r>
              <a:rPr lang="en-US" i="1" dirty="0" smtClean="0"/>
              <a:t>left outer join</a:t>
            </a:r>
            <a:r>
              <a:rPr lang="en-US" dirty="0" smtClean="0"/>
              <a:t>/</a:t>
            </a:r>
            <a:r>
              <a:rPr lang="en-US" i="1" dirty="0" smtClean="0"/>
              <a:t>right outer join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Joins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17.1:</a:t>
            </a:r>
          </a:p>
          <a:p>
            <a:pPr lvl="1"/>
            <a:r>
              <a:rPr lang="en-US" dirty="0" smtClean="0"/>
              <a:t>For each location, listing the projects that are processed in it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joins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276600"/>
            <a:ext cx="805866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17.2:</a:t>
            </a:r>
          </a:p>
          <a:p>
            <a:pPr lvl="1"/>
            <a:r>
              <a:rPr lang="en-US" dirty="0" smtClean="0"/>
              <a:t>For each department, listing the projects that it controls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joins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799" y="2895600"/>
            <a:ext cx="8009709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relation, being a set, cannot have more than one copy of any given tuple</a:t>
            </a:r>
          </a:p>
          <a:p>
            <a:r>
              <a:rPr lang="en-US" dirty="0" smtClean="0"/>
              <a:t>But, the SQL response to a query may list the same tuple several times, that is, </a:t>
            </a:r>
            <a:r>
              <a:rPr lang="en-US" dirty="0" smtClean="0">
                <a:solidFill>
                  <a:srgbClr val="FF0000"/>
                </a:solidFill>
              </a:rPr>
              <a:t>SELECT</a:t>
            </a:r>
            <a:r>
              <a:rPr lang="en-US" dirty="0" smtClean="0"/>
              <a:t> preserves duplicates as a default</a:t>
            </a:r>
          </a:p>
          <a:p>
            <a:r>
              <a:rPr lang="en-US" dirty="0" smtClean="0"/>
              <a:t>So, by </a:t>
            </a:r>
            <a:r>
              <a:rPr lang="en-US" dirty="0" smtClean="0">
                <a:solidFill>
                  <a:srgbClr val="FF0000"/>
                </a:solidFill>
              </a:rPr>
              <a:t>DISTINCT</a:t>
            </a:r>
            <a:r>
              <a:rPr lang="en-US" dirty="0" smtClean="0"/>
              <a:t> we can eliminate a duplicates from SQL relations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Eliminating Duplicates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8.1: List all location in which the projects are processed.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Location name is repeated many times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Eliminating Duplicates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SQL Queries and Relational Algebra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2425005"/>
            <a:ext cx="3124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rgbClr val="FF0000"/>
                </a:solidFill>
              </a:rPr>
              <a:t>SELECT</a:t>
            </a:r>
            <a:r>
              <a:rPr lang="en-US" sz="2800" smtClean="0"/>
              <a:t> </a:t>
            </a:r>
            <a:r>
              <a:rPr lang="en-US" sz="2800" i="1" smtClean="0"/>
              <a:t>L</a:t>
            </a:r>
            <a:endParaRPr lang="en-US" sz="2800" i="1" baseline="-25000" dirty="0" smtClean="0"/>
          </a:p>
          <a:p>
            <a:r>
              <a:rPr lang="en-US" sz="2800" b="1" dirty="0" smtClean="0">
                <a:solidFill>
                  <a:srgbClr val="FF0000"/>
                </a:solidFill>
              </a:rPr>
              <a:t>FROM</a:t>
            </a:r>
            <a:r>
              <a:rPr lang="en-US" sz="2800" dirty="0" smtClean="0"/>
              <a:t> </a:t>
            </a:r>
            <a:r>
              <a:rPr lang="en-US" sz="2800" i="1" dirty="0" smtClean="0"/>
              <a:t>R</a:t>
            </a:r>
          </a:p>
          <a:p>
            <a:r>
              <a:rPr lang="en-US" sz="2800" b="1" smtClean="0">
                <a:solidFill>
                  <a:srgbClr val="FF0000"/>
                </a:solidFill>
              </a:rPr>
              <a:t>WHERE</a:t>
            </a:r>
            <a:r>
              <a:rPr lang="en-US" sz="2800" smtClean="0"/>
              <a:t> </a:t>
            </a:r>
            <a:r>
              <a:rPr lang="en-US" sz="2800" i="1" smtClean="0"/>
              <a:t>C</a:t>
            </a:r>
            <a:r>
              <a:rPr lang="en-US" sz="2800" i="1" baseline="-25000" smtClean="0"/>
              <a:t>t</a:t>
            </a:r>
          </a:p>
          <a:p>
            <a:r>
              <a:rPr lang="en-US" sz="2800" b="1" smtClean="0">
                <a:solidFill>
                  <a:srgbClr val="FF0000"/>
                </a:solidFill>
              </a:rPr>
              <a:t>GROUP BY</a:t>
            </a:r>
            <a:r>
              <a:rPr lang="en-US" sz="2800" i="1" smtClean="0"/>
              <a:t> L</a:t>
            </a:r>
            <a:r>
              <a:rPr lang="en-US" sz="2800" i="1" baseline="-25000" smtClean="0"/>
              <a:t>g</a:t>
            </a:r>
          </a:p>
          <a:p>
            <a:r>
              <a:rPr lang="en-US" sz="2800" b="1" smtClean="0">
                <a:solidFill>
                  <a:srgbClr val="FF0000"/>
                </a:solidFill>
              </a:rPr>
              <a:t>HAVING</a:t>
            </a:r>
            <a:r>
              <a:rPr lang="en-US" sz="2800" i="1" smtClean="0"/>
              <a:t> C</a:t>
            </a:r>
            <a:r>
              <a:rPr lang="en-US" sz="2800" i="1" baseline="-25000" smtClean="0"/>
              <a:t>g</a:t>
            </a:r>
          </a:p>
          <a:p>
            <a:r>
              <a:rPr lang="en-US" sz="2800" b="1" smtClean="0">
                <a:solidFill>
                  <a:srgbClr val="FF0000"/>
                </a:solidFill>
              </a:rPr>
              <a:t>ORDER BY</a:t>
            </a:r>
            <a:r>
              <a:rPr lang="en-US" sz="2800" i="1" smtClean="0"/>
              <a:t> L</a:t>
            </a:r>
            <a:r>
              <a:rPr lang="en-US" sz="2800" i="1" baseline="-25000" smtClean="0"/>
              <a:t>o</a:t>
            </a:r>
            <a:endParaRPr lang="en-US" sz="2800" i="1" baseline="-25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72000" y="2971800"/>
            <a:ext cx="3676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  <a:sym typeface="Symbol"/>
              </a:rPr>
              <a:t></a:t>
            </a:r>
            <a:r>
              <a:rPr lang="en-US" sz="2800" i="1" baseline="-25000" smtClean="0">
                <a:sym typeface="Symbol"/>
              </a:rPr>
              <a:t>L</a:t>
            </a:r>
            <a:r>
              <a:rPr lang="en-US" sz="2800" smtClean="0">
                <a:sym typeface="Symbol"/>
              </a:rPr>
              <a:t>(</a:t>
            </a:r>
            <a:r>
              <a:rPr lang="en-US" sz="2800" b="1" smtClean="0">
                <a:solidFill>
                  <a:srgbClr val="FF0000"/>
                </a:solidFill>
                <a:sym typeface="Symbol"/>
              </a:rPr>
              <a:t>T</a:t>
            </a:r>
            <a:r>
              <a:rPr lang="en-US" sz="3200" i="1" baseline="-25000" smtClean="0">
                <a:sym typeface="Symbol"/>
              </a:rPr>
              <a:t>Lo</a:t>
            </a:r>
            <a:r>
              <a:rPr lang="en-US" sz="2800" smtClean="0">
                <a:sym typeface="Symbol"/>
              </a:rPr>
              <a:t>(</a:t>
            </a:r>
            <a:r>
              <a:rPr lang="en-US" sz="3200" b="1" smtClean="0">
                <a:solidFill>
                  <a:srgbClr val="FF0000"/>
                </a:solidFill>
                <a:sym typeface="Symbol"/>
              </a:rPr>
              <a:t></a:t>
            </a:r>
            <a:r>
              <a:rPr lang="en-US" sz="2800" i="1" baseline="-25000" smtClean="0">
                <a:sym typeface="Symbol"/>
              </a:rPr>
              <a:t>Cg</a:t>
            </a:r>
            <a:r>
              <a:rPr lang="en-US" sz="2800" smtClean="0">
                <a:sym typeface="Symbol"/>
              </a:rPr>
              <a:t>(</a:t>
            </a:r>
            <a:r>
              <a:rPr lang="en-US" sz="2800" b="1" smtClean="0">
                <a:solidFill>
                  <a:srgbClr val="FF0000"/>
                </a:solidFill>
                <a:sym typeface="Symbol"/>
              </a:rPr>
              <a:t>F</a:t>
            </a:r>
            <a:r>
              <a:rPr lang="en-US" sz="2800" i="1" baseline="-25000" smtClean="0">
                <a:sym typeface="Symbol"/>
              </a:rPr>
              <a:t>Lg</a:t>
            </a:r>
            <a:r>
              <a:rPr lang="en-US" sz="2800" smtClean="0">
                <a:sym typeface="Symbol"/>
              </a:rPr>
              <a:t>(</a:t>
            </a:r>
            <a:r>
              <a:rPr lang="en-US" sz="3200" b="1" smtClean="0">
                <a:solidFill>
                  <a:srgbClr val="FF0000"/>
                </a:solidFill>
                <a:sym typeface="Symbol"/>
              </a:rPr>
              <a:t></a:t>
            </a:r>
            <a:r>
              <a:rPr lang="en-US" sz="2800" i="1" baseline="-25000" smtClean="0">
                <a:sym typeface="Symbol"/>
              </a:rPr>
              <a:t>Ct</a:t>
            </a:r>
            <a:r>
              <a:rPr lang="en-US" sz="2800" smtClean="0">
                <a:sym typeface="Symbol"/>
              </a:rPr>
              <a:t>(</a:t>
            </a:r>
            <a:r>
              <a:rPr lang="en-US" sz="2800" i="1" smtClean="0">
                <a:sym typeface="Symbol"/>
              </a:rPr>
              <a:t>R</a:t>
            </a:r>
            <a:r>
              <a:rPr lang="en-US" sz="2800" smtClean="0">
                <a:sym typeface="Symbol"/>
              </a:rPr>
              <a:t>)))))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operations on relations will eliminate duplicates automatically</a:t>
            </a:r>
          </a:p>
          <a:p>
            <a:r>
              <a:rPr lang="en-US" dirty="0" smtClean="0"/>
              <a:t>Use ALL keyword after Union, Intersect, and Except to prevent elimination of duplicates</a:t>
            </a:r>
          </a:p>
          <a:p>
            <a:r>
              <a:rPr lang="en-US" dirty="0" smtClean="0"/>
              <a:t>Syntax: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19400" y="4847272"/>
            <a:ext cx="3505200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R 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UNION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ALL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S;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R 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INTERSECT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ALL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S;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R 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EXCEPT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ALL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S;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Duplicates in Unions, Intersections, and Differences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Grouping operator partitions the tuples of relation into </a:t>
            </a:r>
            <a:r>
              <a:rPr lang="en-US" i="1" dirty="0" smtClean="0">
                <a:solidFill>
                  <a:srgbClr val="FF0000"/>
                </a:solidFill>
              </a:rPr>
              <a:t>groups</a:t>
            </a:r>
            <a:r>
              <a:rPr lang="en-US" dirty="0" smtClean="0"/>
              <a:t>, based on the values of tuples in one or more attributes</a:t>
            </a:r>
          </a:p>
          <a:p>
            <a:r>
              <a:rPr lang="en-US" dirty="0" smtClean="0"/>
              <a:t>After grouping the tuples of relation, we are able to </a:t>
            </a:r>
            <a:r>
              <a:rPr lang="en-US" i="1" dirty="0" smtClean="0">
                <a:solidFill>
                  <a:srgbClr val="FF0000"/>
                </a:solidFill>
              </a:rPr>
              <a:t>aggregate</a:t>
            </a:r>
            <a:r>
              <a:rPr lang="en-US" dirty="0" smtClean="0"/>
              <a:t> certain other columns of relation</a:t>
            </a:r>
          </a:p>
          <a:p>
            <a:r>
              <a:rPr lang="en-US" dirty="0" smtClean="0"/>
              <a:t>We use </a:t>
            </a:r>
            <a:r>
              <a:rPr lang="en-US" b="1" dirty="0" smtClean="0">
                <a:solidFill>
                  <a:srgbClr val="FF0000"/>
                </a:solidFill>
              </a:rPr>
              <a:t>GROUP BY</a:t>
            </a:r>
            <a:r>
              <a:rPr lang="en-US" dirty="0" smtClean="0"/>
              <a:t> clause in SELECT statement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Grouping and Aggregation in SQL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Five aggregation operators</a:t>
            </a:r>
          </a:p>
          <a:p>
            <a:pPr lvl="1"/>
            <a:r>
              <a:rPr lang="en-US" dirty="0" smtClean="0"/>
              <a:t>SUM acts on single numeric column</a:t>
            </a:r>
          </a:p>
          <a:p>
            <a:pPr lvl="1"/>
            <a:r>
              <a:rPr lang="en-US" dirty="0" smtClean="0"/>
              <a:t>AVG acts on single numeric column</a:t>
            </a:r>
          </a:p>
          <a:p>
            <a:pPr lvl="1"/>
            <a:r>
              <a:rPr lang="en-US" dirty="0" smtClean="0"/>
              <a:t>MIN acts on single numeric column</a:t>
            </a:r>
          </a:p>
          <a:p>
            <a:pPr lvl="1"/>
            <a:r>
              <a:rPr lang="en-US" dirty="0" smtClean="0"/>
              <a:t>MAX acts on single numeric column</a:t>
            </a:r>
          </a:p>
          <a:p>
            <a:pPr lvl="1"/>
            <a:r>
              <a:rPr lang="en-US" dirty="0" smtClean="0"/>
              <a:t>COUNT act on one or more columns or all of columns</a:t>
            </a:r>
          </a:p>
          <a:p>
            <a:r>
              <a:rPr lang="en-US" dirty="0" smtClean="0"/>
              <a:t>Eliminating duplicates from the column before applying the aggregation by DISTINCT keyword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Operators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18.1</a:t>
            </a:r>
          </a:p>
          <a:p>
            <a:pPr lvl="1"/>
            <a:r>
              <a:rPr lang="en-US" dirty="0" smtClean="0"/>
              <a:t>Find average salary of all employees</a:t>
            </a:r>
          </a:p>
          <a:p>
            <a:r>
              <a:rPr lang="en-US" dirty="0" smtClean="0"/>
              <a:t>Example 18.2</a:t>
            </a:r>
          </a:p>
          <a:p>
            <a:pPr lvl="1"/>
            <a:r>
              <a:rPr lang="en-US" dirty="0" smtClean="0"/>
              <a:t>Find number of employees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Operators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962400"/>
            <a:ext cx="4953000" cy="1145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5105400"/>
            <a:ext cx="4648200" cy="1116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partition the tuples of relation into groups</a:t>
            </a:r>
          </a:p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3014008"/>
            <a:ext cx="5486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SELECT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&lt;list of attributes&gt;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FROM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&lt;list of tables&gt;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WHERE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&lt;condition&gt;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GROUP BY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&lt;list of attributes&gt;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There are two kinds of terms in SELECT clause</a:t>
            </a:r>
          </a:p>
          <a:p>
            <a:pPr lvl="1"/>
            <a:r>
              <a:rPr lang="en-US" dirty="0" smtClean="0"/>
              <a:t>Aggregations, that applied to an attribute or expression involving attributes</a:t>
            </a:r>
          </a:p>
          <a:p>
            <a:pPr lvl="1"/>
            <a:r>
              <a:rPr lang="en-US" dirty="0" smtClean="0"/>
              <a:t>Attributes, that appear in </a:t>
            </a:r>
            <a:r>
              <a:rPr lang="en-US" dirty="0" smtClean="0">
                <a:solidFill>
                  <a:srgbClr val="FF0000"/>
                </a:solidFill>
              </a:rPr>
              <a:t>GROUP BY</a:t>
            </a:r>
            <a:r>
              <a:rPr lang="en-US" dirty="0" smtClean="0"/>
              <a:t> clause</a:t>
            </a:r>
          </a:p>
          <a:p>
            <a:r>
              <a:rPr lang="en-US" dirty="0" smtClean="0"/>
              <a:t>A query with GROUP BY is interpreted as follow:</a:t>
            </a:r>
          </a:p>
          <a:p>
            <a:pPr lvl="1"/>
            <a:r>
              <a:rPr lang="en-US" dirty="0" smtClean="0"/>
              <a:t>Evaluate the relation R expressed by the </a:t>
            </a:r>
            <a:r>
              <a:rPr lang="en-US" dirty="0" smtClean="0">
                <a:solidFill>
                  <a:srgbClr val="FF0000"/>
                </a:solidFill>
              </a:rPr>
              <a:t>FROM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WHERE</a:t>
            </a:r>
            <a:r>
              <a:rPr lang="en-US" dirty="0" smtClean="0"/>
              <a:t> clauses</a:t>
            </a:r>
          </a:p>
          <a:p>
            <a:pPr lvl="1"/>
            <a:r>
              <a:rPr lang="en-US" dirty="0" smtClean="0"/>
              <a:t>Group the tuples of R according to the attributes in </a:t>
            </a:r>
            <a:r>
              <a:rPr lang="en-US" dirty="0" smtClean="0">
                <a:solidFill>
                  <a:srgbClr val="FF0000"/>
                </a:solidFill>
              </a:rPr>
              <a:t>GROUP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BY</a:t>
            </a:r>
            <a:r>
              <a:rPr lang="en-US" dirty="0" smtClean="0"/>
              <a:t> clause</a:t>
            </a:r>
          </a:p>
          <a:p>
            <a:pPr lvl="1"/>
            <a:r>
              <a:rPr lang="en-US" dirty="0" smtClean="0"/>
              <a:t>Produce as a result the attributes and aggregation of the </a:t>
            </a:r>
            <a:r>
              <a:rPr lang="en-US" dirty="0" smtClean="0">
                <a:solidFill>
                  <a:srgbClr val="FF0000"/>
                </a:solidFill>
              </a:rPr>
              <a:t>SELECT</a:t>
            </a:r>
            <a:r>
              <a:rPr lang="en-US" dirty="0" smtClean="0"/>
              <a:t> clause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17991"/>
            <a:ext cx="8458200" cy="5463809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Example 19.2</a:t>
            </a:r>
          </a:p>
          <a:p>
            <a:pPr lvl="1"/>
            <a:r>
              <a:rPr lang="en-US"/>
              <a:t>List number of employees for each department number</a:t>
            </a:r>
          </a:p>
          <a:p>
            <a:pPr lvl="2"/>
            <a:r>
              <a:rPr lang="en-US" smtClean="0"/>
              <a:t>Input:</a:t>
            </a:r>
          </a:p>
          <a:p>
            <a:pPr lvl="2"/>
            <a:r>
              <a:rPr lang="en-US" smtClean="0"/>
              <a:t>Output:</a:t>
            </a:r>
          </a:p>
          <a:p>
            <a:pPr lvl="2"/>
            <a:r>
              <a:rPr lang="en-US" smtClean="0"/>
              <a:t>Relation(s):</a:t>
            </a:r>
          </a:p>
          <a:p>
            <a:pPr lvl="2"/>
            <a:r>
              <a:rPr lang="en-US" smtClean="0"/>
              <a:t>Joining condition(s):</a:t>
            </a:r>
          </a:p>
          <a:p>
            <a:pPr lvl="2"/>
            <a:r>
              <a:rPr lang="en-US" smtClean="0"/>
              <a:t>Selecting condition(s):</a:t>
            </a:r>
          </a:p>
          <a:p>
            <a:pPr lvl="2"/>
            <a:r>
              <a:rPr lang="en-US" smtClean="0"/>
              <a:t>Grouping:</a:t>
            </a:r>
          </a:p>
          <a:p>
            <a:pPr lvl="2"/>
            <a:r>
              <a:rPr lang="en-US" smtClean="0"/>
              <a:t>Grouping condition(s):</a:t>
            </a:r>
          </a:p>
          <a:p>
            <a:pPr lvl="2"/>
            <a:r>
              <a:rPr lang="en-US" smtClean="0"/>
              <a:t>Sorting:</a:t>
            </a:r>
          </a:p>
          <a:p>
            <a:pPr lvl="2"/>
            <a:r>
              <a:rPr lang="en-US" smtClean="0"/>
              <a:t>Projecting: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00400" y="4343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62200" y="256560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70631" y="3038970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depNum, number of Employees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05600" y="303897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tblEmployee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>
            <a:endCxn id="13" idx="1"/>
          </p:cNvCxnSpPr>
          <p:nvPr/>
        </p:nvCxnSpPr>
        <p:spPr>
          <a:xfrm>
            <a:off x="6086185" y="3223636"/>
            <a:ext cx="619415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41327" y="3538835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tblEmployee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27521" y="443864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32350" y="4913361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depNum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91871" y="537793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56666" y="57912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32350" y="6183868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depNum, count(*)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96716" y="399603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045" y="3500545"/>
            <a:ext cx="3935052" cy="1295540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521" y="4888328"/>
            <a:ext cx="2128631" cy="169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0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3" grpId="0"/>
      <p:bldP spid="15" grpId="0"/>
      <p:bldP spid="16" grpId="0"/>
      <p:bldP spid="17" grpId="0"/>
      <p:bldP spid="18" grpId="0"/>
      <p:bldP spid="19" grpId="0"/>
      <p:bldP spid="20" grpId="0"/>
      <p:bldP spid="2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17991"/>
            <a:ext cx="8458200" cy="5463809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Example </a:t>
            </a:r>
            <a:r>
              <a:rPr lang="en-US" smtClean="0"/>
              <a:t>20</a:t>
            </a:r>
            <a:endParaRPr lang="en-US"/>
          </a:p>
          <a:p>
            <a:pPr lvl="1"/>
            <a:r>
              <a:rPr lang="en-US"/>
              <a:t>Compute the number of </a:t>
            </a:r>
            <a:r>
              <a:rPr lang="en-US" smtClean="0"/>
              <a:t>workers </a:t>
            </a:r>
            <a:r>
              <a:rPr lang="en-US"/>
              <a:t>for each project</a:t>
            </a:r>
          </a:p>
          <a:p>
            <a:pPr lvl="2"/>
            <a:r>
              <a:rPr lang="en-US" smtClean="0"/>
              <a:t>Input:</a:t>
            </a:r>
          </a:p>
          <a:p>
            <a:pPr lvl="2"/>
            <a:r>
              <a:rPr lang="en-US" smtClean="0"/>
              <a:t>Output:</a:t>
            </a:r>
          </a:p>
          <a:p>
            <a:pPr lvl="2"/>
            <a:r>
              <a:rPr lang="en-US" smtClean="0"/>
              <a:t>Relation(s):</a:t>
            </a:r>
          </a:p>
          <a:p>
            <a:pPr lvl="2"/>
            <a:r>
              <a:rPr lang="en-US" smtClean="0"/>
              <a:t>Joining condition(s):</a:t>
            </a:r>
          </a:p>
          <a:p>
            <a:pPr lvl="2"/>
            <a:r>
              <a:rPr lang="en-US" smtClean="0"/>
              <a:t>Selecting condition(s):</a:t>
            </a:r>
          </a:p>
          <a:p>
            <a:pPr lvl="2"/>
            <a:r>
              <a:rPr lang="en-US" smtClean="0"/>
              <a:t>Grouping:</a:t>
            </a:r>
          </a:p>
          <a:p>
            <a:pPr lvl="2"/>
            <a:r>
              <a:rPr lang="en-US" smtClean="0"/>
              <a:t>Grouping condition(s):</a:t>
            </a:r>
          </a:p>
          <a:p>
            <a:pPr lvl="2"/>
            <a:r>
              <a:rPr lang="en-US" smtClean="0"/>
              <a:t>Sorting:</a:t>
            </a:r>
          </a:p>
          <a:p>
            <a:pPr lvl="2"/>
            <a:r>
              <a:rPr lang="en-US" smtClean="0"/>
              <a:t>Projecting: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00400" y="4343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62200" y="256560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70631" y="3038970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proNum, number of workers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05600" y="3038970"/>
            <a:ext cx="1385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tblWorksOn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>
            <a:endCxn id="13" idx="1"/>
          </p:cNvCxnSpPr>
          <p:nvPr/>
        </p:nvCxnSpPr>
        <p:spPr>
          <a:xfrm>
            <a:off x="6086185" y="3223636"/>
            <a:ext cx="619415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41327" y="3538835"/>
            <a:ext cx="1385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tblWorksOn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27521" y="443864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32350" y="491336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proNum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91871" y="537793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56666" y="57912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32350" y="6183868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proNum, count(*)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96716" y="399603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092" y="3628902"/>
            <a:ext cx="4016543" cy="1083829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713" y="4908917"/>
            <a:ext cx="2205143" cy="162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58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3" grpId="0"/>
      <p:bldP spid="15" grpId="0"/>
      <p:bldP spid="16" grpId="0"/>
      <p:bldP spid="17" grpId="0"/>
      <p:bldP spid="18" grpId="0"/>
      <p:bldP spid="19" grpId="0"/>
      <p:bldP spid="20" grpId="0"/>
      <p:bldP spid="2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When tuples have nulls, there are some rules:</a:t>
            </a:r>
          </a:p>
          <a:p>
            <a:pPr lvl="1"/>
            <a:r>
              <a:rPr lang="en-US" smtClean="0"/>
              <a:t>The value NULL is ignored in any aggregation</a:t>
            </a:r>
          </a:p>
          <a:p>
            <a:pPr lvl="2"/>
            <a:r>
              <a:rPr lang="en-US" smtClean="0"/>
              <a:t>Count(*): a number of tuples in a relation</a:t>
            </a:r>
          </a:p>
          <a:p>
            <a:pPr lvl="2"/>
            <a:r>
              <a:rPr lang="en-US" smtClean="0"/>
              <a:t>Count(A): a number of tuples with non-NULL values for A attribute</a:t>
            </a:r>
          </a:p>
          <a:p>
            <a:pPr lvl="1"/>
            <a:r>
              <a:rPr lang="en-US" smtClean="0"/>
              <a:t>NULL is treated as an ordinary value when forming groups</a:t>
            </a:r>
          </a:p>
          <a:p>
            <a:pPr lvl="1"/>
            <a:r>
              <a:rPr lang="en-US" smtClean="0"/>
              <a:t>The count of empty bag is 0, other aggregation of empty bag is NULL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Grouping, Aggregation, and Nulls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Suppose R(A,B) as followed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Grouping, Aggregation, and Nulls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57600" y="2306320"/>
          <a:ext cx="17246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2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3085743"/>
            <a:ext cx="31242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result of query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SELECT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A, count(B)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FROM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R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GROUP BY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A;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is one tuple (NULL,0)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0" y="3085743"/>
            <a:ext cx="3200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result of query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SELECT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A, sum(B)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FROM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R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GROUP BY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A;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is one tuple (NULL,NULL)</a:t>
            </a:r>
          </a:p>
        </p:txBody>
      </p:sp>
      <p:sp>
        <p:nvSpPr>
          <p:cNvPr id="7" name="Rectangle 6"/>
          <p:cNvSpPr/>
          <p:nvPr/>
        </p:nvSpPr>
        <p:spPr>
          <a:xfrm>
            <a:off x="1219200" y="4953000"/>
            <a:ext cx="25908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06366" y="4990743"/>
            <a:ext cx="3151833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 1 </a:t>
            </a:r>
          </a:p>
          <a:p>
            <a:pPr lvl="1"/>
            <a:r>
              <a:rPr lang="en-US" dirty="0" smtClean="0"/>
              <a:t>Listing all employees whose salary exceed </a:t>
            </a:r>
            <a:r>
              <a:rPr lang="en-US" smtClean="0"/>
              <a:t>at 50000</a:t>
            </a:r>
          </a:p>
          <a:p>
            <a:pPr lvl="2"/>
            <a:r>
              <a:rPr lang="en-US" smtClean="0"/>
              <a:t>Input:</a:t>
            </a:r>
          </a:p>
          <a:p>
            <a:pPr lvl="2"/>
            <a:r>
              <a:rPr lang="en-US" smtClean="0"/>
              <a:t>Output:</a:t>
            </a:r>
          </a:p>
          <a:p>
            <a:pPr lvl="2"/>
            <a:r>
              <a:rPr lang="en-US" smtClean="0"/>
              <a:t>Relation(s):</a:t>
            </a:r>
          </a:p>
          <a:p>
            <a:pPr lvl="2"/>
            <a:r>
              <a:rPr lang="en-US" smtClean="0"/>
              <a:t>Joining condition(s):</a:t>
            </a:r>
          </a:p>
          <a:p>
            <a:pPr lvl="2"/>
            <a:r>
              <a:rPr lang="en-US" smtClean="0"/>
              <a:t>Selecting condition(s):</a:t>
            </a:r>
          </a:p>
          <a:p>
            <a:pPr lvl="2"/>
            <a:r>
              <a:rPr lang="en-US" smtClean="0"/>
              <a:t>Grouping:</a:t>
            </a:r>
          </a:p>
          <a:p>
            <a:pPr lvl="2"/>
            <a:r>
              <a:rPr lang="en-US" smtClean="0"/>
              <a:t>Grouping condition(s):</a:t>
            </a:r>
          </a:p>
          <a:p>
            <a:pPr lvl="2"/>
            <a:r>
              <a:rPr lang="en-US" smtClean="0"/>
              <a:t>Sorting:</a:t>
            </a:r>
          </a:p>
          <a:p>
            <a:pPr lvl="2"/>
            <a:r>
              <a:rPr lang="en-US" smtClean="0"/>
              <a:t>Projecting: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Query in SQL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00400" y="4343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9426" y="4835703"/>
            <a:ext cx="3219635" cy="1412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329007" y="2491247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Salary &gt; 50000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3738" y="2895600"/>
            <a:ext cx="2578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Employee’s information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8170" y="249282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tblEmployee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/>
          <p:cNvCxnSpPr>
            <a:stCxn id="4" idx="3"/>
            <a:endCxn id="10" idx="1"/>
          </p:cNvCxnSpPr>
          <p:nvPr/>
        </p:nvCxnSpPr>
        <p:spPr>
          <a:xfrm>
            <a:off x="4071792" y="2675913"/>
            <a:ext cx="606378" cy="157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15000" y="290481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tblEmployee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>
            <a:endCxn id="13" idx="1"/>
          </p:cNvCxnSpPr>
          <p:nvPr/>
        </p:nvCxnSpPr>
        <p:spPr>
          <a:xfrm>
            <a:off x="5095585" y="3089477"/>
            <a:ext cx="619415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95600" y="335280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tblEmployee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57206" y="4191000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empSalary &gt; 50000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81595" y="46482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57206" y="511706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56666" y="557426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32350" y="601980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(all information)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71792" y="380553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69243" y="5902082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Result: 17 rows</a:t>
            </a:r>
            <a:endParaRPr lang="en-US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3" grpId="0"/>
      <p:bldP spid="15" grpId="0"/>
      <p:bldP spid="16" grpId="0"/>
      <p:bldP spid="17" grpId="0"/>
      <p:bldP spid="18" grpId="0"/>
      <p:bldP spid="19" grpId="0"/>
      <p:bldP spid="20" grpId="0"/>
      <p:bldP spid="24" grpId="0"/>
      <p:bldP spid="2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we want to apply conditions to tuples of relations, we put those conditions in </a:t>
            </a:r>
            <a:r>
              <a:rPr lang="en-US" dirty="0" smtClean="0">
                <a:solidFill>
                  <a:srgbClr val="FF0000"/>
                </a:solidFill>
              </a:rPr>
              <a:t>WHERE</a:t>
            </a:r>
            <a:r>
              <a:rPr lang="en-US" dirty="0" smtClean="0"/>
              <a:t> clause</a:t>
            </a:r>
          </a:p>
          <a:p>
            <a:r>
              <a:rPr lang="en-US" dirty="0" smtClean="0"/>
              <a:t>If we want to apply conditions to groups of tuples after grouping, those conditions are based on some aggregations, how can we do?</a:t>
            </a:r>
          </a:p>
          <a:p>
            <a:r>
              <a:rPr lang="en-US" dirty="0" smtClean="0"/>
              <a:t>In that case, we follow the </a:t>
            </a:r>
            <a:r>
              <a:rPr lang="en-US" dirty="0" smtClean="0">
                <a:solidFill>
                  <a:srgbClr val="FF0000"/>
                </a:solidFill>
              </a:rPr>
              <a:t>GROUP BY</a:t>
            </a:r>
            <a:r>
              <a:rPr lang="en-US" dirty="0" smtClean="0"/>
              <a:t> clause with a </a:t>
            </a:r>
            <a:r>
              <a:rPr lang="en-US" dirty="0" smtClean="0">
                <a:solidFill>
                  <a:srgbClr val="FF0000"/>
                </a:solidFill>
              </a:rPr>
              <a:t>HAVING</a:t>
            </a:r>
            <a:r>
              <a:rPr lang="en-US" dirty="0" smtClean="0"/>
              <a:t> clause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 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 clause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2323743"/>
            <a:ext cx="5486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SELECT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&lt;list of attributes&gt;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FROM 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&lt;list of tables&gt;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WHERE 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&lt;conditions on tuples&gt;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GROUP BY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&lt;list of attributes&gt;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HAVING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&lt;conditions on groups&gt;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17991"/>
            <a:ext cx="8458200" cy="5463809"/>
          </a:xfrm>
        </p:spPr>
        <p:txBody>
          <a:bodyPr>
            <a:normAutofit fontScale="85000" lnSpcReduction="10000"/>
          </a:bodyPr>
          <a:lstStyle/>
          <a:p>
            <a:r>
              <a:rPr lang="en-US"/>
              <a:t>Example </a:t>
            </a:r>
            <a:r>
              <a:rPr lang="en-US" smtClean="0"/>
              <a:t>21</a:t>
            </a:r>
            <a:endParaRPr lang="en-US"/>
          </a:p>
          <a:p>
            <a:pPr lvl="1"/>
            <a:r>
              <a:rPr lang="en-US"/>
              <a:t>Print the number of employees for each those department, whose average salary exceeds 80000 </a:t>
            </a:r>
            <a:endParaRPr lang="en-US" smtClean="0"/>
          </a:p>
          <a:p>
            <a:pPr lvl="2"/>
            <a:r>
              <a:rPr lang="en-US" smtClean="0"/>
              <a:t>Input:</a:t>
            </a:r>
          </a:p>
          <a:p>
            <a:pPr lvl="2"/>
            <a:r>
              <a:rPr lang="en-US" smtClean="0"/>
              <a:t>Output:</a:t>
            </a:r>
          </a:p>
          <a:p>
            <a:pPr lvl="2"/>
            <a:r>
              <a:rPr lang="en-US" smtClean="0"/>
              <a:t>Relation(s):</a:t>
            </a:r>
          </a:p>
          <a:p>
            <a:pPr lvl="2"/>
            <a:r>
              <a:rPr lang="en-US" smtClean="0"/>
              <a:t>Joining condition(s):</a:t>
            </a:r>
          </a:p>
          <a:p>
            <a:pPr lvl="2"/>
            <a:r>
              <a:rPr lang="en-US" smtClean="0"/>
              <a:t>Selecting condition(s):</a:t>
            </a:r>
          </a:p>
          <a:p>
            <a:pPr lvl="2"/>
            <a:r>
              <a:rPr lang="en-US" smtClean="0"/>
              <a:t>Grouping:</a:t>
            </a:r>
          </a:p>
          <a:p>
            <a:pPr lvl="2"/>
            <a:r>
              <a:rPr lang="en-US" smtClean="0"/>
              <a:t>Grouping condition(s):</a:t>
            </a:r>
          </a:p>
          <a:p>
            <a:pPr lvl="2"/>
            <a:r>
              <a:rPr lang="en-US" smtClean="0"/>
              <a:t>Sorting:</a:t>
            </a:r>
          </a:p>
          <a:p>
            <a:pPr lvl="2"/>
            <a:r>
              <a:rPr lang="en-US" smtClean="0"/>
              <a:t>Projecting: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00400" y="4343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62200" y="2907268"/>
            <a:ext cx="222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Avg. salary &gt; 80000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70631" y="3288268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depNum, number of employees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05600" y="328826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tblEmployee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>
            <a:endCxn id="13" idx="1"/>
          </p:cNvCxnSpPr>
          <p:nvPr/>
        </p:nvCxnSpPr>
        <p:spPr>
          <a:xfrm>
            <a:off x="6086185" y="3472934"/>
            <a:ext cx="619415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41327" y="374546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tblEmployee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27521" y="44958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41327" y="4962239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depNum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33800" y="5410200"/>
            <a:ext cx="281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AVG(empSalary) &gt; 80000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56666" y="57912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43200" y="6172200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depNum, count(*)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96716" y="412646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62600" y="291893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tblEmployee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Arrow Connector 21"/>
          <p:cNvCxnSpPr>
            <a:endCxn id="21" idx="1"/>
          </p:cNvCxnSpPr>
          <p:nvPr/>
        </p:nvCxnSpPr>
        <p:spPr>
          <a:xfrm>
            <a:off x="4943185" y="3103602"/>
            <a:ext cx="619415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698" y="3688245"/>
            <a:ext cx="3821978" cy="1273993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4889918"/>
            <a:ext cx="2214362" cy="113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45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3" grpId="0"/>
      <p:bldP spid="15" grpId="0"/>
      <p:bldP spid="16" grpId="0"/>
      <p:bldP spid="17" grpId="0"/>
      <p:bldP spid="18" grpId="0"/>
      <p:bldP spid="19" grpId="0"/>
      <p:bldP spid="20" grpId="0"/>
      <p:bldP spid="24" grpId="0"/>
      <p:bldP spid="21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rules about HAVING clause</a:t>
            </a:r>
          </a:p>
          <a:p>
            <a:pPr lvl="1"/>
            <a:r>
              <a:rPr lang="en-US" dirty="0" smtClean="0"/>
              <a:t>An aggregation in a </a:t>
            </a:r>
            <a:r>
              <a:rPr lang="en-US" dirty="0" smtClean="0">
                <a:solidFill>
                  <a:srgbClr val="FF0000"/>
                </a:solidFill>
              </a:rPr>
              <a:t>HAVING</a:t>
            </a:r>
            <a:r>
              <a:rPr lang="en-US" dirty="0" smtClean="0"/>
              <a:t> clause applies only to the tuples of the group being tested</a:t>
            </a:r>
          </a:p>
          <a:p>
            <a:pPr lvl="1"/>
            <a:r>
              <a:rPr lang="en-US" dirty="0" smtClean="0"/>
              <a:t>Any attribute of relations in the </a:t>
            </a:r>
            <a:r>
              <a:rPr lang="en-US" dirty="0" smtClean="0">
                <a:solidFill>
                  <a:srgbClr val="FF0000"/>
                </a:solidFill>
              </a:rPr>
              <a:t>FROM</a:t>
            </a:r>
            <a:r>
              <a:rPr lang="en-US" dirty="0" smtClean="0"/>
              <a:t> clause may be aggregated in the </a:t>
            </a:r>
            <a:r>
              <a:rPr lang="en-US" dirty="0" smtClean="0">
                <a:solidFill>
                  <a:srgbClr val="FF0000"/>
                </a:solidFill>
              </a:rPr>
              <a:t>HAVING</a:t>
            </a:r>
            <a:r>
              <a:rPr lang="en-US" dirty="0" smtClean="0"/>
              <a:t> clause, but only those attributes that are in the </a:t>
            </a:r>
            <a:r>
              <a:rPr lang="en-US" dirty="0" smtClean="0">
                <a:solidFill>
                  <a:srgbClr val="FF0000"/>
                </a:solidFill>
              </a:rPr>
              <a:t>GROUP BY</a:t>
            </a:r>
            <a:r>
              <a:rPr lang="en-US" dirty="0" smtClean="0"/>
              <a:t> list may appear un-aggregated in the </a:t>
            </a:r>
            <a:r>
              <a:rPr lang="en-US" dirty="0" smtClean="0">
                <a:solidFill>
                  <a:srgbClr val="FF0000"/>
                </a:solidFill>
              </a:rPr>
              <a:t>HAVING</a:t>
            </a:r>
            <a:r>
              <a:rPr lang="en-US" dirty="0" smtClean="0"/>
              <a:t> clause (the same rule as for the </a:t>
            </a:r>
            <a:r>
              <a:rPr lang="en-US" dirty="0" smtClean="0">
                <a:solidFill>
                  <a:srgbClr val="FF0000"/>
                </a:solidFill>
              </a:rPr>
              <a:t>SELECT</a:t>
            </a:r>
            <a:r>
              <a:rPr lang="en-US" dirty="0" smtClean="0"/>
              <a:t> clause)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 clause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Display number of projects for each employee </a:t>
            </a:r>
          </a:p>
          <a:p>
            <a:pPr lvl="1"/>
            <a:r>
              <a:rPr lang="en-US" smtClean="0"/>
              <a:t>Required information</a:t>
            </a:r>
          </a:p>
          <a:p>
            <a:pPr lvl="2"/>
            <a:r>
              <a:rPr lang="en-US" smtClean="0"/>
              <a:t>Employee’s name, number of projects</a:t>
            </a:r>
          </a:p>
          <a:p>
            <a:r>
              <a:rPr lang="en-US" smtClean="0"/>
              <a:t>Display number of dependents for each employee</a:t>
            </a:r>
          </a:p>
          <a:p>
            <a:pPr lvl="1"/>
            <a:r>
              <a:rPr lang="en-US" smtClean="0"/>
              <a:t>Required information</a:t>
            </a:r>
          </a:p>
          <a:p>
            <a:pPr lvl="2"/>
            <a:r>
              <a:rPr lang="en-US"/>
              <a:t>Employee’s name, number </a:t>
            </a:r>
            <a:r>
              <a:rPr lang="en-US"/>
              <a:t>of </a:t>
            </a:r>
            <a:r>
              <a:rPr lang="en-US" smtClean="0"/>
              <a:t>projects</a:t>
            </a:r>
          </a:p>
          <a:p>
            <a:r>
              <a:rPr lang="en-US" smtClean="0"/>
              <a:t>Display name of employees, who works on more than 2 projects</a:t>
            </a:r>
          </a:p>
          <a:p>
            <a:pPr lvl="1"/>
            <a:r>
              <a:rPr lang="en-US"/>
              <a:t> Required information</a:t>
            </a:r>
          </a:p>
          <a:p>
            <a:pPr lvl="2"/>
            <a:r>
              <a:rPr lang="en-US"/>
              <a:t>Employee’s name</a:t>
            </a:r>
            <a:r>
              <a:rPr lang="en-US"/>
              <a:t>, </a:t>
            </a:r>
            <a:r>
              <a:rPr lang="en-US" smtClean="0"/>
              <a:t>his department’s name, number of projects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 MODIFICATIONS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types of statements that allow us to</a:t>
            </a:r>
          </a:p>
          <a:p>
            <a:pPr lvl="1"/>
            <a:r>
              <a:rPr lang="en-US" dirty="0" smtClean="0"/>
              <a:t>Insert tuples into relation</a:t>
            </a:r>
          </a:p>
          <a:p>
            <a:pPr lvl="1"/>
            <a:r>
              <a:rPr lang="en-US" dirty="0" smtClean="0"/>
              <a:t>Delete certain tuples from a relation</a:t>
            </a:r>
          </a:p>
          <a:p>
            <a:pPr lvl="1"/>
            <a:r>
              <a:rPr lang="en-US" dirty="0" smtClean="0"/>
              <a:t>Update values of certain components of certain existing tuples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Modifications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Basic form of insertion statement 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A tuple is created using the values </a:t>
            </a:r>
            <a:r>
              <a:rPr lang="en-US" sz="2400" dirty="0" smtClean="0"/>
              <a:t>v</a:t>
            </a:r>
            <a:r>
              <a:rPr lang="en-US" sz="2400" baseline="-25000" dirty="0" smtClean="0"/>
              <a:t>1 </a:t>
            </a:r>
            <a:r>
              <a:rPr lang="en-US" sz="2400" dirty="0" smtClean="0"/>
              <a:t>for attribute A</a:t>
            </a:r>
            <a:r>
              <a:rPr lang="en-US" sz="2400" baseline="-25000" dirty="0" smtClean="0"/>
              <a:t>i</a:t>
            </a:r>
            <a:endParaRPr lang="en-US" sz="2400" dirty="0" smtClean="0"/>
          </a:p>
          <a:p>
            <a:pPr lvl="1"/>
            <a:r>
              <a:rPr lang="en-US" sz="2400" dirty="0" smtClean="0"/>
              <a:t>If the list of attributes does not include all attributes of the relation R, then the tuple created has default values for all missing attributes</a:t>
            </a:r>
          </a:p>
          <a:p>
            <a:r>
              <a:rPr lang="en-US" dirty="0" smtClean="0"/>
              <a:t>The basic form allows to insert only one tuple at once</a:t>
            </a:r>
          </a:p>
          <a:p>
            <a:r>
              <a:rPr lang="en-US" dirty="0" smtClean="0"/>
              <a:t>The extended form allows to insert a set of tuples as result of a sub query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1960602"/>
            <a:ext cx="609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FF0000"/>
                </a:solidFill>
              </a:rPr>
              <a:t>INSERT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INTO</a:t>
            </a:r>
            <a:r>
              <a:rPr lang="en-US" sz="2000" dirty="0" smtClean="0"/>
              <a:t> R(A1,…,An) </a:t>
            </a:r>
            <a:r>
              <a:rPr lang="en-US" sz="2000" b="1" dirty="0" smtClean="0">
                <a:solidFill>
                  <a:srgbClr val="FF0000"/>
                </a:solidFill>
              </a:rPr>
              <a:t>VALUES</a:t>
            </a:r>
            <a:r>
              <a:rPr lang="en-US" sz="2000" dirty="0" smtClean="0"/>
              <a:t> (v</a:t>
            </a:r>
            <a:r>
              <a:rPr lang="en-US" sz="2000" baseline="-25000" dirty="0" smtClean="0"/>
              <a:t>1 </a:t>
            </a:r>
            <a:r>
              <a:rPr lang="en-US" sz="2000" dirty="0" smtClean="0"/>
              <a:t>,…,</a:t>
            </a:r>
            <a:r>
              <a:rPr lang="en-US" sz="2000" dirty="0" err="1" smtClean="0"/>
              <a:t>v</a:t>
            </a:r>
            <a:r>
              <a:rPr lang="en-US" sz="2000" baseline="-25000" dirty="0" err="1" smtClean="0"/>
              <a:t>n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209800"/>
            <a:ext cx="4887354" cy="83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form of </a:t>
            </a:r>
            <a:r>
              <a:rPr lang="en-US" smtClean="0"/>
              <a:t>a deletion</a:t>
            </a:r>
          </a:p>
          <a:p>
            <a:endParaRPr lang="en-US"/>
          </a:p>
          <a:p>
            <a:pPr lvl="1"/>
            <a:r>
              <a:rPr lang="en-US" smtClean="0"/>
              <a:t>All tuples are removed from table R, which are satisfied the deleting condition</a:t>
            </a:r>
          </a:p>
          <a:p>
            <a:pPr lvl="1"/>
            <a:r>
              <a:rPr lang="en-US" smtClean="0"/>
              <a:t>Subqueries may be used in deleting condition</a:t>
            </a:r>
          </a:p>
          <a:p>
            <a:r>
              <a:rPr lang="en-US" smtClean="0"/>
              <a:t>Example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2057400"/>
            <a:ext cx="609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FF0000"/>
                </a:solidFill>
              </a:rPr>
              <a:t>DELETE FROM</a:t>
            </a:r>
            <a:r>
              <a:rPr lang="en-US" sz="2000" dirty="0" smtClean="0"/>
              <a:t> R </a:t>
            </a:r>
            <a:r>
              <a:rPr lang="en-US" sz="2000" b="1" dirty="0" smtClean="0">
                <a:solidFill>
                  <a:srgbClr val="FF0000"/>
                </a:solidFill>
              </a:rPr>
              <a:t>WHERE </a:t>
            </a:r>
            <a:r>
              <a:rPr lang="en-US" sz="2000" dirty="0" smtClean="0"/>
              <a:t> &lt;condition&gt;;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105400"/>
            <a:ext cx="6417128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17991"/>
            <a:ext cx="8458200" cy="5311409"/>
          </a:xfrm>
        </p:spPr>
        <p:txBody>
          <a:bodyPr>
            <a:normAutofit fontScale="85000" lnSpcReduction="10000"/>
          </a:bodyPr>
          <a:lstStyle/>
          <a:p>
            <a:r>
              <a:rPr lang="en-US" sz="3100" smtClean="0"/>
              <a:t>Example 2 </a:t>
            </a:r>
            <a:endParaRPr lang="en-US" sz="3100" dirty="0" smtClean="0"/>
          </a:p>
          <a:p>
            <a:pPr lvl="1"/>
            <a:r>
              <a:rPr lang="en-US"/>
              <a:t>Listing name and salary of all employees whose income </a:t>
            </a:r>
            <a:r>
              <a:rPr lang="en-US" smtClean="0"/>
              <a:t>&gt; 50000</a:t>
            </a:r>
          </a:p>
          <a:p>
            <a:pPr lvl="2"/>
            <a:r>
              <a:rPr lang="en-US" sz="2100" smtClean="0"/>
              <a:t>Input:</a:t>
            </a:r>
          </a:p>
          <a:p>
            <a:pPr lvl="2"/>
            <a:r>
              <a:rPr lang="en-US" sz="2100" smtClean="0"/>
              <a:t>Output:</a:t>
            </a:r>
          </a:p>
          <a:p>
            <a:pPr lvl="2"/>
            <a:r>
              <a:rPr lang="en-US" sz="2100" smtClean="0"/>
              <a:t>Relation(s):</a:t>
            </a:r>
          </a:p>
          <a:p>
            <a:pPr lvl="2"/>
            <a:r>
              <a:rPr lang="en-US" sz="2100" smtClean="0"/>
              <a:t>Joining condition(s):</a:t>
            </a:r>
          </a:p>
          <a:p>
            <a:pPr lvl="2"/>
            <a:r>
              <a:rPr lang="en-US" sz="2100" smtClean="0"/>
              <a:t>Selecting condition(s):</a:t>
            </a:r>
          </a:p>
          <a:p>
            <a:pPr lvl="2"/>
            <a:r>
              <a:rPr lang="en-US" sz="2100" smtClean="0"/>
              <a:t>Grouping:</a:t>
            </a:r>
          </a:p>
          <a:p>
            <a:pPr lvl="2"/>
            <a:r>
              <a:rPr lang="en-US" sz="2100" smtClean="0"/>
              <a:t>Grouping condition(s):</a:t>
            </a:r>
          </a:p>
          <a:p>
            <a:pPr lvl="2"/>
            <a:r>
              <a:rPr lang="en-US" sz="2100" smtClean="0"/>
              <a:t>Sorting:</a:t>
            </a:r>
          </a:p>
          <a:p>
            <a:pPr lvl="2"/>
            <a:r>
              <a:rPr lang="en-US" sz="2100" smtClean="0"/>
              <a:t>Projecting: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Query in SQL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00400" y="4343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29007" y="2491247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Salary &gt; 50000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3738" y="2895600"/>
            <a:ext cx="2578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Employee’s information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8170" y="249282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tblEmployee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/>
          <p:cNvCxnSpPr>
            <a:stCxn id="4" idx="3"/>
            <a:endCxn id="10" idx="1"/>
          </p:cNvCxnSpPr>
          <p:nvPr/>
        </p:nvCxnSpPr>
        <p:spPr>
          <a:xfrm>
            <a:off x="4071792" y="2675913"/>
            <a:ext cx="606378" cy="157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15000" y="290481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tblEmployee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>
            <a:endCxn id="13" idx="1"/>
          </p:cNvCxnSpPr>
          <p:nvPr/>
        </p:nvCxnSpPr>
        <p:spPr>
          <a:xfrm>
            <a:off x="5095585" y="3089477"/>
            <a:ext cx="619415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95600" y="335280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tblEmployee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57206" y="4191000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empSalary &gt; 50000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81595" y="46482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57206" y="511706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56666" y="557426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32350" y="6019800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empName, empSalary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71792" y="380553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59765" y="4572000"/>
            <a:ext cx="2971800" cy="1344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7169243" y="5902082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Result: 17 rows</a:t>
            </a:r>
            <a:endParaRPr lang="en-US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89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3" grpId="0"/>
      <p:bldP spid="15" grpId="0"/>
      <p:bldP spid="16" grpId="0"/>
      <p:bldP spid="17" grpId="0"/>
      <p:bldP spid="18" grpId="0"/>
      <p:bldP spid="19" grpId="0"/>
      <p:bldP spid="20" grpId="0"/>
      <p:bldP spid="24" grpId="0"/>
      <p:bldP spid="2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form of an </a:t>
            </a:r>
            <a:r>
              <a:rPr lang="en-US" smtClean="0"/>
              <a:t>update statement</a:t>
            </a:r>
          </a:p>
          <a:p>
            <a:endParaRPr lang="en-US"/>
          </a:p>
          <a:p>
            <a:pPr lvl="1"/>
            <a:r>
              <a:rPr lang="en-US" smtClean="0"/>
              <a:t>Those tuples are modified as required in SET clause, which are satisfied the updating condition</a:t>
            </a:r>
          </a:p>
          <a:p>
            <a:pPr lvl="1"/>
            <a:r>
              <a:rPr lang="en-US" smtClean="0"/>
              <a:t>Subqueries may be use in SET and/or WHERE clause</a:t>
            </a:r>
          </a:p>
          <a:p>
            <a:r>
              <a:rPr lang="en-US" smtClean="0"/>
              <a:t>Example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1981200"/>
            <a:ext cx="480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FF0000"/>
                </a:solidFill>
              </a:rPr>
              <a:t>UPDATE </a:t>
            </a:r>
            <a:r>
              <a:rPr lang="en-US" sz="2000" dirty="0" smtClean="0"/>
              <a:t>R </a:t>
            </a:r>
            <a:r>
              <a:rPr lang="en-US" sz="2000" b="1" dirty="0" smtClean="0">
                <a:solidFill>
                  <a:srgbClr val="FF0000"/>
                </a:solidFill>
              </a:rPr>
              <a:t>SET </a:t>
            </a:r>
            <a:r>
              <a:rPr lang="en-US" sz="2000" dirty="0" smtClean="0"/>
              <a:t>&lt;new-value assignments</a:t>
            </a:r>
            <a:r>
              <a:rPr lang="en-US" sz="2000" smtClean="0"/>
              <a:t>&gt; </a:t>
            </a:r>
          </a:p>
          <a:p>
            <a:pPr>
              <a:lnSpc>
                <a:spcPct val="150000"/>
              </a:lnSpc>
            </a:pPr>
            <a:r>
              <a:rPr lang="en-US" sz="2000" b="1" smtClean="0">
                <a:solidFill>
                  <a:srgbClr val="FF0000"/>
                </a:solidFill>
              </a:rPr>
              <a:t>WHERE</a:t>
            </a:r>
            <a:r>
              <a:rPr lang="en-US" sz="2000" smtClean="0"/>
              <a:t> </a:t>
            </a:r>
            <a:r>
              <a:rPr lang="en-US" sz="2000" dirty="0" smtClean="0"/>
              <a:t>&lt;</a:t>
            </a:r>
            <a:r>
              <a:rPr lang="en-US" sz="2000" smtClean="0"/>
              <a:t>condition&gt;</a:t>
            </a:r>
            <a:endParaRPr lang="en-US" sz="2000" dirty="0" smtClean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181600"/>
            <a:ext cx="8229602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TRANSACTION IN SQL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DB User operates on database by querying or modifying the database</a:t>
            </a:r>
          </a:p>
          <a:p>
            <a:r>
              <a:rPr lang="en-US" smtClean="0"/>
              <a:t>Operations on database are executed one at a time</a:t>
            </a:r>
          </a:p>
          <a:p>
            <a:r>
              <a:rPr lang="en-US" smtClean="0"/>
              <a:t>Output of one operation is input of the next operation</a:t>
            </a:r>
          </a:p>
          <a:p>
            <a:r>
              <a:rPr lang="en-US" smtClean="0"/>
              <a:t>So, how the DBMS treats simultaneous operations?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applications, many operations per second may be performed on database</a:t>
            </a:r>
          </a:p>
          <a:p>
            <a:r>
              <a:rPr lang="en-US" dirty="0" smtClean="0"/>
              <a:t>These may operate on the same data</a:t>
            </a:r>
          </a:p>
          <a:p>
            <a:r>
              <a:rPr lang="en-US" dirty="0" smtClean="0"/>
              <a:t>We’ll get unexpected results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Serializability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Serializability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Transaction</a:t>
            </a:r>
            <a:r>
              <a:rPr lang="en-US" dirty="0" smtClean="0"/>
              <a:t> is a group of operations that need to be performed together</a:t>
            </a:r>
          </a:p>
          <a:p>
            <a:r>
              <a:rPr lang="en-US" dirty="0" smtClean="0"/>
              <a:t>A certain transaction must be serializable with respect to other transactions, that is, the transactions run serially – one at a time, no overlap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Serializability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certain combinations of database operations need to be done </a:t>
            </a:r>
            <a:r>
              <a:rPr lang="en-US" dirty="0" smtClean="0">
                <a:solidFill>
                  <a:srgbClr val="FF0000"/>
                </a:solidFill>
              </a:rPr>
              <a:t>atomically</a:t>
            </a:r>
            <a:r>
              <a:rPr lang="en-US" dirty="0" smtClean="0"/>
              <a:t>, that is, either they are both done or neither is done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Transfer $100 from the account number 123 to account number 456 by two steps</a:t>
            </a:r>
          </a:p>
          <a:p>
            <a:pPr lvl="1"/>
            <a:r>
              <a:rPr lang="en-US" dirty="0" smtClean="0"/>
              <a:t>(1) Add $100 to account number 456</a:t>
            </a:r>
          </a:p>
          <a:p>
            <a:pPr lvl="1"/>
            <a:r>
              <a:rPr lang="en-US" dirty="0" smtClean="0"/>
              <a:t>(2) Subtract $100 from account number 123</a:t>
            </a:r>
          </a:p>
          <a:p>
            <a:r>
              <a:rPr lang="en-US" dirty="0" smtClean="0"/>
              <a:t>What happen if there is a failure after step (1) but before step (2)?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Transaction is a collection of one or more operations on the database that must be executed atomically</a:t>
            </a:r>
          </a:p>
          <a:p>
            <a:r>
              <a:rPr lang="en-US" dirty="0" smtClean="0"/>
              <a:t>That is, either all operations are performed or none are</a:t>
            </a:r>
          </a:p>
          <a:p>
            <a:r>
              <a:rPr lang="en-US" dirty="0" smtClean="0"/>
              <a:t>In SQL, each statement is a transaction by itself</a:t>
            </a:r>
          </a:p>
          <a:p>
            <a:r>
              <a:rPr lang="en-US" dirty="0" smtClean="0"/>
              <a:t>SQL allows to group several statements into a single transaction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Transaction begins by SQL command </a:t>
            </a:r>
            <a:r>
              <a:rPr lang="en-US" dirty="0" smtClean="0">
                <a:solidFill>
                  <a:srgbClr val="FF0000"/>
                </a:solidFill>
              </a:rPr>
              <a:t>START TRANSACTION</a:t>
            </a:r>
            <a:endParaRPr lang="en-US" dirty="0" smtClean="0"/>
          </a:p>
          <a:p>
            <a:r>
              <a:rPr lang="en-US" dirty="0" smtClean="0"/>
              <a:t>Two ways to end a transaction</a:t>
            </a:r>
          </a:p>
          <a:p>
            <a:pPr lvl="1"/>
            <a:r>
              <a:rPr lang="en-US" dirty="0" smtClean="0"/>
              <a:t>The SQL statement </a:t>
            </a:r>
            <a:r>
              <a:rPr lang="en-US" dirty="0" smtClean="0">
                <a:solidFill>
                  <a:srgbClr val="FF0000"/>
                </a:solidFill>
              </a:rPr>
              <a:t>COMMIT</a:t>
            </a:r>
            <a:r>
              <a:rPr lang="en-US" dirty="0" smtClean="0"/>
              <a:t> causes the transaction to end successfully</a:t>
            </a:r>
          </a:p>
          <a:p>
            <a:pPr lvl="1"/>
            <a:r>
              <a:rPr lang="en-US" dirty="0" smtClean="0"/>
              <a:t>The SQL statement </a:t>
            </a:r>
            <a:r>
              <a:rPr lang="en-US" dirty="0" smtClean="0">
                <a:solidFill>
                  <a:srgbClr val="FF0000"/>
                </a:solidFill>
              </a:rPr>
              <a:t>ROLLBACK</a:t>
            </a:r>
            <a:r>
              <a:rPr lang="en-US" dirty="0" smtClean="0"/>
              <a:t> causes the transaction to abort, or terminate unsuccessfully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alias name in select clause</a:t>
            </a:r>
          </a:p>
          <a:p>
            <a:r>
              <a:rPr lang="en-US" dirty="0" smtClean="0"/>
              <a:t>Example 3: </a:t>
            </a:r>
          </a:p>
          <a:p>
            <a:pPr lvl="1"/>
            <a:r>
              <a:rPr lang="en-US" dirty="0" smtClean="0"/>
              <a:t>Listing full name and salary of all employees whose income exceed 50000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 in SQL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1439" y="3962400"/>
            <a:ext cx="7025761" cy="158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A transaction can read or write some data into the database</a:t>
            </a:r>
          </a:p>
          <a:p>
            <a:r>
              <a:rPr lang="en-US" smtClean="0"/>
              <a:t>When a transaction only reads data and does not write data, the transaction may execute in parallel with other transactions</a:t>
            </a:r>
          </a:p>
          <a:p>
            <a:r>
              <a:rPr lang="en-US" smtClean="0"/>
              <a:t>Many read-only transactions access the same data to run in parallel, while they would not be allowed to run in parallel with a transaction that wrote the same data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Read-Only Transactions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statement set read-only to the next transaction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SET TRANSACTION READ ONLY;</a:t>
            </a:r>
          </a:p>
          <a:p>
            <a:r>
              <a:rPr lang="en-US" dirty="0" smtClean="0"/>
              <a:t>SQL statement set read/write to the next transaction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SET TRANSACTION READ WRITE;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Dirty data</a:t>
            </a:r>
            <a:r>
              <a:rPr lang="en-US" smtClean="0"/>
              <a:t>: data written by a transaction that has not yet committed</a:t>
            </a:r>
          </a:p>
          <a:p>
            <a:r>
              <a:rPr lang="en-US" b="1" smtClean="0">
                <a:solidFill>
                  <a:srgbClr val="FF0000"/>
                </a:solidFill>
              </a:rPr>
              <a:t>Dirty read</a:t>
            </a:r>
            <a:r>
              <a:rPr lang="en-US" smtClean="0"/>
              <a:t>: read of dirty data written by another transaction</a:t>
            </a:r>
          </a:p>
          <a:p>
            <a:r>
              <a:rPr lang="en-US" smtClean="0"/>
              <a:t>Problem: the transaction that wrote it may eventually abort, and the dirty data will be removed</a:t>
            </a:r>
          </a:p>
          <a:p>
            <a:r>
              <a:rPr lang="en-US" smtClean="0"/>
              <a:t>Sometimes the dirty read matters, sometimes it doesn’t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Dirty Reads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specify that dirty reads are acceptable for a given transaction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SET TRANSACTION READ WRITE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		   ISOLATION LEVEL READ UNCOMMITTED;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Dirty Reads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Isolation Levels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524000"/>
            <a:ext cx="762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SET TRANSACTION ISOLATION LEVEL READ </a:t>
            </a:r>
            <a:r>
              <a:rPr lang="en-US" sz="2000" dirty="0" smtClean="0">
                <a:solidFill>
                  <a:srgbClr val="FF0000"/>
                </a:solidFill>
              </a:rPr>
              <a:t>UNCOMMITED</a:t>
            </a:r>
            <a:r>
              <a:rPr lang="en-US" sz="2000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SET TRANSACTION ISOLATION LEVEL READ  </a:t>
            </a:r>
            <a:r>
              <a:rPr lang="en-US" sz="2000" dirty="0" smtClean="0">
                <a:solidFill>
                  <a:srgbClr val="FF0000"/>
                </a:solidFill>
              </a:rPr>
              <a:t>COMMITTED</a:t>
            </a:r>
            <a:r>
              <a:rPr lang="en-US" sz="2000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SET TRANSACTION ISOLATION LEVEL </a:t>
            </a:r>
            <a:r>
              <a:rPr lang="en-US" sz="2000" dirty="0" smtClean="0">
                <a:solidFill>
                  <a:srgbClr val="FF0000"/>
                </a:solidFill>
              </a:rPr>
              <a:t>REPEATABLE READ</a:t>
            </a:r>
            <a:r>
              <a:rPr lang="en-US" sz="2000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SET TRANSACTION ISOLATION LEVEL </a:t>
            </a:r>
            <a:r>
              <a:rPr lang="en-US" sz="2000" dirty="0" smtClean="0">
                <a:solidFill>
                  <a:srgbClr val="FF0000"/>
                </a:solidFill>
              </a:rPr>
              <a:t>SERIALIZABLE</a:t>
            </a:r>
            <a:r>
              <a:rPr lang="en-US" sz="2000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/>
              <a:t>Listing all those employees who are going to be retired in this year</a:t>
            </a:r>
            <a:r>
              <a:rPr lang="en-US" smtClean="0"/>
              <a:t>.</a:t>
            </a:r>
          </a:p>
          <a:p>
            <a:pPr lvl="0">
              <a:lnSpc>
                <a:spcPct val="100000"/>
              </a:lnSpc>
              <a:spcAft>
                <a:spcPts val="600"/>
              </a:spcAft>
            </a:pPr>
            <a:r>
              <a:rPr lang="en-US" smtClean="0"/>
              <a:t>Listing </a:t>
            </a:r>
            <a:r>
              <a:rPr lang="en-US"/>
              <a:t>all those departments in which the average of salary is maximum.</a:t>
            </a:r>
          </a:p>
          <a:p>
            <a:pPr lvl="0">
              <a:lnSpc>
                <a:spcPct val="100000"/>
              </a:lnSpc>
              <a:spcAft>
                <a:spcPts val="600"/>
              </a:spcAft>
            </a:pPr>
            <a:r>
              <a:rPr lang="en-US"/>
              <a:t>Listing the number of projects for each department (if any).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8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Condition expression in where clause may use</a:t>
            </a:r>
          </a:p>
          <a:p>
            <a:pPr lvl="1"/>
            <a:r>
              <a:rPr lang="en-US" dirty="0" smtClean="0"/>
              <a:t>Constants and attributes</a:t>
            </a:r>
          </a:p>
          <a:p>
            <a:pPr lvl="1"/>
            <a:r>
              <a:rPr lang="en-US" dirty="0" smtClean="0"/>
              <a:t>Arithmetic operators</a:t>
            </a:r>
          </a:p>
          <a:p>
            <a:pPr lvl="2"/>
            <a:r>
              <a:rPr lang="en-US" dirty="0" smtClean="0"/>
              <a:t>+, -, *, /</a:t>
            </a:r>
          </a:p>
          <a:p>
            <a:pPr lvl="1"/>
            <a:r>
              <a:rPr lang="en-US" dirty="0" smtClean="0"/>
              <a:t>Comparison operators</a:t>
            </a:r>
          </a:p>
          <a:p>
            <a:pPr lvl="2"/>
            <a:r>
              <a:rPr lang="en-US" dirty="0" smtClean="0"/>
              <a:t>=, &lt;&gt;, &lt;, &gt;, </a:t>
            </a:r>
            <a:r>
              <a:rPr lang="en-US" dirty="0" smtClean="0">
                <a:sym typeface="Symbol"/>
              </a:rPr>
              <a:t>, ≥</a:t>
            </a:r>
          </a:p>
          <a:p>
            <a:pPr lvl="1"/>
            <a:r>
              <a:rPr lang="en-US" dirty="0" smtClean="0">
                <a:sym typeface="Symbol"/>
              </a:rPr>
              <a:t>Logical operators</a:t>
            </a:r>
          </a:p>
          <a:p>
            <a:pPr lvl="2"/>
            <a:r>
              <a:rPr lang="en-US" dirty="0" smtClean="0">
                <a:sym typeface="Symbol"/>
              </a:rPr>
              <a:t>and, or, not</a:t>
            </a:r>
          </a:p>
          <a:p>
            <a:r>
              <a:rPr lang="en-US" dirty="0" smtClean="0"/>
              <a:t>The result of condition must be True or False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in SQL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I2DB_Ch5_2010</Template>
  <TotalTime>3250</TotalTime>
  <Words>3350</Words>
  <Application>Microsoft Office PowerPoint</Application>
  <PresentationFormat>On-screen Show (4:3)</PresentationFormat>
  <Paragraphs>632</Paragraphs>
  <Slides>85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7" baseType="lpstr">
      <vt:lpstr>Arial</vt:lpstr>
      <vt:lpstr>Arial (Headings)</vt:lpstr>
      <vt:lpstr>Bahnschrift Light SemiCondensed</vt:lpstr>
      <vt:lpstr>Calibri</vt:lpstr>
      <vt:lpstr>Consolas</vt:lpstr>
      <vt:lpstr>Corbel</vt:lpstr>
      <vt:lpstr>Symbol</vt:lpstr>
      <vt:lpstr>Wingdings</vt:lpstr>
      <vt:lpstr>Wingdings 2</vt:lpstr>
      <vt:lpstr>Wingdings 3</vt:lpstr>
      <vt:lpstr>Module</vt:lpstr>
      <vt:lpstr>Image</vt:lpstr>
      <vt:lpstr>THE DATABASE LANGUAGE SQL</vt:lpstr>
      <vt:lpstr>OBJECTIVES</vt:lpstr>
      <vt:lpstr>SIMPLE QUERIES IN SQL</vt:lpstr>
      <vt:lpstr>Example Database Schema</vt:lpstr>
      <vt:lpstr>SQL Queries and Relational Algebra</vt:lpstr>
      <vt:lpstr>Common Query in SQL</vt:lpstr>
      <vt:lpstr>Common Query in SQL</vt:lpstr>
      <vt:lpstr>Projection in SQL</vt:lpstr>
      <vt:lpstr>Selection in SQL</vt:lpstr>
      <vt:lpstr>Selection in SQL</vt:lpstr>
      <vt:lpstr>Comparison of Strings</vt:lpstr>
      <vt:lpstr>Pattern Matching in SQL</vt:lpstr>
      <vt:lpstr>Pattern Matching in SQL</vt:lpstr>
      <vt:lpstr>Dates and Times</vt:lpstr>
      <vt:lpstr>Null Values</vt:lpstr>
      <vt:lpstr>The Truth-Value UNKNOWN</vt:lpstr>
      <vt:lpstr>The Truth-Value Unknown</vt:lpstr>
      <vt:lpstr>Ordering the Output</vt:lpstr>
      <vt:lpstr>Ordering the Output</vt:lpstr>
      <vt:lpstr>QUERIES INVOLVING MORE THAN ONE RELATION</vt:lpstr>
      <vt:lpstr>Products and Joins in SQL</vt:lpstr>
      <vt:lpstr>Products and Joins in SQL</vt:lpstr>
      <vt:lpstr>Products and Joins in SQL</vt:lpstr>
      <vt:lpstr>Products and Joins in SQL</vt:lpstr>
      <vt:lpstr>Union, Intersection, Difference of Queries</vt:lpstr>
      <vt:lpstr>Union, Intersection, Difference of Queries</vt:lpstr>
      <vt:lpstr>Union, Intersection, Difference of Queries</vt:lpstr>
      <vt:lpstr>Union, Intersection, Difference of Queries</vt:lpstr>
      <vt:lpstr>SUB QUERIES</vt:lpstr>
      <vt:lpstr>Sub-queries</vt:lpstr>
      <vt:lpstr>Sub-queries that Produce Scalar Values</vt:lpstr>
      <vt:lpstr>Sub-queries that Produce Scalar Values</vt:lpstr>
      <vt:lpstr>Sub-queries that Produce Scalar Values</vt:lpstr>
      <vt:lpstr>Sub-queries that Produce Scalar Values</vt:lpstr>
      <vt:lpstr>Conditions Involving Relations</vt:lpstr>
      <vt:lpstr>Conditions Involving Tuples</vt:lpstr>
      <vt:lpstr>Sub-queries that Produce Scalar Values</vt:lpstr>
      <vt:lpstr>Correlated Sub-queries</vt:lpstr>
      <vt:lpstr>Correlated Sub-queries</vt:lpstr>
      <vt:lpstr>Sub-queries in FROM Clauses</vt:lpstr>
      <vt:lpstr>SQL Join Expressions</vt:lpstr>
      <vt:lpstr>SQL Join Expression</vt:lpstr>
      <vt:lpstr>Natural Joins</vt:lpstr>
      <vt:lpstr>Natural Joins</vt:lpstr>
      <vt:lpstr>Outer Joins</vt:lpstr>
      <vt:lpstr>Outer joins</vt:lpstr>
      <vt:lpstr>Outer joins</vt:lpstr>
      <vt:lpstr>Eliminating Duplicates</vt:lpstr>
      <vt:lpstr>Eliminating Duplicates</vt:lpstr>
      <vt:lpstr>Duplicates in Unions, Intersections, and Differences</vt:lpstr>
      <vt:lpstr>Grouping and Aggregation in SQL</vt:lpstr>
      <vt:lpstr>Aggregation Operators</vt:lpstr>
      <vt:lpstr>Aggregation Operators</vt:lpstr>
      <vt:lpstr>Grouping</vt:lpstr>
      <vt:lpstr>Grouping</vt:lpstr>
      <vt:lpstr>Grouping</vt:lpstr>
      <vt:lpstr>Grouping</vt:lpstr>
      <vt:lpstr>Grouping, Aggregation, and Nulls</vt:lpstr>
      <vt:lpstr>Grouping, Aggregation, and Nulls</vt:lpstr>
      <vt:lpstr>Considerations …</vt:lpstr>
      <vt:lpstr>HAVING clause</vt:lpstr>
      <vt:lpstr>Grouping</vt:lpstr>
      <vt:lpstr>HAVING clause</vt:lpstr>
      <vt:lpstr>Exercises</vt:lpstr>
      <vt:lpstr>DATABASE MODIFICATIONS</vt:lpstr>
      <vt:lpstr>Database Modifications</vt:lpstr>
      <vt:lpstr>Insertion</vt:lpstr>
      <vt:lpstr>Insertion</vt:lpstr>
      <vt:lpstr>Deletion</vt:lpstr>
      <vt:lpstr>Updates</vt:lpstr>
      <vt:lpstr>TRANSACTION IN SQL</vt:lpstr>
      <vt:lpstr>Introduction</vt:lpstr>
      <vt:lpstr>Serializability</vt:lpstr>
      <vt:lpstr>Serializability</vt:lpstr>
      <vt:lpstr>Serializability</vt:lpstr>
      <vt:lpstr>Atomicity</vt:lpstr>
      <vt:lpstr>Atomicity</vt:lpstr>
      <vt:lpstr>Transactions</vt:lpstr>
      <vt:lpstr>Transactions</vt:lpstr>
      <vt:lpstr>Read-Only Transactions</vt:lpstr>
      <vt:lpstr>Transactions</vt:lpstr>
      <vt:lpstr>Dirty Reads</vt:lpstr>
      <vt:lpstr>Dirty Reads</vt:lpstr>
      <vt:lpstr>Other Isolation Levels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JESSICA</dc:creator>
  <cp:lastModifiedBy>Trinh Hoang Nam</cp:lastModifiedBy>
  <cp:revision>968</cp:revision>
  <dcterms:created xsi:type="dcterms:W3CDTF">2006-08-16T00:00:00Z</dcterms:created>
  <dcterms:modified xsi:type="dcterms:W3CDTF">2020-02-25T03:08:15Z</dcterms:modified>
</cp:coreProperties>
</file>