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94" r:id="rId2"/>
    <p:sldId id="257" r:id="rId3"/>
    <p:sldId id="302" r:id="rId4"/>
    <p:sldId id="316" r:id="rId5"/>
    <p:sldId id="259" r:id="rId6"/>
    <p:sldId id="301" r:id="rId7"/>
    <p:sldId id="303" r:id="rId8"/>
    <p:sldId id="305" r:id="rId9"/>
    <p:sldId id="260" r:id="rId10"/>
    <p:sldId id="261" r:id="rId11"/>
    <p:sldId id="304" r:id="rId12"/>
    <p:sldId id="263" r:id="rId13"/>
    <p:sldId id="306" r:id="rId14"/>
    <p:sldId id="264" r:id="rId15"/>
    <p:sldId id="267" r:id="rId16"/>
    <p:sldId id="268" r:id="rId17"/>
    <p:sldId id="269" r:id="rId18"/>
    <p:sldId id="272" r:id="rId19"/>
    <p:sldId id="307" r:id="rId20"/>
    <p:sldId id="308" r:id="rId21"/>
    <p:sldId id="309" r:id="rId22"/>
    <p:sldId id="310" r:id="rId23"/>
    <p:sldId id="311" r:id="rId24"/>
    <p:sldId id="298" r:id="rId25"/>
    <p:sldId id="313" r:id="rId26"/>
    <p:sldId id="285" r:id="rId27"/>
    <p:sldId id="290" r:id="rId28"/>
    <p:sldId id="291" r:id="rId29"/>
    <p:sldId id="314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5B1B"/>
    <a:srgbClr val="FFD25D"/>
    <a:srgbClr val="F0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namth@fp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95600" y="40502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MSC, MFB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7444497" y="6474023"/>
            <a:ext cx="169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namth@fpt.edu.vn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Constraints and Triggers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CONSTRAINTS AND TRIGGERS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referenced attribute(s) of the second relation must be declared UNIQUE or the PRIMARY KEY</a:t>
            </a:r>
          </a:p>
          <a:p>
            <a:r>
              <a:rPr lang="en-US" dirty="0" smtClean="0"/>
              <a:t>Values of the foreign key appearing in the first relation must also appear in the referenced attributes of some tuple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Foreign Key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</a:t>
            </a:r>
            <a:endParaRPr lang="en-US" smtClean="0"/>
          </a:p>
          <a:p>
            <a:pPr lvl="1"/>
            <a:r>
              <a:rPr lang="en-US"/>
              <a:t>R</a:t>
            </a:r>
            <a:r>
              <a:rPr lang="en-US" smtClean="0"/>
              <a:t>elation </a:t>
            </a:r>
            <a:r>
              <a:rPr lang="en-US"/>
              <a:t>R(</a:t>
            </a:r>
            <a:r>
              <a:rPr lang="en-US" u="sng"/>
              <a:t>A int</a:t>
            </a:r>
            <a:r>
              <a:rPr lang="en-US"/>
              <a:t>, B int, C char(10</a:t>
            </a:r>
            <a:r>
              <a:rPr lang="en-US" smtClean="0"/>
              <a:t>))</a:t>
            </a:r>
          </a:p>
          <a:p>
            <a:pPr lvl="1"/>
            <a:r>
              <a:rPr lang="en-US" smtClean="0"/>
              <a:t>Relation S(</a:t>
            </a:r>
            <a:r>
              <a:rPr lang="en-US" u="sng"/>
              <a:t>D</a:t>
            </a:r>
            <a:r>
              <a:rPr lang="en-US" u="sng" smtClean="0"/>
              <a:t> int</a:t>
            </a:r>
            <a:r>
              <a:rPr lang="en-US" smtClean="0"/>
              <a:t>, E int), where </a:t>
            </a:r>
            <a:r>
              <a:rPr lang="en-US" b="1" i="1" smtClean="0"/>
              <a:t>E is refered to A of R</a:t>
            </a:r>
            <a:endParaRPr lang="en-US" b="1" i="1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Primary Key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0328" y="5624647"/>
            <a:ext cx="35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Q: Which relation must be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created first? R or S? Why?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76396"/>
            <a:ext cx="2829320" cy="183858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587"/>
            <a:ext cx="3324689" cy="152421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34344" y="3927241"/>
            <a:ext cx="1385656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0255" y="3927241"/>
            <a:ext cx="533400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950804" y="4953000"/>
            <a:ext cx="4040796" cy="1563275"/>
            <a:chOff x="4950804" y="4953000"/>
            <a:chExt cx="4040796" cy="1563275"/>
          </a:xfrm>
        </p:grpSpPr>
        <p:pic>
          <p:nvPicPr>
            <p:cNvPr id="11" name="Picture 10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0804" y="4953000"/>
              <a:ext cx="3952736" cy="156327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311669" y="5734637"/>
              <a:ext cx="3679931" cy="285163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2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Suppose </a:t>
            </a:r>
          </a:p>
          <a:p>
            <a:pPr lvl="1"/>
            <a:r>
              <a:rPr lang="en-US"/>
              <a:t>Relation R(</a:t>
            </a:r>
            <a:r>
              <a:rPr lang="en-US" u="sng"/>
              <a:t>A int</a:t>
            </a:r>
            <a:r>
              <a:rPr lang="en-US"/>
              <a:t>, B int, C char(10))</a:t>
            </a:r>
          </a:p>
          <a:p>
            <a:pPr lvl="1"/>
            <a:r>
              <a:rPr lang="en-US"/>
              <a:t>Relation S(</a:t>
            </a:r>
            <a:r>
              <a:rPr lang="en-US" u="sng"/>
              <a:t>D int</a:t>
            </a:r>
            <a:r>
              <a:rPr lang="en-US"/>
              <a:t>, E int), where </a:t>
            </a:r>
            <a:r>
              <a:rPr lang="en-US" b="1" i="1"/>
              <a:t>E is refered to A of R</a:t>
            </a:r>
          </a:p>
          <a:p>
            <a:r>
              <a:rPr lang="en-US" smtClean="0"/>
              <a:t>Some </a:t>
            </a:r>
            <a:r>
              <a:rPr lang="en-US" dirty="0" smtClean="0"/>
              <a:t>actions might violate the above constraint</a:t>
            </a:r>
          </a:p>
          <a:p>
            <a:pPr lvl="1"/>
            <a:r>
              <a:rPr lang="en-US" dirty="0" smtClean="0"/>
              <a:t>Insert a </a:t>
            </a:r>
            <a:r>
              <a:rPr lang="en-US" smtClean="0"/>
              <a:t>new tuple to </a:t>
            </a:r>
            <a:r>
              <a:rPr lang="en-US" b="1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 (why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Update </a:t>
            </a:r>
            <a:r>
              <a:rPr lang="en-US" smtClean="0"/>
              <a:t>a tuple in </a:t>
            </a:r>
            <a:r>
              <a:rPr lang="en-US" b="1" i="1">
                <a:solidFill>
                  <a:srgbClr val="FF0000"/>
                </a:solidFill>
              </a:rPr>
              <a:t>S</a:t>
            </a:r>
            <a:r>
              <a:rPr lang="en-US" smtClean="0"/>
              <a:t> </a:t>
            </a:r>
            <a:r>
              <a:rPr lang="en-US" dirty="0" smtClean="0"/>
              <a:t>to change </a:t>
            </a:r>
            <a:r>
              <a:rPr lang="en-US" smtClean="0"/>
              <a:t>the value of </a:t>
            </a:r>
            <a:r>
              <a:rPr lang="en-US" b="1" i="1">
                <a:solidFill>
                  <a:srgbClr val="FF0000"/>
                </a:solidFill>
              </a:rPr>
              <a:t>E</a:t>
            </a:r>
            <a:r>
              <a:rPr lang="en-US" smtClean="0"/>
              <a:t> (</a:t>
            </a:r>
            <a:r>
              <a:rPr lang="en-US" dirty="0" smtClean="0"/>
              <a:t>why?)</a:t>
            </a:r>
          </a:p>
          <a:p>
            <a:pPr lvl="1"/>
            <a:r>
              <a:rPr lang="en-US" dirty="0" smtClean="0"/>
              <a:t>Update </a:t>
            </a:r>
            <a:r>
              <a:rPr lang="en-US" smtClean="0"/>
              <a:t>a tuple on </a:t>
            </a:r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smtClean="0"/>
              <a:t> </a:t>
            </a:r>
            <a:r>
              <a:rPr lang="en-US" dirty="0" smtClean="0"/>
              <a:t>to change </a:t>
            </a:r>
            <a:r>
              <a:rPr lang="en-US" smtClean="0"/>
              <a:t>the </a:t>
            </a:r>
            <a:r>
              <a:rPr lang="en-US" b="1" i="1" smtClean="0">
                <a:solidFill>
                  <a:srgbClr val="FF0000"/>
                </a:solidFill>
              </a:rPr>
              <a:t>A</a:t>
            </a:r>
            <a:r>
              <a:rPr lang="en-US" smtClean="0"/>
              <a:t> component </a:t>
            </a:r>
            <a:r>
              <a:rPr lang="en-US" dirty="0" smtClean="0"/>
              <a:t>(why?)</a:t>
            </a:r>
          </a:p>
          <a:p>
            <a:pPr lvl="1"/>
            <a:r>
              <a:rPr lang="en-US" dirty="0" smtClean="0"/>
              <a:t>Delete </a:t>
            </a:r>
            <a:r>
              <a:rPr lang="en-US" smtClean="0"/>
              <a:t>a tuple from </a:t>
            </a:r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smtClean="0"/>
              <a:t> </a:t>
            </a:r>
            <a:r>
              <a:rPr lang="en-US" dirty="0" smtClean="0"/>
              <a:t>(why?)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Referential Integrity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859395"/>
            <a:ext cx="8077200" cy="48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495800"/>
            <a:ext cx="8089392" cy="48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2208" y="4988993"/>
            <a:ext cx="8089392" cy="48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2208" y="5625398"/>
            <a:ext cx="8089392" cy="484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Suppose </a:t>
            </a:r>
          </a:p>
          <a:p>
            <a:pPr lvl="1"/>
            <a:r>
              <a:rPr lang="en-US"/>
              <a:t>Relation R(</a:t>
            </a:r>
            <a:r>
              <a:rPr lang="en-US" u="sng"/>
              <a:t>A int</a:t>
            </a:r>
            <a:r>
              <a:rPr lang="en-US"/>
              <a:t>, B int, C char(10))</a:t>
            </a:r>
          </a:p>
          <a:p>
            <a:pPr lvl="1"/>
            <a:r>
              <a:rPr lang="en-US"/>
              <a:t>Relation S(</a:t>
            </a:r>
            <a:r>
              <a:rPr lang="en-US" u="sng"/>
              <a:t>D int</a:t>
            </a:r>
            <a:r>
              <a:rPr lang="en-US"/>
              <a:t>, E int), where </a:t>
            </a:r>
            <a:r>
              <a:rPr lang="en-US" b="1" i="1"/>
              <a:t>E is refered to A of R</a:t>
            </a:r>
          </a:p>
          <a:p>
            <a:r>
              <a:rPr lang="en-US" smtClean="0"/>
              <a:t>Scope of referential integrity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Referential Integrity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60471"/>
              </p:ext>
            </p:extLst>
          </p:nvPr>
        </p:nvGraphicFramePr>
        <p:xfrm>
          <a:off x="1524000" y="4038600"/>
          <a:ext cx="6172200" cy="1600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116585250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670282727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824095805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84014066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92753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339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1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4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options to solve constraint’s violation</a:t>
            </a:r>
          </a:p>
          <a:p>
            <a:pPr lvl="1"/>
            <a:r>
              <a:rPr lang="en-US" dirty="0" smtClean="0"/>
              <a:t>The default policy: SQL reject all constraint’s violations</a:t>
            </a:r>
          </a:p>
          <a:p>
            <a:pPr lvl="1"/>
            <a:r>
              <a:rPr lang="en-US" dirty="0" smtClean="0"/>
              <a:t>The cascade policy: Changes to the referenced attribute(s) are mimicked at the foreign key</a:t>
            </a:r>
          </a:p>
          <a:p>
            <a:pPr lvl="1"/>
            <a:r>
              <a:rPr lang="en-US" dirty="0" smtClean="0"/>
              <a:t>The Set-Null policy: Changes to the referenced attribute(s) set a foreign key value to NULL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Referential Integrity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SQL CREATE TABLE statement, we can declare two kinds of constraints</a:t>
            </a:r>
          </a:p>
          <a:p>
            <a:pPr lvl="1"/>
            <a:r>
              <a:rPr lang="en-US" dirty="0" smtClean="0"/>
              <a:t>A constraint on a </a:t>
            </a:r>
            <a:r>
              <a:rPr lang="en-US" smtClean="0"/>
              <a:t>single attribute</a:t>
            </a:r>
          </a:p>
          <a:p>
            <a:pPr lvl="2"/>
            <a:r>
              <a:rPr lang="en-US"/>
              <a:t>Attribute-Based CHECK Constraints</a:t>
            </a:r>
            <a:endParaRPr lang="en-US" dirty="0" smtClean="0"/>
          </a:p>
          <a:p>
            <a:pPr lvl="1"/>
            <a:r>
              <a:rPr lang="en-US" dirty="0" smtClean="0"/>
              <a:t>A constraint on a tuple as </a:t>
            </a:r>
            <a:r>
              <a:rPr lang="en-US" smtClean="0"/>
              <a:t>a whole</a:t>
            </a:r>
          </a:p>
          <a:p>
            <a:pPr lvl="2"/>
            <a:r>
              <a:rPr lang="en-US" smtClean="0"/>
              <a:t>Tuple-Based </a:t>
            </a:r>
            <a:r>
              <a:rPr lang="en-US"/>
              <a:t>CHECK Constraints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on Attributes and Tuples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</a:t>
            </a:r>
          </a:p>
          <a:p>
            <a:pPr lvl="1"/>
            <a:r>
              <a:rPr lang="en-US"/>
              <a:t>Relation R(</a:t>
            </a:r>
            <a:r>
              <a:rPr lang="en-US" u="sng"/>
              <a:t>A int</a:t>
            </a:r>
            <a:r>
              <a:rPr lang="en-US"/>
              <a:t>, B int, C char(10</a:t>
            </a:r>
            <a:r>
              <a:rPr lang="en-US" smtClean="0"/>
              <a:t>)), where C is not null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Not-Null Constraints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2935341"/>
            <a:ext cx="3200400" cy="1848108"/>
            <a:chOff x="990600" y="2935341"/>
            <a:chExt cx="3200400" cy="1848108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2935341"/>
              <a:ext cx="3077004" cy="184810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895600" y="3810000"/>
              <a:ext cx="1295400" cy="432123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3000" y="2935341"/>
            <a:ext cx="3477110" cy="2162477"/>
            <a:chOff x="4953000" y="2935341"/>
            <a:chExt cx="3477110" cy="2162477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2935341"/>
              <a:ext cx="3477110" cy="216247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396154" y="4114800"/>
              <a:ext cx="3033955" cy="432123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14400" y="5215710"/>
            <a:ext cx="5452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smtClean="0">
                <a:solidFill>
                  <a:srgbClr val="FF0000"/>
                </a:solidFill>
              </a:rPr>
              <a:t>Importance</a:t>
            </a:r>
            <a:r>
              <a:rPr lang="en-US" sz="2400" smtClean="0">
                <a:solidFill>
                  <a:srgbClr val="FF0000"/>
                </a:solidFill>
              </a:rPr>
              <a:t>: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- We can’t insert new tuple with null at C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- We can’t change value of C to null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</a:t>
            </a:r>
          </a:p>
          <a:p>
            <a:pPr lvl="1"/>
            <a:r>
              <a:rPr lang="en-US"/>
              <a:t>Relation R(</a:t>
            </a:r>
            <a:r>
              <a:rPr lang="en-US" u="sng"/>
              <a:t>A int</a:t>
            </a:r>
            <a:r>
              <a:rPr lang="en-US"/>
              <a:t>, B int, C char(10)), where C </a:t>
            </a:r>
            <a:r>
              <a:rPr lang="en-US" smtClean="0"/>
              <a:t>must be ‘M’ or ‘F’ only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Attribute-Based CHECK Constraints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3276600"/>
            <a:ext cx="5010849" cy="1876687"/>
            <a:chOff x="1066800" y="3276600"/>
            <a:chExt cx="5010849" cy="1876687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276600"/>
              <a:ext cx="5010849" cy="187668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047999" y="4114800"/>
              <a:ext cx="3029649" cy="432123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4837798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smtClean="0">
                <a:solidFill>
                  <a:srgbClr val="FF0000"/>
                </a:solidFill>
              </a:rPr>
              <a:t>Importance</a:t>
            </a:r>
            <a:r>
              <a:rPr lang="en-US" sz="2400" smtClean="0">
                <a:solidFill>
                  <a:srgbClr val="FF0000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0000"/>
                </a:solidFill>
              </a:rPr>
              <a:t>We just insert new tuple with ‘M’ or ‘F’ at C,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0000"/>
                </a:solidFill>
              </a:rPr>
              <a:t>or we just change value of C to ‘M’ or ‘F’,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FF0000"/>
                </a:solidFill>
              </a:rPr>
              <a:t>otherwise, we get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</a:t>
            </a:r>
          </a:p>
          <a:p>
            <a:pPr lvl="1"/>
            <a:r>
              <a:rPr lang="en-US"/>
              <a:t>Relation R(</a:t>
            </a:r>
            <a:r>
              <a:rPr lang="en-US" u="sng"/>
              <a:t>A int</a:t>
            </a:r>
            <a:r>
              <a:rPr lang="en-US"/>
              <a:t>, B int, C char(10)), where </a:t>
            </a:r>
            <a:r>
              <a:rPr lang="en-US" i="1">
                <a:solidFill>
                  <a:srgbClr val="FF0000"/>
                </a:solidFill>
              </a:rPr>
              <a:t>C must be ‘M’ or ‘F’ </a:t>
            </a:r>
            <a:r>
              <a:rPr lang="en-US" i="1" smtClean="0">
                <a:solidFill>
                  <a:srgbClr val="FF0000"/>
                </a:solidFill>
              </a:rPr>
              <a:t>only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smtClean="0"/>
              <a:t>and </a:t>
            </a:r>
            <a:r>
              <a:rPr lang="en-US" i="1" smtClean="0">
                <a:solidFill>
                  <a:srgbClr val="FF0000"/>
                </a:solidFill>
              </a:rPr>
              <a:t>B is less than 10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Tuple-Based Check Constraints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95400" y="3352800"/>
            <a:ext cx="5010849" cy="2152950"/>
            <a:chOff x="1295400" y="3352800"/>
            <a:chExt cx="5010849" cy="2152950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352800"/>
              <a:ext cx="5010849" cy="21529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757235" y="4572000"/>
              <a:ext cx="4549014" cy="432123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There are some kinds of constraints</a:t>
            </a:r>
          </a:p>
          <a:p>
            <a:pPr lvl="1"/>
            <a:r>
              <a:rPr lang="en-US" smtClean="0"/>
              <a:t>Primary key constraint</a:t>
            </a:r>
          </a:p>
          <a:p>
            <a:pPr lvl="1"/>
            <a:r>
              <a:rPr lang="en-US" smtClean="0"/>
              <a:t>Unique key constraint</a:t>
            </a:r>
          </a:p>
          <a:p>
            <a:pPr lvl="1"/>
            <a:r>
              <a:rPr lang="en-US" smtClean="0"/>
              <a:t>Foreign key constraint</a:t>
            </a:r>
          </a:p>
          <a:p>
            <a:pPr lvl="1"/>
            <a:r>
              <a:rPr lang="en-US" smtClean="0"/>
              <a:t>Attribute-based constraint</a:t>
            </a:r>
          </a:p>
          <a:p>
            <a:pPr lvl="1"/>
            <a:r>
              <a:rPr lang="en-US" smtClean="0"/>
              <a:t>Tuple-based constraint</a:t>
            </a:r>
          </a:p>
          <a:p>
            <a:r>
              <a:rPr lang="en-US" smtClean="0"/>
              <a:t>We define them in CREATE table statement</a:t>
            </a:r>
          </a:p>
          <a:p>
            <a:r>
              <a:rPr lang="en-US" b="1" smtClean="0">
                <a:solidFill>
                  <a:srgbClr val="FF0000"/>
                </a:solidFill>
              </a:rPr>
              <a:t>What happens if we just detect them after table  CREATION? WE NEED TO MODIFY TABLE!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257800"/>
            <a:ext cx="84582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5813791"/>
            <a:ext cx="48768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concepts of</a:t>
            </a:r>
          </a:p>
          <a:p>
            <a:pPr lvl="1"/>
            <a:r>
              <a:rPr lang="en-US" dirty="0" smtClean="0"/>
              <a:t>Keys and foreign keys</a:t>
            </a:r>
          </a:p>
          <a:p>
            <a:pPr lvl="1"/>
            <a:r>
              <a:rPr lang="en-US" dirty="0" smtClean="0"/>
              <a:t>Constraints on attributes and tuples</a:t>
            </a:r>
          </a:p>
          <a:p>
            <a:pPr lvl="1"/>
            <a:r>
              <a:rPr lang="en-US" dirty="0" smtClean="0"/>
              <a:t>Modification of constraints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relation R(A int, B int, C char(10)) with </a:t>
            </a:r>
            <a:r>
              <a:rPr lang="en-US" b="1" i="1" u="sng"/>
              <a:t>primary key {A}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Modifying Tables to Declare Constraints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2940104"/>
            <a:ext cx="3153352" cy="1838582"/>
            <a:chOff x="990600" y="2940104"/>
            <a:chExt cx="3153352" cy="1838582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2940104"/>
              <a:ext cx="2572109" cy="183858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114303" y="3218689"/>
              <a:ext cx="3029649" cy="304800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31888" y="3047923"/>
            <a:ext cx="323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This A must be in NOT NULL to </a:t>
            </a:r>
          </a:p>
          <a:p>
            <a:r>
              <a:rPr lang="en-US" smtClean="0">
                <a:solidFill>
                  <a:srgbClr val="FF0000"/>
                </a:solidFill>
              </a:rPr>
              <a:t>become a PRIMARY KEY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0600" y="5118940"/>
            <a:ext cx="3410649" cy="1257475"/>
            <a:chOff x="990600" y="5118940"/>
            <a:chExt cx="3410649" cy="1257475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5118940"/>
              <a:ext cx="3277057" cy="12574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71600" y="5424010"/>
              <a:ext cx="3029649" cy="671989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5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relation R(A int, B int, C char(10)) with primary key {A</a:t>
            </a:r>
            <a:r>
              <a:rPr lang="en-US" smtClean="0"/>
              <a:t>}, </a:t>
            </a:r>
            <a:r>
              <a:rPr lang="en-US" b="1" i="1" u="sng" smtClean="0"/>
              <a:t>unique key {C}</a:t>
            </a:r>
            <a:endParaRPr lang="en-US" b="1" i="1" u="sng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Modifying Tables to Declare Constraints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40104"/>
            <a:ext cx="2572109" cy="1838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4303" y="3218689"/>
            <a:ext cx="3029649" cy="304800"/>
          </a:xfrm>
          <a:prstGeom prst="rect">
            <a:avLst/>
          </a:prstGeom>
          <a:solidFill>
            <a:srgbClr val="F0AD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18940"/>
            <a:ext cx="3277057" cy="12574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5424010"/>
            <a:ext cx="3029649" cy="671989"/>
          </a:xfrm>
          <a:prstGeom prst="rect">
            <a:avLst/>
          </a:prstGeom>
          <a:solidFill>
            <a:srgbClr val="F0AD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782249" y="5098527"/>
            <a:ext cx="3371152" cy="1267002"/>
            <a:chOff x="4782249" y="5098527"/>
            <a:chExt cx="3371152" cy="1267002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249" y="5098527"/>
              <a:ext cx="3286584" cy="126700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753101" y="5397669"/>
              <a:ext cx="2400300" cy="671989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9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</a:t>
            </a:r>
            <a:endParaRPr lang="en-US" smtClean="0"/>
          </a:p>
          <a:p>
            <a:pPr lvl="1"/>
            <a:r>
              <a:rPr lang="en-US"/>
              <a:t>R</a:t>
            </a:r>
            <a:r>
              <a:rPr lang="en-US" smtClean="0"/>
              <a:t>elation </a:t>
            </a:r>
            <a:r>
              <a:rPr lang="en-US"/>
              <a:t>R(</a:t>
            </a:r>
            <a:r>
              <a:rPr lang="en-US" u="sng"/>
              <a:t>A int</a:t>
            </a:r>
            <a:r>
              <a:rPr lang="en-US"/>
              <a:t>, B int, C char(10</a:t>
            </a:r>
            <a:r>
              <a:rPr lang="en-US" smtClean="0"/>
              <a:t>))</a:t>
            </a:r>
          </a:p>
          <a:p>
            <a:pPr lvl="1"/>
            <a:r>
              <a:rPr lang="en-US" smtClean="0"/>
              <a:t>Relation S(</a:t>
            </a:r>
            <a:r>
              <a:rPr lang="en-US" u="sng"/>
              <a:t>D</a:t>
            </a:r>
            <a:r>
              <a:rPr lang="en-US" u="sng" smtClean="0"/>
              <a:t> int</a:t>
            </a:r>
            <a:r>
              <a:rPr lang="en-US" smtClean="0"/>
              <a:t>, E int), where </a:t>
            </a:r>
            <a:r>
              <a:rPr lang="en-US" b="1" i="1" smtClean="0"/>
              <a:t>E is refered to A of R</a:t>
            </a:r>
            <a:endParaRPr lang="en-US" b="1" i="1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Modifying Tables to Declare Constraints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76396"/>
            <a:ext cx="2829320" cy="183858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79" y="3664204"/>
            <a:ext cx="2953162" cy="15623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80864" y="5524122"/>
            <a:ext cx="5163271" cy="1257475"/>
            <a:chOff x="2180864" y="5524122"/>
            <a:chExt cx="5163271" cy="1257475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64" y="5524122"/>
              <a:ext cx="5163271" cy="125747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557660" y="5812578"/>
              <a:ext cx="4786475" cy="671989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5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</a:t>
            </a:r>
          </a:p>
          <a:p>
            <a:pPr lvl="1"/>
            <a:r>
              <a:rPr lang="en-US"/>
              <a:t>Relation R(</a:t>
            </a:r>
            <a:r>
              <a:rPr lang="en-US" u="sng"/>
              <a:t>A int</a:t>
            </a:r>
            <a:r>
              <a:rPr lang="en-US"/>
              <a:t>, B int, C char(10)), where C </a:t>
            </a:r>
            <a:r>
              <a:rPr lang="en-US" smtClean="0"/>
              <a:t>must be ‘M’ or ‘F’ only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Modifying Tables to Declare Constraints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676396"/>
            <a:ext cx="2829320" cy="183858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86884" y="3676396"/>
            <a:ext cx="4107650" cy="1247949"/>
            <a:chOff x="4786884" y="3676396"/>
            <a:chExt cx="4107650" cy="1247949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884" y="3676396"/>
              <a:ext cx="4010585" cy="124794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277137" y="3923698"/>
              <a:ext cx="3617397" cy="671989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3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Clearing Constraints From Table</a:t>
            </a:r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9018"/>
            <a:ext cx="2829320" cy="183858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786884" y="1819018"/>
            <a:ext cx="4107650" cy="1247949"/>
            <a:chOff x="4786884" y="3676396"/>
            <a:chExt cx="4107650" cy="1247949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884" y="3676396"/>
              <a:ext cx="4010585" cy="124794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277137" y="3923698"/>
              <a:ext cx="3617397" cy="671989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7345" y="3948153"/>
            <a:ext cx="7242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remove this constraint from R table?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7345" y="4538786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we need is its name!</a:t>
            </a:r>
            <a:endParaRPr 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51061" y="4550978"/>
            <a:ext cx="3846408" cy="990600"/>
            <a:chOff x="4951061" y="4550978"/>
            <a:chExt cx="3846408" cy="990600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061" y="4550978"/>
              <a:ext cx="3682229" cy="9906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694912" y="4854983"/>
              <a:ext cx="1102557" cy="382590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 define constraints in CREATE table statement</a:t>
            </a:r>
          </a:p>
          <a:p>
            <a:r>
              <a:rPr lang="en-US" smtClean="0"/>
              <a:t>We also define them after creation of tables, too</a:t>
            </a:r>
          </a:p>
          <a:p>
            <a:r>
              <a:rPr lang="en-US" smtClean="0"/>
              <a:t>But, all of them are just on one attribute or on tuple only.</a:t>
            </a:r>
          </a:p>
          <a:p>
            <a:r>
              <a:rPr lang="en-US" b="1" smtClean="0">
                <a:solidFill>
                  <a:srgbClr val="FF0000"/>
                </a:solidFill>
              </a:rPr>
              <a:t>What happens if our constraints are related to many tuples in a table or in many tables? Let’s start with TRIGGER!!!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5216" y="4114800"/>
            <a:ext cx="84582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2416" y="5307195"/>
            <a:ext cx="48768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23614"/>
            <a:ext cx="84582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Trigger is a user-defined object, which runs permanently as a back-end process</a:t>
            </a:r>
          </a:p>
          <a:p>
            <a:r>
              <a:rPr lang="en-US" smtClean="0"/>
              <a:t>Triggers </a:t>
            </a:r>
            <a:r>
              <a:rPr lang="en-US" dirty="0" smtClean="0"/>
              <a:t>differ from the other constraints</a:t>
            </a:r>
          </a:p>
          <a:p>
            <a:pPr lvl="1"/>
            <a:r>
              <a:rPr lang="en-US" dirty="0" smtClean="0"/>
              <a:t>Triggers are only awakened when certain events occur</a:t>
            </a:r>
          </a:p>
          <a:p>
            <a:pPr lvl="1"/>
            <a:r>
              <a:rPr lang="en-US" dirty="0" smtClean="0"/>
              <a:t>One awakened, the trigger tests a condition.</a:t>
            </a:r>
          </a:p>
          <a:p>
            <a:pPr lvl="2"/>
            <a:r>
              <a:rPr lang="en-US" dirty="0" smtClean="0"/>
              <a:t>If the condition does not hold, trigger do nothing to response to occurred event</a:t>
            </a:r>
          </a:p>
          <a:p>
            <a:pPr lvl="2"/>
            <a:r>
              <a:rPr lang="en-US" dirty="0" smtClean="0"/>
              <a:t>If the condition is satisfied, the action associated with trigger is performed by </a:t>
            </a:r>
            <a:r>
              <a:rPr lang="en-US" smtClean="0"/>
              <a:t>the DBMS</a:t>
            </a:r>
          </a:p>
          <a:p>
            <a:r>
              <a:rPr lang="en-US" smtClean="0"/>
              <a:t>Let’s see some examples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562600"/>
            <a:ext cx="81534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  <a:r>
              <a:rPr lang="en-US" smtClean="0"/>
              <a:t>trigger TRIGGER1 raised error message after </a:t>
            </a:r>
            <a:r>
              <a:rPr lang="en-US" dirty="0" smtClean="0"/>
              <a:t>insert or update on </a:t>
            </a:r>
            <a:r>
              <a:rPr lang="en-US" dirty="0" err="1" smtClean="0"/>
              <a:t>tblEmployee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SQL Triggers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4667901" cy="2876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1988" y="2823945"/>
            <a:ext cx="21458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TRIGGER1</a:t>
            </a:r>
            <a:endParaRPr 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1050" y="1505979"/>
            <a:ext cx="188595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2133600"/>
            <a:ext cx="21336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3347566"/>
            <a:ext cx="21458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3868139"/>
            <a:ext cx="38862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INSERT, UPDATE</a:t>
            </a:r>
            <a:endParaRPr 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5886" y="2195696"/>
            <a:ext cx="2902514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1505979"/>
            <a:ext cx="21336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28800" y="4953000"/>
            <a:ext cx="69342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RAISERROR('Notify Employee Relations',16,10)</a:t>
            </a: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" y="2804308"/>
            <a:ext cx="7883319" cy="3039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trigger that refuses all under-18-year-old employee’s insertion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SQL Triggers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1" y="2187209"/>
            <a:ext cx="19050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67102" y="2187209"/>
            <a:ext cx="1409698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1524000"/>
            <a:ext cx="2426154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56377" y="1524000"/>
            <a:ext cx="1187223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2" y="2801742"/>
            <a:ext cx="6434317" cy="3751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59610" y="2877942"/>
            <a:ext cx="14478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5609" y="3182742"/>
            <a:ext cx="14478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27704" y="3182742"/>
            <a:ext cx="14478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700" y="3810000"/>
            <a:ext cx="2171699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1267" y="4114800"/>
            <a:ext cx="6466331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28700" y="4395261"/>
            <a:ext cx="5981700" cy="1830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79806" y="5058471"/>
            <a:ext cx="5835394" cy="55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73710" y="5674654"/>
            <a:ext cx="5835394" cy="246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17911" y="2781407"/>
            <a:ext cx="2773689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i</a:t>
            </a:r>
            <a:r>
              <a:rPr lang="en-US" b="1" i="1" smtClean="0">
                <a:solidFill>
                  <a:srgbClr val="FF0000"/>
                </a:solidFill>
              </a:rPr>
              <a:t>nserted</a:t>
            </a:r>
            <a:r>
              <a:rPr lang="en-US" smtClean="0"/>
              <a:t> is a clone of new tuple, which has just been added to employee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trigger that refuses </a:t>
            </a:r>
            <a:r>
              <a:rPr lang="en-US" smtClean="0"/>
              <a:t>deleting employees from Department 1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SQL Triggers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17526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43800" y="1524000"/>
            <a:ext cx="1581912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2209800"/>
            <a:ext cx="21336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1535296"/>
            <a:ext cx="1505712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5" y="2819400"/>
            <a:ext cx="5868065" cy="38025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3700" y="2819400"/>
            <a:ext cx="14478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3124200"/>
            <a:ext cx="15621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3124200"/>
            <a:ext cx="14478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9934" y="3792342"/>
            <a:ext cx="2362865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34" y="4097142"/>
            <a:ext cx="5029866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201" y="2781407"/>
            <a:ext cx="2953512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FF0000"/>
                </a:solidFill>
              </a:rPr>
              <a:t>deleted</a:t>
            </a:r>
            <a:r>
              <a:rPr lang="en-US" smtClean="0"/>
              <a:t> is a clone of old tuple, which has just been deleted from employee table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4862" y="4375764"/>
            <a:ext cx="6578250" cy="1872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95066" y="5070083"/>
            <a:ext cx="5562933" cy="95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Suppose relation R(A int, B int, C char(10))</a:t>
            </a:r>
          </a:p>
          <a:p>
            <a:r>
              <a:rPr lang="en-US" smtClean="0"/>
              <a:t>SQL script to </a:t>
            </a:r>
            <a:r>
              <a:rPr lang="en-US" smtClean="0"/>
              <a:t>create or drop </a:t>
            </a:r>
            <a:r>
              <a:rPr lang="en-US" smtClean="0"/>
              <a:t>relation R</a:t>
            </a:r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Creating, Dropping </a:t>
            </a:r>
            <a:r>
              <a:rPr lang="en-US" smtClean="0"/>
              <a:t>SQL Tables</a:t>
            </a:r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399"/>
            <a:ext cx="2743200" cy="22919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00400" y="2819399"/>
            <a:ext cx="762000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8512" y="4419600"/>
            <a:ext cx="762000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3238498"/>
            <a:ext cx="1981200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3565318"/>
            <a:ext cx="1981200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85544" y="3992459"/>
            <a:ext cx="1981200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30977"/>
            <a:ext cx="1962424" cy="676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67000" y="5982572"/>
            <a:ext cx="1981200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5958184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Drop both schema and instance of relation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trigger that refuses </a:t>
            </a:r>
            <a:r>
              <a:rPr lang="en-US" smtClean="0"/>
              <a:t>updating salary of employees from Department 1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SQL Triggers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17526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03976" y="1524000"/>
            <a:ext cx="1581912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2209800"/>
            <a:ext cx="21336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1546025"/>
            <a:ext cx="1219200" cy="457200"/>
          </a:xfrm>
          <a:prstGeom prst="rect">
            <a:avLst/>
          </a:prstGeom>
          <a:solidFill>
            <a:srgbClr val="FFD25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38977"/>
            <a:ext cx="7848600" cy="395237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933700" y="2819400"/>
            <a:ext cx="14478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33500" y="3065658"/>
            <a:ext cx="1485900" cy="287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42360" y="3094929"/>
            <a:ext cx="14478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3736266"/>
            <a:ext cx="5943600" cy="246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" y="4064069"/>
            <a:ext cx="8458200" cy="58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362200"/>
            <a:ext cx="2895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FF0000"/>
                </a:solidFill>
              </a:rPr>
              <a:t>Both inserted and deleted</a:t>
            </a:r>
            <a:r>
              <a:rPr lang="en-US" smtClean="0"/>
              <a:t> must be used to get old and new salary of updating employee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4862" y="4586644"/>
            <a:ext cx="7129938" cy="189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 relation R(A int, B int, C char(10)) has been created and we need </a:t>
            </a:r>
          </a:p>
          <a:p>
            <a:pPr lvl="1"/>
            <a:r>
              <a:rPr lang="en-US"/>
              <a:t>E</a:t>
            </a:r>
            <a:r>
              <a:rPr lang="en-US" smtClean="0"/>
              <a:t>xpand it by adding new attribute D char(50)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Remove existing attribute (B)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Alter attribute C to char (30)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 smtClean="0"/>
              <a:t> </a:t>
            </a:r>
          </a:p>
          <a:p>
            <a:pPr lvl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Altering SQL Tables</a:t>
            </a:r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91885"/>
            <a:ext cx="2743200" cy="1023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12136" y="2362200"/>
            <a:ext cx="2569464" cy="381000"/>
          </a:xfrm>
          <a:prstGeom prst="rect">
            <a:avLst/>
          </a:prstGeom>
          <a:solidFill>
            <a:srgbClr val="CF5B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2743200"/>
            <a:ext cx="685800" cy="300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075381"/>
            <a:ext cx="533400" cy="277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0168" y="3054096"/>
            <a:ext cx="1475232" cy="3402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38600"/>
            <a:ext cx="2536272" cy="9895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4800" y="4083170"/>
            <a:ext cx="584798" cy="304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04366" y="4419600"/>
            <a:ext cx="725802" cy="33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4419600"/>
            <a:ext cx="1240872" cy="289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19200" y="3684981"/>
            <a:ext cx="3200400" cy="381000"/>
          </a:xfrm>
          <a:prstGeom prst="rect">
            <a:avLst/>
          </a:prstGeom>
          <a:solidFill>
            <a:srgbClr val="CF5B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4166" y="4977276"/>
            <a:ext cx="3200400" cy="381000"/>
          </a:xfrm>
          <a:prstGeom prst="rect">
            <a:avLst/>
          </a:prstGeom>
          <a:solidFill>
            <a:srgbClr val="CF5B1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1" y="5408202"/>
            <a:ext cx="4068714" cy="98755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65301" y="5397268"/>
            <a:ext cx="584798" cy="304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07958" y="5749855"/>
            <a:ext cx="1868842" cy="304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74672" y="5749855"/>
            <a:ext cx="1654728" cy="304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kinds of keys in SQL</a:t>
            </a:r>
          </a:p>
          <a:p>
            <a:pPr lvl="1"/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UNIQUE KEY</a:t>
            </a:r>
          </a:p>
          <a:p>
            <a:pPr lvl="1"/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Foreign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relation R(A int, B int, C char(10</a:t>
            </a:r>
            <a:r>
              <a:rPr lang="en-US" smtClean="0"/>
              <a:t>)) with </a:t>
            </a:r>
            <a:r>
              <a:rPr lang="en-US" b="1" i="1" u="sng" smtClean="0"/>
              <a:t>primary key {A}</a:t>
            </a:r>
            <a:endParaRPr lang="en-US" b="1" i="1" u="sng"/>
          </a:p>
          <a:p>
            <a:r>
              <a:rPr lang="en-US"/>
              <a:t>SQL script to create relation 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Primary Key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27790" y="3432048"/>
            <a:ext cx="3299232" cy="2689591"/>
            <a:chOff x="5327790" y="3432048"/>
            <a:chExt cx="3299232" cy="2689591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90" y="3432048"/>
              <a:ext cx="3299232" cy="268959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943600" y="4953000"/>
              <a:ext cx="2683422" cy="381000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66800" y="3429000"/>
            <a:ext cx="3896412" cy="2438400"/>
            <a:chOff x="1066800" y="3429000"/>
            <a:chExt cx="3896412" cy="2438400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429000"/>
              <a:ext cx="3896412" cy="24384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632176" y="3859395"/>
              <a:ext cx="2331036" cy="381000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7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relation R(A int, B int, C char(10</a:t>
            </a:r>
            <a:r>
              <a:rPr lang="en-US" smtClean="0"/>
              <a:t>)) with primary key {A}, </a:t>
            </a:r>
            <a:r>
              <a:rPr lang="en-US" b="1" i="1" u="sng" smtClean="0"/>
              <a:t>unique key {C}</a:t>
            </a:r>
            <a:endParaRPr lang="en-US" b="1" i="1" u="sng"/>
          </a:p>
          <a:p>
            <a:r>
              <a:rPr lang="en-US"/>
              <a:t>SQL script to create relation 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Primary Key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3657600"/>
            <a:ext cx="3929460" cy="2362200"/>
            <a:chOff x="685800" y="3352800"/>
            <a:chExt cx="3929460" cy="2362200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352800"/>
              <a:ext cx="3777060" cy="23622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284224" y="3668894"/>
              <a:ext cx="2331036" cy="445905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15436" y="4497323"/>
              <a:ext cx="1247424" cy="445905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26870" y="3352800"/>
            <a:ext cx="3207530" cy="2953696"/>
            <a:chOff x="5326870" y="3352800"/>
            <a:chExt cx="3207530" cy="2953696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870" y="3352800"/>
              <a:ext cx="3207530" cy="2953696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927050" y="4802122"/>
              <a:ext cx="2607349" cy="445905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27051" y="5276265"/>
              <a:ext cx="2607349" cy="445905"/>
            </a:xfrm>
            <a:prstGeom prst="rect">
              <a:avLst/>
            </a:prstGeom>
            <a:solidFill>
              <a:srgbClr val="F0AD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1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relation R(A int, B int, C char(10</a:t>
            </a:r>
            <a:r>
              <a:rPr lang="en-US" smtClean="0"/>
              <a:t>)) with primary key {A,B}</a:t>
            </a:r>
            <a:endParaRPr lang="en-US" b="1" i="1" u="sn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Primary Key</a:t>
            </a:r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0"/>
            <a:ext cx="3699948" cy="1860485"/>
          </a:xfrm>
          <a:prstGeom prst="rect">
            <a:avLst/>
          </a:prstGeom>
        </p:spPr>
      </p:pic>
      <p:sp>
        <p:nvSpPr>
          <p:cNvPr id="10" name="Lightning Bolt 9"/>
          <p:cNvSpPr/>
          <p:nvPr/>
        </p:nvSpPr>
        <p:spPr>
          <a:xfrm flipH="1">
            <a:off x="2269074" y="2678294"/>
            <a:ext cx="1143000" cy="2731905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249168"/>
            <a:ext cx="3277121" cy="25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Recall to </a:t>
            </a:r>
            <a:r>
              <a:rPr lang="en-US" i="1" dirty="0" smtClean="0"/>
              <a:t>referential integrity constraints</a:t>
            </a:r>
            <a:endParaRPr lang="en-US" dirty="0" smtClean="0"/>
          </a:p>
          <a:p>
            <a:r>
              <a:rPr lang="en-US" dirty="0" smtClean="0"/>
              <a:t>Other name is </a:t>
            </a:r>
            <a:r>
              <a:rPr lang="en-US" i="1" dirty="0" smtClean="0"/>
              <a:t>foreign key constraints</a:t>
            </a:r>
            <a:endParaRPr lang="en-US" dirty="0" smtClean="0"/>
          </a:p>
          <a:p>
            <a:pPr lvl="1"/>
            <a:r>
              <a:rPr lang="en-US" dirty="0" smtClean="0"/>
              <a:t>A value appearing in component(s) of one relation must also appear in the primary key component(s) of another relation</a:t>
            </a:r>
          </a:p>
          <a:p>
            <a:pPr lvl="1"/>
            <a:r>
              <a:rPr lang="en-US" dirty="0" smtClean="0"/>
              <a:t>That component(s) is (are) called </a:t>
            </a:r>
            <a:r>
              <a:rPr lang="en-US" i="1" dirty="0" smtClean="0"/>
              <a:t>foreign key</a:t>
            </a:r>
          </a:p>
          <a:p>
            <a:r>
              <a:rPr lang="en-US" dirty="0" smtClean="0"/>
              <a:t>We can say, some attribute(s) of one relation refer some attribute(s) of a second relation</a:t>
            </a:r>
          </a:p>
          <a:p>
            <a:pPr lvl="1"/>
            <a:r>
              <a:rPr lang="en-US" dirty="0" smtClean="0"/>
              <a:t>Referenced attribute(s) must be </a:t>
            </a:r>
            <a:r>
              <a:rPr lang="en-US" dirty="0" smtClean="0">
                <a:solidFill>
                  <a:srgbClr val="FF0000"/>
                </a:solidFill>
              </a:rPr>
              <a:t>primary key</a:t>
            </a:r>
          </a:p>
          <a:p>
            <a:pPr lvl="1"/>
            <a:r>
              <a:rPr lang="en-US" dirty="0" smtClean="0"/>
              <a:t>Referencing attribute(s) are called </a:t>
            </a:r>
            <a:r>
              <a:rPr lang="en-US" dirty="0" smtClean="0">
                <a:solidFill>
                  <a:srgbClr val="FF0000"/>
                </a:solidFill>
              </a:rPr>
              <a:t>foreign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Foreign Key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I2DB_Ch6_2010</Template>
  <TotalTime>1071</TotalTime>
  <Words>1133</Words>
  <Application>Microsoft Office PowerPoint</Application>
  <PresentationFormat>On-screen Show (4:3)</PresentationFormat>
  <Paragraphs>158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(Headings)</vt:lpstr>
      <vt:lpstr>Corbel</vt:lpstr>
      <vt:lpstr>Wingdings</vt:lpstr>
      <vt:lpstr>Wingdings 2</vt:lpstr>
      <vt:lpstr>Wingdings 3</vt:lpstr>
      <vt:lpstr>Module</vt:lpstr>
      <vt:lpstr>Image</vt:lpstr>
      <vt:lpstr>CONSTRAINTS AND TRIGGERS</vt:lpstr>
      <vt:lpstr>Objectives</vt:lpstr>
      <vt:lpstr>Creating, Dropping SQL Tables</vt:lpstr>
      <vt:lpstr>Altering SQL Tables</vt:lpstr>
      <vt:lpstr>Keys and Foreign Keys</vt:lpstr>
      <vt:lpstr>Declaring Primary Key</vt:lpstr>
      <vt:lpstr>Declaring Primary Key</vt:lpstr>
      <vt:lpstr>Declaring Primary Key</vt:lpstr>
      <vt:lpstr>Declaring Foreign Key Constraints</vt:lpstr>
      <vt:lpstr>Declaring Foreign Key Constraints</vt:lpstr>
      <vt:lpstr>Declaring Primary Key</vt:lpstr>
      <vt:lpstr>Maintaining Referential Integrity</vt:lpstr>
      <vt:lpstr>Maintaining Referential Integrity</vt:lpstr>
      <vt:lpstr>Maintaining Referential Integrity</vt:lpstr>
      <vt:lpstr>Constraints on Attributes and Tuples</vt:lpstr>
      <vt:lpstr>Not-Null Constraints</vt:lpstr>
      <vt:lpstr>Attribute-Based CHECK Constraints</vt:lpstr>
      <vt:lpstr>Tuple-Based Check Constraints</vt:lpstr>
      <vt:lpstr>SUMMARY</vt:lpstr>
      <vt:lpstr>Modifying Tables to Declare Constraints</vt:lpstr>
      <vt:lpstr>Modifying Tables to Declare Constraints</vt:lpstr>
      <vt:lpstr>Modifying Tables to Declare Constraints</vt:lpstr>
      <vt:lpstr>Modifying Tables to Declare Constraints</vt:lpstr>
      <vt:lpstr>Clearing Constraints From Table</vt:lpstr>
      <vt:lpstr>SUMMARY</vt:lpstr>
      <vt:lpstr>Triggers</vt:lpstr>
      <vt:lpstr>Creating SQL Triggers</vt:lpstr>
      <vt:lpstr>Creating SQL Triggers</vt:lpstr>
      <vt:lpstr>Creating SQL Triggers</vt:lpstr>
      <vt:lpstr>Creating SQL 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Trinh Hoang Nam</cp:lastModifiedBy>
  <cp:revision>361</cp:revision>
  <dcterms:created xsi:type="dcterms:W3CDTF">2006-08-16T00:00:00Z</dcterms:created>
  <dcterms:modified xsi:type="dcterms:W3CDTF">2020-03-15T03:22:07Z</dcterms:modified>
</cp:coreProperties>
</file>