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11" r:id="rId2"/>
    <p:sldId id="257" r:id="rId3"/>
    <p:sldId id="259" r:id="rId4"/>
    <p:sldId id="260" r:id="rId5"/>
    <p:sldId id="312" r:id="rId6"/>
    <p:sldId id="290" r:id="rId7"/>
    <p:sldId id="291" r:id="rId8"/>
    <p:sldId id="313" r:id="rId9"/>
    <p:sldId id="306" r:id="rId10"/>
    <p:sldId id="314" r:id="rId11"/>
    <p:sldId id="315" r:id="rId12"/>
    <p:sldId id="316" r:id="rId13"/>
    <p:sldId id="317" r:id="rId14"/>
    <p:sldId id="318" r:id="rId15"/>
    <p:sldId id="319" r:id="rId16"/>
    <p:sldId id="321" r:id="rId17"/>
    <p:sldId id="32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 autoAdjust="0"/>
    <p:restoredTop sz="94660"/>
  </p:normalViewPr>
  <p:slideViewPr>
    <p:cSldViewPr>
      <p:cViewPr varScale="1">
        <p:scale>
          <a:sx n="100" d="100"/>
          <a:sy n="100" d="100"/>
        </p:scale>
        <p:origin x="13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namth@fp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black">
          <a:xfrm>
            <a:off x="0" y="2775458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gray">
          <a:xfrm>
            <a:off x="2895600" y="2856904"/>
            <a:ext cx="6248400" cy="1093304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3048000"/>
            <a:ext cx="5791200" cy="685800"/>
          </a:xfrm>
        </p:spPr>
        <p:txBody>
          <a:bodyPr>
            <a:noAutofit/>
          </a:bodyPr>
          <a:lstStyle>
            <a:lvl1pPr algn="ctr">
              <a:defRPr sz="4000" b="1" spc="3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845308"/>
            <a:ext cx="2895600" cy="2674271"/>
          </a:xfrm>
          <a:prstGeom prst="rect">
            <a:avLst/>
          </a:prstGeom>
          <a:noFill/>
        </p:spPr>
      </p:pic>
      <p:sp>
        <p:nvSpPr>
          <p:cNvPr id="18" name="Rectangle 52"/>
          <p:cNvSpPr>
            <a:spLocks noChangeArrowheads="1"/>
          </p:cNvSpPr>
          <p:nvPr/>
        </p:nvSpPr>
        <p:spPr bwMode="ltGray">
          <a:xfrm>
            <a:off x="2819400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20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" name="Picture 6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2192"/>
            <a:ext cx="2887663" cy="279082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3048000" y="303074"/>
            <a:ext cx="5943600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92D05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5600" y="2338252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pc="1500" baseline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BY EXAMPLES</a:t>
            </a:r>
            <a:endParaRPr lang="en-US" sz="1600" b="1" i="1" spc="1500" baseline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27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495800"/>
            <a:ext cx="2438400" cy="100605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95600" y="4050268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Lecturer</a:t>
            </a:r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TRINH HOANG NAM</a:t>
            </a:r>
            <a:r>
              <a:rPr lang="en-US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MSC, MFB</a:t>
            </a:r>
            <a:endParaRPr lang="en-US" sz="16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5082809"/>
          </a:xfrm>
        </p:spPr>
        <p:txBody>
          <a:bodyPr/>
          <a:lstStyle>
            <a:lvl1pPr algn="just">
              <a:lnSpc>
                <a:spcPct val="15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algn="just">
              <a:lnSpc>
                <a:spcPct val="15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algn="just">
              <a:lnSpc>
                <a:spcPct val="15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algn="just">
              <a:lnSpc>
                <a:spcPct val="15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algn="just">
              <a:lnSpc>
                <a:spcPct val="150000"/>
              </a:lnSpc>
              <a:defRPr sz="1400"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r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7345110" y="6474023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u="none" dirty="0" smtClean="0">
                <a:solidFill>
                  <a:srgbClr val="5BB9FF"/>
                </a:solidFill>
                <a:effectLst/>
                <a:latin typeface="Arial" pitchFamily="34" charset="0"/>
                <a:cs typeface="Arial" pitchFamily="34" charset="0"/>
                <a:hlinkClick r:id="rId2"/>
              </a:rPr>
              <a:t>namth36@fe.edu.vn</a:t>
            </a:r>
            <a:endParaRPr lang="en-US" sz="1400" u="none" dirty="0">
              <a:solidFill>
                <a:srgbClr val="5BB9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369332" cy="4191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spc="3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I2DB</a:t>
            </a:r>
            <a:r>
              <a:rPr lang="en-US" sz="1200" spc="3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r>
              <a:rPr lang="en-US" sz="1200" spc="30" baseline="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 SQL in Server Environment</a:t>
            </a:r>
            <a:endParaRPr lang="en-US" sz="1200" spc="30">
              <a:solidFill>
                <a:srgbClr val="C9C9C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3">
            <a:lum bright="34000" contrast="-51000"/>
          </a:blip>
          <a:stretch>
            <a:fillRect/>
          </a:stretch>
        </p:blipFill>
        <p:spPr>
          <a:xfrm rot="16200000">
            <a:off x="-341899" y="5952127"/>
            <a:ext cx="1219202" cy="4401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991"/>
            <a:ext cx="8153400" cy="5006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graphicFrame>
        <p:nvGraphicFramePr>
          <p:cNvPr id="1026" name="Object 38"/>
          <p:cNvGraphicFramePr>
            <a:graphicFrameLocks noChangeAspect="1"/>
          </p:cNvGraphicFramePr>
          <p:nvPr/>
        </p:nvGraphicFramePr>
        <p:xfrm>
          <a:off x="1103313" y="-11113"/>
          <a:ext cx="1238250" cy="112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Image" r:id="rId15" imgW="3646321" imgH="3931376" progId="">
                  <p:embed/>
                </p:oleObj>
              </mc:Choice>
              <mc:Fallback>
                <p:oleObj name="Image" r:id="rId15" imgW="3646321" imgH="3931376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1470"/>
                      <a:stretch>
                        <a:fillRect/>
                      </a:stretch>
                    </p:blipFill>
                    <p:spPr bwMode="auto">
                      <a:xfrm>
                        <a:off x="1103313" y="-11113"/>
                        <a:ext cx="1238250" cy="1120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D6BC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0" y="-11113"/>
          <a:ext cx="1169988" cy="1123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Image" r:id="rId17" imgW="2575783" imgH="2545301" progId="">
                  <p:embed/>
                </p:oleObj>
              </mc:Choice>
              <mc:Fallback>
                <p:oleObj name="Image" r:id="rId17" imgW="2575783" imgH="2545301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1113"/>
                        <a:ext cx="1169988" cy="1123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D6BC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3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  <a:solidFill>
            <a:schemeClr val="tx1"/>
          </a:solidFill>
        </p:grpSpPr>
        <p:sp>
          <p:nvSpPr>
            <p:cNvPr id="18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chemeClr val="bg1"/>
          </a:solidFill>
          <a:effectLst/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SQL IN A SERVER ENVIRONMENT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‘normal’ parameters in SQL Procedure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371600"/>
            <a:ext cx="7973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R: Display name and salary of all employees based on value of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department number, which is given in case by case.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133600"/>
            <a:ext cx="6349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For each department number (i.e. 1), we can use: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69232"/>
            <a:ext cx="3048000" cy="8350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424" y="3516741"/>
            <a:ext cx="838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Then, we must change the value of </a:t>
            </a:r>
            <a:r>
              <a:rPr lang="en-US" sz="2400" dirty="0" err="1" smtClean="0">
                <a:solidFill>
                  <a:srgbClr val="FF0000"/>
                </a:solidFill>
              </a:rPr>
              <a:t>depNum</a:t>
            </a:r>
            <a:r>
              <a:rPr lang="en-US" sz="2400" dirty="0" smtClean="0">
                <a:solidFill>
                  <a:srgbClr val="FF0000"/>
                </a:solidFill>
              </a:rPr>
              <a:t>. This is inconvenient.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424" y="3965965"/>
            <a:ext cx="7877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Better solution is a procedure with </a:t>
            </a:r>
            <a:r>
              <a:rPr lang="en-US" sz="2400" dirty="0" err="1" smtClean="0">
                <a:solidFill>
                  <a:srgbClr val="FF0000"/>
                </a:solidFill>
              </a:rPr>
              <a:t>depNum</a:t>
            </a:r>
            <a:r>
              <a:rPr lang="en-US" sz="2400" dirty="0" smtClean="0">
                <a:solidFill>
                  <a:srgbClr val="FF0000"/>
                </a:solidFill>
              </a:rPr>
              <a:t> as a parameter: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430441"/>
            <a:ext cx="4115374" cy="1790950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324600"/>
            <a:ext cx="3324689" cy="46679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676400" y="4648200"/>
            <a:ext cx="1371600" cy="304800"/>
          </a:xfrm>
          <a:prstGeom prst="roundRect">
            <a:avLst/>
          </a:prstGeom>
          <a:solidFill>
            <a:srgbClr val="92D050">
              <a:alpha val="50196"/>
            </a:srgb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706118" y="5693723"/>
            <a:ext cx="2332482" cy="304800"/>
          </a:xfrm>
          <a:prstGeom prst="roundRect">
            <a:avLst/>
          </a:prstGeom>
          <a:solidFill>
            <a:srgbClr val="92D050">
              <a:alpha val="50196"/>
            </a:srgb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133599" y="6275947"/>
            <a:ext cx="2486489" cy="304800"/>
          </a:xfrm>
          <a:prstGeom prst="roundRect">
            <a:avLst/>
          </a:prstGeom>
          <a:solidFill>
            <a:srgbClr val="92D050">
              <a:alpha val="50196"/>
            </a:srgb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6340209"/>
            <a:ext cx="3353268" cy="438211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591179" y="6275947"/>
            <a:ext cx="2486489" cy="304800"/>
          </a:xfrm>
          <a:prstGeom prst="roundRect">
            <a:avLst/>
          </a:prstGeom>
          <a:solidFill>
            <a:srgbClr val="92D050">
              <a:alpha val="50196"/>
            </a:srgb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1" grpId="0" animBg="1"/>
      <p:bldP spid="12" grpId="0" animBg="1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12" y="2098973"/>
            <a:ext cx="4639088" cy="304300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Modification in SQL Procedure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27121"/>
            <a:ext cx="719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R: Do a change of given name for given project  number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600" y="2388932"/>
            <a:ext cx="2438400" cy="533400"/>
          </a:xfrm>
          <a:prstGeom prst="roundRect">
            <a:avLst/>
          </a:prstGeom>
          <a:solidFill>
            <a:srgbClr val="92D050">
              <a:alpha val="50196"/>
            </a:srgb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66800" y="3212290"/>
            <a:ext cx="2133600" cy="292909"/>
          </a:xfrm>
          <a:prstGeom prst="roundRect">
            <a:avLst/>
          </a:prstGeom>
          <a:solidFill>
            <a:srgbClr val="92D050">
              <a:alpha val="50196"/>
            </a:srgb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76600" y="4572000"/>
            <a:ext cx="1828800" cy="304800"/>
          </a:xfrm>
          <a:prstGeom prst="roundRect">
            <a:avLst/>
          </a:prstGeom>
          <a:solidFill>
            <a:srgbClr val="92D050">
              <a:alpha val="50196"/>
            </a:srgb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69435"/>
            <a:ext cx="7162800" cy="2102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Procedure with OUTPUT parameter (NO RETURN)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27121"/>
            <a:ext cx="657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R: Get number of workers on given project number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625400"/>
            <a:ext cx="5486400" cy="92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052581"/>
            <a:ext cx="3940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R: How to call this procedure?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94" y="5711810"/>
            <a:ext cx="5867401" cy="114619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295400" y="2921592"/>
            <a:ext cx="2133600" cy="533400"/>
          </a:xfrm>
          <a:prstGeom prst="roundRect">
            <a:avLst/>
          </a:prstGeom>
          <a:solidFill>
            <a:srgbClr val="92D050">
              <a:alpha val="50196"/>
            </a:srgb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981200" y="3557892"/>
            <a:ext cx="1905000" cy="383535"/>
          </a:xfrm>
          <a:prstGeom prst="roundRect">
            <a:avLst/>
          </a:prstGeom>
          <a:solidFill>
            <a:srgbClr val="92D050">
              <a:alpha val="50196"/>
            </a:srgb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324600" y="3564327"/>
            <a:ext cx="1752600" cy="383535"/>
          </a:xfrm>
          <a:prstGeom prst="roundRect">
            <a:avLst/>
          </a:prstGeom>
          <a:solidFill>
            <a:srgbClr val="92D050">
              <a:alpha val="50196"/>
            </a:srgb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521402" y="4763716"/>
            <a:ext cx="2726998" cy="383535"/>
          </a:xfrm>
          <a:prstGeom prst="roundRect">
            <a:avLst/>
          </a:prstGeom>
          <a:solidFill>
            <a:srgbClr val="92D050">
              <a:alpha val="50196"/>
            </a:srgb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32111" y="5936608"/>
            <a:ext cx="3246483" cy="572819"/>
          </a:xfrm>
          <a:prstGeom prst="roundRect">
            <a:avLst/>
          </a:prstGeom>
          <a:solidFill>
            <a:srgbClr val="92D050">
              <a:alpha val="50196"/>
            </a:srgb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8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62676"/>
            <a:ext cx="5029902" cy="743054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9655"/>
            <a:ext cx="7840169" cy="180047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Procedure </a:t>
            </a:r>
            <a:r>
              <a:rPr lang="en-US" dirty="0" smtClean="0"/>
              <a:t>with RETURN statement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27121"/>
            <a:ext cx="657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R: Get number of workers on given project number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66800" y="2362200"/>
            <a:ext cx="1524000" cy="304800"/>
          </a:xfrm>
          <a:prstGeom prst="roundRect">
            <a:avLst/>
          </a:prstGeom>
          <a:solidFill>
            <a:srgbClr val="92D050">
              <a:alpha val="50196"/>
            </a:srgb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66800" y="2895600"/>
            <a:ext cx="2743200" cy="770107"/>
          </a:xfrm>
          <a:prstGeom prst="roundRect">
            <a:avLst/>
          </a:prstGeom>
          <a:solidFill>
            <a:srgbClr val="92D050">
              <a:alpha val="50196"/>
            </a:srgb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43000" y="4395329"/>
            <a:ext cx="4496502" cy="271563"/>
          </a:xfrm>
          <a:prstGeom prst="roundRect">
            <a:avLst/>
          </a:prstGeom>
          <a:solidFill>
            <a:srgbClr val="92D050">
              <a:alpha val="50196"/>
            </a:srgb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7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13" y="2225692"/>
            <a:ext cx="8211696" cy="473458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Procedure with Error Handler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27121"/>
            <a:ext cx="8537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R: Assign given employee (by SSN) into given project (by Number)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</a:t>
            </a:r>
            <a:r>
              <a:rPr lang="en-US" sz="2400" dirty="0" smtClean="0">
                <a:solidFill>
                  <a:srgbClr val="FF0000"/>
                </a:solidFill>
              </a:rPr>
              <a:t>ith given working hours per week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600" y="3276600"/>
            <a:ext cx="5943600" cy="304800"/>
          </a:xfrm>
          <a:prstGeom prst="roundRect">
            <a:avLst/>
          </a:prstGeom>
          <a:solidFill>
            <a:srgbClr val="92D050">
              <a:alpha val="50196"/>
            </a:srgb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600200" y="3704297"/>
            <a:ext cx="4953000" cy="304800"/>
          </a:xfrm>
          <a:prstGeom prst="roundRect">
            <a:avLst/>
          </a:prstGeom>
          <a:solidFill>
            <a:srgbClr val="92D050">
              <a:alpha val="50196"/>
            </a:srgb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95400" y="6096000"/>
            <a:ext cx="5181600" cy="685800"/>
          </a:xfrm>
          <a:prstGeom prst="roundRect">
            <a:avLst/>
          </a:prstGeom>
          <a:solidFill>
            <a:srgbClr val="92D050">
              <a:alpha val="50196"/>
            </a:srgb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Error in Execution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7419840" cy="25146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671962"/>
            <a:ext cx="5715000" cy="135213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90600" y="1905000"/>
            <a:ext cx="5943600" cy="304800"/>
          </a:xfrm>
          <a:prstGeom prst="roundRect">
            <a:avLst/>
          </a:prstGeom>
          <a:solidFill>
            <a:srgbClr val="92D050">
              <a:alpha val="50196"/>
            </a:srgb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0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in SQL Procedure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27121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R: Get total of given number of first natural numbers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88786"/>
            <a:ext cx="6343877" cy="321661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36" y="5367012"/>
            <a:ext cx="1620304" cy="50038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36" y="6104693"/>
            <a:ext cx="3995844" cy="52470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62000" y="2491385"/>
            <a:ext cx="3076462" cy="261542"/>
          </a:xfrm>
          <a:prstGeom prst="roundRect">
            <a:avLst/>
          </a:prstGeom>
          <a:solidFill>
            <a:srgbClr val="92D050">
              <a:alpha val="50196"/>
            </a:srgb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62000" y="2800858"/>
            <a:ext cx="3076462" cy="413733"/>
          </a:xfrm>
          <a:prstGeom prst="roundRect">
            <a:avLst/>
          </a:prstGeom>
          <a:solidFill>
            <a:srgbClr val="92D050">
              <a:alpha val="50196"/>
            </a:srgb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62000" y="3262522"/>
            <a:ext cx="6276862" cy="1080878"/>
          </a:xfrm>
          <a:prstGeom prst="roundRect">
            <a:avLst/>
          </a:prstGeom>
          <a:solidFill>
            <a:srgbClr val="92D050">
              <a:alpha val="50196"/>
            </a:srgbClr>
          </a:solidFill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2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Cursor in SQL Procedure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27121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R: Find employee name, who has the highest salary in given department name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258118"/>
            <a:ext cx="6761961" cy="45236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2819400"/>
            <a:ext cx="7772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3200400"/>
            <a:ext cx="7772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3571182"/>
            <a:ext cx="7772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951692"/>
            <a:ext cx="7772400" cy="1836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2064" y="5826870"/>
            <a:ext cx="7772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6199043"/>
            <a:ext cx="7010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9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typical server environment</a:t>
            </a:r>
          </a:p>
          <a:p>
            <a:r>
              <a:rPr lang="en-US" dirty="0" smtClean="0"/>
              <a:t>SQL terminology for client – server computing and connecting to a database</a:t>
            </a:r>
          </a:p>
          <a:p>
            <a:r>
              <a:rPr lang="en-US" dirty="0" smtClean="0"/>
              <a:t>Embedding SQL within programming language</a:t>
            </a:r>
          </a:p>
          <a:p>
            <a:r>
              <a:rPr lang="en-US" dirty="0" smtClean="0"/>
              <a:t>Combining SQL with general – purpose programming</a:t>
            </a:r>
          </a:p>
          <a:p>
            <a:r>
              <a:rPr lang="en-US" dirty="0" smtClean="0"/>
              <a:t>The SQL standard library called SQL/CLI</a:t>
            </a:r>
          </a:p>
          <a:p>
            <a:r>
              <a:rPr lang="en-US" dirty="0" smtClean="0"/>
              <a:t>JDBC and PHP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very common architecture for large database installation</a:t>
            </a:r>
          </a:p>
          <a:p>
            <a:r>
              <a:rPr lang="en-US" dirty="0" smtClean="0"/>
              <a:t>Three different, interacting functions</a:t>
            </a:r>
          </a:p>
          <a:p>
            <a:pPr lvl="1"/>
            <a:r>
              <a:rPr lang="en-US" dirty="0" smtClean="0"/>
              <a:t>Web servers</a:t>
            </a:r>
          </a:p>
          <a:p>
            <a:pPr lvl="1"/>
            <a:r>
              <a:rPr lang="en-US" dirty="0" smtClean="0"/>
              <a:t>Application servers</a:t>
            </a:r>
          </a:p>
          <a:p>
            <a:pPr lvl="1"/>
            <a:r>
              <a:rPr lang="en-US" dirty="0" smtClean="0"/>
              <a:t>Database servers</a:t>
            </a:r>
          </a:p>
          <a:p>
            <a:r>
              <a:rPr lang="en-US" dirty="0" smtClean="0"/>
              <a:t>The processes can run on the same processor or on a large number of processors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– tier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– tier Architecture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657600" y="1295400"/>
            <a:ext cx="1828800" cy="685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Database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438400" y="1905000"/>
            <a:ext cx="4267200" cy="1066800"/>
            <a:chOff x="2438400" y="2133600"/>
            <a:chExt cx="4267200" cy="1066800"/>
          </a:xfrm>
        </p:grpSpPr>
        <p:sp>
          <p:nvSpPr>
            <p:cNvPr id="5" name="Rectangle 4"/>
            <p:cNvSpPr/>
            <p:nvPr/>
          </p:nvSpPr>
          <p:spPr>
            <a:xfrm>
              <a:off x="2438400" y="2667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Database Server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86400" y="26670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Database Server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25" name="Straight Connector 24"/>
            <p:cNvCxnSpPr>
              <a:stCxn id="4" idx="3"/>
              <a:endCxn id="5" idx="0"/>
            </p:cNvCxnSpPr>
            <p:nvPr/>
          </p:nvCxnSpPr>
          <p:spPr>
            <a:xfrm flipH="1">
              <a:off x="3048000" y="2133600"/>
              <a:ext cx="15240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4" idx="3"/>
              <a:endCxn id="6" idx="0"/>
            </p:cNvCxnSpPr>
            <p:nvPr/>
          </p:nvCxnSpPr>
          <p:spPr>
            <a:xfrm>
              <a:off x="4572000" y="2133600"/>
              <a:ext cx="15240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752600" y="2895600"/>
            <a:ext cx="5638800" cy="1066800"/>
            <a:chOff x="1752600" y="3124200"/>
            <a:chExt cx="5638800" cy="1066800"/>
          </a:xfrm>
        </p:grpSpPr>
        <p:sp>
          <p:nvSpPr>
            <p:cNvPr id="8" name="Rectangle 7"/>
            <p:cNvSpPr/>
            <p:nvPr/>
          </p:nvSpPr>
          <p:spPr>
            <a:xfrm>
              <a:off x="1752600" y="3657600"/>
              <a:ext cx="1371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Application Server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86200" y="3657600"/>
              <a:ext cx="1371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Application Server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9800" y="3657600"/>
              <a:ext cx="1371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Application Server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29" name="Straight Connector 28"/>
            <p:cNvCxnSpPr>
              <a:stCxn id="5" idx="2"/>
              <a:endCxn id="8" idx="0"/>
            </p:cNvCxnSpPr>
            <p:nvPr/>
          </p:nvCxnSpPr>
          <p:spPr>
            <a:xfrm flipH="1">
              <a:off x="2438400" y="31242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5" idx="2"/>
              <a:endCxn id="9" idx="0"/>
            </p:cNvCxnSpPr>
            <p:nvPr/>
          </p:nvCxnSpPr>
          <p:spPr>
            <a:xfrm>
              <a:off x="3048000" y="3124200"/>
              <a:ext cx="15240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6" idx="2"/>
              <a:endCxn id="9" idx="0"/>
            </p:cNvCxnSpPr>
            <p:nvPr/>
          </p:nvCxnSpPr>
          <p:spPr>
            <a:xfrm flipH="1">
              <a:off x="4572000" y="3124200"/>
              <a:ext cx="15240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2"/>
              <a:endCxn id="10" idx="0"/>
            </p:cNvCxnSpPr>
            <p:nvPr/>
          </p:nvCxnSpPr>
          <p:spPr>
            <a:xfrm>
              <a:off x="6096000" y="31242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143000" y="3886200"/>
            <a:ext cx="6858000" cy="1066800"/>
            <a:chOff x="1143000" y="4114800"/>
            <a:chExt cx="6858000" cy="1066800"/>
          </a:xfrm>
        </p:grpSpPr>
        <p:sp>
          <p:nvSpPr>
            <p:cNvPr id="12" name="Rectangle 11"/>
            <p:cNvSpPr/>
            <p:nvPr/>
          </p:nvSpPr>
          <p:spPr>
            <a:xfrm>
              <a:off x="1143000" y="46482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Web Server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0" y="46482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Web Server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6800" y="46482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Web Server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81800" y="46482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Web Server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37" name="Straight Connector 36"/>
            <p:cNvCxnSpPr>
              <a:stCxn id="8" idx="2"/>
              <a:endCxn id="12" idx="0"/>
            </p:cNvCxnSpPr>
            <p:nvPr/>
          </p:nvCxnSpPr>
          <p:spPr>
            <a:xfrm flipH="1">
              <a:off x="1752600" y="4114800"/>
              <a:ext cx="6858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9" idx="2"/>
              <a:endCxn id="13" idx="0"/>
            </p:cNvCxnSpPr>
            <p:nvPr/>
          </p:nvCxnSpPr>
          <p:spPr>
            <a:xfrm flipH="1">
              <a:off x="3657600" y="4114800"/>
              <a:ext cx="9144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9" idx="2"/>
              <a:endCxn id="14" idx="0"/>
            </p:cNvCxnSpPr>
            <p:nvPr/>
          </p:nvCxnSpPr>
          <p:spPr>
            <a:xfrm>
              <a:off x="4572000" y="4114800"/>
              <a:ext cx="9144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0" idx="2"/>
              <a:endCxn id="14" idx="0"/>
            </p:cNvCxnSpPr>
            <p:nvPr/>
          </p:nvCxnSpPr>
          <p:spPr>
            <a:xfrm flipH="1">
              <a:off x="5486400" y="4114800"/>
              <a:ext cx="12192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0" idx="2"/>
              <a:endCxn id="15" idx="0"/>
            </p:cNvCxnSpPr>
            <p:nvPr/>
          </p:nvCxnSpPr>
          <p:spPr>
            <a:xfrm>
              <a:off x="6705600" y="4114800"/>
              <a:ext cx="6858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04800" y="4953000"/>
            <a:ext cx="8458200" cy="1218406"/>
            <a:chOff x="304800" y="5182394"/>
            <a:chExt cx="8458200" cy="121840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04800" y="5486400"/>
              <a:ext cx="8458200" cy="1588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04800" y="5562600"/>
              <a:ext cx="8458200" cy="1588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752600" y="58674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Client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72200" y="58674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Client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>
              <a:off x="1600200" y="5334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3505200" y="5334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5334000" y="5334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7239000" y="5334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21" idx="0"/>
            </p:cNvCxnSpPr>
            <p:nvPr/>
          </p:nvCxnSpPr>
          <p:spPr>
            <a:xfrm rot="5400000" flipH="1" flipV="1">
              <a:off x="2209800" y="5715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3" idx="0"/>
            </p:cNvCxnSpPr>
            <p:nvPr/>
          </p:nvCxnSpPr>
          <p:spPr>
            <a:xfrm rot="5400000" flipH="1" flipV="1">
              <a:off x="6629400" y="5715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079157" y="5562600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Internet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60919" y="3011269"/>
            <a:ext cx="5836854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Database is accessed through database servers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can be many processes in the database 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processes can be in one or many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60919" y="3008958"/>
            <a:ext cx="583685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Database servers receive data requests from applications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51436" y="3962400"/>
            <a:ext cx="5846338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application server </a:t>
            </a:r>
            <a:r>
              <a:rPr lang="en-US" dirty="0"/>
              <a:t>processes execute the business logic of the organization </a:t>
            </a:r>
            <a:r>
              <a:rPr lang="en-US" dirty="0" smtClean="0"/>
              <a:t>based on data providing from database servers (if required)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60919" y="3992434"/>
            <a:ext cx="5836854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App. servers perform processes as posed by webserver applications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51435" y="4992469"/>
            <a:ext cx="5846338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webserver processes manage the interactions with the </a:t>
            </a:r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951434" y="6211669"/>
            <a:ext cx="584633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user makes contact, a webserver response to the request, and the user becomes </a:t>
            </a:r>
            <a:r>
              <a:rPr lang="en-US" dirty="0" smtClean="0"/>
              <a:t>its </a:t>
            </a:r>
            <a:r>
              <a:rPr lang="en-US" i="1" dirty="0" smtClean="0"/>
              <a:t>client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  <p:bldP spid="46" grpId="0" animBg="1"/>
      <p:bldP spid="46" grpId="1" animBg="1"/>
      <p:bldP spid="48" grpId="0" animBg="1"/>
      <p:bldP spid="48" grpId="1" animBg="1"/>
      <p:bldP spid="50" grpId="0" animBg="1"/>
      <p:bldP spid="50" grpId="1" animBg="1"/>
      <p:bldP spid="52" grpId="0" animBg="1"/>
      <p:bldP spid="52" grpId="1" animBg="1"/>
      <p:bldP spid="54" grpId="0" animBg="1"/>
      <p:bldP spid="5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STORED PROCEDURES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Persistent, Stored Modules (SQL/PSM)</a:t>
            </a:r>
          </a:p>
          <a:p>
            <a:r>
              <a:rPr lang="en-US" dirty="0" smtClean="0"/>
              <a:t>Help to write procedures in a simple, general-purpose language and to store them in the database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= collections of</a:t>
            </a:r>
          </a:p>
          <a:p>
            <a:pPr lvl="1"/>
            <a:r>
              <a:rPr lang="en-US" dirty="0" smtClean="0"/>
              <a:t>Function definitions</a:t>
            </a:r>
          </a:p>
          <a:p>
            <a:pPr lvl="1"/>
            <a:r>
              <a:rPr lang="en-US" dirty="0" smtClean="0"/>
              <a:t>Procedure definitions</a:t>
            </a:r>
          </a:p>
          <a:p>
            <a:pPr lvl="1"/>
            <a:r>
              <a:rPr lang="en-US" dirty="0" smtClean="0"/>
              <a:t>Temporary relation declarations</a:t>
            </a:r>
          </a:p>
          <a:p>
            <a:pPr lvl="1"/>
            <a:r>
              <a:rPr lang="en-US" dirty="0" smtClean="0"/>
              <a:t>Several other optional declarations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PSM Functions and Procedures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Creating, Dropping </a:t>
            </a:r>
            <a:r>
              <a:rPr lang="en-US" dirty="0"/>
              <a:t>PSM Functions and Procedures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3954032" cy="352633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66" y="1447800"/>
            <a:ext cx="4684834" cy="350520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105400"/>
            <a:ext cx="4807832" cy="16563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59166" y="1447800"/>
            <a:ext cx="4684834" cy="35263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Unlike to other programming languages, SQL procedures may return values as functions do. 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That’s why we use procedures instead of functions in our works.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Now, let’s start by examples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8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First </a:t>
            </a:r>
            <a:r>
              <a:rPr lang="en-US" dirty="0"/>
              <a:t>E</a:t>
            </a:r>
            <a:r>
              <a:rPr lang="en-US" dirty="0" smtClean="0"/>
              <a:t>ver Example about SQL Procedure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8637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R: Display name and salary of all employees without using SELECT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statement directly due to security issues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276564"/>
            <a:ext cx="7710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 this case, the following statement is not suitable (WHY?):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12196"/>
            <a:ext cx="3048000" cy="528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3326271"/>
            <a:ext cx="5860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Possible solution is a procedure as followed: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3788130"/>
            <a:ext cx="3429001" cy="13816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" y="5081354"/>
            <a:ext cx="6667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Then, we call this procedure to get required results: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51" y="5591938"/>
            <a:ext cx="3048001" cy="3512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600" y="5992114"/>
            <a:ext cx="824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This solution provides the same result, but more secured. WHY?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I2DB_Ch8_2010</Template>
  <TotalTime>1824</TotalTime>
  <Words>553</Words>
  <Application>Microsoft Office PowerPoint</Application>
  <PresentationFormat>On-screen Show (4:3)</PresentationFormat>
  <Paragraphs>81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(Headings)</vt:lpstr>
      <vt:lpstr>Corbel</vt:lpstr>
      <vt:lpstr>Wingdings</vt:lpstr>
      <vt:lpstr>Wingdings 2</vt:lpstr>
      <vt:lpstr>Wingdings 3</vt:lpstr>
      <vt:lpstr>Module</vt:lpstr>
      <vt:lpstr>Image</vt:lpstr>
      <vt:lpstr>SQL IN A SERVER ENVIRONMENT</vt:lpstr>
      <vt:lpstr>Objectives</vt:lpstr>
      <vt:lpstr>The three – tier Architecture</vt:lpstr>
      <vt:lpstr>The three – tier Architecture</vt:lpstr>
      <vt:lpstr>STORED PROCEDURES</vt:lpstr>
      <vt:lpstr>Introduction</vt:lpstr>
      <vt:lpstr>Creating PSM Functions and Procedures</vt:lpstr>
      <vt:lpstr>Creating, Dropping PSM Functions and Procedures</vt:lpstr>
      <vt:lpstr>The First Ever Example about SQL Procedure</vt:lpstr>
      <vt:lpstr>Using ‘normal’ parameters in SQL Procedure</vt:lpstr>
      <vt:lpstr>Data Modification in SQL Procedure</vt:lpstr>
      <vt:lpstr>SQL Procedure with OUTPUT parameter (NO RETURN)</vt:lpstr>
      <vt:lpstr>SQL Procedure with RETURN statement</vt:lpstr>
      <vt:lpstr>SQL Procedure with Error Handler</vt:lpstr>
      <vt:lpstr>Catching Error in Execution</vt:lpstr>
      <vt:lpstr>Looping in SQL Procedure</vt:lpstr>
      <vt:lpstr>Using Cursor in SQL 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JESSICA</dc:creator>
  <cp:lastModifiedBy>Nam Trịnh Hoàng</cp:lastModifiedBy>
  <cp:revision>582</cp:revision>
  <dcterms:created xsi:type="dcterms:W3CDTF">2006-08-16T00:00:00Z</dcterms:created>
  <dcterms:modified xsi:type="dcterms:W3CDTF">2020-04-02T04:26:56Z</dcterms:modified>
</cp:coreProperties>
</file>