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2" r:id="rId1"/>
  </p:sldMasterIdLst>
  <p:notesMasterIdLst>
    <p:notesMasterId r:id="rId25"/>
  </p:notesMasterIdLst>
  <p:handoutMasterIdLst>
    <p:handoutMasterId r:id="rId26"/>
  </p:handoutMasterIdLst>
  <p:sldIdLst>
    <p:sldId id="256" r:id="rId2"/>
    <p:sldId id="258" r:id="rId3"/>
    <p:sldId id="281" r:id="rId4"/>
    <p:sldId id="282" r:id="rId5"/>
    <p:sldId id="291" r:id="rId6"/>
    <p:sldId id="293" r:id="rId7"/>
    <p:sldId id="294" r:id="rId8"/>
    <p:sldId id="295" r:id="rId9"/>
    <p:sldId id="292" r:id="rId10"/>
    <p:sldId id="287" r:id="rId11"/>
    <p:sldId id="284" r:id="rId12"/>
    <p:sldId id="285" r:id="rId13"/>
    <p:sldId id="288" r:id="rId14"/>
    <p:sldId id="289" r:id="rId15"/>
    <p:sldId id="307" r:id="rId16"/>
    <p:sldId id="308" r:id="rId17"/>
    <p:sldId id="309" r:id="rId18"/>
    <p:sldId id="326" r:id="rId19"/>
    <p:sldId id="327" r:id="rId20"/>
    <p:sldId id="330" r:id="rId21"/>
    <p:sldId id="310" r:id="rId22"/>
    <p:sldId id="329" r:id="rId23"/>
    <p:sldId id="325"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30" autoAdjust="0"/>
    <p:restoredTop sz="86323" autoAdjust="0"/>
  </p:normalViewPr>
  <p:slideViewPr>
    <p:cSldViewPr>
      <p:cViewPr>
        <p:scale>
          <a:sx n="75" d="100"/>
          <a:sy n="75" d="100"/>
        </p:scale>
        <p:origin x="-1286" y="-130"/>
      </p:cViewPr>
      <p:guideLst>
        <p:guide orient="horz" pos="2160"/>
        <p:guide pos="2880"/>
      </p:guideLst>
    </p:cSldViewPr>
  </p:slideViewPr>
  <p:outlineViewPr>
    <p:cViewPr>
      <p:scale>
        <a:sx n="33" d="100"/>
        <a:sy n="33" d="100"/>
      </p:scale>
      <p:origin x="0" y="627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481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42009329-F835-465C-9050-ECA8EB560857}" type="datetime1">
              <a:rPr lang="en-US"/>
              <a:pPr>
                <a:defRPr/>
              </a:pPr>
              <a:t>4/23/2020</a:t>
            </a:fld>
            <a:endParaRPr lang="en-US"/>
          </a:p>
        </p:txBody>
      </p:sp>
      <p:sp>
        <p:nvSpPr>
          <p:cNvPr id="481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481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D8B401A-A90E-4A49-AB9B-290F8225DFA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05000733-8B03-4752-BA90-05D2F54400FB}" type="datetime1">
              <a:rPr lang="en-US"/>
              <a:pPr>
                <a:defRPr/>
              </a:pPr>
              <a:t>4/23/2020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E6039310-11C4-4E80-99E7-36C164BA5E4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286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0" descr="logo05"/>
          <p:cNvPicPr>
            <a:picLocks noChangeAspect="1" noChangeArrowheads="1"/>
          </p:cNvPicPr>
          <p:nvPr userDrawn="1"/>
        </p:nvPicPr>
        <p:blipFill>
          <a:blip r:embed="rId13"/>
          <a:srcRect/>
          <a:stretch>
            <a:fillRect/>
          </a:stretch>
        </p:blipFill>
        <p:spPr bwMode="auto">
          <a:xfrm>
            <a:off x="0" y="0"/>
            <a:ext cx="1600200" cy="476250"/>
          </a:xfrm>
          <a:prstGeom prst="rect">
            <a:avLst/>
          </a:prstGeom>
          <a:noFill/>
          <a:ln w="9525">
            <a:noFill/>
            <a:miter lim="800000"/>
            <a:headEnd/>
            <a:tailEnd/>
          </a:ln>
        </p:spPr>
      </p:pic>
      <p:sp>
        <p:nvSpPr>
          <p:cNvPr id="1032" name="Text Box 8"/>
          <p:cNvSpPr txBox="1">
            <a:spLocks noChangeArrowheads="1"/>
          </p:cNvSpPr>
          <p:nvPr userDrawn="1"/>
        </p:nvSpPr>
        <p:spPr bwMode="auto">
          <a:xfrm>
            <a:off x="7239000" y="6096000"/>
            <a:ext cx="1295400" cy="366713"/>
          </a:xfrm>
          <a:prstGeom prst="rect">
            <a:avLst/>
          </a:prstGeom>
          <a:noFill/>
          <a:ln w="9525">
            <a:noFill/>
            <a:miter lim="800000"/>
            <a:headEnd/>
            <a:tailEnd/>
          </a:ln>
          <a:effectLst/>
        </p:spPr>
        <p:txBody>
          <a:bodyPr>
            <a:spAutoFit/>
          </a:bodyPr>
          <a:lstStyle/>
          <a:p>
            <a:pPr algn="ctr">
              <a:spcBef>
                <a:spcPct val="50000"/>
              </a:spcBef>
              <a:defRPr/>
            </a:pPr>
            <a:fld id="{FA194F08-CB64-41DE-9DCB-BAEB8763180C}" type="slidenum">
              <a:rPr lang="en-US"/>
              <a:pPr algn="ctr">
                <a:spcBef>
                  <a:spcPct val="50000"/>
                </a:spcBef>
                <a:defRPr/>
              </a:pPr>
              <a:t>‹#›</a:t>
            </a:fld>
            <a:r>
              <a:rPr lang="en-US" dirty="0"/>
              <a:t>/22</a:t>
            </a:r>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transition/>
  <p:timing>
    <p:tnLst>
      <p:par>
        <p:cTn id="1" dur="indefinite" restart="never" nodeType="tmRoot"/>
      </p:par>
    </p:tnLst>
  </p:timing>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81000" y="1905000"/>
            <a:ext cx="8153400" cy="2041525"/>
          </a:xfrm>
        </p:spPr>
        <p:txBody>
          <a:bodyPr>
            <a:spAutoFit/>
          </a:bodyPr>
          <a:lstStyle/>
          <a:p>
            <a:pPr eaLnBrk="1" hangingPunct="1"/>
            <a:r>
              <a:rPr lang="en-US" b="1" smtClean="0">
                <a:solidFill>
                  <a:srgbClr val="0000FF"/>
                </a:solidFill>
                <a:latin typeface="Calibri" pitchFamily="34" charset="0"/>
                <a:cs typeface="Arial" charset="0"/>
              </a:rPr>
              <a:t>DATA STRUCTURES AND ALGORITHMS</a:t>
            </a:r>
            <a:r>
              <a:rPr lang="en-US" smtClean="0">
                <a:solidFill>
                  <a:srgbClr val="0000FF"/>
                </a:solidFill>
                <a:latin typeface="Calibri" pitchFamily="34" charset="0"/>
                <a:cs typeface="Arial" charset="0"/>
              </a:rPr>
              <a:t> using Java</a:t>
            </a:r>
            <a:r>
              <a:rPr lang="en-US" sz="4000" b="1" smtClean="0">
                <a:solidFill>
                  <a:srgbClr val="0000FF"/>
                </a:solidFill>
                <a:latin typeface="Arial" charset="0"/>
                <a:cs typeface="Arial" charset="0"/>
              </a:rPr>
              <a:t/>
            </a:r>
            <a:br>
              <a:rPr lang="en-US" sz="4000" b="1" smtClean="0">
                <a:solidFill>
                  <a:srgbClr val="0000FF"/>
                </a:solidFill>
                <a:latin typeface="Arial" charset="0"/>
                <a:cs typeface="Arial" charset="0"/>
              </a:rPr>
            </a:br>
            <a:r>
              <a:rPr lang="en-US" sz="4000" b="1" smtClean="0">
                <a:solidFill>
                  <a:srgbClr val="0000FF"/>
                </a:solidFill>
                <a:latin typeface="Arial" charset="0"/>
                <a:cs typeface="Arial" charset="0"/>
              </a:rPr>
              <a:t>Course Introduction</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381000" y="746125"/>
            <a:ext cx="8229600" cy="701675"/>
          </a:xfrm>
        </p:spPr>
        <p:txBody>
          <a:bodyPr>
            <a:spAutoFit/>
          </a:bodyPr>
          <a:lstStyle/>
          <a:p>
            <a:pPr eaLnBrk="1" hangingPunct="1"/>
            <a:r>
              <a:rPr lang="en-US" sz="4000" b="1" smtClean="0">
                <a:solidFill>
                  <a:schemeClr val="hlink"/>
                </a:solidFill>
                <a:latin typeface="Arial" charset="0"/>
                <a:cs typeface="Arial" charset="0"/>
              </a:rPr>
              <a:t>Requirements of the course</a:t>
            </a:r>
          </a:p>
        </p:txBody>
      </p:sp>
      <p:sp>
        <p:nvSpPr>
          <p:cNvPr id="22531" name="Content Placeholder 2"/>
          <p:cNvSpPr>
            <a:spLocks noGrp="1"/>
          </p:cNvSpPr>
          <p:nvPr>
            <p:ph idx="4294967295"/>
          </p:nvPr>
        </p:nvSpPr>
        <p:spPr>
          <a:xfrm>
            <a:off x="533400" y="1600200"/>
            <a:ext cx="5105400" cy="4955203"/>
          </a:xfrm>
        </p:spPr>
        <p:txBody>
          <a:bodyPr wrap="square">
            <a:spAutoFit/>
          </a:bodyPr>
          <a:lstStyle/>
          <a:p>
            <a:pPr eaLnBrk="1" hangingPunct="1">
              <a:spcBef>
                <a:spcPct val="40000"/>
              </a:spcBef>
            </a:pPr>
            <a:r>
              <a:rPr lang="en-US" sz="2000" dirty="0" smtClean="0">
                <a:latin typeface="Arial" charset="0"/>
                <a:cs typeface="Arial" charset="0"/>
              </a:rPr>
              <a:t>Following lessons in classrooms</a:t>
            </a:r>
          </a:p>
          <a:p>
            <a:pPr eaLnBrk="1" hangingPunct="1">
              <a:spcBef>
                <a:spcPct val="40000"/>
              </a:spcBef>
            </a:pPr>
            <a:r>
              <a:rPr lang="en-US" sz="2000" dirty="0" smtClean="0">
                <a:latin typeface="Arial" charset="0"/>
                <a:cs typeface="Arial" charset="0"/>
              </a:rPr>
              <a:t>Reading textbooks at home</a:t>
            </a:r>
          </a:p>
          <a:p>
            <a:pPr eaLnBrk="1" hangingPunct="1">
              <a:spcBef>
                <a:spcPct val="40000"/>
              </a:spcBef>
            </a:pPr>
            <a:r>
              <a:rPr lang="en-US" sz="2000" dirty="0" smtClean="0">
                <a:latin typeface="Arial" charset="0"/>
                <a:cs typeface="Arial" charset="0"/>
              </a:rPr>
              <a:t>Completing workshops in time</a:t>
            </a:r>
          </a:p>
          <a:p>
            <a:pPr eaLnBrk="1" hangingPunct="1">
              <a:spcBef>
                <a:spcPct val="40000"/>
              </a:spcBef>
            </a:pPr>
            <a:r>
              <a:rPr lang="en-US" sz="2000" dirty="0" smtClean="0">
                <a:latin typeface="Arial" charset="0"/>
                <a:cs typeface="Arial" charset="0"/>
              </a:rPr>
              <a:t>Completing and submitting assignment in time</a:t>
            </a:r>
          </a:p>
          <a:p>
            <a:pPr eaLnBrk="1" hangingPunct="1">
              <a:spcBef>
                <a:spcPct val="40000"/>
              </a:spcBef>
            </a:pPr>
            <a:r>
              <a:rPr lang="en-US" sz="2000" dirty="0" smtClean="0">
                <a:latin typeface="Arial" charset="0"/>
                <a:cs typeface="Arial" charset="0"/>
              </a:rPr>
              <a:t>Discussing actively in your teams and in classrooms</a:t>
            </a:r>
          </a:p>
          <a:p>
            <a:pPr eaLnBrk="1" hangingPunct="1">
              <a:spcBef>
                <a:spcPct val="40000"/>
              </a:spcBef>
            </a:pPr>
            <a:r>
              <a:rPr lang="en-US" sz="2000" dirty="0" smtClean="0">
                <a:latin typeface="Arial" charset="0"/>
                <a:cs typeface="Arial" charset="0"/>
              </a:rPr>
              <a:t>Presenting your presentations in </a:t>
            </a:r>
            <a:r>
              <a:rPr lang="en-US" sz="2000" dirty="0" smtClean="0">
                <a:latin typeface="Arial" charset="0"/>
                <a:cs typeface="Arial" charset="0"/>
              </a:rPr>
              <a:t>classroom</a:t>
            </a:r>
          </a:p>
          <a:p>
            <a:pPr eaLnBrk="1" hangingPunct="1">
              <a:spcBef>
                <a:spcPct val="40000"/>
              </a:spcBef>
            </a:pPr>
            <a:r>
              <a:rPr lang="en-US" sz="2000" dirty="0" smtClean="0">
                <a:latin typeface="Arial" charset="0"/>
                <a:cs typeface="Arial" charset="0"/>
              </a:rPr>
              <a:t>All exercises are put in an only one project, exercises of each chapter are put in a package.</a:t>
            </a:r>
          </a:p>
          <a:p>
            <a:pPr eaLnBrk="1" hangingPunct="1">
              <a:spcBef>
                <a:spcPct val="40000"/>
              </a:spcBef>
            </a:pPr>
            <a:endParaRPr lang="en-US" sz="2000" dirty="0" smtClean="0">
              <a:latin typeface="Arial" charset="0"/>
              <a:cs typeface="Arial" charset="0"/>
            </a:endParaRPr>
          </a:p>
        </p:txBody>
      </p:sp>
      <p:pic>
        <p:nvPicPr>
          <p:cNvPr id="1026" name="Picture 2"/>
          <p:cNvPicPr>
            <a:picLocks noChangeAspect="1" noChangeArrowheads="1"/>
          </p:cNvPicPr>
          <p:nvPr/>
        </p:nvPicPr>
        <p:blipFill>
          <a:blip r:embed="rId2"/>
          <a:srcRect/>
          <a:stretch>
            <a:fillRect/>
          </a:stretch>
        </p:blipFill>
        <p:spPr bwMode="auto">
          <a:xfrm>
            <a:off x="5715000" y="2149382"/>
            <a:ext cx="3352800" cy="2559238"/>
          </a:xfrm>
          <a:prstGeom prst="rect">
            <a:avLst/>
          </a:prstGeom>
          <a:noFill/>
          <a:ln w="9525">
            <a:noFill/>
            <a:miter lim="800000"/>
            <a:headEnd/>
            <a:tailEnd/>
          </a:ln>
          <a:effectLst/>
        </p:spPr>
      </p:pic>
      <p:cxnSp>
        <p:nvCxnSpPr>
          <p:cNvPr id="6" name="Straight Arrow Connector 5"/>
          <p:cNvCxnSpPr/>
          <p:nvPr/>
        </p:nvCxnSpPr>
        <p:spPr>
          <a:xfrm rot="5400000" flipH="1" flipV="1">
            <a:off x="3962400" y="3124200"/>
            <a:ext cx="2667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4762500" y="3695700"/>
            <a:ext cx="2286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5181600" y="4191000"/>
            <a:ext cx="1447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457200" y="495300"/>
            <a:ext cx="8229600" cy="701675"/>
          </a:xfrm>
        </p:spPr>
        <p:txBody>
          <a:bodyPr>
            <a:spAutoFit/>
          </a:bodyPr>
          <a:lstStyle/>
          <a:p>
            <a:r>
              <a:rPr lang="en-US" sz="4000" b="1" smtClean="0">
                <a:solidFill>
                  <a:schemeClr val="hlink"/>
                </a:solidFill>
                <a:latin typeface="Arial" charset="0"/>
                <a:cs typeface="Arial" charset="0"/>
              </a:rPr>
              <a:t>Grading policy</a:t>
            </a:r>
          </a:p>
        </p:txBody>
      </p:sp>
      <p:sp>
        <p:nvSpPr>
          <p:cNvPr id="23555" name="Rectangle 3"/>
          <p:cNvSpPr>
            <a:spLocks/>
          </p:cNvSpPr>
          <p:nvPr/>
        </p:nvSpPr>
        <p:spPr bwMode="auto">
          <a:xfrm>
            <a:off x="685800" y="1371600"/>
            <a:ext cx="7772400" cy="4327525"/>
          </a:xfrm>
          <a:prstGeom prst="rect">
            <a:avLst/>
          </a:prstGeom>
          <a:noFill/>
          <a:ln w="9525">
            <a:noFill/>
            <a:miter lim="800000"/>
            <a:headEnd/>
            <a:tailEnd/>
          </a:ln>
        </p:spPr>
        <p:txBody>
          <a:bodyPr>
            <a:spAutoFit/>
          </a:bodyPr>
          <a:lstStyle/>
          <a:p>
            <a:pPr marL="342900" indent="-342900" eaLnBrk="0" hangingPunct="0">
              <a:spcBef>
                <a:spcPct val="20000"/>
              </a:spcBef>
              <a:buFontTx/>
              <a:buChar char="•"/>
            </a:pPr>
            <a:r>
              <a:rPr lang="en-US" sz="2400" b="1">
                <a:latin typeface="Calibri" pitchFamily="34" charset="0"/>
              </a:rPr>
              <a:t>On-going assessment:</a:t>
            </a:r>
            <a:r>
              <a:rPr lang="en-US" sz="2400">
                <a:latin typeface="Calibri" pitchFamily="34" charset="0"/>
              </a:rPr>
              <a:t/>
            </a:r>
            <a:br>
              <a:rPr lang="en-US" sz="2400">
                <a:latin typeface="Calibri" pitchFamily="34" charset="0"/>
              </a:rPr>
            </a:br>
            <a:r>
              <a:rPr lang="en-US" sz="2400">
                <a:latin typeface="Calibri" pitchFamily="34" charset="0"/>
              </a:rPr>
              <a:t>- 2 Assignments (AS):	20%</a:t>
            </a:r>
            <a:br>
              <a:rPr lang="en-US" sz="2400">
                <a:latin typeface="Calibri" pitchFamily="34" charset="0"/>
              </a:rPr>
            </a:br>
            <a:r>
              <a:rPr lang="en-US" sz="2400">
                <a:latin typeface="Calibri" pitchFamily="34" charset="0"/>
              </a:rPr>
              <a:t>- 2 Progress tests (PT):	20%</a:t>
            </a:r>
          </a:p>
          <a:p>
            <a:pPr marL="342900" indent="-342900" eaLnBrk="0" hangingPunct="0">
              <a:spcBef>
                <a:spcPct val="20000"/>
              </a:spcBef>
              <a:buFontTx/>
              <a:buChar char="•"/>
            </a:pPr>
            <a:r>
              <a:rPr lang="en-US" sz="2400" b="1">
                <a:latin typeface="Calibri" pitchFamily="34" charset="0"/>
              </a:rPr>
              <a:t>Practical and Final Exams:</a:t>
            </a:r>
            <a:r>
              <a:rPr lang="en-US" sz="2400">
                <a:latin typeface="Calibri" pitchFamily="34" charset="0"/>
              </a:rPr>
              <a:t/>
            </a:r>
            <a:br>
              <a:rPr lang="en-US" sz="2400">
                <a:latin typeface="Calibri" pitchFamily="34" charset="0"/>
              </a:rPr>
            </a:br>
            <a:r>
              <a:rPr lang="en-US" sz="2400">
                <a:latin typeface="Calibri" pitchFamily="34" charset="0"/>
              </a:rPr>
              <a:t>- 1 Practical Exam (PE):	30%</a:t>
            </a:r>
            <a:br>
              <a:rPr lang="en-US" sz="2400">
                <a:latin typeface="Calibri" pitchFamily="34" charset="0"/>
              </a:rPr>
            </a:br>
            <a:r>
              <a:rPr lang="en-US" sz="2400">
                <a:latin typeface="Calibri" pitchFamily="34" charset="0"/>
              </a:rPr>
              <a:t>- 1 Final Exam (FE):		30%</a:t>
            </a:r>
            <a:endParaRPr lang="en-US" sz="2400" b="1">
              <a:latin typeface="Calibri" pitchFamily="34" charset="0"/>
            </a:endParaRPr>
          </a:p>
          <a:p>
            <a:pPr marL="342900" indent="-342900" eaLnBrk="0" hangingPunct="0">
              <a:spcBef>
                <a:spcPct val="20000"/>
              </a:spcBef>
              <a:buFont typeface="Arial" charset="0"/>
              <a:buChar char="•"/>
            </a:pPr>
            <a:r>
              <a:rPr lang="en-US" sz="2400" b="1">
                <a:latin typeface="Calibri" pitchFamily="34" charset="0"/>
              </a:rPr>
              <a:t>Total score (TS)</a:t>
            </a:r>
            <a:r>
              <a:rPr lang="en-US" sz="2400">
                <a:latin typeface="Calibri" pitchFamily="34" charset="0"/>
              </a:rPr>
              <a:t> = 0.2*AS + 0.2*PT + 0.3*PE + 0.3*FE</a:t>
            </a:r>
            <a:endParaRPr lang="en-US" sz="2400" b="1">
              <a:latin typeface="Calibri" pitchFamily="34" charset="0"/>
            </a:endParaRPr>
          </a:p>
          <a:p>
            <a:pPr marL="342900" indent="-342900" eaLnBrk="0" hangingPunct="0">
              <a:spcBef>
                <a:spcPct val="20000"/>
              </a:spcBef>
              <a:buFont typeface="Arial" charset="0"/>
              <a:buChar char="•"/>
            </a:pPr>
            <a:r>
              <a:rPr lang="en-US" sz="2400" b="1">
                <a:latin typeface="Calibri" pitchFamily="34" charset="0"/>
              </a:rPr>
              <a:t>Completion Criteria:</a:t>
            </a:r>
            <a:r>
              <a:rPr lang="en-US" sz="2400">
                <a:latin typeface="Calibri" pitchFamily="34" charset="0"/>
              </a:rPr>
              <a:t>  </a:t>
            </a:r>
            <a:br>
              <a:rPr lang="en-US" sz="2400">
                <a:latin typeface="Calibri" pitchFamily="34" charset="0"/>
              </a:rPr>
            </a:br>
            <a:r>
              <a:rPr lang="en-US" sz="2400">
                <a:latin typeface="Calibri" pitchFamily="34" charset="0"/>
              </a:rPr>
              <a:t>1) Every on-going assessment (average) component &gt; 0</a:t>
            </a:r>
            <a:br>
              <a:rPr lang="en-US" sz="2400">
                <a:latin typeface="Calibri" pitchFamily="34" charset="0"/>
              </a:rPr>
            </a:br>
            <a:r>
              <a:rPr lang="en-US" sz="2400">
                <a:latin typeface="Calibri" pitchFamily="34" charset="0"/>
              </a:rPr>
              <a:t>2) PE &gt; 0 (no resit)</a:t>
            </a:r>
            <a:br>
              <a:rPr lang="en-US" sz="2400">
                <a:latin typeface="Calibri" pitchFamily="34" charset="0"/>
              </a:rPr>
            </a:br>
            <a:r>
              <a:rPr lang="en-US" sz="2400">
                <a:latin typeface="Calibri" pitchFamily="34" charset="0"/>
              </a:rPr>
              <a:t>3) FE &gt;= 4 &amp; TS  &gt;= 5 </a:t>
            </a: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228600" y="495300"/>
            <a:ext cx="8686800" cy="701675"/>
          </a:xfrm>
        </p:spPr>
        <p:txBody>
          <a:bodyPr>
            <a:spAutoFit/>
          </a:bodyPr>
          <a:lstStyle/>
          <a:p>
            <a:r>
              <a:rPr lang="en-US" sz="4000" b="1" smtClean="0">
                <a:solidFill>
                  <a:schemeClr val="hlink"/>
                </a:solidFill>
                <a:latin typeface="Arial" charset="0"/>
                <a:cs typeface="Arial" charset="0"/>
              </a:rPr>
              <a:t>FPT-University Academic policy</a:t>
            </a:r>
          </a:p>
        </p:txBody>
      </p:sp>
      <p:sp>
        <p:nvSpPr>
          <p:cNvPr id="24579" name="Rectangle 3"/>
          <p:cNvSpPr>
            <a:spLocks noGrp="1"/>
          </p:cNvSpPr>
          <p:nvPr>
            <p:ph type="body" idx="1"/>
          </p:nvPr>
        </p:nvSpPr>
        <p:spPr>
          <a:xfrm>
            <a:off x="533400" y="1339850"/>
            <a:ext cx="8229600" cy="4984750"/>
          </a:xfrm>
        </p:spPr>
        <p:txBody>
          <a:bodyPr>
            <a:spAutoFit/>
          </a:bodyPr>
          <a:lstStyle/>
          <a:p>
            <a:pPr>
              <a:buFont typeface="Arial" charset="0"/>
              <a:buNone/>
            </a:pPr>
            <a:r>
              <a:rPr lang="en-US" sz="2400" smtClean="0">
                <a:latin typeface="Calibri" pitchFamily="34" charset="0"/>
                <a:cs typeface="Arial" charset="0"/>
              </a:rPr>
              <a:t>Cheating, plagiarism and breach of copyright are serious</a:t>
            </a:r>
          </a:p>
          <a:p>
            <a:pPr>
              <a:buFont typeface="Arial" charset="0"/>
              <a:buNone/>
            </a:pPr>
            <a:r>
              <a:rPr lang="en-US" sz="2400" smtClean="0">
                <a:latin typeface="Calibri" pitchFamily="34" charset="0"/>
                <a:cs typeface="Arial" charset="0"/>
              </a:rPr>
              <a:t>offenses under this Policy.</a:t>
            </a:r>
          </a:p>
          <a:p>
            <a:r>
              <a:rPr lang="en-US" sz="2400" smtClean="0">
                <a:latin typeface="Calibri" pitchFamily="34" charset="0"/>
                <a:cs typeface="Arial" charset="0"/>
              </a:rPr>
              <a:t>Cheating</a:t>
            </a:r>
          </a:p>
          <a:p>
            <a:pPr lvl="1"/>
            <a:r>
              <a:rPr lang="en-US" sz="2400" smtClean="0">
                <a:latin typeface="Calibri" pitchFamily="34" charset="0"/>
                <a:cs typeface="Arial" charset="0"/>
              </a:rPr>
              <a:t>Cheating during a test or exam is construed as talking, peeking at another student’s paper or any other clandestine method of transmitting information.</a:t>
            </a:r>
          </a:p>
          <a:p>
            <a:r>
              <a:rPr lang="en-US" sz="2400" smtClean="0">
                <a:latin typeface="Calibri" pitchFamily="34" charset="0"/>
                <a:cs typeface="Arial" charset="0"/>
              </a:rPr>
              <a:t>Plagiarism</a:t>
            </a:r>
          </a:p>
          <a:p>
            <a:pPr lvl="1"/>
            <a:r>
              <a:rPr lang="en-US" sz="2400" smtClean="0">
                <a:latin typeface="Calibri" pitchFamily="34" charset="0"/>
                <a:cs typeface="Arial" charset="0"/>
              </a:rPr>
              <a:t>Plagiarism is using the work of others without citing it; that is, holding the work of others out as your own work. </a:t>
            </a:r>
          </a:p>
          <a:p>
            <a:r>
              <a:rPr lang="en-US" sz="2400" smtClean="0">
                <a:latin typeface="Calibri" pitchFamily="34" charset="0"/>
                <a:cs typeface="Arial" charset="0"/>
              </a:rPr>
              <a:t>Breach of Copyright</a:t>
            </a:r>
          </a:p>
          <a:p>
            <a:pPr lvl="1"/>
            <a:r>
              <a:rPr lang="en-US" sz="2400" smtClean="0">
                <a:latin typeface="Calibri" pitchFamily="34" charset="0"/>
                <a:cs typeface="Arial" charset="0"/>
              </a:rPr>
              <a:t>If you photocopy a textbook without the copyright holder's permission, you violate copyright law.</a:t>
            </a: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52400" y="776288"/>
            <a:ext cx="8686800" cy="519112"/>
          </a:xfrm>
        </p:spPr>
        <p:txBody>
          <a:bodyPr>
            <a:spAutoFit/>
          </a:bodyPr>
          <a:lstStyle/>
          <a:p>
            <a:r>
              <a:rPr lang="en-US" sz="2800" b="1" smtClean="0">
                <a:solidFill>
                  <a:schemeClr val="hlink"/>
                </a:solidFill>
                <a:latin typeface="Arial" charset="0"/>
                <a:cs typeface="Arial" charset="0"/>
              </a:rPr>
              <a:t>Assignments submission guide</a:t>
            </a:r>
          </a:p>
        </p:txBody>
      </p:sp>
      <p:sp>
        <p:nvSpPr>
          <p:cNvPr id="25603" name="Rectangle 3"/>
          <p:cNvSpPr>
            <a:spLocks noGrp="1"/>
          </p:cNvSpPr>
          <p:nvPr>
            <p:ph type="body" idx="4294967295"/>
          </p:nvPr>
        </p:nvSpPr>
        <p:spPr>
          <a:xfrm>
            <a:off x="457200" y="1828800"/>
            <a:ext cx="8153400" cy="2136775"/>
          </a:xfrm>
          <a:noFill/>
        </p:spPr>
        <p:txBody>
          <a:bodyPr>
            <a:spAutoFit/>
          </a:bodyPr>
          <a:lstStyle/>
          <a:p>
            <a:pPr marL="609600" indent="-609600">
              <a:buFont typeface="Arial" charset="0"/>
              <a:buAutoNum type="arabicPeriod"/>
            </a:pPr>
            <a:r>
              <a:rPr lang="en-US" sz="2400" smtClean="0"/>
              <a:t>Create the folder with a name like </a:t>
            </a:r>
          </a:p>
          <a:p>
            <a:pPr marL="609600" indent="-609600">
              <a:buFont typeface="Arial" charset="0"/>
              <a:buNone/>
            </a:pPr>
            <a:r>
              <a:rPr lang="en-US" sz="2400" smtClean="0"/>
              <a:t>	login_name_ASX, e.g.  01245_HungNV_AS1	(1)</a:t>
            </a:r>
          </a:p>
          <a:p>
            <a:pPr marL="609600" indent="-609600">
              <a:buFont typeface="Arial" charset="0"/>
              <a:buNone/>
            </a:pPr>
            <a:r>
              <a:rPr lang="en-US" sz="2400" smtClean="0"/>
              <a:t>	to contain your assignment.</a:t>
            </a:r>
          </a:p>
          <a:p>
            <a:pPr marL="609600" indent="-609600">
              <a:buFont typeface="Arial" charset="0"/>
              <a:buAutoNum type="arabicPeriod" startAt="2"/>
            </a:pPr>
            <a:r>
              <a:rPr lang="en-US" sz="2400" smtClean="0"/>
              <a:t>Compress the whole folder (1) with the same name and submitt to cms.</a:t>
            </a: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914400" y="471488"/>
            <a:ext cx="7239000" cy="519112"/>
          </a:xfrm>
        </p:spPr>
        <p:txBody>
          <a:bodyPr>
            <a:spAutoFit/>
          </a:bodyPr>
          <a:lstStyle/>
          <a:p>
            <a:r>
              <a:rPr lang="en-US" sz="2800" b="1" smtClean="0">
                <a:solidFill>
                  <a:schemeClr val="hlink"/>
                </a:solidFill>
                <a:latin typeface="Arial" charset="0"/>
                <a:cs typeface="Arial" charset="0"/>
              </a:rPr>
              <a:t>OOP notion conventions</a:t>
            </a:r>
          </a:p>
        </p:txBody>
      </p:sp>
      <p:sp>
        <p:nvSpPr>
          <p:cNvPr id="26627" name="Rectangle 3"/>
          <p:cNvSpPr>
            <a:spLocks noGrp="1"/>
          </p:cNvSpPr>
          <p:nvPr>
            <p:ph type="body" idx="4294967295"/>
          </p:nvPr>
        </p:nvSpPr>
        <p:spPr>
          <a:xfrm>
            <a:off x="457200" y="1422400"/>
            <a:ext cx="8382000" cy="4064000"/>
          </a:xfrm>
          <a:noFill/>
        </p:spPr>
        <p:txBody>
          <a:bodyPr>
            <a:spAutoFit/>
          </a:bodyPr>
          <a:lstStyle/>
          <a:p>
            <a:pPr marL="609600" indent="-609600">
              <a:lnSpc>
                <a:spcPct val="90000"/>
              </a:lnSpc>
            </a:pPr>
            <a:r>
              <a:rPr lang="en-US" sz="2800" smtClean="0"/>
              <a:t>Class name always start with uppercase character.</a:t>
            </a:r>
          </a:p>
          <a:p>
            <a:pPr marL="609600" indent="-609600">
              <a:lnSpc>
                <a:spcPct val="90000"/>
              </a:lnSpc>
            </a:pPr>
            <a:r>
              <a:rPr lang="en-US" sz="2800" smtClean="0"/>
              <a:t>Variable names and function names always start with the lowercase character.</a:t>
            </a:r>
          </a:p>
          <a:p>
            <a:pPr marL="609600" indent="-609600">
              <a:lnSpc>
                <a:spcPct val="90000"/>
              </a:lnSpc>
            </a:pPr>
            <a:r>
              <a:rPr lang="en-US" sz="2800" smtClean="0"/>
              <a:t>If a name consists of many words, from second words start all words by uppercase character.</a:t>
            </a:r>
          </a:p>
          <a:p>
            <a:pPr marL="609600" indent="-609600">
              <a:lnSpc>
                <a:spcPct val="90000"/>
              </a:lnSpc>
              <a:buFont typeface="Arial" charset="0"/>
              <a:buNone/>
            </a:pPr>
            <a:r>
              <a:rPr lang="en-US" sz="2800" smtClean="0"/>
              <a:t>	examples for class names:</a:t>
            </a:r>
            <a:endParaRPr lang="en-US" sz="2800" b="1" smtClean="0"/>
          </a:p>
          <a:p>
            <a:pPr marL="609600" indent="-609600">
              <a:lnSpc>
                <a:spcPct val="90000"/>
              </a:lnSpc>
              <a:buFont typeface="Arial" charset="0"/>
              <a:buNone/>
            </a:pPr>
            <a:r>
              <a:rPr lang="en-US" sz="2800" b="1" smtClean="0"/>
              <a:t>	Rectangle, SecondDegreeEquation</a:t>
            </a:r>
            <a:endParaRPr lang="en-US" sz="2800" smtClean="0"/>
          </a:p>
          <a:p>
            <a:pPr marL="609600" indent="-609600">
              <a:lnSpc>
                <a:spcPct val="90000"/>
              </a:lnSpc>
              <a:buFont typeface="Arial" charset="0"/>
              <a:buNone/>
            </a:pPr>
            <a:r>
              <a:rPr lang="en-US" sz="2800" smtClean="0"/>
              <a:t>	examples for variable and function names:</a:t>
            </a:r>
            <a:endParaRPr lang="en-US" sz="2800" b="1" smtClean="0"/>
          </a:p>
          <a:p>
            <a:pPr marL="609600" indent="-609600">
              <a:lnSpc>
                <a:spcPct val="90000"/>
              </a:lnSpc>
              <a:buFont typeface="Arial" charset="0"/>
              <a:buNone/>
            </a:pPr>
            <a:r>
              <a:rPr lang="en-US" sz="2800" b="1" smtClean="0"/>
              <a:t>	sideOfRectangle, setDataToSafety</a:t>
            </a: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914400" y="471488"/>
            <a:ext cx="7239000" cy="519112"/>
          </a:xfrm>
        </p:spPr>
        <p:txBody>
          <a:bodyPr>
            <a:spAutoFit/>
          </a:bodyPr>
          <a:lstStyle/>
          <a:p>
            <a:r>
              <a:rPr lang="en-US" sz="2800" b="1" smtClean="0">
                <a:solidFill>
                  <a:schemeClr val="hlink"/>
                </a:solidFill>
                <a:latin typeface="Arial" charset="0"/>
                <a:cs typeface="Arial" charset="0"/>
              </a:rPr>
              <a:t>Review</a:t>
            </a:r>
          </a:p>
        </p:txBody>
      </p:sp>
      <p:sp>
        <p:nvSpPr>
          <p:cNvPr id="27651" name="Rectangle 3"/>
          <p:cNvSpPr>
            <a:spLocks noGrp="1"/>
          </p:cNvSpPr>
          <p:nvPr>
            <p:ph type="body" idx="4294967295"/>
          </p:nvPr>
        </p:nvSpPr>
        <p:spPr>
          <a:xfrm>
            <a:off x="457200" y="1422400"/>
            <a:ext cx="8382000" cy="4321175"/>
          </a:xfrm>
          <a:noFill/>
        </p:spPr>
        <p:txBody>
          <a:bodyPr>
            <a:spAutoFit/>
          </a:bodyPr>
          <a:lstStyle/>
          <a:p>
            <a:pPr marL="609600" indent="-609600">
              <a:lnSpc>
                <a:spcPct val="90000"/>
              </a:lnSpc>
            </a:pPr>
            <a:r>
              <a:rPr lang="en-US" sz="2800" b="1" smtClean="0"/>
              <a:t>What is a problem?</a:t>
            </a:r>
          </a:p>
          <a:p>
            <a:pPr marL="1009650" lvl="1" indent="-609600">
              <a:lnSpc>
                <a:spcPct val="90000"/>
              </a:lnSpc>
            </a:pPr>
            <a:r>
              <a:rPr lang="en-US" sz="2400" b="1" smtClean="0"/>
              <a:t>A situation in which something is hidden?</a:t>
            </a:r>
          </a:p>
          <a:p>
            <a:pPr marL="609600" indent="-609600">
              <a:lnSpc>
                <a:spcPct val="90000"/>
              </a:lnSpc>
            </a:pPr>
            <a:r>
              <a:rPr lang="en-US" sz="2800" b="1" smtClean="0"/>
              <a:t>What is algorithm?</a:t>
            </a:r>
          </a:p>
          <a:p>
            <a:pPr marL="609600" indent="-609600">
              <a:lnSpc>
                <a:spcPct val="90000"/>
              </a:lnSpc>
              <a:buFont typeface="Arial" charset="0"/>
              <a:buNone/>
            </a:pPr>
            <a:r>
              <a:rPr lang="en-US" sz="2800" b="1" smtClean="0"/>
              <a:t>	A set of operations for finding down result of a problem – Hidden data is found.</a:t>
            </a:r>
          </a:p>
          <a:p>
            <a:pPr marL="609600" indent="-609600">
              <a:lnSpc>
                <a:spcPct val="90000"/>
              </a:lnSpc>
            </a:pPr>
            <a:r>
              <a:rPr lang="en-US" sz="2800" b="1" smtClean="0"/>
              <a:t>Expectations on an algorithm:</a:t>
            </a:r>
          </a:p>
          <a:p>
            <a:pPr marL="1009650" lvl="1" indent="-609600">
              <a:lnSpc>
                <a:spcPct val="90000"/>
              </a:lnSpc>
            </a:pPr>
            <a:r>
              <a:rPr lang="en-US" sz="2400" b="1" smtClean="0"/>
              <a:t>Space (memory): small</a:t>
            </a:r>
          </a:p>
          <a:p>
            <a:pPr marL="1009650" lvl="1" indent="-609600">
              <a:lnSpc>
                <a:spcPct val="90000"/>
              </a:lnSpc>
            </a:pPr>
            <a:r>
              <a:rPr lang="en-US" sz="2400" b="1" smtClean="0"/>
              <a:t>Time consuming: short</a:t>
            </a:r>
          </a:p>
          <a:p>
            <a:pPr marL="1009650" lvl="1" indent="-609600">
              <a:lnSpc>
                <a:spcPct val="90000"/>
              </a:lnSpc>
            </a:pPr>
            <a:r>
              <a:rPr lang="en-US" sz="2400" b="1" smtClean="0"/>
              <a:t>Two requirements are usually opposing – đối kháng</a:t>
            </a:r>
          </a:p>
          <a:p>
            <a:pPr marL="1009650" lvl="1" indent="-609600">
              <a:lnSpc>
                <a:spcPct val="90000"/>
              </a:lnSpc>
            </a:pPr>
            <a:r>
              <a:rPr lang="en-US" sz="2400" b="1" smtClean="0"/>
              <a:t>Why?  </a:t>
            </a: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914400" y="471488"/>
            <a:ext cx="7239000" cy="519112"/>
          </a:xfrm>
        </p:spPr>
        <p:txBody>
          <a:bodyPr>
            <a:spAutoFit/>
          </a:bodyPr>
          <a:lstStyle/>
          <a:p>
            <a:r>
              <a:rPr lang="en-US" sz="2800" b="1" smtClean="0">
                <a:solidFill>
                  <a:schemeClr val="hlink"/>
                </a:solidFill>
                <a:latin typeface="Arial" charset="0"/>
                <a:cs typeface="Arial" charset="0"/>
              </a:rPr>
              <a:t>Review</a:t>
            </a:r>
          </a:p>
        </p:txBody>
      </p:sp>
      <p:sp>
        <p:nvSpPr>
          <p:cNvPr id="28675" name="Rectangle 3"/>
          <p:cNvSpPr>
            <a:spLocks noGrp="1"/>
          </p:cNvSpPr>
          <p:nvPr>
            <p:ph type="body" idx="4294967295"/>
          </p:nvPr>
        </p:nvSpPr>
        <p:spPr>
          <a:xfrm>
            <a:off x="457200" y="1422400"/>
            <a:ext cx="8382000" cy="3643313"/>
          </a:xfrm>
          <a:noFill/>
        </p:spPr>
        <p:txBody>
          <a:bodyPr>
            <a:spAutoFit/>
          </a:bodyPr>
          <a:lstStyle/>
          <a:p>
            <a:pPr marL="609600" indent="-609600">
              <a:lnSpc>
                <a:spcPct val="90000"/>
              </a:lnSpc>
            </a:pPr>
            <a:r>
              <a:rPr lang="en-US" sz="2800" b="1" smtClean="0"/>
              <a:t>One requirement may be solved by some algorithms.</a:t>
            </a:r>
          </a:p>
          <a:p>
            <a:pPr marL="609600" indent="-609600">
              <a:lnSpc>
                <a:spcPct val="90000"/>
              </a:lnSpc>
            </a:pPr>
            <a:r>
              <a:rPr lang="en-US" sz="2800" b="1" smtClean="0"/>
              <a:t>Which of them should be chosen?</a:t>
            </a:r>
          </a:p>
          <a:p>
            <a:pPr marL="1009650" lvl="1" indent="-609600">
              <a:lnSpc>
                <a:spcPct val="90000"/>
              </a:lnSpc>
            </a:pPr>
            <a:r>
              <a:rPr lang="en-US" sz="2400" b="1" smtClean="0"/>
              <a:t>Space consuming</a:t>
            </a:r>
          </a:p>
          <a:p>
            <a:pPr marL="1009650" lvl="1" indent="-609600">
              <a:lnSpc>
                <a:spcPct val="90000"/>
              </a:lnSpc>
            </a:pPr>
            <a:r>
              <a:rPr lang="en-US" sz="2400" b="1" smtClean="0"/>
              <a:t>Time cost</a:t>
            </a:r>
          </a:p>
          <a:p>
            <a:pPr marL="609600" indent="-609600">
              <a:lnSpc>
                <a:spcPct val="90000"/>
              </a:lnSpc>
            </a:pPr>
            <a:r>
              <a:rPr lang="en-US" b="1" smtClean="0"/>
              <a:t>How to evaluate time cost of an algorithm?</a:t>
            </a:r>
          </a:p>
          <a:p>
            <a:pPr marL="1009650" lvl="1" indent="-609600">
              <a:lnSpc>
                <a:spcPct val="90000"/>
              </a:lnSpc>
            </a:pPr>
            <a:r>
              <a:rPr lang="en-US" b="1" smtClean="0"/>
              <a:t>Experimental practice</a:t>
            </a:r>
          </a:p>
          <a:p>
            <a:pPr marL="1009650" lvl="1" indent="-609600">
              <a:lnSpc>
                <a:spcPct val="90000"/>
              </a:lnSpc>
            </a:pPr>
            <a:r>
              <a:rPr lang="en-US" b="1" smtClean="0"/>
              <a:t>Mathematic</a:t>
            </a:r>
          </a:p>
        </p:txBody>
      </p:sp>
      <p:sp>
        <p:nvSpPr>
          <p:cNvPr id="4" name="Oval 3"/>
          <p:cNvSpPr/>
          <p:nvPr/>
        </p:nvSpPr>
        <p:spPr>
          <a:xfrm>
            <a:off x="5638800" y="4114800"/>
            <a:ext cx="3124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a:solidFill>
                  <a:schemeClr val="bg1"/>
                </a:solidFill>
              </a:rPr>
              <a:t>Complexity</a:t>
            </a: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0" y="471488"/>
            <a:ext cx="9144000" cy="523875"/>
          </a:xfrm>
        </p:spPr>
        <p:txBody>
          <a:bodyPr>
            <a:spAutoFit/>
          </a:bodyPr>
          <a:lstStyle/>
          <a:p>
            <a:r>
              <a:rPr lang="en-US" sz="2800" b="1" smtClean="0">
                <a:solidFill>
                  <a:schemeClr val="hlink"/>
                </a:solidFill>
                <a:latin typeface="Arial" charset="0"/>
                <a:cs typeface="Arial" charset="0"/>
              </a:rPr>
              <a:t>Evaluating algorithm: Experimental Practice</a:t>
            </a:r>
          </a:p>
        </p:txBody>
      </p:sp>
      <p:pic>
        <p:nvPicPr>
          <p:cNvPr id="29699" name="Picture 4"/>
          <p:cNvPicPr>
            <a:picLocks noChangeAspect="1" noChangeArrowheads="1"/>
          </p:cNvPicPr>
          <p:nvPr/>
        </p:nvPicPr>
        <p:blipFill>
          <a:blip r:embed="rId2"/>
          <a:srcRect/>
          <a:stretch>
            <a:fillRect/>
          </a:stretch>
        </p:blipFill>
        <p:spPr bwMode="auto">
          <a:xfrm>
            <a:off x="152400" y="1206500"/>
            <a:ext cx="8915400" cy="4837113"/>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0" y="471488"/>
            <a:ext cx="9144000" cy="523875"/>
          </a:xfrm>
        </p:spPr>
        <p:txBody>
          <a:bodyPr>
            <a:spAutoFit/>
          </a:bodyPr>
          <a:lstStyle/>
          <a:p>
            <a:r>
              <a:rPr lang="en-US" sz="2800" b="1" smtClean="0">
                <a:solidFill>
                  <a:schemeClr val="hlink"/>
                </a:solidFill>
                <a:latin typeface="Arial" charset="0"/>
                <a:cs typeface="Arial" charset="0"/>
              </a:rPr>
              <a:t>Evaluating algorithm: Experimental Practice</a:t>
            </a:r>
          </a:p>
        </p:txBody>
      </p:sp>
      <p:sp>
        <p:nvSpPr>
          <p:cNvPr id="30723" name="Rectangle 3"/>
          <p:cNvSpPr>
            <a:spLocks noGrp="1"/>
          </p:cNvSpPr>
          <p:nvPr>
            <p:ph type="body" idx="4294967295"/>
          </p:nvPr>
        </p:nvSpPr>
        <p:spPr>
          <a:xfrm>
            <a:off x="457200" y="1422400"/>
            <a:ext cx="8382000" cy="1292225"/>
          </a:xfrm>
          <a:noFill/>
        </p:spPr>
        <p:txBody>
          <a:bodyPr>
            <a:spAutoFit/>
          </a:bodyPr>
          <a:lstStyle/>
          <a:p>
            <a:pPr marL="609600" indent="-609600">
              <a:lnSpc>
                <a:spcPct val="90000"/>
              </a:lnSpc>
            </a:pPr>
            <a:r>
              <a:rPr lang="en-US" sz="2800" b="1" smtClean="0"/>
              <a:t>Run many times</a:t>
            </a:r>
          </a:p>
          <a:p>
            <a:pPr marL="1009650" lvl="1" indent="-609600">
              <a:lnSpc>
                <a:spcPct val="90000"/>
              </a:lnSpc>
            </a:pPr>
            <a:r>
              <a:rPr lang="en-US" sz="2400" b="1" smtClean="0"/>
              <a:t>Given input, measure time cost, draw chart</a:t>
            </a:r>
          </a:p>
          <a:p>
            <a:pPr marL="1009650" lvl="1" indent="-609600">
              <a:lnSpc>
                <a:spcPct val="90000"/>
              </a:lnSpc>
            </a:pPr>
            <a:endParaRPr lang="en-US" sz="2400" b="1" smtClean="0"/>
          </a:p>
        </p:txBody>
      </p:sp>
      <p:cxnSp>
        <p:nvCxnSpPr>
          <p:cNvPr id="5" name="Straight Arrow Connector 4"/>
          <p:cNvCxnSpPr/>
          <p:nvPr/>
        </p:nvCxnSpPr>
        <p:spPr>
          <a:xfrm rot="5400000" flipH="1" flipV="1">
            <a:off x="647701" y="4076700"/>
            <a:ext cx="2819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57400" y="5486400"/>
            <a:ext cx="4800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726" name="TextBox 7"/>
          <p:cNvSpPr txBox="1">
            <a:spLocks noChangeArrowheads="1"/>
          </p:cNvSpPr>
          <p:nvPr/>
        </p:nvSpPr>
        <p:spPr bwMode="auto">
          <a:xfrm>
            <a:off x="7010400" y="5334000"/>
            <a:ext cx="1676400" cy="369888"/>
          </a:xfrm>
          <a:prstGeom prst="rect">
            <a:avLst/>
          </a:prstGeom>
          <a:noFill/>
          <a:ln w="9525">
            <a:noFill/>
            <a:miter lim="800000"/>
            <a:headEnd/>
            <a:tailEnd/>
          </a:ln>
        </p:spPr>
        <p:txBody>
          <a:bodyPr>
            <a:spAutoFit/>
          </a:bodyPr>
          <a:lstStyle/>
          <a:p>
            <a:r>
              <a:rPr lang="en-US"/>
              <a:t>n (data)</a:t>
            </a:r>
          </a:p>
        </p:txBody>
      </p:sp>
      <p:sp>
        <p:nvSpPr>
          <p:cNvPr id="30727" name="TextBox 8"/>
          <p:cNvSpPr txBox="1">
            <a:spLocks noChangeArrowheads="1"/>
          </p:cNvSpPr>
          <p:nvPr/>
        </p:nvSpPr>
        <p:spPr bwMode="auto">
          <a:xfrm>
            <a:off x="1524000" y="2667000"/>
            <a:ext cx="457200" cy="369888"/>
          </a:xfrm>
          <a:prstGeom prst="rect">
            <a:avLst/>
          </a:prstGeom>
          <a:noFill/>
          <a:ln w="9525">
            <a:noFill/>
            <a:miter lim="800000"/>
            <a:headEnd/>
            <a:tailEnd/>
          </a:ln>
        </p:spPr>
        <p:txBody>
          <a:bodyPr>
            <a:spAutoFit/>
          </a:bodyPr>
          <a:lstStyle/>
          <a:p>
            <a:r>
              <a:rPr lang="en-US"/>
              <a:t>T</a:t>
            </a:r>
          </a:p>
        </p:txBody>
      </p:sp>
      <p:sp>
        <p:nvSpPr>
          <p:cNvPr id="10" name="Oval 9"/>
          <p:cNvSpPr/>
          <p:nvPr/>
        </p:nvSpPr>
        <p:spPr>
          <a:xfrm>
            <a:off x="3048000" y="457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276600" y="457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33528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3581400" y="4419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3733800" y="3886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39624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40386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267200" y="3733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4958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4800600" y="3886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8006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4495800" y="4419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038600" y="457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3581400" y="4724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3886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Freeform 24"/>
          <p:cNvSpPr/>
          <p:nvPr/>
        </p:nvSpPr>
        <p:spPr>
          <a:xfrm>
            <a:off x="2768600" y="3116263"/>
            <a:ext cx="2814638" cy="1608137"/>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0744" name="TextBox 25"/>
          <p:cNvSpPr txBox="1">
            <a:spLocks noChangeArrowheads="1"/>
          </p:cNvSpPr>
          <p:nvPr/>
        </p:nvSpPr>
        <p:spPr bwMode="auto">
          <a:xfrm>
            <a:off x="3352800" y="5638800"/>
            <a:ext cx="2286000" cy="369888"/>
          </a:xfrm>
          <a:prstGeom prst="rect">
            <a:avLst/>
          </a:prstGeom>
          <a:noFill/>
          <a:ln w="9525">
            <a:noFill/>
            <a:miter lim="800000"/>
            <a:headEnd/>
            <a:tailEnd/>
          </a:ln>
        </p:spPr>
        <p:txBody>
          <a:bodyPr>
            <a:spAutoFit/>
          </a:bodyPr>
          <a:lstStyle/>
          <a:p>
            <a:r>
              <a:rPr lang="en-US"/>
              <a:t>T = f (n)</a:t>
            </a: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0" y="471488"/>
            <a:ext cx="9144000" cy="523875"/>
          </a:xfrm>
        </p:spPr>
        <p:txBody>
          <a:bodyPr>
            <a:spAutoFit/>
          </a:bodyPr>
          <a:lstStyle/>
          <a:p>
            <a:r>
              <a:rPr lang="en-US" sz="2800" b="1" smtClean="0">
                <a:solidFill>
                  <a:schemeClr val="hlink"/>
                </a:solidFill>
                <a:latin typeface="Arial" charset="0"/>
                <a:cs typeface="Arial" charset="0"/>
              </a:rPr>
              <a:t>Evaluating algorithm: Big O, Big omega, Big theta</a:t>
            </a:r>
          </a:p>
        </p:txBody>
      </p:sp>
      <p:sp>
        <p:nvSpPr>
          <p:cNvPr id="31747" name="Rectangle 3"/>
          <p:cNvSpPr>
            <a:spLocks noGrp="1"/>
          </p:cNvSpPr>
          <p:nvPr>
            <p:ph type="body" idx="4294967295"/>
          </p:nvPr>
        </p:nvSpPr>
        <p:spPr>
          <a:xfrm>
            <a:off x="457200" y="1143000"/>
            <a:ext cx="8382000" cy="1433513"/>
          </a:xfrm>
          <a:noFill/>
        </p:spPr>
        <p:txBody>
          <a:bodyPr>
            <a:spAutoFit/>
          </a:bodyPr>
          <a:lstStyle/>
          <a:p>
            <a:pPr marL="609600" indent="-609600">
              <a:lnSpc>
                <a:spcPct val="90000"/>
              </a:lnSpc>
            </a:pPr>
            <a:r>
              <a:rPr lang="en-US" sz="2400" b="1" smtClean="0"/>
              <a:t>How to compare time costs between algorithms which solve the same problem?</a:t>
            </a:r>
          </a:p>
          <a:p>
            <a:pPr marL="1009650" lvl="1" indent="-609600">
              <a:lnSpc>
                <a:spcPct val="90000"/>
              </a:lnSpc>
            </a:pPr>
            <a:r>
              <a:rPr lang="en-US" sz="2000" b="1" smtClean="0"/>
              <a:t>Depict time functions as normal-form functions</a:t>
            </a:r>
          </a:p>
          <a:p>
            <a:pPr marL="1009650" lvl="1" indent="-609600">
              <a:lnSpc>
                <a:spcPct val="90000"/>
              </a:lnSpc>
            </a:pPr>
            <a:endParaRPr lang="en-US" sz="2000" b="1" smtClean="0"/>
          </a:p>
        </p:txBody>
      </p:sp>
      <p:cxnSp>
        <p:nvCxnSpPr>
          <p:cNvPr id="5" name="Straight Arrow Connector 4"/>
          <p:cNvCxnSpPr/>
          <p:nvPr/>
        </p:nvCxnSpPr>
        <p:spPr>
          <a:xfrm rot="5400000" flipH="1" flipV="1">
            <a:off x="647701" y="4076700"/>
            <a:ext cx="2819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57400" y="5486400"/>
            <a:ext cx="4800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50" name="TextBox 7"/>
          <p:cNvSpPr txBox="1">
            <a:spLocks noChangeArrowheads="1"/>
          </p:cNvSpPr>
          <p:nvPr/>
        </p:nvSpPr>
        <p:spPr bwMode="auto">
          <a:xfrm>
            <a:off x="7010400" y="5334000"/>
            <a:ext cx="1676400" cy="369888"/>
          </a:xfrm>
          <a:prstGeom prst="rect">
            <a:avLst/>
          </a:prstGeom>
          <a:noFill/>
          <a:ln w="9525">
            <a:noFill/>
            <a:miter lim="800000"/>
            <a:headEnd/>
            <a:tailEnd/>
          </a:ln>
        </p:spPr>
        <p:txBody>
          <a:bodyPr>
            <a:spAutoFit/>
          </a:bodyPr>
          <a:lstStyle/>
          <a:p>
            <a:r>
              <a:rPr lang="en-US"/>
              <a:t>n (data)</a:t>
            </a:r>
          </a:p>
        </p:txBody>
      </p:sp>
      <p:sp>
        <p:nvSpPr>
          <p:cNvPr id="31751" name="TextBox 8"/>
          <p:cNvSpPr txBox="1">
            <a:spLocks noChangeArrowheads="1"/>
          </p:cNvSpPr>
          <p:nvPr/>
        </p:nvSpPr>
        <p:spPr bwMode="auto">
          <a:xfrm>
            <a:off x="1524000" y="2667000"/>
            <a:ext cx="457200" cy="369888"/>
          </a:xfrm>
          <a:prstGeom prst="rect">
            <a:avLst/>
          </a:prstGeom>
          <a:noFill/>
          <a:ln w="9525">
            <a:noFill/>
            <a:miter lim="800000"/>
            <a:headEnd/>
            <a:tailEnd/>
          </a:ln>
        </p:spPr>
        <p:txBody>
          <a:bodyPr>
            <a:spAutoFit/>
          </a:bodyPr>
          <a:lstStyle/>
          <a:p>
            <a:r>
              <a:rPr lang="en-US"/>
              <a:t>t</a:t>
            </a:r>
          </a:p>
        </p:txBody>
      </p:sp>
      <p:sp>
        <p:nvSpPr>
          <p:cNvPr id="10" name="Oval 9"/>
          <p:cNvSpPr/>
          <p:nvPr/>
        </p:nvSpPr>
        <p:spPr>
          <a:xfrm>
            <a:off x="3048000" y="457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276600" y="457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33528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3581400" y="4419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3733800" y="3886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39624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40386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4267200" y="3733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44958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4800600" y="3886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8006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4495800" y="4419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038600" y="457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3581400" y="4724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3886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Freeform 24"/>
          <p:cNvSpPr/>
          <p:nvPr/>
        </p:nvSpPr>
        <p:spPr>
          <a:xfrm>
            <a:off x="2667000" y="3116263"/>
            <a:ext cx="2916238" cy="1608137"/>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a:ln w="28575">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26" name="Freeform 25"/>
          <p:cNvSpPr/>
          <p:nvPr/>
        </p:nvSpPr>
        <p:spPr>
          <a:xfrm>
            <a:off x="2438400" y="2362200"/>
            <a:ext cx="3297238" cy="1828800"/>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27" name="Freeform 26"/>
          <p:cNvSpPr/>
          <p:nvPr/>
        </p:nvSpPr>
        <p:spPr>
          <a:xfrm>
            <a:off x="2819400" y="3352800"/>
            <a:ext cx="4648200" cy="1676400"/>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31770" name="TextBox 27"/>
          <p:cNvSpPr txBox="1">
            <a:spLocks noChangeArrowheads="1"/>
          </p:cNvSpPr>
          <p:nvPr/>
        </p:nvSpPr>
        <p:spPr bwMode="auto">
          <a:xfrm>
            <a:off x="2667000" y="5562600"/>
            <a:ext cx="3810000" cy="369888"/>
          </a:xfrm>
          <a:prstGeom prst="rect">
            <a:avLst/>
          </a:prstGeom>
          <a:noFill/>
          <a:ln w="9525">
            <a:noFill/>
            <a:miter lim="800000"/>
            <a:headEnd/>
            <a:tailEnd/>
          </a:ln>
        </p:spPr>
        <p:txBody>
          <a:bodyPr>
            <a:spAutoFit/>
          </a:bodyPr>
          <a:lstStyle/>
          <a:p>
            <a:pPr algn="ctr"/>
            <a:r>
              <a:rPr lang="en-US"/>
              <a:t>  a1g1(n) &lt;= (T = f (n)) &lt;= a2g2(n)</a:t>
            </a:r>
          </a:p>
        </p:txBody>
      </p:sp>
      <p:sp>
        <p:nvSpPr>
          <p:cNvPr id="31771" name="TextBox 28"/>
          <p:cNvSpPr txBox="1">
            <a:spLocks noChangeArrowheads="1"/>
          </p:cNvSpPr>
          <p:nvPr/>
        </p:nvSpPr>
        <p:spPr bwMode="auto">
          <a:xfrm>
            <a:off x="3886200" y="2667000"/>
            <a:ext cx="2590800" cy="369888"/>
          </a:xfrm>
          <a:prstGeom prst="rect">
            <a:avLst/>
          </a:prstGeom>
          <a:noFill/>
          <a:ln w="9525">
            <a:noFill/>
            <a:miter lim="800000"/>
            <a:headEnd/>
            <a:tailEnd/>
          </a:ln>
        </p:spPr>
        <p:txBody>
          <a:bodyPr>
            <a:spAutoFit/>
          </a:bodyPr>
          <a:lstStyle/>
          <a:p>
            <a:r>
              <a:rPr lang="en-US"/>
              <a:t>g2(n), </a:t>
            </a:r>
            <a:r>
              <a:rPr lang="en-US">
                <a:solidFill>
                  <a:srgbClr val="FF0000"/>
                </a:solidFill>
              </a:rPr>
              <a:t>normal function</a:t>
            </a:r>
            <a:r>
              <a:rPr lang="en-US"/>
              <a:t> </a:t>
            </a:r>
          </a:p>
        </p:txBody>
      </p:sp>
      <p:sp>
        <p:nvSpPr>
          <p:cNvPr id="31772" name="TextBox 29"/>
          <p:cNvSpPr txBox="1">
            <a:spLocks noChangeArrowheads="1"/>
          </p:cNvSpPr>
          <p:nvPr/>
        </p:nvSpPr>
        <p:spPr bwMode="auto">
          <a:xfrm>
            <a:off x="5181600" y="4506913"/>
            <a:ext cx="2667000" cy="369887"/>
          </a:xfrm>
          <a:prstGeom prst="rect">
            <a:avLst/>
          </a:prstGeom>
          <a:noFill/>
          <a:ln w="9525">
            <a:noFill/>
            <a:miter lim="800000"/>
            <a:headEnd/>
            <a:tailEnd/>
          </a:ln>
        </p:spPr>
        <p:txBody>
          <a:bodyPr>
            <a:spAutoFit/>
          </a:bodyPr>
          <a:lstStyle/>
          <a:p>
            <a:r>
              <a:rPr lang="en-US"/>
              <a:t>g1 (n), </a:t>
            </a:r>
            <a:r>
              <a:rPr lang="en-US">
                <a:solidFill>
                  <a:srgbClr val="FF0000"/>
                </a:solidFill>
              </a:rPr>
              <a:t>normal function</a:t>
            </a:r>
          </a:p>
        </p:txBody>
      </p:sp>
      <p:sp>
        <p:nvSpPr>
          <p:cNvPr id="31773" name="TextBox 30"/>
          <p:cNvSpPr txBox="1">
            <a:spLocks noChangeArrowheads="1"/>
          </p:cNvSpPr>
          <p:nvPr/>
        </p:nvSpPr>
        <p:spPr bwMode="auto">
          <a:xfrm>
            <a:off x="2209800" y="5907088"/>
            <a:ext cx="4724400" cy="646112"/>
          </a:xfrm>
          <a:prstGeom prst="rect">
            <a:avLst/>
          </a:prstGeom>
          <a:noFill/>
          <a:ln w="9525">
            <a:noFill/>
            <a:miter lim="800000"/>
            <a:headEnd/>
            <a:tailEnd/>
          </a:ln>
        </p:spPr>
        <p:txBody>
          <a:bodyPr>
            <a:spAutoFit/>
          </a:bodyPr>
          <a:lstStyle/>
          <a:p>
            <a:pPr algn="ctr"/>
            <a:r>
              <a:rPr lang="el-GR">
                <a:latin typeface="Times New Roman" pitchFamily="18" charset="0"/>
                <a:cs typeface="Times New Roman" pitchFamily="18" charset="0"/>
              </a:rPr>
              <a:t>Ω</a:t>
            </a:r>
            <a:r>
              <a:rPr lang="en-US">
                <a:latin typeface="Times New Roman" pitchFamily="18" charset="0"/>
                <a:cs typeface="Times New Roman" pitchFamily="18" charset="0"/>
              </a:rPr>
              <a:t>(</a:t>
            </a:r>
            <a:r>
              <a:rPr lang="en-US"/>
              <a:t>g1(n)) &lt;= (T = f (n)) &lt;= O(g2(n))</a:t>
            </a:r>
          </a:p>
          <a:p>
            <a:pPr algn="ctr"/>
            <a:r>
              <a:rPr lang="en-US"/>
              <a:t>If g1(n)=g2(n), T belongs to </a:t>
            </a:r>
            <a:r>
              <a:rPr lang="en-US">
                <a:latin typeface="Times New Roman" pitchFamily="18" charset="0"/>
                <a:cs typeface="Times New Roman" pitchFamily="18" charset="0"/>
              </a:rPr>
              <a:t>Ɵ</a:t>
            </a:r>
            <a:r>
              <a:rPr lang="en-US"/>
              <a:t>(g(n))</a:t>
            </a: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762000"/>
            <a:ext cx="6934200" cy="701675"/>
          </a:xfrm>
        </p:spPr>
        <p:txBody>
          <a:bodyPr>
            <a:spAutoFit/>
          </a:bodyPr>
          <a:lstStyle/>
          <a:p>
            <a:pPr eaLnBrk="1" hangingPunct="1"/>
            <a:r>
              <a:rPr lang="en-US" sz="4000" b="1" smtClean="0">
                <a:solidFill>
                  <a:schemeClr val="hlink"/>
                </a:solidFill>
                <a:latin typeface="Arial" charset="0"/>
                <a:cs typeface="Arial" charset="0"/>
              </a:rPr>
              <a:t>Objectives</a:t>
            </a:r>
          </a:p>
        </p:txBody>
      </p:sp>
      <p:sp>
        <p:nvSpPr>
          <p:cNvPr id="14339" name="Rectangle 3"/>
          <p:cNvSpPr>
            <a:spLocks noGrp="1" noChangeArrowheads="1"/>
          </p:cNvSpPr>
          <p:nvPr>
            <p:ph idx="1"/>
          </p:nvPr>
        </p:nvSpPr>
        <p:spPr>
          <a:xfrm>
            <a:off x="990600" y="1752600"/>
            <a:ext cx="6934200" cy="4084638"/>
          </a:xfrm>
        </p:spPr>
        <p:txBody>
          <a:bodyPr>
            <a:spAutoFit/>
          </a:bodyPr>
          <a:lstStyle/>
          <a:p>
            <a:pPr eaLnBrk="1" hangingPunct="1"/>
            <a:r>
              <a:rPr lang="en-US" smtClean="0">
                <a:latin typeface="Calibri" pitchFamily="34" charset="0"/>
                <a:cs typeface="Arial" charset="0"/>
              </a:rPr>
              <a:t>Instructor introduction</a:t>
            </a:r>
          </a:p>
          <a:p>
            <a:pPr eaLnBrk="1" hangingPunct="1"/>
            <a:r>
              <a:rPr lang="en-US" smtClean="0">
                <a:latin typeface="Calibri" pitchFamily="34" charset="0"/>
                <a:cs typeface="Arial" charset="0"/>
              </a:rPr>
              <a:t>Course description</a:t>
            </a:r>
          </a:p>
          <a:p>
            <a:pPr eaLnBrk="1" hangingPunct="1"/>
            <a:r>
              <a:rPr lang="en-US" smtClean="0">
                <a:latin typeface="Calibri" pitchFamily="34" charset="0"/>
                <a:cs typeface="Arial" charset="0"/>
              </a:rPr>
              <a:t>Text book(s) &amp; Reference Recourses</a:t>
            </a:r>
          </a:p>
          <a:p>
            <a:pPr eaLnBrk="1" hangingPunct="1"/>
            <a:r>
              <a:rPr lang="en-US" smtClean="0">
                <a:latin typeface="Calibri" pitchFamily="34" charset="0"/>
                <a:cs typeface="Arial" charset="0"/>
              </a:rPr>
              <a:t>Learing Tools</a:t>
            </a:r>
          </a:p>
          <a:p>
            <a:pPr eaLnBrk="1" hangingPunct="1"/>
            <a:r>
              <a:rPr lang="en-US" smtClean="0">
                <a:latin typeface="Calibri" pitchFamily="34" charset="0"/>
                <a:cs typeface="Arial" charset="0"/>
              </a:rPr>
              <a:t>Requirements of the course</a:t>
            </a:r>
          </a:p>
          <a:p>
            <a:pPr eaLnBrk="1" hangingPunct="1"/>
            <a:r>
              <a:rPr lang="en-US" smtClean="0">
                <a:latin typeface="Calibri" pitchFamily="34" charset="0"/>
                <a:cs typeface="Arial" charset="0"/>
              </a:rPr>
              <a:t>Grading policy</a:t>
            </a:r>
          </a:p>
          <a:p>
            <a:pPr eaLnBrk="1" hangingPunct="1"/>
            <a:r>
              <a:rPr lang="en-US" smtClean="0">
                <a:latin typeface="Calibri" pitchFamily="34" charset="0"/>
                <a:cs typeface="Arial" charset="0"/>
              </a:rPr>
              <a:t>Academic policy</a:t>
            </a: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914400" y="471488"/>
            <a:ext cx="7239000" cy="519112"/>
          </a:xfrm>
        </p:spPr>
        <p:txBody>
          <a:bodyPr>
            <a:spAutoFit/>
          </a:bodyPr>
          <a:lstStyle/>
          <a:p>
            <a:r>
              <a:rPr lang="en-US" sz="2800" b="1" smtClean="0">
                <a:solidFill>
                  <a:schemeClr val="hlink"/>
                </a:solidFill>
                <a:latin typeface="Arial" charset="0"/>
                <a:cs typeface="Arial" charset="0"/>
              </a:rPr>
              <a:t>Bài tập</a:t>
            </a:r>
          </a:p>
        </p:txBody>
      </p:sp>
      <p:sp>
        <p:nvSpPr>
          <p:cNvPr id="32771" name="Rectangle 3"/>
          <p:cNvSpPr>
            <a:spLocks noGrp="1"/>
          </p:cNvSpPr>
          <p:nvPr>
            <p:ph type="body" idx="4294967295"/>
          </p:nvPr>
        </p:nvSpPr>
        <p:spPr>
          <a:xfrm>
            <a:off x="457200" y="1422400"/>
            <a:ext cx="8382000" cy="3675063"/>
          </a:xfrm>
          <a:noFill/>
        </p:spPr>
        <p:txBody>
          <a:bodyPr>
            <a:spAutoFit/>
          </a:bodyPr>
          <a:lstStyle/>
          <a:p>
            <a:pPr marL="609600" indent="-609600">
              <a:lnSpc>
                <a:spcPct val="90000"/>
              </a:lnSpc>
            </a:pPr>
            <a:r>
              <a:rPr lang="en-US" sz="2400" smtClean="0"/>
              <a:t>F(n) = n</a:t>
            </a:r>
            <a:r>
              <a:rPr lang="en-US" sz="2400" baseline="30000" smtClean="0"/>
              <a:t>3</a:t>
            </a:r>
            <a:r>
              <a:rPr lang="en-US" sz="2400" smtClean="0"/>
              <a:t> + 6n</a:t>
            </a:r>
            <a:r>
              <a:rPr lang="en-US" sz="2400" baseline="30000" smtClean="0"/>
              <a:t>2</a:t>
            </a:r>
            <a:r>
              <a:rPr lang="en-US" sz="2400" smtClean="0"/>
              <a:t> +7  </a:t>
            </a:r>
            <a:r>
              <a:rPr lang="en-US" sz="2400" smtClean="0">
                <a:sym typeface="Wingdings" pitchFamily="2" charset="2"/>
              </a:rPr>
              <a:t> O(?)</a:t>
            </a:r>
          </a:p>
          <a:p>
            <a:pPr marL="609600" indent="-609600">
              <a:lnSpc>
                <a:spcPct val="90000"/>
              </a:lnSpc>
            </a:pPr>
            <a:r>
              <a:rPr lang="en-US" sz="2400" smtClean="0"/>
              <a:t>F(n) = n</a:t>
            </a:r>
            <a:r>
              <a:rPr lang="en-US" sz="2400" baseline="30000" smtClean="0"/>
              <a:t>3</a:t>
            </a:r>
            <a:r>
              <a:rPr lang="en-US" sz="2400" smtClean="0"/>
              <a:t>/8 + 6n</a:t>
            </a:r>
            <a:r>
              <a:rPr lang="en-US" sz="2400" baseline="30000" smtClean="0"/>
              <a:t>2</a:t>
            </a:r>
            <a:r>
              <a:rPr lang="en-US" sz="2400" smtClean="0"/>
              <a:t> +7  </a:t>
            </a:r>
            <a:r>
              <a:rPr lang="en-US" sz="2400" smtClean="0">
                <a:sym typeface="Wingdings" pitchFamily="2" charset="2"/>
              </a:rPr>
              <a:t> O(?)</a:t>
            </a:r>
          </a:p>
          <a:p>
            <a:pPr marL="609600" indent="-609600">
              <a:lnSpc>
                <a:spcPct val="90000"/>
              </a:lnSpc>
            </a:pPr>
            <a:r>
              <a:rPr lang="en-US" sz="2400" smtClean="0"/>
              <a:t>F(n) = n + log(n) </a:t>
            </a:r>
            <a:r>
              <a:rPr lang="en-US" sz="2400" smtClean="0">
                <a:sym typeface="Wingdings" pitchFamily="2" charset="2"/>
              </a:rPr>
              <a:t> O(?)</a:t>
            </a:r>
          </a:p>
          <a:p>
            <a:pPr marL="609600" indent="-609600">
              <a:lnSpc>
                <a:spcPct val="90000"/>
              </a:lnSpc>
            </a:pPr>
            <a:r>
              <a:rPr lang="en-US" sz="2400" smtClean="0">
                <a:sym typeface="Wingdings" pitchFamily="2" charset="2"/>
              </a:rPr>
              <a:t>F(n) = log(n) + 1000000  O(?)</a:t>
            </a:r>
          </a:p>
          <a:p>
            <a:pPr marL="609600" indent="-609600">
              <a:lnSpc>
                <a:spcPct val="90000"/>
              </a:lnSpc>
            </a:pPr>
            <a:r>
              <a:rPr lang="en-US" sz="2400" smtClean="0">
                <a:sym typeface="Wingdings" pitchFamily="2" charset="2"/>
              </a:rPr>
              <a:t>Hai giải thuật cho cùng một mục đích có hai hàm chi phí:</a:t>
            </a:r>
          </a:p>
          <a:p>
            <a:pPr marL="609600" indent="-609600">
              <a:lnSpc>
                <a:spcPct val="90000"/>
              </a:lnSpc>
              <a:buFont typeface="Arial" charset="0"/>
              <a:buNone/>
            </a:pPr>
            <a:r>
              <a:rPr lang="en-US" sz="2400" smtClean="0">
                <a:sym typeface="Wingdings" pitchFamily="2" charset="2"/>
              </a:rPr>
              <a:t>          GT1: F(n) = 8n</a:t>
            </a:r>
            <a:r>
              <a:rPr lang="en-US" sz="2400" baseline="30000" smtClean="0">
                <a:sym typeface="Wingdings" pitchFamily="2" charset="2"/>
              </a:rPr>
              <a:t>2</a:t>
            </a:r>
            <a:r>
              <a:rPr lang="en-US" sz="2400" smtClean="0">
                <a:sym typeface="Wingdings" pitchFamily="2" charset="2"/>
              </a:rPr>
              <a:t> – 2000n -7</a:t>
            </a:r>
          </a:p>
          <a:p>
            <a:pPr marL="609600" indent="-609600">
              <a:lnSpc>
                <a:spcPct val="90000"/>
              </a:lnSpc>
              <a:buFont typeface="Arial" charset="0"/>
              <a:buNone/>
            </a:pPr>
            <a:r>
              <a:rPr lang="en-US" sz="2400" smtClean="0">
                <a:sym typeface="Wingdings" pitchFamily="2" charset="2"/>
              </a:rPr>
              <a:t>          GT2: G(n) = 6nlog(n) + 8000</a:t>
            </a:r>
          </a:p>
          <a:p>
            <a:pPr marL="609600" indent="-609600">
              <a:lnSpc>
                <a:spcPct val="90000"/>
              </a:lnSpc>
              <a:buFont typeface="Arial" charset="0"/>
              <a:buNone/>
            </a:pPr>
            <a:r>
              <a:rPr lang="en-US" sz="2400" smtClean="0">
                <a:sym typeface="Wingdings" pitchFamily="2" charset="2"/>
              </a:rPr>
              <a:t>          Giải thuật nào tốt hơn?</a:t>
            </a:r>
          </a:p>
          <a:p>
            <a:pPr marL="609600" indent="-609600">
              <a:lnSpc>
                <a:spcPct val="90000"/>
              </a:lnSpc>
            </a:pPr>
            <a:endParaRPr lang="en-US" sz="2400" smtClean="0"/>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914400" y="471488"/>
            <a:ext cx="7239000" cy="523875"/>
          </a:xfrm>
        </p:spPr>
        <p:txBody>
          <a:bodyPr>
            <a:spAutoFit/>
          </a:bodyPr>
          <a:lstStyle/>
          <a:p>
            <a:r>
              <a:rPr lang="en-US" sz="2800" b="1" smtClean="0">
                <a:solidFill>
                  <a:schemeClr val="hlink"/>
                </a:solidFill>
                <a:latin typeface="Arial" charset="0"/>
                <a:cs typeface="Arial" charset="0"/>
              </a:rPr>
              <a:t>Evaluating algorithm: Mathematic View</a:t>
            </a:r>
          </a:p>
        </p:txBody>
      </p:sp>
      <p:sp>
        <p:nvSpPr>
          <p:cNvPr id="33795" name="Rectangle 3"/>
          <p:cNvSpPr>
            <a:spLocks noGrp="1"/>
          </p:cNvSpPr>
          <p:nvPr>
            <p:ph type="body" idx="4294967295"/>
          </p:nvPr>
        </p:nvSpPr>
        <p:spPr>
          <a:xfrm>
            <a:off x="457200" y="1066800"/>
            <a:ext cx="8382000" cy="1730375"/>
          </a:xfrm>
          <a:noFill/>
        </p:spPr>
        <p:txBody>
          <a:bodyPr>
            <a:spAutoFit/>
          </a:bodyPr>
          <a:lstStyle/>
          <a:p>
            <a:pPr marL="609600" indent="-609600">
              <a:lnSpc>
                <a:spcPct val="90000"/>
              </a:lnSpc>
            </a:pPr>
            <a:r>
              <a:rPr lang="en-US" sz="2800" b="1" smtClean="0"/>
              <a:t>How to find Big O in codes: Adding Principle</a:t>
            </a:r>
          </a:p>
          <a:p>
            <a:pPr marL="609600" indent="-609600">
              <a:lnSpc>
                <a:spcPct val="90000"/>
              </a:lnSpc>
            </a:pPr>
            <a:r>
              <a:rPr lang="en-US" sz="2800" b="1" smtClean="0"/>
              <a:t>Nếu một giải thuật bao gồm 2 bước rời nhau, bước 1 có O(f(n), bước 2 có O(g(n)) thì giải thuật có O(max(f(n),g(n))</a:t>
            </a:r>
          </a:p>
        </p:txBody>
      </p:sp>
      <p:sp>
        <p:nvSpPr>
          <p:cNvPr id="33796" name="TextBox 3"/>
          <p:cNvSpPr txBox="1">
            <a:spLocks noChangeArrowheads="1"/>
          </p:cNvSpPr>
          <p:nvPr/>
        </p:nvSpPr>
        <p:spPr bwMode="auto">
          <a:xfrm>
            <a:off x="609600" y="2971800"/>
            <a:ext cx="2209800" cy="2308225"/>
          </a:xfrm>
          <a:prstGeom prst="rect">
            <a:avLst/>
          </a:prstGeom>
          <a:noFill/>
          <a:ln w="9525">
            <a:noFill/>
            <a:miter lim="800000"/>
            <a:headEnd/>
            <a:tailEnd/>
          </a:ln>
        </p:spPr>
        <p:txBody>
          <a:bodyPr>
            <a:spAutoFit/>
          </a:bodyPr>
          <a:lstStyle/>
          <a:p>
            <a:r>
              <a:rPr lang="en-US"/>
              <a:t>for (i=0; i&lt;n; i++)</a:t>
            </a:r>
          </a:p>
          <a:p>
            <a:r>
              <a:rPr lang="en-US"/>
              <a:t>     nhập a[i];</a:t>
            </a:r>
          </a:p>
          <a:p>
            <a:r>
              <a:rPr lang="en-US"/>
              <a:t>S=0;</a:t>
            </a:r>
          </a:p>
          <a:p>
            <a:r>
              <a:rPr lang="en-US"/>
              <a:t>for (i=0;i&lt;n;i++) </a:t>
            </a:r>
          </a:p>
          <a:p>
            <a:r>
              <a:rPr lang="en-US"/>
              <a:t>      S += a[i];</a:t>
            </a:r>
          </a:p>
          <a:p>
            <a:r>
              <a:rPr lang="en-US"/>
              <a:t>for (i=0; i&lt;n; i++)</a:t>
            </a:r>
          </a:p>
          <a:p>
            <a:r>
              <a:rPr lang="en-US"/>
              <a:t>     xuất a[i];</a:t>
            </a:r>
          </a:p>
          <a:p>
            <a:endParaRPr lang="en-US"/>
          </a:p>
        </p:txBody>
      </p:sp>
      <p:sp>
        <p:nvSpPr>
          <p:cNvPr id="33797" name="TextBox 4"/>
          <p:cNvSpPr txBox="1">
            <a:spLocks noChangeArrowheads="1"/>
          </p:cNvSpPr>
          <p:nvPr/>
        </p:nvSpPr>
        <p:spPr bwMode="auto">
          <a:xfrm>
            <a:off x="2971800" y="2971800"/>
            <a:ext cx="4800600" cy="1754188"/>
          </a:xfrm>
          <a:prstGeom prst="rect">
            <a:avLst/>
          </a:prstGeom>
          <a:noFill/>
          <a:ln w="9525">
            <a:noFill/>
            <a:miter lim="800000"/>
            <a:headEnd/>
            <a:tailEnd/>
          </a:ln>
        </p:spPr>
        <p:txBody>
          <a:bodyPr>
            <a:spAutoFit/>
          </a:bodyPr>
          <a:lstStyle/>
          <a:p>
            <a:r>
              <a:rPr lang="en-US"/>
              <a:t>Chặn trên của I là n </a:t>
            </a:r>
            <a:r>
              <a:rPr lang="en-US">
                <a:sym typeface="Wingdings" pitchFamily="2" charset="2"/>
              </a:rPr>
              <a:t> Bước này: O(n)</a:t>
            </a:r>
          </a:p>
          <a:p>
            <a:endParaRPr lang="en-US">
              <a:sym typeface="Wingdings" pitchFamily="2" charset="2"/>
            </a:endParaRPr>
          </a:p>
          <a:p>
            <a:endParaRPr lang="en-US">
              <a:sym typeface="Wingdings" pitchFamily="2" charset="2"/>
            </a:endParaRPr>
          </a:p>
          <a:p>
            <a:r>
              <a:rPr lang="en-US"/>
              <a:t>Chặn trên của I là n </a:t>
            </a:r>
            <a:r>
              <a:rPr lang="en-US">
                <a:sym typeface="Wingdings" pitchFamily="2" charset="2"/>
              </a:rPr>
              <a:t> Bước này: O(n)</a:t>
            </a:r>
          </a:p>
          <a:p>
            <a:endParaRPr lang="en-US">
              <a:sym typeface="Wingdings" pitchFamily="2" charset="2"/>
            </a:endParaRPr>
          </a:p>
          <a:p>
            <a:r>
              <a:rPr lang="en-US"/>
              <a:t>Chặn trên của I là n </a:t>
            </a:r>
            <a:r>
              <a:rPr lang="en-US">
                <a:sym typeface="Wingdings" pitchFamily="2" charset="2"/>
              </a:rPr>
              <a:t> Bước này: O(n)</a:t>
            </a:r>
            <a:endParaRPr lang="en-US"/>
          </a:p>
        </p:txBody>
      </p:sp>
      <p:sp>
        <p:nvSpPr>
          <p:cNvPr id="33798" name="TextBox 6"/>
          <p:cNvSpPr txBox="1">
            <a:spLocks noChangeArrowheads="1"/>
          </p:cNvSpPr>
          <p:nvPr/>
        </p:nvSpPr>
        <p:spPr bwMode="auto">
          <a:xfrm>
            <a:off x="2286000" y="5257800"/>
            <a:ext cx="5105400" cy="369888"/>
          </a:xfrm>
          <a:prstGeom prst="rect">
            <a:avLst/>
          </a:prstGeom>
          <a:noFill/>
          <a:ln w="9525">
            <a:noFill/>
            <a:miter lim="800000"/>
            <a:headEnd/>
            <a:tailEnd/>
          </a:ln>
        </p:spPr>
        <p:txBody>
          <a:bodyPr>
            <a:spAutoFit/>
          </a:bodyPr>
          <a:lstStyle/>
          <a:p>
            <a:r>
              <a:rPr lang="en-US" b="1"/>
              <a:t>Complexity = O(max (n,n,n)) = O(n)</a:t>
            </a:r>
          </a:p>
        </p:txBody>
      </p:sp>
      <p:sp>
        <p:nvSpPr>
          <p:cNvPr id="8" name="Rectangle 7"/>
          <p:cNvSpPr/>
          <p:nvPr/>
        </p:nvSpPr>
        <p:spPr>
          <a:xfrm>
            <a:off x="7239000" y="2514600"/>
            <a:ext cx="16002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t>Discrete Mathematic</a:t>
            </a:r>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914400" y="471488"/>
            <a:ext cx="7239000" cy="523875"/>
          </a:xfrm>
        </p:spPr>
        <p:txBody>
          <a:bodyPr>
            <a:spAutoFit/>
          </a:bodyPr>
          <a:lstStyle/>
          <a:p>
            <a:r>
              <a:rPr lang="en-US" sz="2800" b="1" smtClean="0">
                <a:solidFill>
                  <a:schemeClr val="hlink"/>
                </a:solidFill>
                <a:latin typeface="Arial" charset="0"/>
                <a:cs typeface="Arial" charset="0"/>
              </a:rPr>
              <a:t>Evaluating algorithm: Mathematic View</a:t>
            </a:r>
          </a:p>
        </p:txBody>
      </p:sp>
      <p:sp>
        <p:nvSpPr>
          <p:cNvPr id="34819" name="Rectangle 3"/>
          <p:cNvSpPr>
            <a:spLocks noGrp="1"/>
          </p:cNvSpPr>
          <p:nvPr>
            <p:ph type="body" idx="4294967295"/>
          </p:nvPr>
        </p:nvSpPr>
        <p:spPr>
          <a:xfrm>
            <a:off x="457200" y="1066800"/>
            <a:ext cx="8382000" cy="1730375"/>
          </a:xfrm>
          <a:noFill/>
        </p:spPr>
        <p:txBody>
          <a:bodyPr>
            <a:spAutoFit/>
          </a:bodyPr>
          <a:lstStyle/>
          <a:p>
            <a:pPr marL="609600" indent="-609600">
              <a:lnSpc>
                <a:spcPct val="90000"/>
              </a:lnSpc>
            </a:pPr>
            <a:r>
              <a:rPr lang="en-US" sz="2800" b="1" smtClean="0"/>
              <a:t>How to find Big O in codes: Multiply principle</a:t>
            </a:r>
          </a:p>
          <a:p>
            <a:pPr marL="609600" indent="-609600">
              <a:lnSpc>
                <a:spcPct val="90000"/>
              </a:lnSpc>
            </a:pPr>
            <a:r>
              <a:rPr lang="en-US" sz="2800" b="1" smtClean="0"/>
              <a:t>Nếu một giải thuật cần lặp nhiều lần với độ phức tạp O(f(n)), mỗi bước lặp lại có độ phức tạp O(g(n)) thì giải thuật có O(f(n).g(n))</a:t>
            </a:r>
          </a:p>
        </p:txBody>
      </p:sp>
      <p:sp>
        <p:nvSpPr>
          <p:cNvPr id="4" name="Rectangle 3"/>
          <p:cNvSpPr/>
          <p:nvPr/>
        </p:nvSpPr>
        <p:spPr>
          <a:xfrm>
            <a:off x="7239000" y="2514600"/>
            <a:ext cx="16002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t>Discrete Mathematic</a:t>
            </a:r>
          </a:p>
        </p:txBody>
      </p:sp>
      <p:sp>
        <p:nvSpPr>
          <p:cNvPr id="34821" name="TextBox 4"/>
          <p:cNvSpPr txBox="1">
            <a:spLocks noChangeArrowheads="1"/>
          </p:cNvSpPr>
          <p:nvPr/>
        </p:nvSpPr>
        <p:spPr bwMode="auto">
          <a:xfrm>
            <a:off x="609600" y="2971800"/>
            <a:ext cx="3733800" cy="2032000"/>
          </a:xfrm>
          <a:prstGeom prst="rect">
            <a:avLst/>
          </a:prstGeom>
          <a:noFill/>
          <a:ln w="9525">
            <a:noFill/>
            <a:miter lim="800000"/>
            <a:headEnd/>
            <a:tailEnd/>
          </a:ln>
        </p:spPr>
        <p:txBody>
          <a:bodyPr>
            <a:spAutoFit/>
          </a:bodyPr>
          <a:lstStyle/>
          <a:p>
            <a:r>
              <a:rPr lang="en-US">
                <a:solidFill>
                  <a:srgbClr val="FF0000"/>
                </a:solidFill>
              </a:rPr>
              <a:t>for (i=0; i&lt;n-1; i++) {</a:t>
            </a:r>
          </a:p>
          <a:p>
            <a:r>
              <a:rPr lang="en-US">
                <a:solidFill>
                  <a:srgbClr val="0000CC"/>
                </a:solidFill>
              </a:rPr>
              <a:t>    for (j=n-1; j&gt;I; j---) {</a:t>
            </a:r>
          </a:p>
          <a:p>
            <a:r>
              <a:rPr lang="en-US">
                <a:solidFill>
                  <a:srgbClr val="0000CC"/>
                </a:solidFill>
              </a:rPr>
              <a:t>         if (a[j] &lt; a[j-1])</a:t>
            </a:r>
          </a:p>
          <a:p>
            <a:r>
              <a:rPr lang="en-US">
                <a:solidFill>
                  <a:srgbClr val="0000CC"/>
                </a:solidFill>
              </a:rPr>
              <a:t>              Hoán vị (a[j], a[j-1])</a:t>
            </a:r>
          </a:p>
          <a:p>
            <a:r>
              <a:rPr lang="en-US">
                <a:solidFill>
                  <a:srgbClr val="0000CC"/>
                </a:solidFill>
              </a:rPr>
              <a:t>    </a:t>
            </a:r>
            <a:r>
              <a:rPr lang="en-US"/>
              <a:t>{</a:t>
            </a:r>
          </a:p>
          <a:p>
            <a:r>
              <a:rPr lang="en-US">
                <a:solidFill>
                  <a:srgbClr val="FF0000"/>
                </a:solidFill>
              </a:rPr>
              <a:t>}</a:t>
            </a:r>
          </a:p>
          <a:p>
            <a:r>
              <a:rPr lang="en-US"/>
              <a:t> </a:t>
            </a:r>
          </a:p>
        </p:txBody>
      </p:sp>
      <p:sp>
        <p:nvSpPr>
          <p:cNvPr id="34822" name="TextBox 5"/>
          <p:cNvSpPr txBox="1">
            <a:spLocks noChangeArrowheads="1"/>
          </p:cNvSpPr>
          <p:nvPr/>
        </p:nvSpPr>
        <p:spPr bwMode="auto">
          <a:xfrm>
            <a:off x="3962400" y="3124200"/>
            <a:ext cx="4800600" cy="646113"/>
          </a:xfrm>
          <a:prstGeom prst="rect">
            <a:avLst/>
          </a:prstGeom>
          <a:noFill/>
          <a:ln w="9525">
            <a:noFill/>
            <a:miter lim="800000"/>
            <a:headEnd/>
            <a:tailEnd/>
          </a:ln>
        </p:spPr>
        <p:txBody>
          <a:bodyPr>
            <a:spAutoFit/>
          </a:bodyPr>
          <a:lstStyle/>
          <a:p>
            <a:r>
              <a:rPr lang="en-US"/>
              <a:t>Chặn trên của i là n </a:t>
            </a:r>
            <a:r>
              <a:rPr lang="en-US">
                <a:sym typeface="Wingdings" pitchFamily="2" charset="2"/>
              </a:rPr>
              <a:t> Bước này: O(n)</a:t>
            </a:r>
          </a:p>
          <a:p>
            <a:r>
              <a:rPr lang="en-US">
                <a:sym typeface="Wingdings" pitchFamily="2" charset="2"/>
              </a:rPr>
              <a:t>      </a:t>
            </a:r>
            <a:r>
              <a:rPr lang="en-US"/>
              <a:t>Chặn trên của j là n </a:t>
            </a:r>
            <a:r>
              <a:rPr lang="en-US">
                <a:sym typeface="Wingdings" pitchFamily="2" charset="2"/>
              </a:rPr>
              <a:t> Bước này: O(n)</a:t>
            </a:r>
            <a:endParaRPr lang="en-US"/>
          </a:p>
        </p:txBody>
      </p:sp>
      <p:sp>
        <p:nvSpPr>
          <p:cNvPr id="34823" name="TextBox 6"/>
          <p:cNvSpPr txBox="1">
            <a:spLocks noChangeArrowheads="1"/>
          </p:cNvSpPr>
          <p:nvPr/>
        </p:nvSpPr>
        <p:spPr bwMode="auto">
          <a:xfrm>
            <a:off x="2895600" y="4495800"/>
            <a:ext cx="5105400" cy="369888"/>
          </a:xfrm>
          <a:prstGeom prst="rect">
            <a:avLst/>
          </a:prstGeom>
          <a:noFill/>
          <a:ln w="9525">
            <a:noFill/>
            <a:miter lim="800000"/>
            <a:headEnd/>
            <a:tailEnd/>
          </a:ln>
        </p:spPr>
        <p:txBody>
          <a:bodyPr>
            <a:spAutoFit/>
          </a:bodyPr>
          <a:lstStyle/>
          <a:p>
            <a:pPr algn="ctr"/>
            <a:r>
              <a:rPr lang="en-US" b="1"/>
              <a:t>Complexity = O(n x n)) = O(n</a:t>
            </a:r>
            <a:r>
              <a:rPr lang="en-US" b="1" baseline="30000"/>
              <a:t>2</a:t>
            </a:r>
            <a:r>
              <a:rPr lang="en-US" b="1"/>
              <a:t>)</a:t>
            </a: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xfrm>
            <a:off x="914400" y="471488"/>
            <a:ext cx="7239000" cy="519112"/>
          </a:xfrm>
        </p:spPr>
        <p:txBody>
          <a:bodyPr>
            <a:spAutoFit/>
          </a:bodyPr>
          <a:lstStyle/>
          <a:p>
            <a:r>
              <a:rPr lang="en-US" sz="2800" b="1" smtClean="0">
                <a:solidFill>
                  <a:schemeClr val="hlink"/>
                </a:solidFill>
                <a:latin typeface="Arial" charset="0"/>
                <a:cs typeface="Arial" charset="0"/>
              </a:rPr>
              <a:t>Bài tập</a:t>
            </a:r>
          </a:p>
        </p:txBody>
      </p:sp>
      <p:sp>
        <p:nvSpPr>
          <p:cNvPr id="35843" name="Rectangle 3"/>
          <p:cNvSpPr>
            <a:spLocks noGrp="1"/>
          </p:cNvSpPr>
          <p:nvPr>
            <p:ph type="body" idx="4294967295"/>
          </p:nvPr>
        </p:nvSpPr>
        <p:spPr>
          <a:xfrm>
            <a:off x="457200" y="1422400"/>
            <a:ext cx="8382000" cy="3933825"/>
          </a:xfrm>
          <a:noFill/>
        </p:spPr>
        <p:txBody>
          <a:bodyPr>
            <a:spAutoFit/>
          </a:bodyPr>
          <a:lstStyle/>
          <a:p>
            <a:pPr marL="609600" indent="-609600">
              <a:lnSpc>
                <a:spcPct val="90000"/>
              </a:lnSpc>
            </a:pPr>
            <a:r>
              <a:rPr lang="en-US" sz="2400" smtClean="0"/>
              <a:t>Giả sử có mảng 5 phần tử:</a:t>
            </a:r>
          </a:p>
          <a:p>
            <a:pPr marL="609600" indent="-609600">
              <a:lnSpc>
                <a:spcPct val="90000"/>
              </a:lnSpc>
              <a:buFont typeface="Arial" charset="0"/>
              <a:buNone/>
            </a:pPr>
            <a:r>
              <a:rPr lang="en-US" sz="2400" smtClean="0"/>
              <a:t>         1   2   3   4   5 </a:t>
            </a:r>
          </a:p>
          <a:p>
            <a:pPr marL="609600" indent="-609600">
              <a:lnSpc>
                <a:spcPct val="90000"/>
              </a:lnSpc>
            </a:pPr>
            <a:r>
              <a:rPr lang="en-US" sz="2400" smtClean="0"/>
              <a:t>Đếm số phép toán so sánh, số  tác vụ gán trị trong code sau trong tình huống xấu nhất:</a:t>
            </a:r>
          </a:p>
          <a:p>
            <a:pPr marL="609600" indent="-609600">
              <a:lnSpc>
                <a:spcPct val="90000"/>
              </a:lnSpc>
              <a:buFont typeface="Arial" charset="0"/>
              <a:buNone/>
            </a:pPr>
            <a:r>
              <a:rPr lang="en-US" sz="2400" smtClean="0"/>
              <a:t>         for (i=0; </a:t>
            </a:r>
            <a:r>
              <a:rPr lang="en-US" sz="2400" smtClean="0">
                <a:solidFill>
                  <a:srgbClr val="0000FF"/>
                </a:solidFill>
              </a:rPr>
              <a:t>i&lt;4</a:t>
            </a:r>
            <a:r>
              <a:rPr lang="en-US" sz="2400" smtClean="0"/>
              <a:t>; </a:t>
            </a:r>
            <a:r>
              <a:rPr lang="en-US" sz="2400" smtClean="0">
                <a:solidFill>
                  <a:srgbClr val="FF0000"/>
                </a:solidFill>
              </a:rPr>
              <a:t>i++</a:t>
            </a:r>
            <a:r>
              <a:rPr lang="en-US" sz="2400" smtClean="0"/>
              <a:t>)</a:t>
            </a:r>
          </a:p>
          <a:p>
            <a:pPr marL="609600" indent="-609600">
              <a:lnSpc>
                <a:spcPct val="90000"/>
              </a:lnSpc>
              <a:buFont typeface="Arial" charset="0"/>
              <a:buNone/>
            </a:pPr>
            <a:r>
              <a:rPr lang="en-US" sz="2400" smtClean="0"/>
              <a:t>              if (</a:t>
            </a:r>
            <a:r>
              <a:rPr lang="en-US" sz="2400" smtClean="0">
                <a:solidFill>
                  <a:srgbClr val="0000FF"/>
                </a:solidFill>
              </a:rPr>
              <a:t>a[i] &lt; a[i+1]</a:t>
            </a:r>
            <a:r>
              <a:rPr lang="en-US" sz="2400" smtClean="0"/>
              <a:t>) </a:t>
            </a:r>
            <a:r>
              <a:rPr lang="en-US" sz="2400" smtClean="0">
                <a:solidFill>
                  <a:srgbClr val="FF0000"/>
                </a:solidFill>
              </a:rPr>
              <a:t>a[i] += a[i+1]</a:t>
            </a:r>
            <a:r>
              <a:rPr lang="en-US" sz="2400" smtClean="0"/>
              <a:t>;</a:t>
            </a:r>
          </a:p>
          <a:p>
            <a:pPr marL="609600" indent="-609600">
              <a:lnSpc>
                <a:spcPct val="90000"/>
              </a:lnSpc>
              <a:buFont typeface="Arial" charset="0"/>
              <a:buNone/>
            </a:pPr>
            <a:endParaRPr lang="en-US" sz="2400" smtClean="0"/>
          </a:p>
          <a:p>
            <a:pPr marL="609600" indent="-609600">
              <a:lnSpc>
                <a:spcPct val="90000"/>
              </a:lnSpc>
            </a:pPr>
            <a:r>
              <a:rPr lang="en-US" sz="2400" smtClean="0"/>
              <a:t>Đưa ra hàm tính toán trong tình huống tổng quát khi mảng có n phần tử.</a:t>
            </a:r>
          </a:p>
          <a:p>
            <a:pPr marL="609600" indent="-609600">
              <a:lnSpc>
                <a:spcPct val="90000"/>
              </a:lnSpc>
            </a:pPr>
            <a:endParaRPr lang="en-US" sz="2400" smtClean="0"/>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609600" y="822325"/>
            <a:ext cx="7620000" cy="701675"/>
          </a:xfrm>
        </p:spPr>
        <p:txBody>
          <a:bodyPr>
            <a:spAutoFit/>
          </a:bodyPr>
          <a:lstStyle/>
          <a:p>
            <a:r>
              <a:rPr lang="en-US" sz="4000" b="1" smtClean="0">
                <a:solidFill>
                  <a:schemeClr val="hlink"/>
                </a:solidFill>
                <a:latin typeface="Arial" charset="0"/>
                <a:cs typeface="Arial" charset="0"/>
              </a:rPr>
              <a:t>Instructor introduction</a:t>
            </a:r>
          </a:p>
        </p:txBody>
      </p:sp>
      <p:sp>
        <p:nvSpPr>
          <p:cNvPr id="15363" name="Rectangle 3"/>
          <p:cNvSpPr>
            <a:spLocks noGrp="1"/>
          </p:cNvSpPr>
          <p:nvPr>
            <p:ph type="body" idx="1"/>
          </p:nvPr>
        </p:nvSpPr>
        <p:spPr>
          <a:xfrm>
            <a:off x="1981200" y="2239963"/>
            <a:ext cx="5410200" cy="1176337"/>
          </a:xfrm>
        </p:spPr>
        <p:txBody>
          <a:bodyPr>
            <a:spAutoFit/>
          </a:bodyPr>
          <a:lstStyle/>
          <a:p>
            <a:pPr>
              <a:buFont typeface="Arial" charset="0"/>
              <a:buNone/>
            </a:pPr>
            <a:r>
              <a:rPr lang="en-US" smtClean="0">
                <a:latin typeface="Arial" charset="0"/>
                <a:cs typeface="Arial" charset="0"/>
              </a:rPr>
              <a:t>Name: Thân Văn Sử</a:t>
            </a:r>
          </a:p>
          <a:p>
            <a:r>
              <a:rPr lang="en-US" smtClean="0">
                <a:latin typeface="Arial" charset="0"/>
                <a:cs typeface="Arial" charset="0"/>
              </a:rPr>
              <a:t>Email: sutv@fpt.edu.vn</a:t>
            </a: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457200" y="669925"/>
            <a:ext cx="8229600" cy="701675"/>
          </a:xfrm>
        </p:spPr>
        <p:txBody>
          <a:bodyPr>
            <a:spAutoFit/>
          </a:bodyPr>
          <a:lstStyle/>
          <a:p>
            <a:r>
              <a:rPr lang="en-US" sz="4000" b="1" smtClean="0">
                <a:solidFill>
                  <a:schemeClr val="hlink"/>
                </a:solidFill>
                <a:latin typeface="Arial" charset="0"/>
                <a:cs typeface="Arial" charset="0"/>
              </a:rPr>
              <a:t>Course description</a:t>
            </a:r>
          </a:p>
        </p:txBody>
      </p:sp>
      <p:sp>
        <p:nvSpPr>
          <p:cNvPr id="16387" name="Rectangle 3"/>
          <p:cNvSpPr>
            <a:spLocks noGrp="1"/>
          </p:cNvSpPr>
          <p:nvPr>
            <p:ph type="body" idx="1"/>
          </p:nvPr>
        </p:nvSpPr>
        <p:spPr>
          <a:xfrm>
            <a:off x="457200" y="1792288"/>
            <a:ext cx="8229600" cy="3635375"/>
          </a:xfrm>
        </p:spPr>
        <p:txBody>
          <a:bodyPr>
            <a:spAutoFit/>
          </a:bodyPr>
          <a:lstStyle/>
          <a:p>
            <a:pPr>
              <a:lnSpc>
                <a:spcPct val="90000"/>
              </a:lnSpc>
            </a:pPr>
            <a:r>
              <a:rPr lang="en-US" sz="2800" smtClean="0">
                <a:latin typeface="Calibri" pitchFamily="34" charset="0"/>
                <a:cs typeface="Arial" charset="0"/>
              </a:rPr>
              <a:t>This course introduce the fundamental concepts of data structures and the algorithms that proceed from them. Topics include the basics of algorithmic analysis, fundamental data structures (including stacks, queues, linked lists, hash tables, trees), recursion, and some important applications of these data stuctures and algorithms. </a:t>
            </a:r>
          </a:p>
          <a:p>
            <a:pPr>
              <a:lnSpc>
                <a:spcPct val="90000"/>
              </a:lnSpc>
            </a:pPr>
            <a:r>
              <a:rPr lang="en-US" sz="2800" smtClean="0">
                <a:latin typeface="Calibri" pitchFamily="34" charset="0"/>
                <a:cs typeface="Arial" charset="0"/>
              </a:rPr>
              <a:t>Such data structures and algorithms as being implemented in Java are also given in this course. </a:t>
            </a: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381000"/>
            <a:ext cx="8229600" cy="701675"/>
          </a:xfrm>
          <a:noFill/>
        </p:spPr>
        <p:txBody>
          <a:bodyPr>
            <a:spAutoFit/>
          </a:bodyPr>
          <a:lstStyle/>
          <a:p>
            <a:r>
              <a:rPr lang="en-US" sz="4000" b="1" smtClean="0">
                <a:solidFill>
                  <a:schemeClr val="hlink"/>
                </a:solidFill>
                <a:latin typeface="Calibri" pitchFamily="34" charset="0"/>
                <a:cs typeface="Arial" charset="0"/>
              </a:rPr>
              <a:t>Text book(s) &amp; Reference Recourses</a:t>
            </a:r>
          </a:p>
        </p:txBody>
      </p:sp>
      <p:sp>
        <p:nvSpPr>
          <p:cNvPr id="17411" name="Rectangle 3"/>
          <p:cNvSpPr>
            <a:spLocks noGrp="1"/>
          </p:cNvSpPr>
          <p:nvPr>
            <p:ph type="body" idx="1"/>
          </p:nvPr>
        </p:nvSpPr>
        <p:spPr>
          <a:xfrm>
            <a:off x="228600" y="1371600"/>
            <a:ext cx="8686800" cy="3792538"/>
          </a:xfrm>
          <a:noFill/>
        </p:spPr>
        <p:txBody>
          <a:bodyPr>
            <a:spAutoFit/>
          </a:bodyPr>
          <a:lstStyle/>
          <a:p>
            <a:pPr>
              <a:lnSpc>
                <a:spcPct val="80000"/>
              </a:lnSpc>
            </a:pPr>
            <a:r>
              <a:rPr lang="en-US" sz="2400" smtClean="0">
                <a:latin typeface="Calibri" pitchFamily="34" charset="0"/>
                <a:cs typeface="Arial" charset="0"/>
              </a:rPr>
              <a:t>Main books/resources:</a:t>
            </a:r>
          </a:p>
          <a:p>
            <a:pPr>
              <a:lnSpc>
                <a:spcPct val="80000"/>
              </a:lnSpc>
            </a:pPr>
            <a:r>
              <a:rPr lang="en-US" sz="2400" smtClean="0">
                <a:latin typeface="Calibri" pitchFamily="34" charset="0"/>
                <a:cs typeface="Arial" charset="0"/>
              </a:rPr>
              <a:t>1) Michaelt T. Goodrich, Roberto Tamassia, Michael H. Goldwasser: Data Structures and Algorithms in Java, 6th Edition, 2014 (ebook)</a:t>
            </a:r>
          </a:p>
          <a:p>
            <a:pPr>
              <a:lnSpc>
                <a:spcPct val="80000"/>
              </a:lnSpc>
            </a:pPr>
            <a:r>
              <a:rPr lang="en-US" sz="2400" smtClean="0">
                <a:latin typeface="Calibri" pitchFamily="34" charset="0"/>
                <a:cs typeface="Arial" charset="0"/>
              </a:rPr>
              <a:t>2) Link to the book: http://coltech.vnu.edu.vn/~sonpb/DSA/Data%20Structures%20and%20Algorithms%20in%20Java,%206th%20Edition,%202014.pdf</a:t>
            </a:r>
          </a:p>
          <a:p>
            <a:pPr>
              <a:lnSpc>
                <a:spcPct val="80000"/>
              </a:lnSpc>
            </a:pPr>
            <a:r>
              <a:rPr lang="en-US" sz="2400" smtClean="0">
                <a:latin typeface="Calibri" pitchFamily="34" charset="0"/>
                <a:cs typeface="Arial" charset="0"/>
              </a:rPr>
              <a:t>3) FU slides (ppt)</a:t>
            </a:r>
          </a:p>
          <a:p>
            <a:pPr>
              <a:lnSpc>
                <a:spcPct val="80000"/>
              </a:lnSpc>
            </a:pPr>
            <a:r>
              <a:rPr lang="en-US" sz="2400" smtClean="0">
                <a:latin typeface="Calibri" pitchFamily="34" charset="0"/>
                <a:cs typeface="Arial" charset="0"/>
              </a:rPr>
              <a:t>4) FU exercises (pdf)</a:t>
            </a:r>
          </a:p>
          <a:p>
            <a:pPr>
              <a:lnSpc>
                <a:spcPct val="80000"/>
              </a:lnSpc>
            </a:pPr>
            <a:r>
              <a:rPr lang="en-US" sz="2400" smtClean="0">
                <a:latin typeface="Calibri" pitchFamily="34" charset="0"/>
                <a:cs typeface="Arial" charset="0"/>
              </a:rPr>
              <a:t>5) Code files for students (java files)</a:t>
            </a:r>
          </a:p>
          <a:p>
            <a:pPr>
              <a:lnSpc>
                <a:spcPct val="80000"/>
              </a:lnSpc>
            </a:pPr>
            <a:r>
              <a:rPr lang="en-US" sz="2400" smtClean="0">
                <a:latin typeface="Calibri" pitchFamily="34" charset="0"/>
                <a:cs typeface="Arial" charset="0"/>
              </a:rPr>
              <a:t>6) FU CMS at http://lms-undergrad.fpt.edu.vn.</a:t>
            </a:r>
            <a:endParaRPr lang="en-GB" sz="2400" smtClean="0">
              <a:latin typeface="Calibri" pitchFamily="34" charset="0"/>
              <a:cs typeface="Arial" charset="0"/>
            </a:endParaRP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b="1" smtClean="0">
                <a:solidFill>
                  <a:schemeClr val="hlink"/>
                </a:solidFill>
                <a:latin typeface="Calibri" pitchFamily="34" charset="0"/>
                <a:cs typeface="Arial" charset="0"/>
              </a:rPr>
              <a:t>Objectives</a:t>
            </a:r>
            <a:endParaRPr lang="en-US" smtClean="0">
              <a:latin typeface="Arial" charset="0"/>
              <a:cs typeface="Arial" charset="0"/>
            </a:endParaRPr>
          </a:p>
        </p:txBody>
      </p:sp>
      <p:sp>
        <p:nvSpPr>
          <p:cNvPr id="18435" name="Content Placeholder 2"/>
          <p:cNvSpPr>
            <a:spLocks noGrp="1"/>
          </p:cNvSpPr>
          <p:nvPr>
            <p:ph idx="1"/>
          </p:nvPr>
        </p:nvSpPr>
        <p:spPr/>
        <p:txBody>
          <a:bodyPr/>
          <a:lstStyle/>
          <a:p>
            <a:r>
              <a:rPr lang="en-US" sz="3600" b="1" smtClean="0">
                <a:solidFill>
                  <a:srgbClr val="0070C0"/>
                </a:solidFill>
                <a:latin typeface="Arial" charset="0"/>
                <a:cs typeface="Arial" charset="0"/>
              </a:rPr>
              <a:t>Knowledge</a:t>
            </a:r>
            <a:endParaRPr lang="en-US" b="1" smtClean="0">
              <a:latin typeface="Arial" charset="0"/>
              <a:cs typeface="Arial" charset="0"/>
            </a:endParaRPr>
          </a:p>
          <a:p>
            <a:r>
              <a:rPr lang="en-US" smtClean="0">
                <a:latin typeface="Arial" charset="0"/>
                <a:cs typeface="Arial" charset="0"/>
              </a:rPr>
              <a:t>the connection between data structures and their algorithms, including an analysis of algorithms' complexity</a:t>
            </a:r>
          </a:p>
          <a:p>
            <a:r>
              <a:rPr lang="en-US" smtClean="0">
                <a:latin typeface="Arial" charset="0"/>
                <a:cs typeface="Arial" charset="0"/>
              </a:rPr>
              <a:t>data structure in the context of object-oriented program design</a:t>
            </a:r>
          </a:p>
          <a:p>
            <a:r>
              <a:rPr lang="en-US" smtClean="0">
                <a:latin typeface="Arial" charset="0"/>
                <a:cs typeface="Arial" charset="0"/>
              </a:rPr>
              <a:t>how data structure are implemented in an OO programming language such as Java</a:t>
            </a: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b="1" smtClean="0">
                <a:solidFill>
                  <a:schemeClr val="hlink"/>
                </a:solidFill>
                <a:latin typeface="Calibri" pitchFamily="34" charset="0"/>
                <a:cs typeface="Arial" charset="0"/>
              </a:rPr>
              <a:t>Objectives</a:t>
            </a:r>
            <a:endParaRPr lang="en-US" smtClean="0">
              <a:latin typeface="Arial" charset="0"/>
              <a:cs typeface="Arial" charset="0"/>
            </a:endParaRPr>
          </a:p>
        </p:txBody>
      </p:sp>
      <p:sp>
        <p:nvSpPr>
          <p:cNvPr id="19459" name="Content Placeholder 2"/>
          <p:cNvSpPr>
            <a:spLocks noGrp="1"/>
          </p:cNvSpPr>
          <p:nvPr>
            <p:ph idx="1"/>
          </p:nvPr>
        </p:nvSpPr>
        <p:spPr>
          <a:xfrm>
            <a:off x="228600" y="1371600"/>
            <a:ext cx="8229600" cy="4724400"/>
          </a:xfrm>
        </p:spPr>
        <p:txBody>
          <a:bodyPr/>
          <a:lstStyle/>
          <a:p>
            <a:r>
              <a:rPr lang="en-US" b="1" smtClean="0">
                <a:solidFill>
                  <a:srgbClr val="0070C0"/>
                </a:solidFill>
                <a:latin typeface="Arial" charset="0"/>
                <a:cs typeface="Arial" charset="0"/>
              </a:rPr>
              <a:t>Skills</a:t>
            </a:r>
            <a:endParaRPr lang="en-US" sz="2800" b="1" smtClean="0">
              <a:latin typeface="Arial" charset="0"/>
              <a:cs typeface="Arial" charset="0"/>
            </a:endParaRPr>
          </a:p>
          <a:p>
            <a:r>
              <a:rPr lang="en-US" sz="2800" smtClean="0">
                <a:latin typeface="Arial" charset="0"/>
                <a:cs typeface="Arial" charset="0"/>
              </a:rPr>
              <a:t>organize and manipulate basic structures: array, linked list, stack, queue, graph, tree, heap, hash</a:t>
            </a:r>
          </a:p>
          <a:p>
            <a:r>
              <a:rPr lang="en-US" sz="2800" smtClean="0">
                <a:latin typeface="Arial" charset="0"/>
                <a:cs typeface="Arial" charset="0"/>
              </a:rPr>
              <a:t>use algorithms for traversing, sorting, searching on studying structures</a:t>
            </a:r>
          </a:p>
          <a:p>
            <a:r>
              <a:rPr lang="en-US" sz="2800" smtClean="0">
                <a:latin typeface="Arial" charset="0"/>
                <a:cs typeface="Arial" charset="0"/>
              </a:rPr>
              <a:t>select a suitable algorithm to solve a practical problem</a:t>
            </a:r>
          </a:p>
          <a:p>
            <a:r>
              <a:rPr lang="en-US" sz="2800" smtClean="0">
                <a:latin typeface="Arial" charset="0"/>
                <a:cs typeface="Arial" charset="0"/>
                <a:sym typeface="Wingdings" pitchFamily="2" charset="2"/>
              </a:rPr>
              <a:t> From problem description, you can decide what data structure must be used to store related data and why you choose this structure? </a:t>
            </a:r>
            <a:endParaRPr lang="en-US" sz="2800" smtClean="0">
              <a:latin typeface="Arial" charset="0"/>
              <a:cs typeface="Arial" charset="0"/>
            </a:endParaRPr>
          </a:p>
          <a:p>
            <a:pPr>
              <a:buFont typeface="Arial" charset="0"/>
              <a:buNone/>
            </a:pPr>
            <a:endParaRPr lang="en-US" sz="2800" smtClean="0">
              <a:latin typeface="Arial" charset="0"/>
              <a:cs typeface="Arial" charset="0"/>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smtClean="0">
                <a:solidFill>
                  <a:schemeClr val="hlink"/>
                </a:solidFill>
                <a:latin typeface="Calibri" pitchFamily="34" charset="0"/>
                <a:cs typeface="Arial" charset="0"/>
              </a:rPr>
              <a:t>Objectives</a:t>
            </a:r>
            <a:endParaRPr lang="en-US" smtClean="0">
              <a:latin typeface="Arial" charset="0"/>
              <a:cs typeface="Arial" charset="0"/>
            </a:endParaRPr>
          </a:p>
        </p:txBody>
      </p:sp>
      <p:sp>
        <p:nvSpPr>
          <p:cNvPr id="20483" name="Content Placeholder 2"/>
          <p:cNvSpPr>
            <a:spLocks noGrp="1"/>
          </p:cNvSpPr>
          <p:nvPr>
            <p:ph idx="1"/>
          </p:nvPr>
        </p:nvSpPr>
        <p:spPr/>
        <p:txBody>
          <a:bodyPr/>
          <a:lstStyle/>
          <a:p>
            <a:pPr marL="457200" indent="-457200"/>
            <a:r>
              <a:rPr lang="en-US" b="1" smtClean="0">
                <a:solidFill>
                  <a:srgbClr val="0070C0"/>
                </a:solidFill>
                <a:latin typeface="Arial" charset="0"/>
                <a:cs typeface="Arial" charset="0"/>
              </a:rPr>
              <a:t>Skills</a:t>
            </a:r>
            <a:endParaRPr lang="en-US" smtClean="0">
              <a:latin typeface="Arial" charset="0"/>
              <a:cs typeface="Arial" charset="0"/>
            </a:endParaRPr>
          </a:p>
          <a:p>
            <a:pPr marL="457200" indent="-457200"/>
            <a:r>
              <a:rPr lang="en-US" smtClean="0">
                <a:latin typeface="Arial" charset="0"/>
                <a:cs typeface="Arial" charset="0"/>
              </a:rPr>
              <a:t>use JAVA programming language for solving some problems</a:t>
            </a:r>
          </a:p>
          <a:p>
            <a:pPr marL="457200" indent="-457200"/>
            <a:r>
              <a:rPr lang="en-US" smtClean="0">
                <a:latin typeface="Arial" charset="0"/>
                <a:cs typeface="Arial" charset="0"/>
              </a:rPr>
              <a:t>use NetBean/Eclipse tool for developing programs in JAVA</a:t>
            </a:r>
          </a:p>
          <a:p>
            <a:pPr marL="457200" indent="-457200"/>
            <a:r>
              <a:rPr lang="en-US" smtClean="0">
                <a:latin typeface="Arial" charset="0"/>
                <a:cs typeface="Arial" charset="0"/>
              </a:rPr>
              <a:t>implement some programs in JAVA to solve practical problems based on the studying algorithms</a:t>
            </a: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533400" y="746125"/>
            <a:ext cx="7086600" cy="701675"/>
          </a:xfrm>
          <a:noFill/>
        </p:spPr>
        <p:txBody>
          <a:bodyPr>
            <a:spAutoFit/>
          </a:bodyPr>
          <a:lstStyle/>
          <a:p>
            <a:r>
              <a:rPr lang="en-US" sz="4000" b="1" smtClean="0">
                <a:solidFill>
                  <a:schemeClr val="hlink"/>
                </a:solidFill>
                <a:latin typeface="Calibri" pitchFamily="34" charset="0"/>
                <a:cs typeface="Arial" charset="0"/>
              </a:rPr>
              <a:t>Learning Tools</a:t>
            </a:r>
          </a:p>
        </p:txBody>
      </p:sp>
      <p:sp>
        <p:nvSpPr>
          <p:cNvPr id="21507" name="Rectangle 3"/>
          <p:cNvSpPr>
            <a:spLocks noGrp="1"/>
          </p:cNvSpPr>
          <p:nvPr>
            <p:ph type="body" idx="1"/>
          </p:nvPr>
        </p:nvSpPr>
        <p:spPr>
          <a:xfrm>
            <a:off x="1676400" y="2057400"/>
            <a:ext cx="5334000" cy="1544638"/>
          </a:xfrm>
          <a:noFill/>
        </p:spPr>
        <p:txBody>
          <a:bodyPr>
            <a:spAutoFit/>
          </a:bodyPr>
          <a:lstStyle/>
          <a:p>
            <a:pPr lvl="1"/>
            <a:r>
              <a:rPr lang="en-US" smtClean="0">
                <a:latin typeface="Calibri" pitchFamily="34" charset="0"/>
                <a:cs typeface="Arial" charset="0"/>
              </a:rPr>
              <a:t> JDK 1.7 </a:t>
            </a:r>
          </a:p>
          <a:p>
            <a:pPr lvl="1"/>
            <a:r>
              <a:rPr lang="en-US" smtClean="0">
                <a:latin typeface="Calibri" pitchFamily="34" charset="0"/>
                <a:cs typeface="Arial" charset="0"/>
              </a:rPr>
              <a:t> JDK 1.7 Documentation</a:t>
            </a:r>
          </a:p>
          <a:p>
            <a:pPr lvl="1"/>
            <a:r>
              <a:rPr lang="en-US" smtClean="0">
                <a:latin typeface="Calibri" pitchFamily="34" charset="0"/>
                <a:cs typeface="Arial" charset="0"/>
              </a:rPr>
              <a:t> NetBeans 7.x</a:t>
            </a: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1552</TotalTime>
  <Words>1128</Words>
  <Application>Microsoft Office PowerPoint</Application>
  <PresentationFormat>On-screen Show (4:3)</PresentationFormat>
  <Paragraphs>163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DATA STRUCTURES AND ALGORITHMS using Java Course Introduction</vt:lpstr>
      <vt:lpstr>Objectives</vt:lpstr>
      <vt:lpstr>Instructor introduction</vt:lpstr>
      <vt:lpstr>Course description</vt:lpstr>
      <vt:lpstr>Text book(s) &amp; Reference Recourses</vt:lpstr>
      <vt:lpstr>Objectives</vt:lpstr>
      <vt:lpstr>Objectives</vt:lpstr>
      <vt:lpstr>Objectives</vt:lpstr>
      <vt:lpstr>Learning Tools</vt:lpstr>
      <vt:lpstr>Requirements of the course</vt:lpstr>
      <vt:lpstr>Grading policy</vt:lpstr>
      <vt:lpstr>FPT-University Academic policy</vt:lpstr>
      <vt:lpstr>Assignments submission guide</vt:lpstr>
      <vt:lpstr>OOP notion conventions</vt:lpstr>
      <vt:lpstr>Review</vt:lpstr>
      <vt:lpstr>Review</vt:lpstr>
      <vt:lpstr>Evaluating algorithm: Experimental Practice</vt:lpstr>
      <vt:lpstr>Evaluating algorithm: Experimental Practice</vt:lpstr>
      <vt:lpstr>Evaluating algorithm: Big O, Big omega, Big theta</vt:lpstr>
      <vt:lpstr>Bài tập</vt:lpstr>
      <vt:lpstr>Evaluating algorithm: Mathematic View</vt:lpstr>
      <vt:lpstr>Evaluating algorithm: Mathematic View</vt:lpstr>
      <vt:lpstr>Bài tập</vt:lpstr>
    </vt:vector>
  </TitlesOfParts>
  <Company>IoIT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creator>Ngo Trung Viet</dc:creator>
  <cp:lastModifiedBy>SuTV</cp:lastModifiedBy>
  <cp:revision>194</cp:revision>
  <dcterms:created xsi:type="dcterms:W3CDTF">2007-08-21T04:43:22Z</dcterms:created>
  <dcterms:modified xsi:type="dcterms:W3CDTF">2020-04-23T07:22:49Z</dcterms:modified>
</cp:coreProperties>
</file>