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413" r:id="rId3"/>
    <p:sldId id="408" r:id="rId4"/>
    <p:sldId id="257" r:id="rId5"/>
    <p:sldId id="365" r:id="rId6"/>
    <p:sldId id="418" r:id="rId7"/>
    <p:sldId id="366" r:id="rId8"/>
    <p:sldId id="423" r:id="rId9"/>
    <p:sldId id="419" r:id="rId10"/>
    <p:sldId id="369" r:id="rId11"/>
    <p:sldId id="370" r:id="rId12"/>
    <p:sldId id="396" r:id="rId13"/>
    <p:sldId id="374" r:id="rId14"/>
    <p:sldId id="420" r:id="rId15"/>
    <p:sldId id="421" r:id="rId16"/>
    <p:sldId id="422" r:id="rId17"/>
    <p:sldId id="378" r:id="rId18"/>
    <p:sldId id="424" r:id="rId19"/>
    <p:sldId id="425" r:id="rId20"/>
    <p:sldId id="426" r:id="rId21"/>
    <p:sldId id="427" r:id="rId22"/>
    <p:sldId id="428" r:id="rId23"/>
    <p:sldId id="371" r:id="rId24"/>
    <p:sldId id="430" r:id="rId25"/>
    <p:sldId id="372" r:id="rId26"/>
    <p:sldId id="373" r:id="rId27"/>
    <p:sldId id="429" r:id="rId28"/>
    <p:sldId id="412" r:id="rId29"/>
    <p:sldId id="384" r:id="rId30"/>
    <p:sldId id="383" r:id="rId31"/>
    <p:sldId id="399" r:id="rId32"/>
    <p:sldId id="400" r:id="rId33"/>
    <p:sldId id="382" r:id="rId34"/>
    <p:sldId id="401" r:id="rId35"/>
    <p:sldId id="386" r:id="rId36"/>
    <p:sldId id="385" r:id="rId37"/>
    <p:sldId id="388" r:id="rId38"/>
    <p:sldId id="394" r:id="rId39"/>
    <p:sldId id="379" r:id="rId40"/>
    <p:sldId id="431" r:id="rId41"/>
    <p:sldId id="320" r:id="rId42"/>
    <p:sldId id="344" r:id="rId43"/>
    <p:sldId id="395" r:id="rId44"/>
    <p:sldId id="414" r:id="rId45"/>
    <p:sldId id="415" r:id="rId46"/>
    <p:sldId id="417" r:id="rId47"/>
    <p:sldId id="432" r:id="rId48"/>
    <p:sldId id="43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0E0E0"/>
    <a:srgbClr val="C9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4" autoAdjust="0"/>
    <p:restoredTop sz="89632" autoAdjust="0"/>
  </p:normalViewPr>
  <p:slideViewPr>
    <p:cSldViewPr>
      <p:cViewPr>
        <p:scale>
          <a:sx n="60" d="100"/>
          <a:sy n="60" d="100"/>
        </p:scale>
        <p:origin x="-108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EAA720-176F-4620-8186-D9265EB41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E09A-4976-4593-A05B-020EB1CA54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Maze: mê cung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57950"/>
            <a:ext cx="533400" cy="2476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40E5DFC-E84E-40DC-BCC7-DB089213F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2E9313-AFF1-450F-8C10-2DD36C8D2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E3253AD-6C23-4066-BE50-13B09E6BF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6442E36-AFE1-4657-8978-7C869D2C7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F4292FC-EA32-4F45-AFD6-6DDB81D53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07648CC-BE5D-4D17-BA2D-D12D71EBD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1FC36DF-FE50-4016-99EA-E3242C91B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64B3215-3B9B-4CD8-B4A3-208E74E19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23C09F6-E89F-46AA-ACF6-AE99640D4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E8E504E-64C6-43CB-B84C-A18ED462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53DE02C-39CC-4261-900A-8EDC760F1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452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/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57950"/>
            <a:ext cx="609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r>
              <a:rPr lang="en-US" dirty="0"/>
              <a:t> </a:t>
            </a:r>
            <a:fld id="{EB6DA2D8-F4B8-45FD-B7BF-F5EF75BB1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Stacks and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7718E9E-1E84-47CE-B75E-3558729ADAF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a = b + (c – d ) * (e – f);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g[10] = h[i[9]] + (j + k)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 (m &lt; (n[8] + o))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a = b + (c – d) * (e – f)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g[10] = h[i[9]] + j + k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800" smtClean="0">
                <a:latin typeface="Courier New" pitchFamily="49" charset="0"/>
              </a:rPr>
              <a:t> * l;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while (m &lt; (n[8] + o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800" smtClean="0">
                <a:latin typeface="Courier New" pitchFamily="49" charset="0"/>
              </a:rPr>
              <a:t>) { p = 7; r = 6;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while (m &lt; (n[8] + o))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Matching delimiters- A way to use  stacks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5240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28194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Mismatched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2672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Nested matched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Algorithm for delimiter matching : refer to the page 142.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03275"/>
            <a:ext cx="5843588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0501B22-FC23-4081-9A45-09FF3F9B21B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14600" y="56388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Figure 4-2 Processing the statement </a:t>
            </a:r>
            <a:r>
              <a:rPr lang="en-US" sz="1600" b="1">
                <a:latin typeface="Courier New" pitchFamily="49" charset="0"/>
              </a:rPr>
              <a:t>s=t[5]+u/(v*(w+y));</a:t>
            </a:r>
            <a:r>
              <a:rPr lang="en-US" sz="1600" b="1"/>
              <a:t> </a:t>
            </a:r>
          </a:p>
          <a:p>
            <a:r>
              <a:rPr lang="en-US" sz="1600" b="1"/>
              <a:t>                 with the algorithm </a:t>
            </a:r>
            <a:r>
              <a:rPr lang="en-US" sz="1600" b="1">
                <a:latin typeface="Courier New" pitchFamily="49" charset="0"/>
              </a:rPr>
              <a:t>delimiterMatching()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1676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Push to the stack an open delimiter and pop it from the stack when appropriate close delemiter is detected in input string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2362200"/>
            <a:ext cx="1600200" cy="762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0480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30480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8200" y="38862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2362200"/>
            <a:ext cx="3200400" cy="838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0200" y="3048000"/>
            <a:ext cx="3048000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377475-347A-4689-9653-B4B0BEAE5B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914400"/>
            <a:ext cx="62245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00200" y="5486400"/>
            <a:ext cx="6181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Figure 4-2 Processing the statement </a:t>
            </a:r>
            <a:r>
              <a:rPr lang="en-US" sz="1600" b="1">
                <a:latin typeface="Courier New" pitchFamily="49" charset="0"/>
              </a:rPr>
              <a:t>s=t[5]+u/(v*(w+y));</a:t>
            </a:r>
            <a:r>
              <a:rPr lang="en-US" sz="1600" b="1"/>
              <a:t> </a:t>
            </a:r>
          </a:p>
          <a:p>
            <a:r>
              <a:rPr lang="en-US" sz="1600" b="1"/>
              <a:t>                 with the algorithm </a:t>
            </a:r>
            <a:r>
              <a:rPr lang="en-US" sz="1600" b="1">
                <a:latin typeface="Courier New" pitchFamily="49" charset="0"/>
              </a:rPr>
              <a:t>delimiterMatching()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95400" y="5791200"/>
            <a:ext cx="64940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example of adding string numbers </a:t>
            </a:r>
            <a:r>
              <a:rPr lang="en-US" b="1" dirty="0" smtClean="0"/>
              <a:t>“592” </a:t>
            </a:r>
            <a:r>
              <a:rPr lang="en-US" b="1" dirty="0"/>
              <a:t>and </a:t>
            </a:r>
            <a:r>
              <a:rPr lang="en-US" b="1" dirty="0" smtClean="0"/>
              <a:t>“3784”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using stacks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08660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910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0000"/>
                </a:solidFill>
              </a:rPr>
              <a:t>Carry=1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141787"/>
            <a:ext cx="2286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Pop all elements in this stack to make the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0000"/>
                </a:solidFill>
              </a:rPr>
              <a:t>Carry=1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693987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Carry=0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</a:rPr>
              <a:t>Carry=0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89058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676400" y="1524000"/>
            <a:ext cx="5301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Adding 2 positive integral strings using </a:t>
            </a:r>
            <a:r>
              <a:rPr lang="en-US" b="1" dirty="0"/>
              <a:t>stacks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000125"/>
            <a:ext cx="7629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AEC7808-DA51-462A-86E9-9A7264CF41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(continued) –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558284"/>
            <a:ext cx="7010400" cy="37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Stacks in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java.util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554051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 </a:t>
            </a:r>
            <a:r>
              <a:rPr lang="en-US" sz="2000" b="1" dirty="0"/>
              <a:t>list of methods in </a:t>
            </a:r>
            <a:r>
              <a:rPr lang="en-US" sz="2000" b="1" dirty="0" err="1">
                <a:latin typeface="Courier New" pitchFamily="49" charset="0"/>
              </a:rPr>
              <a:t>java.util.Stack</a:t>
            </a:r>
            <a:r>
              <a:rPr lang="en-US" sz="2000" b="1" dirty="0"/>
              <a:t>; all methods from </a:t>
            </a:r>
            <a:br>
              <a:rPr lang="en-US" sz="2000" b="1" dirty="0"/>
            </a:br>
            <a:r>
              <a:rPr lang="en-US" sz="2000" b="1" dirty="0"/>
              <a:t>                   </a:t>
            </a:r>
            <a:r>
              <a:rPr lang="en-US" sz="2000" b="1" dirty="0">
                <a:latin typeface="Courier New" pitchFamily="49" charset="0"/>
              </a:rPr>
              <a:t>Vector</a:t>
            </a:r>
            <a:r>
              <a:rPr lang="en-US" sz="2000" b="1" dirty="0"/>
              <a:t> are inherited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2187714"/>
            <a:ext cx="82042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3152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38600" y="1219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subclass of the </a:t>
            </a:r>
            <a:r>
              <a:rPr lang="en-US" dirty="0" err="1" smtClean="0"/>
              <a:t>Vectior</a:t>
            </a:r>
            <a:r>
              <a:rPr lang="en-US" dirty="0" smtClean="0"/>
              <a:t> class, a dynamic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EB8B4CE-7028-4FBD-9D13-3E6F780F20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Stacks in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java.util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372612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create a stack using the </a:t>
            </a:r>
            <a:r>
              <a:rPr lang="en-US" sz="2400" dirty="0" err="1" smtClean="0"/>
              <a:t>java.util.LinkedList</a:t>
            </a:r>
            <a:r>
              <a:rPr lang="en-US" sz="2400" dirty="0" smtClean="0"/>
              <a:t> with attentions: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Use the method </a:t>
            </a:r>
            <a:r>
              <a:rPr lang="en-US" sz="2400" dirty="0" err="1" smtClean="0">
                <a:solidFill>
                  <a:srgbClr val="0000CC"/>
                </a:solidFill>
              </a:rPr>
              <a:t>addFirst</a:t>
            </a:r>
            <a:r>
              <a:rPr lang="en-US" sz="2400" dirty="0" smtClean="0">
                <a:solidFill>
                  <a:srgbClr val="0000CC"/>
                </a:solidFill>
              </a:rPr>
              <a:t>(x) and remove(), </a:t>
            </a:r>
            <a:r>
              <a:rPr lang="en-US" sz="2400" dirty="0" err="1" smtClean="0">
                <a:solidFill>
                  <a:srgbClr val="0000CC"/>
                </a:solidFill>
              </a:rPr>
              <a:t>removeFirst</a:t>
            </a:r>
            <a:r>
              <a:rPr lang="en-US" sz="2400" dirty="0" smtClean="0">
                <a:solidFill>
                  <a:srgbClr val="0000CC"/>
                </a:solidFill>
              </a:rPr>
              <a:t>() only</a:t>
            </a:r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 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 Use the method add(x), </a:t>
            </a:r>
            <a:r>
              <a:rPr lang="en-US" sz="2400" dirty="0" err="1" smtClean="0">
                <a:solidFill>
                  <a:srgbClr val="FF0000"/>
                </a:solidFill>
              </a:rPr>
              <a:t>addLast</a:t>
            </a:r>
            <a:r>
              <a:rPr lang="en-US" sz="2400" dirty="0" smtClean="0">
                <a:solidFill>
                  <a:srgbClr val="FF0000"/>
                </a:solidFill>
              </a:rPr>
              <a:t>(x) and </a:t>
            </a:r>
            <a:r>
              <a:rPr lang="en-US" sz="2400" dirty="0" err="1" smtClean="0">
                <a:solidFill>
                  <a:srgbClr val="FF0000"/>
                </a:solidFill>
              </a:rPr>
              <a:t>removeLast</a:t>
            </a:r>
            <a:r>
              <a:rPr lang="en-US" sz="2400" dirty="0" smtClean="0">
                <a:solidFill>
                  <a:srgbClr val="FF0000"/>
                </a:solidFill>
              </a:rPr>
              <a:t>() only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sz="2400" dirty="0" smtClean="0"/>
              <a:t>Evaluating a simple postfix expression using stack.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99267"/>
            <a:ext cx="6858000" cy="33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20574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StringTokenizer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457200" y="3733800"/>
            <a:ext cx="22860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58" y="1066800"/>
            <a:ext cx="85972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923925"/>
            <a:ext cx="8153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Stack: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/>
          <a:lstStyle/>
          <a:p>
            <a:r>
              <a:rPr lang="en-US" dirty="0" smtClean="0"/>
              <a:t>Evaluating a simple postfix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162800" cy="274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953000"/>
            <a:ext cx="830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 yourself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solidFill>
                  <a:srgbClr val="FF0000"/>
                </a:solidFill>
              </a:rPr>
              <a:t>Implement a program that will evaluate a prefix expression(</a:t>
            </a:r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err="1" smtClean="0">
                <a:solidFill>
                  <a:srgbClr val="FF0000"/>
                </a:solidFill>
              </a:rPr>
              <a:t>PrefixEvaluator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arenBoth"/>
            </a:pPr>
            <a:r>
              <a:rPr lang="en-US" sz="1600" dirty="0" smtClean="0">
                <a:solidFill>
                  <a:srgbClr val="FF0000"/>
                </a:solidFill>
              </a:rPr>
              <a:t>Implement a program for exiting a maze (refer to the textbook)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eaLnBrk="1" hangingPunct="1"/>
            <a:r>
              <a:rPr lang="en-US" b="1" dirty="0" smtClean="0"/>
              <a:t>Where a queue should be used?</a:t>
            </a:r>
          </a:p>
          <a:p>
            <a:pPr lvl="1" eaLnBrk="1" hangingPunct="1"/>
            <a:r>
              <a:rPr lang="en-US" dirty="0" smtClean="0"/>
              <a:t>A queue should be used when processing order of data is the same as creating order.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 eaLnBrk="1" hangingPunct="1"/>
            <a:r>
              <a:rPr lang="en-US" dirty="0" smtClean="0"/>
              <a:t>Printing server: A program receives all printing requirements in a network environment.</a:t>
            </a:r>
          </a:p>
          <a:p>
            <a:pPr lvl="2" eaLnBrk="1" hangingPunct="1"/>
            <a:r>
              <a:rPr lang="en-US" dirty="0" smtClean="0"/>
              <a:t>Traversing a tree, a graph (next lectures).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88D58DC4-C209-4559-8CEA-DE4358C9C68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2- Queues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queue</a:t>
            </a:r>
            <a:r>
              <a:rPr lang="en-US" i="1" dirty="0" smtClean="0"/>
              <a:t> </a:t>
            </a:r>
            <a:r>
              <a:rPr lang="en-US" dirty="0" smtClean="0"/>
              <a:t>is a waiting line that grows by adding elements to its end and shrinks by taking elements from its front</a:t>
            </a:r>
          </a:p>
          <a:p>
            <a:pPr eaLnBrk="1" hangingPunct="1"/>
            <a:r>
              <a:rPr lang="en-US" dirty="0" smtClean="0"/>
              <a:t>A queue is a structure in which both ends are used: </a:t>
            </a:r>
          </a:p>
          <a:p>
            <a:pPr lvl="1" eaLnBrk="1" hangingPunct="1"/>
            <a:r>
              <a:rPr lang="en-US" dirty="0" smtClean="0"/>
              <a:t>One for adding new elements </a:t>
            </a:r>
          </a:p>
          <a:p>
            <a:pPr lvl="1" eaLnBrk="1" hangingPunct="1"/>
            <a:r>
              <a:rPr lang="en-US" dirty="0" smtClean="0"/>
              <a:t>One for removing them</a:t>
            </a:r>
          </a:p>
          <a:p>
            <a:pPr eaLnBrk="1" hangingPunct="1"/>
            <a:r>
              <a:rPr lang="en-US" dirty="0" smtClean="0"/>
              <a:t>A queue is an </a:t>
            </a:r>
            <a:r>
              <a:rPr lang="en-US" b="1" dirty="0" smtClean="0"/>
              <a:t>FIFO</a:t>
            </a:r>
            <a:r>
              <a:rPr lang="en-US" i="1" dirty="0" smtClean="0"/>
              <a:t> </a:t>
            </a:r>
            <a:r>
              <a:rPr lang="en-US" dirty="0" smtClean="0"/>
              <a:t>structure: first in/first out</a:t>
            </a:r>
          </a:p>
          <a:p>
            <a:pPr eaLnBrk="1" hangingPunct="1"/>
            <a:r>
              <a:rPr lang="en-US" dirty="0" smtClean="0"/>
              <a:t>Where a queue should be used?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1143000"/>
            <a:ext cx="411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674813"/>
            <a:ext cx="41148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1219200"/>
            <a:ext cx="4572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438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1371600"/>
            <a:ext cx="10668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DF072B1-9308-4991-B770-62DC8A6D2DE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operations are needed to properly manage a queue: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clear() </a:t>
            </a:r>
            <a:r>
              <a:rPr lang="en-US" smtClean="0"/>
              <a:t>— Clear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isEmpty() </a:t>
            </a:r>
            <a:r>
              <a:rPr lang="en-US" smtClean="0"/>
              <a:t>— Check to see if the queue is empty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enqueue(el)</a:t>
            </a:r>
            <a:r>
              <a:rPr lang="en-US" i="1" smtClean="0"/>
              <a:t> </a:t>
            </a:r>
            <a:r>
              <a:rPr lang="en-US" smtClean="0"/>
              <a:t>— Put the element </a:t>
            </a:r>
            <a:r>
              <a:rPr lang="en-US" i="1" smtClean="0"/>
              <a:t>el </a:t>
            </a:r>
            <a:r>
              <a:rPr lang="en-US" smtClean="0"/>
              <a:t>at the end of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dequeue() </a:t>
            </a:r>
            <a:r>
              <a:rPr lang="en-US" smtClean="0"/>
              <a:t>— Take the first element from the queue</a:t>
            </a:r>
          </a:p>
          <a:p>
            <a:pPr lvl="1" eaLnBrk="1" hangingPunct="1"/>
            <a:r>
              <a:rPr lang="en-US" i="1" smtClean="0">
                <a:solidFill>
                  <a:srgbClr val="0000CC"/>
                </a:solidFill>
              </a:rPr>
              <a:t>firstEl() </a:t>
            </a:r>
            <a:r>
              <a:rPr lang="en-US" smtClean="0"/>
              <a:t>— Return the first element in the queue without removing 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2A4308C-ECA7-48C2-BB33-97C5C2D6A77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671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4-8 A series of operations executed on a queue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262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4343400" y="3276600"/>
            <a:ext cx="6096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Select a linear storage </a:t>
            </a:r>
            <a:r>
              <a:rPr lang="en-US" dirty="0" smtClean="0">
                <a:sym typeface="Wingdings" pitchFamily="2" charset="2"/>
              </a:rPr>
              <a:t> array/ linked list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If an array is used: To avoid shift elements when an element is pick out, use circular mechanism for pushing in and picking out an element.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If a linked list is used: </a:t>
            </a:r>
          </a:p>
          <a:p>
            <a:pPr lvl="2" eaLnBrk="1" hangingPunct="1">
              <a:defRPr/>
            </a:pPr>
            <a:r>
              <a:rPr lang="en-US" dirty="0" err="1" smtClean="0">
                <a:sym typeface="Wingdings" pitchFamily="2" charset="2"/>
              </a:rPr>
              <a:t>Enqueue</a:t>
            </a:r>
            <a:r>
              <a:rPr lang="en-US" dirty="0" smtClean="0">
                <a:sym typeface="Wingdings" pitchFamily="2" charset="2"/>
              </a:rPr>
              <a:t>: Add to the last</a:t>
            </a:r>
          </a:p>
          <a:p>
            <a:pPr lvl="2" eaLnBrk="1" hangingPunct="1">
              <a:defRPr/>
            </a:pPr>
            <a:r>
              <a:rPr lang="en-US" dirty="0" err="1" smtClean="0">
                <a:sym typeface="Wingdings" pitchFamily="2" charset="2"/>
              </a:rPr>
              <a:t>Dequeue</a:t>
            </a:r>
            <a:r>
              <a:rPr lang="en-US" dirty="0" smtClean="0">
                <a:sym typeface="Wingdings" pitchFamily="2" charset="2"/>
              </a:rPr>
              <a:t>: Remove first </a:t>
            </a:r>
          </a:p>
          <a:p>
            <a:pPr eaLnBrk="1" hangingPunct="1">
              <a:defRPr/>
            </a:pPr>
            <a:r>
              <a:rPr lang="en-US" dirty="0" err="1" smtClean="0">
                <a:sym typeface="Wingdings" pitchFamily="2" charset="2"/>
              </a:rPr>
              <a:t>Inplement</a:t>
            </a:r>
            <a:r>
              <a:rPr lang="en-US" dirty="0" smtClean="0">
                <a:sym typeface="Wingdings" pitchFamily="2" charset="2"/>
              </a:rPr>
              <a:t> all basic operations: </a:t>
            </a:r>
          </a:p>
          <a:p>
            <a:pPr marL="346075" lvl="1" eaLnBrk="1" hangingPunct="1">
              <a:buFontTx/>
              <a:buNone/>
              <a:defRPr/>
            </a:pPr>
            <a:r>
              <a:rPr lang="en-US" i="1" dirty="0" smtClean="0">
                <a:solidFill>
                  <a:srgbClr val="0000CC"/>
                </a:solidFill>
              </a:rPr>
              <a:t>clear() , </a:t>
            </a:r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00CC"/>
                </a:solidFill>
              </a:rPr>
              <a:t>enqueue</a:t>
            </a:r>
            <a:r>
              <a:rPr lang="en-US" i="1" dirty="0" smtClean="0">
                <a:solidFill>
                  <a:srgbClr val="0000CC"/>
                </a:solidFill>
              </a:rPr>
              <a:t>(el)</a:t>
            </a:r>
            <a:r>
              <a:rPr lang="en-US" i="1" dirty="0" smtClean="0"/>
              <a:t> , </a:t>
            </a:r>
            <a:r>
              <a:rPr lang="en-US" i="1" dirty="0" err="1" smtClean="0">
                <a:solidFill>
                  <a:srgbClr val="0000CC"/>
                </a:solidFill>
              </a:rPr>
              <a:t>dequeue</a:t>
            </a:r>
            <a:r>
              <a:rPr lang="en-US" i="1" dirty="0" smtClean="0">
                <a:solidFill>
                  <a:srgbClr val="0000CC"/>
                </a:solidFill>
              </a:rPr>
              <a:t>() , </a:t>
            </a:r>
            <a:r>
              <a:rPr lang="en-US" i="1" dirty="0" err="1" smtClean="0">
                <a:solidFill>
                  <a:srgbClr val="0000CC"/>
                </a:solidFill>
              </a:rPr>
              <a:t>firstEl</a:t>
            </a:r>
            <a:r>
              <a:rPr lang="en-US" i="1" dirty="0" smtClean="0">
                <a:solidFill>
                  <a:srgbClr val="0000CC"/>
                </a:solidFill>
              </a:rPr>
              <a:t>()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The </a:t>
            </a:r>
            <a:r>
              <a:rPr lang="en-US" sz="2400" dirty="0" err="1" smtClean="0"/>
              <a:t>follwing</a:t>
            </a:r>
            <a:r>
              <a:rPr lang="en-US" sz="2400" dirty="0" smtClean="0"/>
              <a:t> slides will depict queues using a circular array and a linked list as a pool for storing its elements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9AA187C-3520-4AF2-85CA-69BFD9B83120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Queue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9AA187C-3520-4AF2-85CA-69BFD9B83120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1295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9"/>
                <a:gridCol w="4066674"/>
                <a:gridCol w="351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505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(1) Use the </a:t>
            </a:r>
            <a:r>
              <a:rPr lang="en-US" dirty="0" err="1" smtClean="0">
                <a:solidFill>
                  <a:srgbClr val="0000CC"/>
                </a:solidFill>
              </a:rPr>
              <a:t>java.util.LinkedList</a:t>
            </a:r>
            <a:r>
              <a:rPr lang="en-US" dirty="0" smtClean="0">
                <a:solidFill>
                  <a:srgbClr val="0000CC"/>
                </a:solidFill>
              </a:rPr>
              <a:t> object as a queue: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Use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addFirst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(x) and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removeLast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() only OR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addLast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(x),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removeFirst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() only</a:t>
            </a:r>
          </a:p>
          <a:p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(2) Use the </a:t>
            </a:r>
            <a:r>
              <a:rPr lang="en-US" dirty="0" err="1" smtClean="0">
                <a:solidFill>
                  <a:srgbClr val="0000CC"/>
                </a:solidFill>
                <a:sym typeface="Wingdings" pitchFamily="2" charset="2"/>
              </a:rPr>
              <a:t>java.util.ArrayDeque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762000"/>
            <a:ext cx="597217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45AE7074-CF6C-4CD9-AC8B-103B6957E5E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0" y="5638800"/>
            <a:ext cx="586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Figure 4-9 Two possible configurations in an array implementation </a:t>
            </a:r>
            <a:br>
              <a:rPr lang="en-US" sz="1400" b="1"/>
            </a:br>
            <a:r>
              <a:rPr lang="en-US" sz="1400" b="1"/>
              <a:t>                  of a queue when the queue is full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762000"/>
            <a:ext cx="24384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an array is used to store elements of a queue the 2 indexes must be used to mark the beginning and the last positions.</a:t>
            </a:r>
          </a:p>
          <a:p>
            <a:pPr>
              <a:defRPr/>
            </a:pPr>
            <a:endParaRPr lang="en-US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If we do not want to shift elements when an element is pick out the queue then a </a:t>
            </a:r>
            <a:r>
              <a:rPr lang="en-US" b="1" u="sng">
                <a:solidFill>
                  <a:srgbClr val="0000CC"/>
                </a:solidFill>
              </a:rPr>
              <a:t>circular mechanism </a:t>
            </a:r>
            <a:r>
              <a:rPr lang="en-US">
                <a:solidFill>
                  <a:srgbClr val="0000CC"/>
                </a:solidFill>
              </a:rPr>
              <a:t>is used.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 What configuration will describe the queue is full?</a:t>
            </a:r>
            <a:r>
              <a:rPr 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8288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Circular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90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66179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13" y="2667000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21359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Add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21880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A218BC34-7F37-4BD2-8CDE-D4F9732F21A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Intro: How to exit a maze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3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To proceed by trial and error  </a:t>
            </a:r>
            <a:r>
              <a:rPr lang="en-US" sz="2400" smtClean="0">
                <a:sym typeface="Wingdings" pitchFamily="2" charset="2"/>
              </a:rPr>
              <a:t></a:t>
            </a:r>
            <a:r>
              <a:rPr lang="en-US" sz="2400" smtClean="0"/>
              <a:t>Stack: a way to exit a maze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1752600"/>
            <a:ext cx="346075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28600" y="1905000"/>
            <a:ext cx="3048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5334000"/>
            <a:ext cx="304800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82F74B3-0FBD-4856-B7CD-7BB701692AA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58950" y="5241925"/>
            <a:ext cx="555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4-10 Array implementation of a queue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66800"/>
            <a:ext cx="799941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8290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6D692EFF-7C7B-483E-85AE-7B5D54863A2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4-10 Array implementation of a queue (continued)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02005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16002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The queue is full or empty </a:t>
            </a:r>
            <a:r>
              <a:rPr lang="en-US" sz="1600">
                <a:solidFill>
                  <a:srgbClr val="0000CC"/>
                </a:solidFill>
                <a:sym typeface="Wingdings" pitchFamily="2" charset="2"/>
              </a:rPr>
              <a:t> Add to the position 0, c</a:t>
            </a:r>
            <a:r>
              <a:rPr lang="en-US" sz="1600">
                <a:solidFill>
                  <a:srgbClr val="0000CC"/>
                </a:solidFill>
              </a:rPr>
              <a:t>ircular 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A8776A8-5D21-4AEA-96C4-016510650FA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3000" y="4964113"/>
            <a:ext cx="7008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4-10 Array implementation of a queue (continued)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295400"/>
            <a:ext cx="80391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1839913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In case of only one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97113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In case of first in the end of array </a:t>
            </a:r>
            <a:r>
              <a:rPr lang="en-US" sz="1600">
                <a:solidFill>
                  <a:srgbClr val="0000CC"/>
                </a:solidFill>
                <a:sym typeface="Wingdings" pitchFamily="2" charset="2"/>
              </a:rPr>
              <a:t> circular increaseing</a:t>
            </a:r>
            <a:endParaRPr lang="en-US" sz="160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7543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CC"/>
                </a:solidFill>
              </a:rPr>
              <a:t>Normal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254BF7FD-CD42-4538-8DC4-7D199F125FA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76400" y="4251325"/>
            <a:ext cx="614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4-11 Linked list implementation of a queue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1065213"/>
            <a:ext cx="807878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D3660A8D-F5A0-4F62-8EB5-6FBF4207410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62000" y="4116388"/>
            <a:ext cx="759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4-11 Linked list implementation of a queue (continued)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219200"/>
            <a:ext cx="802005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4DA43EA-016D-46BD-AD08-E97D234D90A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4953000"/>
            <a:ext cx="856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4-12 A series of operations executed on an abstract queue (a) and the </a:t>
            </a:r>
            <a:br>
              <a:rPr lang="en-US" b="1"/>
            </a:br>
            <a:r>
              <a:rPr lang="en-US" b="1"/>
              <a:t>                    stack implemented with an array (b) and with a linked list (c)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389938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3478BAA0-9206-4522-A7BB-CDCDCC9D310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Queues (continued)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81200"/>
          </a:xfrm>
        </p:spPr>
        <p:txBody>
          <a:bodyPr/>
          <a:lstStyle/>
          <a:p>
            <a:pPr eaLnBrk="1" hangingPunct="1"/>
            <a:r>
              <a:rPr lang="en-US" smtClean="0"/>
              <a:t>In </a:t>
            </a:r>
            <a:r>
              <a:rPr lang="en-US" b="1" smtClean="0"/>
              <a:t>queuing theory</a:t>
            </a:r>
            <a:r>
              <a:rPr lang="en-US" smtClean="0"/>
              <a:t>, various scenarios are analyzed and models are built that use queues for processing requests or other information in a predetermined sequence (order)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97841E8-4760-4047-9B16-6D2414BFCFB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3- Priority Queues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534400" cy="4343400"/>
          </a:xfrm>
        </p:spPr>
        <p:txBody>
          <a:bodyPr/>
          <a:lstStyle/>
          <a:p>
            <a:pPr marL="339725" indent="-339725" eaLnBrk="1" hangingPunct="1"/>
            <a:r>
              <a:rPr lang="en-US" sz="2200" b="1" dirty="0" smtClean="0"/>
              <a:t>Priority</a:t>
            </a:r>
            <a:r>
              <a:rPr lang="en-US" sz="2200" dirty="0" smtClean="0"/>
              <a:t>: External factor is applied on each data object. It is commonly an integer.</a:t>
            </a:r>
          </a:p>
          <a:p>
            <a:r>
              <a:rPr lang="en-US" sz="2200" dirty="0" smtClean="0"/>
              <a:t>Priority queue is a queue containing priority-assigned objects </a:t>
            </a:r>
          </a:p>
          <a:p>
            <a:r>
              <a:rPr lang="en-US" sz="2200" dirty="0" smtClean="0"/>
              <a:t>When an data object is en-queued, it will be put to a suitable position and the object with highest priority will be de-queued.</a:t>
            </a:r>
          </a:p>
          <a:p>
            <a:r>
              <a:rPr lang="en-US" sz="2200" dirty="0" smtClean="0"/>
              <a:t>Priority queue is viewed as an ordered list.</a:t>
            </a:r>
          </a:p>
          <a:p>
            <a:pPr marL="339725" indent="-339725" eaLnBrk="1" hangingPunct="1"/>
            <a:r>
              <a:rPr lang="en-US" sz="2200" dirty="0" smtClean="0"/>
              <a:t>A </a:t>
            </a:r>
            <a:r>
              <a:rPr lang="en-US" sz="2200" b="1" dirty="0" smtClean="0"/>
              <a:t>priority queue</a:t>
            </a:r>
            <a:r>
              <a:rPr lang="en-US" sz="2200" dirty="0" smtClean="0"/>
              <a:t> can be assigned to enable a particular process, or event, to be executed out of sequence without affecting overall system operation (</a:t>
            </a:r>
            <a:r>
              <a:rPr lang="en-US" sz="2200" b="1" dirty="0" smtClean="0"/>
              <a:t>operating systems</a:t>
            </a:r>
            <a:r>
              <a:rPr lang="en-US" sz="2200" dirty="0" smtClean="0"/>
              <a:t>) </a:t>
            </a:r>
          </a:p>
          <a:p>
            <a:pPr marL="339725" indent="-339725" eaLnBrk="1" hangingPunct="1"/>
            <a:r>
              <a:rPr lang="en-US" sz="2200" dirty="0" smtClean="0"/>
              <a:t>In priority queues, elements are de-queued according to their priority and their current queue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85E79EB-C193-4348-88F2-40098E02FAB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Priority Queues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Priority queues can be represented by two variations of linked lists:</a:t>
            </a:r>
          </a:p>
          <a:p>
            <a:pPr lvl="1" eaLnBrk="1" hangingPunct="1"/>
            <a:r>
              <a:rPr lang="en-US" smtClean="0"/>
              <a:t>All elements are entry ordered based on their priorities.</a:t>
            </a:r>
          </a:p>
          <a:p>
            <a:pPr lvl="1" eaLnBrk="1" hangingPunct="1"/>
            <a:r>
              <a:rPr lang="en-US" smtClean="0"/>
              <a:t>Order is maintained by putting a new element </a:t>
            </a:r>
            <a:br>
              <a:rPr lang="en-US" smtClean="0"/>
            </a:br>
            <a:r>
              <a:rPr lang="en-US" smtClean="0"/>
              <a:t>in its proper position according to its priority ( </a:t>
            </a:r>
            <a:r>
              <a:rPr lang="en-US" smtClean="0">
                <a:solidFill>
                  <a:srgbClr val="0000CC"/>
                </a:solidFill>
              </a:rPr>
              <a:t>the enqueue operation must be modified to satisfy this criterion</a:t>
            </a:r>
            <a:r>
              <a:rPr lang="en-US" smtClean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2BB5E27-3EF6-42C6-9812-0B859ECB073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Case Study: Exiting a Maze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810000" y="2590800"/>
            <a:ext cx="5105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Figure 4-15 (a) A mouse in a maze; </a:t>
            </a:r>
          </a:p>
          <a:p>
            <a:r>
              <a:rPr lang="en-US" sz="2000" b="1"/>
              <a:t>(b) two-dimensional character                     array representing this situation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38613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0" y="9144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1: wall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0: passage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e: exit</a:t>
            </a:r>
          </a:p>
          <a:p>
            <a:pPr>
              <a:defRPr/>
            </a:pPr>
            <a:r>
              <a:rPr lang="en-US">
                <a:solidFill>
                  <a:srgbClr val="0000CC"/>
                </a:solidFill>
              </a:rPr>
              <a:t>m: mouse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810000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0000CC"/>
                </a:solidFill>
              </a:rPr>
              <a:t>Ý tưởng: Ô nào đã xét rồi thì đánh dấu để không quay trở lại nữa</a:t>
            </a:r>
          </a:p>
          <a:p>
            <a:pPr>
              <a:buFontTx/>
              <a:buChar char="-"/>
              <a:defRPr/>
            </a:pPr>
            <a:r>
              <a:rPr lang="en-US" sz="1600">
                <a:solidFill>
                  <a:srgbClr val="0000CC"/>
                </a:solidFill>
              </a:rPr>
              <a:t>Điểm bắt đầu vào stack</a:t>
            </a:r>
          </a:p>
          <a:p>
            <a:pPr>
              <a:buFontTx/>
              <a:buChar char="-"/>
              <a:defRPr/>
            </a:pPr>
            <a:r>
              <a:rPr lang="en-US" sz="1600">
                <a:solidFill>
                  <a:srgbClr val="0000CC"/>
                </a:solidFill>
              </a:rPr>
              <a:t>Khi chưa tìm thấy lối ra thì</a:t>
            </a:r>
          </a:p>
          <a:p>
            <a:pPr lvl="1">
              <a:defRPr/>
            </a:pPr>
            <a:r>
              <a:rPr lang="en-US" sz="1600">
                <a:solidFill>
                  <a:srgbClr val="0000CC"/>
                </a:solidFill>
              </a:rPr>
              <a:t>-Đánh dấu diểm này là xét rồi</a:t>
            </a:r>
          </a:p>
          <a:p>
            <a:pPr lvl="1">
              <a:defRPr/>
            </a:pPr>
            <a:r>
              <a:rPr lang="en-US" sz="1600">
                <a:solidFill>
                  <a:srgbClr val="0000CC"/>
                </a:solidFill>
              </a:rPr>
              <a:t>-Cất các ô có thể đi kề chung quanh ô hiện hành vào stack</a:t>
            </a:r>
          </a:p>
          <a:p>
            <a:pPr lvl="1">
              <a:defRPr/>
            </a:pPr>
            <a:r>
              <a:rPr lang="en-US" sz="1600">
                <a:solidFill>
                  <a:srgbClr val="0000CC"/>
                </a:solidFill>
              </a:rPr>
              <a:t>-Nếu stack trống </a:t>
            </a:r>
            <a:r>
              <a:rPr lang="en-US" sz="1600">
                <a:solidFill>
                  <a:srgbClr val="0000CC"/>
                </a:solidFill>
                <a:sym typeface="Wingdings" pitchFamily="2" charset="2"/>
              </a:rPr>
              <a:t> Thất bại</a:t>
            </a:r>
          </a:p>
          <a:p>
            <a:pPr lvl="1">
              <a:defRPr/>
            </a:pPr>
            <a:r>
              <a:rPr lang="en-US" sz="1600">
                <a:solidFill>
                  <a:srgbClr val="0000CC"/>
                </a:solidFill>
                <a:sym typeface="Wingdings" pitchFamily="2" charset="2"/>
              </a:rPr>
              <a:t>-Ngược lại </a:t>
            </a:r>
            <a:r>
              <a:rPr lang="en-US" sz="1600">
                <a:solidFill>
                  <a:srgbClr val="0000CC"/>
                </a:solidFill>
              </a:rPr>
              <a:t>lấy trong stack ra 1 ô để làm điểm hiện hành</a:t>
            </a:r>
          </a:p>
          <a:p>
            <a:pPr lvl="1">
              <a:defRPr/>
            </a:pPr>
            <a:r>
              <a:rPr lang="en-US" sz="1600">
                <a:solidFill>
                  <a:srgbClr val="0000CC"/>
                </a:solidFill>
              </a:rPr>
              <a:t>(Code: page 161)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BAF3EA2-1165-42CB-8850-75D43E9D11D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Discuss the following topics: </a:t>
            </a:r>
          </a:p>
          <a:p>
            <a:pPr eaLnBrk="1" hangingPunct="1">
              <a:buNone/>
            </a:pPr>
            <a:r>
              <a:rPr lang="en-US" dirty="0" smtClean="0"/>
              <a:t>1- Stacks</a:t>
            </a:r>
          </a:p>
          <a:p>
            <a:pPr eaLnBrk="1" hangingPunct="1">
              <a:buNone/>
            </a:pPr>
            <a:r>
              <a:rPr lang="en-US" dirty="0" smtClean="0"/>
              <a:t>2- Queues</a:t>
            </a:r>
          </a:p>
          <a:p>
            <a:pPr eaLnBrk="1" hangingPunct="1">
              <a:buNone/>
            </a:pPr>
            <a:r>
              <a:rPr lang="en-US" dirty="0" smtClean="0"/>
              <a:t>3- Priority Queues</a:t>
            </a:r>
          </a:p>
          <a:p>
            <a:pPr eaLnBrk="1" hangingPunct="1"/>
            <a:r>
              <a:rPr lang="en-US" dirty="0" smtClean="0"/>
              <a:t>Case Study: Exiting a Maze </a:t>
            </a:r>
            <a:r>
              <a:rPr lang="en-US" dirty="0" smtClean="0">
                <a:sym typeface="Wingdings" pitchFamily="2" charset="2"/>
              </a:rPr>
              <a:t> In the textbook</a:t>
            </a:r>
            <a:endParaRPr lang="en-US" dirty="0" smtClean="0"/>
          </a:p>
          <a:p>
            <a:pPr eaLnBrk="1" hangingPunct="1">
              <a:buFont typeface="Wingdings" pitchFamily="2" charset="2"/>
              <a:buChar char="è"/>
            </a:pPr>
            <a:r>
              <a:rPr lang="en-US" dirty="0" smtClean="0">
                <a:sym typeface="Wingdings" pitchFamily="2" charset="2"/>
              </a:rPr>
              <a:t>They are </a:t>
            </a:r>
            <a:r>
              <a:rPr lang="en-US" smtClean="0">
                <a:sym typeface="Wingdings" pitchFamily="2" charset="2"/>
              </a:rPr>
              <a:t>restricted lists:</a:t>
            </a:r>
            <a:endParaRPr lang="en-US" dirty="0" smtClean="0">
              <a:sym typeface="Wingdings" pitchFamily="2" charset="2"/>
            </a:endParaRP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Restricting their number of elements and/or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Restricting operations on them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LO2.1  Define stack and queue.</a:t>
            </a:r>
          </a:p>
          <a:p>
            <a:r>
              <a:rPr lang="en-US" dirty="0" smtClean="0"/>
              <a:t>LO2.2  List and demonstrate the operations common to stacks and queues.</a:t>
            </a:r>
          </a:p>
          <a:p>
            <a:r>
              <a:rPr lang="en-US" dirty="0" smtClean="0"/>
              <a:t>LO2.3  Describe specific tasks to which stacks and queues are suited.</a:t>
            </a:r>
          </a:p>
          <a:p>
            <a:r>
              <a:rPr lang="en-US" dirty="0" smtClean="0"/>
              <a:t>LO2.4  Apply stacks to a specific application.</a:t>
            </a:r>
          </a:p>
          <a:p>
            <a:r>
              <a:rPr lang="en-US" dirty="0" smtClean="0"/>
              <a:t>LO2.5  Apply queues to a specific application.</a:t>
            </a:r>
          </a:p>
          <a:p>
            <a:r>
              <a:rPr lang="en-US" dirty="0" smtClean="0"/>
              <a:t>LO2.6  Write programs to implement stack and queue in Java programming language.</a:t>
            </a:r>
          </a:p>
          <a:p>
            <a:r>
              <a:rPr lang="en-US" dirty="0" smtClean="0"/>
              <a:t>LO2.7  Define and explain the need of priority queue.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880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1358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516868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9624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648200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►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E8EC2556-84AA-4CFF-A660-B299101F6E4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</a:t>
            </a:r>
            <a:r>
              <a:rPr lang="en-US" i="1" smtClean="0"/>
              <a:t> </a:t>
            </a:r>
            <a:r>
              <a:rPr lang="en-US" smtClean="0"/>
              <a:t>is a linear data structure that can be accessed at only one of its ends for storing and retrieving data.</a:t>
            </a:r>
          </a:p>
          <a:p>
            <a:pPr eaLnBrk="1" hangingPunct="1"/>
            <a:r>
              <a:rPr lang="en-US" smtClean="0"/>
              <a:t>A stack is called an LIFO</a:t>
            </a:r>
            <a:r>
              <a:rPr lang="en-US" i="1" smtClean="0"/>
              <a:t> </a:t>
            </a:r>
            <a:r>
              <a:rPr lang="en-US" smtClean="0"/>
              <a:t>structure: last in/first out.</a:t>
            </a:r>
          </a:p>
          <a:p>
            <a:pPr eaLnBrk="1" hangingPunct="1"/>
            <a:r>
              <a:rPr lang="en-US" smtClean="0"/>
              <a:t>A queue</a:t>
            </a:r>
            <a:r>
              <a:rPr lang="en-US" i="1" smtClean="0"/>
              <a:t> </a:t>
            </a:r>
            <a:r>
              <a:rPr lang="en-US" smtClean="0"/>
              <a:t>is a waiting line that grows by adding elements to its end and shrinks by taking elements from its front.</a:t>
            </a:r>
          </a:p>
          <a:p>
            <a:pPr eaLnBrk="1" hangingPunct="1"/>
            <a:r>
              <a:rPr lang="en-US" smtClean="0"/>
              <a:t>A queue is an FIFO</a:t>
            </a:r>
            <a:r>
              <a:rPr lang="en-US" i="1" smtClean="0"/>
              <a:t> </a:t>
            </a:r>
            <a:r>
              <a:rPr lang="en-US" smtClean="0"/>
              <a:t>structure: first in/first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FC8514A3-719D-4AF3-8B44-60E787BC980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Summary (continued)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 queuing theory, various scenarios are analyzed and models are built that use queues for processing requests or other information in a predetermined sequence (order).</a:t>
            </a:r>
          </a:p>
          <a:p>
            <a:pPr eaLnBrk="1" hangingPunct="1"/>
            <a:r>
              <a:rPr lang="en-US" smtClean="0"/>
              <a:t>A priority queue can be assigned to enable a particular process, or event, to be executed out of sequence without affecting overall system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3903C24-90F6-4709-9A68-1937CA62B45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Summary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priority queues, elements are dequeued according to their priority and their current </a:t>
            </a:r>
            <a:br>
              <a:rPr lang="en-US" smtClean="0"/>
            </a:br>
            <a:r>
              <a:rPr lang="en-US" smtClean="0"/>
              <a:t>queue position.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362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LO2.1  Define stack and queue.</a:t>
            </a:r>
          </a:p>
          <a:p>
            <a:pPr lvl="1"/>
            <a:r>
              <a:rPr lang="en-US" dirty="0" smtClean="0"/>
              <a:t>They are restricted lists in which add/remove operations are implemented in a specific way in which random accesses are not allowed.</a:t>
            </a:r>
          </a:p>
          <a:p>
            <a:pPr lvl="1"/>
            <a:r>
              <a:rPr lang="en-US" dirty="0" smtClean="0"/>
              <a:t>Stacks: Last In First Out lists (LIFO)</a:t>
            </a:r>
          </a:p>
          <a:p>
            <a:pPr lvl="1"/>
            <a:r>
              <a:rPr lang="en-US" dirty="0" smtClean="0"/>
              <a:t>Queues: First In First Out lists (FIFO)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LO2.2  List and demonstrate the operations common to stacks and queues.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429000"/>
          <a:ext cx="8686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962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</a:p>
                    <a:p>
                      <a:r>
                        <a:rPr lang="en-US" dirty="0" smtClean="0"/>
                        <a:t>push(x)</a:t>
                      </a:r>
                    </a:p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push(x)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Queue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enqueue</a:t>
                      </a:r>
                      <a:r>
                        <a:rPr lang="en-US" b="0" dirty="0" smtClean="0"/>
                        <a:t>(x)</a:t>
                      </a:r>
                    </a:p>
                    <a:p>
                      <a:r>
                        <a:rPr lang="en-US" b="0" dirty="0" err="1" smtClean="0"/>
                        <a:t>dequeue</a:t>
                      </a:r>
                      <a:r>
                        <a:rPr lang="en-US" b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enqueue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(x) O(1)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dequeue</a:t>
                      </a:r>
                      <a:r>
                        <a:rPr lang="en-US" dirty="0" smtClean="0">
                          <a:sym typeface="Wingdings" pitchFamily="2" charset="2"/>
                        </a:rPr>
                        <a:t>()  Shift up  O(n)  Improvement: circular array 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end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beginning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LO2.3  Describe specific tasks to which stacks and queues are suited.</a:t>
            </a:r>
          </a:p>
          <a:p>
            <a:pPr lvl="1"/>
            <a:r>
              <a:rPr lang="en-US" dirty="0" smtClean="0"/>
              <a:t>A stack is used when some data are processed in opposite order to created order.</a:t>
            </a:r>
          </a:p>
          <a:p>
            <a:pPr lvl="1">
              <a:buNone/>
            </a:pPr>
            <a:r>
              <a:rPr lang="en-US" dirty="0" smtClean="0"/>
              <a:t>Ex: Calculating a postfix expression, reverse printing an integral number, Exiting a maze,…</a:t>
            </a:r>
          </a:p>
          <a:p>
            <a:pPr lvl="1"/>
            <a:r>
              <a:rPr lang="en-US" dirty="0" smtClean="0"/>
              <a:t>A queue is used when some data are processed in the same order with created order but processing rate is slower than creating rate.</a:t>
            </a:r>
          </a:p>
          <a:p>
            <a:pPr lvl="1">
              <a:buNone/>
            </a:pPr>
            <a:r>
              <a:rPr lang="en-US" dirty="0" smtClean="0"/>
              <a:t>Ex: A printing server can receive printing requests from some clients but they can not server concurrently and immediately. All waiting requests are stored in a queue.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: Stacks and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95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LO2.7  Define and explain the need of priority queue.</a:t>
            </a:r>
          </a:p>
          <a:p>
            <a:r>
              <a:rPr lang="en-US" b="1" dirty="0" smtClean="0"/>
              <a:t>Priority</a:t>
            </a:r>
            <a:r>
              <a:rPr lang="en-US" dirty="0" smtClean="0"/>
              <a:t>: External factor is applied on each data object. It is commonly an integer.</a:t>
            </a:r>
          </a:p>
          <a:p>
            <a:r>
              <a:rPr lang="en-US" dirty="0" smtClean="0"/>
              <a:t>Priority queue is a queue containing priority-assigned objects </a:t>
            </a:r>
          </a:p>
          <a:p>
            <a:r>
              <a:rPr lang="en-US" dirty="0" smtClean="0"/>
              <a:t>When an data object is en-queued, it will be put to a suitable position and the object with highest priority will be de-queued.</a:t>
            </a:r>
          </a:p>
          <a:p>
            <a:r>
              <a:rPr lang="en-US" dirty="0" smtClean="0"/>
              <a:t>Priority queue is viewed as an ordered list.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2- Stack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Nếu</a:t>
            </a:r>
            <a:r>
              <a:rPr lang="en-US" dirty="0" smtClean="0"/>
              <a:t> DSLK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stack,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stack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–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6- 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do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7-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smtClean="0"/>
              <a:t>queue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8- </a:t>
            </a:r>
            <a:r>
              <a:rPr lang="en-US" sz="2400" dirty="0" err="1" smtClean="0"/>
              <a:t>Nếu</a:t>
            </a:r>
            <a:r>
              <a:rPr lang="en-US" sz="2400" dirty="0" smtClean="0"/>
              <a:t> DSLK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smtClean="0"/>
              <a:t>queue,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smtClean="0"/>
              <a:t>queue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9-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smtClean="0"/>
              <a:t>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khuyên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10-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10 sang </a:t>
            </a:r>
            <a:r>
              <a:rPr lang="en-US" sz="2400" dirty="0" err="1" smtClean="0"/>
              <a:t>hệ</a:t>
            </a:r>
            <a:r>
              <a:rPr lang="en-US" sz="2400" dirty="0" smtClean="0"/>
              <a:t> 2, stack hay queue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khuyên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11-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java.util.LinkedList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queue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?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 smtClean="0"/>
              <a:t>12-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stack</a:t>
            </a:r>
            <a:r>
              <a:rPr lang="en-US" i="1" dirty="0" smtClean="0"/>
              <a:t> </a:t>
            </a:r>
            <a:r>
              <a:rPr lang="en-US" dirty="0" smtClean="0"/>
              <a:t>is a linear data structure that can be accessed only at one of its ends for storing and retrieving data.</a:t>
            </a:r>
          </a:p>
          <a:p>
            <a:pPr eaLnBrk="1" hangingPunct="1"/>
            <a:r>
              <a:rPr lang="en-US" dirty="0" smtClean="0"/>
              <a:t>A stack is called an </a:t>
            </a:r>
            <a:r>
              <a:rPr lang="en-US" b="1" dirty="0" smtClean="0"/>
              <a:t>LIFO</a:t>
            </a:r>
            <a:r>
              <a:rPr lang="en-US" i="1" dirty="0" smtClean="0"/>
              <a:t> </a:t>
            </a:r>
            <a:r>
              <a:rPr lang="en-US" dirty="0" smtClean="0"/>
              <a:t>structure: last in/first 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6615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4-1 A series of operations executed on a stack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3573463"/>
            <a:ext cx="6838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4C2CC7-B180-4293-80ED-26975FD5637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Where a stack should be used?</a:t>
            </a:r>
          </a:p>
          <a:p>
            <a:pPr eaLnBrk="1" hangingPunct="1"/>
            <a:r>
              <a:rPr lang="en-US" dirty="0" smtClean="0"/>
              <a:t>Stack should be used when processing order of data is opposed to creating order.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371600" y="2971800"/>
            <a:ext cx="5486400" cy="3048000"/>
            <a:chOff x="609600" y="2971800"/>
            <a:chExt cx="54864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2819400" y="29718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n= </a:t>
              </a:r>
              <a:r>
                <a:rPr lang="en-US" dirty="0" smtClean="0">
                  <a:solidFill>
                    <a:srgbClr val="0000CC"/>
                  </a:solidFill>
                </a:rPr>
                <a:t>12</a:t>
              </a:r>
              <a:r>
                <a:rPr lang="en-US" dirty="0" smtClean="0"/>
                <a:t> : 2</a:t>
              </a:r>
            </a:p>
            <a:p>
              <a:r>
                <a:rPr lang="en-US" dirty="0" smtClean="0"/>
                <a:t>        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   </a:t>
              </a:r>
              <a:r>
                <a:rPr lang="en-US" dirty="0" smtClean="0">
                  <a:solidFill>
                    <a:srgbClr val="0000CC"/>
                  </a:solidFill>
                </a:rPr>
                <a:t>6 : </a:t>
              </a:r>
              <a:r>
                <a:rPr lang="en-US" dirty="0" smtClean="0"/>
                <a:t>2</a:t>
              </a:r>
            </a:p>
            <a:p>
              <a:r>
                <a:rPr lang="en-US" dirty="0" smtClean="0"/>
                <a:t>             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    </a:t>
              </a:r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r>
                <a:rPr lang="en-US" dirty="0" smtClean="0"/>
                <a:t> : 2</a:t>
              </a:r>
            </a:p>
            <a:p>
              <a:r>
                <a:rPr lang="en-US" dirty="0" smtClean="0"/>
                <a:t>                   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   </a:t>
              </a:r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r>
                <a:rPr lang="en-US" dirty="0" smtClean="0"/>
                <a:t> : 2 </a:t>
              </a:r>
            </a:p>
            <a:p>
              <a:r>
                <a:rPr lang="en-US" dirty="0" smtClean="0"/>
                <a:t>                        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  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57150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54102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51054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4800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3124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base=2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52800" y="3505200"/>
              <a:ext cx="1066800" cy="838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4876800" y="4267200"/>
              <a:ext cx="838200" cy="7620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34000" y="3669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362994" y="4799806"/>
              <a:ext cx="21336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1"/>
            </p:cNvCxnSpPr>
            <p:nvPr/>
          </p:nvCxnSpPr>
          <p:spPr>
            <a:xfrm>
              <a:off x="3429000" y="5867400"/>
              <a:ext cx="1447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971800" y="4724400"/>
              <a:ext cx="16764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657600" y="4724400"/>
              <a:ext cx="1066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4267200" y="4724400"/>
              <a:ext cx="4572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10000" y="5562600"/>
              <a:ext cx="1066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1000" y="5257800"/>
              <a:ext cx="6858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95800" y="4953000"/>
              <a:ext cx="381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9600" y="35814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Convert an positive number to a binary string.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A541B96-FB11-4534-981E-34EC46BA81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 Stacks (continue)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8486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operations are needed to properly manage a stack: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clear() </a:t>
            </a:r>
            <a:r>
              <a:rPr lang="en-US" dirty="0" smtClean="0"/>
              <a:t>— Clear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</a:t>
            </a:r>
            <a:r>
              <a:rPr lang="en-US" dirty="0" smtClean="0"/>
              <a:t>— Check to see if the stack is empty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push(el)</a:t>
            </a:r>
            <a:r>
              <a:rPr lang="en-US" i="1" dirty="0" smtClean="0"/>
              <a:t> </a:t>
            </a:r>
            <a:r>
              <a:rPr lang="en-US" dirty="0" smtClean="0"/>
              <a:t>— Put the element </a:t>
            </a:r>
            <a:r>
              <a:rPr lang="en-US" i="1" dirty="0" smtClean="0"/>
              <a:t>el </a:t>
            </a:r>
            <a:r>
              <a:rPr lang="en-US" dirty="0" smtClean="0"/>
              <a:t>on the top of the stack</a:t>
            </a:r>
          </a:p>
          <a:p>
            <a:pPr lvl="1" eaLnBrk="1" hangingPunct="1"/>
            <a:r>
              <a:rPr lang="en-US" i="1" dirty="0" smtClean="0">
                <a:solidFill>
                  <a:srgbClr val="0000CC"/>
                </a:solidFill>
              </a:rPr>
              <a:t>pop() </a:t>
            </a:r>
            <a:r>
              <a:rPr lang="en-US" dirty="0" smtClean="0"/>
              <a:t>— Take the topmost element from the stack</a:t>
            </a:r>
          </a:p>
          <a:p>
            <a:pPr lvl="1" eaLnBrk="1" hangingPunct="1"/>
            <a:r>
              <a:rPr lang="en-US" i="1" dirty="0" err="1" smtClean="0">
                <a:solidFill>
                  <a:srgbClr val="0000CC"/>
                </a:solidFill>
              </a:rPr>
              <a:t>topEl</a:t>
            </a:r>
            <a:r>
              <a:rPr lang="en-US" i="1" dirty="0" smtClean="0">
                <a:solidFill>
                  <a:srgbClr val="0000CC"/>
                </a:solidFill>
              </a:rPr>
              <a:t>() </a:t>
            </a:r>
            <a:r>
              <a:rPr lang="en-US" dirty="0" smtClean="0"/>
              <a:t>— Return the topmost element in the stack without removing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mtClean="0"/>
              <a:t>How to Implementation a Stack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Select a linear storage </a:t>
            </a:r>
            <a:r>
              <a:rPr lang="en-US" dirty="0" smtClean="0">
                <a:sym typeface="Wingdings" pitchFamily="2" charset="2"/>
              </a:rPr>
              <a:t> array/ linked list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Implement all basic operations: </a:t>
            </a:r>
          </a:p>
          <a:p>
            <a:pPr lvl="1" eaLnBrk="1" hangingPunct="1">
              <a:buFontTx/>
              <a:buNone/>
            </a:pPr>
            <a:r>
              <a:rPr lang="en-US" i="1" dirty="0" smtClean="0">
                <a:solidFill>
                  <a:srgbClr val="0000CC"/>
                </a:solidFill>
                <a:sym typeface="Wingdings" pitchFamily="2" charset="2"/>
              </a:rPr>
              <a:t>     </a:t>
            </a:r>
            <a:r>
              <a:rPr lang="en-US" i="1" dirty="0" smtClean="0">
                <a:solidFill>
                  <a:srgbClr val="0000CC"/>
                </a:solidFill>
              </a:rPr>
              <a:t>clear() , </a:t>
            </a:r>
            <a:r>
              <a:rPr lang="en-US" i="1" dirty="0" err="1" smtClean="0">
                <a:solidFill>
                  <a:srgbClr val="0000CC"/>
                </a:solidFill>
              </a:rPr>
              <a:t>isEmpty</a:t>
            </a:r>
            <a:r>
              <a:rPr lang="en-US" i="1" dirty="0" smtClean="0">
                <a:solidFill>
                  <a:srgbClr val="0000CC"/>
                </a:solidFill>
              </a:rPr>
              <a:t>() ,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CC"/>
                </a:solidFill>
              </a:rPr>
              <a:t>push(el)</a:t>
            </a:r>
            <a:r>
              <a:rPr lang="en-US" i="1" dirty="0" smtClean="0"/>
              <a:t> , </a:t>
            </a:r>
            <a:r>
              <a:rPr lang="en-US" i="1" dirty="0" smtClean="0">
                <a:solidFill>
                  <a:srgbClr val="0000CC"/>
                </a:solidFill>
              </a:rPr>
              <a:t>pop() , </a:t>
            </a:r>
            <a:r>
              <a:rPr lang="en-US" i="1" dirty="0" err="1" smtClean="0">
                <a:solidFill>
                  <a:srgbClr val="0000CC"/>
                </a:solidFill>
              </a:rPr>
              <a:t>topEl</a:t>
            </a:r>
            <a:r>
              <a:rPr lang="en-US" i="1" dirty="0" smtClean="0">
                <a:solidFill>
                  <a:srgbClr val="0000CC"/>
                </a:solidFill>
              </a:rPr>
              <a:t>()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98C7F31C-775C-48C0-9B7D-ABB499AFEBC6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230880"/>
          <a:ext cx="8686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962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List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array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 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Using linked list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  <a:sym typeface="Wingdings" pitchFamily="2" charset="2"/>
                        </a:rPr>
                        <a:t> linear group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</a:p>
                    <a:p>
                      <a:r>
                        <a:rPr lang="en-US" dirty="0" smtClean="0"/>
                        <a:t>push(x)</a:t>
                      </a:r>
                    </a:p>
                    <a:p>
                      <a:r>
                        <a:rPr lang="en-US" dirty="0" smtClean="0"/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push(x) 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pop() O(1)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to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end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r>
                        <a:rPr lang="en-US" dirty="0" smtClean="0"/>
                        <a:t>Add to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 from head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89154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76200"/>
            <a:ext cx="2133600" cy="2057400"/>
          </a:xfrm>
        </p:spPr>
        <p:txBody>
          <a:bodyPr/>
          <a:lstStyle/>
          <a:p>
            <a:r>
              <a:rPr lang="en-US" dirty="0" smtClean="0"/>
              <a:t>1- Stacks: Demo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56442E36-AFE1-4657-8978-7C869D2C7B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09782"/>
            <a:ext cx="2209800" cy="201481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29000" y="228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</a:rPr>
              <a:t>Using the </a:t>
            </a:r>
            <a:r>
              <a:rPr lang="en-US" b="1" dirty="0" err="1" smtClean="0">
                <a:solidFill>
                  <a:srgbClr val="0000CC"/>
                </a:solidFill>
              </a:rPr>
              <a:t>java.util.Stack</a:t>
            </a:r>
            <a:r>
              <a:rPr lang="en-US" b="1" dirty="0" smtClean="0">
                <a:solidFill>
                  <a:srgbClr val="0000CC"/>
                </a:solidFill>
              </a:rPr>
              <a:t> class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2446</Words>
  <Application>Microsoft Office PowerPoint</Application>
  <PresentationFormat>On-screen Show (4:3)</PresentationFormat>
  <Paragraphs>354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Stacks and Queues</vt:lpstr>
      <vt:lpstr>Learning Outcomes</vt:lpstr>
      <vt:lpstr>Intro: How to exit a maze</vt:lpstr>
      <vt:lpstr>Objectives</vt:lpstr>
      <vt:lpstr>1- Stacks</vt:lpstr>
      <vt:lpstr>1- Stacks…</vt:lpstr>
      <vt:lpstr>1- Stacks (continue)</vt:lpstr>
      <vt:lpstr>How to Implementation a Stack</vt:lpstr>
      <vt:lpstr>1- Stacks: Demo 1.</vt:lpstr>
      <vt:lpstr>1- Stacks (continued)</vt:lpstr>
      <vt:lpstr>1- Stacks (continued)</vt:lpstr>
      <vt:lpstr>1- Stacks (continued)</vt:lpstr>
      <vt:lpstr>1- Stacks (continued)</vt:lpstr>
      <vt:lpstr>1- Stacks (continued) – Demo 2.</vt:lpstr>
      <vt:lpstr>1- Stacks (continued) – Demo 2.</vt:lpstr>
      <vt:lpstr>1- Stacks (continued) – Demo 2.</vt:lpstr>
      <vt:lpstr>Stacks in java.util</vt:lpstr>
      <vt:lpstr>Stacks in java.util</vt:lpstr>
      <vt:lpstr>1- Stack: Demo 3.</vt:lpstr>
      <vt:lpstr>1- Stack: Demo 3…</vt:lpstr>
      <vt:lpstr>1- Stack: Demo 3...</vt:lpstr>
      <vt:lpstr>1- Stack: Demo 3.</vt:lpstr>
      <vt:lpstr>2- Queues</vt:lpstr>
      <vt:lpstr>2- Queues</vt:lpstr>
      <vt:lpstr>Queues (continued)</vt:lpstr>
      <vt:lpstr>Queues (continued)</vt:lpstr>
      <vt:lpstr>How to Implementation a Queue</vt:lpstr>
      <vt:lpstr>How to Implementation a Queue</vt:lpstr>
      <vt:lpstr>Queues (continued)</vt:lpstr>
      <vt:lpstr>Queues (continued)</vt:lpstr>
      <vt:lpstr>Queues (continued)</vt:lpstr>
      <vt:lpstr>Queues (continued)</vt:lpstr>
      <vt:lpstr>Queues (continued)</vt:lpstr>
      <vt:lpstr>Queues (continued)</vt:lpstr>
      <vt:lpstr>Queues (continued)</vt:lpstr>
      <vt:lpstr>Queues (continued)</vt:lpstr>
      <vt:lpstr>3- Priority Queues</vt:lpstr>
      <vt:lpstr>Priority Queues (continued)</vt:lpstr>
      <vt:lpstr>Case Study: Exiting a Maze</vt:lpstr>
      <vt:lpstr>Learning Outcomes</vt:lpstr>
      <vt:lpstr>Summary</vt:lpstr>
      <vt:lpstr>Summary (continued)</vt:lpstr>
      <vt:lpstr>Summary (continued)</vt:lpstr>
      <vt:lpstr>Review: Stacks and Queues…</vt:lpstr>
      <vt:lpstr>Review : Stacks and Queues…</vt:lpstr>
      <vt:lpstr>Review : Stacks and Queues…</vt:lpstr>
      <vt:lpstr>Ôn tập – Viết vào vở</vt:lpstr>
      <vt:lpstr>Ôn tập – Viết vào vở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196</cp:revision>
  <dcterms:created xsi:type="dcterms:W3CDTF">2005-09-19T23:06:59Z</dcterms:created>
  <dcterms:modified xsi:type="dcterms:W3CDTF">2020-07-29T06:14:50Z</dcterms:modified>
</cp:coreProperties>
</file>